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78" r:id="rId5"/>
    <p:sldId id="279" r:id="rId6"/>
    <p:sldId id="280" r:id="rId7"/>
    <p:sldId id="281" r:id="rId8"/>
    <p:sldId id="285" r:id="rId9"/>
    <p:sldId id="286" r:id="rId10"/>
    <p:sldId id="287" r:id="rId11"/>
    <p:sldId id="288" r:id="rId1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104" d="100"/>
          <a:sy n="104" d="100"/>
        </p:scale>
        <p:origin x="6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5D299-22B7-42F5-A369-FD200C73BBC3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2024/12/4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6909D-8EDC-4A00-9425-7CCDD6935CD5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94205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71C006B-CAD6-46A9-AE01-1DF9FF39EC39}" type="datetime1">
              <a:rPr lang="zh-CN" altLang="en-US" noProof="0" smtClean="0"/>
              <a:t>2024/12/4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E6DE88F-1F85-4A27-9D34-D74A50E7B0D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6078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altLang="zh-CN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E83E4F-657C-4D8E-8FAD-6386EF9B109D}" type="datetime1">
              <a:rPr lang="zh-CN" altLang="en-US" noProof="0" smtClean="0"/>
              <a:t>2024/12/4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4F4464-7484-4713-B9FF-83FB9DDEA071}" type="datetime1">
              <a:rPr lang="zh-CN" altLang="en-US" noProof="0" smtClean="0"/>
              <a:t>2024/12/4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5233FB-47C5-42F7-A95A-B15B60A34B63}" type="datetime1">
              <a:rPr lang="zh-CN" altLang="en-US" noProof="0" smtClean="0"/>
              <a:t>2024/12/4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9FB00C-3196-42EF-A93B-AD2E97DECBF9}" type="datetime1">
              <a:rPr lang="zh-CN" altLang="en-US" noProof="0" smtClean="0"/>
              <a:t>2024/12/4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sz="80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80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E52F37-2347-469F-95CF-B07720175159}" type="datetime1">
              <a:rPr lang="zh-CN" altLang="en-US" noProof="0" smtClean="0"/>
              <a:t>2024/12/4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B85421-0A4F-456C-AE8B-9D9FD1C29F96}" type="datetime1">
              <a:rPr lang="zh-CN" altLang="en-US" noProof="0" smtClean="0"/>
              <a:t>2024/12/4</a:t>
            </a:fld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图片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图片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597710-2884-4518-8343-5210F0660D76}" type="datetime1">
              <a:rPr lang="zh-CN" altLang="en-US" noProof="0" smtClean="0"/>
              <a:t>2024/12/4</a:t>
            </a:fld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4CB63E-F307-418A-B628-A6B892AED4C7}" type="datetime1">
              <a:rPr lang="zh-CN" altLang="en-US" noProof="0" smtClean="0"/>
              <a:t>2024/12/4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14A190-44DA-4162-93F1-58A582F1E34D}" type="datetime1">
              <a:rPr lang="zh-CN" altLang="en-US" noProof="0" smtClean="0"/>
              <a:t>2024/12/4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FAA926-9856-4E01-BF32-9864A6B340D7}" type="datetime1">
              <a:rPr lang="zh-CN" altLang="en-US" noProof="0" smtClean="0"/>
              <a:t>2024/12/4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图片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A9A6D6-ED6C-4059-8881-246F48921CB9}" type="datetime1">
              <a:rPr lang="zh-CN" altLang="en-US" noProof="0" smtClean="0"/>
              <a:t>2024/12/4</a:t>
            </a:fld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82D6A9-C393-42BA-899D-980611436B38}" type="datetime1">
              <a:rPr lang="zh-CN" altLang="en-US" noProof="0" smtClean="0"/>
              <a:t>2024/12/4</a:t>
            </a:fld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4E2F3C-F6FF-4123-83A2-52AD329828E8}" type="datetime1">
              <a:rPr lang="zh-CN" altLang="en-US" noProof="0" smtClean="0"/>
              <a:t>2024/12/4</a:t>
            </a:fld>
            <a:endParaRPr lang="zh-CN" altLang="en-US" noProof="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761EBF-EC3D-40AD-A2AF-0B83A9BC8761}" type="datetime1">
              <a:rPr lang="zh-CN" altLang="en-US" noProof="0" smtClean="0"/>
              <a:t>2024/12/4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90168C-97F9-485C-B61A-FB9CF372C0B8}" type="datetime1">
              <a:rPr lang="zh-CN" altLang="en-US" noProof="0" smtClean="0"/>
              <a:t>2024/12/4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66F3B4-29CF-4B27-AAED-5D9EF95DB219}" type="datetime1">
              <a:rPr lang="zh-CN" altLang="en-US" noProof="0" smtClean="0"/>
              <a:t>2024/12/4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icrosoft YaHei UI" panose="020B0503020204020204" pitchFamily="34" charset="-122"/>
          <a:ea typeface="Microsoft YaHei UI" panose="020B0503020204020204" pitchFamily="34" charset="-122"/>
          <a:cs typeface="Microsoft YaHei UI" panose="020B0503020204020204" pitchFamily="34" charset="-122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任意多边形(F)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en-US" alt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多线程</a:t>
            </a:r>
            <a:endParaRPr lang="en-US" altLang="zh-CN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en-US" altLang="zh-CN" dirty="0"/>
              <a:t>Yitong</a:t>
            </a:r>
            <a:endParaRPr lang="en-US" altLang="zh-CN" sz="23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长方形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什么是线程</a:t>
            </a:r>
            <a:r>
              <a:rPr lang="en-US" alt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多线程是多任务的一种特别的形式，但多线程使用了更小的资源开销。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6900" lvl="0" indent="0" rtl="0">
              <a:buNone/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给多线程编程提供了内置的支持。 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6900" lvl="0" indent="0" rtl="0">
              <a:buNone/>
            </a:pPr>
            <a:r>
              <a:rPr lang="zh-CN" altLang="en-US" sz="2400" dirty="0"/>
              <a:t>线程的生命周期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299B25F-522E-3E0D-ACF0-038C04D60C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1900" y="1295243"/>
            <a:ext cx="6099278" cy="426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8D179-DBE1-E712-D21D-6AC4426B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创建线程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8350AD-A779-E76F-A26E-2FB2FEDAE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通过实现 </a:t>
            </a:r>
            <a:r>
              <a:rPr lang="en-US" altLang="zh-CN" dirty="0"/>
              <a:t>Runnable 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zh-CN" altLang="en-US" dirty="0"/>
              <a:t>通过继承 </a:t>
            </a:r>
            <a:r>
              <a:rPr lang="en-US" altLang="zh-CN" dirty="0"/>
              <a:t>Thread </a:t>
            </a:r>
            <a:r>
              <a:rPr lang="zh-CN" altLang="en-US" dirty="0"/>
              <a:t>类本身</a:t>
            </a:r>
            <a:endParaRPr lang="en-US" altLang="zh-CN" dirty="0"/>
          </a:p>
          <a:p>
            <a:r>
              <a:rPr lang="zh-CN" altLang="en-US" dirty="0"/>
              <a:t>通过 </a:t>
            </a:r>
            <a:r>
              <a:rPr lang="en-US" altLang="zh-CN" dirty="0"/>
              <a:t>Callable </a:t>
            </a:r>
            <a:r>
              <a:rPr lang="zh-CN" altLang="en-US" dirty="0"/>
              <a:t>和 </a:t>
            </a:r>
            <a:r>
              <a:rPr lang="en-US" altLang="zh-CN" dirty="0"/>
              <a:t>Future </a:t>
            </a:r>
            <a:r>
              <a:rPr lang="zh-CN" altLang="en-US" dirty="0"/>
              <a:t>创建线程</a:t>
            </a:r>
          </a:p>
        </p:txBody>
      </p:sp>
    </p:spTree>
    <p:extLst>
      <p:ext uri="{BB962C8B-B14F-4D97-AF65-F5344CB8AC3E}">
        <p14:creationId xmlns:p14="http://schemas.microsoft.com/office/powerpoint/2010/main" val="44625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714C7-D9CB-2774-C801-3A784852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通过实现 </a:t>
            </a:r>
            <a:r>
              <a:rPr lang="en-US" altLang="zh-CN" dirty="0"/>
              <a:t>Runnable </a:t>
            </a:r>
            <a:r>
              <a:rPr lang="zh-CN" altLang="en-US" dirty="0"/>
              <a:t>接口创建线程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1336873-FBCF-5053-62ED-D65984D7D24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913794" y="1841078"/>
            <a:ext cx="5182205" cy="409342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dirty="0">
              <a:ln>
                <a:noFill/>
              </a:ln>
              <a:solidFill>
                <a:srgbClr val="CF8E6D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dirty="0">
              <a:ln>
                <a:noFill/>
              </a:ln>
              <a:solidFill>
                <a:srgbClr val="CF8E6D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ln>
                <a:noFill/>
              </a:ln>
              <a:solidFill>
                <a:srgbClr val="CF8E6D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dirty="0">
              <a:ln>
                <a:noFill/>
              </a:ln>
              <a:solidFill>
                <a:srgbClr val="CF8E6D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 interface </a:t>
            </a:r>
            <a:r>
              <a:rPr kumimoji="0" lang="zh-CN" altLang="zh-CN" sz="2000" b="0" i="0" u="none" strike="noStrike" cap="none" normalizeH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Runnable {</a:t>
            </a:r>
            <a:endParaRPr kumimoji="0" lang="en-US" altLang="zh-CN" sz="2000" b="0" i="0" u="none" strike="noStrike" cap="none" normalizeH="0" dirty="0">
              <a:ln>
                <a:noFill/>
              </a:ln>
              <a:solidFill>
                <a:srgbClr val="BCBEC4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2000" b="0" i="1" u="none" strike="noStrike" cap="none" normalizeH="0" dirty="0">
                <a:ln>
                  <a:noFill/>
                </a:ln>
                <a:solidFill>
                  <a:srgbClr val="5F826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1" u="none" strike="noStrike" cap="none" normalizeH="0" dirty="0">
                <a:ln>
                  <a:noFill/>
                </a:ln>
                <a:solidFill>
                  <a:srgbClr val="5F826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 abstract void </a:t>
            </a:r>
            <a:r>
              <a:rPr kumimoji="0" lang="zh-CN" altLang="zh-CN" sz="2000" b="0" i="0" u="none" strike="noStrike" cap="none" normalizeH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run</a:t>
            </a:r>
            <a:r>
              <a:rPr kumimoji="0" lang="zh-CN" altLang="zh-CN" sz="2000" b="0" i="0" u="none" strike="noStrike" cap="none" normalizeH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lang="en-US" altLang="zh-CN" sz="2000" dirty="0">
              <a:ln>
                <a:noFill/>
              </a:ln>
              <a:solidFill>
                <a:srgbClr val="BCBEC4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ln>
                <a:noFill/>
              </a:ln>
              <a:solidFill>
                <a:srgbClr val="BCBEC4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ln>
                <a:noFill/>
              </a:ln>
              <a:solidFill>
                <a:srgbClr val="BCBEC4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DDC1570-6EE4-EE4B-AC26-7D7B5B47B92A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410716" y="1841075"/>
            <a:ext cx="5731056" cy="409342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CF8E6D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MyRunnable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Runnable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run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System.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"hello from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runnable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 static void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(String[] args)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Thread(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MyRunnable()).start();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280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2750A-9ED2-3F8C-CDEE-F9EF508C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通过继承</a:t>
            </a:r>
            <a:r>
              <a:rPr lang="en-US" altLang="zh-CN" dirty="0"/>
              <a:t>Thread</a:t>
            </a:r>
            <a:r>
              <a:rPr lang="zh-CN" altLang="en-US" dirty="0"/>
              <a:t>类创建线程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625895E-94D9-4F61-A408-43A955323C3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913795" y="1841072"/>
            <a:ext cx="5098062" cy="409342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CF8E6D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ln>
                <a:noFill/>
              </a:ln>
              <a:solidFill>
                <a:srgbClr val="CF8E6D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Thread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Runnable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lang="en-US" altLang="zh-CN" sz="200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// …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run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target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!=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target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.run();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// …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E7F21D6-6CDA-E3D5-C93A-F0C1AE78B01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410716" y="1841077"/>
            <a:ext cx="5144357" cy="409342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CF8E6D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MyThread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Thread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run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System.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"hello from thread"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 static void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(String[] args)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MyThread().start();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61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567A8-0886-5DB9-4809-4F145189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结合实例看线程如何工作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1A724-2F30-17BB-AA35-C82A1DC3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altLang="zh-CN" dirty="0" err="1"/>
              <a:t>RepeatMain</a:t>
            </a:r>
            <a:endParaRPr lang="en-US" altLang="zh-CN" dirty="0"/>
          </a:p>
          <a:p>
            <a:pPr marL="36900" indent="0">
              <a:buNone/>
            </a:pPr>
            <a:r>
              <a:rPr lang="en-US" altLang="zh-CN" dirty="0"/>
              <a:t>	|-- </a:t>
            </a:r>
            <a:r>
              <a:rPr lang="en-US" altLang="zh-CN" dirty="0" err="1"/>
              <a:t>RepeatRunnable</a:t>
            </a:r>
            <a:endParaRPr lang="en-US" altLang="zh-CN" dirty="0"/>
          </a:p>
          <a:p>
            <a:pPr marL="36900" indent="0">
              <a:buNone/>
            </a:pPr>
            <a:r>
              <a:rPr lang="en-US" altLang="zh-CN" dirty="0"/>
              <a:t>	|-- </a:t>
            </a:r>
            <a:r>
              <a:rPr lang="en-US" altLang="zh-CN" dirty="0" err="1"/>
              <a:t>RepeatThread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825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ABF4C-4367-35BC-B1B4-189C13C3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通过 </a:t>
            </a:r>
            <a:r>
              <a:rPr lang="en-US" altLang="zh-CN" dirty="0"/>
              <a:t>Callable </a:t>
            </a:r>
            <a:r>
              <a:rPr lang="zh-CN" altLang="en-US" dirty="0"/>
              <a:t>和 </a:t>
            </a:r>
            <a:r>
              <a:rPr lang="en-US" altLang="zh-CN" dirty="0"/>
              <a:t>Future </a:t>
            </a:r>
            <a:r>
              <a:rPr lang="zh-CN" altLang="en-US" dirty="0"/>
              <a:t>创建线程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B2D53-B548-4FE8-9C7F-A86C98244B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创建 </a:t>
            </a:r>
            <a:r>
              <a:rPr lang="en-US" altLang="zh-CN" dirty="0"/>
              <a:t>Callable </a:t>
            </a:r>
            <a:r>
              <a:rPr lang="zh-CN" altLang="en-US" dirty="0"/>
              <a:t>接口的实现类，并实现 </a:t>
            </a:r>
            <a:r>
              <a:rPr lang="en-US" altLang="zh-CN" dirty="0"/>
              <a:t>call() </a:t>
            </a:r>
            <a:r>
              <a:rPr lang="zh-CN" altLang="en-US" dirty="0"/>
              <a:t>方法，该 </a:t>
            </a:r>
            <a:r>
              <a:rPr lang="en-US" altLang="zh-CN" dirty="0"/>
              <a:t>call() </a:t>
            </a:r>
            <a:r>
              <a:rPr lang="zh-CN" altLang="en-US" dirty="0"/>
              <a:t>方法将作为线程执行体，并且有返回值。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创建 </a:t>
            </a:r>
            <a:r>
              <a:rPr lang="en-US" altLang="zh-CN" dirty="0"/>
              <a:t>Callable </a:t>
            </a:r>
            <a:r>
              <a:rPr lang="zh-CN" altLang="en-US" dirty="0"/>
              <a:t>实现类的实例，使用 </a:t>
            </a:r>
            <a:r>
              <a:rPr lang="en-US" altLang="zh-CN" dirty="0" err="1"/>
              <a:t>FutureTask</a:t>
            </a:r>
            <a:r>
              <a:rPr lang="en-US" altLang="zh-CN" dirty="0"/>
              <a:t> </a:t>
            </a:r>
            <a:r>
              <a:rPr lang="zh-CN" altLang="en-US" dirty="0"/>
              <a:t>类来包装 </a:t>
            </a:r>
            <a:r>
              <a:rPr lang="en-US" altLang="zh-CN" dirty="0"/>
              <a:t>Callable </a:t>
            </a:r>
            <a:r>
              <a:rPr lang="zh-CN" altLang="en-US" dirty="0"/>
              <a:t>对象。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使用 </a:t>
            </a:r>
            <a:r>
              <a:rPr lang="en-US" altLang="zh-CN" dirty="0" err="1"/>
              <a:t>FutureTask</a:t>
            </a:r>
            <a:r>
              <a:rPr lang="en-US" altLang="zh-CN" dirty="0"/>
              <a:t> </a:t>
            </a:r>
            <a:r>
              <a:rPr lang="zh-CN" altLang="en-US" dirty="0"/>
              <a:t>对象作为 </a:t>
            </a:r>
            <a:r>
              <a:rPr lang="en-US" altLang="zh-CN" dirty="0"/>
              <a:t>Thread </a:t>
            </a:r>
            <a:r>
              <a:rPr lang="zh-CN" altLang="en-US" dirty="0"/>
              <a:t>对象的 </a:t>
            </a:r>
            <a:r>
              <a:rPr lang="en-US" altLang="zh-CN" dirty="0"/>
              <a:t>target </a:t>
            </a:r>
            <a:r>
              <a:rPr lang="zh-CN" altLang="en-US" dirty="0"/>
              <a:t>创建并启动新线程。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调用 </a:t>
            </a:r>
            <a:r>
              <a:rPr lang="en-US" altLang="zh-CN" dirty="0" err="1"/>
              <a:t>FutureTask</a:t>
            </a:r>
            <a:r>
              <a:rPr lang="en-US" altLang="zh-CN" dirty="0"/>
              <a:t> </a:t>
            </a:r>
            <a:r>
              <a:rPr lang="zh-CN" altLang="en-US" dirty="0"/>
              <a:t>对象的 </a:t>
            </a:r>
            <a:r>
              <a:rPr lang="en-US" altLang="zh-CN" dirty="0"/>
              <a:t>get() </a:t>
            </a:r>
            <a:r>
              <a:rPr lang="zh-CN" altLang="en-US" dirty="0"/>
              <a:t>方法来获得子线程执行结束后的返回值。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95479FF-9AA8-32C1-47B7-4176BAB74D1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410716" y="1902628"/>
            <a:ext cx="4916731" cy="397031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MyCallable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Callable&lt;Integer&gt;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 static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(String[] args)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var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myCallable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MyCallable();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var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futureTask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FutureTask&lt;&gt;(myCallable);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Thread(futureTask).start();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try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System.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"result: "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futureTask.get());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}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(InterruptedException | ExecutionException e)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e.printStackTrace();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Integer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call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Exception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Random().nextInt();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45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E9D19-14A5-30AB-0939-0D866054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3D3DE6-FAD3-ABF2-4143-1A1AB5666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多个线程之间是并发执行的，而不是串行</a:t>
            </a:r>
            <a:endParaRPr lang="en-US" altLang="zh-CN" dirty="0"/>
          </a:p>
          <a:p>
            <a:pPr lvl="1"/>
            <a:r>
              <a:rPr lang="zh-CN" altLang="en-US" dirty="0"/>
              <a:t>如果程序中有多个子系统需要同时执行，就需要用到多线程编程</a:t>
            </a:r>
            <a:endParaRPr lang="en-US" altLang="zh-CN" dirty="0"/>
          </a:p>
          <a:p>
            <a:r>
              <a:rPr lang="zh-CN" altLang="en-US" dirty="0"/>
              <a:t>使用多线程，可以使程序变得更高效</a:t>
            </a:r>
            <a:endParaRPr lang="en-US" altLang="zh-CN" dirty="0"/>
          </a:p>
          <a:p>
            <a:r>
              <a:rPr lang="zh-CN" altLang="en-US" dirty="0"/>
              <a:t>太多线程，会使程序变得复杂，而且可能减低程序执行效率</a:t>
            </a:r>
          </a:p>
        </p:txBody>
      </p:sp>
    </p:spTree>
    <p:extLst>
      <p:ext uri="{BB962C8B-B14F-4D97-AF65-F5344CB8AC3E}">
        <p14:creationId xmlns:p14="http://schemas.microsoft.com/office/powerpoint/2010/main" val="3127442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57_TF55705232" id="{2B8A3B67-1754-499D-B089-7E817E09AA8D}" vid="{47D6E851-31DE-434C-BDBA-29774C403FA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{62B7DA52-5AC4-4481-A75E-44E54FEDDCB8}tf55705232_win32</Template>
  <TotalTime>1258</TotalTime>
  <Words>547</Words>
  <Application>Microsoft Office PowerPoint</Application>
  <PresentationFormat>宽屏</PresentationFormat>
  <Paragraphs>47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 Unicode MS</vt:lpstr>
      <vt:lpstr>Microsoft YaHei UI</vt:lpstr>
      <vt:lpstr>Arial</vt:lpstr>
      <vt:lpstr>Wingdings 2</vt:lpstr>
      <vt:lpstr>SlateVTI</vt:lpstr>
      <vt:lpstr>Java多线程</vt:lpstr>
      <vt:lpstr>什么是线程 </vt:lpstr>
      <vt:lpstr>创建线程</vt:lpstr>
      <vt:lpstr>通过实现 Runnable 接口创建线程</vt:lpstr>
      <vt:lpstr>通过继承Thread类创建线程</vt:lpstr>
      <vt:lpstr>结合实例看线程如何工作</vt:lpstr>
      <vt:lpstr>通过 Callable 和 Future 创建线程</vt:lpstr>
      <vt:lpstr>多线程的使用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yitong huang</dc:creator>
  <cp:lastModifiedBy>yitong huang</cp:lastModifiedBy>
  <cp:revision>20</cp:revision>
  <dcterms:created xsi:type="dcterms:W3CDTF">2024-12-03T07:36:56Z</dcterms:created>
  <dcterms:modified xsi:type="dcterms:W3CDTF">2024-12-04T11:37:06Z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