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24.jpg" ContentType="image/jpe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8"/>
  </p:notesMasterIdLst>
  <p:sldIdLst>
    <p:sldId id="257" r:id="rId5"/>
    <p:sldId id="702" r:id="rId6"/>
    <p:sldId id="703" r:id="rId7"/>
    <p:sldId id="704" r:id="rId8"/>
    <p:sldId id="366" r:id="rId9"/>
    <p:sldId id="696" r:id="rId10"/>
    <p:sldId id="380" r:id="rId11"/>
    <p:sldId id="389" r:id="rId12"/>
    <p:sldId id="400" r:id="rId13"/>
    <p:sldId id="384" r:id="rId14"/>
    <p:sldId id="381" r:id="rId15"/>
    <p:sldId id="697" r:id="rId16"/>
    <p:sldId id="390" r:id="rId17"/>
    <p:sldId id="401" r:id="rId18"/>
    <p:sldId id="385" r:id="rId19"/>
    <p:sldId id="379" r:id="rId20"/>
    <p:sldId id="386" r:id="rId21"/>
    <p:sldId id="402" r:id="rId22"/>
    <p:sldId id="403" r:id="rId23"/>
    <p:sldId id="404" r:id="rId24"/>
    <p:sldId id="405" r:id="rId25"/>
    <p:sldId id="382" r:id="rId26"/>
    <p:sldId id="705" r:id="rId27"/>
    <p:sldId id="706" r:id="rId28"/>
    <p:sldId id="698" r:id="rId29"/>
    <p:sldId id="699" r:id="rId30"/>
    <p:sldId id="700" r:id="rId31"/>
    <p:sldId id="707" r:id="rId32"/>
    <p:sldId id="701" r:id="rId33"/>
    <p:sldId id="681" r:id="rId34"/>
    <p:sldId id="691" r:id="rId35"/>
    <p:sldId id="367" r:id="rId36"/>
    <p:sldId id="369" r:id="rId37"/>
    <p:sldId id="278" r:id="rId38"/>
    <p:sldId id="277" r:id="rId39"/>
    <p:sldId id="558" r:id="rId40"/>
    <p:sldId id="559" r:id="rId41"/>
    <p:sldId id="560" r:id="rId42"/>
    <p:sldId id="407" r:id="rId43"/>
    <p:sldId id="557" r:id="rId44"/>
    <p:sldId id="392" r:id="rId45"/>
    <p:sldId id="487" r:id="rId46"/>
    <p:sldId id="561" r:id="rId47"/>
    <p:sldId id="562" r:id="rId48"/>
    <p:sldId id="393" r:id="rId49"/>
    <p:sldId id="486" r:id="rId50"/>
    <p:sldId id="489" r:id="rId51"/>
    <p:sldId id="491" r:id="rId52"/>
    <p:sldId id="494" r:id="rId53"/>
    <p:sldId id="374" r:id="rId54"/>
    <p:sldId id="692" r:id="rId55"/>
    <p:sldId id="500" r:id="rId56"/>
    <p:sldId id="376" r:id="rId57"/>
    <p:sldId id="387" r:id="rId58"/>
    <p:sldId id="388" r:id="rId59"/>
    <p:sldId id="378" r:id="rId60"/>
    <p:sldId id="395" r:id="rId61"/>
    <p:sldId id="708" r:id="rId62"/>
    <p:sldId id="272" r:id="rId63"/>
    <p:sldId id="286" r:id="rId64"/>
    <p:sldId id="273" r:id="rId65"/>
    <p:sldId id="406" r:id="rId66"/>
    <p:sldId id="398" r:id="rId67"/>
    <p:sldId id="433" r:id="rId68"/>
    <p:sldId id="495" r:id="rId69"/>
    <p:sldId id="709" r:id="rId70"/>
    <p:sldId id="496" r:id="rId71"/>
    <p:sldId id="497" r:id="rId72"/>
    <p:sldId id="498" r:id="rId73"/>
    <p:sldId id="695" r:id="rId74"/>
    <p:sldId id="566" r:id="rId75"/>
    <p:sldId id="693" r:id="rId76"/>
    <p:sldId id="694" r:id="rId77"/>
    <p:sldId id="517" r:id="rId78"/>
    <p:sldId id="564" r:id="rId79"/>
    <p:sldId id="565" r:id="rId80"/>
    <p:sldId id="567" r:id="rId81"/>
    <p:sldId id="568" r:id="rId82"/>
    <p:sldId id="541" r:id="rId83"/>
    <p:sldId id="556" r:id="rId84"/>
    <p:sldId id="553" r:id="rId85"/>
    <p:sldId id="551" r:id="rId86"/>
    <p:sldId id="549" r:id="rId87"/>
    <p:sldId id="542" r:id="rId88"/>
    <p:sldId id="554" r:id="rId89"/>
    <p:sldId id="550" r:id="rId90"/>
    <p:sldId id="569" r:id="rId91"/>
    <p:sldId id="570" r:id="rId92"/>
    <p:sldId id="572" r:id="rId93"/>
    <p:sldId id="571" r:id="rId94"/>
    <p:sldId id="540" r:id="rId95"/>
    <p:sldId id="543" r:id="rId96"/>
    <p:sldId id="544" r:id="rId97"/>
    <p:sldId id="545" r:id="rId98"/>
    <p:sldId id="547" r:id="rId99"/>
    <p:sldId id="548" r:id="rId100"/>
    <p:sldId id="507" r:id="rId101"/>
    <p:sldId id="446" r:id="rId102"/>
    <p:sldId id="447" r:id="rId103"/>
    <p:sldId id="485" r:id="rId104"/>
    <p:sldId id="452" r:id="rId105"/>
    <p:sldId id="453" r:id="rId106"/>
    <p:sldId id="455" r:id="rId107"/>
    <p:sldId id="456" r:id="rId108"/>
    <p:sldId id="457" r:id="rId109"/>
    <p:sldId id="460" r:id="rId110"/>
    <p:sldId id="509" r:id="rId111"/>
    <p:sldId id="508" r:id="rId112"/>
    <p:sldId id="464" r:id="rId113"/>
    <p:sldId id="463" r:id="rId114"/>
    <p:sldId id="461" r:id="rId115"/>
    <p:sldId id="465" r:id="rId116"/>
    <p:sldId id="466" r:id="rId117"/>
    <p:sldId id="468" r:id="rId118"/>
    <p:sldId id="573" r:id="rId119"/>
    <p:sldId id="480" r:id="rId120"/>
    <p:sldId id="454" r:id="rId121"/>
    <p:sldId id="685" r:id="rId122"/>
    <p:sldId id="492" r:id="rId123"/>
    <p:sldId id="686" r:id="rId124"/>
    <p:sldId id="687" r:id="rId125"/>
    <p:sldId id="688" r:id="rId126"/>
    <p:sldId id="689" r:id="rId127"/>
    <p:sldId id="690" r:id="rId128"/>
    <p:sldId id="710" r:id="rId129"/>
    <p:sldId id="715" r:id="rId130"/>
    <p:sldId id="716" r:id="rId131"/>
    <p:sldId id="717" r:id="rId132"/>
    <p:sldId id="718" r:id="rId133"/>
    <p:sldId id="711" r:id="rId134"/>
    <p:sldId id="712" r:id="rId135"/>
    <p:sldId id="714" r:id="rId136"/>
    <p:sldId id="719" r:id="rId137"/>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5121B"/>
    <a:srgbClr val="4140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A74A7B-7E83-4CC7-B1D8-79D6FAB1FA4A}" v="212" dt="2024-01-23T16:16:28.6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0" autoAdjust="0"/>
  </p:normalViewPr>
  <p:slideViewPr>
    <p:cSldViewPr snapToGrid="0">
      <p:cViewPr varScale="1">
        <p:scale>
          <a:sx n="249" d="100"/>
          <a:sy n="249" d="100"/>
        </p:scale>
        <p:origin x="210" y="34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notesMaster" Target="notesMasters/notesMaster1.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microsoft.com/office/2015/10/relationships/revisionInfo" Target="revisionInfo.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presProps" Target="presProp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tableStyles" Target="tableStyles.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6"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tonomoussystems@outlook.com" userId="146d25dff316dded" providerId="LiveId" clId="{50A74A7B-7E83-4CC7-B1D8-79D6FAB1FA4A}"/>
    <pc:docChg chg="undo custSel addSld modSld">
      <pc:chgData name="autonomoussystems@outlook.com" userId="146d25dff316dded" providerId="LiveId" clId="{50A74A7B-7E83-4CC7-B1D8-79D6FAB1FA4A}" dt="2024-01-23T16:16:28.623" v="280"/>
      <pc:docMkLst>
        <pc:docMk/>
      </pc:docMkLst>
      <pc:sldChg chg="modSp">
        <pc:chgData name="autonomoussystems@outlook.com" userId="146d25dff316dded" providerId="LiveId" clId="{50A74A7B-7E83-4CC7-B1D8-79D6FAB1FA4A}" dt="2024-01-23T16:06:08.509" v="253"/>
        <pc:sldMkLst>
          <pc:docMk/>
          <pc:sldMk cId="0" sldId="272"/>
        </pc:sldMkLst>
        <pc:graphicFrameChg chg="mod">
          <ac:chgData name="autonomoussystems@outlook.com" userId="146d25dff316dded" providerId="LiveId" clId="{50A74A7B-7E83-4CC7-B1D8-79D6FAB1FA4A}" dt="2024-01-23T16:06:07.334" v="252"/>
          <ac:graphicFrameMkLst>
            <pc:docMk/>
            <pc:sldMk cId="0" sldId="272"/>
            <ac:graphicFrameMk id="123904" creationId="{00000000-0000-0000-0000-000000000000}"/>
          </ac:graphicFrameMkLst>
        </pc:graphicFrameChg>
        <pc:graphicFrameChg chg="mod">
          <ac:chgData name="autonomoussystems@outlook.com" userId="146d25dff316dded" providerId="LiveId" clId="{50A74A7B-7E83-4CC7-B1D8-79D6FAB1FA4A}" dt="2024-01-23T16:06:08.509" v="253"/>
          <ac:graphicFrameMkLst>
            <pc:docMk/>
            <pc:sldMk cId="0" sldId="272"/>
            <ac:graphicFrameMk id="123905" creationId="{00000000-0000-0000-0000-000000000000}"/>
          </ac:graphicFrameMkLst>
        </pc:graphicFrameChg>
      </pc:sldChg>
      <pc:sldChg chg="modSp mod">
        <pc:chgData name="autonomoussystems@outlook.com" userId="146d25dff316dded" providerId="LiveId" clId="{50A74A7B-7E83-4CC7-B1D8-79D6FAB1FA4A}" dt="2024-01-23T15:45:03.278" v="248" actId="1036"/>
        <pc:sldMkLst>
          <pc:docMk/>
          <pc:sldMk cId="0" sldId="277"/>
        </pc:sldMkLst>
        <pc:spChg chg="mod">
          <ac:chgData name="autonomoussystems@outlook.com" userId="146d25dff316dded" providerId="LiveId" clId="{50A74A7B-7E83-4CC7-B1D8-79D6FAB1FA4A}" dt="2024-01-23T14:05:24.950" v="4" actId="14100"/>
          <ac:spMkLst>
            <pc:docMk/>
            <pc:sldMk cId="0" sldId="277"/>
            <ac:spMk id="9" creationId="{94DDA5EF-3BCC-F41E-1ED5-09CAFF9CDFF0}"/>
          </ac:spMkLst>
        </pc:spChg>
        <pc:picChg chg="mod">
          <ac:chgData name="autonomoussystems@outlook.com" userId="146d25dff316dded" providerId="LiveId" clId="{50A74A7B-7E83-4CC7-B1D8-79D6FAB1FA4A}" dt="2024-01-23T15:45:03.278" v="248" actId="1036"/>
          <ac:picMkLst>
            <pc:docMk/>
            <pc:sldMk cId="0" sldId="277"/>
            <ac:picMk id="1026" creationId="{0ACBD8DD-9336-DE64-0061-A8FDEA710A68}"/>
          </ac:picMkLst>
        </pc:picChg>
      </pc:sldChg>
      <pc:sldChg chg="modSp">
        <pc:chgData name="autonomoussystems@outlook.com" userId="146d25dff316dded" providerId="LiveId" clId="{50A74A7B-7E83-4CC7-B1D8-79D6FAB1FA4A}" dt="2024-01-23T16:06:50.252" v="258"/>
        <pc:sldMkLst>
          <pc:docMk/>
          <pc:sldMk cId="0" sldId="286"/>
        </pc:sldMkLst>
        <pc:graphicFrameChg chg="mod">
          <ac:chgData name="autonomoussystems@outlook.com" userId="146d25dff316dded" providerId="LiveId" clId="{50A74A7B-7E83-4CC7-B1D8-79D6FAB1FA4A}" dt="2024-01-23T16:06:50.252" v="258"/>
          <ac:graphicFrameMkLst>
            <pc:docMk/>
            <pc:sldMk cId="0" sldId="286"/>
            <ac:graphicFrameMk id="108550" creationId="{00000000-0000-0000-0000-000000000000}"/>
          </ac:graphicFrameMkLst>
        </pc:graphicFrameChg>
        <pc:graphicFrameChg chg="mod">
          <ac:chgData name="autonomoussystems@outlook.com" userId="146d25dff316dded" providerId="LiveId" clId="{50A74A7B-7E83-4CC7-B1D8-79D6FAB1FA4A}" dt="2024-01-23T16:06:38.485" v="256"/>
          <ac:graphicFrameMkLst>
            <pc:docMk/>
            <pc:sldMk cId="0" sldId="286"/>
            <ac:graphicFrameMk id="108552" creationId="{00000000-0000-0000-0000-000000000000}"/>
          </ac:graphicFrameMkLst>
        </pc:graphicFrameChg>
      </pc:sldChg>
      <pc:sldChg chg="modSp mod">
        <pc:chgData name="autonomoussystems@outlook.com" userId="146d25dff316dded" providerId="LiveId" clId="{50A74A7B-7E83-4CC7-B1D8-79D6FAB1FA4A}" dt="2024-01-23T14:18:11.928" v="75" actId="207"/>
        <pc:sldMkLst>
          <pc:docMk/>
          <pc:sldMk cId="2550996654" sldId="376"/>
        </pc:sldMkLst>
        <pc:graphicFrameChg chg="mod modGraphic">
          <ac:chgData name="autonomoussystems@outlook.com" userId="146d25dff316dded" providerId="LiveId" clId="{50A74A7B-7E83-4CC7-B1D8-79D6FAB1FA4A}" dt="2024-01-23T14:18:11.928" v="75" actId="207"/>
          <ac:graphicFrameMkLst>
            <pc:docMk/>
            <pc:sldMk cId="2550996654" sldId="376"/>
            <ac:graphicFrameMk id="34" creationId="{8B3B4D9E-47E3-AE91-1BC8-CDCAB25AC389}"/>
          </ac:graphicFrameMkLst>
        </pc:graphicFrameChg>
      </pc:sldChg>
      <pc:sldChg chg="modAnim">
        <pc:chgData name="autonomoussystems@outlook.com" userId="146d25dff316dded" providerId="LiveId" clId="{50A74A7B-7E83-4CC7-B1D8-79D6FAB1FA4A}" dt="2024-01-23T15:38:44.708" v="199"/>
        <pc:sldMkLst>
          <pc:docMk/>
          <pc:sldMk cId="3202872986" sldId="379"/>
        </pc:sldMkLst>
      </pc:sldChg>
      <pc:sldChg chg="modAnim">
        <pc:chgData name="autonomoussystems@outlook.com" userId="146d25dff316dded" providerId="LiveId" clId="{50A74A7B-7E83-4CC7-B1D8-79D6FAB1FA4A}" dt="2024-01-23T15:38:35.278" v="197"/>
        <pc:sldMkLst>
          <pc:docMk/>
          <pc:sldMk cId="4108382777" sldId="381"/>
        </pc:sldMkLst>
      </pc:sldChg>
      <pc:sldChg chg="delSp mod modAnim">
        <pc:chgData name="autonomoussystems@outlook.com" userId="146d25dff316dded" providerId="LiveId" clId="{50A74A7B-7E83-4CC7-B1D8-79D6FAB1FA4A}" dt="2024-01-23T15:39:54.518" v="204" actId="478"/>
        <pc:sldMkLst>
          <pc:docMk/>
          <pc:sldMk cId="3906439132" sldId="382"/>
        </pc:sldMkLst>
        <pc:spChg chg="del">
          <ac:chgData name="autonomoussystems@outlook.com" userId="146d25dff316dded" providerId="LiveId" clId="{50A74A7B-7E83-4CC7-B1D8-79D6FAB1FA4A}" dt="2024-01-23T15:39:54.518" v="204" actId="478"/>
          <ac:spMkLst>
            <pc:docMk/>
            <pc:sldMk cId="3906439132" sldId="382"/>
            <ac:spMk id="9" creationId="{1A00E21C-49AA-AB6B-92F6-72611AB2B568}"/>
          </ac:spMkLst>
        </pc:spChg>
      </pc:sldChg>
      <pc:sldChg chg="modSp mod">
        <pc:chgData name="autonomoussystems@outlook.com" userId="146d25dff316dded" providerId="LiveId" clId="{50A74A7B-7E83-4CC7-B1D8-79D6FAB1FA4A}" dt="2024-01-23T14:18:18.400" v="77" actId="207"/>
        <pc:sldMkLst>
          <pc:docMk/>
          <pc:sldMk cId="2060746780" sldId="387"/>
        </pc:sldMkLst>
        <pc:graphicFrameChg chg="mod modGraphic">
          <ac:chgData name="autonomoussystems@outlook.com" userId="146d25dff316dded" providerId="LiveId" clId="{50A74A7B-7E83-4CC7-B1D8-79D6FAB1FA4A}" dt="2024-01-23T14:18:18.400" v="77" actId="207"/>
          <ac:graphicFrameMkLst>
            <pc:docMk/>
            <pc:sldMk cId="2060746780" sldId="387"/>
            <ac:graphicFrameMk id="34" creationId="{8B3B4D9E-47E3-AE91-1BC8-CDCAB25AC389}"/>
          </ac:graphicFrameMkLst>
        </pc:graphicFrameChg>
      </pc:sldChg>
      <pc:sldChg chg="modSp mod">
        <pc:chgData name="autonomoussystems@outlook.com" userId="146d25dff316dded" providerId="LiveId" clId="{50A74A7B-7E83-4CC7-B1D8-79D6FAB1FA4A}" dt="2024-01-23T14:18:31.034" v="80" actId="6549"/>
        <pc:sldMkLst>
          <pc:docMk/>
          <pc:sldMk cId="918809082" sldId="388"/>
        </pc:sldMkLst>
        <pc:graphicFrameChg chg="mod modGraphic">
          <ac:chgData name="autonomoussystems@outlook.com" userId="146d25dff316dded" providerId="LiveId" clId="{50A74A7B-7E83-4CC7-B1D8-79D6FAB1FA4A}" dt="2024-01-23T14:18:31.034" v="80" actId="6549"/>
          <ac:graphicFrameMkLst>
            <pc:docMk/>
            <pc:sldMk cId="918809082" sldId="388"/>
            <ac:graphicFrameMk id="34" creationId="{8B3B4D9E-47E3-AE91-1BC8-CDCAB25AC389}"/>
          </ac:graphicFrameMkLst>
        </pc:graphicFrameChg>
      </pc:sldChg>
      <pc:sldChg chg="modSp">
        <pc:chgData name="autonomoussystems@outlook.com" userId="146d25dff316dded" providerId="LiveId" clId="{50A74A7B-7E83-4CC7-B1D8-79D6FAB1FA4A}" dt="2024-01-23T14:12:01.683" v="9" actId="20577"/>
        <pc:sldMkLst>
          <pc:docMk/>
          <pc:sldMk cId="1993945242" sldId="392"/>
        </pc:sldMkLst>
        <pc:spChg chg="mod">
          <ac:chgData name="autonomoussystems@outlook.com" userId="146d25dff316dded" providerId="LiveId" clId="{50A74A7B-7E83-4CC7-B1D8-79D6FAB1FA4A}" dt="2024-01-23T14:12:01.683" v="9" actId="20577"/>
          <ac:spMkLst>
            <pc:docMk/>
            <pc:sldMk cId="1993945242" sldId="392"/>
            <ac:spMk id="26629" creationId="{00000000-0000-0000-0000-000000000000}"/>
          </ac:spMkLst>
        </pc:spChg>
      </pc:sldChg>
      <pc:sldChg chg="modSp mod">
        <pc:chgData name="autonomoussystems@outlook.com" userId="146d25dff316dded" providerId="LiveId" clId="{50A74A7B-7E83-4CC7-B1D8-79D6FAB1FA4A}" dt="2024-01-23T14:25:50.134" v="136" actId="14100"/>
        <pc:sldMkLst>
          <pc:docMk/>
          <pc:sldMk cId="1297395617" sldId="395"/>
        </pc:sldMkLst>
        <pc:spChg chg="mod">
          <ac:chgData name="autonomoussystems@outlook.com" userId="146d25dff316dded" providerId="LiveId" clId="{50A74A7B-7E83-4CC7-B1D8-79D6FAB1FA4A}" dt="2024-01-23T14:25:50.134" v="136" actId="14100"/>
          <ac:spMkLst>
            <pc:docMk/>
            <pc:sldMk cId="1297395617" sldId="395"/>
            <ac:spMk id="3" creationId="{2423D7B2-9F30-109D-A6F9-F6924E5DAB79}"/>
          </ac:spMkLst>
        </pc:spChg>
        <pc:spChg chg="mod">
          <ac:chgData name="autonomoussystems@outlook.com" userId="146d25dff316dded" providerId="LiveId" clId="{50A74A7B-7E83-4CC7-B1D8-79D6FAB1FA4A}" dt="2024-01-23T14:25:03.198" v="126" actId="6549"/>
          <ac:spMkLst>
            <pc:docMk/>
            <pc:sldMk cId="1297395617" sldId="395"/>
            <ac:spMk id="12" creationId="{836FABEE-DE5E-74BB-58EA-A3E9CEFD05B8}"/>
          </ac:spMkLst>
        </pc:spChg>
        <pc:spChg chg="mod">
          <ac:chgData name="autonomoussystems@outlook.com" userId="146d25dff316dded" providerId="LiveId" clId="{50A74A7B-7E83-4CC7-B1D8-79D6FAB1FA4A}" dt="2024-01-23T14:23:50.613" v="123" actId="20577"/>
          <ac:spMkLst>
            <pc:docMk/>
            <pc:sldMk cId="1297395617" sldId="395"/>
            <ac:spMk id="24" creationId="{AA4DF279-110B-A697-B04C-88451017362B}"/>
          </ac:spMkLst>
        </pc:spChg>
      </pc:sldChg>
      <pc:sldChg chg="modSp">
        <pc:chgData name="autonomoussystems@outlook.com" userId="146d25dff316dded" providerId="LiveId" clId="{50A74A7B-7E83-4CC7-B1D8-79D6FAB1FA4A}" dt="2024-01-23T14:30:35.067" v="156" actId="20577"/>
        <pc:sldMkLst>
          <pc:docMk/>
          <pc:sldMk cId="3743379650" sldId="406"/>
        </pc:sldMkLst>
        <pc:spChg chg="mod">
          <ac:chgData name="autonomoussystems@outlook.com" userId="146d25dff316dded" providerId="LiveId" clId="{50A74A7B-7E83-4CC7-B1D8-79D6FAB1FA4A}" dt="2024-01-23T14:30:35.067" v="156" actId="20577"/>
          <ac:spMkLst>
            <pc:docMk/>
            <pc:sldMk cId="3743379650" sldId="406"/>
            <ac:spMk id="3" creationId="{918B1172-DD43-CF7E-CB70-EED135D058A7}"/>
          </ac:spMkLst>
        </pc:spChg>
      </pc:sldChg>
      <pc:sldChg chg="modSp modAnim">
        <pc:chgData name="autonomoussystems@outlook.com" userId="146d25dff316dded" providerId="LiveId" clId="{50A74A7B-7E83-4CC7-B1D8-79D6FAB1FA4A}" dt="2024-01-23T15:48:43.132" v="249"/>
        <pc:sldMkLst>
          <pc:docMk/>
          <pc:sldMk cId="3787171122" sldId="407"/>
        </pc:sldMkLst>
        <pc:spChg chg="mod">
          <ac:chgData name="autonomoussystems@outlook.com" userId="146d25dff316dded" providerId="LiveId" clId="{50A74A7B-7E83-4CC7-B1D8-79D6FAB1FA4A}" dt="2024-01-23T14:11:05.048" v="5" actId="20577"/>
          <ac:spMkLst>
            <pc:docMk/>
            <pc:sldMk cId="3787171122" sldId="407"/>
            <ac:spMk id="3" creationId="{8E55153E-22F3-249B-EA85-00F27EDB5E6B}"/>
          </ac:spMkLst>
        </pc:spChg>
      </pc:sldChg>
      <pc:sldChg chg="modSp">
        <pc:chgData name="autonomoussystems@outlook.com" userId="146d25dff316dded" providerId="LiveId" clId="{50A74A7B-7E83-4CC7-B1D8-79D6FAB1FA4A}" dt="2024-01-23T14:15:12.627" v="66" actId="20577"/>
        <pc:sldMkLst>
          <pc:docMk/>
          <pc:sldMk cId="1068533808" sldId="487"/>
        </pc:sldMkLst>
        <pc:spChg chg="mod">
          <ac:chgData name="autonomoussystems@outlook.com" userId="146d25dff316dded" providerId="LiveId" clId="{50A74A7B-7E83-4CC7-B1D8-79D6FAB1FA4A}" dt="2024-01-23T14:13:57.592" v="12" actId="20577"/>
          <ac:spMkLst>
            <pc:docMk/>
            <pc:sldMk cId="1068533808" sldId="487"/>
            <ac:spMk id="3" creationId="{8E55153E-22F3-249B-EA85-00F27EDB5E6B}"/>
          </ac:spMkLst>
        </pc:spChg>
        <pc:spChg chg="mod">
          <ac:chgData name="autonomoussystems@outlook.com" userId="146d25dff316dded" providerId="LiveId" clId="{50A74A7B-7E83-4CC7-B1D8-79D6FAB1FA4A}" dt="2024-01-23T14:15:12.627" v="66" actId="20577"/>
          <ac:spMkLst>
            <pc:docMk/>
            <pc:sldMk cId="1068533808" sldId="487"/>
            <ac:spMk id="7" creationId="{C583FE0C-D521-BC0D-A874-FF05EC3E5C88}"/>
          </ac:spMkLst>
        </pc:spChg>
      </pc:sldChg>
      <pc:sldChg chg="modAnim">
        <pc:chgData name="autonomoussystems@outlook.com" userId="146d25dff316dded" providerId="LiveId" clId="{50A74A7B-7E83-4CC7-B1D8-79D6FAB1FA4A}" dt="2024-01-23T16:11:08.155" v="259"/>
        <pc:sldMkLst>
          <pc:docMk/>
          <pc:sldMk cId="2765587552" sldId="495"/>
        </pc:sldMkLst>
      </pc:sldChg>
      <pc:sldChg chg="modAnim">
        <pc:chgData name="autonomoussystems@outlook.com" userId="146d25dff316dded" providerId="LiveId" clId="{50A74A7B-7E83-4CC7-B1D8-79D6FAB1FA4A}" dt="2024-01-23T16:11:10.719" v="260"/>
        <pc:sldMkLst>
          <pc:docMk/>
          <pc:sldMk cId="2382669044" sldId="496"/>
        </pc:sldMkLst>
      </pc:sldChg>
      <pc:sldChg chg="modAnim">
        <pc:chgData name="autonomoussystems@outlook.com" userId="146d25dff316dded" providerId="LiveId" clId="{50A74A7B-7E83-4CC7-B1D8-79D6FAB1FA4A}" dt="2024-01-23T16:11:13.662" v="261"/>
        <pc:sldMkLst>
          <pc:docMk/>
          <pc:sldMk cId="1397364133" sldId="497"/>
        </pc:sldMkLst>
      </pc:sldChg>
      <pc:sldChg chg="modAnim">
        <pc:chgData name="autonomoussystems@outlook.com" userId="146d25dff316dded" providerId="LiveId" clId="{50A74A7B-7E83-4CC7-B1D8-79D6FAB1FA4A}" dt="2024-01-23T16:11:16.036" v="262"/>
        <pc:sldMkLst>
          <pc:docMk/>
          <pc:sldMk cId="1282012173" sldId="498"/>
        </pc:sldMkLst>
      </pc:sldChg>
      <pc:sldChg chg="modSp mod">
        <pc:chgData name="autonomoussystems@outlook.com" userId="146d25dff316dded" providerId="LiveId" clId="{50A74A7B-7E83-4CC7-B1D8-79D6FAB1FA4A}" dt="2024-01-23T14:18:03.033" v="73" actId="207"/>
        <pc:sldMkLst>
          <pc:docMk/>
          <pc:sldMk cId="67744679" sldId="500"/>
        </pc:sldMkLst>
        <pc:graphicFrameChg chg="mod modGraphic">
          <ac:chgData name="autonomoussystems@outlook.com" userId="146d25dff316dded" providerId="LiveId" clId="{50A74A7B-7E83-4CC7-B1D8-79D6FAB1FA4A}" dt="2024-01-23T14:18:03.033" v="73" actId="207"/>
          <ac:graphicFrameMkLst>
            <pc:docMk/>
            <pc:sldMk cId="67744679" sldId="500"/>
            <ac:graphicFrameMk id="34" creationId="{8B3B4D9E-47E3-AE91-1BC8-CDCAB25AC389}"/>
          </ac:graphicFrameMkLst>
        </pc:graphicFrameChg>
      </pc:sldChg>
      <pc:sldChg chg="addSp modSp">
        <pc:chgData name="autonomoussystems@outlook.com" userId="146d25dff316dded" providerId="LiveId" clId="{50A74A7B-7E83-4CC7-B1D8-79D6FAB1FA4A}" dt="2024-01-23T16:16:10.183" v="273"/>
        <pc:sldMkLst>
          <pc:docMk/>
          <pc:sldMk cId="4283640416" sldId="541"/>
        </pc:sldMkLst>
        <pc:spChg chg="mod">
          <ac:chgData name="autonomoussystems@outlook.com" userId="146d25dff316dded" providerId="LiveId" clId="{50A74A7B-7E83-4CC7-B1D8-79D6FAB1FA4A}" dt="2024-01-23T16:16:10.183" v="273"/>
          <ac:spMkLst>
            <pc:docMk/>
            <pc:sldMk cId="4283640416" sldId="541"/>
            <ac:spMk id="12" creationId="{5A47797F-5B0E-7FC9-2415-E17A0B16165A}"/>
          </ac:spMkLst>
        </pc:spChg>
        <pc:spChg chg="mod">
          <ac:chgData name="autonomoussystems@outlook.com" userId="146d25dff316dded" providerId="LiveId" clId="{50A74A7B-7E83-4CC7-B1D8-79D6FAB1FA4A}" dt="2024-01-23T16:16:10.183" v="273"/>
          <ac:spMkLst>
            <pc:docMk/>
            <pc:sldMk cId="4283640416" sldId="541"/>
            <ac:spMk id="14" creationId="{EE17793C-9007-7EF7-773E-DAA56AB18C51}"/>
          </ac:spMkLst>
        </pc:spChg>
        <pc:spChg chg="mod">
          <ac:chgData name="autonomoussystems@outlook.com" userId="146d25dff316dded" providerId="LiveId" clId="{50A74A7B-7E83-4CC7-B1D8-79D6FAB1FA4A}" dt="2024-01-23T16:16:10.183" v="273"/>
          <ac:spMkLst>
            <pc:docMk/>
            <pc:sldMk cId="4283640416" sldId="541"/>
            <ac:spMk id="15" creationId="{34043889-A501-F11F-5D19-DE8A04EA3E78}"/>
          </ac:spMkLst>
        </pc:spChg>
        <pc:spChg chg="mod">
          <ac:chgData name="autonomoussystems@outlook.com" userId="146d25dff316dded" providerId="LiveId" clId="{50A74A7B-7E83-4CC7-B1D8-79D6FAB1FA4A}" dt="2024-01-23T16:16:10.183" v="273"/>
          <ac:spMkLst>
            <pc:docMk/>
            <pc:sldMk cId="4283640416" sldId="541"/>
            <ac:spMk id="16" creationId="{CA172D72-1993-7611-094C-48D25B3917C1}"/>
          </ac:spMkLst>
        </pc:spChg>
        <pc:spChg chg="mod">
          <ac:chgData name="autonomoussystems@outlook.com" userId="146d25dff316dded" providerId="LiveId" clId="{50A74A7B-7E83-4CC7-B1D8-79D6FAB1FA4A}" dt="2024-01-23T16:16:10.183" v="273"/>
          <ac:spMkLst>
            <pc:docMk/>
            <pc:sldMk cId="4283640416" sldId="541"/>
            <ac:spMk id="17" creationId="{240769E7-7313-9CE9-009E-266B19531E26}"/>
          </ac:spMkLst>
        </pc:spChg>
        <pc:spChg chg="mod">
          <ac:chgData name="autonomoussystems@outlook.com" userId="146d25dff316dded" providerId="LiveId" clId="{50A74A7B-7E83-4CC7-B1D8-79D6FAB1FA4A}" dt="2024-01-23T16:16:10.183" v="273"/>
          <ac:spMkLst>
            <pc:docMk/>
            <pc:sldMk cId="4283640416" sldId="541"/>
            <ac:spMk id="21" creationId="{81A0782B-63ED-0DA0-ACEC-1B2E4C545F06}"/>
          </ac:spMkLst>
        </pc:spChg>
        <pc:spChg chg="mod">
          <ac:chgData name="autonomoussystems@outlook.com" userId="146d25dff316dded" providerId="LiveId" clId="{50A74A7B-7E83-4CC7-B1D8-79D6FAB1FA4A}" dt="2024-01-23T16:16:10.183" v="273"/>
          <ac:spMkLst>
            <pc:docMk/>
            <pc:sldMk cId="4283640416" sldId="541"/>
            <ac:spMk id="22" creationId="{14210B1E-71C6-2ABD-02E4-A2AEF6F5A441}"/>
          </ac:spMkLst>
        </pc:spChg>
        <pc:spChg chg="mod">
          <ac:chgData name="autonomoussystems@outlook.com" userId="146d25dff316dded" providerId="LiveId" clId="{50A74A7B-7E83-4CC7-B1D8-79D6FAB1FA4A}" dt="2024-01-23T16:16:10.183" v="273"/>
          <ac:spMkLst>
            <pc:docMk/>
            <pc:sldMk cId="4283640416" sldId="541"/>
            <ac:spMk id="23" creationId="{DAB9B764-BAEF-4C66-1EB3-486C6F848BB3}"/>
          </ac:spMkLst>
        </pc:spChg>
        <pc:spChg chg="mod">
          <ac:chgData name="autonomoussystems@outlook.com" userId="146d25dff316dded" providerId="LiveId" clId="{50A74A7B-7E83-4CC7-B1D8-79D6FAB1FA4A}" dt="2024-01-23T16:16:10.183" v="273"/>
          <ac:spMkLst>
            <pc:docMk/>
            <pc:sldMk cId="4283640416" sldId="541"/>
            <ac:spMk id="29" creationId="{44339A26-71BE-C133-1BA5-EC377672CB37}"/>
          </ac:spMkLst>
        </pc:spChg>
        <pc:spChg chg="mod">
          <ac:chgData name="autonomoussystems@outlook.com" userId="146d25dff316dded" providerId="LiveId" clId="{50A74A7B-7E83-4CC7-B1D8-79D6FAB1FA4A}" dt="2024-01-23T16:16:10.183" v="273"/>
          <ac:spMkLst>
            <pc:docMk/>
            <pc:sldMk cId="4283640416" sldId="541"/>
            <ac:spMk id="30" creationId="{98C11AE2-97C8-68F3-EDCC-A1EA94999DE7}"/>
          </ac:spMkLst>
        </pc:spChg>
        <pc:spChg chg="mod">
          <ac:chgData name="autonomoussystems@outlook.com" userId="146d25dff316dded" providerId="LiveId" clId="{50A74A7B-7E83-4CC7-B1D8-79D6FAB1FA4A}" dt="2024-01-23T16:16:10.183" v="273"/>
          <ac:spMkLst>
            <pc:docMk/>
            <pc:sldMk cId="4283640416" sldId="541"/>
            <ac:spMk id="31" creationId="{4FFBB7E5-B30C-F31C-8EB7-8222D4BD6082}"/>
          </ac:spMkLst>
        </pc:spChg>
        <pc:spChg chg="add mod">
          <ac:chgData name="autonomoussystems@outlook.com" userId="146d25dff316dded" providerId="LiveId" clId="{50A74A7B-7E83-4CC7-B1D8-79D6FAB1FA4A}" dt="2024-01-23T16:16:10.183" v="273"/>
          <ac:spMkLst>
            <pc:docMk/>
            <pc:sldMk cId="4283640416" sldId="541"/>
            <ac:spMk id="32" creationId="{7BBDAE6B-DB95-E8DE-32F5-A6D3DBB84ABF}"/>
          </ac:spMkLst>
        </pc:spChg>
        <pc:grpChg chg="add mod">
          <ac:chgData name="autonomoussystems@outlook.com" userId="146d25dff316dded" providerId="LiveId" clId="{50A74A7B-7E83-4CC7-B1D8-79D6FAB1FA4A}" dt="2024-01-23T16:16:10.183" v="273"/>
          <ac:grpSpMkLst>
            <pc:docMk/>
            <pc:sldMk cId="4283640416" sldId="541"/>
            <ac:grpSpMk id="10" creationId="{2E32C501-4F68-C88C-C43C-5C8C97B908DE}"/>
          </ac:grpSpMkLst>
        </pc:grpChg>
        <pc:cxnChg chg="mod">
          <ac:chgData name="autonomoussystems@outlook.com" userId="146d25dff316dded" providerId="LiveId" clId="{50A74A7B-7E83-4CC7-B1D8-79D6FAB1FA4A}" dt="2024-01-23T16:16:10.183" v="273"/>
          <ac:cxnSpMkLst>
            <pc:docMk/>
            <pc:sldMk cId="4283640416" sldId="541"/>
            <ac:cxnSpMk id="18" creationId="{4341FA5E-B98A-FA46-9165-800E3E50B7BD}"/>
          </ac:cxnSpMkLst>
        </pc:cxnChg>
        <pc:cxnChg chg="mod">
          <ac:chgData name="autonomoussystems@outlook.com" userId="146d25dff316dded" providerId="LiveId" clId="{50A74A7B-7E83-4CC7-B1D8-79D6FAB1FA4A}" dt="2024-01-23T16:16:10.183" v="273"/>
          <ac:cxnSpMkLst>
            <pc:docMk/>
            <pc:sldMk cId="4283640416" sldId="541"/>
            <ac:cxnSpMk id="19" creationId="{FD154FCB-E542-5B45-D3AC-B8F2030F1BC6}"/>
          </ac:cxnSpMkLst>
        </pc:cxnChg>
        <pc:cxnChg chg="mod">
          <ac:chgData name="autonomoussystems@outlook.com" userId="146d25dff316dded" providerId="LiveId" clId="{50A74A7B-7E83-4CC7-B1D8-79D6FAB1FA4A}" dt="2024-01-23T16:16:10.183" v="273"/>
          <ac:cxnSpMkLst>
            <pc:docMk/>
            <pc:sldMk cId="4283640416" sldId="541"/>
            <ac:cxnSpMk id="20" creationId="{82BC3CC3-5D22-BE0A-EADE-A000909FBC07}"/>
          </ac:cxnSpMkLst>
        </pc:cxnChg>
        <pc:cxnChg chg="mod">
          <ac:chgData name="autonomoussystems@outlook.com" userId="146d25dff316dded" providerId="LiveId" clId="{50A74A7B-7E83-4CC7-B1D8-79D6FAB1FA4A}" dt="2024-01-23T16:16:10.183" v="273"/>
          <ac:cxnSpMkLst>
            <pc:docMk/>
            <pc:sldMk cId="4283640416" sldId="541"/>
            <ac:cxnSpMk id="24" creationId="{BD3154B8-6B8C-5359-0FF9-2389D4FC6429}"/>
          </ac:cxnSpMkLst>
        </pc:cxnChg>
        <pc:cxnChg chg="mod">
          <ac:chgData name="autonomoussystems@outlook.com" userId="146d25dff316dded" providerId="LiveId" clId="{50A74A7B-7E83-4CC7-B1D8-79D6FAB1FA4A}" dt="2024-01-23T16:16:10.183" v="273"/>
          <ac:cxnSpMkLst>
            <pc:docMk/>
            <pc:sldMk cId="4283640416" sldId="541"/>
            <ac:cxnSpMk id="25" creationId="{21D798D9-104E-A572-4CE3-B43178D0693B}"/>
          </ac:cxnSpMkLst>
        </pc:cxnChg>
        <pc:cxnChg chg="mod">
          <ac:chgData name="autonomoussystems@outlook.com" userId="146d25dff316dded" providerId="LiveId" clId="{50A74A7B-7E83-4CC7-B1D8-79D6FAB1FA4A}" dt="2024-01-23T16:16:10.183" v="273"/>
          <ac:cxnSpMkLst>
            <pc:docMk/>
            <pc:sldMk cId="4283640416" sldId="541"/>
            <ac:cxnSpMk id="26" creationId="{5E5FFE8D-05B7-C37D-2BE4-3331766196E0}"/>
          </ac:cxnSpMkLst>
        </pc:cxnChg>
        <pc:cxnChg chg="mod">
          <ac:chgData name="autonomoussystems@outlook.com" userId="146d25dff316dded" providerId="LiveId" clId="{50A74A7B-7E83-4CC7-B1D8-79D6FAB1FA4A}" dt="2024-01-23T16:16:10.183" v="273"/>
          <ac:cxnSpMkLst>
            <pc:docMk/>
            <pc:sldMk cId="4283640416" sldId="541"/>
            <ac:cxnSpMk id="27" creationId="{2317BA95-5D62-0CF1-DCEE-5AC25BD9D9AD}"/>
          </ac:cxnSpMkLst>
        </pc:cxnChg>
        <pc:cxnChg chg="mod">
          <ac:chgData name="autonomoussystems@outlook.com" userId="146d25dff316dded" providerId="LiveId" clId="{50A74A7B-7E83-4CC7-B1D8-79D6FAB1FA4A}" dt="2024-01-23T16:16:10.183" v="273"/>
          <ac:cxnSpMkLst>
            <pc:docMk/>
            <pc:sldMk cId="4283640416" sldId="541"/>
            <ac:cxnSpMk id="28" creationId="{ABCF3BF1-1F06-070A-8176-158933AECE33}"/>
          </ac:cxnSpMkLst>
        </pc:cxnChg>
      </pc:sldChg>
      <pc:sldChg chg="addSp modSp">
        <pc:chgData name="autonomoussystems@outlook.com" userId="146d25dff316dded" providerId="LiveId" clId="{50A74A7B-7E83-4CC7-B1D8-79D6FAB1FA4A}" dt="2024-01-23T16:16:23.771" v="278"/>
        <pc:sldMkLst>
          <pc:docMk/>
          <pc:sldMk cId="3273892140" sldId="542"/>
        </pc:sldMkLst>
        <pc:spChg chg="mod">
          <ac:chgData name="autonomoussystems@outlook.com" userId="146d25dff316dded" providerId="LiveId" clId="{50A74A7B-7E83-4CC7-B1D8-79D6FAB1FA4A}" dt="2024-01-23T16:16:23.771" v="278"/>
          <ac:spMkLst>
            <pc:docMk/>
            <pc:sldMk cId="3273892140" sldId="542"/>
            <ac:spMk id="16" creationId="{9E0C9363-404D-3797-A09F-B3C5028555AE}"/>
          </ac:spMkLst>
        </pc:spChg>
        <pc:spChg chg="mod">
          <ac:chgData name="autonomoussystems@outlook.com" userId="146d25dff316dded" providerId="LiveId" clId="{50A74A7B-7E83-4CC7-B1D8-79D6FAB1FA4A}" dt="2024-01-23T16:16:23.771" v="278"/>
          <ac:spMkLst>
            <pc:docMk/>
            <pc:sldMk cId="3273892140" sldId="542"/>
            <ac:spMk id="17" creationId="{00398678-0F45-E9BA-0B2C-C5083B27C866}"/>
          </ac:spMkLst>
        </pc:spChg>
        <pc:spChg chg="mod">
          <ac:chgData name="autonomoussystems@outlook.com" userId="146d25dff316dded" providerId="LiveId" clId="{50A74A7B-7E83-4CC7-B1D8-79D6FAB1FA4A}" dt="2024-01-23T16:16:23.771" v="278"/>
          <ac:spMkLst>
            <pc:docMk/>
            <pc:sldMk cId="3273892140" sldId="542"/>
            <ac:spMk id="18" creationId="{3B9DA29F-193C-27F8-18EF-FBEAC064A9EA}"/>
          </ac:spMkLst>
        </pc:spChg>
        <pc:spChg chg="mod">
          <ac:chgData name="autonomoussystems@outlook.com" userId="146d25dff316dded" providerId="LiveId" clId="{50A74A7B-7E83-4CC7-B1D8-79D6FAB1FA4A}" dt="2024-01-23T16:16:23.771" v="278"/>
          <ac:spMkLst>
            <pc:docMk/>
            <pc:sldMk cId="3273892140" sldId="542"/>
            <ac:spMk id="19" creationId="{A66B2346-0D3B-A6CE-3218-689A18068143}"/>
          </ac:spMkLst>
        </pc:spChg>
        <pc:spChg chg="mod">
          <ac:chgData name="autonomoussystems@outlook.com" userId="146d25dff316dded" providerId="LiveId" clId="{50A74A7B-7E83-4CC7-B1D8-79D6FAB1FA4A}" dt="2024-01-23T16:16:23.771" v="278"/>
          <ac:spMkLst>
            <pc:docMk/>
            <pc:sldMk cId="3273892140" sldId="542"/>
            <ac:spMk id="20" creationId="{70207702-10CF-A56E-A535-702A25D91D7A}"/>
          </ac:spMkLst>
        </pc:spChg>
        <pc:spChg chg="mod">
          <ac:chgData name="autonomoussystems@outlook.com" userId="146d25dff316dded" providerId="LiveId" clId="{50A74A7B-7E83-4CC7-B1D8-79D6FAB1FA4A}" dt="2024-01-23T16:16:23.771" v="278"/>
          <ac:spMkLst>
            <pc:docMk/>
            <pc:sldMk cId="3273892140" sldId="542"/>
            <ac:spMk id="24" creationId="{E37B3F82-B705-F0F9-85FB-573F3B835E36}"/>
          </ac:spMkLst>
        </pc:spChg>
        <pc:spChg chg="mod">
          <ac:chgData name="autonomoussystems@outlook.com" userId="146d25dff316dded" providerId="LiveId" clId="{50A74A7B-7E83-4CC7-B1D8-79D6FAB1FA4A}" dt="2024-01-23T16:16:23.771" v="278"/>
          <ac:spMkLst>
            <pc:docMk/>
            <pc:sldMk cId="3273892140" sldId="542"/>
            <ac:spMk id="25" creationId="{4DDB5275-8233-B099-8A8D-B1C034287E85}"/>
          </ac:spMkLst>
        </pc:spChg>
        <pc:spChg chg="mod">
          <ac:chgData name="autonomoussystems@outlook.com" userId="146d25dff316dded" providerId="LiveId" clId="{50A74A7B-7E83-4CC7-B1D8-79D6FAB1FA4A}" dt="2024-01-23T16:16:23.771" v="278"/>
          <ac:spMkLst>
            <pc:docMk/>
            <pc:sldMk cId="3273892140" sldId="542"/>
            <ac:spMk id="26" creationId="{899B91EC-77C2-D511-25D4-14029DEEFD27}"/>
          </ac:spMkLst>
        </pc:spChg>
        <pc:spChg chg="mod">
          <ac:chgData name="autonomoussystems@outlook.com" userId="146d25dff316dded" providerId="LiveId" clId="{50A74A7B-7E83-4CC7-B1D8-79D6FAB1FA4A}" dt="2024-01-23T16:16:23.771" v="278"/>
          <ac:spMkLst>
            <pc:docMk/>
            <pc:sldMk cId="3273892140" sldId="542"/>
            <ac:spMk id="32" creationId="{EFF5A9B7-3507-ECFF-D5A7-5D81A35C6849}"/>
          </ac:spMkLst>
        </pc:spChg>
        <pc:spChg chg="mod">
          <ac:chgData name="autonomoussystems@outlook.com" userId="146d25dff316dded" providerId="LiveId" clId="{50A74A7B-7E83-4CC7-B1D8-79D6FAB1FA4A}" dt="2024-01-23T16:16:23.771" v="278"/>
          <ac:spMkLst>
            <pc:docMk/>
            <pc:sldMk cId="3273892140" sldId="542"/>
            <ac:spMk id="33" creationId="{9ED16EDD-5091-903F-B41A-DDF8602C2D68}"/>
          </ac:spMkLst>
        </pc:spChg>
        <pc:spChg chg="mod">
          <ac:chgData name="autonomoussystems@outlook.com" userId="146d25dff316dded" providerId="LiveId" clId="{50A74A7B-7E83-4CC7-B1D8-79D6FAB1FA4A}" dt="2024-01-23T16:16:23.771" v="278"/>
          <ac:spMkLst>
            <pc:docMk/>
            <pc:sldMk cId="3273892140" sldId="542"/>
            <ac:spMk id="34" creationId="{9176EC93-3A3F-8FF3-AF7D-7FE9FA1673AF}"/>
          </ac:spMkLst>
        </pc:spChg>
        <pc:spChg chg="add mod">
          <ac:chgData name="autonomoussystems@outlook.com" userId="146d25dff316dded" providerId="LiveId" clId="{50A74A7B-7E83-4CC7-B1D8-79D6FAB1FA4A}" dt="2024-01-23T16:16:23.771" v="278"/>
          <ac:spMkLst>
            <pc:docMk/>
            <pc:sldMk cId="3273892140" sldId="542"/>
            <ac:spMk id="35" creationId="{8256B709-F0EB-E036-6198-02E1F01AB496}"/>
          </ac:spMkLst>
        </pc:spChg>
        <pc:grpChg chg="add mod">
          <ac:chgData name="autonomoussystems@outlook.com" userId="146d25dff316dded" providerId="LiveId" clId="{50A74A7B-7E83-4CC7-B1D8-79D6FAB1FA4A}" dt="2024-01-23T16:16:23.771" v="278"/>
          <ac:grpSpMkLst>
            <pc:docMk/>
            <pc:sldMk cId="3273892140" sldId="542"/>
            <ac:grpSpMk id="15" creationId="{EFE7A46C-A2C1-87BD-C7A2-37C0CB6B6C8E}"/>
          </ac:grpSpMkLst>
        </pc:grpChg>
        <pc:cxnChg chg="mod">
          <ac:chgData name="autonomoussystems@outlook.com" userId="146d25dff316dded" providerId="LiveId" clId="{50A74A7B-7E83-4CC7-B1D8-79D6FAB1FA4A}" dt="2024-01-23T16:16:23.771" v="278"/>
          <ac:cxnSpMkLst>
            <pc:docMk/>
            <pc:sldMk cId="3273892140" sldId="542"/>
            <ac:cxnSpMk id="21" creationId="{1E1F320F-E04A-3189-6F09-9A8D599F3FCF}"/>
          </ac:cxnSpMkLst>
        </pc:cxnChg>
        <pc:cxnChg chg="mod">
          <ac:chgData name="autonomoussystems@outlook.com" userId="146d25dff316dded" providerId="LiveId" clId="{50A74A7B-7E83-4CC7-B1D8-79D6FAB1FA4A}" dt="2024-01-23T16:16:23.771" v="278"/>
          <ac:cxnSpMkLst>
            <pc:docMk/>
            <pc:sldMk cId="3273892140" sldId="542"/>
            <ac:cxnSpMk id="22" creationId="{65A402AD-5CA2-B10C-F658-C6327268DC67}"/>
          </ac:cxnSpMkLst>
        </pc:cxnChg>
        <pc:cxnChg chg="mod">
          <ac:chgData name="autonomoussystems@outlook.com" userId="146d25dff316dded" providerId="LiveId" clId="{50A74A7B-7E83-4CC7-B1D8-79D6FAB1FA4A}" dt="2024-01-23T16:16:23.771" v="278"/>
          <ac:cxnSpMkLst>
            <pc:docMk/>
            <pc:sldMk cId="3273892140" sldId="542"/>
            <ac:cxnSpMk id="23" creationId="{4BD88276-4CC0-E8F1-E5BC-EB6BC19CDE57}"/>
          </ac:cxnSpMkLst>
        </pc:cxnChg>
        <pc:cxnChg chg="mod">
          <ac:chgData name="autonomoussystems@outlook.com" userId="146d25dff316dded" providerId="LiveId" clId="{50A74A7B-7E83-4CC7-B1D8-79D6FAB1FA4A}" dt="2024-01-23T16:16:23.771" v="278"/>
          <ac:cxnSpMkLst>
            <pc:docMk/>
            <pc:sldMk cId="3273892140" sldId="542"/>
            <ac:cxnSpMk id="27" creationId="{D99A75FF-3E00-27B6-0413-E145533238AB}"/>
          </ac:cxnSpMkLst>
        </pc:cxnChg>
        <pc:cxnChg chg="mod">
          <ac:chgData name="autonomoussystems@outlook.com" userId="146d25dff316dded" providerId="LiveId" clId="{50A74A7B-7E83-4CC7-B1D8-79D6FAB1FA4A}" dt="2024-01-23T16:16:23.771" v="278"/>
          <ac:cxnSpMkLst>
            <pc:docMk/>
            <pc:sldMk cId="3273892140" sldId="542"/>
            <ac:cxnSpMk id="28" creationId="{B23CCE45-7FB1-514A-00B2-FC4C72A98474}"/>
          </ac:cxnSpMkLst>
        </pc:cxnChg>
        <pc:cxnChg chg="mod">
          <ac:chgData name="autonomoussystems@outlook.com" userId="146d25dff316dded" providerId="LiveId" clId="{50A74A7B-7E83-4CC7-B1D8-79D6FAB1FA4A}" dt="2024-01-23T16:16:23.771" v="278"/>
          <ac:cxnSpMkLst>
            <pc:docMk/>
            <pc:sldMk cId="3273892140" sldId="542"/>
            <ac:cxnSpMk id="29" creationId="{5BB326FA-8E24-1900-A0DA-4CD1B915995A}"/>
          </ac:cxnSpMkLst>
        </pc:cxnChg>
        <pc:cxnChg chg="mod">
          <ac:chgData name="autonomoussystems@outlook.com" userId="146d25dff316dded" providerId="LiveId" clId="{50A74A7B-7E83-4CC7-B1D8-79D6FAB1FA4A}" dt="2024-01-23T16:16:23.771" v="278"/>
          <ac:cxnSpMkLst>
            <pc:docMk/>
            <pc:sldMk cId="3273892140" sldId="542"/>
            <ac:cxnSpMk id="30" creationId="{050AF345-FEF8-9CF7-87F0-4012B4C82C69}"/>
          </ac:cxnSpMkLst>
        </pc:cxnChg>
        <pc:cxnChg chg="mod">
          <ac:chgData name="autonomoussystems@outlook.com" userId="146d25dff316dded" providerId="LiveId" clId="{50A74A7B-7E83-4CC7-B1D8-79D6FAB1FA4A}" dt="2024-01-23T16:16:23.771" v="278"/>
          <ac:cxnSpMkLst>
            <pc:docMk/>
            <pc:sldMk cId="3273892140" sldId="542"/>
            <ac:cxnSpMk id="31" creationId="{7E9D1048-6FAC-D594-D0D0-D2EC3297698F}"/>
          </ac:cxnSpMkLst>
        </pc:cxnChg>
      </pc:sldChg>
      <pc:sldChg chg="addSp modSp">
        <pc:chgData name="autonomoussystems@outlook.com" userId="146d25dff316dded" providerId="LiveId" clId="{50A74A7B-7E83-4CC7-B1D8-79D6FAB1FA4A}" dt="2024-01-23T16:16:20.498" v="277"/>
        <pc:sldMkLst>
          <pc:docMk/>
          <pc:sldMk cId="3911258105" sldId="549"/>
        </pc:sldMkLst>
        <pc:spChg chg="mod">
          <ac:chgData name="autonomoussystems@outlook.com" userId="146d25dff316dded" providerId="LiveId" clId="{50A74A7B-7E83-4CC7-B1D8-79D6FAB1FA4A}" dt="2024-01-23T16:16:20.498" v="277"/>
          <ac:spMkLst>
            <pc:docMk/>
            <pc:sldMk cId="3911258105" sldId="549"/>
            <ac:spMk id="18" creationId="{51FF3D05-25C8-3085-93A5-ECB4A4F047DD}"/>
          </ac:spMkLst>
        </pc:spChg>
        <pc:spChg chg="mod">
          <ac:chgData name="autonomoussystems@outlook.com" userId="146d25dff316dded" providerId="LiveId" clId="{50A74A7B-7E83-4CC7-B1D8-79D6FAB1FA4A}" dt="2024-01-23T16:16:20.498" v="277"/>
          <ac:spMkLst>
            <pc:docMk/>
            <pc:sldMk cId="3911258105" sldId="549"/>
            <ac:spMk id="19" creationId="{6264AEF8-CDA1-70AA-5279-F277E75084EB}"/>
          </ac:spMkLst>
        </pc:spChg>
        <pc:spChg chg="mod">
          <ac:chgData name="autonomoussystems@outlook.com" userId="146d25dff316dded" providerId="LiveId" clId="{50A74A7B-7E83-4CC7-B1D8-79D6FAB1FA4A}" dt="2024-01-23T16:16:20.498" v="277"/>
          <ac:spMkLst>
            <pc:docMk/>
            <pc:sldMk cId="3911258105" sldId="549"/>
            <ac:spMk id="20" creationId="{DBB1C676-C01D-4476-A38E-331DDBBFF7C6}"/>
          </ac:spMkLst>
        </pc:spChg>
        <pc:spChg chg="mod">
          <ac:chgData name="autonomoussystems@outlook.com" userId="146d25dff316dded" providerId="LiveId" clId="{50A74A7B-7E83-4CC7-B1D8-79D6FAB1FA4A}" dt="2024-01-23T16:16:20.498" v="277"/>
          <ac:spMkLst>
            <pc:docMk/>
            <pc:sldMk cId="3911258105" sldId="549"/>
            <ac:spMk id="21" creationId="{74301380-56DE-0CDE-C376-BD6EFFB2783E}"/>
          </ac:spMkLst>
        </pc:spChg>
        <pc:spChg chg="mod">
          <ac:chgData name="autonomoussystems@outlook.com" userId="146d25dff316dded" providerId="LiveId" clId="{50A74A7B-7E83-4CC7-B1D8-79D6FAB1FA4A}" dt="2024-01-23T16:16:20.498" v="277"/>
          <ac:spMkLst>
            <pc:docMk/>
            <pc:sldMk cId="3911258105" sldId="549"/>
            <ac:spMk id="22" creationId="{C48A7FA7-4B47-F2EA-4219-2B87F2E8B2E3}"/>
          </ac:spMkLst>
        </pc:spChg>
        <pc:spChg chg="mod">
          <ac:chgData name="autonomoussystems@outlook.com" userId="146d25dff316dded" providerId="LiveId" clId="{50A74A7B-7E83-4CC7-B1D8-79D6FAB1FA4A}" dt="2024-01-23T16:16:20.498" v="277"/>
          <ac:spMkLst>
            <pc:docMk/>
            <pc:sldMk cId="3911258105" sldId="549"/>
            <ac:spMk id="26" creationId="{17E18115-B3C8-A37D-B332-B0ECBA9B543F}"/>
          </ac:spMkLst>
        </pc:spChg>
        <pc:spChg chg="mod">
          <ac:chgData name="autonomoussystems@outlook.com" userId="146d25dff316dded" providerId="LiveId" clId="{50A74A7B-7E83-4CC7-B1D8-79D6FAB1FA4A}" dt="2024-01-23T16:16:20.498" v="277"/>
          <ac:spMkLst>
            <pc:docMk/>
            <pc:sldMk cId="3911258105" sldId="549"/>
            <ac:spMk id="27" creationId="{60A09A8C-84B1-53F5-9E13-A24EF362BAD0}"/>
          </ac:spMkLst>
        </pc:spChg>
        <pc:spChg chg="mod">
          <ac:chgData name="autonomoussystems@outlook.com" userId="146d25dff316dded" providerId="LiveId" clId="{50A74A7B-7E83-4CC7-B1D8-79D6FAB1FA4A}" dt="2024-01-23T16:16:20.498" v="277"/>
          <ac:spMkLst>
            <pc:docMk/>
            <pc:sldMk cId="3911258105" sldId="549"/>
            <ac:spMk id="28" creationId="{3F105C7D-191E-B9D3-ED78-D2CEF8906D48}"/>
          </ac:spMkLst>
        </pc:spChg>
        <pc:spChg chg="mod">
          <ac:chgData name="autonomoussystems@outlook.com" userId="146d25dff316dded" providerId="LiveId" clId="{50A74A7B-7E83-4CC7-B1D8-79D6FAB1FA4A}" dt="2024-01-23T16:16:20.498" v="277"/>
          <ac:spMkLst>
            <pc:docMk/>
            <pc:sldMk cId="3911258105" sldId="549"/>
            <ac:spMk id="34" creationId="{71021878-C23F-9A43-CBA1-51A9E59731A8}"/>
          </ac:spMkLst>
        </pc:spChg>
        <pc:spChg chg="mod">
          <ac:chgData name="autonomoussystems@outlook.com" userId="146d25dff316dded" providerId="LiveId" clId="{50A74A7B-7E83-4CC7-B1D8-79D6FAB1FA4A}" dt="2024-01-23T16:16:20.498" v="277"/>
          <ac:spMkLst>
            <pc:docMk/>
            <pc:sldMk cId="3911258105" sldId="549"/>
            <ac:spMk id="35" creationId="{7D7DC415-D1DC-5032-66B2-2D01DD8F04D5}"/>
          </ac:spMkLst>
        </pc:spChg>
        <pc:spChg chg="mod">
          <ac:chgData name="autonomoussystems@outlook.com" userId="146d25dff316dded" providerId="LiveId" clId="{50A74A7B-7E83-4CC7-B1D8-79D6FAB1FA4A}" dt="2024-01-23T16:16:20.498" v="277"/>
          <ac:spMkLst>
            <pc:docMk/>
            <pc:sldMk cId="3911258105" sldId="549"/>
            <ac:spMk id="36" creationId="{00F64494-4BF1-5A72-6238-1194B9F1F47D}"/>
          </ac:spMkLst>
        </pc:spChg>
        <pc:spChg chg="add mod">
          <ac:chgData name="autonomoussystems@outlook.com" userId="146d25dff316dded" providerId="LiveId" clId="{50A74A7B-7E83-4CC7-B1D8-79D6FAB1FA4A}" dt="2024-01-23T16:16:20.498" v="277"/>
          <ac:spMkLst>
            <pc:docMk/>
            <pc:sldMk cId="3911258105" sldId="549"/>
            <ac:spMk id="37" creationId="{1A385441-5DA0-BE71-A427-6572A2F995FA}"/>
          </ac:spMkLst>
        </pc:spChg>
        <pc:grpChg chg="add mod">
          <ac:chgData name="autonomoussystems@outlook.com" userId="146d25dff316dded" providerId="LiveId" clId="{50A74A7B-7E83-4CC7-B1D8-79D6FAB1FA4A}" dt="2024-01-23T16:16:20.498" v="277"/>
          <ac:grpSpMkLst>
            <pc:docMk/>
            <pc:sldMk cId="3911258105" sldId="549"/>
            <ac:grpSpMk id="17" creationId="{CB88123B-5828-A31E-DECA-11D9CBBE7CA6}"/>
          </ac:grpSpMkLst>
        </pc:grpChg>
        <pc:cxnChg chg="mod">
          <ac:chgData name="autonomoussystems@outlook.com" userId="146d25dff316dded" providerId="LiveId" clId="{50A74A7B-7E83-4CC7-B1D8-79D6FAB1FA4A}" dt="2024-01-23T16:16:20.498" v="277"/>
          <ac:cxnSpMkLst>
            <pc:docMk/>
            <pc:sldMk cId="3911258105" sldId="549"/>
            <ac:cxnSpMk id="23" creationId="{669BEA4A-42FA-18AB-2A0A-6E118C333415}"/>
          </ac:cxnSpMkLst>
        </pc:cxnChg>
        <pc:cxnChg chg="mod">
          <ac:chgData name="autonomoussystems@outlook.com" userId="146d25dff316dded" providerId="LiveId" clId="{50A74A7B-7E83-4CC7-B1D8-79D6FAB1FA4A}" dt="2024-01-23T16:16:20.498" v="277"/>
          <ac:cxnSpMkLst>
            <pc:docMk/>
            <pc:sldMk cId="3911258105" sldId="549"/>
            <ac:cxnSpMk id="24" creationId="{ECD88AE7-5637-D0CA-E67B-3E58E990A92D}"/>
          </ac:cxnSpMkLst>
        </pc:cxnChg>
        <pc:cxnChg chg="mod">
          <ac:chgData name="autonomoussystems@outlook.com" userId="146d25dff316dded" providerId="LiveId" clId="{50A74A7B-7E83-4CC7-B1D8-79D6FAB1FA4A}" dt="2024-01-23T16:16:20.498" v="277"/>
          <ac:cxnSpMkLst>
            <pc:docMk/>
            <pc:sldMk cId="3911258105" sldId="549"/>
            <ac:cxnSpMk id="25" creationId="{D3D7E739-49C4-E7F3-89E7-1F23EAA1F793}"/>
          </ac:cxnSpMkLst>
        </pc:cxnChg>
        <pc:cxnChg chg="mod">
          <ac:chgData name="autonomoussystems@outlook.com" userId="146d25dff316dded" providerId="LiveId" clId="{50A74A7B-7E83-4CC7-B1D8-79D6FAB1FA4A}" dt="2024-01-23T16:16:20.498" v="277"/>
          <ac:cxnSpMkLst>
            <pc:docMk/>
            <pc:sldMk cId="3911258105" sldId="549"/>
            <ac:cxnSpMk id="29" creationId="{57B56F93-14F4-9F24-9A09-2D51F16E6FD4}"/>
          </ac:cxnSpMkLst>
        </pc:cxnChg>
        <pc:cxnChg chg="mod">
          <ac:chgData name="autonomoussystems@outlook.com" userId="146d25dff316dded" providerId="LiveId" clId="{50A74A7B-7E83-4CC7-B1D8-79D6FAB1FA4A}" dt="2024-01-23T16:16:20.498" v="277"/>
          <ac:cxnSpMkLst>
            <pc:docMk/>
            <pc:sldMk cId="3911258105" sldId="549"/>
            <ac:cxnSpMk id="30" creationId="{AA73608A-12FE-1338-C585-D87920033DB7}"/>
          </ac:cxnSpMkLst>
        </pc:cxnChg>
        <pc:cxnChg chg="mod">
          <ac:chgData name="autonomoussystems@outlook.com" userId="146d25dff316dded" providerId="LiveId" clId="{50A74A7B-7E83-4CC7-B1D8-79D6FAB1FA4A}" dt="2024-01-23T16:16:20.498" v="277"/>
          <ac:cxnSpMkLst>
            <pc:docMk/>
            <pc:sldMk cId="3911258105" sldId="549"/>
            <ac:cxnSpMk id="31" creationId="{448F3D05-0293-6673-9EEF-1375C1C90E72}"/>
          </ac:cxnSpMkLst>
        </pc:cxnChg>
        <pc:cxnChg chg="mod">
          <ac:chgData name="autonomoussystems@outlook.com" userId="146d25dff316dded" providerId="LiveId" clId="{50A74A7B-7E83-4CC7-B1D8-79D6FAB1FA4A}" dt="2024-01-23T16:16:20.498" v="277"/>
          <ac:cxnSpMkLst>
            <pc:docMk/>
            <pc:sldMk cId="3911258105" sldId="549"/>
            <ac:cxnSpMk id="32" creationId="{A071DCE8-B818-F8EE-88E6-F4FA84D0E603}"/>
          </ac:cxnSpMkLst>
        </pc:cxnChg>
        <pc:cxnChg chg="mod">
          <ac:chgData name="autonomoussystems@outlook.com" userId="146d25dff316dded" providerId="LiveId" clId="{50A74A7B-7E83-4CC7-B1D8-79D6FAB1FA4A}" dt="2024-01-23T16:16:20.498" v="277"/>
          <ac:cxnSpMkLst>
            <pc:docMk/>
            <pc:sldMk cId="3911258105" sldId="549"/>
            <ac:cxnSpMk id="33" creationId="{857F19FB-F1DE-BA5C-FE6F-DD5ABF7AB344}"/>
          </ac:cxnSpMkLst>
        </pc:cxnChg>
      </pc:sldChg>
      <pc:sldChg chg="addSp modSp">
        <pc:chgData name="autonomoussystems@outlook.com" userId="146d25dff316dded" providerId="LiveId" clId="{50A74A7B-7E83-4CC7-B1D8-79D6FAB1FA4A}" dt="2024-01-23T16:16:28.623" v="280"/>
        <pc:sldMkLst>
          <pc:docMk/>
          <pc:sldMk cId="1599015596" sldId="550"/>
        </pc:sldMkLst>
        <pc:spChg chg="mod">
          <ac:chgData name="autonomoussystems@outlook.com" userId="146d25dff316dded" providerId="LiveId" clId="{50A74A7B-7E83-4CC7-B1D8-79D6FAB1FA4A}" dt="2024-01-23T16:16:28.623" v="280"/>
          <ac:spMkLst>
            <pc:docMk/>
            <pc:sldMk cId="1599015596" sldId="550"/>
            <ac:spMk id="18" creationId="{BE7442DC-E6CF-3F54-6F43-8D620C255674}"/>
          </ac:spMkLst>
        </pc:spChg>
        <pc:spChg chg="mod">
          <ac:chgData name="autonomoussystems@outlook.com" userId="146d25dff316dded" providerId="LiveId" clId="{50A74A7B-7E83-4CC7-B1D8-79D6FAB1FA4A}" dt="2024-01-23T16:16:28.623" v="280"/>
          <ac:spMkLst>
            <pc:docMk/>
            <pc:sldMk cId="1599015596" sldId="550"/>
            <ac:spMk id="19" creationId="{3385E843-E283-293A-71D7-7DA0A813196C}"/>
          </ac:spMkLst>
        </pc:spChg>
        <pc:spChg chg="mod">
          <ac:chgData name="autonomoussystems@outlook.com" userId="146d25dff316dded" providerId="LiveId" clId="{50A74A7B-7E83-4CC7-B1D8-79D6FAB1FA4A}" dt="2024-01-23T16:16:28.623" v="280"/>
          <ac:spMkLst>
            <pc:docMk/>
            <pc:sldMk cId="1599015596" sldId="550"/>
            <ac:spMk id="20" creationId="{BDFE893A-5DF0-D650-47AE-116D446E2FEE}"/>
          </ac:spMkLst>
        </pc:spChg>
        <pc:spChg chg="mod">
          <ac:chgData name="autonomoussystems@outlook.com" userId="146d25dff316dded" providerId="LiveId" clId="{50A74A7B-7E83-4CC7-B1D8-79D6FAB1FA4A}" dt="2024-01-23T16:16:28.623" v="280"/>
          <ac:spMkLst>
            <pc:docMk/>
            <pc:sldMk cId="1599015596" sldId="550"/>
            <ac:spMk id="21" creationId="{87EAED0C-45A4-5CE2-9155-0C1F3E75E0AC}"/>
          </ac:spMkLst>
        </pc:spChg>
        <pc:spChg chg="mod">
          <ac:chgData name="autonomoussystems@outlook.com" userId="146d25dff316dded" providerId="LiveId" clId="{50A74A7B-7E83-4CC7-B1D8-79D6FAB1FA4A}" dt="2024-01-23T16:16:28.623" v="280"/>
          <ac:spMkLst>
            <pc:docMk/>
            <pc:sldMk cId="1599015596" sldId="550"/>
            <ac:spMk id="22" creationId="{1985044D-9BA5-CE7A-0CBD-6629F4191D29}"/>
          </ac:spMkLst>
        </pc:spChg>
        <pc:spChg chg="mod">
          <ac:chgData name="autonomoussystems@outlook.com" userId="146d25dff316dded" providerId="LiveId" clId="{50A74A7B-7E83-4CC7-B1D8-79D6FAB1FA4A}" dt="2024-01-23T16:16:28.623" v="280"/>
          <ac:spMkLst>
            <pc:docMk/>
            <pc:sldMk cId="1599015596" sldId="550"/>
            <ac:spMk id="26" creationId="{BD8BDFF3-AC1E-C077-3411-29ABA7792F57}"/>
          </ac:spMkLst>
        </pc:spChg>
        <pc:spChg chg="mod">
          <ac:chgData name="autonomoussystems@outlook.com" userId="146d25dff316dded" providerId="LiveId" clId="{50A74A7B-7E83-4CC7-B1D8-79D6FAB1FA4A}" dt="2024-01-23T16:16:28.623" v="280"/>
          <ac:spMkLst>
            <pc:docMk/>
            <pc:sldMk cId="1599015596" sldId="550"/>
            <ac:spMk id="27" creationId="{A1FF9BEB-E10F-FFFB-0CF1-2A294DA7B96D}"/>
          </ac:spMkLst>
        </pc:spChg>
        <pc:spChg chg="mod">
          <ac:chgData name="autonomoussystems@outlook.com" userId="146d25dff316dded" providerId="LiveId" clId="{50A74A7B-7E83-4CC7-B1D8-79D6FAB1FA4A}" dt="2024-01-23T16:16:28.623" v="280"/>
          <ac:spMkLst>
            <pc:docMk/>
            <pc:sldMk cId="1599015596" sldId="550"/>
            <ac:spMk id="28" creationId="{82F59E0C-8391-B2B4-E8C4-CC8FB66E80AA}"/>
          </ac:spMkLst>
        </pc:spChg>
        <pc:spChg chg="mod">
          <ac:chgData name="autonomoussystems@outlook.com" userId="146d25dff316dded" providerId="LiveId" clId="{50A74A7B-7E83-4CC7-B1D8-79D6FAB1FA4A}" dt="2024-01-23T16:16:28.623" v="280"/>
          <ac:spMkLst>
            <pc:docMk/>
            <pc:sldMk cId="1599015596" sldId="550"/>
            <ac:spMk id="34" creationId="{D536D397-DE62-B1C0-AB18-736B04CA524D}"/>
          </ac:spMkLst>
        </pc:spChg>
        <pc:spChg chg="mod">
          <ac:chgData name="autonomoussystems@outlook.com" userId="146d25dff316dded" providerId="LiveId" clId="{50A74A7B-7E83-4CC7-B1D8-79D6FAB1FA4A}" dt="2024-01-23T16:16:28.623" v="280"/>
          <ac:spMkLst>
            <pc:docMk/>
            <pc:sldMk cId="1599015596" sldId="550"/>
            <ac:spMk id="35" creationId="{C295C485-F696-8691-369D-20767772297D}"/>
          </ac:spMkLst>
        </pc:spChg>
        <pc:spChg chg="mod">
          <ac:chgData name="autonomoussystems@outlook.com" userId="146d25dff316dded" providerId="LiveId" clId="{50A74A7B-7E83-4CC7-B1D8-79D6FAB1FA4A}" dt="2024-01-23T16:16:28.623" v="280"/>
          <ac:spMkLst>
            <pc:docMk/>
            <pc:sldMk cId="1599015596" sldId="550"/>
            <ac:spMk id="36" creationId="{B8409534-3806-529D-3061-C6D8EF68BE35}"/>
          </ac:spMkLst>
        </pc:spChg>
        <pc:spChg chg="add mod">
          <ac:chgData name="autonomoussystems@outlook.com" userId="146d25dff316dded" providerId="LiveId" clId="{50A74A7B-7E83-4CC7-B1D8-79D6FAB1FA4A}" dt="2024-01-23T16:16:28.623" v="280"/>
          <ac:spMkLst>
            <pc:docMk/>
            <pc:sldMk cId="1599015596" sldId="550"/>
            <ac:spMk id="37" creationId="{7C700D13-7C69-A2B8-9413-858F2A1B0F9F}"/>
          </ac:spMkLst>
        </pc:spChg>
        <pc:grpChg chg="add mod">
          <ac:chgData name="autonomoussystems@outlook.com" userId="146d25dff316dded" providerId="LiveId" clId="{50A74A7B-7E83-4CC7-B1D8-79D6FAB1FA4A}" dt="2024-01-23T16:16:28.623" v="280"/>
          <ac:grpSpMkLst>
            <pc:docMk/>
            <pc:sldMk cId="1599015596" sldId="550"/>
            <ac:grpSpMk id="17" creationId="{82755BC9-A221-D736-6DE3-830C098D2821}"/>
          </ac:grpSpMkLst>
        </pc:grpChg>
        <pc:cxnChg chg="mod">
          <ac:chgData name="autonomoussystems@outlook.com" userId="146d25dff316dded" providerId="LiveId" clId="{50A74A7B-7E83-4CC7-B1D8-79D6FAB1FA4A}" dt="2024-01-23T16:16:28.623" v="280"/>
          <ac:cxnSpMkLst>
            <pc:docMk/>
            <pc:sldMk cId="1599015596" sldId="550"/>
            <ac:cxnSpMk id="23" creationId="{A134E472-73B9-4CA2-5B4E-21D12D4601FE}"/>
          </ac:cxnSpMkLst>
        </pc:cxnChg>
        <pc:cxnChg chg="mod">
          <ac:chgData name="autonomoussystems@outlook.com" userId="146d25dff316dded" providerId="LiveId" clId="{50A74A7B-7E83-4CC7-B1D8-79D6FAB1FA4A}" dt="2024-01-23T16:16:28.623" v="280"/>
          <ac:cxnSpMkLst>
            <pc:docMk/>
            <pc:sldMk cId="1599015596" sldId="550"/>
            <ac:cxnSpMk id="24" creationId="{4CEB0EB9-20E0-6450-925A-45B04BC93C89}"/>
          </ac:cxnSpMkLst>
        </pc:cxnChg>
        <pc:cxnChg chg="mod">
          <ac:chgData name="autonomoussystems@outlook.com" userId="146d25dff316dded" providerId="LiveId" clId="{50A74A7B-7E83-4CC7-B1D8-79D6FAB1FA4A}" dt="2024-01-23T16:16:28.623" v="280"/>
          <ac:cxnSpMkLst>
            <pc:docMk/>
            <pc:sldMk cId="1599015596" sldId="550"/>
            <ac:cxnSpMk id="25" creationId="{A147171E-DE10-BFFB-9099-8F167E608B22}"/>
          </ac:cxnSpMkLst>
        </pc:cxnChg>
        <pc:cxnChg chg="mod">
          <ac:chgData name="autonomoussystems@outlook.com" userId="146d25dff316dded" providerId="LiveId" clId="{50A74A7B-7E83-4CC7-B1D8-79D6FAB1FA4A}" dt="2024-01-23T16:16:28.623" v="280"/>
          <ac:cxnSpMkLst>
            <pc:docMk/>
            <pc:sldMk cId="1599015596" sldId="550"/>
            <ac:cxnSpMk id="29" creationId="{9BE5F0BE-310E-87E3-0EFF-2A76ECE8B885}"/>
          </ac:cxnSpMkLst>
        </pc:cxnChg>
        <pc:cxnChg chg="mod">
          <ac:chgData name="autonomoussystems@outlook.com" userId="146d25dff316dded" providerId="LiveId" clId="{50A74A7B-7E83-4CC7-B1D8-79D6FAB1FA4A}" dt="2024-01-23T16:16:28.623" v="280"/>
          <ac:cxnSpMkLst>
            <pc:docMk/>
            <pc:sldMk cId="1599015596" sldId="550"/>
            <ac:cxnSpMk id="30" creationId="{C2E68764-DB40-FCCF-3D9B-3B80266DF6E7}"/>
          </ac:cxnSpMkLst>
        </pc:cxnChg>
        <pc:cxnChg chg="mod">
          <ac:chgData name="autonomoussystems@outlook.com" userId="146d25dff316dded" providerId="LiveId" clId="{50A74A7B-7E83-4CC7-B1D8-79D6FAB1FA4A}" dt="2024-01-23T16:16:28.623" v="280"/>
          <ac:cxnSpMkLst>
            <pc:docMk/>
            <pc:sldMk cId="1599015596" sldId="550"/>
            <ac:cxnSpMk id="31" creationId="{7142A4C1-787C-8F54-7F9F-68ED31C765D2}"/>
          </ac:cxnSpMkLst>
        </pc:cxnChg>
        <pc:cxnChg chg="mod">
          <ac:chgData name="autonomoussystems@outlook.com" userId="146d25dff316dded" providerId="LiveId" clId="{50A74A7B-7E83-4CC7-B1D8-79D6FAB1FA4A}" dt="2024-01-23T16:16:28.623" v="280"/>
          <ac:cxnSpMkLst>
            <pc:docMk/>
            <pc:sldMk cId="1599015596" sldId="550"/>
            <ac:cxnSpMk id="32" creationId="{166EFE41-A9B4-826D-5068-3373DDF1773A}"/>
          </ac:cxnSpMkLst>
        </pc:cxnChg>
        <pc:cxnChg chg="mod">
          <ac:chgData name="autonomoussystems@outlook.com" userId="146d25dff316dded" providerId="LiveId" clId="{50A74A7B-7E83-4CC7-B1D8-79D6FAB1FA4A}" dt="2024-01-23T16:16:28.623" v="280"/>
          <ac:cxnSpMkLst>
            <pc:docMk/>
            <pc:sldMk cId="1599015596" sldId="550"/>
            <ac:cxnSpMk id="33" creationId="{CBE0C52F-A1BD-6F72-C202-FFDEA847B6F1}"/>
          </ac:cxnSpMkLst>
        </pc:cxnChg>
      </pc:sldChg>
      <pc:sldChg chg="addSp modSp">
        <pc:chgData name="autonomoussystems@outlook.com" userId="146d25dff316dded" providerId="LiveId" clId="{50A74A7B-7E83-4CC7-B1D8-79D6FAB1FA4A}" dt="2024-01-23T16:16:18.286" v="276"/>
        <pc:sldMkLst>
          <pc:docMk/>
          <pc:sldMk cId="2867194868" sldId="551"/>
        </pc:sldMkLst>
        <pc:spChg chg="mod">
          <ac:chgData name="autonomoussystems@outlook.com" userId="146d25dff316dded" providerId="LiveId" clId="{50A74A7B-7E83-4CC7-B1D8-79D6FAB1FA4A}" dt="2024-01-23T16:16:18.286" v="276"/>
          <ac:spMkLst>
            <pc:docMk/>
            <pc:sldMk cId="2867194868" sldId="551"/>
            <ac:spMk id="14" creationId="{A2B7B64E-DB7A-6E58-9F1D-C7FDBA82807D}"/>
          </ac:spMkLst>
        </pc:spChg>
        <pc:spChg chg="mod">
          <ac:chgData name="autonomoussystems@outlook.com" userId="146d25dff316dded" providerId="LiveId" clId="{50A74A7B-7E83-4CC7-B1D8-79D6FAB1FA4A}" dt="2024-01-23T16:16:18.286" v="276"/>
          <ac:spMkLst>
            <pc:docMk/>
            <pc:sldMk cId="2867194868" sldId="551"/>
            <ac:spMk id="15" creationId="{F02FDB41-6564-9CAC-8BBF-506785E8844E}"/>
          </ac:spMkLst>
        </pc:spChg>
        <pc:spChg chg="mod">
          <ac:chgData name="autonomoussystems@outlook.com" userId="146d25dff316dded" providerId="LiveId" clId="{50A74A7B-7E83-4CC7-B1D8-79D6FAB1FA4A}" dt="2024-01-23T16:16:18.286" v="276"/>
          <ac:spMkLst>
            <pc:docMk/>
            <pc:sldMk cId="2867194868" sldId="551"/>
            <ac:spMk id="16" creationId="{2F37A931-9154-1D8A-C12C-40341B01F14C}"/>
          </ac:spMkLst>
        </pc:spChg>
        <pc:spChg chg="mod">
          <ac:chgData name="autonomoussystems@outlook.com" userId="146d25dff316dded" providerId="LiveId" clId="{50A74A7B-7E83-4CC7-B1D8-79D6FAB1FA4A}" dt="2024-01-23T16:16:18.286" v="276"/>
          <ac:spMkLst>
            <pc:docMk/>
            <pc:sldMk cId="2867194868" sldId="551"/>
            <ac:spMk id="17" creationId="{5CBD1804-CC68-BC11-0607-3F82F2B020F4}"/>
          </ac:spMkLst>
        </pc:spChg>
        <pc:spChg chg="mod">
          <ac:chgData name="autonomoussystems@outlook.com" userId="146d25dff316dded" providerId="LiveId" clId="{50A74A7B-7E83-4CC7-B1D8-79D6FAB1FA4A}" dt="2024-01-23T16:16:18.286" v="276"/>
          <ac:spMkLst>
            <pc:docMk/>
            <pc:sldMk cId="2867194868" sldId="551"/>
            <ac:spMk id="18" creationId="{10F0F3B1-29F0-F81D-F6E6-504283B3BDAE}"/>
          </ac:spMkLst>
        </pc:spChg>
        <pc:spChg chg="mod">
          <ac:chgData name="autonomoussystems@outlook.com" userId="146d25dff316dded" providerId="LiveId" clId="{50A74A7B-7E83-4CC7-B1D8-79D6FAB1FA4A}" dt="2024-01-23T16:16:18.286" v="276"/>
          <ac:spMkLst>
            <pc:docMk/>
            <pc:sldMk cId="2867194868" sldId="551"/>
            <ac:spMk id="22" creationId="{2A082E94-C25C-703B-9D35-CFAC2BF5C0AE}"/>
          </ac:spMkLst>
        </pc:spChg>
        <pc:spChg chg="mod">
          <ac:chgData name="autonomoussystems@outlook.com" userId="146d25dff316dded" providerId="LiveId" clId="{50A74A7B-7E83-4CC7-B1D8-79D6FAB1FA4A}" dt="2024-01-23T16:16:18.286" v="276"/>
          <ac:spMkLst>
            <pc:docMk/>
            <pc:sldMk cId="2867194868" sldId="551"/>
            <ac:spMk id="23" creationId="{97FFD9A0-2980-E217-E947-3A0A471783AF}"/>
          </ac:spMkLst>
        </pc:spChg>
        <pc:spChg chg="mod">
          <ac:chgData name="autonomoussystems@outlook.com" userId="146d25dff316dded" providerId="LiveId" clId="{50A74A7B-7E83-4CC7-B1D8-79D6FAB1FA4A}" dt="2024-01-23T16:16:18.286" v="276"/>
          <ac:spMkLst>
            <pc:docMk/>
            <pc:sldMk cId="2867194868" sldId="551"/>
            <ac:spMk id="24" creationId="{74BD1BDF-77B9-8EEE-7727-772B84B699E7}"/>
          </ac:spMkLst>
        </pc:spChg>
        <pc:spChg chg="mod">
          <ac:chgData name="autonomoussystems@outlook.com" userId="146d25dff316dded" providerId="LiveId" clId="{50A74A7B-7E83-4CC7-B1D8-79D6FAB1FA4A}" dt="2024-01-23T16:16:18.286" v="276"/>
          <ac:spMkLst>
            <pc:docMk/>
            <pc:sldMk cId="2867194868" sldId="551"/>
            <ac:spMk id="30" creationId="{5881D888-B3A0-BFE4-71D9-63DA141A8ADF}"/>
          </ac:spMkLst>
        </pc:spChg>
        <pc:spChg chg="mod">
          <ac:chgData name="autonomoussystems@outlook.com" userId="146d25dff316dded" providerId="LiveId" clId="{50A74A7B-7E83-4CC7-B1D8-79D6FAB1FA4A}" dt="2024-01-23T16:16:18.286" v="276"/>
          <ac:spMkLst>
            <pc:docMk/>
            <pc:sldMk cId="2867194868" sldId="551"/>
            <ac:spMk id="31" creationId="{4A0646B7-D420-7060-A9D3-C9F444EE38EF}"/>
          </ac:spMkLst>
        </pc:spChg>
        <pc:spChg chg="mod">
          <ac:chgData name="autonomoussystems@outlook.com" userId="146d25dff316dded" providerId="LiveId" clId="{50A74A7B-7E83-4CC7-B1D8-79D6FAB1FA4A}" dt="2024-01-23T16:16:18.286" v="276"/>
          <ac:spMkLst>
            <pc:docMk/>
            <pc:sldMk cId="2867194868" sldId="551"/>
            <ac:spMk id="32" creationId="{F497DD47-5E66-87E6-167A-B36048804BEC}"/>
          </ac:spMkLst>
        </pc:spChg>
        <pc:spChg chg="add mod">
          <ac:chgData name="autonomoussystems@outlook.com" userId="146d25dff316dded" providerId="LiveId" clId="{50A74A7B-7E83-4CC7-B1D8-79D6FAB1FA4A}" dt="2024-01-23T16:16:18.286" v="276"/>
          <ac:spMkLst>
            <pc:docMk/>
            <pc:sldMk cId="2867194868" sldId="551"/>
            <ac:spMk id="33" creationId="{0AB65828-AF61-411F-8A28-BD03FE5E2900}"/>
          </ac:spMkLst>
        </pc:spChg>
        <pc:grpChg chg="add mod">
          <ac:chgData name="autonomoussystems@outlook.com" userId="146d25dff316dded" providerId="LiveId" clId="{50A74A7B-7E83-4CC7-B1D8-79D6FAB1FA4A}" dt="2024-01-23T16:16:18.286" v="276"/>
          <ac:grpSpMkLst>
            <pc:docMk/>
            <pc:sldMk cId="2867194868" sldId="551"/>
            <ac:grpSpMk id="12" creationId="{F06A70BF-FC47-C97A-9A43-1743FED7237C}"/>
          </ac:grpSpMkLst>
        </pc:grpChg>
        <pc:cxnChg chg="mod">
          <ac:chgData name="autonomoussystems@outlook.com" userId="146d25dff316dded" providerId="LiveId" clId="{50A74A7B-7E83-4CC7-B1D8-79D6FAB1FA4A}" dt="2024-01-23T16:16:18.286" v="276"/>
          <ac:cxnSpMkLst>
            <pc:docMk/>
            <pc:sldMk cId="2867194868" sldId="551"/>
            <ac:cxnSpMk id="19" creationId="{9DD4E2B8-E32A-EE1F-B26C-05D7859DB51C}"/>
          </ac:cxnSpMkLst>
        </pc:cxnChg>
        <pc:cxnChg chg="mod">
          <ac:chgData name="autonomoussystems@outlook.com" userId="146d25dff316dded" providerId="LiveId" clId="{50A74A7B-7E83-4CC7-B1D8-79D6FAB1FA4A}" dt="2024-01-23T16:16:18.286" v="276"/>
          <ac:cxnSpMkLst>
            <pc:docMk/>
            <pc:sldMk cId="2867194868" sldId="551"/>
            <ac:cxnSpMk id="20" creationId="{BD6F50AF-F4D4-C2BD-9A1F-51C80FA33019}"/>
          </ac:cxnSpMkLst>
        </pc:cxnChg>
        <pc:cxnChg chg="mod">
          <ac:chgData name="autonomoussystems@outlook.com" userId="146d25dff316dded" providerId="LiveId" clId="{50A74A7B-7E83-4CC7-B1D8-79D6FAB1FA4A}" dt="2024-01-23T16:16:18.286" v="276"/>
          <ac:cxnSpMkLst>
            <pc:docMk/>
            <pc:sldMk cId="2867194868" sldId="551"/>
            <ac:cxnSpMk id="21" creationId="{C22799CB-9537-2049-5228-E3D2B776EDF1}"/>
          </ac:cxnSpMkLst>
        </pc:cxnChg>
        <pc:cxnChg chg="mod">
          <ac:chgData name="autonomoussystems@outlook.com" userId="146d25dff316dded" providerId="LiveId" clId="{50A74A7B-7E83-4CC7-B1D8-79D6FAB1FA4A}" dt="2024-01-23T16:16:18.286" v="276"/>
          <ac:cxnSpMkLst>
            <pc:docMk/>
            <pc:sldMk cId="2867194868" sldId="551"/>
            <ac:cxnSpMk id="25" creationId="{EB468887-3E8A-EC33-DEFA-6F1A66E4D577}"/>
          </ac:cxnSpMkLst>
        </pc:cxnChg>
        <pc:cxnChg chg="mod">
          <ac:chgData name="autonomoussystems@outlook.com" userId="146d25dff316dded" providerId="LiveId" clId="{50A74A7B-7E83-4CC7-B1D8-79D6FAB1FA4A}" dt="2024-01-23T16:16:18.286" v="276"/>
          <ac:cxnSpMkLst>
            <pc:docMk/>
            <pc:sldMk cId="2867194868" sldId="551"/>
            <ac:cxnSpMk id="26" creationId="{E7BB9A71-D904-4AB5-20B2-69FC444AC14F}"/>
          </ac:cxnSpMkLst>
        </pc:cxnChg>
        <pc:cxnChg chg="mod">
          <ac:chgData name="autonomoussystems@outlook.com" userId="146d25dff316dded" providerId="LiveId" clId="{50A74A7B-7E83-4CC7-B1D8-79D6FAB1FA4A}" dt="2024-01-23T16:16:18.286" v="276"/>
          <ac:cxnSpMkLst>
            <pc:docMk/>
            <pc:sldMk cId="2867194868" sldId="551"/>
            <ac:cxnSpMk id="27" creationId="{AE01838D-A5B9-CDFF-92B9-BBBE563FE7CA}"/>
          </ac:cxnSpMkLst>
        </pc:cxnChg>
        <pc:cxnChg chg="mod">
          <ac:chgData name="autonomoussystems@outlook.com" userId="146d25dff316dded" providerId="LiveId" clId="{50A74A7B-7E83-4CC7-B1D8-79D6FAB1FA4A}" dt="2024-01-23T16:16:18.286" v="276"/>
          <ac:cxnSpMkLst>
            <pc:docMk/>
            <pc:sldMk cId="2867194868" sldId="551"/>
            <ac:cxnSpMk id="28" creationId="{16691D92-436A-0A53-A0EB-BD7AF568F116}"/>
          </ac:cxnSpMkLst>
        </pc:cxnChg>
        <pc:cxnChg chg="mod">
          <ac:chgData name="autonomoussystems@outlook.com" userId="146d25dff316dded" providerId="LiveId" clId="{50A74A7B-7E83-4CC7-B1D8-79D6FAB1FA4A}" dt="2024-01-23T16:16:18.286" v="276"/>
          <ac:cxnSpMkLst>
            <pc:docMk/>
            <pc:sldMk cId="2867194868" sldId="551"/>
            <ac:cxnSpMk id="29" creationId="{89DD6A07-C778-F880-B0ED-B04AF0FBE2D8}"/>
          </ac:cxnSpMkLst>
        </pc:cxnChg>
      </pc:sldChg>
      <pc:sldChg chg="addSp modSp">
        <pc:chgData name="autonomoussystems@outlook.com" userId="146d25dff316dded" providerId="LiveId" clId="{50A74A7B-7E83-4CC7-B1D8-79D6FAB1FA4A}" dt="2024-01-23T16:16:16.475" v="275"/>
        <pc:sldMkLst>
          <pc:docMk/>
          <pc:sldMk cId="2051614449" sldId="553"/>
        </pc:sldMkLst>
        <pc:spChg chg="mod">
          <ac:chgData name="autonomoussystems@outlook.com" userId="146d25dff316dded" providerId="LiveId" clId="{50A74A7B-7E83-4CC7-B1D8-79D6FAB1FA4A}" dt="2024-01-23T16:16:16.475" v="275"/>
          <ac:spMkLst>
            <pc:docMk/>
            <pc:sldMk cId="2051614449" sldId="553"/>
            <ac:spMk id="12" creationId="{58A1CA09-E917-AA9B-B037-EAC079F68D34}"/>
          </ac:spMkLst>
        </pc:spChg>
        <pc:spChg chg="mod">
          <ac:chgData name="autonomoussystems@outlook.com" userId="146d25dff316dded" providerId="LiveId" clId="{50A74A7B-7E83-4CC7-B1D8-79D6FAB1FA4A}" dt="2024-01-23T16:16:16.475" v="275"/>
          <ac:spMkLst>
            <pc:docMk/>
            <pc:sldMk cId="2051614449" sldId="553"/>
            <ac:spMk id="14" creationId="{43138DE4-B6E2-1F50-1887-8C7C77F4CD30}"/>
          </ac:spMkLst>
        </pc:spChg>
        <pc:spChg chg="mod">
          <ac:chgData name="autonomoussystems@outlook.com" userId="146d25dff316dded" providerId="LiveId" clId="{50A74A7B-7E83-4CC7-B1D8-79D6FAB1FA4A}" dt="2024-01-23T16:16:16.475" v="275"/>
          <ac:spMkLst>
            <pc:docMk/>
            <pc:sldMk cId="2051614449" sldId="553"/>
            <ac:spMk id="15" creationId="{9E540214-AC17-956E-61E9-04F71EE3268E}"/>
          </ac:spMkLst>
        </pc:spChg>
        <pc:spChg chg="mod">
          <ac:chgData name="autonomoussystems@outlook.com" userId="146d25dff316dded" providerId="LiveId" clId="{50A74A7B-7E83-4CC7-B1D8-79D6FAB1FA4A}" dt="2024-01-23T16:16:16.475" v="275"/>
          <ac:spMkLst>
            <pc:docMk/>
            <pc:sldMk cId="2051614449" sldId="553"/>
            <ac:spMk id="19" creationId="{8B695B51-61A1-4830-D20A-79423C7AC141}"/>
          </ac:spMkLst>
        </pc:spChg>
        <pc:spChg chg="mod">
          <ac:chgData name="autonomoussystems@outlook.com" userId="146d25dff316dded" providerId="LiveId" clId="{50A74A7B-7E83-4CC7-B1D8-79D6FAB1FA4A}" dt="2024-01-23T16:16:16.475" v="275"/>
          <ac:spMkLst>
            <pc:docMk/>
            <pc:sldMk cId="2051614449" sldId="553"/>
            <ac:spMk id="20" creationId="{5982DDC2-3E09-D030-370B-C0A71BDCA1E8}"/>
          </ac:spMkLst>
        </pc:spChg>
        <pc:spChg chg="mod">
          <ac:chgData name="autonomoussystems@outlook.com" userId="146d25dff316dded" providerId="LiveId" clId="{50A74A7B-7E83-4CC7-B1D8-79D6FAB1FA4A}" dt="2024-01-23T16:16:16.475" v="275"/>
          <ac:spMkLst>
            <pc:docMk/>
            <pc:sldMk cId="2051614449" sldId="553"/>
            <ac:spMk id="24" creationId="{0F4F0696-D2C9-A164-93CA-78C1A8F66EC8}"/>
          </ac:spMkLst>
        </pc:spChg>
        <pc:spChg chg="mod">
          <ac:chgData name="autonomoussystems@outlook.com" userId="146d25dff316dded" providerId="LiveId" clId="{50A74A7B-7E83-4CC7-B1D8-79D6FAB1FA4A}" dt="2024-01-23T16:16:16.475" v="275"/>
          <ac:spMkLst>
            <pc:docMk/>
            <pc:sldMk cId="2051614449" sldId="553"/>
            <ac:spMk id="25" creationId="{1C929C2A-C3C9-E4C2-D822-0FC86CA08B4D}"/>
          </ac:spMkLst>
        </pc:spChg>
        <pc:spChg chg="mod">
          <ac:chgData name="autonomoussystems@outlook.com" userId="146d25dff316dded" providerId="LiveId" clId="{50A74A7B-7E83-4CC7-B1D8-79D6FAB1FA4A}" dt="2024-01-23T16:16:16.475" v="275"/>
          <ac:spMkLst>
            <pc:docMk/>
            <pc:sldMk cId="2051614449" sldId="553"/>
            <ac:spMk id="26" creationId="{5E40CED7-4438-EEC9-DBFD-8B458BE9E1DF}"/>
          </ac:spMkLst>
        </pc:spChg>
        <pc:spChg chg="mod">
          <ac:chgData name="autonomoussystems@outlook.com" userId="146d25dff316dded" providerId="LiveId" clId="{50A74A7B-7E83-4CC7-B1D8-79D6FAB1FA4A}" dt="2024-01-23T16:16:16.475" v="275"/>
          <ac:spMkLst>
            <pc:docMk/>
            <pc:sldMk cId="2051614449" sldId="553"/>
            <ac:spMk id="32" creationId="{EED920B2-477F-3219-5571-A9187CEC873A}"/>
          </ac:spMkLst>
        </pc:spChg>
        <pc:spChg chg="mod">
          <ac:chgData name="autonomoussystems@outlook.com" userId="146d25dff316dded" providerId="LiveId" clId="{50A74A7B-7E83-4CC7-B1D8-79D6FAB1FA4A}" dt="2024-01-23T16:16:16.475" v="275"/>
          <ac:spMkLst>
            <pc:docMk/>
            <pc:sldMk cId="2051614449" sldId="553"/>
            <ac:spMk id="33" creationId="{BE9703E8-93FA-A9E6-C44F-FE78DE303840}"/>
          </ac:spMkLst>
        </pc:spChg>
        <pc:spChg chg="mod">
          <ac:chgData name="autonomoussystems@outlook.com" userId="146d25dff316dded" providerId="LiveId" clId="{50A74A7B-7E83-4CC7-B1D8-79D6FAB1FA4A}" dt="2024-01-23T16:16:16.475" v="275"/>
          <ac:spMkLst>
            <pc:docMk/>
            <pc:sldMk cId="2051614449" sldId="553"/>
            <ac:spMk id="34" creationId="{5EA63C17-78B0-96E6-42EF-5A21C46CDC03}"/>
          </ac:spMkLst>
        </pc:spChg>
        <pc:spChg chg="add mod">
          <ac:chgData name="autonomoussystems@outlook.com" userId="146d25dff316dded" providerId="LiveId" clId="{50A74A7B-7E83-4CC7-B1D8-79D6FAB1FA4A}" dt="2024-01-23T16:16:16.475" v="275"/>
          <ac:spMkLst>
            <pc:docMk/>
            <pc:sldMk cId="2051614449" sldId="553"/>
            <ac:spMk id="35" creationId="{1C095DC8-5888-8D66-44C4-1D0191A0C058}"/>
          </ac:spMkLst>
        </pc:spChg>
        <pc:grpChg chg="add mod">
          <ac:chgData name="autonomoussystems@outlook.com" userId="146d25dff316dded" providerId="LiveId" clId="{50A74A7B-7E83-4CC7-B1D8-79D6FAB1FA4A}" dt="2024-01-23T16:16:16.475" v="275"/>
          <ac:grpSpMkLst>
            <pc:docMk/>
            <pc:sldMk cId="2051614449" sldId="553"/>
            <ac:grpSpMk id="10" creationId="{12574A65-EE61-B00D-CB3A-A7A07F9C3A47}"/>
          </ac:grpSpMkLst>
        </pc:grpChg>
        <pc:cxnChg chg="mod">
          <ac:chgData name="autonomoussystems@outlook.com" userId="146d25dff316dded" providerId="LiveId" clId="{50A74A7B-7E83-4CC7-B1D8-79D6FAB1FA4A}" dt="2024-01-23T16:16:16.475" v="275"/>
          <ac:cxnSpMkLst>
            <pc:docMk/>
            <pc:sldMk cId="2051614449" sldId="553"/>
            <ac:cxnSpMk id="21" creationId="{3B615EA5-144E-3095-CBE1-C2CBE14BE3FA}"/>
          </ac:cxnSpMkLst>
        </pc:cxnChg>
        <pc:cxnChg chg="mod">
          <ac:chgData name="autonomoussystems@outlook.com" userId="146d25dff316dded" providerId="LiveId" clId="{50A74A7B-7E83-4CC7-B1D8-79D6FAB1FA4A}" dt="2024-01-23T16:16:16.475" v="275"/>
          <ac:cxnSpMkLst>
            <pc:docMk/>
            <pc:sldMk cId="2051614449" sldId="553"/>
            <ac:cxnSpMk id="22" creationId="{E3FB5991-1B7C-ED2E-7E71-B36FB13EBBB6}"/>
          </ac:cxnSpMkLst>
        </pc:cxnChg>
        <pc:cxnChg chg="mod">
          <ac:chgData name="autonomoussystems@outlook.com" userId="146d25dff316dded" providerId="LiveId" clId="{50A74A7B-7E83-4CC7-B1D8-79D6FAB1FA4A}" dt="2024-01-23T16:16:16.475" v="275"/>
          <ac:cxnSpMkLst>
            <pc:docMk/>
            <pc:sldMk cId="2051614449" sldId="553"/>
            <ac:cxnSpMk id="23" creationId="{C3894F07-0DEC-9409-2B32-764796D4DFBD}"/>
          </ac:cxnSpMkLst>
        </pc:cxnChg>
        <pc:cxnChg chg="mod">
          <ac:chgData name="autonomoussystems@outlook.com" userId="146d25dff316dded" providerId="LiveId" clId="{50A74A7B-7E83-4CC7-B1D8-79D6FAB1FA4A}" dt="2024-01-23T16:16:16.475" v="275"/>
          <ac:cxnSpMkLst>
            <pc:docMk/>
            <pc:sldMk cId="2051614449" sldId="553"/>
            <ac:cxnSpMk id="27" creationId="{75FC5DA5-269F-4771-BC52-DB07712FD2F9}"/>
          </ac:cxnSpMkLst>
        </pc:cxnChg>
        <pc:cxnChg chg="mod">
          <ac:chgData name="autonomoussystems@outlook.com" userId="146d25dff316dded" providerId="LiveId" clId="{50A74A7B-7E83-4CC7-B1D8-79D6FAB1FA4A}" dt="2024-01-23T16:16:16.475" v="275"/>
          <ac:cxnSpMkLst>
            <pc:docMk/>
            <pc:sldMk cId="2051614449" sldId="553"/>
            <ac:cxnSpMk id="28" creationId="{CE55777E-A44D-8E2F-DCDE-0DEBD880A512}"/>
          </ac:cxnSpMkLst>
        </pc:cxnChg>
        <pc:cxnChg chg="mod">
          <ac:chgData name="autonomoussystems@outlook.com" userId="146d25dff316dded" providerId="LiveId" clId="{50A74A7B-7E83-4CC7-B1D8-79D6FAB1FA4A}" dt="2024-01-23T16:16:16.475" v="275"/>
          <ac:cxnSpMkLst>
            <pc:docMk/>
            <pc:sldMk cId="2051614449" sldId="553"/>
            <ac:cxnSpMk id="29" creationId="{4A08E0ED-C491-08CA-C03B-6C2992CF3D52}"/>
          </ac:cxnSpMkLst>
        </pc:cxnChg>
        <pc:cxnChg chg="mod">
          <ac:chgData name="autonomoussystems@outlook.com" userId="146d25dff316dded" providerId="LiveId" clId="{50A74A7B-7E83-4CC7-B1D8-79D6FAB1FA4A}" dt="2024-01-23T16:16:16.475" v="275"/>
          <ac:cxnSpMkLst>
            <pc:docMk/>
            <pc:sldMk cId="2051614449" sldId="553"/>
            <ac:cxnSpMk id="30" creationId="{3DEAF40A-03CB-67A9-3C9C-9614C68934BF}"/>
          </ac:cxnSpMkLst>
        </pc:cxnChg>
        <pc:cxnChg chg="mod">
          <ac:chgData name="autonomoussystems@outlook.com" userId="146d25dff316dded" providerId="LiveId" clId="{50A74A7B-7E83-4CC7-B1D8-79D6FAB1FA4A}" dt="2024-01-23T16:16:16.475" v="275"/>
          <ac:cxnSpMkLst>
            <pc:docMk/>
            <pc:sldMk cId="2051614449" sldId="553"/>
            <ac:cxnSpMk id="31" creationId="{99DD8A14-4D83-16FF-4B6C-F765BE6B27BF}"/>
          </ac:cxnSpMkLst>
        </pc:cxnChg>
      </pc:sldChg>
      <pc:sldChg chg="addSp modSp">
        <pc:chgData name="autonomoussystems@outlook.com" userId="146d25dff316dded" providerId="LiveId" clId="{50A74A7B-7E83-4CC7-B1D8-79D6FAB1FA4A}" dt="2024-01-23T16:16:26.492" v="279"/>
        <pc:sldMkLst>
          <pc:docMk/>
          <pc:sldMk cId="3722166007" sldId="554"/>
        </pc:sldMkLst>
        <pc:spChg chg="mod">
          <ac:chgData name="autonomoussystems@outlook.com" userId="146d25dff316dded" providerId="LiveId" clId="{50A74A7B-7E83-4CC7-B1D8-79D6FAB1FA4A}" dt="2024-01-23T16:16:26.492" v="279"/>
          <ac:spMkLst>
            <pc:docMk/>
            <pc:sldMk cId="3722166007" sldId="554"/>
            <ac:spMk id="14" creationId="{836C6FAC-3C6F-1727-36FA-D72290BAFE1A}"/>
          </ac:spMkLst>
        </pc:spChg>
        <pc:spChg chg="mod">
          <ac:chgData name="autonomoussystems@outlook.com" userId="146d25dff316dded" providerId="LiveId" clId="{50A74A7B-7E83-4CC7-B1D8-79D6FAB1FA4A}" dt="2024-01-23T16:16:26.492" v="279"/>
          <ac:spMkLst>
            <pc:docMk/>
            <pc:sldMk cId="3722166007" sldId="554"/>
            <ac:spMk id="15" creationId="{8B9732B9-1601-A4B2-0EBA-7A1C369E89C5}"/>
          </ac:spMkLst>
        </pc:spChg>
        <pc:spChg chg="mod">
          <ac:chgData name="autonomoussystems@outlook.com" userId="146d25dff316dded" providerId="LiveId" clId="{50A74A7B-7E83-4CC7-B1D8-79D6FAB1FA4A}" dt="2024-01-23T16:16:26.492" v="279"/>
          <ac:spMkLst>
            <pc:docMk/>
            <pc:sldMk cId="3722166007" sldId="554"/>
            <ac:spMk id="16" creationId="{C5711971-F535-2CF0-C0EF-707281D270F4}"/>
          </ac:spMkLst>
        </pc:spChg>
        <pc:spChg chg="mod">
          <ac:chgData name="autonomoussystems@outlook.com" userId="146d25dff316dded" providerId="LiveId" clId="{50A74A7B-7E83-4CC7-B1D8-79D6FAB1FA4A}" dt="2024-01-23T16:16:26.492" v="279"/>
          <ac:spMkLst>
            <pc:docMk/>
            <pc:sldMk cId="3722166007" sldId="554"/>
            <ac:spMk id="17" creationId="{59DF45CB-0705-448F-6776-C7A1357499A9}"/>
          </ac:spMkLst>
        </pc:spChg>
        <pc:spChg chg="mod">
          <ac:chgData name="autonomoussystems@outlook.com" userId="146d25dff316dded" providerId="LiveId" clId="{50A74A7B-7E83-4CC7-B1D8-79D6FAB1FA4A}" dt="2024-01-23T16:16:26.492" v="279"/>
          <ac:spMkLst>
            <pc:docMk/>
            <pc:sldMk cId="3722166007" sldId="554"/>
            <ac:spMk id="18" creationId="{496A44F2-DF21-1C10-4D2B-5ACB40B0FF1A}"/>
          </ac:spMkLst>
        </pc:spChg>
        <pc:spChg chg="mod">
          <ac:chgData name="autonomoussystems@outlook.com" userId="146d25dff316dded" providerId="LiveId" clId="{50A74A7B-7E83-4CC7-B1D8-79D6FAB1FA4A}" dt="2024-01-23T16:16:26.492" v="279"/>
          <ac:spMkLst>
            <pc:docMk/>
            <pc:sldMk cId="3722166007" sldId="554"/>
            <ac:spMk id="22" creationId="{7E3EA8C3-7D9D-392F-F777-F60E6157CCC1}"/>
          </ac:spMkLst>
        </pc:spChg>
        <pc:spChg chg="mod">
          <ac:chgData name="autonomoussystems@outlook.com" userId="146d25dff316dded" providerId="LiveId" clId="{50A74A7B-7E83-4CC7-B1D8-79D6FAB1FA4A}" dt="2024-01-23T16:16:26.492" v="279"/>
          <ac:spMkLst>
            <pc:docMk/>
            <pc:sldMk cId="3722166007" sldId="554"/>
            <ac:spMk id="23" creationId="{7BE56790-E7D4-0122-213B-43BD52DBDF76}"/>
          </ac:spMkLst>
        </pc:spChg>
        <pc:spChg chg="mod">
          <ac:chgData name="autonomoussystems@outlook.com" userId="146d25dff316dded" providerId="LiveId" clId="{50A74A7B-7E83-4CC7-B1D8-79D6FAB1FA4A}" dt="2024-01-23T16:16:26.492" v="279"/>
          <ac:spMkLst>
            <pc:docMk/>
            <pc:sldMk cId="3722166007" sldId="554"/>
            <ac:spMk id="24" creationId="{92B0224C-FCC0-A7E6-3F71-CA9F95910B66}"/>
          </ac:spMkLst>
        </pc:spChg>
        <pc:spChg chg="mod">
          <ac:chgData name="autonomoussystems@outlook.com" userId="146d25dff316dded" providerId="LiveId" clId="{50A74A7B-7E83-4CC7-B1D8-79D6FAB1FA4A}" dt="2024-01-23T16:16:26.492" v="279"/>
          <ac:spMkLst>
            <pc:docMk/>
            <pc:sldMk cId="3722166007" sldId="554"/>
            <ac:spMk id="30" creationId="{BFEFF232-2468-2ACA-ADE1-0DBAD98F1B00}"/>
          </ac:spMkLst>
        </pc:spChg>
        <pc:spChg chg="mod">
          <ac:chgData name="autonomoussystems@outlook.com" userId="146d25dff316dded" providerId="LiveId" clId="{50A74A7B-7E83-4CC7-B1D8-79D6FAB1FA4A}" dt="2024-01-23T16:16:26.492" v="279"/>
          <ac:spMkLst>
            <pc:docMk/>
            <pc:sldMk cId="3722166007" sldId="554"/>
            <ac:spMk id="31" creationId="{0039A4FE-A1CC-9D92-3513-CA8550C76B69}"/>
          </ac:spMkLst>
        </pc:spChg>
        <pc:spChg chg="mod">
          <ac:chgData name="autonomoussystems@outlook.com" userId="146d25dff316dded" providerId="LiveId" clId="{50A74A7B-7E83-4CC7-B1D8-79D6FAB1FA4A}" dt="2024-01-23T16:16:26.492" v="279"/>
          <ac:spMkLst>
            <pc:docMk/>
            <pc:sldMk cId="3722166007" sldId="554"/>
            <ac:spMk id="32" creationId="{B0510993-ED45-F4BF-7F91-08A9AFA2A864}"/>
          </ac:spMkLst>
        </pc:spChg>
        <pc:spChg chg="add mod">
          <ac:chgData name="autonomoussystems@outlook.com" userId="146d25dff316dded" providerId="LiveId" clId="{50A74A7B-7E83-4CC7-B1D8-79D6FAB1FA4A}" dt="2024-01-23T16:16:26.492" v="279"/>
          <ac:spMkLst>
            <pc:docMk/>
            <pc:sldMk cId="3722166007" sldId="554"/>
            <ac:spMk id="33" creationId="{CA7AA021-7DC2-1179-AFE5-A82251FA8003}"/>
          </ac:spMkLst>
        </pc:spChg>
        <pc:grpChg chg="add mod">
          <ac:chgData name="autonomoussystems@outlook.com" userId="146d25dff316dded" providerId="LiveId" clId="{50A74A7B-7E83-4CC7-B1D8-79D6FAB1FA4A}" dt="2024-01-23T16:16:26.492" v="279"/>
          <ac:grpSpMkLst>
            <pc:docMk/>
            <pc:sldMk cId="3722166007" sldId="554"/>
            <ac:grpSpMk id="12" creationId="{66E29D7A-F82F-A9B9-5098-66066AC1105A}"/>
          </ac:grpSpMkLst>
        </pc:grpChg>
        <pc:cxnChg chg="mod">
          <ac:chgData name="autonomoussystems@outlook.com" userId="146d25dff316dded" providerId="LiveId" clId="{50A74A7B-7E83-4CC7-B1D8-79D6FAB1FA4A}" dt="2024-01-23T16:16:26.492" v="279"/>
          <ac:cxnSpMkLst>
            <pc:docMk/>
            <pc:sldMk cId="3722166007" sldId="554"/>
            <ac:cxnSpMk id="19" creationId="{5095FD5E-34EC-7BA2-BBB8-98FF020C2E9E}"/>
          </ac:cxnSpMkLst>
        </pc:cxnChg>
        <pc:cxnChg chg="mod">
          <ac:chgData name="autonomoussystems@outlook.com" userId="146d25dff316dded" providerId="LiveId" clId="{50A74A7B-7E83-4CC7-B1D8-79D6FAB1FA4A}" dt="2024-01-23T16:16:26.492" v="279"/>
          <ac:cxnSpMkLst>
            <pc:docMk/>
            <pc:sldMk cId="3722166007" sldId="554"/>
            <ac:cxnSpMk id="20" creationId="{7E1F4734-C453-EAB6-E84C-92F802B2F4AC}"/>
          </ac:cxnSpMkLst>
        </pc:cxnChg>
        <pc:cxnChg chg="mod">
          <ac:chgData name="autonomoussystems@outlook.com" userId="146d25dff316dded" providerId="LiveId" clId="{50A74A7B-7E83-4CC7-B1D8-79D6FAB1FA4A}" dt="2024-01-23T16:16:26.492" v="279"/>
          <ac:cxnSpMkLst>
            <pc:docMk/>
            <pc:sldMk cId="3722166007" sldId="554"/>
            <ac:cxnSpMk id="21" creationId="{1BB32D97-C883-1BDC-E3D8-02940DE5844F}"/>
          </ac:cxnSpMkLst>
        </pc:cxnChg>
        <pc:cxnChg chg="mod">
          <ac:chgData name="autonomoussystems@outlook.com" userId="146d25dff316dded" providerId="LiveId" clId="{50A74A7B-7E83-4CC7-B1D8-79D6FAB1FA4A}" dt="2024-01-23T16:16:26.492" v="279"/>
          <ac:cxnSpMkLst>
            <pc:docMk/>
            <pc:sldMk cId="3722166007" sldId="554"/>
            <ac:cxnSpMk id="25" creationId="{05172C5E-447D-4579-CA24-BCD1246CDEC7}"/>
          </ac:cxnSpMkLst>
        </pc:cxnChg>
        <pc:cxnChg chg="mod">
          <ac:chgData name="autonomoussystems@outlook.com" userId="146d25dff316dded" providerId="LiveId" clId="{50A74A7B-7E83-4CC7-B1D8-79D6FAB1FA4A}" dt="2024-01-23T16:16:26.492" v="279"/>
          <ac:cxnSpMkLst>
            <pc:docMk/>
            <pc:sldMk cId="3722166007" sldId="554"/>
            <ac:cxnSpMk id="26" creationId="{31916622-E7D7-3AD5-B694-6616D28ACAFE}"/>
          </ac:cxnSpMkLst>
        </pc:cxnChg>
        <pc:cxnChg chg="mod">
          <ac:chgData name="autonomoussystems@outlook.com" userId="146d25dff316dded" providerId="LiveId" clId="{50A74A7B-7E83-4CC7-B1D8-79D6FAB1FA4A}" dt="2024-01-23T16:16:26.492" v="279"/>
          <ac:cxnSpMkLst>
            <pc:docMk/>
            <pc:sldMk cId="3722166007" sldId="554"/>
            <ac:cxnSpMk id="27" creationId="{01B3393A-38D6-C7A6-2222-3A1AABCA95D6}"/>
          </ac:cxnSpMkLst>
        </pc:cxnChg>
        <pc:cxnChg chg="mod">
          <ac:chgData name="autonomoussystems@outlook.com" userId="146d25dff316dded" providerId="LiveId" clId="{50A74A7B-7E83-4CC7-B1D8-79D6FAB1FA4A}" dt="2024-01-23T16:16:26.492" v="279"/>
          <ac:cxnSpMkLst>
            <pc:docMk/>
            <pc:sldMk cId="3722166007" sldId="554"/>
            <ac:cxnSpMk id="28" creationId="{128E1C18-0071-3D7D-4916-82DD48E448C7}"/>
          </ac:cxnSpMkLst>
        </pc:cxnChg>
        <pc:cxnChg chg="mod">
          <ac:chgData name="autonomoussystems@outlook.com" userId="146d25dff316dded" providerId="LiveId" clId="{50A74A7B-7E83-4CC7-B1D8-79D6FAB1FA4A}" dt="2024-01-23T16:16:26.492" v="279"/>
          <ac:cxnSpMkLst>
            <pc:docMk/>
            <pc:sldMk cId="3722166007" sldId="554"/>
            <ac:cxnSpMk id="29" creationId="{C334DEB5-B457-7885-4405-51CE2A3F3176}"/>
          </ac:cxnSpMkLst>
        </pc:cxnChg>
      </pc:sldChg>
      <pc:sldChg chg="addSp modSp">
        <pc:chgData name="autonomoussystems@outlook.com" userId="146d25dff316dded" providerId="LiveId" clId="{50A74A7B-7E83-4CC7-B1D8-79D6FAB1FA4A}" dt="2024-01-23T16:16:13.759" v="274"/>
        <pc:sldMkLst>
          <pc:docMk/>
          <pc:sldMk cId="2963265007" sldId="556"/>
        </pc:sldMkLst>
        <pc:spChg chg="mod">
          <ac:chgData name="autonomoussystems@outlook.com" userId="146d25dff316dded" providerId="LiveId" clId="{50A74A7B-7E83-4CC7-B1D8-79D6FAB1FA4A}" dt="2024-01-23T16:16:13.759" v="274"/>
          <ac:spMkLst>
            <pc:docMk/>
            <pc:sldMk cId="2963265007" sldId="556"/>
            <ac:spMk id="14" creationId="{8774925B-109B-26A1-D68A-A1CA35522550}"/>
          </ac:spMkLst>
        </pc:spChg>
        <pc:spChg chg="mod">
          <ac:chgData name="autonomoussystems@outlook.com" userId="146d25dff316dded" providerId="LiveId" clId="{50A74A7B-7E83-4CC7-B1D8-79D6FAB1FA4A}" dt="2024-01-23T16:16:13.759" v="274"/>
          <ac:spMkLst>
            <pc:docMk/>
            <pc:sldMk cId="2963265007" sldId="556"/>
            <ac:spMk id="15" creationId="{7ED38F1A-62E7-F09B-32EA-558288D0343D}"/>
          </ac:spMkLst>
        </pc:spChg>
        <pc:spChg chg="mod">
          <ac:chgData name="autonomoussystems@outlook.com" userId="146d25dff316dded" providerId="LiveId" clId="{50A74A7B-7E83-4CC7-B1D8-79D6FAB1FA4A}" dt="2024-01-23T16:16:13.759" v="274"/>
          <ac:spMkLst>
            <pc:docMk/>
            <pc:sldMk cId="2963265007" sldId="556"/>
            <ac:spMk id="16" creationId="{E739F514-8C6A-31B2-6D09-109C7D061900}"/>
          </ac:spMkLst>
        </pc:spChg>
        <pc:spChg chg="mod">
          <ac:chgData name="autonomoussystems@outlook.com" userId="146d25dff316dded" providerId="LiveId" clId="{50A74A7B-7E83-4CC7-B1D8-79D6FAB1FA4A}" dt="2024-01-23T16:16:13.759" v="274"/>
          <ac:spMkLst>
            <pc:docMk/>
            <pc:sldMk cId="2963265007" sldId="556"/>
            <ac:spMk id="17" creationId="{D40B531F-7F47-9BBB-0383-4379968CA840}"/>
          </ac:spMkLst>
        </pc:spChg>
        <pc:spChg chg="mod">
          <ac:chgData name="autonomoussystems@outlook.com" userId="146d25dff316dded" providerId="LiveId" clId="{50A74A7B-7E83-4CC7-B1D8-79D6FAB1FA4A}" dt="2024-01-23T16:16:13.759" v="274"/>
          <ac:spMkLst>
            <pc:docMk/>
            <pc:sldMk cId="2963265007" sldId="556"/>
            <ac:spMk id="18" creationId="{F89FB603-6F27-3837-B493-FD5DE40F502C}"/>
          </ac:spMkLst>
        </pc:spChg>
        <pc:spChg chg="mod">
          <ac:chgData name="autonomoussystems@outlook.com" userId="146d25dff316dded" providerId="LiveId" clId="{50A74A7B-7E83-4CC7-B1D8-79D6FAB1FA4A}" dt="2024-01-23T16:16:13.759" v="274"/>
          <ac:spMkLst>
            <pc:docMk/>
            <pc:sldMk cId="2963265007" sldId="556"/>
            <ac:spMk id="22" creationId="{73E931F5-6DF1-26C7-556D-F41B3291ED95}"/>
          </ac:spMkLst>
        </pc:spChg>
        <pc:spChg chg="mod">
          <ac:chgData name="autonomoussystems@outlook.com" userId="146d25dff316dded" providerId="LiveId" clId="{50A74A7B-7E83-4CC7-B1D8-79D6FAB1FA4A}" dt="2024-01-23T16:16:13.759" v="274"/>
          <ac:spMkLst>
            <pc:docMk/>
            <pc:sldMk cId="2963265007" sldId="556"/>
            <ac:spMk id="23" creationId="{F4E70028-99CE-BFDB-2A69-D96D31ED5417}"/>
          </ac:spMkLst>
        </pc:spChg>
        <pc:spChg chg="mod">
          <ac:chgData name="autonomoussystems@outlook.com" userId="146d25dff316dded" providerId="LiveId" clId="{50A74A7B-7E83-4CC7-B1D8-79D6FAB1FA4A}" dt="2024-01-23T16:16:13.759" v="274"/>
          <ac:spMkLst>
            <pc:docMk/>
            <pc:sldMk cId="2963265007" sldId="556"/>
            <ac:spMk id="24" creationId="{0108C924-AF44-69B8-C5BE-D82C71F30141}"/>
          </ac:spMkLst>
        </pc:spChg>
        <pc:spChg chg="mod">
          <ac:chgData name="autonomoussystems@outlook.com" userId="146d25dff316dded" providerId="LiveId" clId="{50A74A7B-7E83-4CC7-B1D8-79D6FAB1FA4A}" dt="2024-01-23T16:16:13.759" v="274"/>
          <ac:spMkLst>
            <pc:docMk/>
            <pc:sldMk cId="2963265007" sldId="556"/>
            <ac:spMk id="30" creationId="{6809A1DE-EF14-D23E-4900-2CBE607862BB}"/>
          </ac:spMkLst>
        </pc:spChg>
        <pc:spChg chg="mod">
          <ac:chgData name="autonomoussystems@outlook.com" userId="146d25dff316dded" providerId="LiveId" clId="{50A74A7B-7E83-4CC7-B1D8-79D6FAB1FA4A}" dt="2024-01-23T16:16:13.759" v="274"/>
          <ac:spMkLst>
            <pc:docMk/>
            <pc:sldMk cId="2963265007" sldId="556"/>
            <ac:spMk id="31" creationId="{83B5A5D9-F02C-6F34-0DA9-3CC774CABB1A}"/>
          </ac:spMkLst>
        </pc:spChg>
        <pc:spChg chg="mod">
          <ac:chgData name="autonomoussystems@outlook.com" userId="146d25dff316dded" providerId="LiveId" clId="{50A74A7B-7E83-4CC7-B1D8-79D6FAB1FA4A}" dt="2024-01-23T16:16:13.759" v="274"/>
          <ac:spMkLst>
            <pc:docMk/>
            <pc:sldMk cId="2963265007" sldId="556"/>
            <ac:spMk id="32" creationId="{5D49F7AA-7FD5-CF0C-4EFB-B00FB0616A58}"/>
          </ac:spMkLst>
        </pc:spChg>
        <pc:spChg chg="add mod">
          <ac:chgData name="autonomoussystems@outlook.com" userId="146d25dff316dded" providerId="LiveId" clId="{50A74A7B-7E83-4CC7-B1D8-79D6FAB1FA4A}" dt="2024-01-23T16:16:13.759" v="274"/>
          <ac:spMkLst>
            <pc:docMk/>
            <pc:sldMk cId="2963265007" sldId="556"/>
            <ac:spMk id="33" creationId="{7E15364F-6672-2C07-540D-3D2C577831AA}"/>
          </ac:spMkLst>
        </pc:spChg>
        <pc:grpChg chg="add mod">
          <ac:chgData name="autonomoussystems@outlook.com" userId="146d25dff316dded" providerId="LiveId" clId="{50A74A7B-7E83-4CC7-B1D8-79D6FAB1FA4A}" dt="2024-01-23T16:16:13.759" v="274"/>
          <ac:grpSpMkLst>
            <pc:docMk/>
            <pc:sldMk cId="2963265007" sldId="556"/>
            <ac:grpSpMk id="12" creationId="{68811D16-FF3F-22D4-6461-1EB08770ACAB}"/>
          </ac:grpSpMkLst>
        </pc:grpChg>
        <pc:cxnChg chg="mod">
          <ac:chgData name="autonomoussystems@outlook.com" userId="146d25dff316dded" providerId="LiveId" clId="{50A74A7B-7E83-4CC7-B1D8-79D6FAB1FA4A}" dt="2024-01-23T16:16:13.759" v="274"/>
          <ac:cxnSpMkLst>
            <pc:docMk/>
            <pc:sldMk cId="2963265007" sldId="556"/>
            <ac:cxnSpMk id="19" creationId="{458A7571-D10A-D3F5-3470-50C336705933}"/>
          </ac:cxnSpMkLst>
        </pc:cxnChg>
        <pc:cxnChg chg="mod">
          <ac:chgData name="autonomoussystems@outlook.com" userId="146d25dff316dded" providerId="LiveId" clId="{50A74A7B-7E83-4CC7-B1D8-79D6FAB1FA4A}" dt="2024-01-23T16:16:13.759" v="274"/>
          <ac:cxnSpMkLst>
            <pc:docMk/>
            <pc:sldMk cId="2963265007" sldId="556"/>
            <ac:cxnSpMk id="20" creationId="{B3A7FD30-06F4-C904-6FA6-34D806E2803C}"/>
          </ac:cxnSpMkLst>
        </pc:cxnChg>
        <pc:cxnChg chg="mod">
          <ac:chgData name="autonomoussystems@outlook.com" userId="146d25dff316dded" providerId="LiveId" clId="{50A74A7B-7E83-4CC7-B1D8-79D6FAB1FA4A}" dt="2024-01-23T16:16:13.759" v="274"/>
          <ac:cxnSpMkLst>
            <pc:docMk/>
            <pc:sldMk cId="2963265007" sldId="556"/>
            <ac:cxnSpMk id="21" creationId="{63B49227-263E-26D6-748C-3C6CB3E094CB}"/>
          </ac:cxnSpMkLst>
        </pc:cxnChg>
        <pc:cxnChg chg="mod">
          <ac:chgData name="autonomoussystems@outlook.com" userId="146d25dff316dded" providerId="LiveId" clId="{50A74A7B-7E83-4CC7-B1D8-79D6FAB1FA4A}" dt="2024-01-23T16:16:13.759" v="274"/>
          <ac:cxnSpMkLst>
            <pc:docMk/>
            <pc:sldMk cId="2963265007" sldId="556"/>
            <ac:cxnSpMk id="25" creationId="{570C7821-0430-1275-C69B-738D53F949E0}"/>
          </ac:cxnSpMkLst>
        </pc:cxnChg>
        <pc:cxnChg chg="mod">
          <ac:chgData name="autonomoussystems@outlook.com" userId="146d25dff316dded" providerId="LiveId" clId="{50A74A7B-7E83-4CC7-B1D8-79D6FAB1FA4A}" dt="2024-01-23T16:16:13.759" v="274"/>
          <ac:cxnSpMkLst>
            <pc:docMk/>
            <pc:sldMk cId="2963265007" sldId="556"/>
            <ac:cxnSpMk id="26" creationId="{5B9A63D3-1A84-4FFE-DDD5-3415588DF107}"/>
          </ac:cxnSpMkLst>
        </pc:cxnChg>
        <pc:cxnChg chg="mod">
          <ac:chgData name="autonomoussystems@outlook.com" userId="146d25dff316dded" providerId="LiveId" clId="{50A74A7B-7E83-4CC7-B1D8-79D6FAB1FA4A}" dt="2024-01-23T16:16:13.759" v="274"/>
          <ac:cxnSpMkLst>
            <pc:docMk/>
            <pc:sldMk cId="2963265007" sldId="556"/>
            <ac:cxnSpMk id="27" creationId="{C4B2FFE4-D39B-F997-B5A3-B9093455EB33}"/>
          </ac:cxnSpMkLst>
        </pc:cxnChg>
        <pc:cxnChg chg="mod">
          <ac:chgData name="autonomoussystems@outlook.com" userId="146d25dff316dded" providerId="LiveId" clId="{50A74A7B-7E83-4CC7-B1D8-79D6FAB1FA4A}" dt="2024-01-23T16:16:13.759" v="274"/>
          <ac:cxnSpMkLst>
            <pc:docMk/>
            <pc:sldMk cId="2963265007" sldId="556"/>
            <ac:cxnSpMk id="28" creationId="{842D6CEC-DBBF-3C42-3CAE-0A35EFE93D9A}"/>
          </ac:cxnSpMkLst>
        </pc:cxnChg>
        <pc:cxnChg chg="mod">
          <ac:chgData name="autonomoussystems@outlook.com" userId="146d25dff316dded" providerId="LiveId" clId="{50A74A7B-7E83-4CC7-B1D8-79D6FAB1FA4A}" dt="2024-01-23T16:16:13.759" v="274"/>
          <ac:cxnSpMkLst>
            <pc:docMk/>
            <pc:sldMk cId="2963265007" sldId="556"/>
            <ac:cxnSpMk id="29" creationId="{23CE2656-8F2A-8C0C-22D5-B6AF1975E05D}"/>
          </ac:cxnSpMkLst>
        </pc:cxnChg>
      </pc:sldChg>
      <pc:sldChg chg="modAnim">
        <pc:chgData name="autonomoussystems@outlook.com" userId="146d25dff316dded" providerId="LiveId" clId="{50A74A7B-7E83-4CC7-B1D8-79D6FAB1FA4A}" dt="2024-01-23T16:11:20.790" v="264"/>
        <pc:sldMkLst>
          <pc:docMk/>
          <pc:sldMk cId="2707701395" sldId="566"/>
        </pc:sldMkLst>
      </pc:sldChg>
      <pc:sldChg chg="modAnim">
        <pc:chgData name="autonomoussystems@outlook.com" userId="146d25dff316dded" providerId="LiveId" clId="{50A74A7B-7E83-4CC7-B1D8-79D6FAB1FA4A}" dt="2024-01-23T16:12:12.116" v="268"/>
        <pc:sldMkLst>
          <pc:docMk/>
          <pc:sldMk cId="2516918410" sldId="570"/>
        </pc:sldMkLst>
      </pc:sldChg>
      <pc:sldChg chg="modAnim">
        <pc:chgData name="autonomoussystems@outlook.com" userId="146d25dff316dded" providerId="LiveId" clId="{50A74A7B-7E83-4CC7-B1D8-79D6FAB1FA4A}" dt="2024-01-23T16:12:25.833" v="272"/>
        <pc:sldMkLst>
          <pc:docMk/>
          <pc:sldMk cId="2260540076" sldId="571"/>
        </pc:sldMkLst>
      </pc:sldChg>
      <pc:sldChg chg="modAnim">
        <pc:chgData name="autonomoussystems@outlook.com" userId="146d25dff316dded" providerId="LiveId" clId="{50A74A7B-7E83-4CC7-B1D8-79D6FAB1FA4A}" dt="2024-01-23T16:12:16.725" v="270"/>
        <pc:sldMkLst>
          <pc:docMk/>
          <pc:sldMk cId="2680306310" sldId="572"/>
        </pc:sldMkLst>
      </pc:sldChg>
      <pc:sldChg chg="modAnim">
        <pc:chgData name="autonomoussystems@outlook.com" userId="146d25dff316dded" providerId="LiveId" clId="{50A74A7B-7E83-4CC7-B1D8-79D6FAB1FA4A}" dt="2024-01-23T16:11:28.711" v="265"/>
        <pc:sldMkLst>
          <pc:docMk/>
          <pc:sldMk cId="1507097240" sldId="693"/>
        </pc:sldMkLst>
      </pc:sldChg>
      <pc:sldChg chg="modAnim">
        <pc:chgData name="autonomoussystems@outlook.com" userId="146d25dff316dded" providerId="LiveId" clId="{50A74A7B-7E83-4CC7-B1D8-79D6FAB1FA4A}" dt="2024-01-23T16:11:34.288" v="266"/>
        <pc:sldMkLst>
          <pc:docMk/>
          <pc:sldMk cId="2163503634" sldId="694"/>
        </pc:sldMkLst>
      </pc:sldChg>
      <pc:sldChg chg="modAnim">
        <pc:chgData name="autonomoussystems@outlook.com" userId="146d25dff316dded" providerId="LiveId" clId="{50A74A7B-7E83-4CC7-B1D8-79D6FAB1FA4A}" dt="2024-01-23T16:11:18.471" v="263"/>
        <pc:sldMkLst>
          <pc:docMk/>
          <pc:sldMk cId="3816023804" sldId="695"/>
        </pc:sldMkLst>
      </pc:sldChg>
      <pc:sldChg chg="modAnim">
        <pc:chgData name="autonomoussystems@outlook.com" userId="146d25dff316dded" providerId="LiveId" clId="{50A74A7B-7E83-4CC7-B1D8-79D6FAB1FA4A}" dt="2024-01-23T15:38:38.338" v="198"/>
        <pc:sldMkLst>
          <pc:docMk/>
          <pc:sldMk cId="2964223341" sldId="697"/>
        </pc:sldMkLst>
      </pc:sldChg>
      <pc:sldChg chg="delSp mod modAnim">
        <pc:chgData name="autonomoussystems@outlook.com" userId="146d25dff316dded" providerId="LiveId" clId="{50A74A7B-7E83-4CC7-B1D8-79D6FAB1FA4A}" dt="2024-01-23T15:40:17.347" v="209" actId="478"/>
        <pc:sldMkLst>
          <pc:docMk/>
          <pc:sldMk cId="3489203595" sldId="698"/>
        </pc:sldMkLst>
        <pc:spChg chg="del">
          <ac:chgData name="autonomoussystems@outlook.com" userId="146d25dff316dded" providerId="LiveId" clId="{50A74A7B-7E83-4CC7-B1D8-79D6FAB1FA4A}" dt="2024-01-23T15:40:17.347" v="209" actId="478"/>
          <ac:spMkLst>
            <pc:docMk/>
            <pc:sldMk cId="3489203595" sldId="698"/>
            <ac:spMk id="9" creationId="{1A00E21C-49AA-AB6B-92F6-72611AB2B568}"/>
          </ac:spMkLst>
        </pc:spChg>
      </pc:sldChg>
      <pc:sldChg chg="delSp mod modAnim">
        <pc:chgData name="autonomoussystems@outlook.com" userId="146d25dff316dded" providerId="LiveId" clId="{50A74A7B-7E83-4CC7-B1D8-79D6FAB1FA4A}" dt="2024-01-23T15:41:42.145" v="222" actId="478"/>
        <pc:sldMkLst>
          <pc:docMk/>
          <pc:sldMk cId="1246974206" sldId="699"/>
        </pc:sldMkLst>
        <pc:spChg chg="del">
          <ac:chgData name="autonomoussystems@outlook.com" userId="146d25dff316dded" providerId="LiveId" clId="{50A74A7B-7E83-4CC7-B1D8-79D6FAB1FA4A}" dt="2024-01-23T15:41:42.145" v="222" actId="478"/>
          <ac:spMkLst>
            <pc:docMk/>
            <pc:sldMk cId="1246974206" sldId="699"/>
            <ac:spMk id="9" creationId="{1A00E21C-49AA-AB6B-92F6-72611AB2B568}"/>
          </ac:spMkLst>
        </pc:spChg>
      </pc:sldChg>
      <pc:sldChg chg="delSp modSp mod modAnim">
        <pc:chgData name="autonomoussystems@outlook.com" userId="146d25dff316dded" providerId="LiveId" clId="{50A74A7B-7E83-4CC7-B1D8-79D6FAB1FA4A}" dt="2024-01-23T15:42:18.023" v="237" actId="20577"/>
        <pc:sldMkLst>
          <pc:docMk/>
          <pc:sldMk cId="4223033594" sldId="700"/>
        </pc:sldMkLst>
        <pc:spChg chg="mod">
          <ac:chgData name="autonomoussystems@outlook.com" userId="146d25dff316dded" providerId="LiveId" clId="{50A74A7B-7E83-4CC7-B1D8-79D6FAB1FA4A}" dt="2024-01-23T15:42:11.106" v="231" actId="1035"/>
          <ac:spMkLst>
            <pc:docMk/>
            <pc:sldMk cId="4223033594" sldId="700"/>
            <ac:spMk id="8" creationId="{48F806E0-52B6-8EB1-0CFE-72C6EF0A701A}"/>
          </ac:spMkLst>
        </pc:spChg>
        <pc:spChg chg="del">
          <ac:chgData name="autonomoussystems@outlook.com" userId="146d25dff316dded" providerId="LiveId" clId="{50A74A7B-7E83-4CC7-B1D8-79D6FAB1FA4A}" dt="2024-01-23T15:42:04.512" v="227" actId="478"/>
          <ac:spMkLst>
            <pc:docMk/>
            <pc:sldMk cId="4223033594" sldId="700"/>
            <ac:spMk id="9" creationId="{1A00E21C-49AA-AB6B-92F6-72611AB2B568}"/>
          </ac:spMkLst>
        </pc:spChg>
        <pc:spChg chg="mod">
          <ac:chgData name="autonomoussystems@outlook.com" userId="146d25dff316dded" providerId="LiveId" clId="{50A74A7B-7E83-4CC7-B1D8-79D6FAB1FA4A}" dt="2024-01-23T15:42:18.023" v="237" actId="20577"/>
          <ac:spMkLst>
            <pc:docMk/>
            <pc:sldMk cId="4223033594" sldId="700"/>
            <ac:spMk id="1038" creationId="{8002FBBF-F679-46FA-743C-CBB0BC74C580}"/>
          </ac:spMkLst>
        </pc:spChg>
      </pc:sldChg>
      <pc:sldChg chg="delSp mod modAnim">
        <pc:chgData name="autonomoussystems@outlook.com" userId="146d25dff316dded" providerId="LiveId" clId="{50A74A7B-7E83-4CC7-B1D8-79D6FAB1FA4A}" dt="2024-01-23T15:42:36.130" v="242" actId="478"/>
        <pc:sldMkLst>
          <pc:docMk/>
          <pc:sldMk cId="843892027" sldId="701"/>
        </pc:sldMkLst>
        <pc:spChg chg="del">
          <ac:chgData name="autonomoussystems@outlook.com" userId="146d25dff316dded" providerId="LiveId" clId="{50A74A7B-7E83-4CC7-B1D8-79D6FAB1FA4A}" dt="2024-01-23T15:42:36.130" v="242" actId="478"/>
          <ac:spMkLst>
            <pc:docMk/>
            <pc:sldMk cId="843892027" sldId="701"/>
            <ac:spMk id="8" creationId="{48F806E0-52B6-8EB1-0CFE-72C6EF0A701A}"/>
          </ac:spMkLst>
        </pc:spChg>
      </pc:sldChg>
      <pc:sldChg chg="addSp modSp mod">
        <pc:chgData name="autonomoussystems@outlook.com" userId="146d25dff316dded" providerId="LiveId" clId="{50A74A7B-7E83-4CC7-B1D8-79D6FAB1FA4A}" dt="2024-01-23T15:16:21.724" v="192" actId="14100"/>
        <pc:sldMkLst>
          <pc:docMk/>
          <pc:sldMk cId="3294057591" sldId="703"/>
        </pc:sldMkLst>
        <pc:spChg chg="add mod">
          <ac:chgData name="autonomoussystems@outlook.com" userId="146d25dff316dded" providerId="LiveId" clId="{50A74A7B-7E83-4CC7-B1D8-79D6FAB1FA4A}" dt="2024-01-23T15:16:21.724" v="192" actId="14100"/>
          <ac:spMkLst>
            <pc:docMk/>
            <pc:sldMk cId="3294057591" sldId="703"/>
            <ac:spMk id="3" creationId="{8380DD36-42CA-BEE7-0908-F607F3EBBD62}"/>
          </ac:spMkLst>
        </pc:spChg>
        <pc:spChg chg="mod">
          <ac:chgData name="autonomoussystems@outlook.com" userId="146d25dff316dded" providerId="LiveId" clId="{50A74A7B-7E83-4CC7-B1D8-79D6FAB1FA4A}" dt="2024-01-23T15:15:52.441" v="190" actId="1038"/>
          <ac:spMkLst>
            <pc:docMk/>
            <pc:sldMk cId="3294057591" sldId="703"/>
            <ac:spMk id="10" creationId="{682DA54E-8740-366C-93D6-C6F3A6FB1119}"/>
          </ac:spMkLst>
        </pc:spChg>
        <pc:spChg chg="mod">
          <ac:chgData name="autonomoussystems@outlook.com" userId="146d25dff316dded" providerId="LiveId" clId="{50A74A7B-7E83-4CC7-B1D8-79D6FAB1FA4A}" dt="2024-01-23T15:16:05.178" v="191" actId="14100"/>
          <ac:spMkLst>
            <pc:docMk/>
            <pc:sldMk cId="3294057591" sldId="703"/>
            <ac:spMk id="11" creationId="{7C471B24-250E-3184-B6BB-7276748365C0}"/>
          </ac:spMkLst>
        </pc:spChg>
      </pc:sldChg>
      <pc:sldChg chg="modSp mod">
        <pc:chgData name="autonomoussystems@outlook.com" userId="146d25dff316dded" providerId="LiveId" clId="{50A74A7B-7E83-4CC7-B1D8-79D6FAB1FA4A}" dt="2024-01-23T15:16:46.711" v="196" actId="20577"/>
        <pc:sldMkLst>
          <pc:docMk/>
          <pc:sldMk cId="1165963117" sldId="704"/>
        </pc:sldMkLst>
        <pc:spChg chg="mod">
          <ac:chgData name="autonomoussystems@outlook.com" userId="146d25dff316dded" providerId="LiveId" clId="{50A74A7B-7E83-4CC7-B1D8-79D6FAB1FA4A}" dt="2024-01-23T15:16:46.711" v="196" actId="20577"/>
          <ac:spMkLst>
            <pc:docMk/>
            <pc:sldMk cId="1165963117" sldId="704"/>
            <ac:spMk id="3" creationId="{346D0A29-99F2-96FA-57D0-A594D787592D}"/>
          </ac:spMkLst>
        </pc:spChg>
      </pc:sldChg>
      <pc:sldChg chg="modSp add mod">
        <pc:chgData name="autonomoussystems@outlook.com" userId="146d25dff316dded" providerId="LiveId" clId="{50A74A7B-7E83-4CC7-B1D8-79D6FAB1FA4A}" dt="2024-01-23T15:41:06.915" v="213" actId="14100"/>
        <pc:sldMkLst>
          <pc:docMk/>
          <pc:sldMk cId="3475019238" sldId="705"/>
        </pc:sldMkLst>
        <pc:spChg chg="mod">
          <ac:chgData name="autonomoussystems@outlook.com" userId="146d25dff316dded" providerId="LiveId" clId="{50A74A7B-7E83-4CC7-B1D8-79D6FAB1FA4A}" dt="2024-01-23T15:41:06.915" v="213" actId="14100"/>
          <ac:spMkLst>
            <pc:docMk/>
            <pc:sldMk cId="3475019238" sldId="705"/>
            <ac:spMk id="8" creationId="{48F806E0-52B6-8EB1-0CFE-72C6EF0A701A}"/>
          </ac:spMkLst>
        </pc:spChg>
      </pc:sldChg>
      <pc:sldChg chg="modSp add mod">
        <pc:chgData name="autonomoussystems@outlook.com" userId="146d25dff316dded" providerId="LiveId" clId="{50A74A7B-7E83-4CC7-B1D8-79D6FAB1FA4A}" dt="2024-01-23T15:41:21.772" v="217" actId="20577"/>
        <pc:sldMkLst>
          <pc:docMk/>
          <pc:sldMk cId="855798862" sldId="706"/>
        </pc:sldMkLst>
        <pc:spChg chg="mod">
          <ac:chgData name="autonomoussystems@outlook.com" userId="146d25dff316dded" providerId="LiveId" clId="{50A74A7B-7E83-4CC7-B1D8-79D6FAB1FA4A}" dt="2024-01-23T15:41:21.772" v="217" actId="20577"/>
          <ac:spMkLst>
            <pc:docMk/>
            <pc:sldMk cId="855798862" sldId="706"/>
            <ac:spMk id="1038" creationId="{8002FBBF-F679-46FA-743C-CBB0BC74C580}"/>
          </ac:spMkLst>
        </pc:spChg>
      </pc:sldChg>
      <pc:sldChg chg="add">
        <pc:chgData name="autonomoussystems@outlook.com" userId="146d25dff316dded" providerId="LiveId" clId="{50A74A7B-7E83-4CC7-B1D8-79D6FAB1FA4A}" dt="2024-01-23T15:42:13.100" v="232"/>
        <pc:sldMkLst>
          <pc:docMk/>
          <pc:sldMk cId="3913788412" sldId="70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6842F3E7-441F-477B-9032-3EE7BEB30DA2}" type="datetimeFigureOut">
              <a:rPr lang="en-GB" smtClean="0"/>
              <a:t>30/01/2024</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5F22F0C5-9915-4C9D-B9C1-C3246B8D4C90}" type="slidenum">
              <a:rPr lang="en-GB" smtClean="0"/>
              <a:t>‹#›</a:t>
            </a:fld>
            <a:endParaRPr lang="en-GB"/>
          </a:p>
        </p:txBody>
      </p:sp>
    </p:spTree>
    <p:extLst>
      <p:ext uri="{BB962C8B-B14F-4D97-AF65-F5344CB8AC3E}">
        <p14:creationId xmlns:p14="http://schemas.microsoft.com/office/powerpoint/2010/main" val="837957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F22F0C5-9915-4C9D-B9C1-C3246B8D4C90}" type="slidenum">
              <a:rPr lang="en-GB" smtClean="0"/>
              <a:t>1</a:t>
            </a:fld>
            <a:endParaRPr lang="en-GB"/>
          </a:p>
        </p:txBody>
      </p:sp>
    </p:spTree>
    <p:extLst>
      <p:ext uri="{BB962C8B-B14F-4D97-AF65-F5344CB8AC3E}">
        <p14:creationId xmlns:p14="http://schemas.microsoft.com/office/powerpoint/2010/main" val="1374160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3884613" y="0"/>
            <a:ext cx="2973387" cy="457200"/>
          </a:xfrm>
          <a:prstGeom prst="rect">
            <a:avLst/>
          </a:prstGeom>
          <a:noFill/>
          <a:ln w="12700">
            <a:noFill/>
            <a:miter lim="800000"/>
            <a:headEnd/>
            <a:tailEnd/>
          </a:ln>
          <a:effectLst/>
        </p:spPr>
        <p:txBody>
          <a:bodyPr wrap="none" anchor="ctr"/>
          <a:lstStyle/>
          <a:p>
            <a:endParaRPr lang="tr-TR"/>
          </a:p>
        </p:txBody>
      </p:sp>
      <p:sp>
        <p:nvSpPr>
          <p:cNvPr id="82947" name="Rectangle 3"/>
          <p:cNvSpPr>
            <a:spLocks noChangeArrowheads="1"/>
          </p:cNvSpPr>
          <p:nvPr/>
        </p:nvSpPr>
        <p:spPr bwMode="auto">
          <a:xfrm>
            <a:off x="3884613" y="8686800"/>
            <a:ext cx="2973387" cy="457200"/>
          </a:xfrm>
          <a:prstGeom prst="rect">
            <a:avLst/>
          </a:prstGeom>
          <a:noFill/>
          <a:ln w="12700">
            <a:noFill/>
            <a:miter lim="800000"/>
            <a:headEnd/>
            <a:tailEnd/>
          </a:ln>
          <a:effectLst/>
        </p:spPr>
        <p:txBody>
          <a:bodyPr lIns="19050" tIns="0" rIns="19050" bIns="0" anchor="b"/>
          <a:lstStyle/>
          <a:p>
            <a:pPr algn="r"/>
            <a:r>
              <a:rPr lang="en-US" sz="1000" i="1">
                <a:latin typeface="Times New Roman" pitchFamily="18" charset="0"/>
              </a:rPr>
              <a:t>3</a:t>
            </a:r>
          </a:p>
        </p:txBody>
      </p:sp>
      <p:sp>
        <p:nvSpPr>
          <p:cNvPr id="8294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tr-TR"/>
          </a:p>
        </p:txBody>
      </p:sp>
      <p:sp>
        <p:nvSpPr>
          <p:cNvPr id="8294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tr-TR"/>
          </a:p>
        </p:txBody>
      </p:sp>
      <p:sp>
        <p:nvSpPr>
          <p:cNvPr id="82950" name="Rectangle 6"/>
          <p:cNvSpPr>
            <a:spLocks noGrp="1" noRot="1" noChangeAspect="1" noChangeArrowheads="1" noTextEdit="1"/>
          </p:cNvSpPr>
          <p:nvPr>
            <p:ph type="sldImg"/>
          </p:nvPr>
        </p:nvSpPr>
        <p:spPr>
          <a:xfrm>
            <a:off x="393700" y="692150"/>
            <a:ext cx="6070600" cy="3416300"/>
          </a:xfrm>
          <a:ln cap="flat"/>
        </p:spPr>
      </p:sp>
      <p:sp>
        <p:nvSpPr>
          <p:cNvPr id="82951" name="Rectangle 7"/>
          <p:cNvSpPr>
            <a:spLocks noGrp="1" noChangeArrowheads="1"/>
          </p:cNvSpPr>
          <p:nvPr>
            <p:ph type="body" idx="1"/>
          </p:nvPr>
        </p:nvSpPr>
        <p:spPr>
          <a:ln/>
        </p:spPr>
        <p:txBody>
          <a:bodyPr/>
          <a:lstStyle/>
          <a:p>
            <a:endParaRPr lang="tr-TR"/>
          </a:p>
        </p:txBody>
      </p:sp>
    </p:spTree>
    <p:extLst>
      <p:ext uri="{BB962C8B-B14F-4D97-AF65-F5344CB8AC3E}">
        <p14:creationId xmlns:p14="http://schemas.microsoft.com/office/powerpoint/2010/main" val="1385548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884613" y="0"/>
            <a:ext cx="2973387" cy="457200"/>
          </a:xfrm>
          <a:prstGeom prst="rect">
            <a:avLst/>
          </a:prstGeom>
          <a:noFill/>
          <a:ln w="12700">
            <a:noFill/>
            <a:miter lim="800000"/>
            <a:headEnd/>
            <a:tailEnd/>
          </a:ln>
          <a:effectLst/>
        </p:spPr>
        <p:txBody>
          <a:bodyPr wrap="none" anchor="ctr"/>
          <a:lstStyle/>
          <a:p>
            <a:endParaRPr lang="tr-TR"/>
          </a:p>
        </p:txBody>
      </p:sp>
      <p:sp>
        <p:nvSpPr>
          <p:cNvPr id="37891" name="Rectangle 3"/>
          <p:cNvSpPr>
            <a:spLocks noChangeArrowheads="1"/>
          </p:cNvSpPr>
          <p:nvPr/>
        </p:nvSpPr>
        <p:spPr bwMode="auto">
          <a:xfrm>
            <a:off x="3884613" y="8686800"/>
            <a:ext cx="2973387" cy="457200"/>
          </a:xfrm>
          <a:prstGeom prst="rect">
            <a:avLst/>
          </a:prstGeom>
          <a:noFill/>
          <a:ln w="12700">
            <a:noFill/>
            <a:miter lim="800000"/>
            <a:headEnd/>
            <a:tailEnd/>
          </a:ln>
          <a:effectLst/>
        </p:spPr>
        <p:txBody>
          <a:bodyPr lIns="19050" tIns="0" rIns="19050" bIns="0" anchor="b"/>
          <a:lstStyle/>
          <a:p>
            <a:pPr algn="r"/>
            <a:r>
              <a:rPr lang="en-US" sz="1000" i="1">
                <a:latin typeface="Times New Roman" pitchFamily="18" charset="0"/>
              </a:rPr>
              <a:t>13</a:t>
            </a:r>
          </a:p>
        </p:txBody>
      </p:sp>
      <p:sp>
        <p:nvSpPr>
          <p:cNvPr id="3789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tr-TR"/>
          </a:p>
        </p:txBody>
      </p:sp>
      <p:sp>
        <p:nvSpPr>
          <p:cNvPr id="3789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tr-TR"/>
          </a:p>
        </p:txBody>
      </p:sp>
      <p:sp>
        <p:nvSpPr>
          <p:cNvPr id="37894" name="Rectangle 6"/>
          <p:cNvSpPr>
            <a:spLocks noGrp="1" noRot="1" noChangeAspect="1" noChangeArrowheads="1" noTextEdit="1"/>
          </p:cNvSpPr>
          <p:nvPr>
            <p:ph type="sldImg"/>
          </p:nvPr>
        </p:nvSpPr>
        <p:spPr>
          <a:xfrm>
            <a:off x="393700" y="692150"/>
            <a:ext cx="6070600" cy="3416300"/>
          </a:xfrm>
          <a:ln cap="flat"/>
        </p:spPr>
      </p:sp>
      <p:sp>
        <p:nvSpPr>
          <p:cNvPr id="37895" name="Rectangle 7"/>
          <p:cNvSpPr>
            <a:spLocks noGrp="1" noChangeArrowheads="1"/>
          </p:cNvSpPr>
          <p:nvPr>
            <p:ph type="body" idx="1"/>
          </p:nvPr>
        </p:nvSpPr>
        <p:spPr>
          <a:ln/>
        </p:spPr>
        <p:txBody>
          <a:bodyPr/>
          <a:lstStyle/>
          <a:p>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ChangeArrowheads="1"/>
          </p:cNvSpPr>
          <p:nvPr/>
        </p:nvSpPr>
        <p:spPr bwMode="auto">
          <a:xfrm>
            <a:off x="3884613" y="0"/>
            <a:ext cx="2973387" cy="457200"/>
          </a:xfrm>
          <a:prstGeom prst="rect">
            <a:avLst/>
          </a:prstGeom>
          <a:noFill/>
          <a:ln w="12700">
            <a:noFill/>
            <a:miter lim="800000"/>
            <a:headEnd/>
            <a:tailEnd/>
          </a:ln>
          <a:effectLst/>
        </p:spPr>
        <p:txBody>
          <a:bodyPr wrap="none" anchor="ctr"/>
          <a:lstStyle/>
          <a:p>
            <a:endParaRPr lang="tr-TR"/>
          </a:p>
        </p:txBody>
      </p:sp>
      <p:sp>
        <p:nvSpPr>
          <p:cNvPr id="109571" name="Rectangle 3"/>
          <p:cNvSpPr>
            <a:spLocks noChangeArrowheads="1"/>
          </p:cNvSpPr>
          <p:nvPr/>
        </p:nvSpPr>
        <p:spPr bwMode="auto">
          <a:xfrm>
            <a:off x="3884613" y="8686800"/>
            <a:ext cx="2973387" cy="457200"/>
          </a:xfrm>
          <a:prstGeom prst="rect">
            <a:avLst/>
          </a:prstGeom>
          <a:noFill/>
          <a:ln w="12700">
            <a:noFill/>
            <a:miter lim="800000"/>
            <a:headEnd/>
            <a:tailEnd/>
          </a:ln>
          <a:effectLst/>
        </p:spPr>
        <p:txBody>
          <a:bodyPr lIns="19050" tIns="0" rIns="19050" bIns="0" anchor="b"/>
          <a:lstStyle/>
          <a:p>
            <a:pPr algn="r"/>
            <a:r>
              <a:rPr lang="en-US" sz="1000" i="1">
                <a:latin typeface="Times New Roman" pitchFamily="18" charset="0"/>
              </a:rPr>
              <a:t>13</a:t>
            </a:r>
          </a:p>
        </p:txBody>
      </p:sp>
      <p:sp>
        <p:nvSpPr>
          <p:cNvPr id="1095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tr-TR"/>
          </a:p>
        </p:txBody>
      </p:sp>
      <p:sp>
        <p:nvSpPr>
          <p:cNvPr id="1095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tr-TR"/>
          </a:p>
        </p:txBody>
      </p:sp>
      <p:sp>
        <p:nvSpPr>
          <p:cNvPr id="109574" name="Rectangle 6"/>
          <p:cNvSpPr>
            <a:spLocks noGrp="1" noRot="1" noChangeAspect="1" noChangeArrowheads="1" noTextEdit="1"/>
          </p:cNvSpPr>
          <p:nvPr>
            <p:ph type="sldImg"/>
          </p:nvPr>
        </p:nvSpPr>
        <p:spPr>
          <a:xfrm>
            <a:off x="393700" y="692150"/>
            <a:ext cx="6070600" cy="3416300"/>
          </a:xfrm>
          <a:ln cap="flat"/>
        </p:spPr>
      </p:sp>
      <p:sp>
        <p:nvSpPr>
          <p:cNvPr id="109575" name="Rectangle 7"/>
          <p:cNvSpPr>
            <a:spLocks noGrp="1" noChangeArrowheads="1"/>
          </p:cNvSpPr>
          <p:nvPr>
            <p:ph type="body" idx="1"/>
          </p:nvPr>
        </p:nvSpPr>
        <p:spPr>
          <a:ln/>
        </p:spPr>
        <p:txBody>
          <a:bodyPr/>
          <a:lstStyle/>
          <a:p>
            <a:endParaRPr 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4613" y="0"/>
            <a:ext cx="2973387" cy="457200"/>
          </a:xfrm>
          <a:prstGeom prst="rect">
            <a:avLst/>
          </a:prstGeom>
          <a:noFill/>
          <a:ln w="12700">
            <a:noFill/>
            <a:miter lim="800000"/>
            <a:headEnd/>
            <a:tailEnd/>
          </a:ln>
          <a:effectLst/>
        </p:spPr>
        <p:txBody>
          <a:bodyPr wrap="none" anchor="ctr"/>
          <a:lstStyle/>
          <a:p>
            <a:endParaRPr lang="tr-TR"/>
          </a:p>
        </p:txBody>
      </p:sp>
      <p:sp>
        <p:nvSpPr>
          <p:cNvPr id="39939" name="Rectangle 3"/>
          <p:cNvSpPr>
            <a:spLocks noChangeArrowheads="1"/>
          </p:cNvSpPr>
          <p:nvPr/>
        </p:nvSpPr>
        <p:spPr bwMode="auto">
          <a:xfrm>
            <a:off x="3884613" y="8686800"/>
            <a:ext cx="2973387" cy="457200"/>
          </a:xfrm>
          <a:prstGeom prst="rect">
            <a:avLst/>
          </a:prstGeom>
          <a:noFill/>
          <a:ln w="12700">
            <a:noFill/>
            <a:miter lim="800000"/>
            <a:headEnd/>
            <a:tailEnd/>
          </a:ln>
          <a:effectLst/>
        </p:spPr>
        <p:txBody>
          <a:bodyPr lIns="19050" tIns="0" rIns="19050" bIns="0" anchor="b"/>
          <a:lstStyle/>
          <a:p>
            <a:pPr algn="r"/>
            <a:r>
              <a:rPr lang="en-US" sz="1000" i="1">
                <a:latin typeface="Times New Roman" pitchFamily="18" charset="0"/>
              </a:rPr>
              <a:t>14</a:t>
            </a:r>
          </a:p>
        </p:txBody>
      </p:sp>
      <p:sp>
        <p:nvSpPr>
          <p:cNvPr id="399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tr-TR"/>
          </a:p>
        </p:txBody>
      </p:sp>
      <p:sp>
        <p:nvSpPr>
          <p:cNvPr id="399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tr-TR"/>
          </a:p>
        </p:txBody>
      </p:sp>
      <p:sp>
        <p:nvSpPr>
          <p:cNvPr id="39942" name="Rectangle 6"/>
          <p:cNvSpPr>
            <a:spLocks noGrp="1" noRot="1" noChangeAspect="1" noChangeArrowheads="1" noTextEdit="1"/>
          </p:cNvSpPr>
          <p:nvPr>
            <p:ph type="sldImg"/>
          </p:nvPr>
        </p:nvSpPr>
        <p:spPr>
          <a:xfrm>
            <a:off x="393700" y="692150"/>
            <a:ext cx="6070600" cy="3416300"/>
          </a:xfrm>
          <a:ln cap="flat"/>
        </p:spPr>
      </p:sp>
      <p:sp>
        <p:nvSpPr>
          <p:cNvPr id="39943" name="Rectangle 7"/>
          <p:cNvSpPr>
            <a:spLocks noGrp="1" noChangeArrowheads="1"/>
          </p:cNvSpPr>
          <p:nvPr>
            <p:ph type="body" idx="1"/>
          </p:nvPr>
        </p:nvSpPr>
        <p:spPr>
          <a:xfrm>
            <a:off x="912813" y="4343400"/>
            <a:ext cx="5029200" cy="4114800"/>
          </a:xfrm>
          <a:ln/>
        </p:spPr>
        <p:txBody>
          <a:bodyPr lIns="93663" tIns="46038" rIns="93663" bIns="46038"/>
          <a:lstStyle/>
          <a:p>
            <a:pPr defTabSz="936625"/>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3884613" y="0"/>
            <a:ext cx="2973387" cy="457200"/>
          </a:xfrm>
          <a:prstGeom prst="rect">
            <a:avLst/>
          </a:prstGeom>
          <a:noFill/>
          <a:ln w="12700">
            <a:noFill/>
            <a:miter lim="800000"/>
            <a:headEnd/>
            <a:tailEnd/>
          </a:ln>
          <a:effectLst/>
        </p:spPr>
        <p:txBody>
          <a:bodyPr wrap="none" anchor="ctr"/>
          <a:lstStyle/>
          <a:p>
            <a:endParaRPr lang="tr-TR"/>
          </a:p>
        </p:txBody>
      </p:sp>
      <p:sp>
        <p:nvSpPr>
          <p:cNvPr id="87043" name="Rectangle 3"/>
          <p:cNvSpPr>
            <a:spLocks noChangeArrowheads="1"/>
          </p:cNvSpPr>
          <p:nvPr/>
        </p:nvSpPr>
        <p:spPr bwMode="auto">
          <a:xfrm>
            <a:off x="3884613" y="8686800"/>
            <a:ext cx="2973387" cy="457200"/>
          </a:xfrm>
          <a:prstGeom prst="rect">
            <a:avLst/>
          </a:prstGeom>
          <a:noFill/>
          <a:ln w="12700">
            <a:noFill/>
            <a:miter lim="800000"/>
            <a:headEnd/>
            <a:tailEnd/>
          </a:ln>
          <a:effectLst/>
        </p:spPr>
        <p:txBody>
          <a:bodyPr lIns="19050" tIns="0" rIns="19050" bIns="0" anchor="b"/>
          <a:lstStyle/>
          <a:p>
            <a:pPr algn="r"/>
            <a:r>
              <a:rPr lang="en-US" sz="1000" i="1">
                <a:latin typeface="Times New Roman" pitchFamily="18" charset="0"/>
              </a:rPr>
              <a:t>3</a:t>
            </a:r>
          </a:p>
        </p:txBody>
      </p:sp>
      <p:sp>
        <p:nvSpPr>
          <p:cNvPr id="8704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tr-TR"/>
          </a:p>
        </p:txBody>
      </p:sp>
      <p:sp>
        <p:nvSpPr>
          <p:cNvPr id="8704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tr-TR"/>
          </a:p>
        </p:txBody>
      </p:sp>
      <p:sp>
        <p:nvSpPr>
          <p:cNvPr id="87046" name="Rectangle 6"/>
          <p:cNvSpPr>
            <a:spLocks noGrp="1" noRot="1" noChangeAspect="1" noChangeArrowheads="1" noTextEdit="1"/>
          </p:cNvSpPr>
          <p:nvPr>
            <p:ph type="sldImg"/>
          </p:nvPr>
        </p:nvSpPr>
        <p:spPr>
          <a:xfrm>
            <a:off x="393700" y="692150"/>
            <a:ext cx="6070600" cy="3416300"/>
          </a:xfrm>
          <a:ln cap="flat"/>
        </p:spPr>
      </p:sp>
      <p:sp>
        <p:nvSpPr>
          <p:cNvPr id="87047" name="Rectangle 7"/>
          <p:cNvSpPr>
            <a:spLocks noGrp="1" noChangeArrowheads="1"/>
          </p:cNvSpPr>
          <p:nvPr>
            <p:ph type="body" idx="1"/>
          </p:nvPr>
        </p:nvSpPr>
        <p:spPr>
          <a:ln/>
        </p:spPr>
        <p:txBody>
          <a:bodyPr/>
          <a:lstStyle/>
          <a:p>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3884613" y="0"/>
            <a:ext cx="2973387" cy="457200"/>
          </a:xfrm>
          <a:prstGeom prst="rect">
            <a:avLst/>
          </a:prstGeom>
          <a:noFill/>
          <a:ln w="12700">
            <a:noFill/>
            <a:miter lim="800000"/>
            <a:headEnd/>
            <a:tailEnd/>
          </a:ln>
          <a:effectLst/>
        </p:spPr>
        <p:txBody>
          <a:bodyPr wrap="none" anchor="ctr"/>
          <a:lstStyle/>
          <a:p>
            <a:endParaRPr lang="tr-TR"/>
          </a:p>
        </p:txBody>
      </p:sp>
      <p:sp>
        <p:nvSpPr>
          <p:cNvPr id="82947" name="Rectangle 3"/>
          <p:cNvSpPr>
            <a:spLocks noChangeArrowheads="1"/>
          </p:cNvSpPr>
          <p:nvPr/>
        </p:nvSpPr>
        <p:spPr bwMode="auto">
          <a:xfrm>
            <a:off x="3884613" y="8686800"/>
            <a:ext cx="2973387" cy="457200"/>
          </a:xfrm>
          <a:prstGeom prst="rect">
            <a:avLst/>
          </a:prstGeom>
          <a:noFill/>
          <a:ln w="12700">
            <a:noFill/>
            <a:miter lim="800000"/>
            <a:headEnd/>
            <a:tailEnd/>
          </a:ln>
          <a:effectLst/>
        </p:spPr>
        <p:txBody>
          <a:bodyPr lIns="19050" tIns="0" rIns="19050" bIns="0" anchor="b"/>
          <a:lstStyle/>
          <a:p>
            <a:pPr algn="r"/>
            <a:r>
              <a:rPr lang="en-US" sz="1000" i="1">
                <a:latin typeface="Times New Roman" pitchFamily="18" charset="0"/>
              </a:rPr>
              <a:t>3</a:t>
            </a:r>
          </a:p>
        </p:txBody>
      </p:sp>
      <p:sp>
        <p:nvSpPr>
          <p:cNvPr id="8294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tr-TR"/>
          </a:p>
        </p:txBody>
      </p:sp>
      <p:sp>
        <p:nvSpPr>
          <p:cNvPr id="8294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tr-TR"/>
          </a:p>
        </p:txBody>
      </p:sp>
      <p:sp>
        <p:nvSpPr>
          <p:cNvPr id="82950" name="Rectangle 6"/>
          <p:cNvSpPr>
            <a:spLocks noGrp="1" noRot="1" noChangeAspect="1" noChangeArrowheads="1" noTextEdit="1"/>
          </p:cNvSpPr>
          <p:nvPr>
            <p:ph type="sldImg"/>
          </p:nvPr>
        </p:nvSpPr>
        <p:spPr>
          <a:xfrm>
            <a:off x="393700" y="692150"/>
            <a:ext cx="6070600" cy="3416300"/>
          </a:xfrm>
          <a:ln cap="flat"/>
        </p:spPr>
      </p:sp>
      <p:sp>
        <p:nvSpPr>
          <p:cNvPr id="82951" name="Rectangle 7"/>
          <p:cNvSpPr>
            <a:spLocks noGrp="1" noChangeArrowheads="1"/>
          </p:cNvSpPr>
          <p:nvPr>
            <p:ph type="body" idx="1"/>
          </p:nvPr>
        </p:nvSpPr>
        <p:spPr>
          <a:ln/>
        </p:spPr>
        <p:txBody>
          <a:bodyPr/>
          <a:lstStyle/>
          <a:p>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3884613" y="0"/>
            <a:ext cx="2973387" cy="457200"/>
          </a:xfrm>
          <a:prstGeom prst="rect">
            <a:avLst/>
          </a:prstGeom>
          <a:noFill/>
          <a:ln w="12700">
            <a:noFill/>
            <a:miter lim="800000"/>
            <a:headEnd/>
            <a:tailEnd/>
          </a:ln>
          <a:effectLst/>
        </p:spPr>
        <p:txBody>
          <a:bodyPr wrap="none" anchor="ctr"/>
          <a:lstStyle/>
          <a:p>
            <a:endParaRPr lang="tr-TR"/>
          </a:p>
        </p:txBody>
      </p:sp>
      <p:sp>
        <p:nvSpPr>
          <p:cNvPr id="82947" name="Rectangle 3"/>
          <p:cNvSpPr>
            <a:spLocks noChangeArrowheads="1"/>
          </p:cNvSpPr>
          <p:nvPr/>
        </p:nvSpPr>
        <p:spPr bwMode="auto">
          <a:xfrm>
            <a:off x="3884613" y="8686800"/>
            <a:ext cx="2973387" cy="457200"/>
          </a:xfrm>
          <a:prstGeom prst="rect">
            <a:avLst/>
          </a:prstGeom>
          <a:noFill/>
          <a:ln w="12700">
            <a:noFill/>
            <a:miter lim="800000"/>
            <a:headEnd/>
            <a:tailEnd/>
          </a:ln>
          <a:effectLst/>
        </p:spPr>
        <p:txBody>
          <a:bodyPr lIns="19050" tIns="0" rIns="19050" bIns="0" anchor="b"/>
          <a:lstStyle/>
          <a:p>
            <a:pPr algn="r"/>
            <a:r>
              <a:rPr lang="en-US" sz="1000" i="1">
                <a:latin typeface="Times New Roman" pitchFamily="18" charset="0"/>
              </a:rPr>
              <a:t>3</a:t>
            </a:r>
          </a:p>
        </p:txBody>
      </p:sp>
      <p:sp>
        <p:nvSpPr>
          <p:cNvPr id="8294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tr-TR"/>
          </a:p>
        </p:txBody>
      </p:sp>
      <p:sp>
        <p:nvSpPr>
          <p:cNvPr id="8294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tr-TR"/>
          </a:p>
        </p:txBody>
      </p:sp>
      <p:sp>
        <p:nvSpPr>
          <p:cNvPr id="82950" name="Rectangle 6"/>
          <p:cNvSpPr>
            <a:spLocks noGrp="1" noRot="1" noChangeAspect="1" noChangeArrowheads="1" noTextEdit="1"/>
          </p:cNvSpPr>
          <p:nvPr>
            <p:ph type="sldImg"/>
          </p:nvPr>
        </p:nvSpPr>
        <p:spPr>
          <a:xfrm>
            <a:off x="393700" y="692150"/>
            <a:ext cx="6070600" cy="3416300"/>
          </a:xfrm>
          <a:ln cap="flat"/>
        </p:spPr>
      </p:sp>
      <p:sp>
        <p:nvSpPr>
          <p:cNvPr id="82951" name="Rectangle 7"/>
          <p:cNvSpPr>
            <a:spLocks noGrp="1" noChangeArrowheads="1"/>
          </p:cNvSpPr>
          <p:nvPr>
            <p:ph type="body" idx="1"/>
          </p:nvPr>
        </p:nvSpPr>
        <p:spPr>
          <a:ln/>
        </p:spPr>
        <p:txBody>
          <a:bodyPr/>
          <a:lstStyle/>
          <a:p>
            <a:endParaRPr lang="tr-TR"/>
          </a:p>
        </p:txBody>
      </p:sp>
    </p:spTree>
    <p:extLst>
      <p:ext uri="{BB962C8B-B14F-4D97-AF65-F5344CB8AC3E}">
        <p14:creationId xmlns:p14="http://schemas.microsoft.com/office/powerpoint/2010/main" val="1062467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3884613" y="0"/>
            <a:ext cx="2973387" cy="457200"/>
          </a:xfrm>
          <a:prstGeom prst="rect">
            <a:avLst/>
          </a:prstGeom>
          <a:noFill/>
          <a:ln w="12700">
            <a:noFill/>
            <a:miter lim="800000"/>
            <a:headEnd/>
            <a:tailEnd/>
          </a:ln>
          <a:effectLst/>
        </p:spPr>
        <p:txBody>
          <a:bodyPr wrap="none" anchor="ctr"/>
          <a:lstStyle/>
          <a:p>
            <a:endParaRPr lang="tr-TR"/>
          </a:p>
        </p:txBody>
      </p:sp>
      <p:sp>
        <p:nvSpPr>
          <p:cNvPr id="82947" name="Rectangle 3"/>
          <p:cNvSpPr>
            <a:spLocks noChangeArrowheads="1"/>
          </p:cNvSpPr>
          <p:nvPr/>
        </p:nvSpPr>
        <p:spPr bwMode="auto">
          <a:xfrm>
            <a:off x="3884613" y="8686800"/>
            <a:ext cx="2973387" cy="457200"/>
          </a:xfrm>
          <a:prstGeom prst="rect">
            <a:avLst/>
          </a:prstGeom>
          <a:noFill/>
          <a:ln w="12700">
            <a:noFill/>
            <a:miter lim="800000"/>
            <a:headEnd/>
            <a:tailEnd/>
          </a:ln>
          <a:effectLst/>
        </p:spPr>
        <p:txBody>
          <a:bodyPr lIns="19050" tIns="0" rIns="19050" bIns="0" anchor="b"/>
          <a:lstStyle/>
          <a:p>
            <a:pPr algn="r"/>
            <a:r>
              <a:rPr lang="en-US" sz="1000" i="1">
                <a:latin typeface="Times New Roman" pitchFamily="18" charset="0"/>
              </a:rPr>
              <a:t>3</a:t>
            </a:r>
          </a:p>
        </p:txBody>
      </p:sp>
      <p:sp>
        <p:nvSpPr>
          <p:cNvPr id="8294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tr-TR"/>
          </a:p>
        </p:txBody>
      </p:sp>
      <p:sp>
        <p:nvSpPr>
          <p:cNvPr id="8294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tr-TR"/>
          </a:p>
        </p:txBody>
      </p:sp>
      <p:sp>
        <p:nvSpPr>
          <p:cNvPr id="82950" name="Rectangle 6"/>
          <p:cNvSpPr>
            <a:spLocks noGrp="1" noRot="1" noChangeAspect="1" noChangeArrowheads="1" noTextEdit="1"/>
          </p:cNvSpPr>
          <p:nvPr>
            <p:ph type="sldImg"/>
          </p:nvPr>
        </p:nvSpPr>
        <p:spPr>
          <a:xfrm>
            <a:off x="393700" y="692150"/>
            <a:ext cx="6070600" cy="3416300"/>
          </a:xfrm>
          <a:ln cap="flat"/>
        </p:spPr>
      </p:sp>
      <p:sp>
        <p:nvSpPr>
          <p:cNvPr id="82951" name="Rectangle 7"/>
          <p:cNvSpPr>
            <a:spLocks noGrp="1" noChangeArrowheads="1"/>
          </p:cNvSpPr>
          <p:nvPr>
            <p:ph type="body" idx="1"/>
          </p:nvPr>
        </p:nvSpPr>
        <p:spPr>
          <a:ln/>
        </p:spPr>
        <p:txBody>
          <a:bodyPr/>
          <a:lstStyle/>
          <a:p>
            <a:endParaRPr lang="tr-TR"/>
          </a:p>
        </p:txBody>
      </p:sp>
    </p:spTree>
    <p:extLst>
      <p:ext uri="{BB962C8B-B14F-4D97-AF65-F5344CB8AC3E}">
        <p14:creationId xmlns:p14="http://schemas.microsoft.com/office/powerpoint/2010/main" val="3206519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3884613" y="0"/>
            <a:ext cx="2973387" cy="457200"/>
          </a:xfrm>
          <a:prstGeom prst="rect">
            <a:avLst/>
          </a:prstGeom>
          <a:noFill/>
          <a:ln w="12700">
            <a:noFill/>
            <a:miter lim="800000"/>
            <a:headEnd/>
            <a:tailEnd/>
          </a:ln>
          <a:effectLst/>
        </p:spPr>
        <p:txBody>
          <a:bodyPr wrap="none" anchor="ctr"/>
          <a:lstStyle/>
          <a:p>
            <a:endParaRPr lang="tr-TR"/>
          </a:p>
        </p:txBody>
      </p:sp>
      <p:sp>
        <p:nvSpPr>
          <p:cNvPr id="82947" name="Rectangle 3"/>
          <p:cNvSpPr>
            <a:spLocks noChangeArrowheads="1"/>
          </p:cNvSpPr>
          <p:nvPr/>
        </p:nvSpPr>
        <p:spPr bwMode="auto">
          <a:xfrm>
            <a:off x="3884613" y="8686800"/>
            <a:ext cx="2973387" cy="457200"/>
          </a:xfrm>
          <a:prstGeom prst="rect">
            <a:avLst/>
          </a:prstGeom>
          <a:noFill/>
          <a:ln w="12700">
            <a:noFill/>
            <a:miter lim="800000"/>
            <a:headEnd/>
            <a:tailEnd/>
          </a:ln>
          <a:effectLst/>
        </p:spPr>
        <p:txBody>
          <a:bodyPr lIns="19050" tIns="0" rIns="19050" bIns="0" anchor="b"/>
          <a:lstStyle/>
          <a:p>
            <a:pPr algn="r"/>
            <a:r>
              <a:rPr lang="en-US" sz="1000" i="1">
                <a:latin typeface="Times New Roman" pitchFamily="18" charset="0"/>
              </a:rPr>
              <a:t>3</a:t>
            </a:r>
          </a:p>
        </p:txBody>
      </p:sp>
      <p:sp>
        <p:nvSpPr>
          <p:cNvPr id="8294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tr-TR"/>
          </a:p>
        </p:txBody>
      </p:sp>
      <p:sp>
        <p:nvSpPr>
          <p:cNvPr id="8294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tr-TR"/>
          </a:p>
        </p:txBody>
      </p:sp>
      <p:sp>
        <p:nvSpPr>
          <p:cNvPr id="82950" name="Rectangle 6"/>
          <p:cNvSpPr>
            <a:spLocks noGrp="1" noRot="1" noChangeAspect="1" noChangeArrowheads="1" noTextEdit="1"/>
          </p:cNvSpPr>
          <p:nvPr>
            <p:ph type="sldImg"/>
          </p:nvPr>
        </p:nvSpPr>
        <p:spPr>
          <a:xfrm>
            <a:off x="393700" y="692150"/>
            <a:ext cx="6070600" cy="3416300"/>
          </a:xfrm>
          <a:ln cap="flat"/>
        </p:spPr>
      </p:sp>
      <p:sp>
        <p:nvSpPr>
          <p:cNvPr id="82951" name="Rectangle 7"/>
          <p:cNvSpPr>
            <a:spLocks noGrp="1" noChangeArrowheads="1"/>
          </p:cNvSpPr>
          <p:nvPr>
            <p:ph type="body" idx="1"/>
          </p:nvPr>
        </p:nvSpPr>
        <p:spPr>
          <a:ln/>
        </p:spPr>
        <p:txBody>
          <a:bodyPr/>
          <a:lstStyle/>
          <a:p>
            <a:endParaRPr lang="tr-TR"/>
          </a:p>
        </p:txBody>
      </p:sp>
    </p:spTree>
    <p:extLst>
      <p:ext uri="{BB962C8B-B14F-4D97-AF65-F5344CB8AC3E}">
        <p14:creationId xmlns:p14="http://schemas.microsoft.com/office/powerpoint/2010/main" val="1910728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3884613" y="0"/>
            <a:ext cx="2973387" cy="457200"/>
          </a:xfrm>
          <a:prstGeom prst="rect">
            <a:avLst/>
          </a:prstGeom>
          <a:noFill/>
          <a:ln w="12700">
            <a:noFill/>
            <a:miter lim="800000"/>
            <a:headEnd/>
            <a:tailEnd/>
          </a:ln>
          <a:effectLst/>
        </p:spPr>
        <p:txBody>
          <a:bodyPr wrap="none" anchor="ctr"/>
          <a:lstStyle/>
          <a:p>
            <a:endParaRPr lang="tr-TR"/>
          </a:p>
        </p:txBody>
      </p:sp>
      <p:sp>
        <p:nvSpPr>
          <p:cNvPr id="82947" name="Rectangle 3"/>
          <p:cNvSpPr>
            <a:spLocks noChangeArrowheads="1"/>
          </p:cNvSpPr>
          <p:nvPr/>
        </p:nvSpPr>
        <p:spPr bwMode="auto">
          <a:xfrm>
            <a:off x="3884613" y="8686800"/>
            <a:ext cx="2973387" cy="457200"/>
          </a:xfrm>
          <a:prstGeom prst="rect">
            <a:avLst/>
          </a:prstGeom>
          <a:noFill/>
          <a:ln w="12700">
            <a:noFill/>
            <a:miter lim="800000"/>
            <a:headEnd/>
            <a:tailEnd/>
          </a:ln>
          <a:effectLst/>
        </p:spPr>
        <p:txBody>
          <a:bodyPr lIns="19050" tIns="0" rIns="19050" bIns="0" anchor="b"/>
          <a:lstStyle/>
          <a:p>
            <a:pPr algn="r"/>
            <a:r>
              <a:rPr lang="en-US" sz="1000" i="1">
                <a:latin typeface="Times New Roman" pitchFamily="18" charset="0"/>
              </a:rPr>
              <a:t>3</a:t>
            </a:r>
          </a:p>
        </p:txBody>
      </p:sp>
      <p:sp>
        <p:nvSpPr>
          <p:cNvPr id="8294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tr-TR"/>
          </a:p>
        </p:txBody>
      </p:sp>
      <p:sp>
        <p:nvSpPr>
          <p:cNvPr id="8294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tr-TR"/>
          </a:p>
        </p:txBody>
      </p:sp>
      <p:sp>
        <p:nvSpPr>
          <p:cNvPr id="82950" name="Rectangle 6"/>
          <p:cNvSpPr>
            <a:spLocks noGrp="1" noRot="1" noChangeAspect="1" noChangeArrowheads="1" noTextEdit="1"/>
          </p:cNvSpPr>
          <p:nvPr>
            <p:ph type="sldImg"/>
          </p:nvPr>
        </p:nvSpPr>
        <p:spPr>
          <a:xfrm>
            <a:off x="393700" y="692150"/>
            <a:ext cx="6070600" cy="3416300"/>
          </a:xfrm>
          <a:ln cap="flat"/>
        </p:spPr>
      </p:sp>
      <p:sp>
        <p:nvSpPr>
          <p:cNvPr id="82951" name="Rectangle 7"/>
          <p:cNvSpPr>
            <a:spLocks noGrp="1" noChangeArrowheads="1"/>
          </p:cNvSpPr>
          <p:nvPr>
            <p:ph type="body" idx="1"/>
          </p:nvPr>
        </p:nvSpPr>
        <p:spPr>
          <a:ln/>
        </p:spPr>
        <p:txBody>
          <a:bodyPr/>
          <a:lstStyle/>
          <a:p>
            <a:endParaRPr lang="tr-TR"/>
          </a:p>
        </p:txBody>
      </p:sp>
    </p:spTree>
    <p:extLst>
      <p:ext uri="{BB962C8B-B14F-4D97-AF65-F5344CB8AC3E}">
        <p14:creationId xmlns:p14="http://schemas.microsoft.com/office/powerpoint/2010/main" val="2290115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3884613" y="0"/>
            <a:ext cx="2973387" cy="457200"/>
          </a:xfrm>
          <a:prstGeom prst="rect">
            <a:avLst/>
          </a:prstGeom>
          <a:noFill/>
          <a:ln w="12700">
            <a:noFill/>
            <a:miter lim="800000"/>
            <a:headEnd/>
            <a:tailEnd/>
          </a:ln>
          <a:effectLst/>
        </p:spPr>
        <p:txBody>
          <a:bodyPr wrap="none" anchor="ctr"/>
          <a:lstStyle/>
          <a:p>
            <a:endParaRPr lang="tr-TR"/>
          </a:p>
        </p:txBody>
      </p:sp>
      <p:sp>
        <p:nvSpPr>
          <p:cNvPr id="27651" name="Rectangle 3"/>
          <p:cNvSpPr>
            <a:spLocks noChangeArrowheads="1"/>
          </p:cNvSpPr>
          <p:nvPr/>
        </p:nvSpPr>
        <p:spPr bwMode="auto">
          <a:xfrm>
            <a:off x="3884613" y="8686800"/>
            <a:ext cx="2973387" cy="457200"/>
          </a:xfrm>
          <a:prstGeom prst="rect">
            <a:avLst/>
          </a:prstGeom>
          <a:noFill/>
          <a:ln w="12700">
            <a:noFill/>
            <a:miter lim="800000"/>
            <a:headEnd/>
            <a:tailEnd/>
          </a:ln>
          <a:effectLst/>
        </p:spPr>
        <p:txBody>
          <a:bodyPr lIns="19050" tIns="0" rIns="19050" bIns="0" anchor="b"/>
          <a:lstStyle/>
          <a:p>
            <a:pPr algn="r"/>
            <a:r>
              <a:rPr lang="en-US" sz="1000" i="1">
                <a:latin typeface="Times New Roman" pitchFamily="18" charset="0"/>
              </a:rPr>
              <a:t>5</a:t>
            </a:r>
          </a:p>
        </p:txBody>
      </p:sp>
      <p:sp>
        <p:nvSpPr>
          <p:cNvPr id="2765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tr-TR"/>
          </a:p>
        </p:txBody>
      </p:sp>
      <p:sp>
        <p:nvSpPr>
          <p:cNvPr id="2765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tr-TR"/>
          </a:p>
        </p:txBody>
      </p:sp>
      <p:sp>
        <p:nvSpPr>
          <p:cNvPr id="27654" name="Rectangle 6"/>
          <p:cNvSpPr>
            <a:spLocks noGrp="1" noRot="1" noChangeAspect="1" noChangeArrowheads="1" noTextEdit="1"/>
          </p:cNvSpPr>
          <p:nvPr>
            <p:ph type="sldImg"/>
          </p:nvPr>
        </p:nvSpPr>
        <p:spPr>
          <a:xfrm>
            <a:off x="393700" y="692150"/>
            <a:ext cx="6070600" cy="3416300"/>
          </a:xfrm>
          <a:ln cap="flat"/>
        </p:spPr>
      </p:sp>
      <p:sp>
        <p:nvSpPr>
          <p:cNvPr id="27655" name="Rectangle 7"/>
          <p:cNvSpPr>
            <a:spLocks noGrp="1" noChangeArrowheads="1"/>
          </p:cNvSpPr>
          <p:nvPr>
            <p:ph type="body" idx="1"/>
          </p:nvPr>
        </p:nvSpPr>
        <p:spPr>
          <a:ln/>
        </p:spPr>
        <p:txBody>
          <a:bodyPr/>
          <a:lstStyle/>
          <a:p>
            <a:endParaRPr lang="tr-TR"/>
          </a:p>
        </p:txBody>
      </p:sp>
    </p:spTree>
    <p:extLst>
      <p:ext uri="{BB962C8B-B14F-4D97-AF65-F5344CB8AC3E}">
        <p14:creationId xmlns:p14="http://schemas.microsoft.com/office/powerpoint/2010/main" val="2787321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3884613" y="0"/>
            <a:ext cx="2973387" cy="457200"/>
          </a:xfrm>
          <a:prstGeom prst="rect">
            <a:avLst/>
          </a:prstGeom>
          <a:noFill/>
          <a:ln w="12700">
            <a:noFill/>
            <a:miter lim="800000"/>
            <a:headEnd/>
            <a:tailEnd/>
          </a:ln>
          <a:effectLst/>
        </p:spPr>
        <p:txBody>
          <a:bodyPr wrap="none" anchor="ctr"/>
          <a:lstStyle/>
          <a:p>
            <a:endParaRPr lang="tr-TR"/>
          </a:p>
        </p:txBody>
      </p:sp>
      <p:sp>
        <p:nvSpPr>
          <p:cNvPr id="82947" name="Rectangle 3"/>
          <p:cNvSpPr>
            <a:spLocks noChangeArrowheads="1"/>
          </p:cNvSpPr>
          <p:nvPr/>
        </p:nvSpPr>
        <p:spPr bwMode="auto">
          <a:xfrm>
            <a:off x="3884613" y="8686800"/>
            <a:ext cx="2973387" cy="457200"/>
          </a:xfrm>
          <a:prstGeom prst="rect">
            <a:avLst/>
          </a:prstGeom>
          <a:noFill/>
          <a:ln w="12700">
            <a:noFill/>
            <a:miter lim="800000"/>
            <a:headEnd/>
            <a:tailEnd/>
          </a:ln>
          <a:effectLst/>
        </p:spPr>
        <p:txBody>
          <a:bodyPr lIns="19050" tIns="0" rIns="19050" bIns="0" anchor="b"/>
          <a:lstStyle/>
          <a:p>
            <a:pPr algn="r"/>
            <a:r>
              <a:rPr lang="en-US" sz="1000" i="1">
                <a:latin typeface="Times New Roman" pitchFamily="18" charset="0"/>
              </a:rPr>
              <a:t>3</a:t>
            </a:r>
          </a:p>
        </p:txBody>
      </p:sp>
      <p:sp>
        <p:nvSpPr>
          <p:cNvPr id="8294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tr-TR"/>
          </a:p>
        </p:txBody>
      </p:sp>
      <p:sp>
        <p:nvSpPr>
          <p:cNvPr id="8294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tr-TR"/>
          </a:p>
        </p:txBody>
      </p:sp>
      <p:sp>
        <p:nvSpPr>
          <p:cNvPr id="82950" name="Rectangle 6"/>
          <p:cNvSpPr>
            <a:spLocks noGrp="1" noRot="1" noChangeAspect="1" noChangeArrowheads="1" noTextEdit="1"/>
          </p:cNvSpPr>
          <p:nvPr>
            <p:ph type="sldImg"/>
          </p:nvPr>
        </p:nvSpPr>
        <p:spPr>
          <a:xfrm>
            <a:off x="393700" y="692150"/>
            <a:ext cx="6070600" cy="3416300"/>
          </a:xfrm>
          <a:ln cap="flat"/>
        </p:spPr>
      </p:sp>
      <p:sp>
        <p:nvSpPr>
          <p:cNvPr id="82951" name="Rectangle 7"/>
          <p:cNvSpPr>
            <a:spLocks noGrp="1" noChangeArrowheads="1"/>
          </p:cNvSpPr>
          <p:nvPr>
            <p:ph type="body" idx="1"/>
          </p:nvPr>
        </p:nvSpPr>
        <p:spPr>
          <a:ln/>
        </p:spPr>
        <p:txBody>
          <a:bodyPr/>
          <a:lstStyle/>
          <a:p>
            <a:endParaRPr lang="tr-TR"/>
          </a:p>
        </p:txBody>
      </p:sp>
    </p:spTree>
    <p:extLst>
      <p:ext uri="{BB962C8B-B14F-4D97-AF65-F5344CB8AC3E}">
        <p14:creationId xmlns:p14="http://schemas.microsoft.com/office/powerpoint/2010/main" val="4727270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1EF2C280-F524-405F-B409-A0B3EEB3A760}"/>
              </a:ext>
              <a:ext uri="{C183D7F6-B498-43B3-948B-1728B52AA6E4}">
                <adec:decorative xmlns:adec="http://schemas.microsoft.com/office/drawing/2017/decorative" val="1"/>
              </a:ext>
            </a:extLst>
          </p:cNvPr>
          <p:cNvSpPr/>
          <p:nvPr userDrawn="1"/>
        </p:nvSpPr>
        <p:spPr>
          <a:xfrm>
            <a:off x="195942" y="195942"/>
            <a:ext cx="11812555" cy="6475445"/>
          </a:xfrm>
          <a:custGeom>
            <a:avLst/>
            <a:gdLst/>
            <a:ahLst/>
            <a:cxnLst/>
            <a:rect l="l" t="t" r="r" b="b"/>
            <a:pathLst>
              <a:path w="12048490" h="6713220">
                <a:moveTo>
                  <a:pt x="0" y="6713004"/>
                </a:moveTo>
                <a:lnTo>
                  <a:pt x="12048210" y="6713004"/>
                </a:lnTo>
                <a:lnTo>
                  <a:pt x="12048210" y="0"/>
                </a:lnTo>
                <a:lnTo>
                  <a:pt x="0" y="0"/>
                </a:lnTo>
                <a:lnTo>
                  <a:pt x="0" y="6713004"/>
                </a:lnTo>
                <a:close/>
              </a:path>
            </a:pathLst>
          </a:custGeom>
          <a:solidFill>
            <a:srgbClr val="B5111A"/>
          </a:solidFill>
        </p:spPr>
        <p:txBody>
          <a:bodyPr wrap="square" lIns="0" tIns="0" rIns="0" bIns="0" rtlCol="0"/>
          <a:lstStyle/>
          <a:p>
            <a:endParaRPr/>
          </a:p>
        </p:txBody>
      </p:sp>
      <p:pic>
        <p:nvPicPr>
          <p:cNvPr id="9" name="Picture 8" descr="Lancaster University">
            <a:extLst>
              <a:ext uri="{FF2B5EF4-FFF2-40B4-BE49-F238E27FC236}">
                <a16:creationId xmlns:a16="http://schemas.microsoft.com/office/drawing/2014/main" id="{B4C545BB-4FC6-4C07-B4BC-1B3873E92B9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94942" y="762000"/>
            <a:ext cx="2552491" cy="806916"/>
          </a:xfrm>
          <a:prstGeom prst="rect">
            <a:avLst/>
          </a:prstGeom>
        </p:spPr>
      </p:pic>
      <p:sp>
        <p:nvSpPr>
          <p:cNvPr id="2" name="Title 1">
            <a:extLst>
              <a:ext uri="{FF2B5EF4-FFF2-40B4-BE49-F238E27FC236}">
                <a16:creationId xmlns:a16="http://schemas.microsoft.com/office/drawing/2014/main" id="{470CF9F2-6D22-4CA4-A596-A6A43B8C793E}"/>
              </a:ext>
            </a:extLst>
          </p:cNvPr>
          <p:cNvSpPr>
            <a:spLocks noGrp="1"/>
          </p:cNvSpPr>
          <p:nvPr>
            <p:ph type="ctrTitle" hasCustomPrompt="1"/>
          </p:nvPr>
        </p:nvSpPr>
        <p:spPr>
          <a:xfrm>
            <a:off x="900940" y="2205022"/>
            <a:ext cx="9144000" cy="1399152"/>
          </a:xfrm>
        </p:spPr>
        <p:txBody>
          <a:bodyPr anchor="b">
            <a:normAutofit/>
          </a:bodyPr>
          <a:lstStyle>
            <a:lvl1pPr algn="l">
              <a:lnSpc>
                <a:spcPts val="4400"/>
              </a:lnSpc>
              <a:spcBef>
                <a:spcPts val="1110"/>
              </a:spcBef>
              <a:defRPr sz="4550">
                <a:solidFill>
                  <a:schemeClr val="bg1"/>
                </a:solidFill>
                <a:latin typeface="Calibri" panose="020F0502020204030204" pitchFamily="34" charset="0"/>
                <a:cs typeface="Calibri" panose="020F0502020204030204" pitchFamily="34" charset="0"/>
              </a:defRPr>
            </a:lvl1pPr>
          </a:lstStyle>
          <a:p>
            <a:r>
              <a:rPr lang="en-US" dirty="0"/>
              <a:t>Template slide: </a:t>
            </a:r>
            <a:br>
              <a:rPr lang="en-US" dirty="0"/>
            </a:br>
            <a:r>
              <a:rPr lang="en-US" dirty="0"/>
              <a:t>presentation title goes here</a:t>
            </a:r>
            <a:endParaRPr lang="en-GB" dirty="0"/>
          </a:p>
        </p:txBody>
      </p:sp>
      <p:sp>
        <p:nvSpPr>
          <p:cNvPr id="3" name="Subtitle 2">
            <a:extLst>
              <a:ext uri="{FF2B5EF4-FFF2-40B4-BE49-F238E27FC236}">
                <a16:creationId xmlns:a16="http://schemas.microsoft.com/office/drawing/2014/main" id="{6D01B88C-C94B-424C-B0DC-611AA046862B}"/>
              </a:ext>
            </a:extLst>
          </p:cNvPr>
          <p:cNvSpPr>
            <a:spLocks noGrp="1"/>
          </p:cNvSpPr>
          <p:nvPr>
            <p:ph type="subTitle" idx="1" hasCustomPrompt="1"/>
          </p:nvPr>
        </p:nvSpPr>
        <p:spPr>
          <a:xfrm>
            <a:off x="934338" y="4152381"/>
            <a:ext cx="9144000" cy="1655762"/>
          </a:xfrm>
        </p:spPr>
        <p:txBody>
          <a:bodyPr>
            <a:normAutofit/>
          </a:bodyPr>
          <a:lstStyle>
            <a:lvl1pPr marL="0" indent="0" algn="l">
              <a:lnSpc>
                <a:spcPts val="2800"/>
              </a:lnSpc>
              <a:spcBef>
                <a:spcPts val="525"/>
              </a:spcBef>
              <a:buNone/>
              <a:defRPr sz="265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Insert date, month, year here</a:t>
            </a:r>
          </a:p>
          <a:p>
            <a:r>
              <a:rPr lang="en-US" dirty="0"/>
              <a:t>Insert presenter name</a:t>
            </a:r>
            <a:endParaRPr lang="en-GB" dirty="0"/>
          </a:p>
        </p:txBody>
      </p:sp>
      <p:sp>
        <p:nvSpPr>
          <p:cNvPr id="8" name="object 6">
            <a:extLst>
              <a:ext uri="{FF2B5EF4-FFF2-40B4-BE49-F238E27FC236}">
                <a16:creationId xmlns:a16="http://schemas.microsoft.com/office/drawing/2014/main" id="{4260E1F7-11D6-4F9A-9CDB-A1450D1E497D}"/>
              </a:ext>
            </a:extLst>
          </p:cNvPr>
          <p:cNvSpPr/>
          <p:nvPr userDrawn="1"/>
        </p:nvSpPr>
        <p:spPr>
          <a:xfrm>
            <a:off x="992097" y="3829921"/>
            <a:ext cx="1584325" cy="0"/>
          </a:xfrm>
          <a:custGeom>
            <a:avLst/>
            <a:gdLst/>
            <a:ahLst/>
            <a:cxnLst/>
            <a:rect l="l" t="t" r="r" b="b"/>
            <a:pathLst>
              <a:path w="1584325">
                <a:moveTo>
                  <a:pt x="0" y="0"/>
                </a:moveTo>
                <a:lnTo>
                  <a:pt x="1584159" y="0"/>
                </a:lnTo>
              </a:path>
            </a:pathLst>
          </a:custGeom>
          <a:ln w="16929">
            <a:solidFill>
              <a:srgbClr val="A6ADB1"/>
            </a:solidFill>
          </a:ln>
        </p:spPr>
        <p:txBody>
          <a:bodyPr wrap="square" lIns="0" tIns="0" rIns="0" bIns="0" rtlCol="0"/>
          <a:lstStyle/>
          <a:p>
            <a:endParaRPr/>
          </a:p>
        </p:txBody>
      </p:sp>
      <p:sp>
        <p:nvSpPr>
          <p:cNvPr id="10" name="object 6">
            <a:extLst>
              <a:ext uri="{FF2B5EF4-FFF2-40B4-BE49-F238E27FC236}">
                <a16:creationId xmlns:a16="http://schemas.microsoft.com/office/drawing/2014/main" id="{BCDE62AB-9720-4075-A15D-483E19C7DADA}"/>
              </a:ext>
              <a:ext uri="{C183D7F6-B498-43B3-948B-1728B52AA6E4}">
                <adec:decorative xmlns:adec="http://schemas.microsoft.com/office/drawing/2017/decorative" val="1"/>
              </a:ext>
            </a:extLst>
          </p:cNvPr>
          <p:cNvSpPr/>
          <p:nvPr userDrawn="1"/>
        </p:nvSpPr>
        <p:spPr>
          <a:xfrm>
            <a:off x="971922" y="3832747"/>
            <a:ext cx="1590675" cy="0"/>
          </a:xfrm>
          <a:custGeom>
            <a:avLst/>
            <a:gdLst/>
            <a:ahLst/>
            <a:cxnLst/>
            <a:rect l="l" t="t" r="r" b="b"/>
            <a:pathLst>
              <a:path w="1590675">
                <a:moveTo>
                  <a:pt x="0" y="0"/>
                </a:moveTo>
                <a:lnTo>
                  <a:pt x="1590421" y="0"/>
                </a:lnTo>
              </a:path>
            </a:pathLst>
          </a:custGeom>
          <a:ln w="17043">
            <a:solidFill>
              <a:srgbClr val="A6ADB1"/>
            </a:solidFill>
          </a:ln>
        </p:spPr>
        <p:txBody>
          <a:bodyPr wrap="square" lIns="0" tIns="0" rIns="0" bIns="0" rtlCol="0"/>
          <a:lstStyle/>
          <a:p>
            <a:endParaRPr/>
          </a:p>
        </p:txBody>
      </p:sp>
      <p:sp>
        <p:nvSpPr>
          <p:cNvPr id="13" name="Slide Number Placeholder 5">
            <a:extLst>
              <a:ext uri="{FF2B5EF4-FFF2-40B4-BE49-F238E27FC236}">
                <a16:creationId xmlns:a16="http://schemas.microsoft.com/office/drawing/2014/main" id="{7BD4E107-ACD4-4A6A-8618-FDF878C3B9DA}"/>
              </a:ext>
            </a:extLst>
          </p:cNvPr>
          <p:cNvSpPr>
            <a:spLocks noGrp="1"/>
          </p:cNvSpPr>
          <p:nvPr>
            <p:ph type="sldNum" sz="quarter" idx="4"/>
          </p:nvPr>
        </p:nvSpPr>
        <p:spPr>
          <a:xfrm>
            <a:off x="8955058" y="6092983"/>
            <a:ext cx="2743200" cy="365125"/>
          </a:xfrm>
          <a:prstGeom prst="rect">
            <a:avLst/>
          </a:prstGeom>
        </p:spPr>
        <p:txBody>
          <a:bodyPr vert="horz" lIns="91440" tIns="45720" rIns="91440" bIns="45720" rtlCol="0" anchor="ctr"/>
          <a:lstStyle>
            <a:lvl1pPr algn="r">
              <a:defRPr sz="1800">
                <a:solidFill>
                  <a:schemeClr val="bg1"/>
                </a:solidFill>
              </a:defRPr>
            </a:lvl1pPr>
          </a:lstStyle>
          <a:p>
            <a:fld id="{6998E55D-8E2A-4AFE-A61C-B5DBBB7761E7}" type="slidenum">
              <a:rPr lang="en-GB" smtClean="0"/>
              <a:pPr/>
              <a:t>‹#›</a:t>
            </a:fld>
            <a:endParaRPr lang="en-GB"/>
          </a:p>
        </p:txBody>
      </p:sp>
    </p:spTree>
    <p:extLst>
      <p:ext uri="{BB962C8B-B14F-4D97-AF65-F5344CB8AC3E}">
        <p14:creationId xmlns:p14="http://schemas.microsoft.com/office/powerpoint/2010/main" val="3364697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0" name="object 4">
            <a:extLst>
              <a:ext uri="{FF2B5EF4-FFF2-40B4-BE49-F238E27FC236}">
                <a16:creationId xmlns:a16="http://schemas.microsoft.com/office/drawing/2014/main" id="{E911A0A4-9D31-4F34-8E71-4A07A9FDE92A}"/>
              </a:ext>
              <a:ext uri="{C183D7F6-B498-43B3-948B-1728B52AA6E4}">
                <adec:decorative xmlns:adec="http://schemas.microsoft.com/office/drawing/2017/decorative" val="1"/>
              </a:ext>
            </a:extLst>
          </p:cNvPr>
          <p:cNvSpPr/>
          <p:nvPr userDrawn="1"/>
        </p:nvSpPr>
        <p:spPr>
          <a:xfrm>
            <a:off x="854508" y="1832146"/>
            <a:ext cx="1584325" cy="0"/>
          </a:xfrm>
          <a:custGeom>
            <a:avLst/>
            <a:gdLst/>
            <a:ahLst/>
            <a:cxnLst/>
            <a:rect l="l" t="t" r="r" b="b"/>
            <a:pathLst>
              <a:path w="1584325">
                <a:moveTo>
                  <a:pt x="0" y="0"/>
                </a:moveTo>
                <a:lnTo>
                  <a:pt x="1583728" y="0"/>
                </a:lnTo>
              </a:path>
            </a:pathLst>
          </a:custGeom>
          <a:ln w="16929">
            <a:solidFill>
              <a:srgbClr val="A6ADB1"/>
            </a:solidFill>
          </a:ln>
        </p:spPr>
        <p:txBody>
          <a:bodyPr wrap="square" lIns="0" tIns="0" rIns="0" bIns="0" rtlCol="0"/>
          <a:lstStyle/>
          <a:p>
            <a:endParaRPr/>
          </a:p>
        </p:txBody>
      </p:sp>
      <p:sp>
        <p:nvSpPr>
          <p:cNvPr id="13" name="Title 1">
            <a:extLst>
              <a:ext uri="{FF2B5EF4-FFF2-40B4-BE49-F238E27FC236}">
                <a16:creationId xmlns:a16="http://schemas.microsoft.com/office/drawing/2014/main" id="{DBE2592A-4048-4211-B609-EB603E5AE283}"/>
              </a:ext>
            </a:extLst>
          </p:cNvPr>
          <p:cNvSpPr>
            <a:spLocks noGrp="1"/>
          </p:cNvSpPr>
          <p:nvPr>
            <p:ph type="title"/>
          </p:nvPr>
        </p:nvSpPr>
        <p:spPr>
          <a:xfrm>
            <a:off x="735559" y="531848"/>
            <a:ext cx="7568682" cy="1158840"/>
          </a:xfrm>
        </p:spPr>
        <p:txBody>
          <a:bodyPr>
            <a:normAutofit/>
          </a:bodyPr>
          <a:lstStyle>
            <a:lvl1pPr>
              <a:lnSpc>
                <a:spcPts val="3470"/>
              </a:lnSpc>
              <a:spcBef>
                <a:spcPts val="750"/>
              </a:spcBef>
              <a:defRPr sz="3600">
                <a:solidFill>
                  <a:srgbClr val="B5121B"/>
                </a:solidFill>
                <a:latin typeface="Calibri" panose="020F0502020204030204" pitchFamily="34" charset="0"/>
                <a:cs typeface="Calibri" panose="020F0502020204030204" pitchFamily="34" charset="0"/>
              </a:defRPr>
            </a:lvl1pPr>
          </a:lstStyle>
          <a:p>
            <a:r>
              <a:rPr lang="en-US"/>
              <a:t>Click to edit Master title style</a:t>
            </a:r>
            <a:endParaRPr lang="en-GB" dirty="0"/>
          </a:p>
        </p:txBody>
      </p:sp>
      <p:sp>
        <p:nvSpPr>
          <p:cNvPr id="14" name="Slide Number Placeholder 5">
            <a:extLst>
              <a:ext uri="{FF2B5EF4-FFF2-40B4-BE49-F238E27FC236}">
                <a16:creationId xmlns:a16="http://schemas.microsoft.com/office/drawing/2014/main" id="{432CECB2-8BBC-4238-95E4-9CF53BEC0F2A}"/>
              </a:ext>
            </a:extLst>
          </p:cNvPr>
          <p:cNvSpPr>
            <a:spLocks noGrp="1"/>
          </p:cNvSpPr>
          <p:nvPr>
            <p:ph type="sldNum" sz="quarter" idx="4"/>
          </p:nvPr>
        </p:nvSpPr>
        <p:spPr>
          <a:xfrm>
            <a:off x="8955058" y="6092983"/>
            <a:ext cx="2743200" cy="365125"/>
          </a:xfrm>
          <a:prstGeom prst="rect">
            <a:avLst/>
          </a:prstGeom>
        </p:spPr>
        <p:txBody>
          <a:bodyPr vert="horz" lIns="91440" tIns="45720" rIns="91440" bIns="45720" rtlCol="0" anchor="ctr"/>
          <a:lstStyle>
            <a:lvl1pPr algn="r">
              <a:defRPr sz="1800">
                <a:solidFill>
                  <a:srgbClr val="414042"/>
                </a:solidFill>
              </a:defRPr>
            </a:lvl1pPr>
          </a:lstStyle>
          <a:p>
            <a:fld id="{6998E55D-8E2A-4AFE-A61C-B5DBBB7761E7}" type="slidenum">
              <a:rPr lang="en-GB" smtClean="0"/>
              <a:pPr/>
              <a:t>‹#›</a:t>
            </a:fld>
            <a:endParaRPr lang="en-GB"/>
          </a:p>
        </p:txBody>
      </p:sp>
      <p:pic>
        <p:nvPicPr>
          <p:cNvPr id="15" name="Picture 14" descr="Lancaster University">
            <a:extLst>
              <a:ext uri="{FF2B5EF4-FFF2-40B4-BE49-F238E27FC236}">
                <a16:creationId xmlns:a16="http://schemas.microsoft.com/office/drawing/2014/main" id="{F43189D6-09CC-4664-8F2F-E317A914F46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24359" y="762000"/>
            <a:ext cx="2098889" cy="663520"/>
          </a:xfrm>
          <a:prstGeom prst="rect">
            <a:avLst/>
          </a:prstGeom>
        </p:spPr>
      </p:pic>
    </p:spTree>
    <p:extLst>
      <p:ext uri="{BB962C8B-B14F-4D97-AF65-F5344CB8AC3E}">
        <p14:creationId xmlns:p14="http://schemas.microsoft.com/office/powerpoint/2010/main" val="2537887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EAEB81DE-9DB5-4365-A5C5-617C96B6EED8}"/>
              </a:ext>
            </a:extLst>
          </p:cNvPr>
          <p:cNvSpPr>
            <a:spLocks noGrp="1"/>
          </p:cNvSpPr>
          <p:nvPr>
            <p:ph type="sldNum" sz="quarter" idx="4"/>
          </p:nvPr>
        </p:nvSpPr>
        <p:spPr>
          <a:xfrm>
            <a:off x="8955058" y="6092983"/>
            <a:ext cx="2743200" cy="365125"/>
          </a:xfrm>
          <a:prstGeom prst="rect">
            <a:avLst/>
          </a:prstGeom>
        </p:spPr>
        <p:txBody>
          <a:bodyPr vert="horz" lIns="91440" tIns="45720" rIns="91440" bIns="45720" rtlCol="0" anchor="ctr"/>
          <a:lstStyle>
            <a:lvl1pPr algn="r">
              <a:defRPr sz="1800">
                <a:solidFill>
                  <a:srgbClr val="414042"/>
                </a:solidFill>
              </a:defRPr>
            </a:lvl1pPr>
          </a:lstStyle>
          <a:p>
            <a:fld id="{6998E55D-8E2A-4AFE-A61C-B5DBBB7761E7}" type="slidenum">
              <a:rPr lang="en-GB" smtClean="0"/>
              <a:pPr/>
              <a:t>‹#›</a:t>
            </a:fld>
            <a:endParaRPr lang="en-GB"/>
          </a:p>
        </p:txBody>
      </p:sp>
    </p:spTree>
    <p:extLst>
      <p:ext uri="{BB962C8B-B14F-4D97-AF65-F5344CB8AC3E}">
        <p14:creationId xmlns:p14="http://schemas.microsoft.com/office/powerpoint/2010/main" val="68635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762000"/>
            <a:ext cx="10566400" cy="1143000"/>
          </a:xfrm>
        </p:spPr>
        <p:txBody>
          <a:bodyPr/>
          <a:lstStyle/>
          <a:p>
            <a:r>
              <a:rPr lang="en-US"/>
              <a:t>Click to edit Master title style</a:t>
            </a:r>
            <a:endParaRPr lang="tr-TR"/>
          </a:p>
        </p:txBody>
      </p:sp>
      <p:sp>
        <p:nvSpPr>
          <p:cNvPr id="3" name="Text Placeholder 2"/>
          <p:cNvSpPr>
            <a:spLocks noGrp="1"/>
          </p:cNvSpPr>
          <p:nvPr>
            <p:ph type="body" sz="half" idx="1"/>
          </p:nvPr>
        </p:nvSpPr>
        <p:spPr>
          <a:xfrm>
            <a:off x="1117601" y="2362201"/>
            <a:ext cx="5027084" cy="3724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6347884" y="2362201"/>
            <a:ext cx="5027083" cy="3724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p:cNvSpPr>
            <a:spLocks noGrp="1"/>
          </p:cNvSpPr>
          <p:nvPr>
            <p:ph type="dt" sz="half" idx="10"/>
          </p:nvPr>
        </p:nvSpPr>
        <p:spPr>
          <a:xfrm>
            <a:off x="3251201" y="6248401"/>
            <a:ext cx="2840567" cy="474663"/>
          </a:xfrm>
        </p:spPr>
        <p:txBody>
          <a:bodyPr/>
          <a:lstStyle>
            <a:lvl1pPr>
              <a:defRPr/>
            </a:lvl1pPr>
          </a:lstStyle>
          <a:p>
            <a:endParaRPr lang="en-US"/>
          </a:p>
        </p:txBody>
      </p:sp>
      <p:sp>
        <p:nvSpPr>
          <p:cNvPr id="6" name="Footer Placeholder 5"/>
          <p:cNvSpPr>
            <a:spLocks noGrp="1"/>
          </p:cNvSpPr>
          <p:nvPr>
            <p:ph type="ftr" sz="quarter" idx="11"/>
          </p:nvPr>
        </p:nvSpPr>
        <p:spPr>
          <a:xfrm>
            <a:off x="7721600" y="6248401"/>
            <a:ext cx="3862917" cy="474663"/>
          </a:xfrm>
        </p:spPr>
        <p:txBody>
          <a:bodyPr/>
          <a:lstStyle>
            <a:lvl1pPr>
              <a:defRPr/>
            </a:lvl1pPr>
          </a:lstStyle>
          <a:p>
            <a:endParaRPr lang="en-US"/>
          </a:p>
        </p:txBody>
      </p:sp>
      <p:sp>
        <p:nvSpPr>
          <p:cNvPr id="7" name="Slide Number Placeholder 6"/>
          <p:cNvSpPr>
            <a:spLocks noGrp="1"/>
          </p:cNvSpPr>
          <p:nvPr>
            <p:ph type="sldNum" sz="quarter" idx="12"/>
          </p:nvPr>
        </p:nvSpPr>
        <p:spPr>
          <a:xfrm>
            <a:off x="112184" y="6242050"/>
            <a:ext cx="783167" cy="488950"/>
          </a:xfrm>
        </p:spPr>
        <p:txBody>
          <a:bodyPr/>
          <a:lstStyle>
            <a:lvl1pPr>
              <a:defRPr/>
            </a:lvl1pPr>
          </a:lstStyle>
          <a:p>
            <a:fld id="{FAAB486E-30AF-49C2-964B-C2425D4446A3}" type="slidenum">
              <a:rPr lang="en-US"/>
              <a:pPr/>
              <a:t>‹#›</a:t>
            </a:fld>
            <a:endParaRPr lang="en-US"/>
          </a:p>
        </p:txBody>
      </p:sp>
    </p:spTree>
    <p:extLst>
      <p:ext uri="{BB962C8B-B14F-4D97-AF65-F5344CB8AC3E}">
        <p14:creationId xmlns:p14="http://schemas.microsoft.com/office/powerpoint/2010/main" val="1429398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762000"/>
            <a:ext cx="10566400" cy="1143000"/>
          </a:xfrm>
        </p:spPr>
        <p:txBody>
          <a:bodyPr/>
          <a:lstStyle/>
          <a:p>
            <a:r>
              <a:rPr lang="en-US"/>
              <a:t>Click to edit Master title style</a:t>
            </a:r>
            <a:endParaRPr lang="tr-TR"/>
          </a:p>
        </p:txBody>
      </p:sp>
      <p:sp>
        <p:nvSpPr>
          <p:cNvPr id="3" name="Text Placeholder 2"/>
          <p:cNvSpPr>
            <a:spLocks noGrp="1"/>
          </p:cNvSpPr>
          <p:nvPr>
            <p:ph type="body" sz="half" idx="1"/>
          </p:nvPr>
        </p:nvSpPr>
        <p:spPr>
          <a:xfrm>
            <a:off x="1117601" y="2362201"/>
            <a:ext cx="5027084" cy="3724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quarter" idx="2"/>
          </p:nvPr>
        </p:nvSpPr>
        <p:spPr>
          <a:xfrm>
            <a:off x="6347884" y="2362200"/>
            <a:ext cx="5027083" cy="1785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Content Placeholder 4"/>
          <p:cNvSpPr>
            <a:spLocks noGrp="1"/>
          </p:cNvSpPr>
          <p:nvPr>
            <p:ph sz="quarter" idx="3"/>
          </p:nvPr>
        </p:nvSpPr>
        <p:spPr>
          <a:xfrm>
            <a:off x="6347884" y="4300539"/>
            <a:ext cx="5027083" cy="1785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Date Placeholder 5"/>
          <p:cNvSpPr>
            <a:spLocks noGrp="1"/>
          </p:cNvSpPr>
          <p:nvPr>
            <p:ph type="dt" sz="half" idx="10"/>
          </p:nvPr>
        </p:nvSpPr>
        <p:spPr>
          <a:xfrm>
            <a:off x="3251201" y="6248401"/>
            <a:ext cx="2840567" cy="474663"/>
          </a:xfrm>
        </p:spPr>
        <p:txBody>
          <a:bodyPr/>
          <a:lstStyle>
            <a:lvl1pPr>
              <a:defRPr/>
            </a:lvl1pPr>
          </a:lstStyle>
          <a:p>
            <a:endParaRPr lang="en-US"/>
          </a:p>
        </p:txBody>
      </p:sp>
      <p:sp>
        <p:nvSpPr>
          <p:cNvPr id="7" name="Footer Placeholder 6"/>
          <p:cNvSpPr>
            <a:spLocks noGrp="1"/>
          </p:cNvSpPr>
          <p:nvPr>
            <p:ph type="ftr" sz="quarter" idx="11"/>
          </p:nvPr>
        </p:nvSpPr>
        <p:spPr>
          <a:xfrm>
            <a:off x="7721600" y="6248401"/>
            <a:ext cx="3862917" cy="474663"/>
          </a:xfrm>
        </p:spPr>
        <p:txBody>
          <a:bodyPr/>
          <a:lstStyle>
            <a:lvl1pPr>
              <a:defRPr/>
            </a:lvl1pPr>
          </a:lstStyle>
          <a:p>
            <a:endParaRPr lang="en-US"/>
          </a:p>
        </p:txBody>
      </p:sp>
      <p:sp>
        <p:nvSpPr>
          <p:cNvPr id="8" name="Slide Number Placeholder 7"/>
          <p:cNvSpPr>
            <a:spLocks noGrp="1"/>
          </p:cNvSpPr>
          <p:nvPr>
            <p:ph type="sldNum" sz="quarter" idx="12"/>
          </p:nvPr>
        </p:nvSpPr>
        <p:spPr>
          <a:xfrm>
            <a:off x="112184" y="6242050"/>
            <a:ext cx="783167" cy="488950"/>
          </a:xfrm>
        </p:spPr>
        <p:txBody>
          <a:bodyPr/>
          <a:lstStyle>
            <a:lvl1pPr>
              <a:defRPr/>
            </a:lvl1pPr>
          </a:lstStyle>
          <a:p>
            <a:fld id="{B6160374-1561-4B82-A39D-49CBF6861425}" type="slidenum">
              <a:rPr lang="en-US"/>
              <a:pPr/>
              <a:t>‹#›</a:t>
            </a:fld>
            <a:endParaRPr lang="en-US"/>
          </a:p>
        </p:txBody>
      </p:sp>
    </p:spTree>
    <p:extLst>
      <p:ext uri="{BB962C8B-B14F-4D97-AF65-F5344CB8AC3E}">
        <p14:creationId xmlns:p14="http://schemas.microsoft.com/office/powerpoint/2010/main" val="4109389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016000" y="762000"/>
            <a:ext cx="10566400" cy="1143000"/>
          </a:xfrm>
        </p:spPr>
        <p:txBody>
          <a:bodyPr/>
          <a:lstStyle/>
          <a:p>
            <a:r>
              <a:rPr lang="en-US"/>
              <a:t>Click to edit Master title style</a:t>
            </a:r>
            <a:endParaRPr lang="tr-TR"/>
          </a:p>
        </p:txBody>
      </p:sp>
      <p:sp>
        <p:nvSpPr>
          <p:cNvPr id="3" name="Text Placeholder 2"/>
          <p:cNvSpPr>
            <a:spLocks noGrp="1"/>
          </p:cNvSpPr>
          <p:nvPr>
            <p:ph type="body" sz="half" idx="1"/>
          </p:nvPr>
        </p:nvSpPr>
        <p:spPr>
          <a:xfrm>
            <a:off x="1117601" y="2362201"/>
            <a:ext cx="5027084" cy="3724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lipArt Placeholder 3"/>
          <p:cNvSpPr>
            <a:spLocks noGrp="1"/>
          </p:cNvSpPr>
          <p:nvPr>
            <p:ph type="clipArt" sz="half" idx="2"/>
          </p:nvPr>
        </p:nvSpPr>
        <p:spPr>
          <a:xfrm>
            <a:off x="6347884" y="2362201"/>
            <a:ext cx="5027083" cy="3724275"/>
          </a:xfrm>
        </p:spPr>
        <p:txBody>
          <a:bodyPr/>
          <a:lstStyle/>
          <a:p>
            <a:endParaRPr lang="tr-TR"/>
          </a:p>
        </p:txBody>
      </p:sp>
      <p:sp>
        <p:nvSpPr>
          <p:cNvPr id="5" name="Date Placeholder 4"/>
          <p:cNvSpPr>
            <a:spLocks noGrp="1"/>
          </p:cNvSpPr>
          <p:nvPr>
            <p:ph type="dt" sz="half" idx="10"/>
          </p:nvPr>
        </p:nvSpPr>
        <p:spPr>
          <a:xfrm>
            <a:off x="3251201" y="6248401"/>
            <a:ext cx="2840567" cy="474663"/>
          </a:xfrm>
        </p:spPr>
        <p:txBody>
          <a:bodyPr/>
          <a:lstStyle>
            <a:lvl1pPr>
              <a:defRPr/>
            </a:lvl1pPr>
          </a:lstStyle>
          <a:p>
            <a:endParaRPr lang="en-US"/>
          </a:p>
        </p:txBody>
      </p:sp>
      <p:sp>
        <p:nvSpPr>
          <p:cNvPr id="6" name="Footer Placeholder 5"/>
          <p:cNvSpPr>
            <a:spLocks noGrp="1"/>
          </p:cNvSpPr>
          <p:nvPr>
            <p:ph type="ftr" sz="quarter" idx="11"/>
          </p:nvPr>
        </p:nvSpPr>
        <p:spPr>
          <a:xfrm>
            <a:off x="7721600" y="6248401"/>
            <a:ext cx="3862917" cy="474663"/>
          </a:xfrm>
        </p:spPr>
        <p:txBody>
          <a:bodyPr/>
          <a:lstStyle>
            <a:lvl1pPr>
              <a:defRPr/>
            </a:lvl1pPr>
          </a:lstStyle>
          <a:p>
            <a:endParaRPr lang="en-US"/>
          </a:p>
        </p:txBody>
      </p:sp>
      <p:sp>
        <p:nvSpPr>
          <p:cNvPr id="7" name="Slide Number Placeholder 6"/>
          <p:cNvSpPr>
            <a:spLocks noGrp="1"/>
          </p:cNvSpPr>
          <p:nvPr>
            <p:ph type="sldNum" sz="quarter" idx="12"/>
          </p:nvPr>
        </p:nvSpPr>
        <p:spPr>
          <a:xfrm>
            <a:off x="112184" y="6242050"/>
            <a:ext cx="783167" cy="488950"/>
          </a:xfrm>
        </p:spPr>
        <p:txBody>
          <a:bodyPr/>
          <a:lstStyle>
            <a:lvl1pPr>
              <a:defRPr/>
            </a:lvl1pPr>
          </a:lstStyle>
          <a:p>
            <a:fld id="{0EE7580E-D461-42DE-991E-7B46DCE91EB5}" type="slidenum">
              <a:rPr lang="en-US"/>
              <a:pPr/>
              <a:t>‹#›</a:t>
            </a:fld>
            <a:endParaRPr lang="en-US"/>
          </a:p>
        </p:txBody>
      </p:sp>
    </p:spTree>
    <p:extLst>
      <p:ext uri="{BB962C8B-B14F-4D97-AF65-F5344CB8AC3E}">
        <p14:creationId xmlns:p14="http://schemas.microsoft.com/office/powerpoint/2010/main" val="1185419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CF9F2-6D22-4CA4-A596-A6A43B8C793E}"/>
              </a:ext>
            </a:extLst>
          </p:cNvPr>
          <p:cNvSpPr>
            <a:spLocks noGrp="1"/>
          </p:cNvSpPr>
          <p:nvPr>
            <p:ph type="ctrTitle" hasCustomPrompt="1"/>
          </p:nvPr>
        </p:nvSpPr>
        <p:spPr>
          <a:xfrm>
            <a:off x="900940" y="2205022"/>
            <a:ext cx="9144000" cy="1399152"/>
          </a:xfrm>
        </p:spPr>
        <p:txBody>
          <a:bodyPr anchor="b">
            <a:normAutofit/>
          </a:bodyPr>
          <a:lstStyle>
            <a:lvl1pPr algn="l">
              <a:lnSpc>
                <a:spcPts val="4400"/>
              </a:lnSpc>
              <a:spcBef>
                <a:spcPts val="1110"/>
              </a:spcBef>
              <a:defRPr sz="4550">
                <a:solidFill>
                  <a:srgbClr val="B5121B"/>
                </a:solidFill>
                <a:latin typeface="Calibri" panose="020F0502020204030204" pitchFamily="34" charset="0"/>
                <a:cs typeface="Calibri" panose="020F0502020204030204" pitchFamily="34" charset="0"/>
              </a:defRPr>
            </a:lvl1pPr>
          </a:lstStyle>
          <a:p>
            <a:r>
              <a:rPr lang="en-US" dirty="0"/>
              <a:t>Template slide: </a:t>
            </a:r>
            <a:br>
              <a:rPr lang="en-US" dirty="0"/>
            </a:br>
            <a:r>
              <a:rPr lang="en-US" dirty="0"/>
              <a:t>presentation title goes here</a:t>
            </a:r>
            <a:endParaRPr lang="en-GB" dirty="0"/>
          </a:p>
        </p:txBody>
      </p:sp>
      <p:sp>
        <p:nvSpPr>
          <p:cNvPr id="3" name="Subtitle 2">
            <a:extLst>
              <a:ext uri="{FF2B5EF4-FFF2-40B4-BE49-F238E27FC236}">
                <a16:creationId xmlns:a16="http://schemas.microsoft.com/office/drawing/2014/main" id="{6D01B88C-C94B-424C-B0DC-611AA046862B}"/>
              </a:ext>
            </a:extLst>
          </p:cNvPr>
          <p:cNvSpPr>
            <a:spLocks noGrp="1"/>
          </p:cNvSpPr>
          <p:nvPr>
            <p:ph type="subTitle" idx="1" hasCustomPrompt="1"/>
          </p:nvPr>
        </p:nvSpPr>
        <p:spPr>
          <a:xfrm>
            <a:off x="934338" y="4152381"/>
            <a:ext cx="9144000" cy="1655762"/>
          </a:xfrm>
        </p:spPr>
        <p:txBody>
          <a:bodyPr>
            <a:normAutofit/>
          </a:bodyPr>
          <a:lstStyle>
            <a:lvl1pPr marL="0" indent="0" algn="l">
              <a:lnSpc>
                <a:spcPts val="2800"/>
              </a:lnSpc>
              <a:spcBef>
                <a:spcPts val="525"/>
              </a:spcBef>
              <a:buNone/>
              <a:defRPr sz="265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Insert date, month, year here</a:t>
            </a:r>
          </a:p>
          <a:p>
            <a:r>
              <a:rPr lang="en-US" dirty="0"/>
              <a:t>Insert presenter name</a:t>
            </a:r>
            <a:endParaRPr lang="en-GB" dirty="0"/>
          </a:p>
        </p:txBody>
      </p:sp>
      <p:pic>
        <p:nvPicPr>
          <p:cNvPr id="7" name="Picture 6" descr="Lancaster University">
            <a:extLst>
              <a:ext uri="{FF2B5EF4-FFF2-40B4-BE49-F238E27FC236}">
                <a16:creationId xmlns:a16="http://schemas.microsoft.com/office/drawing/2014/main" id="{2528AF01-8AC0-4C10-8386-19F11482E59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56682" y="762000"/>
            <a:ext cx="2565317" cy="810971"/>
          </a:xfrm>
          <a:prstGeom prst="rect">
            <a:avLst/>
          </a:prstGeom>
        </p:spPr>
      </p:pic>
      <p:sp>
        <p:nvSpPr>
          <p:cNvPr id="8" name="object 6">
            <a:extLst>
              <a:ext uri="{FF2B5EF4-FFF2-40B4-BE49-F238E27FC236}">
                <a16:creationId xmlns:a16="http://schemas.microsoft.com/office/drawing/2014/main" id="{4260E1F7-11D6-4F9A-9CDB-A1450D1E497D}"/>
              </a:ext>
              <a:ext uri="{C183D7F6-B498-43B3-948B-1728B52AA6E4}">
                <adec:decorative xmlns:adec="http://schemas.microsoft.com/office/drawing/2017/decorative" val="1"/>
              </a:ext>
            </a:extLst>
          </p:cNvPr>
          <p:cNvSpPr/>
          <p:nvPr userDrawn="1"/>
        </p:nvSpPr>
        <p:spPr>
          <a:xfrm>
            <a:off x="992097" y="3829921"/>
            <a:ext cx="1584325" cy="0"/>
          </a:xfrm>
          <a:custGeom>
            <a:avLst/>
            <a:gdLst/>
            <a:ahLst/>
            <a:cxnLst/>
            <a:rect l="l" t="t" r="r" b="b"/>
            <a:pathLst>
              <a:path w="1584325">
                <a:moveTo>
                  <a:pt x="0" y="0"/>
                </a:moveTo>
                <a:lnTo>
                  <a:pt x="1584159" y="0"/>
                </a:lnTo>
              </a:path>
            </a:pathLst>
          </a:custGeom>
          <a:ln w="16929">
            <a:solidFill>
              <a:srgbClr val="A6ADB1"/>
            </a:solidFill>
          </a:ln>
        </p:spPr>
        <p:txBody>
          <a:bodyPr wrap="square" lIns="0" tIns="0" rIns="0" bIns="0" rtlCol="0"/>
          <a:lstStyle/>
          <a:p>
            <a:endParaRPr/>
          </a:p>
        </p:txBody>
      </p:sp>
      <p:sp>
        <p:nvSpPr>
          <p:cNvPr id="11" name="Slide Number Placeholder 5">
            <a:extLst>
              <a:ext uri="{FF2B5EF4-FFF2-40B4-BE49-F238E27FC236}">
                <a16:creationId xmlns:a16="http://schemas.microsoft.com/office/drawing/2014/main" id="{195C828A-191B-48BF-BB4A-DF202F883DD1}"/>
              </a:ext>
            </a:extLst>
          </p:cNvPr>
          <p:cNvSpPr>
            <a:spLocks noGrp="1"/>
          </p:cNvSpPr>
          <p:nvPr>
            <p:ph type="sldNum" sz="quarter" idx="4"/>
          </p:nvPr>
        </p:nvSpPr>
        <p:spPr>
          <a:xfrm>
            <a:off x="8955058" y="6092983"/>
            <a:ext cx="2743200" cy="365125"/>
          </a:xfrm>
          <a:prstGeom prst="rect">
            <a:avLst/>
          </a:prstGeom>
        </p:spPr>
        <p:txBody>
          <a:bodyPr vert="horz" lIns="91440" tIns="45720" rIns="91440" bIns="45720" rtlCol="0" anchor="ctr"/>
          <a:lstStyle>
            <a:lvl1pPr algn="r">
              <a:defRPr sz="1800">
                <a:solidFill>
                  <a:srgbClr val="414042"/>
                </a:solidFill>
              </a:defRPr>
            </a:lvl1pPr>
          </a:lstStyle>
          <a:p>
            <a:fld id="{6998E55D-8E2A-4AFE-A61C-B5DBBB7761E7}" type="slidenum">
              <a:rPr lang="en-GB" smtClean="0"/>
              <a:pPr/>
              <a:t>‹#›</a:t>
            </a:fld>
            <a:endParaRPr lang="en-GB"/>
          </a:p>
        </p:txBody>
      </p:sp>
    </p:spTree>
    <p:extLst>
      <p:ext uri="{BB962C8B-B14F-4D97-AF65-F5344CB8AC3E}">
        <p14:creationId xmlns:p14="http://schemas.microsoft.com/office/powerpoint/2010/main" val="1675682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Log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CF9F2-6D22-4CA4-A596-A6A43B8C793E}"/>
              </a:ext>
            </a:extLst>
          </p:cNvPr>
          <p:cNvSpPr>
            <a:spLocks noGrp="1"/>
          </p:cNvSpPr>
          <p:nvPr>
            <p:ph type="ctrTitle" hasCustomPrompt="1"/>
          </p:nvPr>
        </p:nvSpPr>
        <p:spPr>
          <a:xfrm>
            <a:off x="900940" y="2205022"/>
            <a:ext cx="9144000" cy="1399152"/>
          </a:xfrm>
        </p:spPr>
        <p:txBody>
          <a:bodyPr anchor="b">
            <a:normAutofit/>
          </a:bodyPr>
          <a:lstStyle>
            <a:lvl1pPr algn="l">
              <a:lnSpc>
                <a:spcPts val="4400"/>
              </a:lnSpc>
              <a:spcBef>
                <a:spcPts val="1110"/>
              </a:spcBef>
              <a:defRPr sz="4550">
                <a:solidFill>
                  <a:srgbClr val="B5121B"/>
                </a:solidFill>
                <a:latin typeface="Calibri" panose="020F0502020204030204" pitchFamily="34" charset="0"/>
                <a:cs typeface="Calibri" panose="020F0502020204030204" pitchFamily="34" charset="0"/>
              </a:defRPr>
            </a:lvl1pPr>
          </a:lstStyle>
          <a:p>
            <a:r>
              <a:rPr lang="en-US" dirty="0"/>
              <a:t>Template slide: </a:t>
            </a:r>
            <a:br>
              <a:rPr lang="en-US" dirty="0"/>
            </a:br>
            <a:r>
              <a:rPr lang="en-US" dirty="0"/>
              <a:t>presentation title goes here</a:t>
            </a:r>
            <a:endParaRPr lang="en-GB" dirty="0"/>
          </a:p>
        </p:txBody>
      </p:sp>
      <p:sp>
        <p:nvSpPr>
          <p:cNvPr id="3" name="Subtitle 2">
            <a:extLst>
              <a:ext uri="{FF2B5EF4-FFF2-40B4-BE49-F238E27FC236}">
                <a16:creationId xmlns:a16="http://schemas.microsoft.com/office/drawing/2014/main" id="{6D01B88C-C94B-424C-B0DC-611AA046862B}"/>
              </a:ext>
            </a:extLst>
          </p:cNvPr>
          <p:cNvSpPr>
            <a:spLocks noGrp="1"/>
          </p:cNvSpPr>
          <p:nvPr>
            <p:ph type="subTitle" idx="1" hasCustomPrompt="1"/>
          </p:nvPr>
        </p:nvSpPr>
        <p:spPr>
          <a:xfrm>
            <a:off x="934338" y="4152381"/>
            <a:ext cx="9144000" cy="1655762"/>
          </a:xfrm>
        </p:spPr>
        <p:txBody>
          <a:bodyPr>
            <a:normAutofit/>
          </a:bodyPr>
          <a:lstStyle>
            <a:lvl1pPr marL="0" indent="0" algn="l">
              <a:lnSpc>
                <a:spcPts val="2800"/>
              </a:lnSpc>
              <a:spcBef>
                <a:spcPts val="525"/>
              </a:spcBef>
              <a:buNone/>
              <a:defRPr sz="265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Insert date, month, year here</a:t>
            </a:r>
          </a:p>
          <a:p>
            <a:r>
              <a:rPr lang="en-US" dirty="0"/>
              <a:t>Insert presenter name</a:t>
            </a:r>
            <a:endParaRPr lang="en-GB" dirty="0"/>
          </a:p>
        </p:txBody>
      </p:sp>
      <p:pic>
        <p:nvPicPr>
          <p:cNvPr id="7" name="Picture 6" descr="Lancaster University">
            <a:extLst>
              <a:ext uri="{FF2B5EF4-FFF2-40B4-BE49-F238E27FC236}">
                <a16:creationId xmlns:a16="http://schemas.microsoft.com/office/drawing/2014/main" id="{2528AF01-8AC0-4C10-8386-19F11482E59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56682" y="762000"/>
            <a:ext cx="2565317" cy="810971"/>
          </a:xfrm>
          <a:prstGeom prst="rect">
            <a:avLst/>
          </a:prstGeom>
        </p:spPr>
      </p:pic>
      <p:sp>
        <p:nvSpPr>
          <p:cNvPr id="8" name="object 6">
            <a:extLst>
              <a:ext uri="{FF2B5EF4-FFF2-40B4-BE49-F238E27FC236}">
                <a16:creationId xmlns:a16="http://schemas.microsoft.com/office/drawing/2014/main" id="{4260E1F7-11D6-4F9A-9CDB-A1450D1E497D}"/>
              </a:ext>
              <a:ext uri="{C183D7F6-B498-43B3-948B-1728B52AA6E4}">
                <adec:decorative xmlns:adec="http://schemas.microsoft.com/office/drawing/2017/decorative" val="1"/>
              </a:ext>
            </a:extLst>
          </p:cNvPr>
          <p:cNvSpPr/>
          <p:nvPr userDrawn="1"/>
        </p:nvSpPr>
        <p:spPr>
          <a:xfrm>
            <a:off x="992097" y="3829921"/>
            <a:ext cx="1584325" cy="0"/>
          </a:xfrm>
          <a:custGeom>
            <a:avLst/>
            <a:gdLst/>
            <a:ahLst/>
            <a:cxnLst/>
            <a:rect l="l" t="t" r="r" b="b"/>
            <a:pathLst>
              <a:path w="1584325">
                <a:moveTo>
                  <a:pt x="0" y="0"/>
                </a:moveTo>
                <a:lnTo>
                  <a:pt x="1584159" y="0"/>
                </a:lnTo>
              </a:path>
            </a:pathLst>
          </a:custGeom>
          <a:ln w="16929">
            <a:solidFill>
              <a:srgbClr val="A6ADB1"/>
            </a:solidFill>
          </a:ln>
        </p:spPr>
        <p:txBody>
          <a:bodyPr wrap="square" lIns="0" tIns="0" rIns="0" bIns="0" rtlCol="0"/>
          <a:lstStyle/>
          <a:p>
            <a:endParaRPr/>
          </a:p>
        </p:txBody>
      </p:sp>
      <p:sp>
        <p:nvSpPr>
          <p:cNvPr id="6" name="object 8" descr="University Academy 92 Manchester">
            <a:extLst>
              <a:ext uri="{FF2B5EF4-FFF2-40B4-BE49-F238E27FC236}">
                <a16:creationId xmlns:a16="http://schemas.microsoft.com/office/drawing/2014/main" id="{97C89DA9-7708-4EE0-9C2E-17C843B198F5}"/>
              </a:ext>
            </a:extLst>
          </p:cNvPr>
          <p:cNvSpPr/>
          <p:nvPr userDrawn="1"/>
        </p:nvSpPr>
        <p:spPr>
          <a:xfrm>
            <a:off x="6888886" y="697941"/>
            <a:ext cx="1481137" cy="777608"/>
          </a:xfrm>
          <a:prstGeom prst="rect">
            <a:avLst/>
          </a:prstGeom>
          <a:blipFill>
            <a:blip r:embed="rId3" cstate="print"/>
            <a:stretch>
              <a:fillRect/>
            </a:stretch>
          </a:blipFill>
        </p:spPr>
        <p:txBody>
          <a:bodyPr wrap="square" lIns="0" tIns="0" rIns="0" bIns="0" rtlCol="0"/>
          <a:lstStyle/>
          <a:p>
            <a:endParaRPr/>
          </a:p>
        </p:txBody>
      </p:sp>
      <p:sp>
        <p:nvSpPr>
          <p:cNvPr id="9" name="object 9" descr="Blackburn College">
            <a:extLst>
              <a:ext uri="{FF2B5EF4-FFF2-40B4-BE49-F238E27FC236}">
                <a16:creationId xmlns:a16="http://schemas.microsoft.com/office/drawing/2014/main" id="{B2D8FC4D-6A10-4AFC-90EE-36BEDC612D9F}"/>
              </a:ext>
            </a:extLst>
          </p:cNvPr>
          <p:cNvSpPr/>
          <p:nvPr userDrawn="1"/>
        </p:nvSpPr>
        <p:spPr>
          <a:xfrm>
            <a:off x="4800858" y="717994"/>
            <a:ext cx="1763493" cy="617945"/>
          </a:xfrm>
          <a:prstGeom prst="rect">
            <a:avLst/>
          </a:prstGeom>
          <a:blipFill>
            <a:blip r:embed="rId4" cstate="print"/>
            <a:stretch>
              <a:fillRect/>
            </a:stretch>
          </a:blipFill>
        </p:spPr>
        <p:txBody>
          <a:bodyPr wrap="square" lIns="0" tIns="0" rIns="0" bIns="0" rtlCol="0"/>
          <a:lstStyle/>
          <a:p>
            <a:endParaRPr/>
          </a:p>
        </p:txBody>
      </p:sp>
      <p:sp>
        <p:nvSpPr>
          <p:cNvPr id="10" name="object 10" descr="Blackpool &amp; The Fylde college">
            <a:extLst>
              <a:ext uri="{FF2B5EF4-FFF2-40B4-BE49-F238E27FC236}">
                <a16:creationId xmlns:a16="http://schemas.microsoft.com/office/drawing/2014/main" id="{74C67722-6D8E-4717-BBA0-D9603159F8C3}"/>
              </a:ext>
            </a:extLst>
          </p:cNvPr>
          <p:cNvSpPr/>
          <p:nvPr userDrawn="1"/>
        </p:nvSpPr>
        <p:spPr>
          <a:xfrm>
            <a:off x="2927182" y="665080"/>
            <a:ext cx="1543981" cy="642486"/>
          </a:xfrm>
          <a:prstGeom prst="rect">
            <a:avLst/>
          </a:prstGeom>
          <a:blipFill>
            <a:blip r:embed="rId5" cstate="print"/>
            <a:stretch>
              <a:fillRect/>
            </a:stretch>
          </a:blipFill>
        </p:spPr>
        <p:txBody>
          <a:bodyPr wrap="square" lIns="0" tIns="0" rIns="0" bIns="0" rtlCol="0"/>
          <a:lstStyle/>
          <a:p>
            <a:endParaRPr/>
          </a:p>
        </p:txBody>
      </p:sp>
      <p:sp>
        <p:nvSpPr>
          <p:cNvPr id="11" name="object 11" descr="Furness college">
            <a:extLst>
              <a:ext uri="{FF2B5EF4-FFF2-40B4-BE49-F238E27FC236}">
                <a16:creationId xmlns:a16="http://schemas.microsoft.com/office/drawing/2014/main" id="{544291F1-FBE8-4BF5-82D3-3E12A047DE75}"/>
              </a:ext>
            </a:extLst>
          </p:cNvPr>
          <p:cNvSpPr/>
          <p:nvPr userDrawn="1"/>
        </p:nvSpPr>
        <p:spPr>
          <a:xfrm>
            <a:off x="891120" y="700908"/>
            <a:ext cx="1786115" cy="699558"/>
          </a:xfrm>
          <a:prstGeom prst="rect">
            <a:avLst/>
          </a:prstGeom>
          <a:blipFill>
            <a:blip r:embed="rId6" cstate="print"/>
            <a:stretch>
              <a:fillRect/>
            </a:stretch>
          </a:blipFill>
        </p:spPr>
        <p:txBody>
          <a:bodyPr wrap="square" lIns="0" tIns="0" rIns="0" bIns="0" rtlCol="0"/>
          <a:lstStyle/>
          <a:p>
            <a:endParaRPr dirty="0"/>
          </a:p>
        </p:txBody>
      </p:sp>
      <p:sp>
        <p:nvSpPr>
          <p:cNvPr id="14" name="Slide Number Placeholder 5">
            <a:extLst>
              <a:ext uri="{FF2B5EF4-FFF2-40B4-BE49-F238E27FC236}">
                <a16:creationId xmlns:a16="http://schemas.microsoft.com/office/drawing/2014/main" id="{FB57897E-9B28-47E3-BC7F-FA671A1687F8}"/>
              </a:ext>
            </a:extLst>
          </p:cNvPr>
          <p:cNvSpPr>
            <a:spLocks noGrp="1"/>
          </p:cNvSpPr>
          <p:nvPr>
            <p:ph type="sldNum" sz="quarter" idx="4"/>
          </p:nvPr>
        </p:nvSpPr>
        <p:spPr>
          <a:xfrm>
            <a:off x="8955058" y="6092983"/>
            <a:ext cx="2743200" cy="365125"/>
          </a:xfrm>
          <a:prstGeom prst="rect">
            <a:avLst/>
          </a:prstGeom>
        </p:spPr>
        <p:txBody>
          <a:bodyPr vert="horz" lIns="91440" tIns="45720" rIns="91440" bIns="45720" rtlCol="0" anchor="ctr"/>
          <a:lstStyle>
            <a:lvl1pPr algn="r">
              <a:defRPr sz="1800">
                <a:solidFill>
                  <a:srgbClr val="414042"/>
                </a:solidFill>
              </a:defRPr>
            </a:lvl1pPr>
          </a:lstStyle>
          <a:p>
            <a:fld id="{6998E55D-8E2A-4AFE-A61C-B5DBBB7761E7}" type="slidenum">
              <a:rPr lang="en-GB" smtClean="0"/>
              <a:pPr/>
              <a:t>‹#›</a:t>
            </a:fld>
            <a:endParaRPr lang="en-GB"/>
          </a:p>
        </p:txBody>
      </p:sp>
    </p:spTree>
    <p:extLst>
      <p:ext uri="{BB962C8B-B14F-4D97-AF65-F5344CB8AC3E}">
        <p14:creationId xmlns:p14="http://schemas.microsoft.com/office/powerpoint/2010/main" val="1254636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Header">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35A2C7DA-9587-4F85-9BC4-F30F0308AA7E}"/>
              </a:ext>
              <a:ext uri="{C183D7F6-B498-43B3-948B-1728B52AA6E4}">
                <adec:decorative xmlns:adec="http://schemas.microsoft.com/office/drawing/2017/decorative" val="1"/>
              </a:ext>
            </a:extLst>
          </p:cNvPr>
          <p:cNvSpPr/>
          <p:nvPr userDrawn="1"/>
        </p:nvSpPr>
        <p:spPr>
          <a:xfrm>
            <a:off x="185057" y="181946"/>
            <a:ext cx="11821886" cy="6494107"/>
          </a:xfrm>
          <a:custGeom>
            <a:avLst/>
            <a:gdLst/>
            <a:ahLst/>
            <a:cxnLst/>
            <a:rect l="l" t="t" r="r" b="b"/>
            <a:pathLst>
              <a:path w="12049125" h="6713855">
                <a:moveTo>
                  <a:pt x="0" y="6713410"/>
                </a:moveTo>
                <a:lnTo>
                  <a:pt x="12048617" y="6713410"/>
                </a:lnTo>
                <a:lnTo>
                  <a:pt x="12048617" y="0"/>
                </a:lnTo>
                <a:lnTo>
                  <a:pt x="0" y="0"/>
                </a:lnTo>
                <a:lnTo>
                  <a:pt x="0" y="6713410"/>
                </a:lnTo>
                <a:close/>
              </a:path>
            </a:pathLst>
          </a:custGeom>
          <a:solidFill>
            <a:srgbClr val="7CB1C5"/>
          </a:solidFill>
        </p:spPr>
        <p:txBody>
          <a:bodyPr wrap="square" lIns="0" tIns="0" rIns="0" bIns="0" rtlCol="0"/>
          <a:lstStyle/>
          <a:p>
            <a:endParaRPr/>
          </a:p>
        </p:txBody>
      </p:sp>
      <p:pic>
        <p:nvPicPr>
          <p:cNvPr id="9" name="Picture 8" descr="Lancaster University">
            <a:extLst>
              <a:ext uri="{FF2B5EF4-FFF2-40B4-BE49-F238E27FC236}">
                <a16:creationId xmlns:a16="http://schemas.microsoft.com/office/drawing/2014/main" id="{B4C545BB-4FC6-4C07-B4BC-1B3873E92B9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94942" y="762000"/>
            <a:ext cx="2552491" cy="806916"/>
          </a:xfrm>
          <a:prstGeom prst="rect">
            <a:avLst/>
          </a:prstGeom>
        </p:spPr>
      </p:pic>
      <p:sp>
        <p:nvSpPr>
          <p:cNvPr id="2" name="Title 1">
            <a:extLst>
              <a:ext uri="{FF2B5EF4-FFF2-40B4-BE49-F238E27FC236}">
                <a16:creationId xmlns:a16="http://schemas.microsoft.com/office/drawing/2014/main" id="{470CF9F2-6D22-4CA4-A596-A6A43B8C793E}"/>
              </a:ext>
            </a:extLst>
          </p:cNvPr>
          <p:cNvSpPr>
            <a:spLocks noGrp="1"/>
          </p:cNvSpPr>
          <p:nvPr>
            <p:ph type="ctrTitle" hasCustomPrompt="1"/>
          </p:nvPr>
        </p:nvSpPr>
        <p:spPr>
          <a:xfrm>
            <a:off x="900940" y="2205022"/>
            <a:ext cx="9144000" cy="1399152"/>
          </a:xfrm>
        </p:spPr>
        <p:txBody>
          <a:bodyPr anchor="b">
            <a:normAutofit/>
          </a:bodyPr>
          <a:lstStyle>
            <a:lvl1pPr algn="l">
              <a:lnSpc>
                <a:spcPts val="4400"/>
              </a:lnSpc>
              <a:spcBef>
                <a:spcPts val="1110"/>
              </a:spcBef>
              <a:defRPr sz="4550">
                <a:solidFill>
                  <a:schemeClr val="bg1"/>
                </a:solidFill>
                <a:latin typeface="Calibri" panose="020F0502020204030204" pitchFamily="34" charset="0"/>
                <a:cs typeface="Calibri" panose="020F0502020204030204" pitchFamily="34" charset="0"/>
              </a:defRPr>
            </a:lvl1pPr>
          </a:lstStyle>
          <a:p>
            <a:r>
              <a:rPr lang="en-US" dirty="0"/>
              <a:t>Template slide: </a:t>
            </a:r>
            <a:br>
              <a:rPr lang="en-US" dirty="0"/>
            </a:br>
            <a:r>
              <a:rPr lang="en-US" dirty="0"/>
              <a:t>section title goes here</a:t>
            </a:r>
            <a:endParaRPr lang="en-GB" dirty="0"/>
          </a:p>
        </p:txBody>
      </p:sp>
      <p:sp>
        <p:nvSpPr>
          <p:cNvPr id="3" name="Subtitle 2">
            <a:extLst>
              <a:ext uri="{FF2B5EF4-FFF2-40B4-BE49-F238E27FC236}">
                <a16:creationId xmlns:a16="http://schemas.microsoft.com/office/drawing/2014/main" id="{6D01B88C-C94B-424C-B0DC-611AA046862B}"/>
              </a:ext>
            </a:extLst>
          </p:cNvPr>
          <p:cNvSpPr>
            <a:spLocks noGrp="1"/>
          </p:cNvSpPr>
          <p:nvPr>
            <p:ph type="subTitle" idx="1" hasCustomPrompt="1"/>
          </p:nvPr>
        </p:nvSpPr>
        <p:spPr>
          <a:xfrm>
            <a:off x="934338" y="4152381"/>
            <a:ext cx="9144000" cy="1655762"/>
          </a:xfrm>
        </p:spPr>
        <p:txBody>
          <a:bodyPr>
            <a:normAutofit/>
          </a:bodyPr>
          <a:lstStyle>
            <a:lvl1pPr marL="0" indent="0" algn="l">
              <a:lnSpc>
                <a:spcPts val="2800"/>
              </a:lnSpc>
              <a:spcBef>
                <a:spcPts val="525"/>
              </a:spcBef>
              <a:buNone/>
              <a:defRPr sz="265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Insert date, month, year here</a:t>
            </a:r>
          </a:p>
          <a:p>
            <a:r>
              <a:rPr lang="en-US" dirty="0"/>
              <a:t>Insert presenter name</a:t>
            </a:r>
            <a:endParaRPr lang="en-GB" dirty="0"/>
          </a:p>
        </p:txBody>
      </p:sp>
      <p:sp>
        <p:nvSpPr>
          <p:cNvPr id="8" name="object 6">
            <a:extLst>
              <a:ext uri="{FF2B5EF4-FFF2-40B4-BE49-F238E27FC236}">
                <a16:creationId xmlns:a16="http://schemas.microsoft.com/office/drawing/2014/main" id="{4260E1F7-11D6-4F9A-9CDB-A1450D1E497D}"/>
              </a:ext>
            </a:extLst>
          </p:cNvPr>
          <p:cNvSpPr/>
          <p:nvPr userDrawn="1"/>
        </p:nvSpPr>
        <p:spPr>
          <a:xfrm>
            <a:off x="992097" y="3829921"/>
            <a:ext cx="1584325" cy="0"/>
          </a:xfrm>
          <a:custGeom>
            <a:avLst/>
            <a:gdLst/>
            <a:ahLst/>
            <a:cxnLst/>
            <a:rect l="l" t="t" r="r" b="b"/>
            <a:pathLst>
              <a:path w="1584325">
                <a:moveTo>
                  <a:pt x="0" y="0"/>
                </a:moveTo>
                <a:lnTo>
                  <a:pt x="1584159" y="0"/>
                </a:lnTo>
              </a:path>
            </a:pathLst>
          </a:custGeom>
          <a:ln w="16929">
            <a:solidFill>
              <a:srgbClr val="A6ADB1"/>
            </a:solidFill>
          </a:ln>
        </p:spPr>
        <p:txBody>
          <a:bodyPr wrap="square" lIns="0" tIns="0" rIns="0" bIns="0" rtlCol="0"/>
          <a:lstStyle/>
          <a:p>
            <a:endParaRPr/>
          </a:p>
        </p:txBody>
      </p:sp>
      <p:sp>
        <p:nvSpPr>
          <p:cNvPr id="10" name="object 6">
            <a:extLst>
              <a:ext uri="{FF2B5EF4-FFF2-40B4-BE49-F238E27FC236}">
                <a16:creationId xmlns:a16="http://schemas.microsoft.com/office/drawing/2014/main" id="{BCDE62AB-9720-4075-A15D-483E19C7DADA}"/>
              </a:ext>
              <a:ext uri="{C183D7F6-B498-43B3-948B-1728B52AA6E4}">
                <adec:decorative xmlns:adec="http://schemas.microsoft.com/office/drawing/2017/decorative" val="1"/>
              </a:ext>
            </a:extLst>
          </p:cNvPr>
          <p:cNvSpPr/>
          <p:nvPr userDrawn="1"/>
        </p:nvSpPr>
        <p:spPr>
          <a:xfrm>
            <a:off x="971922" y="3832747"/>
            <a:ext cx="1590675" cy="0"/>
          </a:xfrm>
          <a:custGeom>
            <a:avLst/>
            <a:gdLst/>
            <a:ahLst/>
            <a:cxnLst/>
            <a:rect l="l" t="t" r="r" b="b"/>
            <a:pathLst>
              <a:path w="1590675">
                <a:moveTo>
                  <a:pt x="0" y="0"/>
                </a:moveTo>
                <a:lnTo>
                  <a:pt x="1590421" y="0"/>
                </a:lnTo>
              </a:path>
            </a:pathLst>
          </a:custGeom>
          <a:ln w="17043">
            <a:solidFill>
              <a:schemeClr val="bg1"/>
            </a:solidFill>
          </a:ln>
        </p:spPr>
        <p:txBody>
          <a:bodyPr wrap="square" lIns="0" tIns="0" rIns="0" bIns="0" rtlCol="0"/>
          <a:lstStyle/>
          <a:p>
            <a:endParaRPr/>
          </a:p>
        </p:txBody>
      </p:sp>
      <p:sp>
        <p:nvSpPr>
          <p:cNvPr id="14" name="Slide Number Placeholder 5">
            <a:extLst>
              <a:ext uri="{FF2B5EF4-FFF2-40B4-BE49-F238E27FC236}">
                <a16:creationId xmlns:a16="http://schemas.microsoft.com/office/drawing/2014/main" id="{5B6FFB34-2A03-4DFF-8F1A-D7E69F6F8290}"/>
              </a:ext>
            </a:extLst>
          </p:cNvPr>
          <p:cNvSpPr>
            <a:spLocks noGrp="1"/>
          </p:cNvSpPr>
          <p:nvPr>
            <p:ph type="sldNum" sz="quarter" idx="4"/>
          </p:nvPr>
        </p:nvSpPr>
        <p:spPr>
          <a:xfrm>
            <a:off x="8955058" y="6092983"/>
            <a:ext cx="2743200" cy="365125"/>
          </a:xfrm>
          <a:prstGeom prst="rect">
            <a:avLst/>
          </a:prstGeom>
        </p:spPr>
        <p:txBody>
          <a:bodyPr vert="horz" lIns="91440" tIns="45720" rIns="91440" bIns="45720" rtlCol="0" anchor="ctr"/>
          <a:lstStyle>
            <a:lvl1pPr algn="r">
              <a:defRPr sz="1800">
                <a:solidFill>
                  <a:schemeClr val="bg1"/>
                </a:solidFill>
              </a:defRPr>
            </a:lvl1pPr>
          </a:lstStyle>
          <a:p>
            <a:fld id="{6998E55D-8E2A-4AFE-A61C-B5DBBB7761E7}" type="slidenum">
              <a:rPr lang="en-GB" smtClean="0"/>
              <a:pPr/>
              <a:t>‹#›</a:t>
            </a:fld>
            <a:endParaRPr lang="en-GB"/>
          </a:p>
        </p:txBody>
      </p:sp>
    </p:spTree>
    <p:extLst>
      <p:ext uri="{BB962C8B-B14F-4D97-AF65-F5344CB8AC3E}">
        <p14:creationId xmlns:p14="http://schemas.microsoft.com/office/powerpoint/2010/main" val="1857593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6C40D-D6BC-4D4D-AF4C-44A15AE979CC}"/>
              </a:ext>
            </a:extLst>
          </p:cNvPr>
          <p:cNvSpPr>
            <a:spLocks noGrp="1"/>
          </p:cNvSpPr>
          <p:nvPr>
            <p:ph type="title"/>
          </p:nvPr>
        </p:nvSpPr>
        <p:spPr>
          <a:xfrm>
            <a:off x="783773" y="475866"/>
            <a:ext cx="8250058" cy="1224153"/>
          </a:xfrm>
        </p:spPr>
        <p:txBody>
          <a:bodyPr>
            <a:normAutofit/>
          </a:bodyPr>
          <a:lstStyle>
            <a:lvl1pPr>
              <a:lnSpc>
                <a:spcPts val="3470"/>
              </a:lnSpc>
              <a:spcBef>
                <a:spcPts val="750"/>
              </a:spcBef>
              <a:defRPr sz="3600">
                <a:solidFill>
                  <a:srgbClr val="B5121B"/>
                </a:solidFill>
                <a:latin typeface="Calibri" panose="020F0502020204030204" pitchFamily="34" charset="0"/>
                <a:cs typeface="Calibri" panose="020F0502020204030204" pitchFamily="34" charset="0"/>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BBD462D4-273F-48E4-BC67-135E64C37926}"/>
              </a:ext>
            </a:extLst>
          </p:cNvPr>
          <p:cNvSpPr>
            <a:spLocks noGrp="1"/>
          </p:cNvSpPr>
          <p:nvPr>
            <p:ph idx="1"/>
          </p:nvPr>
        </p:nvSpPr>
        <p:spPr>
          <a:xfrm>
            <a:off x="783773" y="2313991"/>
            <a:ext cx="9808029" cy="3862971"/>
          </a:xfrm>
        </p:spPr>
        <p:txBody>
          <a:bodyPr/>
          <a:lstStyle>
            <a:lvl1pPr>
              <a:buClr>
                <a:srgbClr val="AEB4B9"/>
              </a:buClr>
              <a:defRPr sz="2600">
                <a:solidFill>
                  <a:schemeClr val="tx1"/>
                </a:solidFill>
              </a:defRPr>
            </a:lvl1pPr>
            <a:lvl2pPr>
              <a:buClr>
                <a:srgbClr val="AEB4B9"/>
              </a:buClr>
              <a:defRPr>
                <a:solidFill>
                  <a:schemeClr val="tx1"/>
                </a:solidFill>
              </a:defRPr>
            </a:lvl2pPr>
            <a:lvl3pPr>
              <a:buClr>
                <a:srgbClr val="AEB4B9"/>
              </a:buClr>
              <a:defRPr>
                <a:solidFill>
                  <a:schemeClr val="tx1"/>
                </a:solidFill>
              </a:defRPr>
            </a:lvl3pPr>
            <a:lvl4pPr>
              <a:buClr>
                <a:srgbClr val="AEB4B9"/>
              </a:buClr>
              <a:defRPr>
                <a:solidFill>
                  <a:schemeClr val="tx1"/>
                </a:solidFill>
              </a:defRPr>
            </a:lvl4pPr>
            <a:lvl5pPr>
              <a:buClr>
                <a:srgbClr val="AEB4B9"/>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object 4">
            <a:extLst>
              <a:ext uri="{FF2B5EF4-FFF2-40B4-BE49-F238E27FC236}">
                <a16:creationId xmlns:a16="http://schemas.microsoft.com/office/drawing/2014/main" id="{A95A3A47-0757-4333-ACCD-258450620A52}"/>
              </a:ext>
              <a:ext uri="{C183D7F6-B498-43B3-948B-1728B52AA6E4}">
                <adec:decorative xmlns:adec="http://schemas.microsoft.com/office/drawing/2017/decorative" val="1"/>
              </a:ext>
            </a:extLst>
          </p:cNvPr>
          <p:cNvSpPr/>
          <p:nvPr userDrawn="1"/>
        </p:nvSpPr>
        <p:spPr>
          <a:xfrm>
            <a:off x="811766" y="1841477"/>
            <a:ext cx="1584325" cy="0"/>
          </a:xfrm>
          <a:custGeom>
            <a:avLst/>
            <a:gdLst/>
            <a:ahLst/>
            <a:cxnLst/>
            <a:rect l="l" t="t" r="r" b="b"/>
            <a:pathLst>
              <a:path w="1584325">
                <a:moveTo>
                  <a:pt x="0" y="0"/>
                </a:moveTo>
                <a:lnTo>
                  <a:pt x="1583728" y="0"/>
                </a:lnTo>
              </a:path>
            </a:pathLst>
          </a:custGeom>
          <a:ln w="16929">
            <a:solidFill>
              <a:srgbClr val="A6ADB1"/>
            </a:solidFill>
          </a:ln>
        </p:spPr>
        <p:txBody>
          <a:bodyPr wrap="square" lIns="0" tIns="0" rIns="0" bIns="0" rtlCol="0"/>
          <a:lstStyle/>
          <a:p>
            <a:endParaRPr/>
          </a:p>
        </p:txBody>
      </p:sp>
      <p:sp>
        <p:nvSpPr>
          <p:cNvPr id="13" name="Slide Number Placeholder 5">
            <a:extLst>
              <a:ext uri="{FF2B5EF4-FFF2-40B4-BE49-F238E27FC236}">
                <a16:creationId xmlns:a16="http://schemas.microsoft.com/office/drawing/2014/main" id="{0DE9228C-9B11-4DC9-8F13-D4D1ED507AE8}"/>
              </a:ext>
            </a:extLst>
          </p:cNvPr>
          <p:cNvSpPr>
            <a:spLocks noGrp="1"/>
          </p:cNvSpPr>
          <p:nvPr>
            <p:ph type="sldNum" sz="quarter" idx="4"/>
          </p:nvPr>
        </p:nvSpPr>
        <p:spPr>
          <a:xfrm>
            <a:off x="8955058" y="6092983"/>
            <a:ext cx="2743200" cy="365125"/>
          </a:xfrm>
          <a:prstGeom prst="rect">
            <a:avLst/>
          </a:prstGeom>
        </p:spPr>
        <p:txBody>
          <a:bodyPr vert="horz" lIns="91440" tIns="45720" rIns="91440" bIns="45720" rtlCol="0" anchor="ctr"/>
          <a:lstStyle>
            <a:lvl1pPr algn="r">
              <a:defRPr sz="1800">
                <a:solidFill>
                  <a:srgbClr val="414042"/>
                </a:solidFill>
              </a:defRPr>
            </a:lvl1pPr>
          </a:lstStyle>
          <a:p>
            <a:fld id="{6998E55D-8E2A-4AFE-A61C-B5DBBB7761E7}" type="slidenum">
              <a:rPr lang="en-GB" smtClean="0"/>
              <a:pPr/>
              <a:t>‹#›</a:t>
            </a:fld>
            <a:endParaRPr lang="en-GB"/>
          </a:p>
        </p:txBody>
      </p:sp>
      <p:pic>
        <p:nvPicPr>
          <p:cNvPr id="14" name="Picture 13" descr="Lancaster University">
            <a:extLst>
              <a:ext uri="{FF2B5EF4-FFF2-40B4-BE49-F238E27FC236}">
                <a16:creationId xmlns:a16="http://schemas.microsoft.com/office/drawing/2014/main" id="{0D9761CB-0BB4-44A2-BF26-F0470B4DCFE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24359" y="762000"/>
            <a:ext cx="2098889" cy="663520"/>
          </a:xfrm>
          <a:prstGeom prst="rect">
            <a:avLst/>
          </a:prstGeom>
        </p:spPr>
      </p:pic>
    </p:spTree>
    <p:extLst>
      <p:ext uri="{BB962C8B-B14F-4D97-AF65-F5344CB8AC3E}">
        <p14:creationId xmlns:p14="http://schemas.microsoft.com/office/powerpoint/2010/main" val="1521737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onl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D462D4-273F-48E4-BC67-135E64C37926}"/>
              </a:ext>
            </a:extLst>
          </p:cNvPr>
          <p:cNvSpPr>
            <a:spLocks noGrp="1"/>
          </p:cNvSpPr>
          <p:nvPr>
            <p:ph idx="1" hasCustomPrompt="1"/>
          </p:nvPr>
        </p:nvSpPr>
        <p:spPr>
          <a:xfrm>
            <a:off x="772883" y="2313991"/>
            <a:ext cx="9742714" cy="3862971"/>
          </a:xfrm>
        </p:spPr>
        <p:txBody>
          <a:bodyPr/>
          <a:lstStyle>
            <a:lvl1pPr marL="0" indent="0">
              <a:spcAft>
                <a:spcPts val="600"/>
              </a:spcAft>
              <a:buClr>
                <a:srgbClr val="AEB4B9"/>
              </a:buClr>
              <a:buNone/>
              <a:defRPr sz="2600" i="0">
                <a:solidFill>
                  <a:schemeClr val="tx1"/>
                </a:solidFill>
              </a:defRPr>
            </a:lvl1pPr>
            <a:lvl2pPr>
              <a:buClr>
                <a:srgbClr val="AEB4B9"/>
              </a:buClr>
              <a:defRPr>
                <a:solidFill>
                  <a:schemeClr val="tx1"/>
                </a:solidFill>
              </a:defRPr>
            </a:lvl2pPr>
            <a:lvl3pPr>
              <a:buClr>
                <a:srgbClr val="AEB4B9"/>
              </a:buClr>
              <a:defRPr>
                <a:solidFill>
                  <a:schemeClr val="tx1"/>
                </a:solidFill>
              </a:defRPr>
            </a:lvl3pPr>
            <a:lvl4pPr>
              <a:buClr>
                <a:srgbClr val="AEB4B9"/>
              </a:buClr>
              <a:defRPr>
                <a:solidFill>
                  <a:schemeClr val="tx1"/>
                </a:solidFill>
              </a:defRPr>
            </a:lvl4pPr>
            <a:lvl5pPr>
              <a:buClr>
                <a:srgbClr val="AEB4B9"/>
              </a:buClr>
              <a:defRPr>
                <a:solidFill>
                  <a:schemeClr val="tx1"/>
                </a:solidFill>
              </a:defRPr>
            </a:lvl5pPr>
          </a:lstStyle>
          <a:p>
            <a:pPr lvl="0"/>
            <a:r>
              <a:rPr lang="en-US" dirty="0"/>
              <a:t>Template slide: text only (use italics for sub-headings)</a:t>
            </a:r>
          </a:p>
        </p:txBody>
      </p:sp>
      <p:sp>
        <p:nvSpPr>
          <p:cNvPr id="11" name="Title 1">
            <a:extLst>
              <a:ext uri="{FF2B5EF4-FFF2-40B4-BE49-F238E27FC236}">
                <a16:creationId xmlns:a16="http://schemas.microsoft.com/office/drawing/2014/main" id="{659C926E-B465-430E-9BB4-30F751A3EBC1}"/>
              </a:ext>
            </a:extLst>
          </p:cNvPr>
          <p:cNvSpPr>
            <a:spLocks noGrp="1"/>
          </p:cNvSpPr>
          <p:nvPr>
            <p:ph type="title"/>
          </p:nvPr>
        </p:nvSpPr>
        <p:spPr>
          <a:xfrm>
            <a:off x="783773" y="475866"/>
            <a:ext cx="8040738" cy="1224153"/>
          </a:xfrm>
        </p:spPr>
        <p:txBody>
          <a:bodyPr>
            <a:normAutofit/>
          </a:bodyPr>
          <a:lstStyle>
            <a:lvl1pPr>
              <a:lnSpc>
                <a:spcPts val="3470"/>
              </a:lnSpc>
              <a:spcBef>
                <a:spcPts val="750"/>
              </a:spcBef>
              <a:defRPr sz="3600">
                <a:solidFill>
                  <a:srgbClr val="B5121B"/>
                </a:solidFill>
                <a:latin typeface="Calibri" panose="020F0502020204030204" pitchFamily="34" charset="0"/>
                <a:cs typeface="Calibri" panose="020F0502020204030204" pitchFamily="34" charset="0"/>
              </a:defRPr>
            </a:lvl1pPr>
          </a:lstStyle>
          <a:p>
            <a:r>
              <a:rPr lang="en-US"/>
              <a:t>Click to edit Master title style</a:t>
            </a:r>
            <a:endParaRPr lang="en-GB" dirty="0"/>
          </a:p>
        </p:txBody>
      </p:sp>
      <p:sp>
        <p:nvSpPr>
          <p:cNvPr id="13" name="object 4">
            <a:extLst>
              <a:ext uri="{FF2B5EF4-FFF2-40B4-BE49-F238E27FC236}">
                <a16:creationId xmlns:a16="http://schemas.microsoft.com/office/drawing/2014/main" id="{0BDBDF81-CC4C-4516-B38C-887511BA3EDF}"/>
              </a:ext>
              <a:ext uri="{C183D7F6-B498-43B3-948B-1728B52AA6E4}">
                <adec:decorative xmlns:adec="http://schemas.microsoft.com/office/drawing/2017/decorative" val="1"/>
              </a:ext>
            </a:extLst>
          </p:cNvPr>
          <p:cNvSpPr/>
          <p:nvPr userDrawn="1"/>
        </p:nvSpPr>
        <p:spPr>
          <a:xfrm>
            <a:off x="811766" y="1841477"/>
            <a:ext cx="1584325" cy="0"/>
          </a:xfrm>
          <a:custGeom>
            <a:avLst/>
            <a:gdLst/>
            <a:ahLst/>
            <a:cxnLst/>
            <a:rect l="l" t="t" r="r" b="b"/>
            <a:pathLst>
              <a:path w="1584325">
                <a:moveTo>
                  <a:pt x="0" y="0"/>
                </a:moveTo>
                <a:lnTo>
                  <a:pt x="1583728" y="0"/>
                </a:lnTo>
              </a:path>
            </a:pathLst>
          </a:custGeom>
          <a:ln w="16929">
            <a:solidFill>
              <a:srgbClr val="A6ADB1"/>
            </a:solidFill>
          </a:ln>
        </p:spPr>
        <p:txBody>
          <a:bodyPr wrap="square" lIns="0" tIns="0" rIns="0" bIns="0" rtlCol="0"/>
          <a:lstStyle/>
          <a:p>
            <a:endParaRPr/>
          </a:p>
        </p:txBody>
      </p:sp>
      <p:sp>
        <p:nvSpPr>
          <p:cNvPr id="15" name="Slide Number Placeholder 5">
            <a:extLst>
              <a:ext uri="{FF2B5EF4-FFF2-40B4-BE49-F238E27FC236}">
                <a16:creationId xmlns:a16="http://schemas.microsoft.com/office/drawing/2014/main" id="{531E803A-17E5-4587-B9C8-543F40CC1832}"/>
              </a:ext>
            </a:extLst>
          </p:cNvPr>
          <p:cNvSpPr>
            <a:spLocks noGrp="1"/>
          </p:cNvSpPr>
          <p:nvPr>
            <p:ph type="sldNum" sz="quarter" idx="4"/>
          </p:nvPr>
        </p:nvSpPr>
        <p:spPr>
          <a:xfrm>
            <a:off x="8955058" y="6102314"/>
            <a:ext cx="2743200" cy="365125"/>
          </a:xfrm>
          <a:prstGeom prst="rect">
            <a:avLst/>
          </a:prstGeom>
        </p:spPr>
        <p:txBody>
          <a:bodyPr vert="horz" lIns="91440" tIns="45720" rIns="91440" bIns="45720" rtlCol="0" anchor="ctr"/>
          <a:lstStyle>
            <a:lvl1pPr algn="r">
              <a:defRPr sz="1800">
                <a:solidFill>
                  <a:srgbClr val="414042"/>
                </a:solidFill>
              </a:defRPr>
            </a:lvl1pPr>
          </a:lstStyle>
          <a:p>
            <a:fld id="{6998E55D-8E2A-4AFE-A61C-B5DBBB7761E7}" type="slidenum">
              <a:rPr lang="en-GB" smtClean="0"/>
              <a:pPr/>
              <a:t>‹#›</a:t>
            </a:fld>
            <a:endParaRPr lang="en-GB"/>
          </a:p>
        </p:txBody>
      </p:sp>
      <p:pic>
        <p:nvPicPr>
          <p:cNvPr id="17" name="Picture 16" descr="Lancaster University">
            <a:extLst>
              <a:ext uri="{FF2B5EF4-FFF2-40B4-BE49-F238E27FC236}">
                <a16:creationId xmlns:a16="http://schemas.microsoft.com/office/drawing/2014/main" id="{15D4E1DC-C857-4EB7-8E98-3A0E76300C4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24359" y="762000"/>
            <a:ext cx="2098889" cy="663520"/>
          </a:xfrm>
          <a:prstGeom prst="rect">
            <a:avLst/>
          </a:prstGeom>
        </p:spPr>
      </p:pic>
    </p:spTree>
    <p:extLst>
      <p:ext uri="{BB962C8B-B14F-4D97-AF65-F5344CB8AC3E}">
        <p14:creationId xmlns:p14="http://schemas.microsoft.com/office/powerpoint/2010/main" val="1394571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estion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575D8C4-2991-4037-8748-66E7016A65DF}"/>
              </a:ext>
            </a:extLst>
          </p:cNvPr>
          <p:cNvSpPr>
            <a:spLocks noGrp="1"/>
          </p:cNvSpPr>
          <p:nvPr>
            <p:ph type="ctrTitle" hasCustomPrompt="1"/>
          </p:nvPr>
        </p:nvSpPr>
        <p:spPr>
          <a:xfrm>
            <a:off x="900940" y="2205022"/>
            <a:ext cx="9913240" cy="1399152"/>
          </a:xfrm>
        </p:spPr>
        <p:txBody>
          <a:bodyPr anchor="b">
            <a:normAutofit/>
          </a:bodyPr>
          <a:lstStyle>
            <a:lvl1pPr algn="l">
              <a:lnSpc>
                <a:spcPts val="4400"/>
              </a:lnSpc>
              <a:spcBef>
                <a:spcPts val="1110"/>
              </a:spcBef>
              <a:defRPr sz="4550">
                <a:solidFill>
                  <a:srgbClr val="B5121B"/>
                </a:solidFill>
                <a:latin typeface="Calibri" panose="020F0502020204030204" pitchFamily="34" charset="0"/>
                <a:cs typeface="Calibri" panose="020F0502020204030204" pitchFamily="34" charset="0"/>
              </a:defRPr>
            </a:lvl1pPr>
          </a:lstStyle>
          <a:p>
            <a:r>
              <a:rPr lang="en-US" dirty="0"/>
              <a:t>Add question text here</a:t>
            </a:r>
            <a:endParaRPr lang="en-GB" dirty="0"/>
          </a:p>
        </p:txBody>
      </p:sp>
      <p:pic>
        <p:nvPicPr>
          <p:cNvPr id="8" name="Picture 7" descr="Lancaster University">
            <a:extLst>
              <a:ext uri="{FF2B5EF4-FFF2-40B4-BE49-F238E27FC236}">
                <a16:creationId xmlns:a16="http://schemas.microsoft.com/office/drawing/2014/main" id="{5A0CDDDE-2A8D-4F00-B876-791A126CBD6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24359" y="762000"/>
            <a:ext cx="2098889" cy="663520"/>
          </a:xfrm>
          <a:prstGeom prst="rect">
            <a:avLst/>
          </a:prstGeom>
        </p:spPr>
      </p:pic>
      <p:sp>
        <p:nvSpPr>
          <p:cNvPr id="9" name="object 5">
            <a:extLst>
              <a:ext uri="{FF2B5EF4-FFF2-40B4-BE49-F238E27FC236}">
                <a16:creationId xmlns:a16="http://schemas.microsoft.com/office/drawing/2014/main" id="{A1F40E0C-FCFE-45A8-B4CD-8E1C0339D496}"/>
              </a:ext>
              <a:ext uri="{C183D7F6-B498-43B3-948B-1728B52AA6E4}">
                <adec:decorative xmlns:adec="http://schemas.microsoft.com/office/drawing/2017/decorative" val="1"/>
              </a:ext>
            </a:extLst>
          </p:cNvPr>
          <p:cNvSpPr/>
          <p:nvPr userDrawn="1"/>
        </p:nvSpPr>
        <p:spPr>
          <a:xfrm>
            <a:off x="992097" y="3830968"/>
            <a:ext cx="1584325" cy="0"/>
          </a:xfrm>
          <a:custGeom>
            <a:avLst/>
            <a:gdLst/>
            <a:ahLst/>
            <a:cxnLst/>
            <a:rect l="l" t="t" r="r" b="b"/>
            <a:pathLst>
              <a:path w="1584325">
                <a:moveTo>
                  <a:pt x="0" y="0"/>
                </a:moveTo>
                <a:lnTo>
                  <a:pt x="1584159" y="0"/>
                </a:lnTo>
              </a:path>
            </a:pathLst>
          </a:custGeom>
          <a:ln w="16929">
            <a:solidFill>
              <a:srgbClr val="A6ADB1"/>
            </a:solidFill>
          </a:ln>
        </p:spPr>
        <p:txBody>
          <a:bodyPr wrap="square" lIns="0" tIns="0" rIns="0" bIns="0" rtlCol="0"/>
          <a:lstStyle/>
          <a:p>
            <a:endParaRPr/>
          </a:p>
        </p:txBody>
      </p:sp>
      <p:sp>
        <p:nvSpPr>
          <p:cNvPr id="13" name="Slide Number Placeholder 5">
            <a:extLst>
              <a:ext uri="{FF2B5EF4-FFF2-40B4-BE49-F238E27FC236}">
                <a16:creationId xmlns:a16="http://schemas.microsoft.com/office/drawing/2014/main" id="{F55EE488-FA38-4ABE-A8A1-1C0A496D55BF}"/>
              </a:ext>
            </a:extLst>
          </p:cNvPr>
          <p:cNvSpPr>
            <a:spLocks noGrp="1"/>
          </p:cNvSpPr>
          <p:nvPr>
            <p:ph type="sldNum" sz="quarter" idx="4"/>
          </p:nvPr>
        </p:nvSpPr>
        <p:spPr>
          <a:xfrm>
            <a:off x="8955058" y="6092983"/>
            <a:ext cx="2743200" cy="365125"/>
          </a:xfrm>
          <a:prstGeom prst="rect">
            <a:avLst/>
          </a:prstGeom>
        </p:spPr>
        <p:txBody>
          <a:bodyPr vert="horz" lIns="91440" tIns="45720" rIns="91440" bIns="45720" rtlCol="0" anchor="ctr"/>
          <a:lstStyle>
            <a:lvl1pPr algn="r">
              <a:defRPr sz="1800">
                <a:solidFill>
                  <a:srgbClr val="414042"/>
                </a:solidFill>
              </a:defRPr>
            </a:lvl1pPr>
          </a:lstStyle>
          <a:p>
            <a:fld id="{6998E55D-8E2A-4AFE-A61C-B5DBBB7761E7}" type="slidenum">
              <a:rPr lang="en-GB" smtClean="0"/>
              <a:pPr/>
              <a:t>‹#›</a:t>
            </a:fld>
            <a:endParaRPr lang="en-GB"/>
          </a:p>
        </p:txBody>
      </p:sp>
    </p:spTree>
    <p:extLst>
      <p:ext uri="{BB962C8B-B14F-4D97-AF65-F5344CB8AC3E}">
        <p14:creationId xmlns:p14="http://schemas.microsoft.com/office/powerpoint/2010/main" val="2372925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EAACC63-D887-40E8-8239-FD16AE528F07}"/>
              </a:ext>
            </a:extLst>
          </p:cNvPr>
          <p:cNvSpPr>
            <a:spLocks noGrp="1"/>
          </p:cNvSpPr>
          <p:nvPr>
            <p:ph type="title"/>
          </p:nvPr>
        </p:nvSpPr>
        <p:spPr>
          <a:xfrm>
            <a:off x="819538" y="522516"/>
            <a:ext cx="7568682" cy="1168172"/>
          </a:xfrm>
        </p:spPr>
        <p:txBody>
          <a:bodyPr>
            <a:normAutofit/>
          </a:bodyPr>
          <a:lstStyle>
            <a:lvl1pPr>
              <a:lnSpc>
                <a:spcPts val="3470"/>
              </a:lnSpc>
              <a:spcBef>
                <a:spcPts val="750"/>
              </a:spcBef>
              <a:defRPr sz="3600">
                <a:solidFill>
                  <a:srgbClr val="B5121B"/>
                </a:solidFill>
                <a:latin typeface="Calibri" panose="020F0502020204030204" pitchFamily="34" charset="0"/>
                <a:cs typeface="Calibri" panose="020F0502020204030204" pitchFamily="34" charset="0"/>
              </a:defRPr>
            </a:lvl1pPr>
          </a:lstStyle>
          <a:p>
            <a:r>
              <a:rPr lang="en-US"/>
              <a:t>Click to edit Master title style</a:t>
            </a:r>
            <a:endParaRPr lang="en-GB" dirty="0"/>
          </a:p>
        </p:txBody>
      </p:sp>
      <p:sp>
        <p:nvSpPr>
          <p:cNvPr id="10" name="Content Placeholder 2">
            <a:extLst>
              <a:ext uri="{FF2B5EF4-FFF2-40B4-BE49-F238E27FC236}">
                <a16:creationId xmlns:a16="http://schemas.microsoft.com/office/drawing/2014/main" id="{524D0BDC-AEAF-40AB-BD13-7775E203703A}"/>
              </a:ext>
            </a:extLst>
          </p:cNvPr>
          <p:cNvSpPr>
            <a:spLocks noGrp="1"/>
          </p:cNvSpPr>
          <p:nvPr>
            <p:ph idx="1"/>
          </p:nvPr>
        </p:nvSpPr>
        <p:spPr>
          <a:xfrm>
            <a:off x="819538" y="2313991"/>
            <a:ext cx="4965441" cy="3862971"/>
          </a:xfrm>
        </p:spPr>
        <p:txBody>
          <a:bodyPr/>
          <a:lstStyle>
            <a:lvl1pPr>
              <a:buClr>
                <a:srgbClr val="AEB4B9"/>
              </a:buClr>
              <a:defRPr sz="2600">
                <a:solidFill>
                  <a:schemeClr val="tx1"/>
                </a:solidFill>
              </a:defRPr>
            </a:lvl1pPr>
            <a:lvl2pPr>
              <a:buClr>
                <a:srgbClr val="AEB4B9"/>
              </a:buClr>
              <a:defRPr>
                <a:solidFill>
                  <a:schemeClr val="tx1"/>
                </a:solidFill>
              </a:defRPr>
            </a:lvl2pPr>
            <a:lvl3pPr>
              <a:buClr>
                <a:srgbClr val="AEB4B9"/>
              </a:buClr>
              <a:defRPr>
                <a:solidFill>
                  <a:schemeClr val="tx1"/>
                </a:solidFill>
              </a:defRPr>
            </a:lvl3pPr>
            <a:lvl4pPr>
              <a:buClr>
                <a:srgbClr val="AEB4B9"/>
              </a:buClr>
              <a:defRPr>
                <a:solidFill>
                  <a:schemeClr val="tx1"/>
                </a:solidFill>
              </a:defRPr>
            </a:lvl4pPr>
            <a:lvl5pPr>
              <a:buClr>
                <a:srgbClr val="AEB4B9"/>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object 4">
            <a:extLst>
              <a:ext uri="{FF2B5EF4-FFF2-40B4-BE49-F238E27FC236}">
                <a16:creationId xmlns:a16="http://schemas.microsoft.com/office/drawing/2014/main" id="{81B46DBF-1B89-405C-A53C-EE0D38B3C854}"/>
              </a:ext>
              <a:ext uri="{C183D7F6-B498-43B3-948B-1728B52AA6E4}">
                <adec:decorative xmlns:adec="http://schemas.microsoft.com/office/drawing/2017/decorative" val="1"/>
              </a:ext>
            </a:extLst>
          </p:cNvPr>
          <p:cNvSpPr/>
          <p:nvPr userDrawn="1"/>
        </p:nvSpPr>
        <p:spPr>
          <a:xfrm>
            <a:off x="854508" y="1832146"/>
            <a:ext cx="1584325" cy="0"/>
          </a:xfrm>
          <a:custGeom>
            <a:avLst/>
            <a:gdLst/>
            <a:ahLst/>
            <a:cxnLst/>
            <a:rect l="l" t="t" r="r" b="b"/>
            <a:pathLst>
              <a:path w="1584325">
                <a:moveTo>
                  <a:pt x="0" y="0"/>
                </a:moveTo>
                <a:lnTo>
                  <a:pt x="1583728" y="0"/>
                </a:lnTo>
              </a:path>
            </a:pathLst>
          </a:custGeom>
          <a:ln w="16929">
            <a:solidFill>
              <a:srgbClr val="A6ADB1"/>
            </a:solidFill>
          </a:ln>
        </p:spPr>
        <p:txBody>
          <a:bodyPr wrap="square" lIns="0" tIns="0" rIns="0" bIns="0" rtlCol="0"/>
          <a:lstStyle/>
          <a:p>
            <a:endParaRPr/>
          </a:p>
        </p:txBody>
      </p:sp>
      <p:sp>
        <p:nvSpPr>
          <p:cNvPr id="16" name="Content Placeholder 2">
            <a:extLst>
              <a:ext uri="{FF2B5EF4-FFF2-40B4-BE49-F238E27FC236}">
                <a16:creationId xmlns:a16="http://schemas.microsoft.com/office/drawing/2014/main" id="{79DC973B-EFE1-44F1-9FB7-36E4227439C7}"/>
              </a:ext>
            </a:extLst>
          </p:cNvPr>
          <p:cNvSpPr>
            <a:spLocks noGrp="1"/>
          </p:cNvSpPr>
          <p:nvPr>
            <p:ph idx="10"/>
          </p:nvPr>
        </p:nvSpPr>
        <p:spPr>
          <a:xfrm>
            <a:off x="6369696" y="2317095"/>
            <a:ext cx="4965442" cy="3862971"/>
          </a:xfrm>
        </p:spPr>
        <p:txBody>
          <a:bodyPr/>
          <a:lstStyle>
            <a:lvl1pPr>
              <a:buClr>
                <a:srgbClr val="AEB4B9"/>
              </a:buClr>
              <a:defRPr sz="2600">
                <a:solidFill>
                  <a:schemeClr val="tx1"/>
                </a:solidFill>
              </a:defRPr>
            </a:lvl1pPr>
            <a:lvl2pPr>
              <a:buClr>
                <a:srgbClr val="AEB4B9"/>
              </a:buClr>
              <a:defRPr>
                <a:solidFill>
                  <a:schemeClr val="tx1"/>
                </a:solidFill>
              </a:defRPr>
            </a:lvl2pPr>
            <a:lvl3pPr>
              <a:buClr>
                <a:srgbClr val="AEB4B9"/>
              </a:buClr>
              <a:defRPr>
                <a:solidFill>
                  <a:schemeClr val="tx1"/>
                </a:solidFill>
              </a:defRPr>
            </a:lvl3pPr>
            <a:lvl4pPr>
              <a:buClr>
                <a:srgbClr val="AEB4B9"/>
              </a:buClr>
              <a:defRPr>
                <a:solidFill>
                  <a:schemeClr val="tx1"/>
                </a:solidFill>
              </a:defRPr>
            </a:lvl4pPr>
            <a:lvl5pPr>
              <a:buClr>
                <a:srgbClr val="AEB4B9"/>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Slide Number Placeholder 5">
            <a:extLst>
              <a:ext uri="{FF2B5EF4-FFF2-40B4-BE49-F238E27FC236}">
                <a16:creationId xmlns:a16="http://schemas.microsoft.com/office/drawing/2014/main" id="{749C0CEC-03F4-4704-9D20-E00E4CD0651C}"/>
              </a:ext>
            </a:extLst>
          </p:cNvPr>
          <p:cNvSpPr>
            <a:spLocks noGrp="1"/>
          </p:cNvSpPr>
          <p:nvPr>
            <p:ph type="sldNum" sz="quarter" idx="4"/>
          </p:nvPr>
        </p:nvSpPr>
        <p:spPr>
          <a:xfrm>
            <a:off x="8955058" y="6092983"/>
            <a:ext cx="2743200" cy="365125"/>
          </a:xfrm>
          <a:prstGeom prst="rect">
            <a:avLst/>
          </a:prstGeom>
        </p:spPr>
        <p:txBody>
          <a:bodyPr vert="horz" lIns="91440" tIns="45720" rIns="91440" bIns="45720" rtlCol="0" anchor="ctr"/>
          <a:lstStyle>
            <a:lvl1pPr algn="r">
              <a:defRPr sz="1800">
                <a:solidFill>
                  <a:srgbClr val="414042"/>
                </a:solidFill>
              </a:defRPr>
            </a:lvl1pPr>
          </a:lstStyle>
          <a:p>
            <a:fld id="{6998E55D-8E2A-4AFE-A61C-B5DBBB7761E7}" type="slidenum">
              <a:rPr lang="en-GB" smtClean="0"/>
              <a:pPr/>
              <a:t>‹#›</a:t>
            </a:fld>
            <a:endParaRPr lang="en-GB"/>
          </a:p>
        </p:txBody>
      </p:sp>
      <p:pic>
        <p:nvPicPr>
          <p:cNvPr id="21" name="Picture 20" descr="Lancaster University">
            <a:extLst>
              <a:ext uri="{FF2B5EF4-FFF2-40B4-BE49-F238E27FC236}">
                <a16:creationId xmlns:a16="http://schemas.microsoft.com/office/drawing/2014/main" id="{607635CB-A9C5-437C-8837-4C730E8C637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24359" y="762000"/>
            <a:ext cx="2098889" cy="663520"/>
          </a:xfrm>
          <a:prstGeom prst="rect">
            <a:avLst/>
          </a:prstGeom>
        </p:spPr>
      </p:pic>
    </p:spTree>
    <p:extLst>
      <p:ext uri="{BB962C8B-B14F-4D97-AF65-F5344CB8AC3E}">
        <p14:creationId xmlns:p14="http://schemas.microsoft.com/office/powerpoint/2010/main" val="648933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75887E-4F05-4593-B389-647D40DD0309}"/>
              </a:ext>
            </a:extLst>
          </p:cNvPr>
          <p:cNvSpPr>
            <a:spLocks noGrp="1"/>
          </p:cNvSpPr>
          <p:nvPr>
            <p:ph type="body" idx="1"/>
          </p:nvPr>
        </p:nvSpPr>
        <p:spPr>
          <a:xfrm>
            <a:off x="746478" y="1681163"/>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C9B9D8-EA34-4852-A458-9C736D59E6A7}"/>
              </a:ext>
            </a:extLst>
          </p:cNvPr>
          <p:cNvSpPr>
            <a:spLocks noGrp="1"/>
          </p:cNvSpPr>
          <p:nvPr>
            <p:ph sz="half" idx="2"/>
          </p:nvPr>
        </p:nvSpPr>
        <p:spPr>
          <a:xfrm>
            <a:off x="746478" y="2505075"/>
            <a:ext cx="5157787" cy="3684588"/>
          </a:xfrm>
        </p:spPr>
        <p:txBody>
          <a:bodyPr/>
          <a:lstStyle>
            <a:lvl1pPr>
              <a:buClr>
                <a:srgbClr val="AEB4B9"/>
              </a:buClr>
              <a:defRPr sz="2600"/>
            </a:lvl1pPr>
            <a:lvl2pPr>
              <a:buClr>
                <a:srgbClr val="AEB4B9"/>
              </a:buClr>
              <a:defRPr/>
            </a:lvl2pPr>
            <a:lvl3pPr>
              <a:buClr>
                <a:srgbClr val="AEB4B9"/>
              </a:buClr>
              <a:defRPr/>
            </a:lvl3pPr>
            <a:lvl4pPr>
              <a:buClr>
                <a:srgbClr val="AEB4B9"/>
              </a:buClr>
              <a:defRPr/>
            </a:lvl4pPr>
            <a:lvl5pPr>
              <a:buClr>
                <a:srgbClr val="AEB4B9"/>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a:extLst>
              <a:ext uri="{FF2B5EF4-FFF2-40B4-BE49-F238E27FC236}">
                <a16:creationId xmlns:a16="http://schemas.microsoft.com/office/drawing/2014/main" id="{C83E91B9-1447-4EAE-9AB6-9200E96A9896}"/>
              </a:ext>
            </a:extLst>
          </p:cNvPr>
          <p:cNvSpPr>
            <a:spLocks noGrp="1"/>
          </p:cNvSpPr>
          <p:nvPr>
            <p:ph type="body" sz="quarter" idx="3"/>
          </p:nvPr>
        </p:nvSpPr>
        <p:spPr>
          <a:xfrm>
            <a:off x="6172200" y="1681163"/>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105AF1-67AB-413D-B37A-83B233A5D7CD}"/>
              </a:ext>
            </a:extLst>
          </p:cNvPr>
          <p:cNvSpPr>
            <a:spLocks noGrp="1"/>
          </p:cNvSpPr>
          <p:nvPr>
            <p:ph sz="quarter" idx="4"/>
          </p:nvPr>
        </p:nvSpPr>
        <p:spPr>
          <a:xfrm>
            <a:off x="6172200" y="2505075"/>
            <a:ext cx="5183188" cy="3684588"/>
          </a:xfrm>
        </p:spPr>
        <p:txBody>
          <a:bodyPr/>
          <a:lstStyle>
            <a:lvl1pPr>
              <a:buClr>
                <a:srgbClr val="AEB4B9"/>
              </a:buClr>
              <a:defRPr sz="2600"/>
            </a:lvl1pPr>
            <a:lvl2pPr>
              <a:buClr>
                <a:srgbClr val="AEB4B9"/>
              </a:buClr>
              <a:defRPr/>
            </a:lvl2pPr>
            <a:lvl3pPr>
              <a:buClr>
                <a:srgbClr val="AEB4B9"/>
              </a:buClr>
              <a:defRPr/>
            </a:lvl3pPr>
            <a:lvl4pPr>
              <a:buClr>
                <a:srgbClr val="AEB4B9"/>
              </a:buClr>
              <a:defRPr/>
            </a:lvl4pPr>
            <a:lvl5pPr>
              <a:buClr>
                <a:srgbClr val="AEB4B9"/>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itle 1">
            <a:extLst>
              <a:ext uri="{FF2B5EF4-FFF2-40B4-BE49-F238E27FC236}">
                <a16:creationId xmlns:a16="http://schemas.microsoft.com/office/drawing/2014/main" id="{EBFEF35C-6404-4538-8F34-0A8878183E9A}"/>
              </a:ext>
            </a:extLst>
          </p:cNvPr>
          <p:cNvSpPr>
            <a:spLocks noGrp="1"/>
          </p:cNvSpPr>
          <p:nvPr>
            <p:ph type="title"/>
          </p:nvPr>
        </p:nvSpPr>
        <p:spPr>
          <a:xfrm>
            <a:off x="735559" y="531848"/>
            <a:ext cx="7568682" cy="1158840"/>
          </a:xfrm>
        </p:spPr>
        <p:txBody>
          <a:bodyPr>
            <a:normAutofit/>
          </a:bodyPr>
          <a:lstStyle>
            <a:lvl1pPr>
              <a:lnSpc>
                <a:spcPts val="3470"/>
              </a:lnSpc>
              <a:spcBef>
                <a:spcPts val="750"/>
              </a:spcBef>
              <a:defRPr sz="3600">
                <a:solidFill>
                  <a:srgbClr val="B5121B"/>
                </a:solidFill>
                <a:latin typeface="Calibri" panose="020F0502020204030204" pitchFamily="34" charset="0"/>
                <a:cs typeface="Calibri" panose="020F0502020204030204" pitchFamily="34" charset="0"/>
              </a:defRPr>
            </a:lvl1pPr>
          </a:lstStyle>
          <a:p>
            <a:r>
              <a:rPr lang="en-US"/>
              <a:t>Click to edit Master title style</a:t>
            </a:r>
            <a:endParaRPr lang="en-GB" dirty="0"/>
          </a:p>
        </p:txBody>
      </p:sp>
      <p:sp>
        <p:nvSpPr>
          <p:cNvPr id="13" name="object 4">
            <a:extLst>
              <a:ext uri="{FF2B5EF4-FFF2-40B4-BE49-F238E27FC236}">
                <a16:creationId xmlns:a16="http://schemas.microsoft.com/office/drawing/2014/main" id="{3D487BA0-3AE0-4031-8055-C6AFDC31E01B}"/>
              </a:ext>
              <a:ext uri="{C183D7F6-B498-43B3-948B-1728B52AA6E4}">
                <adec:decorative xmlns:adec="http://schemas.microsoft.com/office/drawing/2017/decorative" val="1"/>
              </a:ext>
            </a:extLst>
          </p:cNvPr>
          <p:cNvSpPr/>
          <p:nvPr userDrawn="1"/>
        </p:nvSpPr>
        <p:spPr>
          <a:xfrm>
            <a:off x="835846" y="1832146"/>
            <a:ext cx="1584325" cy="0"/>
          </a:xfrm>
          <a:custGeom>
            <a:avLst/>
            <a:gdLst/>
            <a:ahLst/>
            <a:cxnLst/>
            <a:rect l="l" t="t" r="r" b="b"/>
            <a:pathLst>
              <a:path w="1584325">
                <a:moveTo>
                  <a:pt x="0" y="0"/>
                </a:moveTo>
                <a:lnTo>
                  <a:pt x="1583728" y="0"/>
                </a:lnTo>
              </a:path>
            </a:pathLst>
          </a:custGeom>
          <a:ln w="16929">
            <a:solidFill>
              <a:srgbClr val="A6ADB1"/>
            </a:solidFill>
          </a:ln>
        </p:spPr>
        <p:txBody>
          <a:bodyPr wrap="square" lIns="0" tIns="0" rIns="0" bIns="0" rtlCol="0"/>
          <a:lstStyle/>
          <a:p>
            <a:endParaRPr/>
          </a:p>
        </p:txBody>
      </p:sp>
      <p:sp>
        <p:nvSpPr>
          <p:cNvPr id="16" name="Slide Number Placeholder 5">
            <a:extLst>
              <a:ext uri="{FF2B5EF4-FFF2-40B4-BE49-F238E27FC236}">
                <a16:creationId xmlns:a16="http://schemas.microsoft.com/office/drawing/2014/main" id="{983E33A9-9C13-43F2-93A7-5CD7A6D522E2}"/>
              </a:ext>
            </a:extLst>
          </p:cNvPr>
          <p:cNvSpPr>
            <a:spLocks noGrp="1"/>
          </p:cNvSpPr>
          <p:nvPr>
            <p:ph type="sldNum" sz="quarter" idx="10"/>
          </p:nvPr>
        </p:nvSpPr>
        <p:spPr>
          <a:xfrm>
            <a:off x="8955058" y="6092983"/>
            <a:ext cx="2743200" cy="365125"/>
          </a:xfrm>
          <a:prstGeom prst="rect">
            <a:avLst/>
          </a:prstGeom>
        </p:spPr>
        <p:txBody>
          <a:bodyPr vert="horz" lIns="91440" tIns="45720" rIns="91440" bIns="45720" rtlCol="0" anchor="ctr"/>
          <a:lstStyle>
            <a:lvl1pPr algn="r">
              <a:defRPr sz="1800">
                <a:solidFill>
                  <a:srgbClr val="414042"/>
                </a:solidFill>
              </a:defRPr>
            </a:lvl1pPr>
          </a:lstStyle>
          <a:p>
            <a:fld id="{6998E55D-8E2A-4AFE-A61C-B5DBBB7761E7}" type="slidenum">
              <a:rPr lang="en-GB" smtClean="0"/>
              <a:pPr/>
              <a:t>‹#›</a:t>
            </a:fld>
            <a:endParaRPr lang="en-GB"/>
          </a:p>
        </p:txBody>
      </p:sp>
      <p:pic>
        <p:nvPicPr>
          <p:cNvPr id="17" name="Picture 16" descr="Lancaster University">
            <a:extLst>
              <a:ext uri="{FF2B5EF4-FFF2-40B4-BE49-F238E27FC236}">
                <a16:creationId xmlns:a16="http://schemas.microsoft.com/office/drawing/2014/main" id="{24641CFC-5847-40DB-B4F0-5496D257DA5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24359" y="762000"/>
            <a:ext cx="2098889" cy="663520"/>
          </a:xfrm>
          <a:prstGeom prst="rect">
            <a:avLst/>
          </a:prstGeom>
        </p:spPr>
      </p:pic>
    </p:spTree>
    <p:extLst>
      <p:ext uri="{BB962C8B-B14F-4D97-AF65-F5344CB8AC3E}">
        <p14:creationId xmlns:p14="http://schemas.microsoft.com/office/powerpoint/2010/main" val="3171340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bk object 16">
            <a:extLst>
              <a:ext uri="{FF2B5EF4-FFF2-40B4-BE49-F238E27FC236}">
                <a16:creationId xmlns:a16="http://schemas.microsoft.com/office/drawing/2014/main" id="{AEA68D54-1EAD-45D6-B6CC-D07221904D21}"/>
              </a:ext>
              <a:ext uri="{C183D7F6-B498-43B3-948B-1728B52AA6E4}">
                <adec:decorative xmlns:adec="http://schemas.microsoft.com/office/drawing/2017/decorative" val="1"/>
              </a:ext>
            </a:extLst>
          </p:cNvPr>
          <p:cNvSpPr/>
          <p:nvPr userDrawn="1"/>
        </p:nvSpPr>
        <p:spPr>
          <a:xfrm>
            <a:off x="95986" y="95973"/>
            <a:ext cx="12001500" cy="6666230"/>
          </a:xfrm>
          <a:custGeom>
            <a:avLst/>
            <a:gdLst/>
            <a:ahLst/>
            <a:cxnLst/>
            <a:rect l="l" t="t" r="r" b="b"/>
            <a:pathLst>
              <a:path w="12001500" h="6666230">
                <a:moveTo>
                  <a:pt x="0" y="6666039"/>
                </a:moveTo>
                <a:lnTo>
                  <a:pt x="12001233" y="6666039"/>
                </a:lnTo>
                <a:lnTo>
                  <a:pt x="12001233" y="0"/>
                </a:lnTo>
                <a:lnTo>
                  <a:pt x="0" y="0"/>
                </a:lnTo>
                <a:lnTo>
                  <a:pt x="0" y="6666039"/>
                </a:lnTo>
                <a:close/>
              </a:path>
            </a:pathLst>
          </a:custGeom>
          <a:ln w="191960">
            <a:solidFill>
              <a:srgbClr val="E9ECED"/>
            </a:solidFill>
          </a:ln>
        </p:spPr>
        <p:txBody>
          <a:bodyPr wrap="square" lIns="0" tIns="0" rIns="0" bIns="0" rtlCol="0"/>
          <a:lstStyle/>
          <a:p>
            <a:endParaRPr/>
          </a:p>
        </p:txBody>
      </p:sp>
      <p:sp>
        <p:nvSpPr>
          <p:cNvPr id="2" name="Title Placeholder 1">
            <a:extLst>
              <a:ext uri="{FF2B5EF4-FFF2-40B4-BE49-F238E27FC236}">
                <a16:creationId xmlns:a16="http://schemas.microsoft.com/office/drawing/2014/main" id="{365B8E11-7BA2-4A60-A654-2F22523E46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708189B7-2C82-485D-8C8C-9F6C4A0298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866993076"/>
      </p:ext>
    </p:extLst>
  </p:cSld>
  <p:clrMap bg1="lt1" tx1="dk1" bg2="lt2" tx2="dk2" accent1="accent1" accent2="accent2" accent3="accent3" accent4="accent4" accent5="accent5" accent6="accent6" hlink="hlink" folHlink="folHlink"/>
  <p:sldLayoutIdLst>
    <p:sldLayoutId id="2147483662" r:id="rId1"/>
    <p:sldLayoutId id="2147483649" r:id="rId2"/>
    <p:sldLayoutId id="2147483663" r:id="rId3"/>
    <p:sldLayoutId id="2147483664" r:id="rId4"/>
    <p:sldLayoutId id="2147483650" r:id="rId5"/>
    <p:sldLayoutId id="2147483665" r:id="rId6"/>
    <p:sldLayoutId id="2147483651" r:id="rId7"/>
    <p:sldLayoutId id="2147483652" r:id="rId8"/>
    <p:sldLayoutId id="2147483653" r:id="rId9"/>
    <p:sldLayoutId id="2147483654" r:id="rId10"/>
    <p:sldLayoutId id="2147483655" r:id="rId11"/>
    <p:sldLayoutId id="2147483666" r:id="rId12"/>
    <p:sldLayoutId id="2147483667" r:id="rId13"/>
    <p:sldLayoutId id="2147483668"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AEB4B9"/>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AEB4B9"/>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AEB4B9"/>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AEB4B9"/>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AEB4B9"/>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0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1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package" Target="../embeddings/Microsoft_Excel_Worksheet.xlsx"/><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9.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21.jpeg"/><Relationship Id="rId4" Type="http://schemas.openxmlformats.org/officeDocument/2006/relationships/image" Target="../media/image20.emf"/></Relationships>
</file>

<file path=ppt/slides/_rels/slide3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hyperlink" Target="https://quake.fandom.com/wiki/Weapon_(Q1)" TargetMode="External"/><Relationship Id="rId4" Type="http://schemas.openxmlformats.org/officeDocument/2006/relationships/image" Target="../media/image21.jpeg"/></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21.jpeg"/><Relationship Id="rId4" Type="http://schemas.openxmlformats.org/officeDocument/2006/relationships/image" Target="../media/image23.emf"/></Relationships>
</file>

<file path=ppt/slides/_rels/slide38.xml.rels><?xml version="1.0" encoding="UTF-8" standalone="yes"?>
<Relationships xmlns="http://schemas.openxmlformats.org/package/2006/relationships"><Relationship Id="rId3" Type="http://schemas.openxmlformats.org/officeDocument/2006/relationships/hyperlink" Target="mailto:u.turker@lancaster.ac.uk"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23.emf"/><Relationship Id="rId4" Type="http://schemas.openxmlformats.org/officeDocument/2006/relationships/oleObject" Target="../embeddings/oleObject4.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hyperlink" Target="mailto:u.turker@cs" TargetMode="External"/><Relationship Id="rId4" Type="http://schemas.openxmlformats.org/officeDocument/2006/relationships/image" Target="../media/image20.emf"/></Relationships>
</file>

<file path=ppt/slides/_rels/slide4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6.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7.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5.xml"/><Relationship Id="rId5" Type="http://schemas.openxmlformats.org/officeDocument/2006/relationships/image" Target="../media/image31.png"/><Relationship Id="rId4" Type="http://schemas.openxmlformats.org/officeDocument/2006/relationships/image" Target="../media/image30.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33.emf"/><Relationship Id="rId5" Type="http://schemas.openxmlformats.org/officeDocument/2006/relationships/oleObject" Target="../embeddings/oleObject8.bin"/><Relationship Id="rId4" Type="http://schemas.openxmlformats.org/officeDocument/2006/relationships/image" Target="../media/image32.emf"/></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35.emf"/><Relationship Id="rId5" Type="http://schemas.openxmlformats.org/officeDocument/2006/relationships/oleObject" Target="../embeddings/oleObject10.bin"/><Relationship Id="rId4" Type="http://schemas.openxmlformats.org/officeDocument/2006/relationships/image" Target="../media/image34.e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AD079-FCD2-4885-8BE0-FD9919EE13CE}"/>
              </a:ext>
            </a:extLst>
          </p:cNvPr>
          <p:cNvSpPr>
            <a:spLocks noGrp="1"/>
          </p:cNvSpPr>
          <p:nvPr>
            <p:ph type="ctrTitle"/>
          </p:nvPr>
        </p:nvSpPr>
        <p:spPr/>
        <p:txBody>
          <a:bodyPr/>
          <a:lstStyle/>
          <a:p>
            <a:r>
              <a:rPr lang="en-GB" dirty="0"/>
              <a:t>SCC.201</a:t>
            </a:r>
            <a:br>
              <a:rPr lang="en-GB"/>
            </a:br>
            <a:r>
              <a:rPr lang="en-GB"/>
              <a:t>Databases</a:t>
            </a:r>
            <a:endParaRPr lang="en-GB" dirty="0"/>
          </a:p>
        </p:txBody>
      </p:sp>
      <p:sp>
        <p:nvSpPr>
          <p:cNvPr id="3" name="Subtitle 2">
            <a:extLst>
              <a:ext uri="{FF2B5EF4-FFF2-40B4-BE49-F238E27FC236}">
                <a16:creationId xmlns:a16="http://schemas.microsoft.com/office/drawing/2014/main" id="{D2260A90-7F07-4A3F-9158-D95B5CA4BBFB}"/>
              </a:ext>
            </a:extLst>
          </p:cNvPr>
          <p:cNvSpPr>
            <a:spLocks noGrp="1"/>
          </p:cNvSpPr>
          <p:nvPr>
            <p:ph type="subTitle" idx="1"/>
          </p:nvPr>
        </p:nvSpPr>
        <p:spPr/>
        <p:txBody>
          <a:bodyPr/>
          <a:lstStyle/>
          <a:p>
            <a:r>
              <a:rPr lang="en-GB" dirty="0"/>
              <a:t>2024 - Week 2 – Relational Database.</a:t>
            </a:r>
          </a:p>
          <a:p>
            <a:r>
              <a:rPr lang="en-GB" dirty="0"/>
              <a:t>Uraz C Turker</a:t>
            </a:r>
          </a:p>
        </p:txBody>
      </p:sp>
      <p:sp>
        <p:nvSpPr>
          <p:cNvPr id="4" name="Slide Number Placeholder 3">
            <a:extLst>
              <a:ext uri="{FF2B5EF4-FFF2-40B4-BE49-F238E27FC236}">
                <a16:creationId xmlns:a16="http://schemas.microsoft.com/office/drawing/2014/main" id="{718E0348-3B43-4A2F-B443-1B55BC3F16F6}"/>
              </a:ext>
            </a:extLst>
          </p:cNvPr>
          <p:cNvSpPr>
            <a:spLocks noGrp="1"/>
          </p:cNvSpPr>
          <p:nvPr>
            <p:ph type="sldNum" sz="quarter" idx="4"/>
          </p:nvPr>
        </p:nvSpPr>
        <p:spPr/>
        <p:txBody>
          <a:bodyPr/>
          <a:lstStyle/>
          <a:p>
            <a:fld id="{6998E55D-8E2A-4AFE-A61C-B5DBBB7761E7}" type="slidenum">
              <a:rPr lang="en-GB" smtClean="0"/>
              <a:pPr/>
              <a:t>1</a:t>
            </a:fld>
            <a:endParaRPr lang="en-GB"/>
          </a:p>
        </p:txBody>
      </p:sp>
    </p:spTree>
    <p:extLst>
      <p:ext uri="{BB962C8B-B14F-4D97-AF65-F5344CB8AC3E}">
        <p14:creationId xmlns:p14="http://schemas.microsoft.com/office/powerpoint/2010/main" val="3010300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BE865-CE67-F07A-B1A5-18BDD677E4E9}"/>
              </a:ext>
            </a:extLst>
          </p:cNvPr>
          <p:cNvSpPr>
            <a:spLocks noGrp="1"/>
          </p:cNvSpPr>
          <p:nvPr>
            <p:ph type="title"/>
          </p:nvPr>
        </p:nvSpPr>
        <p:spPr>
          <a:xfrm>
            <a:off x="819538" y="522516"/>
            <a:ext cx="7568682" cy="1168172"/>
          </a:xfrm>
        </p:spPr>
        <p:txBody>
          <a:bodyPr anchor="ctr">
            <a:normAutofit/>
          </a:bodyPr>
          <a:lstStyle/>
          <a:p>
            <a:r>
              <a:rPr lang="en-GB" dirty="0"/>
              <a:t>What have we learnt so far?</a:t>
            </a:r>
          </a:p>
        </p:txBody>
      </p:sp>
      <p:sp>
        <p:nvSpPr>
          <p:cNvPr id="1038" name="Content Placeholder 2">
            <a:extLst>
              <a:ext uri="{FF2B5EF4-FFF2-40B4-BE49-F238E27FC236}">
                <a16:creationId xmlns:a16="http://schemas.microsoft.com/office/drawing/2014/main" id="{8002FBBF-F679-46FA-743C-CBB0BC74C580}"/>
              </a:ext>
            </a:extLst>
          </p:cNvPr>
          <p:cNvSpPr>
            <a:spLocks noGrp="1"/>
          </p:cNvSpPr>
          <p:nvPr>
            <p:ph idx="1"/>
          </p:nvPr>
        </p:nvSpPr>
        <p:spPr>
          <a:xfrm>
            <a:off x="819538" y="2313991"/>
            <a:ext cx="4965441" cy="3862971"/>
          </a:xfrm>
        </p:spPr>
        <p:txBody>
          <a:bodyPr>
            <a:normAutofit/>
          </a:bodyPr>
          <a:lstStyle/>
          <a:p>
            <a:r>
              <a:rPr lang="en-US" dirty="0"/>
              <a:t>A student </a:t>
            </a:r>
            <a:r>
              <a:rPr lang="en-US" b="1" dirty="0"/>
              <a:t>must</a:t>
            </a:r>
            <a:r>
              <a:rPr lang="en-US" dirty="0"/>
              <a:t> </a:t>
            </a:r>
            <a:r>
              <a:rPr lang="en-US" dirty="0" err="1"/>
              <a:t>enrol</a:t>
            </a:r>
            <a:r>
              <a:rPr lang="en-US" dirty="0"/>
              <a:t> in </a:t>
            </a:r>
            <a:r>
              <a:rPr lang="en-US" b="1" dirty="0"/>
              <a:t>one</a:t>
            </a:r>
            <a:r>
              <a:rPr lang="en-US" dirty="0"/>
              <a:t> program.</a:t>
            </a:r>
          </a:p>
          <a:p>
            <a:pPr lvl="1"/>
            <a:r>
              <a:rPr lang="en-US" dirty="0"/>
              <a:t>It has </a:t>
            </a:r>
            <a:r>
              <a:rPr lang="en-US" dirty="0" err="1"/>
              <a:t>GivenNames</a:t>
            </a:r>
            <a:r>
              <a:rPr lang="en-US" dirty="0"/>
              <a:t>, Surname, </a:t>
            </a:r>
            <a:r>
              <a:rPr lang="en-US" dirty="0" err="1"/>
              <a:t>StudentID</a:t>
            </a:r>
            <a:r>
              <a:rPr lang="en-US" dirty="0"/>
              <a:t>, </a:t>
            </a:r>
            <a:r>
              <a:rPr lang="en-US" dirty="0" err="1"/>
              <a:t>Date_of_Birth</a:t>
            </a:r>
            <a:r>
              <a:rPr lang="en-US" dirty="0"/>
              <a:t>, </a:t>
            </a:r>
            <a:r>
              <a:rPr lang="en-US" dirty="0" err="1"/>
              <a:t>YearEnrolled</a:t>
            </a:r>
            <a:r>
              <a:rPr lang="en-US" dirty="0"/>
              <a:t> attributes, where </a:t>
            </a:r>
            <a:r>
              <a:rPr lang="en-US" dirty="0" err="1"/>
              <a:t>StudentID</a:t>
            </a:r>
            <a:r>
              <a:rPr lang="en-US" dirty="0"/>
              <a:t> is a primary key.</a:t>
            </a:r>
          </a:p>
        </p:txBody>
      </p:sp>
      <p:sp>
        <p:nvSpPr>
          <p:cNvPr id="4" name="Slide Number Placeholder 3">
            <a:extLst>
              <a:ext uri="{FF2B5EF4-FFF2-40B4-BE49-F238E27FC236}">
                <a16:creationId xmlns:a16="http://schemas.microsoft.com/office/drawing/2014/main" id="{A94F568B-EC7A-42D8-4EAE-BA5523E5618F}"/>
              </a:ext>
            </a:extLst>
          </p:cNvPr>
          <p:cNvSpPr>
            <a:spLocks noGrp="1"/>
          </p:cNvSpPr>
          <p:nvPr>
            <p:ph type="sldNum" sz="quarter" idx="4"/>
          </p:nvPr>
        </p:nvSpPr>
        <p:spPr>
          <a:xfrm>
            <a:off x="8955058" y="6092983"/>
            <a:ext cx="2743200" cy="365125"/>
          </a:xfrm>
        </p:spPr>
        <p:txBody>
          <a:bodyPr anchor="ctr">
            <a:normAutofit/>
          </a:bodyPr>
          <a:lstStyle/>
          <a:p>
            <a:pPr>
              <a:lnSpc>
                <a:spcPct val="90000"/>
              </a:lnSpc>
              <a:spcAft>
                <a:spcPts val="600"/>
              </a:spcAft>
            </a:pPr>
            <a:fld id="{6998E55D-8E2A-4AFE-A61C-B5DBBB7761E7}" type="slidenum">
              <a:rPr lang="en-GB" smtClean="0"/>
              <a:pPr>
                <a:lnSpc>
                  <a:spcPct val="90000"/>
                </a:lnSpc>
                <a:spcAft>
                  <a:spcPts val="600"/>
                </a:spcAft>
              </a:pPr>
              <a:t>10</a:t>
            </a:fld>
            <a:endParaRPr lang="en-GB"/>
          </a:p>
        </p:txBody>
      </p:sp>
      <p:pic>
        <p:nvPicPr>
          <p:cNvPr id="7" name="Picture 6">
            <a:extLst>
              <a:ext uri="{FF2B5EF4-FFF2-40B4-BE49-F238E27FC236}">
                <a16:creationId xmlns:a16="http://schemas.microsoft.com/office/drawing/2014/main" id="{777ECB28-849E-C609-B5DF-F44483AE0DB3}"/>
              </a:ext>
            </a:extLst>
          </p:cNvPr>
          <p:cNvPicPr>
            <a:picLocks noChangeAspect="1"/>
          </p:cNvPicPr>
          <p:nvPr/>
        </p:nvPicPr>
        <p:blipFill>
          <a:blip r:embed="rId2"/>
          <a:stretch>
            <a:fillRect/>
          </a:stretch>
        </p:blipFill>
        <p:spPr>
          <a:xfrm>
            <a:off x="6392833" y="2438558"/>
            <a:ext cx="5124450" cy="4019550"/>
          </a:xfrm>
          <a:prstGeom prst="rect">
            <a:avLst/>
          </a:prstGeom>
        </p:spPr>
      </p:pic>
      <p:sp>
        <p:nvSpPr>
          <p:cNvPr id="3" name="Oval 2">
            <a:extLst>
              <a:ext uri="{FF2B5EF4-FFF2-40B4-BE49-F238E27FC236}">
                <a16:creationId xmlns:a16="http://schemas.microsoft.com/office/drawing/2014/main" id="{E146B425-3CC5-4CF3-6742-1FA8C969234A}"/>
              </a:ext>
            </a:extLst>
          </p:cNvPr>
          <p:cNvSpPr/>
          <p:nvPr/>
        </p:nvSpPr>
        <p:spPr>
          <a:xfrm>
            <a:off x="8115299" y="3319462"/>
            <a:ext cx="438151" cy="219076"/>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FB34335B-55B6-6012-1298-E4424085E93F}"/>
              </a:ext>
            </a:extLst>
          </p:cNvPr>
          <p:cNvSpPr/>
          <p:nvPr/>
        </p:nvSpPr>
        <p:spPr>
          <a:xfrm>
            <a:off x="9042916" y="3209924"/>
            <a:ext cx="335903" cy="219076"/>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1795296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69E6-454A-3EE7-2C19-F7D5814352BA}"/>
              </a:ext>
            </a:extLst>
          </p:cNvPr>
          <p:cNvSpPr>
            <a:spLocks noGrp="1"/>
          </p:cNvSpPr>
          <p:nvPr>
            <p:ph type="title"/>
          </p:nvPr>
        </p:nvSpPr>
        <p:spPr/>
        <p:txBody>
          <a:bodyPr/>
          <a:lstStyle/>
          <a:p>
            <a:r>
              <a:rPr lang="en-GB" dirty="0"/>
              <a:t>How do we derive Foreign Keys and ICs for different relationship types?</a:t>
            </a:r>
          </a:p>
        </p:txBody>
      </p:sp>
      <p:sp>
        <p:nvSpPr>
          <p:cNvPr id="3" name="Content Placeholder 2">
            <a:extLst>
              <a:ext uri="{FF2B5EF4-FFF2-40B4-BE49-F238E27FC236}">
                <a16:creationId xmlns:a16="http://schemas.microsoft.com/office/drawing/2014/main" id="{6979F6E2-2E54-EE37-04E9-6949153377FA}"/>
              </a:ext>
            </a:extLst>
          </p:cNvPr>
          <p:cNvSpPr>
            <a:spLocks noGrp="1"/>
          </p:cNvSpPr>
          <p:nvPr>
            <p:ph idx="1"/>
          </p:nvPr>
        </p:nvSpPr>
        <p:spPr/>
        <p:txBody>
          <a:bodyPr/>
          <a:lstStyle/>
          <a:p>
            <a:r>
              <a:rPr lang="en-GB" dirty="0"/>
              <a:t>1 to 1 relations</a:t>
            </a:r>
          </a:p>
        </p:txBody>
      </p:sp>
      <p:sp>
        <p:nvSpPr>
          <p:cNvPr id="4" name="Slide Number Placeholder 3">
            <a:extLst>
              <a:ext uri="{FF2B5EF4-FFF2-40B4-BE49-F238E27FC236}">
                <a16:creationId xmlns:a16="http://schemas.microsoft.com/office/drawing/2014/main" id="{DBAA6220-2834-D35C-3C80-E8EA860E8E17}"/>
              </a:ext>
            </a:extLst>
          </p:cNvPr>
          <p:cNvSpPr>
            <a:spLocks noGrp="1"/>
          </p:cNvSpPr>
          <p:nvPr>
            <p:ph type="sldNum" sz="quarter" idx="4"/>
          </p:nvPr>
        </p:nvSpPr>
        <p:spPr/>
        <p:txBody>
          <a:bodyPr/>
          <a:lstStyle/>
          <a:p>
            <a:fld id="{6998E55D-8E2A-4AFE-A61C-B5DBBB7761E7}" type="slidenum">
              <a:rPr lang="en-GB" smtClean="0"/>
              <a:pPr/>
              <a:t>100</a:t>
            </a:fld>
            <a:endParaRPr lang="en-GB"/>
          </a:p>
        </p:txBody>
      </p:sp>
      <p:grpSp>
        <p:nvGrpSpPr>
          <p:cNvPr id="24" name="Group 23">
            <a:extLst>
              <a:ext uri="{FF2B5EF4-FFF2-40B4-BE49-F238E27FC236}">
                <a16:creationId xmlns:a16="http://schemas.microsoft.com/office/drawing/2014/main" id="{FF8C2DF2-4580-5559-378B-29BBE24E5E22}"/>
              </a:ext>
            </a:extLst>
          </p:cNvPr>
          <p:cNvGrpSpPr/>
          <p:nvPr/>
        </p:nvGrpSpPr>
        <p:grpSpPr>
          <a:xfrm>
            <a:off x="4563292" y="1885573"/>
            <a:ext cx="6943824" cy="856836"/>
            <a:chOff x="1018680" y="3533832"/>
            <a:chExt cx="9957214" cy="1546661"/>
          </a:xfrm>
        </p:grpSpPr>
        <p:sp>
          <p:nvSpPr>
            <p:cNvPr id="5" name="Flowchart: Decision 4">
              <a:extLst>
                <a:ext uri="{FF2B5EF4-FFF2-40B4-BE49-F238E27FC236}">
                  <a16:creationId xmlns:a16="http://schemas.microsoft.com/office/drawing/2014/main" id="{6F26C37D-4D15-6992-453D-6D6A54B4F10B}"/>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6" name="Rectangle 5">
              <a:extLst>
                <a:ext uri="{FF2B5EF4-FFF2-40B4-BE49-F238E27FC236}">
                  <a16:creationId xmlns:a16="http://schemas.microsoft.com/office/drawing/2014/main" id="{649C1882-0799-2F8E-7399-709CB75651F7}"/>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7" name="Oval 6">
              <a:extLst>
                <a:ext uri="{FF2B5EF4-FFF2-40B4-BE49-F238E27FC236}">
                  <a16:creationId xmlns:a16="http://schemas.microsoft.com/office/drawing/2014/main" id="{8B51BBDE-3DAB-39B7-D6DB-D2DC08BB61B2}"/>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8" name="Oval 7">
              <a:extLst>
                <a:ext uri="{FF2B5EF4-FFF2-40B4-BE49-F238E27FC236}">
                  <a16:creationId xmlns:a16="http://schemas.microsoft.com/office/drawing/2014/main" id="{111FF984-3C98-1571-0ED7-EA51776F718E}"/>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9" name="Oval 8">
              <a:extLst>
                <a:ext uri="{FF2B5EF4-FFF2-40B4-BE49-F238E27FC236}">
                  <a16:creationId xmlns:a16="http://schemas.microsoft.com/office/drawing/2014/main" id="{49DCBFC6-BF8E-CB71-E9A8-EDFB4B5463C6}"/>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10" name="Straight Connector 9">
              <a:extLst>
                <a:ext uri="{FF2B5EF4-FFF2-40B4-BE49-F238E27FC236}">
                  <a16:creationId xmlns:a16="http://schemas.microsoft.com/office/drawing/2014/main" id="{8BE11D60-0184-88E5-2917-3EF78F758436}"/>
                </a:ext>
              </a:extLst>
            </p:cNvPr>
            <p:cNvCxnSpPr>
              <a:stCxn id="7" idx="6"/>
              <a:endCxn id="6"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9D639BC-1394-8000-9F23-6386DA523566}"/>
                </a:ext>
              </a:extLst>
            </p:cNvPr>
            <p:cNvCxnSpPr>
              <a:cxnSpLocks/>
              <a:stCxn id="9" idx="4"/>
              <a:endCxn id="6"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1126978-A013-2AD5-2FED-11D07177C43B}"/>
                </a:ext>
              </a:extLst>
            </p:cNvPr>
            <p:cNvCxnSpPr>
              <a:cxnSpLocks/>
              <a:stCxn id="8" idx="2"/>
              <a:endCxn id="6"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2D154D-A574-D2BB-4EB7-2F9DE357C0C5}"/>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14" name="Oval 13">
              <a:extLst>
                <a:ext uri="{FF2B5EF4-FFF2-40B4-BE49-F238E27FC236}">
                  <a16:creationId xmlns:a16="http://schemas.microsoft.com/office/drawing/2014/main" id="{D296C693-F5EF-C943-9315-D3DDAA5CA1CF}"/>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15" name="Oval 14">
              <a:extLst>
                <a:ext uri="{FF2B5EF4-FFF2-40B4-BE49-F238E27FC236}">
                  <a16:creationId xmlns:a16="http://schemas.microsoft.com/office/drawing/2014/main" id="{4E016E05-AE3C-0775-207E-5C6D2C2BF7D0}"/>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16" name="Straight Connector 15">
              <a:extLst>
                <a:ext uri="{FF2B5EF4-FFF2-40B4-BE49-F238E27FC236}">
                  <a16:creationId xmlns:a16="http://schemas.microsoft.com/office/drawing/2014/main" id="{EF6BCB13-E8A0-3771-73AD-A8E724A92FA3}"/>
                </a:ext>
              </a:extLst>
            </p:cNvPr>
            <p:cNvCxnSpPr>
              <a:cxnSpLocks/>
              <a:stCxn id="14" idx="4"/>
              <a:endCxn id="13"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A02729E-2F83-7176-B803-8B5798E9C6E6}"/>
                </a:ext>
              </a:extLst>
            </p:cNvPr>
            <p:cNvCxnSpPr>
              <a:cxnSpLocks/>
              <a:stCxn id="15" idx="3"/>
              <a:endCxn id="13"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E334DE-C7F2-4855-5BB3-1757A6DEDE1D}"/>
                </a:ext>
              </a:extLst>
            </p:cNvPr>
            <p:cNvCxnSpPr>
              <a:cxnSpLocks/>
              <a:endCxn id="13"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D3CF94-5698-6EEE-3C45-99BC7E8E79A0}"/>
                </a:ext>
              </a:extLst>
            </p:cNvPr>
            <p:cNvCxnSpPr>
              <a:cxnSpLocks/>
              <a:stCxn id="5" idx="3"/>
              <a:endCxn id="13"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5F22B1-AC1E-A54A-82BB-2A81B656ADA0}"/>
                </a:ext>
              </a:extLst>
            </p:cNvPr>
            <p:cNvCxnSpPr>
              <a:cxnSpLocks/>
              <a:stCxn id="6" idx="3"/>
              <a:endCxn id="5"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203EFCE-A3A7-0E27-E418-1AD42D777808}"/>
                </a:ext>
              </a:extLst>
            </p:cNvPr>
            <p:cNvSpPr txBox="1"/>
            <p:nvPr/>
          </p:nvSpPr>
          <p:spPr>
            <a:xfrm>
              <a:off x="3892731" y="4300654"/>
              <a:ext cx="697535" cy="427087"/>
            </a:xfrm>
            <a:prstGeom prst="rect">
              <a:avLst/>
            </a:prstGeom>
            <a:noFill/>
          </p:spPr>
          <p:txBody>
            <a:bodyPr wrap="square" rtlCol="0">
              <a:spAutoFit/>
            </a:bodyPr>
            <a:lstStyle/>
            <a:p>
              <a:r>
                <a:rPr lang="en-GB" sz="1000" dirty="0"/>
                <a:t>1</a:t>
              </a:r>
            </a:p>
          </p:txBody>
        </p:sp>
        <p:sp>
          <p:nvSpPr>
            <p:cNvPr id="22" name="TextBox 21">
              <a:extLst>
                <a:ext uri="{FF2B5EF4-FFF2-40B4-BE49-F238E27FC236}">
                  <a16:creationId xmlns:a16="http://schemas.microsoft.com/office/drawing/2014/main" id="{0B0D4491-CD7E-9560-1310-AC6CAD9CCCDE}"/>
                </a:ext>
              </a:extLst>
            </p:cNvPr>
            <p:cNvSpPr txBox="1"/>
            <p:nvPr/>
          </p:nvSpPr>
          <p:spPr>
            <a:xfrm>
              <a:off x="7833559" y="4260654"/>
              <a:ext cx="697535" cy="427087"/>
            </a:xfrm>
            <a:prstGeom prst="rect">
              <a:avLst/>
            </a:prstGeom>
            <a:noFill/>
          </p:spPr>
          <p:txBody>
            <a:bodyPr wrap="square" rtlCol="0">
              <a:spAutoFit/>
            </a:bodyPr>
            <a:lstStyle/>
            <a:p>
              <a:r>
                <a:rPr lang="en-GB" sz="1000" dirty="0"/>
                <a:t>1</a:t>
              </a:r>
            </a:p>
          </p:txBody>
        </p:sp>
        <p:sp>
          <p:nvSpPr>
            <p:cNvPr id="23" name="Oval 22">
              <a:extLst>
                <a:ext uri="{FF2B5EF4-FFF2-40B4-BE49-F238E27FC236}">
                  <a16:creationId xmlns:a16="http://schemas.microsoft.com/office/drawing/2014/main" id="{825014BC-491F-F83F-E7D7-CB9658070585}"/>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pic>
        <p:nvPicPr>
          <p:cNvPr id="29" name="Picture 28">
            <a:extLst>
              <a:ext uri="{FF2B5EF4-FFF2-40B4-BE49-F238E27FC236}">
                <a16:creationId xmlns:a16="http://schemas.microsoft.com/office/drawing/2014/main" id="{CA52FB80-381F-E789-1240-440BA7ECC263}"/>
              </a:ext>
            </a:extLst>
          </p:cNvPr>
          <p:cNvPicPr>
            <a:picLocks noChangeAspect="1"/>
          </p:cNvPicPr>
          <p:nvPr/>
        </p:nvPicPr>
        <p:blipFill>
          <a:blip r:embed="rId2"/>
          <a:stretch>
            <a:fillRect/>
          </a:stretch>
        </p:blipFill>
        <p:spPr>
          <a:xfrm>
            <a:off x="664583" y="3625267"/>
            <a:ext cx="4182218" cy="1511939"/>
          </a:xfrm>
          <a:prstGeom prst="rect">
            <a:avLst/>
          </a:prstGeom>
        </p:spPr>
      </p:pic>
      <p:graphicFrame>
        <p:nvGraphicFramePr>
          <p:cNvPr id="30" name="Table 7">
            <a:extLst>
              <a:ext uri="{FF2B5EF4-FFF2-40B4-BE49-F238E27FC236}">
                <a16:creationId xmlns:a16="http://schemas.microsoft.com/office/drawing/2014/main" id="{CFB838D1-D1E9-729B-45F2-25369456F3AE}"/>
              </a:ext>
            </a:extLst>
          </p:cNvPr>
          <p:cNvGraphicFramePr>
            <a:graphicFrameLocks noGrp="1"/>
          </p:cNvGraphicFramePr>
          <p:nvPr/>
        </p:nvGraphicFramePr>
        <p:xfrm>
          <a:off x="7899923" y="3658356"/>
          <a:ext cx="3766988" cy="1483360"/>
        </p:xfrm>
        <a:graphic>
          <a:graphicData uri="http://schemas.openxmlformats.org/drawingml/2006/table">
            <a:tbl>
              <a:tblPr firstRow="1" bandRow="1">
                <a:tableStyleId>{5C22544A-7EE6-4342-B048-85BDC9FD1C3A}</a:tableStyleId>
              </a:tblPr>
              <a:tblGrid>
                <a:gridCol w="1076541">
                  <a:extLst>
                    <a:ext uri="{9D8B030D-6E8A-4147-A177-3AD203B41FA5}">
                      <a16:colId xmlns:a16="http://schemas.microsoft.com/office/drawing/2014/main" val="1551054938"/>
                    </a:ext>
                  </a:extLst>
                </a:gridCol>
                <a:gridCol w="800100">
                  <a:extLst>
                    <a:ext uri="{9D8B030D-6E8A-4147-A177-3AD203B41FA5}">
                      <a16:colId xmlns:a16="http://schemas.microsoft.com/office/drawing/2014/main" val="2429303523"/>
                    </a:ext>
                  </a:extLst>
                </a:gridCol>
                <a:gridCol w="1890347">
                  <a:extLst>
                    <a:ext uri="{9D8B030D-6E8A-4147-A177-3AD203B41FA5}">
                      <a16:colId xmlns:a16="http://schemas.microsoft.com/office/drawing/2014/main" val="749733657"/>
                    </a:ext>
                  </a:extLst>
                </a:gridCol>
              </a:tblGrid>
              <a:tr h="370840">
                <a:tc>
                  <a:txBody>
                    <a:bodyPr/>
                    <a:lstStyle/>
                    <a:p>
                      <a:r>
                        <a:rPr lang="en-GB" sz="1400" dirty="0"/>
                        <a:t>SSI</a:t>
                      </a:r>
                    </a:p>
                  </a:txBody>
                  <a:tcPr/>
                </a:tc>
                <a:tc>
                  <a:txBody>
                    <a:bodyPr/>
                    <a:lstStyle/>
                    <a:p>
                      <a:r>
                        <a:rPr lang="en-GB" sz="1400" dirty="0"/>
                        <a:t>Name</a:t>
                      </a:r>
                    </a:p>
                  </a:txBody>
                  <a:tcPr/>
                </a:tc>
                <a:tc>
                  <a:txBody>
                    <a:bodyPr/>
                    <a:lstStyle/>
                    <a:p>
                      <a:r>
                        <a:rPr lang="en-GB" sz="1400" dirty="0" err="1"/>
                        <a:t>Phone_Number</a:t>
                      </a:r>
                      <a:endParaRPr lang="en-GB" sz="1400" dirty="0"/>
                    </a:p>
                  </a:txBody>
                  <a:tcPr/>
                </a:tc>
                <a:extLst>
                  <a:ext uri="{0D108BD9-81ED-4DB2-BD59-A6C34878D82A}">
                    <a16:rowId xmlns:a16="http://schemas.microsoft.com/office/drawing/2014/main" val="1488878063"/>
                  </a:ext>
                </a:extLst>
              </a:tr>
              <a:tr h="370840">
                <a:tc>
                  <a:txBody>
                    <a:bodyPr/>
                    <a:lstStyle/>
                    <a:p>
                      <a:r>
                        <a:rPr lang="en-GB" sz="1400" dirty="0"/>
                        <a:t>87542702</a:t>
                      </a:r>
                    </a:p>
                  </a:txBody>
                  <a:tcPr/>
                </a:tc>
                <a:tc>
                  <a:txBody>
                    <a:bodyPr/>
                    <a:lstStyle/>
                    <a:p>
                      <a:r>
                        <a:rPr lang="en-GB" sz="1400" dirty="0"/>
                        <a:t>Tom</a:t>
                      </a:r>
                    </a:p>
                  </a:txBody>
                  <a:tcPr/>
                </a:tc>
                <a:tc>
                  <a:txBody>
                    <a:bodyPr/>
                    <a:lstStyle/>
                    <a:p>
                      <a:r>
                        <a:rPr lang="en-GB" sz="1400" dirty="0"/>
                        <a:t>75315567</a:t>
                      </a:r>
                    </a:p>
                  </a:txBody>
                  <a:tcPr/>
                </a:tc>
                <a:extLst>
                  <a:ext uri="{0D108BD9-81ED-4DB2-BD59-A6C34878D82A}">
                    <a16:rowId xmlns:a16="http://schemas.microsoft.com/office/drawing/2014/main" val="4098427296"/>
                  </a:ext>
                </a:extLst>
              </a:tr>
              <a:tr h="370840">
                <a:tc>
                  <a:txBody>
                    <a:bodyPr/>
                    <a:lstStyle/>
                    <a:p>
                      <a:r>
                        <a:rPr lang="en-GB" sz="1400" dirty="0"/>
                        <a:t>68201937</a:t>
                      </a:r>
                    </a:p>
                  </a:txBody>
                  <a:tcPr/>
                </a:tc>
                <a:tc>
                  <a:txBody>
                    <a:bodyPr/>
                    <a:lstStyle/>
                    <a:p>
                      <a:r>
                        <a:rPr lang="en-GB" sz="1400" dirty="0"/>
                        <a:t>Uraz</a:t>
                      </a:r>
                    </a:p>
                  </a:txBody>
                  <a:tcPr/>
                </a:tc>
                <a:tc>
                  <a:txBody>
                    <a:bodyPr/>
                    <a:lstStyle/>
                    <a:p>
                      <a:r>
                        <a:rPr lang="en-GB" sz="1400" dirty="0"/>
                        <a:t>75335521</a:t>
                      </a:r>
                    </a:p>
                  </a:txBody>
                  <a:tcPr/>
                </a:tc>
                <a:extLst>
                  <a:ext uri="{0D108BD9-81ED-4DB2-BD59-A6C34878D82A}">
                    <a16:rowId xmlns:a16="http://schemas.microsoft.com/office/drawing/2014/main" val="1953469719"/>
                  </a:ext>
                </a:extLst>
              </a:tr>
              <a:tr h="370840">
                <a:tc>
                  <a:txBody>
                    <a:bodyPr/>
                    <a:lstStyle/>
                    <a:p>
                      <a:r>
                        <a:rPr lang="en-GB" sz="1400" dirty="0"/>
                        <a:t>23139827</a:t>
                      </a:r>
                    </a:p>
                  </a:txBody>
                  <a:tcPr/>
                </a:tc>
                <a:tc>
                  <a:txBody>
                    <a:bodyPr/>
                    <a:lstStyle/>
                    <a:p>
                      <a:r>
                        <a:rPr lang="en-GB" sz="1400" dirty="0"/>
                        <a:t>Nick</a:t>
                      </a:r>
                    </a:p>
                  </a:txBody>
                  <a:tcPr/>
                </a:tc>
                <a:tc>
                  <a:txBody>
                    <a:bodyPr/>
                    <a:lstStyle/>
                    <a:p>
                      <a:r>
                        <a:rPr lang="en-GB" sz="1400" dirty="0"/>
                        <a:t>75315544</a:t>
                      </a:r>
                    </a:p>
                  </a:txBody>
                  <a:tcPr/>
                </a:tc>
                <a:extLst>
                  <a:ext uri="{0D108BD9-81ED-4DB2-BD59-A6C34878D82A}">
                    <a16:rowId xmlns:a16="http://schemas.microsoft.com/office/drawing/2014/main" val="3233330986"/>
                  </a:ext>
                </a:extLst>
              </a:tr>
            </a:tbl>
          </a:graphicData>
        </a:graphic>
      </p:graphicFrame>
      <p:cxnSp>
        <p:nvCxnSpPr>
          <p:cNvPr id="25" name="Straight Connector 24">
            <a:extLst>
              <a:ext uri="{FF2B5EF4-FFF2-40B4-BE49-F238E27FC236}">
                <a16:creationId xmlns:a16="http://schemas.microsoft.com/office/drawing/2014/main" id="{B794AD24-EE9B-84C0-E820-1FABADF07EC4}"/>
              </a:ext>
            </a:extLst>
          </p:cNvPr>
          <p:cNvCxnSpPr>
            <a:cxnSpLocks/>
          </p:cNvCxnSpPr>
          <p:nvPr/>
        </p:nvCxnSpPr>
        <p:spPr>
          <a:xfrm>
            <a:off x="6447569" y="2535502"/>
            <a:ext cx="11851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9C51FC9-9AC5-3B7D-A18A-5B4D3A80A19D}"/>
              </a:ext>
            </a:extLst>
          </p:cNvPr>
          <p:cNvCxnSpPr>
            <a:cxnSpLocks/>
          </p:cNvCxnSpPr>
          <p:nvPr/>
        </p:nvCxnSpPr>
        <p:spPr>
          <a:xfrm>
            <a:off x="8617527" y="2554095"/>
            <a:ext cx="1008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926B5F0-1B82-6287-3C63-5FA420419C3B}"/>
              </a:ext>
            </a:extLst>
          </p:cNvPr>
          <p:cNvSpPr txBox="1"/>
          <p:nvPr/>
        </p:nvSpPr>
        <p:spPr>
          <a:xfrm>
            <a:off x="4996648" y="5076719"/>
            <a:ext cx="2525317" cy="1200329"/>
          </a:xfrm>
          <a:prstGeom prst="rect">
            <a:avLst/>
          </a:prstGeom>
          <a:noFill/>
        </p:spPr>
        <p:txBody>
          <a:bodyPr wrap="square" rtlCol="0">
            <a:spAutoFit/>
          </a:bodyPr>
          <a:lstStyle/>
          <a:p>
            <a:r>
              <a:rPr lang="en-GB" sz="1200" dirty="0" err="1"/>
              <a:t>Car_Rep_Mec</a:t>
            </a:r>
            <a:r>
              <a:rPr lang="en-GB" sz="1200" dirty="0"/>
              <a:t>(</a:t>
            </a:r>
            <a:r>
              <a:rPr lang="en-GB" sz="1200" dirty="0" err="1"/>
              <a:t>Brand:</a:t>
            </a:r>
            <a:r>
              <a:rPr lang="en-GB" sz="1200" i="1" dirty="0" err="1"/>
              <a:t>TEXT</a:t>
            </a:r>
            <a:r>
              <a:rPr lang="en-GB" sz="1200" dirty="0"/>
              <a:t>, SSI: </a:t>
            </a:r>
            <a:r>
              <a:rPr lang="en-GB" sz="1200" i="1" dirty="0"/>
              <a:t>TEXT,</a:t>
            </a:r>
            <a:r>
              <a:rPr lang="en-GB" sz="1200" dirty="0"/>
              <a:t> Primary key (</a:t>
            </a:r>
            <a:r>
              <a:rPr lang="en-GB" sz="1200" dirty="0" err="1"/>
              <a:t>SSI,Brand</a:t>
            </a:r>
            <a:r>
              <a:rPr lang="en-GB" sz="1200" dirty="0"/>
              <a:t>), Foreign Key SSI referencing </a:t>
            </a:r>
            <a:r>
              <a:rPr lang="en-GB" sz="1200" dirty="0" err="1"/>
              <a:t>Mec</a:t>
            </a:r>
            <a:r>
              <a:rPr lang="en-GB" sz="1200" dirty="0"/>
              <a:t>, Foreign Key Brand referencing Car, </a:t>
            </a:r>
            <a:r>
              <a:rPr lang="en-GB" sz="1200" dirty="0">
                <a:solidFill>
                  <a:srgbClr val="FF0000"/>
                </a:solidFill>
              </a:rPr>
              <a:t>On delete CASCADE/Reject, Brand is UNIQUE, SSI is Unique</a:t>
            </a:r>
            <a:r>
              <a:rPr lang="en-GB" sz="1200" dirty="0"/>
              <a:t>)</a:t>
            </a:r>
          </a:p>
        </p:txBody>
      </p:sp>
      <p:graphicFrame>
        <p:nvGraphicFramePr>
          <p:cNvPr id="31" name="Table 11">
            <a:extLst>
              <a:ext uri="{FF2B5EF4-FFF2-40B4-BE49-F238E27FC236}">
                <a16:creationId xmlns:a16="http://schemas.microsoft.com/office/drawing/2014/main" id="{F21EB4B5-7FE0-0358-057E-F0CCCDE6621C}"/>
              </a:ext>
            </a:extLst>
          </p:cNvPr>
          <p:cNvGraphicFramePr>
            <a:graphicFrameLocks noGrp="1"/>
          </p:cNvGraphicFramePr>
          <p:nvPr>
            <p:extLst>
              <p:ext uri="{D42A27DB-BD31-4B8C-83A1-F6EECF244321}">
                <p14:modId xmlns:p14="http://schemas.microsoft.com/office/powerpoint/2010/main" val="2592994143"/>
              </p:ext>
            </p:extLst>
          </p:nvPr>
        </p:nvGraphicFramePr>
        <p:xfrm>
          <a:off x="5200873" y="3630299"/>
          <a:ext cx="2206918" cy="1483360"/>
        </p:xfrm>
        <a:graphic>
          <a:graphicData uri="http://schemas.openxmlformats.org/drawingml/2006/table">
            <a:tbl>
              <a:tblPr firstRow="1" bandRow="1">
                <a:tableStyleId>{5C22544A-7EE6-4342-B048-85BDC9FD1C3A}</a:tableStyleId>
              </a:tblPr>
              <a:tblGrid>
                <a:gridCol w="1103459">
                  <a:extLst>
                    <a:ext uri="{9D8B030D-6E8A-4147-A177-3AD203B41FA5}">
                      <a16:colId xmlns:a16="http://schemas.microsoft.com/office/drawing/2014/main" val="3918830575"/>
                    </a:ext>
                  </a:extLst>
                </a:gridCol>
                <a:gridCol w="1103459">
                  <a:extLst>
                    <a:ext uri="{9D8B030D-6E8A-4147-A177-3AD203B41FA5}">
                      <a16:colId xmlns:a16="http://schemas.microsoft.com/office/drawing/2014/main" val="2239927709"/>
                    </a:ext>
                  </a:extLst>
                </a:gridCol>
              </a:tblGrid>
              <a:tr h="370840">
                <a:tc>
                  <a:txBody>
                    <a:bodyPr/>
                    <a:lstStyle/>
                    <a:p>
                      <a:r>
                        <a:rPr lang="en-GB" dirty="0"/>
                        <a:t>SSI</a:t>
                      </a:r>
                    </a:p>
                  </a:txBody>
                  <a:tcPr/>
                </a:tc>
                <a:tc>
                  <a:txBody>
                    <a:bodyPr/>
                    <a:lstStyle/>
                    <a:p>
                      <a:r>
                        <a:rPr lang="en-GB" sz="1200" dirty="0"/>
                        <a:t>Brand</a:t>
                      </a:r>
                    </a:p>
                  </a:txBody>
                  <a:tcPr/>
                </a:tc>
                <a:extLst>
                  <a:ext uri="{0D108BD9-81ED-4DB2-BD59-A6C34878D82A}">
                    <a16:rowId xmlns:a16="http://schemas.microsoft.com/office/drawing/2014/main" val="3153680858"/>
                  </a:ext>
                </a:extLst>
              </a:tr>
              <a:tr h="370840">
                <a:tc>
                  <a:txBody>
                    <a:bodyPr/>
                    <a:lstStyle/>
                    <a:p>
                      <a:r>
                        <a:rPr lang="en-GB" sz="1400" dirty="0"/>
                        <a:t>87542702</a:t>
                      </a:r>
                    </a:p>
                  </a:txBody>
                  <a:tcPr/>
                </a:tc>
                <a:tc>
                  <a:txBody>
                    <a:bodyPr/>
                    <a:lstStyle/>
                    <a:p>
                      <a:r>
                        <a:rPr lang="en-GB" sz="1100" dirty="0" err="1"/>
                        <a:t>Toyota_Corolla</a:t>
                      </a:r>
                      <a:endParaRPr lang="en-GB" sz="1100" dirty="0"/>
                    </a:p>
                  </a:txBody>
                  <a:tcPr/>
                </a:tc>
                <a:extLst>
                  <a:ext uri="{0D108BD9-81ED-4DB2-BD59-A6C34878D82A}">
                    <a16:rowId xmlns:a16="http://schemas.microsoft.com/office/drawing/2014/main" val="884840968"/>
                  </a:ext>
                </a:extLst>
              </a:tr>
              <a:tr h="370840">
                <a:tc>
                  <a:txBody>
                    <a:bodyPr/>
                    <a:lstStyle/>
                    <a:p>
                      <a:r>
                        <a:rPr lang="en-GB" sz="1400" dirty="0"/>
                        <a:t>68201937</a:t>
                      </a:r>
                    </a:p>
                  </a:txBody>
                  <a:tcPr/>
                </a:tc>
                <a:tc>
                  <a:txBody>
                    <a:bodyPr/>
                    <a:lstStyle/>
                    <a:p>
                      <a:r>
                        <a:rPr lang="en-GB" sz="1100" dirty="0"/>
                        <a:t>Hyundai E.GLS</a:t>
                      </a:r>
                    </a:p>
                  </a:txBody>
                  <a:tcPr/>
                </a:tc>
                <a:extLst>
                  <a:ext uri="{0D108BD9-81ED-4DB2-BD59-A6C34878D82A}">
                    <a16:rowId xmlns:a16="http://schemas.microsoft.com/office/drawing/2014/main" val="4148740185"/>
                  </a:ext>
                </a:extLst>
              </a:tr>
              <a:tr h="370840">
                <a:tc>
                  <a:txBody>
                    <a:bodyPr/>
                    <a:lstStyle/>
                    <a:p>
                      <a:r>
                        <a:rPr lang="en-GB" sz="1400" dirty="0"/>
                        <a:t>23139827</a:t>
                      </a:r>
                    </a:p>
                  </a:txBody>
                  <a:tcPr/>
                </a:tc>
                <a:tc>
                  <a:txBody>
                    <a:bodyPr/>
                    <a:lstStyle/>
                    <a:p>
                      <a:r>
                        <a:rPr lang="en-GB" sz="1200" dirty="0"/>
                        <a:t>BMW 3.21</a:t>
                      </a:r>
                    </a:p>
                  </a:txBody>
                  <a:tcPr/>
                </a:tc>
                <a:extLst>
                  <a:ext uri="{0D108BD9-81ED-4DB2-BD59-A6C34878D82A}">
                    <a16:rowId xmlns:a16="http://schemas.microsoft.com/office/drawing/2014/main" val="398107012"/>
                  </a:ext>
                </a:extLst>
              </a:tr>
            </a:tbl>
          </a:graphicData>
        </a:graphic>
      </p:graphicFrame>
      <p:sp>
        <p:nvSpPr>
          <p:cNvPr id="32" name="TextBox 31">
            <a:extLst>
              <a:ext uri="{FF2B5EF4-FFF2-40B4-BE49-F238E27FC236}">
                <a16:creationId xmlns:a16="http://schemas.microsoft.com/office/drawing/2014/main" id="{A97ED49F-1851-1315-3FAC-1733EC511E98}"/>
              </a:ext>
            </a:extLst>
          </p:cNvPr>
          <p:cNvSpPr txBox="1"/>
          <p:nvPr/>
        </p:nvSpPr>
        <p:spPr>
          <a:xfrm>
            <a:off x="7827766" y="5137206"/>
            <a:ext cx="4075763" cy="646331"/>
          </a:xfrm>
          <a:prstGeom prst="rect">
            <a:avLst/>
          </a:prstGeom>
          <a:noFill/>
        </p:spPr>
        <p:txBody>
          <a:bodyPr wrap="square">
            <a:spAutoFit/>
          </a:bodyPr>
          <a:lstStyle/>
          <a:p>
            <a:r>
              <a:rPr lang="en-GB" dirty="0" err="1"/>
              <a:t>Mec</a:t>
            </a:r>
            <a:r>
              <a:rPr lang="en-GB" dirty="0"/>
              <a:t> (</a:t>
            </a:r>
            <a:r>
              <a:rPr lang="en-GB" dirty="0" err="1"/>
              <a:t>SSI:</a:t>
            </a:r>
            <a:r>
              <a:rPr lang="en-GB" i="1" dirty="0" err="1"/>
              <a:t>TEXT</a:t>
            </a:r>
            <a:r>
              <a:rPr lang="en-GB" dirty="0" err="1"/>
              <a:t>,Name:</a:t>
            </a:r>
            <a:r>
              <a:rPr lang="en-GB" i="1" dirty="0" err="1"/>
              <a:t>TEXT</a:t>
            </a:r>
            <a:r>
              <a:rPr lang="en-GB" dirty="0" err="1"/>
              <a:t>,Phone:</a:t>
            </a:r>
            <a:r>
              <a:rPr lang="en-GB" i="1" dirty="0" err="1"/>
              <a:t>TEXT</a:t>
            </a:r>
            <a:r>
              <a:rPr lang="en-GB" i="1" dirty="0"/>
              <a:t>, Primary key: SSI</a:t>
            </a:r>
            <a:r>
              <a:rPr lang="en-GB" dirty="0"/>
              <a:t>)</a:t>
            </a:r>
          </a:p>
        </p:txBody>
      </p:sp>
      <p:sp>
        <p:nvSpPr>
          <p:cNvPr id="34" name="TextBox 33">
            <a:extLst>
              <a:ext uri="{FF2B5EF4-FFF2-40B4-BE49-F238E27FC236}">
                <a16:creationId xmlns:a16="http://schemas.microsoft.com/office/drawing/2014/main" id="{88DEBE3F-AF51-8981-1B48-5687D5E3F4DF}"/>
              </a:ext>
            </a:extLst>
          </p:cNvPr>
          <p:cNvSpPr txBox="1"/>
          <p:nvPr/>
        </p:nvSpPr>
        <p:spPr>
          <a:xfrm>
            <a:off x="254994" y="5081792"/>
            <a:ext cx="4453747" cy="461665"/>
          </a:xfrm>
          <a:prstGeom prst="rect">
            <a:avLst/>
          </a:prstGeom>
          <a:noFill/>
        </p:spPr>
        <p:txBody>
          <a:bodyPr wrap="square">
            <a:spAutoFit/>
          </a:bodyPr>
          <a:lstStyle/>
          <a:p>
            <a:r>
              <a:rPr lang="en-GB" sz="1200" dirty="0"/>
              <a:t>Car(</a:t>
            </a:r>
            <a:r>
              <a:rPr lang="en-GB" sz="1200" dirty="0" err="1"/>
              <a:t>Brand:TEXT,Weight:INT,Length:DOUBLE,Max_Speed:INT</a:t>
            </a:r>
            <a:r>
              <a:rPr lang="en-GB" sz="1200" dirty="0"/>
              <a:t>, Primary </a:t>
            </a:r>
            <a:r>
              <a:rPr lang="en-GB" sz="1200" dirty="0" err="1"/>
              <a:t>Key:Brand</a:t>
            </a:r>
            <a:r>
              <a:rPr lang="en-GB" sz="1200" dirty="0"/>
              <a:t>)</a:t>
            </a:r>
          </a:p>
        </p:txBody>
      </p:sp>
      <p:sp>
        <p:nvSpPr>
          <p:cNvPr id="36" name="TextBox 35">
            <a:extLst>
              <a:ext uri="{FF2B5EF4-FFF2-40B4-BE49-F238E27FC236}">
                <a16:creationId xmlns:a16="http://schemas.microsoft.com/office/drawing/2014/main" id="{1B38CBCB-1378-4EC2-6D2C-B42CF7BD54F3}"/>
              </a:ext>
            </a:extLst>
          </p:cNvPr>
          <p:cNvSpPr txBox="1"/>
          <p:nvPr/>
        </p:nvSpPr>
        <p:spPr>
          <a:xfrm>
            <a:off x="6469210" y="1294938"/>
            <a:ext cx="3701707" cy="523220"/>
          </a:xfrm>
          <a:prstGeom prst="rect">
            <a:avLst/>
          </a:prstGeom>
          <a:noFill/>
        </p:spPr>
        <p:txBody>
          <a:bodyPr wrap="square">
            <a:spAutoFit/>
          </a:bodyPr>
          <a:lstStyle/>
          <a:p>
            <a:r>
              <a:rPr lang="en-GB" sz="1400" dirty="0"/>
              <a:t>“A car must be repaired by one mechanic.</a:t>
            </a:r>
          </a:p>
          <a:p>
            <a:r>
              <a:rPr lang="en-GB" sz="1400" dirty="0"/>
              <a:t>A mechanic must repair one type of car.”</a:t>
            </a:r>
          </a:p>
        </p:txBody>
      </p:sp>
    </p:spTree>
    <p:extLst>
      <p:ext uri="{BB962C8B-B14F-4D97-AF65-F5344CB8AC3E}">
        <p14:creationId xmlns:p14="http://schemas.microsoft.com/office/powerpoint/2010/main" val="200811407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69E6-454A-3EE7-2C19-F7D5814352BA}"/>
              </a:ext>
            </a:extLst>
          </p:cNvPr>
          <p:cNvSpPr>
            <a:spLocks noGrp="1"/>
          </p:cNvSpPr>
          <p:nvPr>
            <p:ph type="title"/>
          </p:nvPr>
        </p:nvSpPr>
        <p:spPr/>
        <p:txBody>
          <a:bodyPr/>
          <a:lstStyle/>
          <a:p>
            <a:r>
              <a:rPr lang="en-GB" dirty="0"/>
              <a:t>How do we derive Foreign Keys and ICs for different relationship types?</a:t>
            </a:r>
          </a:p>
        </p:txBody>
      </p:sp>
      <p:sp>
        <p:nvSpPr>
          <p:cNvPr id="3" name="Content Placeholder 2">
            <a:extLst>
              <a:ext uri="{FF2B5EF4-FFF2-40B4-BE49-F238E27FC236}">
                <a16:creationId xmlns:a16="http://schemas.microsoft.com/office/drawing/2014/main" id="{6979F6E2-2E54-EE37-04E9-6949153377FA}"/>
              </a:ext>
            </a:extLst>
          </p:cNvPr>
          <p:cNvSpPr>
            <a:spLocks noGrp="1"/>
          </p:cNvSpPr>
          <p:nvPr>
            <p:ph idx="1"/>
          </p:nvPr>
        </p:nvSpPr>
        <p:spPr/>
        <p:txBody>
          <a:bodyPr/>
          <a:lstStyle/>
          <a:p>
            <a:r>
              <a:rPr lang="en-GB" dirty="0"/>
              <a:t>1 to Many relations</a:t>
            </a:r>
          </a:p>
          <a:p>
            <a:pPr marL="0" indent="0">
              <a:buNone/>
            </a:pPr>
            <a:r>
              <a:rPr lang="en-GB" dirty="0"/>
              <a:t>(Same for Many to 1 relations)</a:t>
            </a:r>
          </a:p>
        </p:txBody>
      </p:sp>
      <p:sp>
        <p:nvSpPr>
          <p:cNvPr id="4" name="Slide Number Placeholder 3">
            <a:extLst>
              <a:ext uri="{FF2B5EF4-FFF2-40B4-BE49-F238E27FC236}">
                <a16:creationId xmlns:a16="http://schemas.microsoft.com/office/drawing/2014/main" id="{DBAA6220-2834-D35C-3C80-E8EA860E8E17}"/>
              </a:ext>
            </a:extLst>
          </p:cNvPr>
          <p:cNvSpPr>
            <a:spLocks noGrp="1"/>
          </p:cNvSpPr>
          <p:nvPr>
            <p:ph type="sldNum" sz="quarter" idx="4"/>
          </p:nvPr>
        </p:nvSpPr>
        <p:spPr/>
        <p:txBody>
          <a:bodyPr/>
          <a:lstStyle/>
          <a:p>
            <a:fld id="{6998E55D-8E2A-4AFE-A61C-B5DBBB7761E7}" type="slidenum">
              <a:rPr lang="en-GB" smtClean="0"/>
              <a:pPr/>
              <a:t>101</a:t>
            </a:fld>
            <a:endParaRPr lang="en-GB"/>
          </a:p>
        </p:txBody>
      </p:sp>
      <p:grpSp>
        <p:nvGrpSpPr>
          <p:cNvPr id="24" name="Group 23">
            <a:extLst>
              <a:ext uri="{FF2B5EF4-FFF2-40B4-BE49-F238E27FC236}">
                <a16:creationId xmlns:a16="http://schemas.microsoft.com/office/drawing/2014/main" id="{FF8C2DF2-4580-5559-378B-29BBE24E5E22}"/>
              </a:ext>
            </a:extLst>
          </p:cNvPr>
          <p:cNvGrpSpPr/>
          <p:nvPr/>
        </p:nvGrpSpPr>
        <p:grpSpPr>
          <a:xfrm>
            <a:off x="4563292" y="1885573"/>
            <a:ext cx="6943824" cy="856836"/>
            <a:chOff x="1018680" y="3533832"/>
            <a:chExt cx="9957214" cy="1546661"/>
          </a:xfrm>
        </p:grpSpPr>
        <p:sp>
          <p:nvSpPr>
            <p:cNvPr id="5" name="Flowchart: Decision 4">
              <a:extLst>
                <a:ext uri="{FF2B5EF4-FFF2-40B4-BE49-F238E27FC236}">
                  <a16:creationId xmlns:a16="http://schemas.microsoft.com/office/drawing/2014/main" id="{6F26C37D-4D15-6992-453D-6D6A54B4F10B}"/>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6" name="Rectangle 5">
              <a:extLst>
                <a:ext uri="{FF2B5EF4-FFF2-40B4-BE49-F238E27FC236}">
                  <a16:creationId xmlns:a16="http://schemas.microsoft.com/office/drawing/2014/main" id="{649C1882-0799-2F8E-7399-709CB75651F7}"/>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7" name="Oval 6">
              <a:extLst>
                <a:ext uri="{FF2B5EF4-FFF2-40B4-BE49-F238E27FC236}">
                  <a16:creationId xmlns:a16="http://schemas.microsoft.com/office/drawing/2014/main" id="{8B51BBDE-3DAB-39B7-D6DB-D2DC08BB61B2}"/>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8" name="Oval 7">
              <a:extLst>
                <a:ext uri="{FF2B5EF4-FFF2-40B4-BE49-F238E27FC236}">
                  <a16:creationId xmlns:a16="http://schemas.microsoft.com/office/drawing/2014/main" id="{111FF984-3C98-1571-0ED7-EA51776F718E}"/>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9" name="Oval 8">
              <a:extLst>
                <a:ext uri="{FF2B5EF4-FFF2-40B4-BE49-F238E27FC236}">
                  <a16:creationId xmlns:a16="http://schemas.microsoft.com/office/drawing/2014/main" id="{49DCBFC6-BF8E-CB71-E9A8-EDFB4B5463C6}"/>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10" name="Straight Connector 9">
              <a:extLst>
                <a:ext uri="{FF2B5EF4-FFF2-40B4-BE49-F238E27FC236}">
                  <a16:creationId xmlns:a16="http://schemas.microsoft.com/office/drawing/2014/main" id="{8BE11D60-0184-88E5-2917-3EF78F758436}"/>
                </a:ext>
              </a:extLst>
            </p:cNvPr>
            <p:cNvCxnSpPr>
              <a:stCxn id="7" idx="6"/>
              <a:endCxn id="6"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9D639BC-1394-8000-9F23-6386DA523566}"/>
                </a:ext>
              </a:extLst>
            </p:cNvPr>
            <p:cNvCxnSpPr>
              <a:cxnSpLocks/>
              <a:stCxn id="9" idx="4"/>
              <a:endCxn id="6"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1126978-A013-2AD5-2FED-11D07177C43B}"/>
                </a:ext>
              </a:extLst>
            </p:cNvPr>
            <p:cNvCxnSpPr>
              <a:cxnSpLocks/>
              <a:stCxn id="8" idx="2"/>
              <a:endCxn id="6"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2D154D-A574-D2BB-4EB7-2F9DE357C0C5}"/>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14" name="Oval 13">
              <a:extLst>
                <a:ext uri="{FF2B5EF4-FFF2-40B4-BE49-F238E27FC236}">
                  <a16:creationId xmlns:a16="http://schemas.microsoft.com/office/drawing/2014/main" id="{D296C693-F5EF-C943-9315-D3DDAA5CA1CF}"/>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15" name="Oval 14">
              <a:extLst>
                <a:ext uri="{FF2B5EF4-FFF2-40B4-BE49-F238E27FC236}">
                  <a16:creationId xmlns:a16="http://schemas.microsoft.com/office/drawing/2014/main" id="{4E016E05-AE3C-0775-207E-5C6D2C2BF7D0}"/>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16" name="Straight Connector 15">
              <a:extLst>
                <a:ext uri="{FF2B5EF4-FFF2-40B4-BE49-F238E27FC236}">
                  <a16:creationId xmlns:a16="http://schemas.microsoft.com/office/drawing/2014/main" id="{EF6BCB13-E8A0-3771-73AD-A8E724A92FA3}"/>
                </a:ext>
              </a:extLst>
            </p:cNvPr>
            <p:cNvCxnSpPr>
              <a:cxnSpLocks/>
              <a:stCxn id="14" idx="4"/>
              <a:endCxn id="13"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A02729E-2F83-7176-B803-8B5798E9C6E6}"/>
                </a:ext>
              </a:extLst>
            </p:cNvPr>
            <p:cNvCxnSpPr>
              <a:cxnSpLocks/>
              <a:stCxn id="15" idx="3"/>
              <a:endCxn id="13"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E334DE-C7F2-4855-5BB3-1757A6DEDE1D}"/>
                </a:ext>
              </a:extLst>
            </p:cNvPr>
            <p:cNvCxnSpPr>
              <a:cxnSpLocks/>
              <a:endCxn id="13"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D3CF94-5698-6EEE-3C45-99BC7E8E79A0}"/>
                </a:ext>
              </a:extLst>
            </p:cNvPr>
            <p:cNvCxnSpPr>
              <a:cxnSpLocks/>
              <a:stCxn id="5" idx="3"/>
              <a:endCxn id="13"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5F22B1-AC1E-A54A-82BB-2A81B656ADA0}"/>
                </a:ext>
              </a:extLst>
            </p:cNvPr>
            <p:cNvCxnSpPr>
              <a:cxnSpLocks/>
              <a:stCxn id="6" idx="3"/>
              <a:endCxn id="5"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203EFCE-A3A7-0E27-E418-1AD42D777808}"/>
                </a:ext>
              </a:extLst>
            </p:cNvPr>
            <p:cNvSpPr txBox="1"/>
            <p:nvPr/>
          </p:nvSpPr>
          <p:spPr>
            <a:xfrm>
              <a:off x="3892731" y="4300654"/>
              <a:ext cx="697535" cy="427087"/>
            </a:xfrm>
            <a:prstGeom prst="rect">
              <a:avLst/>
            </a:prstGeom>
            <a:noFill/>
          </p:spPr>
          <p:txBody>
            <a:bodyPr wrap="square" rtlCol="0">
              <a:spAutoFit/>
            </a:bodyPr>
            <a:lstStyle/>
            <a:p>
              <a:r>
                <a:rPr lang="en-GB" sz="1000" dirty="0"/>
                <a:t>1</a:t>
              </a:r>
            </a:p>
          </p:txBody>
        </p:sp>
        <p:sp>
          <p:nvSpPr>
            <p:cNvPr id="22" name="TextBox 21">
              <a:extLst>
                <a:ext uri="{FF2B5EF4-FFF2-40B4-BE49-F238E27FC236}">
                  <a16:creationId xmlns:a16="http://schemas.microsoft.com/office/drawing/2014/main" id="{0B0D4491-CD7E-9560-1310-AC6CAD9CCCDE}"/>
                </a:ext>
              </a:extLst>
            </p:cNvPr>
            <p:cNvSpPr txBox="1"/>
            <p:nvPr/>
          </p:nvSpPr>
          <p:spPr>
            <a:xfrm>
              <a:off x="7833559" y="4260655"/>
              <a:ext cx="697535" cy="444450"/>
            </a:xfrm>
            <a:prstGeom prst="rect">
              <a:avLst/>
            </a:prstGeom>
            <a:noFill/>
          </p:spPr>
          <p:txBody>
            <a:bodyPr wrap="square" rtlCol="0">
              <a:spAutoFit/>
            </a:bodyPr>
            <a:lstStyle/>
            <a:p>
              <a:r>
                <a:rPr lang="en-GB" sz="1000" dirty="0"/>
                <a:t>N</a:t>
              </a:r>
            </a:p>
          </p:txBody>
        </p:sp>
        <p:sp>
          <p:nvSpPr>
            <p:cNvPr id="23" name="Oval 22">
              <a:extLst>
                <a:ext uri="{FF2B5EF4-FFF2-40B4-BE49-F238E27FC236}">
                  <a16:creationId xmlns:a16="http://schemas.microsoft.com/office/drawing/2014/main" id="{825014BC-491F-F83F-E7D7-CB9658070585}"/>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cxnSp>
        <p:nvCxnSpPr>
          <p:cNvPr id="32" name="Straight Connector 31">
            <a:extLst>
              <a:ext uri="{FF2B5EF4-FFF2-40B4-BE49-F238E27FC236}">
                <a16:creationId xmlns:a16="http://schemas.microsoft.com/office/drawing/2014/main" id="{A71A21E9-07DC-3BF1-F023-3E32F9E098F6}"/>
              </a:ext>
            </a:extLst>
          </p:cNvPr>
          <p:cNvCxnSpPr>
            <a:cxnSpLocks/>
          </p:cNvCxnSpPr>
          <p:nvPr/>
        </p:nvCxnSpPr>
        <p:spPr>
          <a:xfrm flipH="1">
            <a:off x="8147375" y="1964017"/>
            <a:ext cx="177216" cy="2620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455BB149-B51B-9A8B-FC77-9EDE6E3FB248}"/>
              </a:ext>
            </a:extLst>
          </p:cNvPr>
          <p:cNvSpPr/>
          <p:nvPr/>
        </p:nvSpPr>
        <p:spPr>
          <a:xfrm>
            <a:off x="7969687" y="1699097"/>
            <a:ext cx="705117" cy="2565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Price</a:t>
            </a:r>
            <a:endParaRPr lang="en-GB" sz="1000" dirty="0">
              <a:solidFill>
                <a:schemeClr val="tx1"/>
              </a:solidFill>
            </a:endParaRPr>
          </a:p>
        </p:txBody>
      </p:sp>
      <p:sp>
        <p:nvSpPr>
          <p:cNvPr id="25" name="TextBox 24">
            <a:extLst>
              <a:ext uri="{FF2B5EF4-FFF2-40B4-BE49-F238E27FC236}">
                <a16:creationId xmlns:a16="http://schemas.microsoft.com/office/drawing/2014/main" id="{EEA8D112-0F73-5A48-FC95-914C48B3EE5D}"/>
              </a:ext>
            </a:extLst>
          </p:cNvPr>
          <p:cNvSpPr txBox="1"/>
          <p:nvPr/>
        </p:nvSpPr>
        <p:spPr>
          <a:xfrm>
            <a:off x="6330480" y="1154201"/>
            <a:ext cx="3943431" cy="523220"/>
          </a:xfrm>
          <a:prstGeom prst="rect">
            <a:avLst/>
          </a:prstGeom>
          <a:noFill/>
        </p:spPr>
        <p:txBody>
          <a:bodyPr wrap="square">
            <a:spAutoFit/>
          </a:bodyPr>
          <a:lstStyle/>
          <a:p>
            <a:r>
              <a:rPr lang="en-GB" sz="1400" dirty="0"/>
              <a:t>“A car can be repaired by many mechanics.</a:t>
            </a:r>
          </a:p>
          <a:p>
            <a:r>
              <a:rPr lang="en-GB" sz="1400" dirty="0"/>
              <a:t>A mechanic can repair at most one type of car.”</a:t>
            </a:r>
          </a:p>
        </p:txBody>
      </p:sp>
    </p:spTree>
    <p:extLst>
      <p:ext uri="{BB962C8B-B14F-4D97-AF65-F5344CB8AC3E}">
        <p14:creationId xmlns:p14="http://schemas.microsoft.com/office/powerpoint/2010/main" val="33886040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69E6-454A-3EE7-2C19-F7D5814352BA}"/>
              </a:ext>
            </a:extLst>
          </p:cNvPr>
          <p:cNvSpPr>
            <a:spLocks noGrp="1"/>
          </p:cNvSpPr>
          <p:nvPr>
            <p:ph type="title"/>
          </p:nvPr>
        </p:nvSpPr>
        <p:spPr/>
        <p:txBody>
          <a:bodyPr/>
          <a:lstStyle/>
          <a:p>
            <a:r>
              <a:rPr lang="en-GB" dirty="0"/>
              <a:t>How do we derive Foreign Keys and ICs for different relationship types?</a:t>
            </a:r>
          </a:p>
        </p:txBody>
      </p:sp>
      <p:sp>
        <p:nvSpPr>
          <p:cNvPr id="3" name="Content Placeholder 2">
            <a:extLst>
              <a:ext uri="{FF2B5EF4-FFF2-40B4-BE49-F238E27FC236}">
                <a16:creationId xmlns:a16="http://schemas.microsoft.com/office/drawing/2014/main" id="{6979F6E2-2E54-EE37-04E9-6949153377FA}"/>
              </a:ext>
            </a:extLst>
          </p:cNvPr>
          <p:cNvSpPr>
            <a:spLocks noGrp="1"/>
          </p:cNvSpPr>
          <p:nvPr>
            <p:ph idx="1"/>
          </p:nvPr>
        </p:nvSpPr>
        <p:spPr/>
        <p:txBody>
          <a:bodyPr/>
          <a:lstStyle/>
          <a:p>
            <a:r>
              <a:rPr lang="en-GB" dirty="0"/>
              <a:t>1 to Many relations</a:t>
            </a:r>
          </a:p>
          <a:p>
            <a:pPr marL="0" indent="0">
              <a:buNone/>
            </a:pPr>
            <a:r>
              <a:rPr lang="en-GB" dirty="0"/>
              <a:t>(Same for Many to 1 relations)</a:t>
            </a:r>
          </a:p>
        </p:txBody>
      </p:sp>
      <p:sp>
        <p:nvSpPr>
          <p:cNvPr id="4" name="Slide Number Placeholder 3">
            <a:extLst>
              <a:ext uri="{FF2B5EF4-FFF2-40B4-BE49-F238E27FC236}">
                <a16:creationId xmlns:a16="http://schemas.microsoft.com/office/drawing/2014/main" id="{DBAA6220-2834-D35C-3C80-E8EA860E8E17}"/>
              </a:ext>
            </a:extLst>
          </p:cNvPr>
          <p:cNvSpPr>
            <a:spLocks noGrp="1"/>
          </p:cNvSpPr>
          <p:nvPr>
            <p:ph type="sldNum" sz="quarter" idx="4"/>
          </p:nvPr>
        </p:nvSpPr>
        <p:spPr/>
        <p:txBody>
          <a:bodyPr/>
          <a:lstStyle/>
          <a:p>
            <a:fld id="{6998E55D-8E2A-4AFE-A61C-B5DBBB7761E7}" type="slidenum">
              <a:rPr lang="en-GB" smtClean="0"/>
              <a:pPr/>
              <a:t>102</a:t>
            </a:fld>
            <a:endParaRPr lang="en-GB"/>
          </a:p>
        </p:txBody>
      </p:sp>
      <p:grpSp>
        <p:nvGrpSpPr>
          <p:cNvPr id="24" name="Group 23">
            <a:extLst>
              <a:ext uri="{FF2B5EF4-FFF2-40B4-BE49-F238E27FC236}">
                <a16:creationId xmlns:a16="http://schemas.microsoft.com/office/drawing/2014/main" id="{FF8C2DF2-4580-5559-378B-29BBE24E5E22}"/>
              </a:ext>
            </a:extLst>
          </p:cNvPr>
          <p:cNvGrpSpPr/>
          <p:nvPr/>
        </p:nvGrpSpPr>
        <p:grpSpPr>
          <a:xfrm>
            <a:off x="4563292" y="1885573"/>
            <a:ext cx="6943824" cy="856836"/>
            <a:chOff x="1018680" y="3533832"/>
            <a:chExt cx="9957214" cy="1546661"/>
          </a:xfrm>
        </p:grpSpPr>
        <p:sp>
          <p:nvSpPr>
            <p:cNvPr id="5" name="Flowchart: Decision 4">
              <a:extLst>
                <a:ext uri="{FF2B5EF4-FFF2-40B4-BE49-F238E27FC236}">
                  <a16:creationId xmlns:a16="http://schemas.microsoft.com/office/drawing/2014/main" id="{6F26C37D-4D15-6992-453D-6D6A54B4F10B}"/>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6" name="Rectangle 5">
              <a:extLst>
                <a:ext uri="{FF2B5EF4-FFF2-40B4-BE49-F238E27FC236}">
                  <a16:creationId xmlns:a16="http://schemas.microsoft.com/office/drawing/2014/main" id="{649C1882-0799-2F8E-7399-709CB75651F7}"/>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7" name="Oval 6">
              <a:extLst>
                <a:ext uri="{FF2B5EF4-FFF2-40B4-BE49-F238E27FC236}">
                  <a16:creationId xmlns:a16="http://schemas.microsoft.com/office/drawing/2014/main" id="{8B51BBDE-3DAB-39B7-D6DB-D2DC08BB61B2}"/>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8" name="Oval 7">
              <a:extLst>
                <a:ext uri="{FF2B5EF4-FFF2-40B4-BE49-F238E27FC236}">
                  <a16:creationId xmlns:a16="http://schemas.microsoft.com/office/drawing/2014/main" id="{111FF984-3C98-1571-0ED7-EA51776F718E}"/>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9" name="Oval 8">
              <a:extLst>
                <a:ext uri="{FF2B5EF4-FFF2-40B4-BE49-F238E27FC236}">
                  <a16:creationId xmlns:a16="http://schemas.microsoft.com/office/drawing/2014/main" id="{49DCBFC6-BF8E-CB71-E9A8-EDFB4B5463C6}"/>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10" name="Straight Connector 9">
              <a:extLst>
                <a:ext uri="{FF2B5EF4-FFF2-40B4-BE49-F238E27FC236}">
                  <a16:creationId xmlns:a16="http://schemas.microsoft.com/office/drawing/2014/main" id="{8BE11D60-0184-88E5-2917-3EF78F758436}"/>
                </a:ext>
              </a:extLst>
            </p:cNvPr>
            <p:cNvCxnSpPr>
              <a:stCxn id="7" idx="6"/>
              <a:endCxn id="6"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9D639BC-1394-8000-9F23-6386DA523566}"/>
                </a:ext>
              </a:extLst>
            </p:cNvPr>
            <p:cNvCxnSpPr>
              <a:cxnSpLocks/>
              <a:stCxn id="9" idx="4"/>
              <a:endCxn id="6"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1126978-A013-2AD5-2FED-11D07177C43B}"/>
                </a:ext>
              </a:extLst>
            </p:cNvPr>
            <p:cNvCxnSpPr>
              <a:cxnSpLocks/>
              <a:stCxn id="8" idx="2"/>
              <a:endCxn id="6"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2D154D-A574-D2BB-4EB7-2F9DE357C0C5}"/>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14" name="Oval 13">
              <a:extLst>
                <a:ext uri="{FF2B5EF4-FFF2-40B4-BE49-F238E27FC236}">
                  <a16:creationId xmlns:a16="http://schemas.microsoft.com/office/drawing/2014/main" id="{D296C693-F5EF-C943-9315-D3DDAA5CA1CF}"/>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15" name="Oval 14">
              <a:extLst>
                <a:ext uri="{FF2B5EF4-FFF2-40B4-BE49-F238E27FC236}">
                  <a16:creationId xmlns:a16="http://schemas.microsoft.com/office/drawing/2014/main" id="{4E016E05-AE3C-0775-207E-5C6D2C2BF7D0}"/>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16" name="Straight Connector 15">
              <a:extLst>
                <a:ext uri="{FF2B5EF4-FFF2-40B4-BE49-F238E27FC236}">
                  <a16:creationId xmlns:a16="http://schemas.microsoft.com/office/drawing/2014/main" id="{EF6BCB13-E8A0-3771-73AD-A8E724A92FA3}"/>
                </a:ext>
              </a:extLst>
            </p:cNvPr>
            <p:cNvCxnSpPr>
              <a:cxnSpLocks/>
              <a:stCxn id="14" idx="4"/>
              <a:endCxn id="13"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A02729E-2F83-7176-B803-8B5798E9C6E6}"/>
                </a:ext>
              </a:extLst>
            </p:cNvPr>
            <p:cNvCxnSpPr>
              <a:cxnSpLocks/>
              <a:stCxn id="15" idx="3"/>
              <a:endCxn id="13"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E334DE-C7F2-4855-5BB3-1757A6DEDE1D}"/>
                </a:ext>
              </a:extLst>
            </p:cNvPr>
            <p:cNvCxnSpPr>
              <a:cxnSpLocks/>
              <a:endCxn id="13"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D3CF94-5698-6EEE-3C45-99BC7E8E79A0}"/>
                </a:ext>
              </a:extLst>
            </p:cNvPr>
            <p:cNvCxnSpPr>
              <a:cxnSpLocks/>
              <a:stCxn id="5" idx="3"/>
              <a:endCxn id="13"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5F22B1-AC1E-A54A-82BB-2A81B656ADA0}"/>
                </a:ext>
              </a:extLst>
            </p:cNvPr>
            <p:cNvCxnSpPr>
              <a:cxnSpLocks/>
              <a:stCxn id="6" idx="3"/>
              <a:endCxn id="5"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203EFCE-A3A7-0E27-E418-1AD42D777808}"/>
                </a:ext>
              </a:extLst>
            </p:cNvPr>
            <p:cNvSpPr txBox="1"/>
            <p:nvPr/>
          </p:nvSpPr>
          <p:spPr>
            <a:xfrm>
              <a:off x="3892731" y="4300654"/>
              <a:ext cx="697535" cy="427087"/>
            </a:xfrm>
            <a:prstGeom prst="rect">
              <a:avLst/>
            </a:prstGeom>
            <a:noFill/>
          </p:spPr>
          <p:txBody>
            <a:bodyPr wrap="square" rtlCol="0">
              <a:spAutoFit/>
            </a:bodyPr>
            <a:lstStyle/>
            <a:p>
              <a:r>
                <a:rPr lang="en-GB" sz="1000" dirty="0"/>
                <a:t>1</a:t>
              </a:r>
            </a:p>
          </p:txBody>
        </p:sp>
        <p:sp>
          <p:nvSpPr>
            <p:cNvPr id="22" name="TextBox 21">
              <a:extLst>
                <a:ext uri="{FF2B5EF4-FFF2-40B4-BE49-F238E27FC236}">
                  <a16:creationId xmlns:a16="http://schemas.microsoft.com/office/drawing/2014/main" id="{0B0D4491-CD7E-9560-1310-AC6CAD9CCCDE}"/>
                </a:ext>
              </a:extLst>
            </p:cNvPr>
            <p:cNvSpPr txBox="1"/>
            <p:nvPr/>
          </p:nvSpPr>
          <p:spPr>
            <a:xfrm>
              <a:off x="7833559" y="4260655"/>
              <a:ext cx="697535" cy="444450"/>
            </a:xfrm>
            <a:prstGeom prst="rect">
              <a:avLst/>
            </a:prstGeom>
            <a:noFill/>
          </p:spPr>
          <p:txBody>
            <a:bodyPr wrap="square" rtlCol="0">
              <a:spAutoFit/>
            </a:bodyPr>
            <a:lstStyle/>
            <a:p>
              <a:r>
                <a:rPr lang="en-GB" sz="1000" dirty="0"/>
                <a:t>N</a:t>
              </a:r>
            </a:p>
          </p:txBody>
        </p:sp>
        <p:sp>
          <p:nvSpPr>
            <p:cNvPr id="23" name="Oval 22">
              <a:extLst>
                <a:ext uri="{FF2B5EF4-FFF2-40B4-BE49-F238E27FC236}">
                  <a16:creationId xmlns:a16="http://schemas.microsoft.com/office/drawing/2014/main" id="{825014BC-491F-F83F-E7D7-CB9658070585}"/>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pic>
        <p:nvPicPr>
          <p:cNvPr id="25" name="Picture 24">
            <a:extLst>
              <a:ext uri="{FF2B5EF4-FFF2-40B4-BE49-F238E27FC236}">
                <a16:creationId xmlns:a16="http://schemas.microsoft.com/office/drawing/2014/main" id="{439CCEE0-861F-15F8-77B2-5FE9775605E4}"/>
              </a:ext>
            </a:extLst>
          </p:cNvPr>
          <p:cNvPicPr>
            <a:picLocks noChangeAspect="1"/>
          </p:cNvPicPr>
          <p:nvPr/>
        </p:nvPicPr>
        <p:blipFill>
          <a:blip r:embed="rId2"/>
          <a:stretch>
            <a:fillRect/>
          </a:stretch>
        </p:blipFill>
        <p:spPr>
          <a:xfrm>
            <a:off x="664583" y="3625267"/>
            <a:ext cx="4182218" cy="1511939"/>
          </a:xfrm>
          <a:prstGeom prst="rect">
            <a:avLst/>
          </a:prstGeom>
        </p:spPr>
      </p:pic>
      <p:graphicFrame>
        <p:nvGraphicFramePr>
          <p:cNvPr id="26" name="Table 7">
            <a:extLst>
              <a:ext uri="{FF2B5EF4-FFF2-40B4-BE49-F238E27FC236}">
                <a16:creationId xmlns:a16="http://schemas.microsoft.com/office/drawing/2014/main" id="{43E6D2EB-A991-1C63-67B1-36340B056DDD}"/>
              </a:ext>
            </a:extLst>
          </p:cNvPr>
          <p:cNvGraphicFramePr>
            <a:graphicFrameLocks noGrp="1"/>
          </p:cNvGraphicFramePr>
          <p:nvPr>
            <p:extLst>
              <p:ext uri="{D42A27DB-BD31-4B8C-83A1-F6EECF244321}">
                <p14:modId xmlns:p14="http://schemas.microsoft.com/office/powerpoint/2010/main" val="3456252408"/>
              </p:ext>
            </p:extLst>
          </p:nvPr>
        </p:nvGraphicFramePr>
        <p:xfrm>
          <a:off x="7899923" y="3658356"/>
          <a:ext cx="3766988" cy="1483360"/>
        </p:xfrm>
        <a:graphic>
          <a:graphicData uri="http://schemas.openxmlformats.org/drawingml/2006/table">
            <a:tbl>
              <a:tblPr firstRow="1" bandRow="1">
                <a:tableStyleId>{5C22544A-7EE6-4342-B048-85BDC9FD1C3A}</a:tableStyleId>
              </a:tblPr>
              <a:tblGrid>
                <a:gridCol w="1076541">
                  <a:extLst>
                    <a:ext uri="{9D8B030D-6E8A-4147-A177-3AD203B41FA5}">
                      <a16:colId xmlns:a16="http://schemas.microsoft.com/office/drawing/2014/main" val="1551054938"/>
                    </a:ext>
                  </a:extLst>
                </a:gridCol>
                <a:gridCol w="800100">
                  <a:extLst>
                    <a:ext uri="{9D8B030D-6E8A-4147-A177-3AD203B41FA5}">
                      <a16:colId xmlns:a16="http://schemas.microsoft.com/office/drawing/2014/main" val="2429303523"/>
                    </a:ext>
                  </a:extLst>
                </a:gridCol>
                <a:gridCol w="1890347">
                  <a:extLst>
                    <a:ext uri="{9D8B030D-6E8A-4147-A177-3AD203B41FA5}">
                      <a16:colId xmlns:a16="http://schemas.microsoft.com/office/drawing/2014/main" val="749733657"/>
                    </a:ext>
                  </a:extLst>
                </a:gridCol>
              </a:tblGrid>
              <a:tr h="370840">
                <a:tc>
                  <a:txBody>
                    <a:bodyPr/>
                    <a:lstStyle/>
                    <a:p>
                      <a:r>
                        <a:rPr lang="en-GB" sz="1400" dirty="0"/>
                        <a:t>SSI</a:t>
                      </a:r>
                    </a:p>
                  </a:txBody>
                  <a:tcPr/>
                </a:tc>
                <a:tc>
                  <a:txBody>
                    <a:bodyPr/>
                    <a:lstStyle/>
                    <a:p>
                      <a:r>
                        <a:rPr lang="en-GB" sz="1400" dirty="0"/>
                        <a:t>Name</a:t>
                      </a:r>
                    </a:p>
                  </a:txBody>
                  <a:tcPr/>
                </a:tc>
                <a:tc>
                  <a:txBody>
                    <a:bodyPr/>
                    <a:lstStyle/>
                    <a:p>
                      <a:r>
                        <a:rPr lang="en-GB" sz="1400" dirty="0" err="1"/>
                        <a:t>Phone_Number</a:t>
                      </a:r>
                      <a:endParaRPr lang="en-GB" sz="1400" dirty="0"/>
                    </a:p>
                  </a:txBody>
                  <a:tcPr/>
                </a:tc>
                <a:extLst>
                  <a:ext uri="{0D108BD9-81ED-4DB2-BD59-A6C34878D82A}">
                    <a16:rowId xmlns:a16="http://schemas.microsoft.com/office/drawing/2014/main" val="1488878063"/>
                  </a:ext>
                </a:extLst>
              </a:tr>
              <a:tr h="370840">
                <a:tc>
                  <a:txBody>
                    <a:bodyPr/>
                    <a:lstStyle/>
                    <a:p>
                      <a:r>
                        <a:rPr lang="en-GB" sz="1400" dirty="0"/>
                        <a:t>87542702</a:t>
                      </a:r>
                    </a:p>
                  </a:txBody>
                  <a:tcPr/>
                </a:tc>
                <a:tc>
                  <a:txBody>
                    <a:bodyPr/>
                    <a:lstStyle/>
                    <a:p>
                      <a:r>
                        <a:rPr lang="en-GB" sz="1400" dirty="0"/>
                        <a:t>Tom</a:t>
                      </a:r>
                    </a:p>
                  </a:txBody>
                  <a:tcPr/>
                </a:tc>
                <a:tc>
                  <a:txBody>
                    <a:bodyPr/>
                    <a:lstStyle/>
                    <a:p>
                      <a:r>
                        <a:rPr lang="en-GB" sz="1400" dirty="0"/>
                        <a:t>75315567</a:t>
                      </a:r>
                    </a:p>
                  </a:txBody>
                  <a:tcPr/>
                </a:tc>
                <a:extLst>
                  <a:ext uri="{0D108BD9-81ED-4DB2-BD59-A6C34878D82A}">
                    <a16:rowId xmlns:a16="http://schemas.microsoft.com/office/drawing/2014/main" val="4098427296"/>
                  </a:ext>
                </a:extLst>
              </a:tr>
              <a:tr h="370840">
                <a:tc>
                  <a:txBody>
                    <a:bodyPr/>
                    <a:lstStyle/>
                    <a:p>
                      <a:r>
                        <a:rPr lang="en-GB" sz="1400" dirty="0"/>
                        <a:t>68201937</a:t>
                      </a:r>
                    </a:p>
                  </a:txBody>
                  <a:tcPr/>
                </a:tc>
                <a:tc>
                  <a:txBody>
                    <a:bodyPr/>
                    <a:lstStyle/>
                    <a:p>
                      <a:r>
                        <a:rPr lang="en-GB" sz="1400" dirty="0"/>
                        <a:t>Uraz</a:t>
                      </a:r>
                    </a:p>
                  </a:txBody>
                  <a:tcPr/>
                </a:tc>
                <a:tc>
                  <a:txBody>
                    <a:bodyPr/>
                    <a:lstStyle/>
                    <a:p>
                      <a:r>
                        <a:rPr lang="en-GB" sz="1400" dirty="0"/>
                        <a:t>75335521</a:t>
                      </a:r>
                    </a:p>
                  </a:txBody>
                  <a:tcPr/>
                </a:tc>
                <a:extLst>
                  <a:ext uri="{0D108BD9-81ED-4DB2-BD59-A6C34878D82A}">
                    <a16:rowId xmlns:a16="http://schemas.microsoft.com/office/drawing/2014/main" val="1953469719"/>
                  </a:ext>
                </a:extLst>
              </a:tr>
              <a:tr h="370840">
                <a:tc>
                  <a:txBody>
                    <a:bodyPr/>
                    <a:lstStyle/>
                    <a:p>
                      <a:r>
                        <a:rPr lang="en-GB" sz="1400" dirty="0"/>
                        <a:t>23139827</a:t>
                      </a:r>
                    </a:p>
                  </a:txBody>
                  <a:tcPr/>
                </a:tc>
                <a:tc>
                  <a:txBody>
                    <a:bodyPr/>
                    <a:lstStyle/>
                    <a:p>
                      <a:r>
                        <a:rPr lang="en-GB" sz="1400" dirty="0"/>
                        <a:t>Nick</a:t>
                      </a:r>
                    </a:p>
                  </a:txBody>
                  <a:tcPr/>
                </a:tc>
                <a:tc>
                  <a:txBody>
                    <a:bodyPr/>
                    <a:lstStyle/>
                    <a:p>
                      <a:r>
                        <a:rPr lang="en-GB" sz="1400" dirty="0"/>
                        <a:t>75315544</a:t>
                      </a:r>
                    </a:p>
                  </a:txBody>
                  <a:tcPr/>
                </a:tc>
                <a:extLst>
                  <a:ext uri="{0D108BD9-81ED-4DB2-BD59-A6C34878D82A}">
                    <a16:rowId xmlns:a16="http://schemas.microsoft.com/office/drawing/2014/main" val="3233330986"/>
                  </a:ext>
                </a:extLst>
              </a:tr>
            </a:tbl>
          </a:graphicData>
        </a:graphic>
      </p:graphicFrame>
      <p:cxnSp>
        <p:nvCxnSpPr>
          <p:cNvPr id="27" name="Straight Connector 26">
            <a:extLst>
              <a:ext uri="{FF2B5EF4-FFF2-40B4-BE49-F238E27FC236}">
                <a16:creationId xmlns:a16="http://schemas.microsoft.com/office/drawing/2014/main" id="{45F76372-736A-B47A-E3A7-314D7FDF50B4}"/>
              </a:ext>
            </a:extLst>
          </p:cNvPr>
          <p:cNvCxnSpPr>
            <a:cxnSpLocks/>
            <a:endCxn id="5" idx="0"/>
          </p:cNvCxnSpPr>
          <p:nvPr/>
        </p:nvCxnSpPr>
        <p:spPr>
          <a:xfrm flipH="1">
            <a:off x="8147375" y="1964017"/>
            <a:ext cx="177216" cy="2620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B4AF0891-CBC1-F3E6-F6E8-6F0DC9D0D649}"/>
              </a:ext>
            </a:extLst>
          </p:cNvPr>
          <p:cNvSpPr/>
          <p:nvPr/>
        </p:nvSpPr>
        <p:spPr>
          <a:xfrm>
            <a:off x="7969687" y="1699097"/>
            <a:ext cx="705117" cy="2565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Price</a:t>
            </a:r>
            <a:endParaRPr lang="en-GB" sz="1000" dirty="0">
              <a:solidFill>
                <a:schemeClr val="tx1"/>
              </a:solidFill>
            </a:endParaRPr>
          </a:p>
        </p:txBody>
      </p:sp>
      <p:graphicFrame>
        <p:nvGraphicFramePr>
          <p:cNvPr id="31" name="Table 7">
            <a:extLst>
              <a:ext uri="{FF2B5EF4-FFF2-40B4-BE49-F238E27FC236}">
                <a16:creationId xmlns:a16="http://schemas.microsoft.com/office/drawing/2014/main" id="{1D429ED9-B7D3-35AD-CD30-5035FCC72CE7}"/>
              </a:ext>
            </a:extLst>
          </p:cNvPr>
          <p:cNvGraphicFramePr>
            <a:graphicFrameLocks noGrp="1"/>
          </p:cNvGraphicFramePr>
          <p:nvPr>
            <p:extLst>
              <p:ext uri="{D42A27DB-BD31-4B8C-83A1-F6EECF244321}">
                <p14:modId xmlns:p14="http://schemas.microsoft.com/office/powerpoint/2010/main" val="2015606058"/>
              </p:ext>
            </p:extLst>
          </p:nvPr>
        </p:nvGraphicFramePr>
        <p:xfrm>
          <a:off x="5776004" y="3620294"/>
          <a:ext cx="946468" cy="1483360"/>
        </p:xfrm>
        <a:graphic>
          <a:graphicData uri="http://schemas.openxmlformats.org/drawingml/2006/table">
            <a:tbl>
              <a:tblPr firstRow="1" bandRow="1">
                <a:tableStyleId>{5C22544A-7EE6-4342-B048-85BDC9FD1C3A}</a:tableStyleId>
              </a:tblPr>
              <a:tblGrid>
                <a:gridCol w="946468">
                  <a:extLst>
                    <a:ext uri="{9D8B030D-6E8A-4147-A177-3AD203B41FA5}">
                      <a16:colId xmlns:a16="http://schemas.microsoft.com/office/drawing/2014/main" val="1551054938"/>
                    </a:ext>
                  </a:extLst>
                </a:gridCol>
              </a:tblGrid>
              <a:tr h="370840">
                <a:tc>
                  <a:txBody>
                    <a:bodyPr/>
                    <a:lstStyle/>
                    <a:p>
                      <a:r>
                        <a:rPr lang="en-GB" sz="1400" dirty="0"/>
                        <a:t>Price</a:t>
                      </a:r>
                    </a:p>
                  </a:txBody>
                  <a:tcPr/>
                </a:tc>
                <a:extLst>
                  <a:ext uri="{0D108BD9-81ED-4DB2-BD59-A6C34878D82A}">
                    <a16:rowId xmlns:a16="http://schemas.microsoft.com/office/drawing/2014/main" val="1488878063"/>
                  </a:ext>
                </a:extLst>
              </a:tr>
              <a:tr h="370840">
                <a:tc>
                  <a:txBody>
                    <a:bodyPr/>
                    <a:lstStyle/>
                    <a:p>
                      <a:r>
                        <a:rPr lang="en-GB" sz="1400" dirty="0"/>
                        <a:t>10</a:t>
                      </a:r>
                    </a:p>
                  </a:txBody>
                  <a:tcPr/>
                </a:tc>
                <a:extLst>
                  <a:ext uri="{0D108BD9-81ED-4DB2-BD59-A6C34878D82A}">
                    <a16:rowId xmlns:a16="http://schemas.microsoft.com/office/drawing/2014/main" val="4098427296"/>
                  </a:ext>
                </a:extLst>
              </a:tr>
              <a:tr h="370840">
                <a:tc>
                  <a:txBody>
                    <a:bodyPr/>
                    <a:lstStyle/>
                    <a:p>
                      <a:r>
                        <a:rPr lang="en-GB" sz="1400" dirty="0"/>
                        <a:t>23</a:t>
                      </a:r>
                    </a:p>
                  </a:txBody>
                  <a:tcPr/>
                </a:tc>
                <a:extLst>
                  <a:ext uri="{0D108BD9-81ED-4DB2-BD59-A6C34878D82A}">
                    <a16:rowId xmlns:a16="http://schemas.microsoft.com/office/drawing/2014/main" val="1953469719"/>
                  </a:ext>
                </a:extLst>
              </a:tr>
              <a:tr h="370840">
                <a:tc>
                  <a:txBody>
                    <a:bodyPr/>
                    <a:lstStyle/>
                    <a:p>
                      <a:r>
                        <a:rPr lang="en-GB" sz="1400" dirty="0"/>
                        <a:t>12</a:t>
                      </a:r>
                    </a:p>
                  </a:txBody>
                  <a:tcPr/>
                </a:tc>
                <a:extLst>
                  <a:ext uri="{0D108BD9-81ED-4DB2-BD59-A6C34878D82A}">
                    <a16:rowId xmlns:a16="http://schemas.microsoft.com/office/drawing/2014/main" val="3233330986"/>
                  </a:ext>
                </a:extLst>
              </a:tr>
            </a:tbl>
          </a:graphicData>
        </a:graphic>
      </p:graphicFrame>
      <p:sp>
        <p:nvSpPr>
          <p:cNvPr id="28" name="TextBox 27">
            <a:extLst>
              <a:ext uri="{FF2B5EF4-FFF2-40B4-BE49-F238E27FC236}">
                <a16:creationId xmlns:a16="http://schemas.microsoft.com/office/drawing/2014/main" id="{B7D0AD2B-2FD0-9B8A-9ABA-898463B42936}"/>
              </a:ext>
            </a:extLst>
          </p:cNvPr>
          <p:cNvSpPr txBox="1"/>
          <p:nvPr/>
        </p:nvSpPr>
        <p:spPr>
          <a:xfrm>
            <a:off x="6330480" y="1154201"/>
            <a:ext cx="3943431" cy="523220"/>
          </a:xfrm>
          <a:prstGeom prst="rect">
            <a:avLst/>
          </a:prstGeom>
          <a:noFill/>
        </p:spPr>
        <p:txBody>
          <a:bodyPr wrap="square">
            <a:spAutoFit/>
          </a:bodyPr>
          <a:lstStyle/>
          <a:p>
            <a:r>
              <a:rPr lang="en-GB" sz="1400" dirty="0"/>
              <a:t>“A car can be repaired by many mechanics.</a:t>
            </a:r>
          </a:p>
          <a:p>
            <a:r>
              <a:rPr lang="en-GB" sz="1400" dirty="0"/>
              <a:t>A mechanic can repair at most one type of car.”</a:t>
            </a:r>
          </a:p>
        </p:txBody>
      </p:sp>
    </p:spTree>
    <p:extLst>
      <p:ext uri="{BB962C8B-B14F-4D97-AF65-F5344CB8AC3E}">
        <p14:creationId xmlns:p14="http://schemas.microsoft.com/office/powerpoint/2010/main" val="310855078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69E6-454A-3EE7-2C19-F7D5814352BA}"/>
              </a:ext>
            </a:extLst>
          </p:cNvPr>
          <p:cNvSpPr>
            <a:spLocks noGrp="1"/>
          </p:cNvSpPr>
          <p:nvPr>
            <p:ph type="title"/>
          </p:nvPr>
        </p:nvSpPr>
        <p:spPr/>
        <p:txBody>
          <a:bodyPr/>
          <a:lstStyle/>
          <a:p>
            <a:r>
              <a:rPr lang="en-GB" dirty="0"/>
              <a:t>How do we derive Foreign Keys and ICs for different relationship types?</a:t>
            </a:r>
          </a:p>
        </p:txBody>
      </p:sp>
      <p:sp>
        <p:nvSpPr>
          <p:cNvPr id="3" name="Content Placeholder 2">
            <a:extLst>
              <a:ext uri="{FF2B5EF4-FFF2-40B4-BE49-F238E27FC236}">
                <a16:creationId xmlns:a16="http://schemas.microsoft.com/office/drawing/2014/main" id="{6979F6E2-2E54-EE37-04E9-6949153377FA}"/>
              </a:ext>
            </a:extLst>
          </p:cNvPr>
          <p:cNvSpPr>
            <a:spLocks noGrp="1"/>
          </p:cNvSpPr>
          <p:nvPr>
            <p:ph idx="1"/>
          </p:nvPr>
        </p:nvSpPr>
        <p:spPr/>
        <p:txBody>
          <a:bodyPr/>
          <a:lstStyle/>
          <a:p>
            <a:r>
              <a:rPr lang="en-GB" dirty="0"/>
              <a:t>1 to Many relations</a:t>
            </a:r>
          </a:p>
          <a:p>
            <a:pPr marL="0" indent="0">
              <a:buNone/>
            </a:pPr>
            <a:r>
              <a:rPr lang="en-GB" dirty="0"/>
              <a:t>(Same for Many to 1 relations)</a:t>
            </a:r>
          </a:p>
        </p:txBody>
      </p:sp>
      <p:sp>
        <p:nvSpPr>
          <p:cNvPr id="4" name="Slide Number Placeholder 3">
            <a:extLst>
              <a:ext uri="{FF2B5EF4-FFF2-40B4-BE49-F238E27FC236}">
                <a16:creationId xmlns:a16="http://schemas.microsoft.com/office/drawing/2014/main" id="{DBAA6220-2834-D35C-3C80-E8EA860E8E17}"/>
              </a:ext>
            </a:extLst>
          </p:cNvPr>
          <p:cNvSpPr>
            <a:spLocks noGrp="1"/>
          </p:cNvSpPr>
          <p:nvPr>
            <p:ph type="sldNum" sz="quarter" idx="4"/>
          </p:nvPr>
        </p:nvSpPr>
        <p:spPr/>
        <p:txBody>
          <a:bodyPr/>
          <a:lstStyle/>
          <a:p>
            <a:fld id="{6998E55D-8E2A-4AFE-A61C-B5DBBB7761E7}" type="slidenum">
              <a:rPr lang="en-GB" smtClean="0"/>
              <a:pPr/>
              <a:t>103</a:t>
            </a:fld>
            <a:endParaRPr lang="en-GB"/>
          </a:p>
        </p:txBody>
      </p:sp>
      <p:grpSp>
        <p:nvGrpSpPr>
          <p:cNvPr id="24" name="Group 23">
            <a:extLst>
              <a:ext uri="{FF2B5EF4-FFF2-40B4-BE49-F238E27FC236}">
                <a16:creationId xmlns:a16="http://schemas.microsoft.com/office/drawing/2014/main" id="{FF8C2DF2-4580-5559-378B-29BBE24E5E22}"/>
              </a:ext>
            </a:extLst>
          </p:cNvPr>
          <p:cNvGrpSpPr/>
          <p:nvPr/>
        </p:nvGrpSpPr>
        <p:grpSpPr>
          <a:xfrm>
            <a:off x="4563292" y="1885573"/>
            <a:ext cx="6943824" cy="856836"/>
            <a:chOff x="1018680" y="3533832"/>
            <a:chExt cx="9957214" cy="1546661"/>
          </a:xfrm>
        </p:grpSpPr>
        <p:sp>
          <p:nvSpPr>
            <p:cNvPr id="5" name="Flowchart: Decision 4">
              <a:extLst>
                <a:ext uri="{FF2B5EF4-FFF2-40B4-BE49-F238E27FC236}">
                  <a16:creationId xmlns:a16="http://schemas.microsoft.com/office/drawing/2014/main" id="{6F26C37D-4D15-6992-453D-6D6A54B4F10B}"/>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6" name="Rectangle 5">
              <a:extLst>
                <a:ext uri="{FF2B5EF4-FFF2-40B4-BE49-F238E27FC236}">
                  <a16:creationId xmlns:a16="http://schemas.microsoft.com/office/drawing/2014/main" id="{649C1882-0799-2F8E-7399-709CB75651F7}"/>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7" name="Oval 6">
              <a:extLst>
                <a:ext uri="{FF2B5EF4-FFF2-40B4-BE49-F238E27FC236}">
                  <a16:creationId xmlns:a16="http://schemas.microsoft.com/office/drawing/2014/main" id="{8B51BBDE-3DAB-39B7-D6DB-D2DC08BB61B2}"/>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8" name="Oval 7">
              <a:extLst>
                <a:ext uri="{FF2B5EF4-FFF2-40B4-BE49-F238E27FC236}">
                  <a16:creationId xmlns:a16="http://schemas.microsoft.com/office/drawing/2014/main" id="{111FF984-3C98-1571-0ED7-EA51776F718E}"/>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9" name="Oval 8">
              <a:extLst>
                <a:ext uri="{FF2B5EF4-FFF2-40B4-BE49-F238E27FC236}">
                  <a16:creationId xmlns:a16="http://schemas.microsoft.com/office/drawing/2014/main" id="{49DCBFC6-BF8E-CB71-E9A8-EDFB4B5463C6}"/>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10" name="Straight Connector 9">
              <a:extLst>
                <a:ext uri="{FF2B5EF4-FFF2-40B4-BE49-F238E27FC236}">
                  <a16:creationId xmlns:a16="http://schemas.microsoft.com/office/drawing/2014/main" id="{8BE11D60-0184-88E5-2917-3EF78F758436}"/>
                </a:ext>
              </a:extLst>
            </p:cNvPr>
            <p:cNvCxnSpPr>
              <a:stCxn id="7" idx="6"/>
              <a:endCxn id="6"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9D639BC-1394-8000-9F23-6386DA523566}"/>
                </a:ext>
              </a:extLst>
            </p:cNvPr>
            <p:cNvCxnSpPr>
              <a:cxnSpLocks/>
              <a:stCxn id="9" idx="4"/>
              <a:endCxn id="6"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1126978-A013-2AD5-2FED-11D07177C43B}"/>
                </a:ext>
              </a:extLst>
            </p:cNvPr>
            <p:cNvCxnSpPr>
              <a:cxnSpLocks/>
              <a:stCxn id="8" idx="2"/>
              <a:endCxn id="6"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2D154D-A574-D2BB-4EB7-2F9DE357C0C5}"/>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14" name="Oval 13">
              <a:extLst>
                <a:ext uri="{FF2B5EF4-FFF2-40B4-BE49-F238E27FC236}">
                  <a16:creationId xmlns:a16="http://schemas.microsoft.com/office/drawing/2014/main" id="{D296C693-F5EF-C943-9315-D3DDAA5CA1CF}"/>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15" name="Oval 14">
              <a:extLst>
                <a:ext uri="{FF2B5EF4-FFF2-40B4-BE49-F238E27FC236}">
                  <a16:creationId xmlns:a16="http://schemas.microsoft.com/office/drawing/2014/main" id="{4E016E05-AE3C-0775-207E-5C6D2C2BF7D0}"/>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16" name="Straight Connector 15">
              <a:extLst>
                <a:ext uri="{FF2B5EF4-FFF2-40B4-BE49-F238E27FC236}">
                  <a16:creationId xmlns:a16="http://schemas.microsoft.com/office/drawing/2014/main" id="{EF6BCB13-E8A0-3771-73AD-A8E724A92FA3}"/>
                </a:ext>
              </a:extLst>
            </p:cNvPr>
            <p:cNvCxnSpPr>
              <a:cxnSpLocks/>
              <a:stCxn id="14" idx="4"/>
              <a:endCxn id="13"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A02729E-2F83-7176-B803-8B5798E9C6E6}"/>
                </a:ext>
              </a:extLst>
            </p:cNvPr>
            <p:cNvCxnSpPr>
              <a:cxnSpLocks/>
              <a:stCxn id="15" idx="3"/>
              <a:endCxn id="13"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E334DE-C7F2-4855-5BB3-1757A6DEDE1D}"/>
                </a:ext>
              </a:extLst>
            </p:cNvPr>
            <p:cNvCxnSpPr>
              <a:cxnSpLocks/>
              <a:endCxn id="13"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D3CF94-5698-6EEE-3C45-99BC7E8E79A0}"/>
                </a:ext>
              </a:extLst>
            </p:cNvPr>
            <p:cNvCxnSpPr>
              <a:cxnSpLocks/>
              <a:stCxn id="5" idx="3"/>
              <a:endCxn id="13"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5F22B1-AC1E-A54A-82BB-2A81B656ADA0}"/>
                </a:ext>
              </a:extLst>
            </p:cNvPr>
            <p:cNvCxnSpPr>
              <a:cxnSpLocks/>
              <a:stCxn id="6" idx="3"/>
              <a:endCxn id="5"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203EFCE-A3A7-0E27-E418-1AD42D777808}"/>
                </a:ext>
              </a:extLst>
            </p:cNvPr>
            <p:cNvSpPr txBox="1"/>
            <p:nvPr/>
          </p:nvSpPr>
          <p:spPr>
            <a:xfrm>
              <a:off x="3892731" y="4300654"/>
              <a:ext cx="697535" cy="427087"/>
            </a:xfrm>
            <a:prstGeom prst="rect">
              <a:avLst/>
            </a:prstGeom>
            <a:noFill/>
          </p:spPr>
          <p:txBody>
            <a:bodyPr wrap="square" rtlCol="0">
              <a:spAutoFit/>
            </a:bodyPr>
            <a:lstStyle/>
            <a:p>
              <a:r>
                <a:rPr lang="en-GB" sz="1000" dirty="0"/>
                <a:t>1</a:t>
              </a:r>
            </a:p>
          </p:txBody>
        </p:sp>
        <p:sp>
          <p:nvSpPr>
            <p:cNvPr id="22" name="TextBox 21">
              <a:extLst>
                <a:ext uri="{FF2B5EF4-FFF2-40B4-BE49-F238E27FC236}">
                  <a16:creationId xmlns:a16="http://schemas.microsoft.com/office/drawing/2014/main" id="{0B0D4491-CD7E-9560-1310-AC6CAD9CCCDE}"/>
                </a:ext>
              </a:extLst>
            </p:cNvPr>
            <p:cNvSpPr txBox="1"/>
            <p:nvPr/>
          </p:nvSpPr>
          <p:spPr>
            <a:xfrm>
              <a:off x="7833559" y="4260655"/>
              <a:ext cx="697535" cy="444450"/>
            </a:xfrm>
            <a:prstGeom prst="rect">
              <a:avLst/>
            </a:prstGeom>
            <a:noFill/>
          </p:spPr>
          <p:txBody>
            <a:bodyPr wrap="square" rtlCol="0">
              <a:spAutoFit/>
            </a:bodyPr>
            <a:lstStyle/>
            <a:p>
              <a:r>
                <a:rPr lang="en-GB" sz="1000" dirty="0"/>
                <a:t>N</a:t>
              </a:r>
            </a:p>
          </p:txBody>
        </p:sp>
        <p:sp>
          <p:nvSpPr>
            <p:cNvPr id="23" name="Oval 22">
              <a:extLst>
                <a:ext uri="{FF2B5EF4-FFF2-40B4-BE49-F238E27FC236}">
                  <a16:creationId xmlns:a16="http://schemas.microsoft.com/office/drawing/2014/main" id="{825014BC-491F-F83F-E7D7-CB9658070585}"/>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pic>
        <p:nvPicPr>
          <p:cNvPr id="25" name="Picture 24">
            <a:extLst>
              <a:ext uri="{FF2B5EF4-FFF2-40B4-BE49-F238E27FC236}">
                <a16:creationId xmlns:a16="http://schemas.microsoft.com/office/drawing/2014/main" id="{439CCEE0-861F-15F8-77B2-5FE9775605E4}"/>
              </a:ext>
            </a:extLst>
          </p:cNvPr>
          <p:cNvPicPr>
            <a:picLocks noChangeAspect="1"/>
          </p:cNvPicPr>
          <p:nvPr/>
        </p:nvPicPr>
        <p:blipFill>
          <a:blip r:embed="rId2"/>
          <a:stretch>
            <a:fillRect/>
          </a:stretch>
        </p:blipFill>
        <p:spPr>
          <a:xfrm>
            <a:off x="664583" y="3625267"/>
            <a:ext cx="4182218" cy="1511939"/>
          </a:xfrm>
          <a:prstGeom prst="rect">
            <a:avLst/>
          </a:prstGeom>
        </p:spPr>
      </p:pic>
      <p:graphicFrame>
        <p:nvGraphicFramePr>
          <p:cNvPr id="26" name="Table 7">
            <a:extLst>
              <a:ext uri="{FF2B5EF4-FFF2-40B4-BE49-F238E27FC236}">
                <a16:creationId xmlns:a16="http://schemas.microsoft.com/office/drawing/2014/main" id="{43E6D2EB-A991-1C63-67B1-36340B056DDD}"/>
              </a:ext>
            </a:extLst>
          </p:cNvPr>
          <p:cNvGraphicFramePr>
            <a:graphicFrameLocks noGrp="1"/>
          </p:cNvGraphicFramePr>
          <p:nvPr/>
        </p:nvGraphicFramePr>
        <p:xfrm>
          <a:off x="7899923" y="3658356"/>
          <a:ext cx="3766988" cy="1483360"/>
        </p:xfrm>
        <a:graphic>
          <a:graphicData uri="http://schemas.openxmlformats.org/drawingml/2006/table">
            <a:tbl>
              <a:tblPr firstRow="1" bandRow="1">
                <a:tableStyleId>{5C22544A-7EE6-4342-B048-85BDC9FD1C3A}</a:tableStyleId>
              </a:tblPr>
              <a:tblGrid>
                <a:gridCol w="1076541">
                  <a:extLst>
                    <a:ext uri="{9D8B030D-6E8A-4147-A177-3AD203B41FA5}">
                      <a16:colId xmlns:a16="http://schemas.microsoft.com/office/drawing/2014/main" val="1551054938"/>
                    </a:ext>
                  </a:extLst>
                </a:gridCol>
                <a:gridCol w="800100">
                  <a:extLst>
                    <a:ext uri="{9D8B030D-6E8A-4147-A177-3AD203B41FA5}">
                      <a16:colId xmlns:a16="http://schemas.microsoft.com/office/drawing/2014/main" val="2429303523"/>
                    </a:ext>
                  </a:extLst>
                </a:gridCol>
                <a:gridCol w="1890347">
                  <a:extLst>
                    <a:ext uri="{9D8B030D-6E8A-4147-A177-3AD203B41FA5}">
                      <a16:colId xmlns:a16="http://schemas.microsoft.com/office/drawing/2014/main" val="749733657"/>
                    </a:ext>
                  </a:extLst>
                </a:gridCol>
              </a:tblGrid>
              <a:tr h="370840">
                <a:tc>
                  <a:txBody>
                    <a:bodyPr/>
                    <a:lstStyle/>
                    <a:p>
                      <a:r>
                        <a:rPr lang="en-GB" sz="1400" dirty="0"/>
                        <a:t>SSI</a:t>
                      </a:r>
                    </a:p>
                  </a:txBody>
                  <a:tcPr/>
                </a:tc>
                <a:tc>
                  <a:txBody>
                    <a:bodyPr/>
                    <a:lstStyle/>
                    <a:p>
                      <a:r>
                        <a:rPr lang="en-GB" sz="1400" dirty="0"/>
                        <a:t>Name</a:t>
                      </a:r>
                    </a:p>
                  </a:txBody>
                  <a:tcPr/>
                </a:tc>
                <a:tc>
                  <a:txBody>
                    <a:bodyPr/>
                    <a:lstStyle/>
                    <a:p>
                      <a:r>
                        <a:rPr lang="en-GB" sz="1400" dirty="0" err="1"/>
                        <a:t>Phone_Number</a:t>
                      </a:r>
                      <a:endParaRPr lang="en-GB" sz="1400" dirty="0"/>
                    </a:p>
                  </a:txBody>
                  <a:tcPr/>
                </a:tc>
                <a:extLst>
                  <a:ext uri="{0D108BD9-81ED-4DB2-BD59-A6C34878D82A}">
                    <a16:rowId xmlns:a16="http://schemas.microsoft.com/office/drawing/2014/main" val="1488878063"/>
                  </a:ext>
                </a:extLst>
              </a:tr>
              <a:tr h="370840">
                <a:tc>
                  <a:txBody>
                    <a:bodyPr/>
                    <a:lstStyle/>
                    <a:p>
                      <a:r>
                        <a:rPr lang="en-GB" sz="1400" dirty="0"/>
                        <a:t>87542702</a:t>
                      </a:r>
                    </a:p>
                  </a:txBody>
                  <a:tcPr/>
                </a:tc>
                <a:tc>
                  <a:txBody>
                    <a:bodyPr/>
                    <a:lstStyle/>
                    <a:p>
                      <a:r>
                        <a:rPr lang="en-GB" sz="1400" dirty="0"/>
                        <a:t>Tom</a:t>
                      </a:r>
                    </a:p>
                  </a:txBody>
                  <a:tcPr/>
                </a:tc>
                <a:tc>
                  <a:txBody>
                    <a:bodyPr/>
                    <a:lstStyle/>
                    <a:p>
                      <a:r>
                        <a:rPr lang="en-GB" sz="1400" dirty="0"/>
                        <a:t>75315567</a:t>
                      </a:r>
                    </a:p>
                  </a:txBody>
                  <a:tcPr/>
                </a:tc>
                <a:extLst>
                  <a:ext uri="{0D108BD9-81ED-4DB2-BD59-A6C34878D82A}">
                    <a16:rowId xmlns:a16="http://schemas.microsoft.com/office/drawing/2014/main" val="4098427296"/>
                  </a:ext>
                </a:extLst>
              </a:tr>
              <a:tr h="370840">
                <a:tc>
                  <a:txBody>
                    <a:bodyPr/>
                    <a:lstStyle/>
                    <a:p>
                      <a:r>
                        <a:rPr lang="en-GB" sz="1400" dirty="0"/>
                        <a:t>68201937</a:t>
                      </a:r>
                    </a:p>
                  </a:txBody>
                  <a:tcPr/>
                </a:tc>
                <a:tc>
                  <a:txBody>
                    <a:bodyPr/>
                    <a:lstStyle/>
                    <a:p>
                      <a:r>
                        <a:rPr lang="en-GB" sz="1400" dirty="0"/>
                        <a:t>Uraz</a:t>
                      </a:r>
                    </a:p>
                  </a:txBody>
                  <a:tcPr/>
                </a:tc>
                <a:tc>
                  <a:txBody>
                    <a:bodyPr/>
                    <a:lstStyle/>
                    <a:p>
                      <a:r>
                        <a:rPr lang="en-GB" sz="1400" dirty="0"/>
                        <a:t>75335521</a:t>
                      </a:r>
                    </a:p>
                  </a:txBody>
                  <a:tcPr/>
                </a:tc>
                <a:extLst>
                  <a:ext uri="{0D108BD9-81ED-4DB2-BD59-A6C34878D82A}">
                    <a16:rowId xmlns:a16="http://schemas.microsoft.com/office/drawing/2014/main" val="1953469719"/>
                  </a:ext>
                </a:extLst>
              </a:tr>
              <a:tr h="370840">
                <a:tc>
                  <a:txBody>
                    <a:bodyPr/>
                    <a:lstStyle/>
                    <a:p>
                      <a:r>
                        <a:rPr lang="en-GB" sz="1400" dirty="0"/>
                        <a:t>23139827</a:t>
                      </a:r>
                    </a:p>
                  </a:txBody>
                  <a:tcPr/>
                </a:tc>
                <a:tc>
                  <a:txBody>
                    <a:bodyPr/>
                    <a:lstStyle/>
                    <a:p>
                      <a:r>
                        <a:rPr lang="en-GB" sz="1400" dirty="0"/>
                        <a:t>Nick</a:t>
                      </a:r>
                    </a:p>
                  </a:txBody>
                  <a:tcPr/>
                </a:tc>
                <a:tc>
                  <a:txBody>
                    <a:bodyPr/>
                    <a:lstStyle/>
                    <a:p>
                      <a:r>
                        <a:rPr lang="en-GB" sz="1400" dirty="0"/>
                        <a:t>75315544</a:t>
                      </a:r>
                    </a:p>
                  </a:txBody>
                  <a:tcPr/>
                </a:tc>
                <a:extLst>
                  <a:ext uri="{0D108BD9-81ED-4DB2-BD59-A6C34878D82A}">
                    <a16:rowId xmlns:a16="http://schemas.microsoft.com/office/drawing/2014/main" val="3233330986"/>
                  </a:ext>
                </a:extLst>
              </a:tr>
            </a:tbl>
          </a:graphicData>
        </a:graphic>
      </p:graphicFrame>
      <p:cxnSp>
        <p:nvCxnSpPr>
          <p:cNvPr id="27" name="Straight Connector 26">
            <a:extLst>
              <a:ext uri="{FF2B5EF4-FFF2-40B4-BE49-F238E27FC236}">
                <a16:creationId xmlns:a16="http://schemas.microsoft.com/office/drawing/2014/main" id="{45F76372-736A-B47A-E3A7-314D7FDF50B4}"/>
              </a:ext>
            </a:extLst>
          </p:cNvPr>
          <p:cNvCxnSpPr>
            <a:cxnSpLocks/>
            <a:endCxn id="5" idx="0"/>
          </p:cNvCxnSpPr>
          <p:nvPr/>
        </p:nvCxnSpPr>
        <p:spPr>
          <a:xfrm flipH="1">
            <a:off x="8147375" y="1964017"/>
            <a:ext cx="177216" cy="2620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B4AF0891-CBC1-F3E6-F6E8-6F0DC9D0D649}"/>
              </a:ext>
            </a:extLst>
          </p:cNvPr>
          <p:cNvSpPr/>
          <p:nvPr/>
        </p:nvSpPr>
        <p:spPr>
          <a:xfrm>
            <a:off x="7969687" y="1699097"/>
            <a:ext cx="705117" cy="2565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Price</a:t>
            </a:r>
            <a:endParaRPr lang="en-GB" sz="1000" dirty="0">
              <a:solidFill>
                <a:schemeClr val="tx1"/>
              </a:solidFill>
            </a:endParaRPr>
          </a:p>
        </p:txBody>
      </p:sp>
      <p:graphicFrame>
        <p:nvGraphicFramePr>
          <p:cNvPr id="31" name="Table 7">
            <a:extLst>
              <a:ext uri="{FF2B5EF4-FFF2-40B4-BE49-F238E27FC236}">
                <a16:creationId xmlns:a16="http://schemas.microsoft.com/office/drawing/2014/main" id="{1D429ED9-B7D3-35AD-CD30-5035FCC72CE7}"/>
              </a:ext>
            </a:extLst>
          </p:cNvPr>
          <p:cNvGraphicFramePr>
            <a:graphicFrameLocks noGrp="1"/>
          </p:cNvGraphicFramePr>
          <p:nvPr>
            <p:extLst>
              <p:ext uri="{D42A27DB-BD31-4B8C-83A1-F6EECF244321}">
                <p14:modId xmlns:p14="http://schemas.microsoft.com/office/powerpoint/2010/main" val="2270366201"/>
              </p:ext>
            </p:extLst>
          </p:nvPr>
        </p:nvGraphicFramePr>
        <p:xfrm>
          <a:off x="6953455" y="3658356"/>
          <a:ext cx="946468" cy="1483360"/>
        </p:xfrm>
        <a:graphic>
          <a:graphicData uri="http://schemas.openxmlformats.org/drawingml/2006/table">
            <a:tbl>
              <a:tblPr firstRow="1" bandRow="1">
                <a:tableStyleId>{5C22544A-7EE6-4342-B048-85BDC9FD1C3A}</a:tableStyleId>
              </a:tblPr>
              <a:tblGrid>
                <a:gridCol w="946468">
                  <a:extLst>
                    <a:ext uri="{9D8B030D-6E8A-4147-A177-3AD203B41FA5}">
                      <a16:colId xmlns:a16="http://schemas.microsoft.com/office/drawing/2014/main" val="1551054938"/>
                    </a:ext>
                  </a:extLst>
                </a:gridCol>
              </a:tblGrid>
              <a:tr h="370840">
                <a:tc>
                  <a:txBody>
                    <a:bodyPr/>
                    <a:lstStyle/>
                    <a:p>
                      <a:r>
                        <a:rPr lang="en-GB" sz="1400" dirty="0"/>
                        <a:t>Price</a:t>
                      </a:r>
                    </a:p>
                  </a:txBody>
                  <a:tcPr/>
                </a:tc>
                <a:extLst>
                  <a:ext uri="{0D108BD9-81ED-4DB2-BD59-A6C34878D82A}">
                    <a16:rowId xmlns:a16="http://schemas.microsoft.com/office/drawing/2014/main" val="1488878063"/>
                  </a:ext>
                </a:extLst>
              </a:tr>
              <a:tr h="370840">
                <a:tc>
                  <a:txBody>
                    <a:bodyPr/>
                    <a:lstStyle/>
                    <a:p>
                      <a:r>
                        <a:rPr lang="en-GB" sz="1400" dirty="0"/>
                        <a:t>10</a:t>
                      </a:r>
                    </a:p>
                  </a:txBody>
                  <a:tcPr/>
                </a:tc>
                <a:extLst>
                  <a:ext uri="{0D108BD9-81ED-4DB2-BD59-A6C34878D82A}">
                    <a16:rowId xmlns:a16="http://schemas.microsoft.com/office/drawing/2014/main" val="4098427296"/>
                  </a:ext>
                </a:extLst>
              </a:tr>
              <a:tr h="370840">
                <a:tc>
                  <a:txBody>
                    <a:bodyPr/>
                    <a:lstStyle/>
                    <a:p>
                      <a:r>
                        <a:rPr lang="en-GB" sz="1400" dirty="0"/>
                        <a:t>23</a:t>
                      </a:r>
                    </a:p>
                  </a:txBody>
                  <a:tcPr/>
                </a:tc>
                <a:extLst>
                  <a:ext uri="{0D108BD9-81ED-4DB2-BD59-A6C34878D82A}">
                    <a16:rowId xmlns:a16="http://schemas.microsoft.com/office/drawing/2014/main" val="1953469719"/>
                  </a:ext>
                </a:extLst>
              </a:tr>
              <a:tr h="370840">
                <a:tc>
                  <a:txBody>
                    <a:bodyPr/>
                    <a:lstStyle/>
                    <a:p>
                      <a:r>
                        <a:rPr lang="en-GB" sz="1400" dirty="0"/>
                        <a:t>12</a:t>
                      </a:r>
                    </a:p>
                  </a:txBody>
                  <a:tcPr/>
                </a:tc>
                <a:extLst>
                  <a:ext uri="{0D108BD9-81ED-4DB2-BD59-A6C34878D82A}">
                    <a16:rowId xmlns:a16="http://schemas.microsoft.com/office/drawing/2014/main" val="3233330986"/>
                  </a:ext>
                </a:extLst>
              </a:tr>
            </a:tbl>
          </a:graphicData>
        </a:graphic>
      </p:graphicFrame>
      <p:sp>
        <p:nvSpPr>
          <p:cNvPr id="28" name="Oval 27">
            <a:extLst>
              <a:ext uri="{FF2B5EF4-FFF2-40B4-BE49-F238E27FC236}">
                <a16:creationId xmlns:a16="http://schemas.microsoft.com/office/drawing/2014/main" id="{8E4E87D4-BA87-D73C-B271-4CFD237D3CA8}"/>
              </a:ext>
            </a:extLst>
          </p:cNvPr>
          <p:cNvSpPr/>
          <p:nvPr/>
        </p:nvSpPr>
        <p:spPr>
          <a:xfrm>
            <a:off x="7331230" y="1376218"/>
            <a:ext cx="4455492" cy="176177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2F18AC6F-21D8-3894-4C12-41C8C306CA37}"/>
              </a:ext>
            </a:extLst>
          </p:cNvPr>
          <p:cNvSpPr txBox="1"/>
          <p:nvPr/>
        </p:nvSpPr>
        <p:spPr>
          <a:xfrm>
            <a:off x="6330480" y="1154201"/>
            <a:ext cx="3943431" cy="523220"/>
          </a:xfrm>
          <a:prstGeom prst="rect">
            <a:avLst/>
          </a:prstGeom>
          <a:noFill/>
        </p:spPr>
        <p:txBody>
          <a:bodyPr wrap="square">
            <a:spAutoFit/>
          </a:bodyPr>
          <a:lstStyle/>
          <a:p>
            <a:r>
              <a:rPr lang="en-GB" sz="1400" dirty="0"/>
              <a:t>“A car can be repaired by many mechanics.</a:t>
            </a:r>
          </a:p>
          <a:p>
            <a:r>
              <a:rPr lang="en-GB" sz="1400" dirty="0"/>
              <a:t>A mechanic can repair at most one type of car.”</a:t>
            </a:r>
          </a:p>
        </p:txBody>
      </p:sp>
    </p:spTree>
    <p:extLst>
      <p:ext uri="{BB962C8B-B14F-4D97-AF65-F5344CB8AC3E}">
        <p14:creationId xmlns:p14="http://schemas.microsoft.com/office/powerpoint/2010/main" val="191404896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69E6-454A-3EE7-2C19-F7D5814352BA}"/>
              </a:ext>
            </a:extLst>
          </p:cNvPr>
          <p:cNvSpPr>
            <a:spLocks noGrp="1"/>
          </p:cNvSpPr>
          <p:nvPr>
            <p:ph type="title"/>
          </p:nvPr>
        </p:nvSpPr>
        <p:spPr/>
        <p:txBody>
          <a:bodyPr/>
          <a:lstStyle/>
          <a:p>
            <a:r>
              <a:rPr lang="en-GB" dirty="0"/>
              <a:t>How do we derive Foreign Keys and ICs for different relationship types?</a:t>
            </a:r>
          </a:p>
        </p:txBody>
      </p:sp>
      <p:sp>
        <p:nvSpPr>
          <p:cNvPr id="3" name="Content Placeholder 2">
            <a:extLst>
              <a:ext uri="{FF2B5EF4-FFF2-40B4-BE49-F238E27FC236}">
                <a16:creationId xmlns:a16="http://schemas.microsoft.com/office/drawing/2014/main" id="{6979F6E2-2E54-EE37-04E9-6949153377FA}"/>
              </a:ext>
            </a:extLst>
          </p:cNvPr>
          <p:cNvSpPr>
            <a:spLocks noGrp="1"/>
          </p:cNvSpPr>
          <p:nvPr>
            <p:ph idx="1"/>
          </p:nvPr>
        </p:nvSpPr>
        <p:spPr/>
        <p:txBody>
          <a:bodyPr/>
          <a:lstStyle/>
          <a:p>
            <a:r>
              <a:rPr lang="en-GB" dirty="0"/>
              <a:t>1 to Many relations</a:t>
            </a:r>
          </a:p>
          <a:p>
            <a:pPr marL="0" indent="0">
              <a:buNone/>
            </a:pPr>
            <a:r>
              <a:rPr lang="en-GB" dirty="0"/>
              <a:t>(Same for Many to 1 relations)</a:t>
            </a:r>
          </a:p>
        </p:txBody>
      </p:sp>
      <p:sp>
        <p:nvSpPr>
          <p:cNvPr id="4" name="Slide Number Placeholder 3">
            <a:extLst>
              <a:ext uri="{FF2B5EF4-FFF2-40B4-BE49-F238E27FC236}">
                <a16:creationId xmlns:a16="http://schemas.microsoft.com/office/drawing/2014/main" id="{DBAA6220-2834-D35C-3C80-E8EA860E8E17}"/>
              </a:ext>
            </a:extLst>
          </p:cNvPr>
          <p:cNvSpPr>
            <a:spLocks noGrp="1"/>
          </p:cNvSpPr>
          <p:nvPr>
            <p:ph type="sldNum" sz="quarter" idx="4"/>
          </p:nvPr>
        </p:nvSpPr>
        <p:spPr/>
        <p:txBody>
          <a:bodyPr/>
          <a:lstStyle/>
          <a:p>
            <a:fld id="{6998E55D-8E2A-4AFE-A61C-B5DBBB7761E7}" type="slidenum">
              <a:rPr lang="en-GB" smtClean="0"/>
              <a:pPr/>
              <a:t>104</a:t>
            </a:fld>
            <a:endParaRPr lang="en-GB"/>
          </a:p>
        </p:txBody>
      </p:sp>
      <p:grpSp>
        <p:nvGrpSpPr>
          <p:cNvPr id="24" name="Group 23">
            <a:extLst>
              <a:ext uri="{FF2B5EF4-FFF2-40B4-BE49-F238E27FC236}">
                <a16:creationId xmlns:a16="http://schemas.microsoft.com/office/drawing/2014/main" id="{FF8C2DF2-4580-5559-378B-29BBE24E5E22}"/>
              </a:ext>
            </a:extLst>
          </p:cNvPr>
          <p:cNvGrpSpPr/>
          <p:nvPr/>
        </p:nvGrpSpPr>
        <p:grpSpPr>
          <a:xfrm>
            <a:off x="4563292" y="1885573"/>
            <a:ext cx="6943824" cy="856836"/>
            <a:chOff x="1018680" y="3533832"/>
            <a:chExt cx="9957214" cy="1546661"/>
          </a:xfrm>
        </p:grpSpPr>
        <p:sp>
          <p:nvSpPr>
            <p:cNvPr id="5" name="Flowchart: Decision 4">
              <a:extLst>
                <a:ext uri="{FF2B5EF4-FFF2-40B4-BE49-F238E27FC236}">
                  <a16:creationId xmlns:a16="http://schemas.microsoft.com/office/drawing/2014/main" id="{6F26C37D-4D15-6992-453D-6D6A54B4F10B}"/>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6" name="Rectangle 5">
              <a:extLst>
                <a:ext uri="{FF2B5EF4-FFF2-40B4-BE49-F238E27FC236}">
                  <a16:creationId xmlns:a16="http://schemas.microsoft.com/office/drawing/2014/main" id="{649C1882-0799-2F8E-7399-709CB75651F7}"/>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7" name="Oval 6">
              <a:extLst>
                <a:ext uri="{FF2B5EF4-FFF2-40B4-BE49-F238E27FC236}">
                  <a16:creationId xmlns:a16="http://schemas.microsoft.com/office/drawing/2014/main" id="{8B51BBDE-3DAB-39B7-D6DB-D2DC08BB61B2}"/>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8" name="Oval 7">
              <a:extLst>
                <a:ext uri="{FF2B5EF4-FFF2-40B4-BE49-F238E27FC236}">
                  <a16:creationId xmlns:a16="http://schemas.microsoft.com/office/drawing/2014/main" id="{111FF984-3C98-1571-0ED7-EA51776F718E}"/>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9" name="Oval 8">
              <a:extLst>
                <a:ext uri="{FF2B5EF4-FFF2-40B4-BE49-F238E27FC236}">
                  <a16:creationId xmlns:a16="http://schemas.microsoft.com/office/drawing/2014/main" id="{49DCBFC6-BF8E-CB71-E9A8-EDFB4B5463C6}"/>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10" name="Straight Connector 9">
              <a:extLst>
                <a:ext uri="{FF2B5EF4-FFF2-40B4-BE49-F238E27FC236}">
                  <a16:creationId xmlns:a16="http://schemas.microsoft.com/office/drawing/2014/main" id="{8BE11D60-0184-88E5-2917-3EF78F758436}"/>
                </a:ext>
              </a:extLst>
            </p:cNvPr>
            <p:cNvCxnSpPr>
              <a:stCxn id="7" idx="6"/>
              <a:endCxn id="6"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9D639BC-1394-8000-9F23-6386DA523566}"/>
                </a:ext>
              </a:extLst>
            </p:cNvPr>
            <p:cNvCxnSpPr>
              <a:cxnSpLocks/>
              <a:stCxn id="9" idx="4"/>
              <a:endCxn id="6"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1126978-A013-2AD5-2FED-11D07177C43B}"/>
                </a:ext>
              </a:extLst>
            </p:cNvPr>
            <p:cNvCxnSpPr>
              <a:cxnSpLocks/>
              <a:stCxn id="8" idx="2"/>
              <a:endCxn id="6"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2D154D-A574-D2BB-4EB7-2F9DE357C0C5}"/>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14" name="Oval 13">
              <a:extLst>
                <a:ext uri="{FF2B5EF4-FFF2-40B4-BE49-F238E27FC236}">
                  <a16:creationId xmlns:a16="http://schemas.microsoft.com/office/drawing/2014/main" id="{D296C693-F5EF-C943-9315-D3DDAA5CA1CF}"/>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15" name="Oval 14">
              <a:extLst>
                <a:ext uri="{FF2B5EF4-FFF2-40B4-BE49-F238E27FC236}">
                  <a16:creationId xmlns:a16="http://schemas.microsoft.com/office/drawing/2014/main" id="{4E016E05-AE3C-0775-207E-5C6D2C2BF7D0}"/>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16" name="Straight Connector 15">
              <a:extLst>
                <a:ext uri="{FF2B5EF4-FFF2-40B4-BE49-F238E27FC236}">
                  <a16:creationId xmlns:a16="http://schemas.microsoft.com/office/drawing/2014/main" id="{EF6BCB13-E8A0-3771-73AD-A8E724A92FA3}"/>
                </a:ext>
              </a:extLst>
            </p:cNvPr>
            <p:cNvCxnSpPr>
              <a:cxnSpLocks/>
              <a:stCxn id="14" idx="4"/>
              <a:endCxn id="13"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A02729E-2F83-7176-B803-8B5798E9C6E6}"/>
                </a:ext>
              </a:extLst>
            </p:cNvPr>
            <p:cNvCxnSpPr>
              <a:cxnSpLocks/>
              <a:stCxn id="15" idx="3"/>
              <a:endCxn id="13"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E334DE-C7F2-4855-5BB3-1757A6DEDE1D}"/>
                </a:ext>
              </a:extLst>
            </p:cNvPr>
            <p:cNvCxnSpPr>
              <a:cxnSpLocks/>
              <a:endCxn id="13"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D3CF94-5698-6EEE-3C45-99BC7E8E79A0}"/>
                </a:ext>
              </a:extLst>
            </p:cNvPr>
            <p:cNvCxnSpPr>
              <a:cxnSpLocks/>
              <a:stCxn id="5" idx="3"/>
              <a:endCxn id="13"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5F22B1-AC1E-A54A-82BB-2A81B656ADA0}"/>
                </a:ext>
              </a:extLst>
            </p:cNvPr>
            <p:cNvCxnSpPr>
              <a:cxnSpLocks/>
              <a:stCxn id="6" idx="3"/>
              <a:endCxn id="5"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203EFCE-A3A7-0E27-E418-1AD42D777808}"/>
                </a:ext>
              </a:extLst>
            </p:cNvPr>
            <p:cNvSpPr txBox="1"/>
            <p:nvPr/>
          </p:nvSpPr>
          <p:spPr>
            <a:xfrm>
              <a:off x="3892731" y="4300654"/>
              <a:ext cx="697535" cy="427087"/>
            </a:xfrm>
            <a:prstGeom prst="rect">
              <a:avLst/>
            </a:prstGeom>
            <a:noFill/>
          </p:spPr>
          <p:txBody>
            <a:bodyPr wrap="square" rtlCol="0">
              <a:spAutoFit/>
            </a:bodyPr>
            <a:lstStyle/>
            <a:p>
              <a:r>
                <a:rPr lang="en-GB" sz="1000" dirty="0"/>
                <a:t>1</a:t>
              </a:r>
            </a:p>
          </p:txBody>
        </p:sp>
        <p:sp>
          <p:nvSpPr>
            <p:cNvPr id="22" name="TextBox 21">
              <a:extLst>
                <a:ext uri="{FF2B5EF4-FFF2-40B4-BE49-F238E27FC236}">
                  <a16:creationId xmlns:a16="http://schemas.microsoft.com/office/drawing/2014/main" id="{0B0D4491-CD7E-9560-1310-AC6CAD9CCCDE}"/>
                </a:ext>
              </a:extLst>
            </p:cNvPr>
            <p:cNvSpPr txBox="1"/>
            <p:nvPr/>
          </p:nvSpPr>
          <p:spPr>
            <a:xfrm>
              <a:off x="7833559" y="4260655"/>
              <a:ext cx="697535" cy="444450"/>
            </a:xfrm>
            <a:prstGeom prst="rect">
              <a:avLst/>
            </a:prstGeom>
            <a:noFill/>
          </p:spPr>
          <p:txBody>
            <a:bodyPr wrap="square" rtlCol="0">
              <a:spAutoFit/>
            </a:bodyPr>
            <a:lstStyle/>
            <a:p>
              <a:r>
                <a:rPr lang="en-GB" sz="1000" dirty="0"/>
                <a:t>N</a:t>
              </a:r>
            </a:p>
          </p:txBody>
        </p:sp>
        <p:sp>
          <p:nvSpPr>
            <p:cNvPr id="23" name="Oval 22">
              <a:extLst>
                <a:ext uri="{FF2B5EF4-FFF2-40B4-BE49-F238E27FC236}">
                  <a16:creationId xmlns:a16="http://schemas.microsoft.com/office/drawing/2014/main" id="{825014BC-491F-F83F-E7D7-CB9658070585}"/>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pic>
        <p:nvPicPr>
          <p:cNvPr id="25" name="Picture 24">
            <a:extLst>
              <a:ext uri="{FF2B5EF4-FFF2-40B4-BE49-F238E27FC236}">
                <a16:creationId xmlns:a16="http://schemas.microsoft.com/office/drawing/2014/main" id="{439CCEE0-861F-15F8-77B2-5FE9775605E4}"/>
              </a:ext>
            </a:extLst>
          </p:cNvPr>
          <p:cNvPicPr>
            <a:picLocks noChangeAspect="1"/>
          </p:cNvPicPr>
          <p:nvPr/>
        </p:nvPicPr>
        <p:blipFill>
          <a:blip r:embed="rId2"/>
          <a:stretch>
            <a:fillRect/>
          </a:stretch>
        </p:blipFill>
        <p:spPr>
          <a:xfrm>
            <a:off x="664583" y="3625267"/>
            <a:ext cx="4182218" cy="1511939"/>
          </a:xfrm>
          <a:prstGeom prst="rect">
            <a:avLst/>
          </a:prstGeom>
        </p:spPr>
      </p:pic>
      <p:graphicFrame>
        <p:nvGraphicFramePr>
          <p:cNvPr id="26" name="Table 7">
            <a:extLst>
              <a:ext uri="{FF2B5EF4-FFF2-40B4-BE49-F238E27FC236}">
                <a16:creationId xmlns:a16="http://schemas.microsoft.com/office/drawing/2014/main" id="{43E6D2EB-A991-1C63-67B1-36340B056DDD}"/>
              </a:ext>
            </a:extLst>
          </p:cNvPr>
          <p:cNvGraphicFramePr>
            <a:graphicFrameLocks noGrp="1"/>
          </p:cNvGraphicFramePr>
          <p:nvPr/>
        </p:nvGraphicFramePr>
        <p:xfrm>
          <a:off x="7899923" y="3658356"/>
          <a:ext cx="3766988" cy="1483360"/>
        </p:xfrm>
        <a:graphic>
          <a:graphicData uri="http://schemas.openxmlformats.org/drawingml/2006/table">
            <a:tbl>
              <a:tblPr firstRow="1" bandRow="1">
                <a:tableStyleId>{5C22544A-7EE6-4342-B048-85BDC9FD1C3A}</a:tableStyleId>
              </a:tblPr>
              <a:tblGrid>
                <a:gridCol w="1076541">
                  <a:extLst>
                    <a:ext uri="{9D8B030D-6E8A-4147-A177-3AD203B41FA5}">
                      <a16:colId xmlns:a16="http://schemas.microsoft.com/office/drawing/2014/main" val="1551054938"/>
                    </a:ext>
                  </a:extLst>
                </a:gridCol>
                <a:gridCol w="800100">
                  <a:extLst>
                    <a:ext uri="{9D8B030D-6E8A-4147-A177-3AD203B41FA5}">
                      <a16:colId xmlns:a16="http://schemas.microsoft.com/office/drawing/2014/main" val="2429303523"/>
                    </a:ext>
                  </a:extLst>
                </a:gridCol>
                <a:gridCol w="1890347">
                  <a:extLst>
                    <a:ext uri="{9D8B030D-6E8A-4147-A177-3AD203B41FA5}">
                      <a16:colId xmlns:a16="http://schemas.microsoft.com/office/drawing/2014/main" val="749733657"/>
                    </a:ext>
                  </a:extLst>
                </a:gridCol>
              </a:tblGrid>
              <a:tr h="370840">
                <a:tc>
                  <a:txBody>
                    <a:bodyPr/>
                    <a:lstStyle/>
                    <a:p>
                      <a:r>
                        <a:rPr lang="en-GB" sz="1400" dirty="0"/>
                        <a:t>SSI</a:t>
                      </a:r>
                    </a:p>
                  </a:txBody>
                  <a:tcPr/>
                </a:tc>
                <a:tc>
                  <a:txBody>
                    <a:bodyPr/>
                    <a:lstStyle/>
                    <a:p>
                      <a:r>
                        <a:rPr lang="en-GB" sz="1400" dirty="0"/>
                        <a:t>Name</a:t>
                      </a:r>
                    </a:p>
                  </a:txBody>
                  <a:tcPr/>
                </a:tc>
                <a:tc>
                  <a:txBody>
                    <a:bodyPr/>
                    <a:lstStyle/>
                    <a:p>
                      <a:r>
                        <a:rPr lang="en-GB" sz="1400" dirty="0" err="1"/>
                        <a:t>Phone_Number</a:t>
                      </a:r>
                      <a:endParaRPr lang="en-GB" sz="1400" dirty="0"/>
                    </a:p>
                  </a:txBody>
                  <a:tcPr/>
                </a:tc>
                <a:extLst>
                  <a:ext uri="{0D108BD9-81ED-4DB2-BD59-A6C34878D82A}">
                    <a16:rowId xmlns:a16="http://schemas.microsoft.com/office/drawing/2014/main" val="1488878063"/>
                  </a:ext>
                </a:extLst>
              </a:tr>
              <a:tr h="370840">
                <a:tc>
                  <a:txBody>
                    <a:bodyPr/>
                    <a:lstStyle/>
                    <a:p>
                      <a:r>
                        <a:rPr lang="en-GB" sz="1400" dirty="0"/>
                        <a:t>87542702</a:t>
                      </a:r>
                    </a:p>
                  </a:txBody>
                  <a:tcPr/>
                </a:tc>
                <a:tc>
                  <a:txBody>
                    <a:bodyPr/>
                    <a:lstStyle/>
                    <a:p>
                      <a:r>
                        <a:rPr lang="en-GB" sz="1400" dirty="0"/>
                        <a:t>Tom</a:t>
                      </a:r>
                    </a:p>
                  </a:txBody>
                  <a:tcPr/>
                </a:tc>
                <a:tc>
                  <a:txBody>
                    <a:bodyPr/>
                    <a:lstStyle/>
                    <a:p>
                      <a:r>
                        <a:rPr lang="en-GB" sz="1400" dirty="0"/>
                        <a:t>75315567</a:t>
                      </a:r>
                    </a:p>
                  </a:txBody>
                  <a:tcPr/>
                </a:tc>
                <a:extLst>
                  <a:ext uri="{0D108BD9-81ED-4DB2-BD59-A6C34878D82A}">
                    <a16:rowId xmlns:a16="http://schemas.microsoft.com/office/drawing/2014/main" val="4098427296"/>
                  </a:ext>
                </a:extLst>
              </a:tr>
              <a:tr h="370840">
                <a:tc>
                  <a:txBody>
                    <a:bodyPr/>
                    <a:lstStyle/>
                    <a:p>
                      <a:r>
                        <a:rPr lang="en-GB" sz="1400" dirty="0"/>
                        <a:t>68201937</a:t>
                      </a:r>
                    </a:p>
                  </a:txBody>
                  <a:tcPr/>
                </a:tc>
                <a:tc>
                  <a:txBody>
                    <a:bodyPr/>
                    <a:lstStyle/>
                    <a:p>
                      <a:r>
                        <a:rPr lang="en-GB" sz="1400" dirty="0"/>
                        <a:t>Uraz</a:t>
                      </a:r>
                    </a:p>
                  </a:txBody>
                  <a:tcPr/>
                </a:tc>
                <a:tc>
                  <a:txBody>
                    <a:bodyPr/>
                    <a:lstStyle/>
                    <a:p>
                      <a:r>
                        <a:rPr lang="en-GB" sz="1400" dirty="0"/>
                        <a:t>75335521</a:t>
                      </a:r>
                    </a:p>
                  </a:txBody>
                  <a:tcPr/>
                </a:tc>
                <a:extLst>
                  <a:ext uri="{0D108BD9-81ED-4DB2-BD59-A6C34878D82A}">
                    <a16:rowId xmlns:a16="http://schemas.microsoft.com/office/drawing/2014/main" val="1953469719"/>
                  </a:ext>
                </a:extLst>
              </a:tr>
              <a:tr h="370840">
                <a:tc>
                  <a:txBody>
                    <a:bodyPr/>
                    <a:lstStyle/>
                    <a:p>
                      <a:r>
                        <a:rPr lang="en-GB" sz="1400" dirty="0"/>
                        <a:t>23139827</a:t>
                      </a:r>
                    </a:p>
                  </a:txBody>
                  <a:tcPr/>
                </a:tc>
                <a:tc>
                  <a:txBody>
                    <a:bodyPr/>
                    <a:lstStyle/>
                    <a:p>
                      <a:r>
                        <a:rPr lang="en-GB" sz="1400" dirty="0"/>
                        <a:t>Nick</a:t>
                      </a:r>
                    </a:p>
                  </a:txBody>
                  <a:tcPr/>
                </a:tc>
                <a:tc>
                  <a:txBody>
                    <a:bodyPr/>
                    <a:lstStyle/>
                    <a:p>
                      <a:r>
                        <a:rPr lang="en-GB" sz="1400" dirty="0"/>
                        <a:t>75315544</a:t>
                      </a:r>
                    </a:p>
                  </a:txBody>
                  <a:tcPr/>
                </a:tc>
                <a:extLst>
                  <a:ext uri="{0D108BD9-81ED-4DB2-BD59-A6C34878D82A}">
                    <a16:rowId xmlns:a16="http://schemas.microsoft.com/office/drawing/2014/main" val="3233330986"/>
                  </a:ext>
                </a:extLst>
              </a:tr>
            </a:tbl>
          </a:graphicData>
        </a:graphic>
      </p:graphicFrame>
      <p:cxnSp>
        <p:nvCxnSpPr>
          <p:cNvPr id="27" name="Straight Connector 26">
            <a:extLst>
              <a:ext uri="{FF2B5EF4-FFF2-40B4-BE49-F238E27FC236}">
                <a16:creationId xmlns:a16="http://schemas.microsoft.com/office/drawing/2014/main" id="{45F76372-736A-B47A-E3A7-314D7FDF50B4}"/>
              </a:ext>
            </a:extLst>
          </p:cNvPr>
          <p:cNvCxnSpPr>
            <a:cxnSpLocks/>
            <a:endCxn id="5" idx="0"/>
          </p:cNvCxnSpPr>
          <p:nvPr/>
        </p:nvCxnSpPr>
        <p:spPr>
          <a:xfrm flipH="1">
            <a:off x="8147375" y="1964017"/>
            <a:ext cx="177216" cy="2620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B4AF0891-CBC1-F3E6-F6E8-6F0DC9D0D649}"/>
              </a:ext>
            </a:extLst>
          </p:cNvPr>
          <p:cNvSpPr/>
          <p:nvPr/>
        </p:nvSpPr>
        <p:spPr>
          <a:xfrm>
            <a:off x="7969687" y="1699097"/>
            <a:ext cx="705117" cy="2565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Price</a:t>
            </a:r>
            <a:endParaRPr lang="en-GB" sz="1000" dirty="0">
              <a:solidFill>
                <a:schemeClr val="tx1"/>
              </a:solidFill>
            </a:endParaRPr>
          </a:p>
        </p:txBody>
      </p:sp>
      <p:graphicFrame>
        <p:nvGraphicFramePr>
          <p:cNvPr id="31" name="Table 7">
            <a:extLst>
              <a:ext uri="{FF2B5EF4-FFF2-40B4-BE49-F238E27FC236}">
                <a16:creationId xmlns:a16="http://schemas.microsoft.com/office/drawing/2014/main" id="{1D429ED9-B7D3-35AD-CD30-5035FCC72CE7}"/>
              </a:ext>
            </a:extLst>
          </p:cNvPr>
          <p:cNvGraphicFramePr>
            <a:graphicFrameLocks noGrp="1"/>
          </p:cNvGraphicFramePr>
          <p:nvPr>
            <p:extLst>
              <p:ext uri="{D42A27DB-BD31-4B8C-83A1-F6EECF244321}">
                <p14:modId xmlns:p14="http://schemas.microsoft.com/office/powerpoint/2010/main" val="4042847794"/>
              </p:ext>
            </p:extLst>
          </p:nvPr>
        </p:nvGraphicFramePr>
        <p:xfrm>
          <a:off x="6953455" y="3658356"/>
          <a:ext cx="946468" cy="1483360"/>
        </p:xfrm>
        <a:graphic>
          <a:graphicData uri="http://schemas.openxmlformats.org/drawingml/2006/table">
            <a:tbl>
              <a:tblPr firstRow="1" bandRow="1">
                <a:tableStyleId>{5C22544A-7EE6-4342-B048-85BDC9FD1C3A}</a:tableStyleId>
              </a:tblPr>
              <a:tblGrid>
                <a:gridCol w="946468">
                  <a:extLst>
                    <a:ext uri="{9D8B030D-6E8A-4147-A177-3AD203B41FA5}">
                      <a16:colId xmlns:a16="http://schemas.microsoft.com/office/drawing/2014/main" val="1551054938"/>
                    </a:ext>
                  </a:extLst>
                </a:gridCol>
              </a:tblGrid>
              <a:tr h="370840">
                <a:tc>
                  <a:txBody>
                    <a:bodyPr/>
                    <a:lstStyle/>
                    <a:p>
                      <a:r>
                        <a:rPr lang="en-GB" sz="1400" dirty="0"/>
                        <a:t>Price</a:t>
                      </a:r>
                    </a:p>
                  </a:txBody>
                  <a:tcPr/>
                </a:tc>
                <a:extLst>
                  <a:ext uri="{0D108BD9-81ED-4DB2-BD59-A6C34878D82A}">
                    <a16:rowId xmlns:a16="http://schemas.microsoft.com/office/drawing/2014/main" val="1488878063"/>
                  </a:ext>
                </a:extLst>
              </a:tr>
              <a:tr h="370840">
                <a:tc>
                  <a:txBody>
                    <a:bodyPr/>
                    <a:lstStyle/>
                    <a:p>
                      <a:r>
                        <a:rPr lang="en-GB" sz="1400" dirty="0"/>
                        <a:t>10</a:t>
                      </a:r>
                    </a:p>
                  </a:txBody>
                  <a:tcPr/>
                </a:tc>
                <a:extLst>
                  <a:ext uri="{0D108BD9-81ED-4DB2-BD59-A6C34878D82A}">
                    <a16:rowId xmlns:a16="http://schemas.microsoft.com/office/drawing/2014/main" val="4098427296"/>
                  </a:ext>
                </a:extLst>
              </a:tr>
              <a:tr h="370840">
                <a:tc>
                  <a:txBody>
                    <a:bodyPr/>
                    <a:lstStyle/>
                    <a:p>
                      <a:r>
                        <a:rPr lang="en-GB" sz="1400" dirty="0"/>
                        <a:t>23</a:t>
                      </a:r>
                    </a:p>
                  </a:txBody>
                  <a:tcPr/>
                </a:tc>
                <a:extLst>
                  <a:ext uri="{0D108BD9-81ED-4DB2-BD59-A6C34878D82A}">
                    <a16:rowId xmlns:a16="http://schemas.microsoft.com/office/drawing/2014/main" val="1953469719"/>
                  </a:ext>
                </a:extLst>
              </a:tr>
              <a:tr h="370840">
                <a:tc>
                  <a:txBody>
                    <a:bodyPr/>
                    <a:lstStyle/>
                    <a:p>
                      <a:r>
                        <a:rPr lang="en-GB" sz="1400" dirty="0"/>
                        <a:t>12</a:t>
                      </a:r>
                    </a:p>
                  </a:txBody>
                  <a:tcPr/>
                </a:tc>
                <a:extLst>
                  <a:ext uri="{0D108BD9-81ED-4DB2-BD59-A6C34878D82A}">
                    <a16:rowId xmlns:a16="http://schemas.microsoft.com/office/drawing/2014/main" val="3233330986"/>
                  </a:ext>
                </a:extLst>
              </a:tr>
            </a:tbl>
          </a:graphicData>
        </a:graphic>
      </p:graphicFrame>
      <p:sp>
        <p:nvSpPr>
          <p:cNvPr id="28" name="Oval 27">
            <a:extLst>
              <a:ext uri="{FF2B5EF4-FFF2-40B4-BE49-F238E27FC236}">
                <a16:creationId xmlns:a16="http://schemas.microsoft.com/office/drawing/2014/main" id="{8E4E87D4-BA87-D73C-B271-4CFD237D3CA8}"/>
              </a:ext>
            </a:extLst>
          </p:cNvPr>
          <p:cNvSpPr/>
          <p:nvPr/>
        </p:nvSpPr>
        <p:spPr>
          <a:xfrm>
            <a:off x="7331230" y="1376218"/>
            <a:ext cx="4455492" cy="176177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pic>
        <p:nvPicPr>
          <p:cNvPr id="29" name="Picture 28">
            <a:extLst>
              <a:ext uri="{FF2B5EF4-FFF2-40B4-BE49-F238E27FC236}">
                <a16:creationId xmlns:a16="http://schemas.microsoft.com/office/drawing/2014/main" id="{F0F73753-FAEF-3EBB-55B5-C07E5EEC5501}"/>
              </a:ext>
            </a:extLst>
          </p:cNvPr>
          <p:cNvPicPr>
            <a:picLocks noChangeAspect="1"/>
          </p:cNvPicPr>
          <p:nvPr/>
        </p:nvPicPr>
        <p:blipFill rotWithShape="1">
          <a:blip r:embed="rId2"/>
          <a:srcRect r="64793"/>
          <a:stretch/>
        </p:blipFill>
        <p:spPr>
          <a:xfrm>
            <a:off x="5481024" y="3652572"/>
            <a:ext cx="1472431" cy="1511939"/>
          </a:xfrm>
          <a:prstGeom prst="rect">
            <a:avLst/>
          </a:prstGeom>
        </p:spPr>
      </p:pic>
      <p:sp>
        <p:nvSpPr>
          <p:cNvPr id="32" name="TextBox 31">
            <a:extLst>
              <a:ext uri="{FF2B5EF4-FFF2-40B4-BE49-F238E27FC236}">
                <a16:creationId xmlns:a16="http://schemas.microsoft.com/office/drawing/2014/main" id="{BCBB7EC8-36DA-A8BF-F3D8-BD31BC167846}"/>
              </a:ext>
            </a:extLst>
          </p:cNvPr>
          <p:cNvSpPr txBox="1"/>
          <p:nvPr/>
        </p:nvSpPr>
        <p:spPr>
          <a:xfrm>
            <a:off x="6330480" y="1154201"/>
            <a:ext cx="3943431" cy="523220"/>
          </a:xfrm>
          <a:prstGeom prst="rect">
            <a:avLst/>
          </a:prstGeom>
          <a:noFill/>
        </p:spPr>
        <p:txBody>
          <a:bodyPr wrap="square">
            <a:spAutoFit/>
          </a:bodyPr>
          <a:lstStyle/>
          <a:p>
            <a:r>
              <a:rPr lang="en-GB" sz="1400" dirty="0"/>
              <a:t>“A car can be repaired by many mechanics.</a:t>
            </a:r>
          </a:p>
          <a:p>
            <a:r>
              <a:rPr lang="en-GB" sz="1400" dirty="0"/>
              <a:t>A mechanic can repair at most one type of car.”</a:t>
            </a:r>
          </a:p>
        </p:txBody>
      </p:sp>
    </p:spTree>
    <p:extLst>
      <p:ext uri="{BB962C8B-B14F-4D97-AF65-F5344CB8AC3E}">
        <p14:creationId xmlns:p14="http://schemas.microsoft.com/office/powerpoint/2010/main" val="247493771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69E6-454A-3EE7-2C19-F7D5814352BA}"/>
              </a:ext>
            </a:extLst>
          </p:cNvPr>
          <p:cNvSpPr>
            <a:spLocks noGrp="1"/>
          </p:cNvSpPr>
          <p:nvPr>
            <p:ph type="title"/>
          </p:nvPr>
        </p:nvSpPr>
        <p:spPr/>
        <p:txBody>
          <a:bodyPr/>
          <a:lstStyle/>
          <a:p>
            <a:r>
              <a:rPr lang="en-GB" dirty="0"/>
              <a:t>How do we derive Foreign Keys and ICs for different relationship types?</a:t>
            </a:r>
          </a:p>
        </p:txBody>
      </p:sp>
      <p:sp>
        <p:nvSpPr>
          <p:cNvPr id="3" name="Content Placeholder 2">
            <a:extLst>
              <a:ext uri="{FF2B5EF4-FFF2-40B4-BE49-F238E27FC236}">
                <a16:creationId xmlns:a16="http://schemas.microsoft.com/office/drawing/2014/main" id="{6979F6E2-2E54-EE37-04E9-6949153377FA}"/>
              </a:ext>
            </a:extLst>
          </p:cNvPr>
          <p:cNvSpPr>
            <a:spLocks noGrp="1"/>
          </p:cNvSpPr>
          <p:nvPr>
            <p:ph idx="1"/>
          </p:nvPr>
        </p:nvSpPr>
        <p:spPr/>
        <p:txBody>
          <a:bodyPr/>
          <a:lstStyle/>
          <a:p>
            <a:r>
              <a:rPr lang="en-GB" dirty="0"/>
              <a:t>1 to Many relations</a:t>
            </a:r>
          </a:p>
          <a:p>
            <a:pPr marL="0" indent="0">
              <a:buNone/>
            </a:pPr>
            <a:r>
              <a:rPr lang="en-GB" dirty="0"/>
              <a:t>(Same for Many to 1 relations)</a:t>
            </a:r>
          </a:p>
        </p:txBody>
      </p:sp>
      <p:sp>
        <p:nvSpPr>
          <p:cNvPr id="4" name="Slide Number Placeholder 3">
            <a:extLst>
              <a:ext uri="{FF2B5EF4-FFF2-40B4-BE49-F238E27FC236}">
                <a16:creationId xmlns:a16="http://schemas.microsoft.com/office/drawing/2014/main" id="{DBAA6220-2834-D35C-3C80-E8EA860E8E17}"/>
              </a:ext>
            </a:extLst>
          </p:cNvPr>
          <p:cNvSpPr>
            <a:spLocks noGrp="1"/>
          </p:cNvSpPr>
          <p:nvPr>
            <p:ph type="sldNum" sz="quarter" idx="4"/>
          </p:nvPr>
        </p:nvSpPr>
        <p:spPr/>
        <p:txBody>
          <a:bodyPr/>
          <a:lstStyle/>
          <a:p>
            <a:fld id="{6998E55D-8E2A-4AFE-A61C-B5DBBB7761E7}" type="slidenum">
              <a:rPr lang="en-GB" smtClean="0"/>
              <a:pPr/>
              <a:t>105</a:t>
            </a:fld>
            <a:endParaRPr lang="en-GB"/>
          </a:p>
        </p:txBody>
      </p:sp>
      <p:grpSp>
        <p:nvGrpSpPr>
          <p:cNvPr id="24" name="Group 23">
            <a:extLst>
              <a:ext uri="{FF2B5EF4-FFF2-40B4-BE49-F238E27FC236}">
                <a16:creationId xmlns:a16="http://schemas.microsoft.com/office/drawing/2014/main" id="{FF8C2DF2-4580-5559-378B-29BBE24E5E22}"/>
              </a:ext>
            </a:extLst>
          </p:cNvPr>
          <p:cNvGrpSpPr/>
          <p:nvPr/>
        </p:nvGrpSpPr>
        <p:grpSpPr>
          <a:xfrm>
            <a:off x="4563292" y="1885573"/>
            <a:ext cx="6943824" cy="856836"/>
            <a:chOff x="1018680" y="3533832"/>
            <a:chExt cx="9957214" cy="1546661"/>
          </a:xfrm>
        </p:grpSpPr>
        <p:sp>
          <p:nvSpPr>
            <p:cNvPr id="5" name="Flowchart: Decision 4">
              <a:extLst>
                <a:ext uri="{FF2B5EF4-FFF2-40B4-BE49-F238E27FC236}">
                  <a16:creationId xmlns:a16="http://schemas.microsoft.com/office/drawing/2014/main" id="{6F26C37D-4D15-6992-453D-6D6A54B4F10B}"/>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6" name="Rectangle 5">
              <a:extLst>
                <a:ext uri="{FF2B5EF4-FFF2-40B4-BE49-F238E27FC236}">
                  <a16:creationId xmlns:a16="http://schemas.microsoft.com/office/drawing/2014/main" id="{649C1882-0799-2F8E-7399-709CB75651F7}"/>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7" name="Oval 6">
              <a:extLst>
                <a:ext uri="{FF2B5EF4-FFF2-40B4-BE49-F238E27FC236}">
                  <a16:creationId xmlns:a16="http://schemas.microsoft.com/office/drawing/2014/main" id="{8B51BBDE-3DAB-39B7-D6DB-D2DC08BB61B2}"/>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8" name="Oval 7">
              <a:extLst>
                <a:ext uri="{FF2B5EF4-FFF2-40B4-BE49-F238E27FC236}">
                  <a16:creationId xmlns:a16="http://schemas.microsoft.com/office/drawing/2014/main" id="{111FF984-3C98-1571-0ED7-EA51776F718E}"/>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9" name="Oval 8">
              <a:extLst>
                <a:ext uri="{FF2B5EF4-FFF2-40B4-BE49-F238E27FC236}">
                  <a16:creationId xmlns:a16="http://schemas.microsoft.com/office/drawing/2014/main" id="{49DCBFC6-BF8E-CB71-E9A8-EDFB4B5463C6}"/>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10" name="Straight Connector 9">
              <a:extLst>
                <a:ext uri="{FF2B5EF4-FFF2-40B4-BE49-F238E27FC236}">
                  <a16:creationId xmlns:a16="http://schemas.microsoft.com/office/drawing/2014/main" id="{8BE11D60-0184-88E5-2917-3EF78F758436}"/>
                </a:ext>
              </a:extLst>
            </p:cNvPr>
            <p:cNvCxnSpPr>
              <a:stCxn id="7" idx="6"/>
              <a:endCxn id="6"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9D639BC-1394-8000-9F23-6386DA523566}"/>
                </a:ext>
              </a:extLst>
            </p:cNvPr>
            <p:cNvCxnSpPr>
              <a:cxnSpLocks/>
              <a:stCxn id="9" idx="4"/>
              <a:endCxn id="6"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1126978-A013-2AD5-2FED-11D07177C43B}"/>
                </a:ext>
              </a:extLst>
            </p:cNvPr>
            <p:cNvCxnSpPr>
              <a:cxnSpLocks/>
              <a:stCxn id="8" idx="2"/>
              <a:endCxn id="6"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2D154D-A574-D2BB-4EB7-2F9DE357C0C5}"/>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14" name="Oval 13">
              <a:extLst>
                <a:ext uri="{FF2B5EF4-FFF2-40B4-BE49-F238E27FC236}">
                  <a16:creationId xmlns:a16="http://schemas.microsoft.com/office/drawing/2014/main" id="{D296C693-F5EF-C943-9315-D3DDAA5CA1CF}"/>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15" name="Oval 14">
              <a:extLst>
                <a:ext uri="{FF2B5EF4-FFF2-40B4-BE49-F238E27FC236}">
                  <a16:creationId xmlns:a16="http://schemas.microsoft.com/office/drawing/2014/main" id="{4E016E05-AE3C-0775-207E-5C6D2C2BF7D0}"/>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16" name="Straight Connector 15">
              <a:extLst>
                <a:ext uri="{FF2B5EF4-FFF2-40B4-BE49-F238E27FC236}">
                  <a16:creationId xmlns:a16="http://schemas.microsoft.com/office/drawing/2014/main" id="{EF6BCB13-E8A0-3771-73AD-A8E724A92FA3}"/>
                </a:ext>
              </a:extLst>
            </p:cNvPr>
            <p:cNvCxnSpPr>
              <a:cxnSpLocks/>
              <a:stCxn id="14" idx="4"/>
              <a:endCxn id="13"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A02729E-2F83-7176-B803-8B5798E9C6E6}"/>
                </a:ext>
              </a:extLst>
            </p:cNvPr>
            <p:cNvCxnSpPr>
              <a:cxnSpLocks/>
              <a:stCxn id="15" idx="3"/>
              <a:endCxn id="13"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E334DE-C7F2-4855-5BB3-1757A6DEDE1D}"/>
                </a:ext>
              </a:extLst>
            </p:cNvPr>
            <p:cNvCxnSpPr>
              <a:cxnSpLocks/>
              <a:endCxn id="13"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D3CF94-5698-6EEE-3C45-99BC7E8E79A0}"/>
                </a:ext>
              </a:extLst>
            </p:cNvPr>
            <p:cNvCxnSpPr>
              <a:cxnSpLocks/>
              <a:stCxn id="5" idx="3"/>
              <a:endCxn id="13"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5F22B1-AC1E-A54A-82BB-2A81B656ADA0}"/>
                </a:ext>
              </a:extLst>
            </p:cNvPr>
            <p:cNvCxnSpPr>
              <a:cxnSpLocks/>
              <a:stCxn id="6" idx="3"/>
              <a:endCxn id="5"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203EFCE-A3A7-0E27-E418-1AD42D777808}"/>
                </a:ext>
              </a:extLst>
            </p:cNvPr>
            <p:cNvSpPr txBox="1"/>
            <p:nvPr/>
          </p:nvSpPr>
          <p:spPr>
            <a:xfrm>
              <a:off x="3892731" y="4300654"/>
              <a:ext cx="697535" cy="427087"/>
            </a:xfrm>
            <a:prstGeom prst="rect">
              <a:avLst/>
            </a:prstGeom>
            <a:noFill/>
          </p:spPr>
          <p:txBody>
            <a:bodyPr wrap="square" rtlCol="0">
              <a:spAutoFit/>
            </a:bodyPr>
            <a:lstStyle/>
            <a:p>
              <a:r>
                <a:rPr lang="en-GB" sz="1000" dirty="0"/>
                <a:t>1</a:t>
              </a:r>
            </a:p>
          </p:txBody>
        </p:sp>
        <p:sp>
          <p:nvSpPr>
            <p:cNvPr id="22" name="TextBox 21">
              <a:extLst>
                <a:ext uri="{FF2B5EF4-FFF2-40B4-BE49-F238E27FC236}">
                  <a16:creationId xmlns:a16="http://schemas.microsoft.com/office/drawing/2014/main" id="{0B0D4491-CD7E-9560-1310-AC6CAD9CCCDE}"/>
                </a:ext>
              </a:extLst>
            </p:cNvPr>
            <p:cNvSpPr txBox="1"/>
            <p:nvPr/>
          </p:nvSpPr>
          <p:spPr>
            <a:xfrm>
              <a:off x="7833559" y="4260655"/>
              <a:ext cx="697535" cy="444450"/>
            </a:xfrm>
            <a:prstGeom prst="rect">
              <a:avLst/>
            </a:prstGeom>
            <a:noFill/>
          </p:spPr>
          <p:txBody>
            <a:bodyPr wrap="square" rtlCol="0">
              <a:spAutoFit/>
            </a:bodyPr>
            <a:lstStyle/>
            <a:p>
              <a:r>
                <a:rPr lang="en-GB" sz="1000" dirty="0"/>
                <a:t>N</a:t>
              </a:r>
            </a:p>
          </p:txBody>
        </p:sp>
        <p:sp>
          <p:nvSpPr>
            <p:cNvPr id="23" name="Oval 22">
              <a:extLst>
                <a:ext uri="{FF2B5EF4-FFF2-40B4-BE49-F238E27FC236}">
                  <a16:creationId xmlns:a16="http://schemas.microsoft.com/office/drawing/2014/main" id="{825014BC-491F-F83F-E7D7-CB9658070585}"/>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pic>
        <p:nvPicPr>
          <p:cNvPr id="25" name="Picture 24">
            <a:extLst>
              <a:ext uri="{FF2B5EF4-FFF2-40B4-BE49-F238E27FC236}">
                <a16:creationId xmlns:a16="http://schemas.microsoft.com/office/drawing/2014/main" id="{439CCEE0-861F-15F8-77B2-5FE9775605E4}"/>
              </a:ext>
            </a:extLst>
          </p:cNvPr>
          <p:cNvPicPr>
            <a:picLocks noChangeAspect="1"/>
          </p:cNvPicPr>
          <p:nvPr/>
        </p:nvPicPr>
        <p:blipFill>
          <a:blip r:embed="rId2"/>
          <a:stretch>
            <a:fillRect/>
          </a:stretch>
        </p:blipFill>
        <p:spPr>
          <a:xfrm>
            <a:off x="664583" y="3625267"/>
            <a:ext cx="4182218" cy="1511939"/>
          </a:xfrm>
          <a:prstGeom prst="rect">
            <a:avLst/>
          </a:prstGeom>
        </p:spPr>
      </p:pic>
      <p:graphicFrame>
        <p:nvGraphicFramePr>
          <p:cNvPr id="26" name="Table 7">
            <a:extLst>
              <a:ext uri="{FF2B5EF4-FFF2-40B4-BE49-F238E27FC236}">
                <a16:creationId xmlns:a16="http://schemas.microsoft.com/office/drawing/2014/main" id="{43E6D2EB-A991-1C63-67B1-36340B056DDD}"/>
              </a:ext>
            </a:extLst>
          </p:cNvPr>
          <p:cNvGraphicFramePr>
            <a:graphicFrameLocks noGrp="1"/>
          </p:cNvGraphicFramePr>
          <p:nvPr/>
        </p:nvGraphicFramePr>
        <p:xfrm>
          <a:off x="7899923" y="3658356"/>
          <a:ext cx="3766988" cy="1483360"/>
        </p:xfrm>
        <a:graphic>
          <a:graphicData uri="http://schemas.openxmlformats.org/drawingml/2006/table">
            <a:tbl>
              <a:tblPr firstRow="1" bandRow="1">
                <a:tableStyleId>{5C22544A-7EE6-4342-B048-85BDC9FD1C3A}</a:tableStyleId>
              </a:tblPr>
              <a:tblGrid>
                <a:gridCol w="1076541">
                  <a:extLst>
                    <a:ext uri="{9D8B030D-6E8A-4147-A177-3AD203B41FA5}">
                      <a16:colId xmlns:a16="http://schemas.microsoft.com/office/drawing/2014/main" val="1551054938"/>
                    </a:ext>
                  </a:extLst>
                </a:gridCol>
                <a:gridCol w="800100">
                  <a:extLst>
                    <a:ext uri="{9D8B030D-6E8A-4147-A177-3AD203B41FA5}">
                      <a16:colId xmlns:a16="http://schemas.microsoft.com/office/drawing/2014/main" val="2429303523"/>
                    </a:ext>
                  </a:extLst>
                </a:gridCol>
                <a:gridCol w="1890347">
                  <a:extLst>
                    <a:ext uri="{9D8B030D-6E8A-4147-A177-3AD203B41FA5}">
                      <a16:colId xmlns:a16="http://schemas.microsoft.com/office/drawing/2014/main" val="749733657"/>
                    </a:ext>
                  </a:extLst>
                </a:gridCol>
              </a:tblGrid>
              <a:tr h="370840">
                <a:tc>
                  <a:txBody>
                    <a:bodyPr/>
                    <a:lstStyle/>
                    <a:p>
                      <a:r>
                        <a:rPr lang="en-GB" sz="1400" dirty="0"/>
                        <a:t>SSI</a:t>
                      </a:r>
                    </a:p>
                  </a:txBody>
                  <a:tcPr/>
                </a:tc>
                <a:tc>
                  <a:txBody>
                    <a:bodyPr/>
                    <a:lstStyle/>
                    <a:p>
                      <a:r>
                        <a:rPr lang="en-GB" sz="1400" dirty="0"/>
                        <a:t>Name</a:t>
                      </a:r>
                    </a:p>
                  </a:txBody>
                  <a:tcPr/>
                </a:tc>
                <a:tc>
                  <a:txBody>
                    <a:bodyPr/>
                    <a:lstStyle/>
                    <a:p>
                      <a:r>
                        <a:rPr lang="en-GB" sz="1400" dirty="0" err="1"/>
                        <a:t>Phone_Number</a:t>
                      </a:r>
                      <a:endParaRPr lang="en-GB" sz="1400" dirty="0"/>
                    </a:p>
                  </a:txBody>
                  <a:tcPr/>
                </a:tc>
                <a:extLst>
                  <a:ext uri="{0D108BD9-81ED-4DB2-BD59-A6C34878D82A}">
                    <a16:rowId xmlns:a16="http://schemas.microsoft.com/office/drawing/2014/main" val="1488878063"/>
                  </a:ext>
                </a:extLst>
              </a:tr>
              <a:tr h="370840">
                <a:tc>
                  <a:txBody>
                    <a:bodyPr/>
                    <a:lstStyle/>
                    <a:p>
                      <a:r>
                        <a:rPr lang="en-GB" sz="1400" dirty="0"/>
                        <a:t>87542702</a:t>
                      </a:r>
                    </a:p>
                  </a:txBody>
                  <a:tcPr/>
                </a:tc>
                <a:tc>
                  <a:txBody>
                    <a:bodyPr/>
                    <a:lstStyle/>
                    <a:p>
                      <a:r>
                        <a:rPr lang="en-GB" sz="1400" dirty="0"/>
                        <a:t>Tom</a:t>
                      </a:r>
                    </a:p>
                  </a:txBody>
                  <a:tcPr/>
                </a:tc>
                <a:tc>
                  <a:txBody>
                    <a:bodyPr/>
                    <a:lstStyle/>
                    <a:p>
                      <a:r>
                        <a:rPr lang="en-GB" sz="1400" dirty="0"/>
                        <a:t>75315567</a:t>
                      </a:r>
                    </a:p>
                  </a:txBody>
                  <a:tcPr/>
                </a:tc>
                <a:extLst>
                  <a:ext uri="{0D108BD9-81ED-4DB2-BD59-A6C34878D82A}">
                    <a16:rowId xmlns:a16="http://schemas.microsoft.com/office/drawing/2014/main" val="4098427296"/>
                  </a:ext>
                </a:extLst>
              </a:tr>
              <a:tr h="370840">
                <a:tc>
                  <a:txBody>
                    <a:bodyPr/>
                    <a:lstStyle/>
                    <a:p>
                      <a:r>
                        <a:rPr lang="en-GB" sz="1400" dirty="0"/>
                        <a:t>68201937</a:t>
                      </a:r>
                    </a:p>
                  </a:txBody>
                  <a:tcPr/>
                </a:tc>
                <a:tc>
                  <a:txBody>
                    <a:bodyPr/>
                    <a:lstStyle/>
                    <a:p>
                      <a:r>
                        <a:rPr lang="en-GB" sz="1400" dirty="0"/>
                        <a:t>Uraz</a:t>
                      </a:r>
                    </a:p>
                  </a:txBody>
                  <a:tcPr/>
                </a:tc>
                <a:tc>
                  <a:txBody>
                    <a:bodyPr/>
                    <a:lstStyle/>
                    <a:p>
                      <a:r>
                        <a:rPr lang="en-GB" sz="1400" dirty="0"/>
                        <a:t>75335521</a:t>
                      </a:r>
                    </a:p>
                  </a:txBody>
                  <a:tcPr/>
                </a:tc>
                <a:extLst>
                  <a:ext uri="{0D108BD9-81ED-4DB2-BD59-A6C34878D82A}">
                    <a16:rowId xmlns:a16="http://schemas.microsoft.com/office/drawing/2014/main" val="1953469719"/>
                  </a:ext>
                </a:extLst>
              </a:tr>
              <a:tr h="370840">
                <a:tc>
                  <a:txBody>
                    <a:bodyPr/>
                    <a:lstStyle/>
                    <a:p>
                      <a:r>
                        <a:rPr lang="en-GB" sz="1400" dirty="0"/>
                        <a:t>23139827</a:t>
                      </a:r>
                    </a:p>
                  </a:txBody>
                  <a:tcPr/>
                </a:tc>
                <a:tc>
                  <a:txBody>
                    <a:bodyPr/>
                    <a:lstStyle/>
                    <a:p>
                      <a:r>
                        <a:rPr lang="en-GB" sz="1400" dirty="0"/>
                        <a:t>Nick</a:t>
                      </a:r>
                    </a:p>
                  </a:txBody>
                  <a:tcPr/>
                </a:tc>
                <a:tc>
                  <a:txBody>
                    <a:bodyPr/>
                    <a:lstStyle/>
                    <a:p>
                      <a:r>
                        <a:rPr lang="en-GB" sz="1400" dirty="0"/>
                        <a:t>75315544</a:t>
                      </a:r>
                    </a:p>
                  </a:txBody>
                  <a:tcPr/>
                </a:tc>
                <a:extLst>
                  <a:ext uri="{0D108BD9-81ED-4DB2-BD59-A6C34878D82A}">
                    <a16:rowId xmlns:a16="http://schemas.microsoft.com/office/drawing/2014/main" val="3233330986"/>
                  </a:ext>
                </a:extLst>
              </a:tr>
            </a:tbl>
          </a:graphicData>
        </a:graphic>
      </p:graphicFrame>
      <p:cxnSp>
        <p:nvCxnSpPr>
          <p:cNvPr id="27" name="Straight Connector 26">
            <a:extLst>
              <a:ext uri="{FF2B5EF4-FFF2-40B4-BE49-F238E27FC236}">
                <a16:creationId xmlns:a16="http://schemas.microsoft.com/office/drawing/2014/main" id="{45F76372-736A-B47A-E3A7-314D7FDF50B4}"/>
              </a:ext>
            </a:extLst>
          </p:cNvPr>
          <p:cNvCxnSpPr>
            <a:cxnSpLocks/>
            <a:endCxn id="5" idx="0"/>
          </p:cNvCxnSpPr>
          <p:nvPr/>
        </p:nvCxnSpPr>
        <p:spPr>
          <a:xfrm flipH="1">
            <a:off x="8147375" y="1964017"/>
            <a:ext cx="177216" cy="2620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B4AF0891-CBC1-F3E6-F6E8-6F0DC9D0D649}"/>
              </a:ext>
            </a:extLst>
          </p:cNvPr>
          <p:cNvSpPr/>
          <p:nvPr/>
        </p:nvSpPr>
        <p:spPr>
          <a:xfrm>
            <a:off x="7969687" y="1699097"/>
            <a:ext cx="705117" cy="2565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Price</a:t>
            </a:r>
            <a:endParaRPr lang="en-GB" sz="1000" dirty="0">
              <a:solidFill>
                <a:schemeClr val="tx1"/>
              </a:solidFill>
            </a:endParaRPr>
          </a:p>
        </p:txBody>
      </p:sp>
      <p:graphicFrame>
        <p:nvGraphicFramePr>
          <p:cNvPr id="31" name="Table 7">
            <a:extLst>
              <a:ext uri="{FF2B5EF4-FFF2-40B4-BE49-F238E27FC236}">
                <a16:creationId xmlns:a16="http://schemas.microsoft.com/office/drawing/2014/main" id="{1D429ED9-B7D3-35AD-CD30-5035FCC72CE7}"/>
              </a:ext>
            </a:extLst>
          </p:cNvPr>
          <p:cNvGraphicFramePr>
            <a:graphicFrameLocks noGrp="1"/>
          </p:cNvGraphicFramePr>
          <p:nvPr>
            <p:extLst>
              <p:ext uri="{D42A27DB-BD31-4B8C-83A1-F6EECF244321}">
                <p14:modId xmlns:p14="http://schemas.microsoft.com/office/powerpoint/2010/main" val="1727685338"/>
              </p:ext>
            </p:extLst>
          </p:nvPr>
        </p:nvGraphicFramePr>
        <p:xfrm>
          <a:off x="6953455" y="3658356"/>
          <a:ext cx="946468" cy="1483360"/>
        </p:xfrm>
        <a:graphic>
          <a:graphicData uri="http://schemas.openxmlformats.org/drawingml/2006/table">
            <a:tbl>
              <a:tblPr firstRow="1" bandRow="1">
                <a:tableStyleId>{5C22544A-7EE6-4342-B048-85BDC9FD1C3A}</a:tableStyleId>
              </a:tblPr>
              <a:tblGrid>
                <a:gridCol w="946468">
                  <a:extLst>
                    <a:ext uri="{9D8B030D-6E8A-4147-A177-3AD203B41FA5}">
                      <a16:colId xmlns:a16="http://schemas.microsoft.com/office/drawing/2014/main" val="1551054938"/>
                    </a:ext>
                  </a:extLst>
                </a:gridCol>
              </a:tblGrid>
              <a:tr h="370840">
                <a:tc>
                  <a:txBody>
                    <a:bodyPr/>
                    <a:lstStyle/>
                    <a:p>
                      <a:r>
                        <a:rPr lang="en-GB" sz="1400" dirty="0"/>
                        <a:t>Price</a:t>
                      </a:r>
                    </a:p>
                  </a:txBody>
                  <a:tcPr/>
                </a:tc>
                <a:extLst>
                  <a:ext uri="{0D108BD9-81ED-4DB2-BD59-A6C34878D82A}">
                    <a16:rowId xmlns:a16="http://schemas.microsoft.com/office/drawing/2014/main" val="1488878063"/>
                  </a:ext>
                </a:extLst>
              </a:tr>
              <a:tr h="370840">
                <a:tc>
                  <a:txBody>
                    <a:bodyPr/>
                    <a:lstStyle/>
                    <a:p>
                      <a:r>
                        <a:rPr lang="en-GB" sz="1400" dirty="0"/>
                        <a:t>10</a:t>
                      </a:r>
                    </a:p>
                  </a:txBody>
                  <a:tcPr/>
                </a:tc>
                <a:extLst>
                  <a:ext uri="{0D108BD9-81ED-4DB2-BD59-A6C34878D82A}">
                    <a16:rowId xmlns:a16="http://schemas.microsoft.com/office/drawing/2014/main" val="4098427296"/>
                  </a:ext>
                </a:extLst>
              </a:tr>
              <a:tr h="370840">
                <a:tc>
                  <a:txBody>
                    <a:bodyPr/>
                    <a:lstStyle/>
                    <a:p>
                      <a:r>
                        <a:rPr lang="en-GB" sz="1400" dirty="0"/>
                        <a:t>23</a:t>
                      </a:r>
                    </a:p>
                  </a:txBody>
                  <a:tcPr/>
                </a:tc>
                <a:extLst>
                  <a:ext uri="{0D108BD9-81ED-4DB2-BD59-A6C34878D82A}">
                    <a16:rowId xmlns:a16="http://schemas.microsoft.com/office/drawing/2014/main" val="1953469719"/>
                  </a:ext>
                </a:extLst>
              </a:tr>
              <a:tr h="370840">
                <a:tc>
                  <a:txBody>
                    <a:bodyPr/>
                    <a:lstStyle/>
                    <a:p>
                      <a:r>
                        <a:rPr lang="en-GB" sz="1400" dirty="0"/>
                        <a:t>12</a:t>
                      </a:r>
                    </a:p>
                  </a:txBody>
                  <a:tcPr/>
                </a:tc>
                <a:extLst>
                  <a:ext uri="{0D108BD9-81ED-4DB2-BD59-A6C34878D82A}">
                    <a16:rowId xmlns:a16="http://schemas.microsoft.com/office/drawing/2014/main" val="3233330986"/>
                  </a:ext>
                </a:extLst>
              </a:tr>
            </a:tbl>
          </a:graphicData>
        </a:graphic>
      </p:graphicFrame>
      <p:sp>
        <p:nvSpPr>
          <p:cNvPr id="28" name="Oval 27">
            <a:extLst>
              <a:ext uri="{FF2B5EF4-FFF2-40B4-BE49-F238E27FC236}">
                <a16:creationId xmlns:a16="http://schemas.microsoft.com/office/drawing/2014/main" id="{8E4E87D4-BA87-D73C-B271-4CFD237D3CA8}"/>
              </a:ext>
            </a:extLst>
          </p:cNvPr>
          <p:cNvSpPr/>
          <p:nvPr/>
        </p:nvSpPr>
        <p:spPr>
          <a:xfrm>
            <a:off x="7331230" y="1376218"/>
            <a:ext cx="4455492" cy="176177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pic>
        <p:nvPicPr>
          <p:cNvPr id="29" name="Picture 28">
            <a:extLst>
              <a:ext uri="{FF2B5EF4-FFF2-40B4-BE49-F238E27FC236}">
                <a16:creationId xmlns:a16="http://schemas.microsoft.com/office/drawing/2014/main" id="{F0F73753-FAEF-3EBB-55B5-C07E5EEC5501}"/>
              </a:ext>
            </a:extLst>
          </p:cNvPr>
          <p:cNvPicPr>
            <a:picLocks noChangeAspect="1"/>
          </p:cNvPicPr>
          <p:nvPr/>
        </p:nvPicPr>
        <p:blipFill rotWithShape="1">
          <a:blip r:embed="rId2"/>
          <a:srcRect r="64793"/>
          <a:stretch/>
        </p:blipFill>
        <p:spPr>
          <a:xfrm>
            <a:off x="5481024" y="3652572"/>
            <a:ext cx="1472431" cy="1511939"/>
          </a:xfrm>
          <a:prstGeom prst="rect">
            <a:avLst/>
          </a:prstGeom>
        </p:spPr>
      </p:pic>
      <p:sp>
        <p:nvSpPr>
          <p:cNvPr id="32" name="TextBox 31">
            <a:extLst>
              <a:ext uri="{FF2B5EF4-FFF2-40B4-BE49-F238E27FC236}">
                <a16:creationId xmlns:a16="http://schemas.microsoft.com/office/drawing/2014/main" id="{9EF977D0-3E43-9C09-82CF-4CD20134B323}"/>
              </a:ext>
            </a:extLst>
          </p:cNvPr>
          <p:cNvSpPr txBox="1"/>
          <p:nvPr/>
        </p:nvSpPr>
        <p:spPr>
          <a:xfrm>
            <a:off x="332509" y="5417413"/>
            <a:ext cx="11075717" cy="369332"/>
          </a:xfrm>
          <a:prstGeom prst="rect">
            <a:avLst/>
          </a:prstGeom>
          <a:noFill/>
        </p:spPr>
        <p:txBody>
          <a:bodyPr wrap="square" rtlCol="0">
            <a:spAutoFit/>
          </a:bodyPr>
          <a:lstStyle/>
          <a:p>
            <a:r>
              <a:rPr lang="en-GB" dirty="0"/>
              <a:t>Car (</a:t>
            </a:r>
            <a:r>
              <a:rPr lang="en-GB" dirty="0" err="1"/>
              <a:t>Brand:</a:t>
            </a:r>
            <a:r>
              <a:rPr lang="en-GB" i="1" dirty="0" err="1"/>
              <a:t>TEXT</a:t>
            </a:r>
            <a:r>
              <a:rPr lang="en-GB" dirty="0" err="1"/>
              <a:t>,Weight</a:t>
            </a:r>
            <a:r>
              <a:rPr lang="en-GB" dirty="0"/>
              <a:t>: </a:t>
            </a:r>
            <a:r>
              <a:rPr lang="en-GB" i="1" dirty="0"/>
              <a:t>INT</a:t>
            </a:r>
            <a:r>
              <a:rPr lang="en-GB" dirty="0"/>
              <a:t>, </a:t>
            </a:r>
            <a:r>
              <a:rPr lang="en-GB" dirty="0" err="1"/>
              <a:t>Length:</a:t>
            </a:r>
            <a:r>
              <a:rPr lang="en-GB" i="1" dirty="0" err="1"/>
              <a:t>DOUBLE</a:t>
            </a:r>
            <a:r>
              <a:rPr lang="en-GB" dirty="0"/>
              <a:t>, </a:t>
            </a:r>
            <a:r>
              <a:rPr lang="en-GB" dirty="0" err="1"/>
              <a:t>Max_Speed:</a:t>
            </a:r>
            <a:r>
              <a:rPr lang="en-GB" i="1" dirty="0" err="1"/>
              <a:t>INT</a:t>
            </a:r>
            <a:r>
              <a:rPr lang="en-GB" i="1" dirty="0"/>
              <a:t>,</a:t>
            </a:r>
            <a:r>
              <a:rPr lang="en-GB" dirty="0"/>
              <a:t> Primary key: Brand)</a:t>
            </a:r>
          </a:p>
        </p:txBody>
      </p:sp>
      <p:sp>
        <p:nvSpPr>
          <p:cNvPr id="33" name="TextBox 32">
            <a:extLst>
              <a:ext uri="{FF2B5EF4-FFF2-40B4-BE49-F238E27FC236}">
                <a16:creationId xmlns:a16="http://schemas.microsoft.com/office/drawing/2014/main" id="{B6861CE3-545E-72A6-4902-01AF4802BA1D}"/>
              </a:ext>
            </a:extLst>
          </p:cNvPr>
          <p:cNvSpPr txBox="1"/>
          <p:nvPr/>
        </p:nvSpPr>
        <p:spPr>
          <a:xfrm>
            <a:off x="6330480" y="1154201"/>
            <a:ext cx="3943431" cy="523220"/>
          </a:xfrm>
          <a:prstGeom prst="rect">
            <a:avLst/>
          </a:prstGeom>
          <a:noFill/>
        </p:spPr>
        <p:txBody>
          <a:bodyPr wrap="square">
            <a:spAutoFit/>
          </a:bodyPr>
          <a:lstStyle/>
          <a:p>
            <a:r>
              <a:rPr lang="en-GB" sz="1400" dirty="0"/>
              <a:t>“A car can be repaired by many mechanics.</a:t>
            </a:r>
          </a:p>
          <a:p>
            <a:r>
              <a:rPr lang="en-GB" sz="1400" dirty="0"/>
              <a:t>A mechanic can repair at most one type of car.”</a:t>
            </a:r>
          </a:p>
        </p:txBody>
      </p:sp>
    </p:spTree>
    <p:extLst>
      <p:ext uri="{BB962C8B-B14F-4D97-AF65-F5344CB8AC3E}">
        <p14:creationId xmlns:p14="http://schemas.microsoft.com/office/powerpoint/2010/main" val="165477934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69E6-454A-3EE7-2C19-F7D5814352BA}"/>
              </a:ext>
            </a:extLst>
          </p:cNvPr>
          <p:cNvSpPr>
            <a:spLocks noGrp="1"/>
          </p:cNvSpPr>
          <p:nvPr>
            <p:ph type="title"/>
          </p:nvPr>
        </p:nvSpPr>
        <p:spPr/>
        <p:txBody>
          <a:bodyPr/>
          <a:lstStyle/>
          <a:p>
            <a:r>
              <a:rPr lang="en-GB" dirty="0"/>
              <a:t>How do we derive Foreign Keys and ICs for different relationship types?</a:t>
            </a:r>
          </a:p>
        </p:txBody>
      </p:sp>
      <p:sp>
        <p:nvSpPr>
          <p:cNvPr id="3" name="Content Placeholder 2">
            <a:extLst>
              <a:ext uri="{FF2B5EF4-FFF2-40B4-BE49-F238E27FC236}">
                <a16:creationId xmlns:a16="http://schemas.microsoft.com/office/drawing/2014/main" id="{6979F6E2-2E54-EE37-04E9-6949153377FA}"/>
              </a:ext>
            </a:extLst>
          </p:cNvPr>
          <p:cNvSpPr>
            <a:spLocks noGrp="1"/>
          </p:cNvSpPr>
          <p:nvPr>
            <p:ph idx="1"/>
          </p:nvPr>
        </p:nvSpPr>
        <p:spPr/>
        <p:txBody>
          <a:bodyPr/>
          <a:lstStyle/>
          <a:p>
            <a:r>
              <a:rPr lang="en-GB" dirty="0"/>
              <a:t>1 to Many relations</a:t>
            </a:r>
          </a:p>
          <a:p>
            <a:pPr marL="0" indent="0">
              <a:buNone/>
            </a:pPr>
            <a:r>
              <a:rPr lang="en-GB" dirty="0"/>
              <a:t>(Same for Many to 1 relations)</a:t>
            </a:r>
          </a:p>
        </p:txBody>
      </p:sp>
      <p:sp>
        <p:nvSpPr>
          <p:cNvPr id="4" name="Slide Number Placeholder 3">
            <a:extLst>
              <a:ext uri="{FF2B5EF4-FFF2-40B4-BE49-F238E27FC236}">
                <a16:creationId xmlns:a16="http://schemas.microsoft.com/office/drawing/2014/main" id="{DBAA6220-2834-D35C-3C80-E8EA860E8E17}"/>
              </a:ext>
            </a:extLst>
          </p:cNvPr>
          <p:cNvSpPr>
            <a:spLocks noGrp="1"/>
          </p:cNvSpPr>
          <p:nvPr>
            <p:ph type="sldNum" sz="quarter" idx="4"/>
          </p:nvPr>
        </p:nvSpPr>
        <p:spPr/>
        <p:txBody>
          <a:bodyPr/>
          <a:lstStyle/>
          <a:p>
            <a:fld id="{6998E55D-8E2A-4AFE-A61C-B5DBBB7761E7}" type="slidenum">
              <a:rPr lang="en-GB" smtClean="0"/>
              <a:pPr/>
              <a:t>106</a:t>
            </a:fld>
            <a:endParaRPr lang="en-GB"/>
          </a:p>
        </p:txBody>
      </p:sp>
      <p:grpSp>
        <p:nvGrpSpPr>
          <p:cNvPr id="24" name="Group 23">
            <a:extLst>
              <a:ext uri="{FF2B5EF4-FFF2-40B4-BE49-F238E27FC236}">
                <a16:creationId xmlns:a16="http://schemas.microsoft.com/office/drawing/2014/main" id="{FF8C2DF2-4580-5559-378B-29BBE24E5E22}"/>
              </a:ext>
            </a:extLst>
          </p:cNvPr>
          <p:cNvGrpSpPr/>
          <p:nvPr/>
        </p:nvGrpSpPr>
        <p:grpSpPr>
          <a:xfrm>
            <a:off x="4563292" y="1885573"/>
            <a:ext cx="6943824" cy="856836"/>
            <a:chOff x="1018680" y="3533832"/>
            <a:chExt cx="9957214" cy="1546661"/>
          </a:xfrm>
        </p:grpSpPr>
        <p:sp>
          <p:nvSpPr>
            <p:cNvPr id="5" name="Flowchart: Decision 4">
              <a:extLst>
                <a:ext uri="{FF2B5EF4-FFF2-40B4-BE49-F238E27FC236}">
                  <a16:creationId xmlns:a16="http://schemas.microsoft.com/office/drawing/2014/main" id="{6F26C37D-4D15-6992-453D-6D6A54B4F10B}"/>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6" name="Rectangle 5">
              <a:extLst>
                <a:ext uri="{FF2B5EF4-FFF2-40B4-BE49-F238E27FC236}">
                  <a16:creationId xmlns:a16="http://schemas.microsoft.com/office/drawing/2014/main" id="{649C1882-0799-2F8E-7399-709CB75651F7}"/>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7" name="Oval 6">
              <a:extLst>
                <a:ext uri="{FF2B5EF4-FFF2-40B4-BE49-F238E27FC236}">
                  <a16:creationId xmlns:a16="http://schemas.microsoft.com/office/drawing/2014/main" id="{8B51BBDE-3DAB-39B7-D6DB-D2DC08BB61B2}"/>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8" name="Oval 7">
              <a:extLst>
                <a:ext uri="{FF2B5EF4-FFF2-40B4-BE49-F238E27FC236}">
                  <a16:creationId xmlns:a16="http://schemas.microsoft.com/office/drawing/2014/main" id="{111FF984-3C98-1571-0ED7-EA51776F718E}"/>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9" name="Oval 8">
              <a:extLst>
                <a:ext uri="{FF2B5EF4-FFF2-40B4-BE49-F238E27FC236}">
                  <a16:creationId xmlns:a16="http://schemas.microsoft.com/office/drawing/2014/main" id="{49DCBFC6-BF8E-CB71-E9A8-EDFB4B5463C6}"/>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10" name="Straight Connector 9">
              <a:extLst>
                <a:ext uri="{FF2B5EF4-FFF2-40B4-BE49-F238E27FC236}">
                  <a16:creationId xmlns:a16="http://schemas.microsoft.com/office/drawing/2014/main" id="{8BE11D60-0184-88E5-2917-3EF78F758436}"/>
                </a:ext>
              </a:extLst>
            </p:cNvPr>
            <p:cNvCxnSpPr>
              <a:stCxn id="7" idx="6"/>
              <a:endCxn id="6"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9D639BC-1394-8000-9F23-6386DA523566}"/>
                </a:ext>
              </a:extLst>
            </p:cNvPr>
            <p:cNvCxnSpPr>
              <a:cxnSpLocks/>
              <a:stCxn id="9" idx="4"/>
              <a:endCxn id="6"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1126978-A013-2AD5-2FED-11D07177C43B}"/>
                </a:ext>
              </a:extLst>
            </p:cNvPr>
            <p:cNvCxnSpPr>
              <a:cxnSpLocks/>
              <a:stCxn id="8" idx="2"/>
              <a:endCxn id="6"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2D154D-A574-D2BB-4EB7-2F9DE357C0C5}"/>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14" name="Oval 13">
              <a:extLst>
                <a:ext uri="{FF2B5EF4-FFF2-40B4-BE49-F238E27FC236}">
                  <a16:creationId xmlns:a16="http://schemas.microsoft.com/office/drawing/2014/main" id="{D296C693-F5EF-C943-9315-D3DDAA5CA1CF}"/>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15" name="Oval 14">
              <a:extLst>
                <a:ext uri="{FF2B5EF4-FFF2-40B4-BE49-F238E27FC236}">
                  <a16:creationId xmlns:a16="http://schemas.microsoft.com/office/drawing/2014/main" id="{4E016E05-AE3C-0775-207E-5C6D2C2BF7D0}"/>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16" name="Straight Connector 15">
              <a:extLst>
                <a:ext uri="{FF2B5EF4-FFF2-40B4-BE49-F238E27FC236}">
                  <a16:creationId xmlns:a16="http://schemas.microsoft.com/office/drawing/2014/main" id="{EF6BCB13-E8A0-3771-73AD-A8E724A92FA3}"/>
                </a:ext>
              </a:extLst>
            </p:cNvPr>
            <p:cNvCxnSpPr>
              <a:cxnSpLocks/>
              <a:stCxn id="14" idx="4"/>
              <a:endCxn id="13"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A02729E-2F83-7176-B803-8B5798E9C6E6}"/>
                </a:ext>
              </a:extLst>
            </p:cNvPr>
            <p:cNvCxnSpPr>
              <a:cxnSpLocks/>
              <a:stCxn id="15" idx="3"/>
              <a:endCxn id="13"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E334DE-C7F2-4855-5BB3-1757A6DEDE1D}"/>
                </a:ext>
              </a:extLst>
            </p:cNvPr>
            <p:cNvCxnSpPr>
              <a:cxnSpLocks/>
              <a:endCxn id="13"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D3CF94-5698-6EEE-3C45-99BC7E8E79A0}"/>
                </a:ext>
              </a:extLst>
            </p:cNvPr>
            <p:cNvCxnSpPr>
              <a:cxnSpLocks/>
              <a:stCxn id="5" idx="3"/>
              <a:endCxn id="13"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5F22B1-AC1E-A54A-82BB-2A81B656ADA0}"/>
                </a:ext>
              </a:extLst>
            </p:cNvPr>
            <p:cNvCxnSpPr>
              <a:cxnSpLocks/>
              <a:stCxn id="6" idx="3"/>
              <a:endCxn id="5"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203EFCE-A3A7-0E27-E418-1AD42D777808}"/>
                </a:ext>
              </a:extLst>
            </p:cNvPr>
            <p:cNvSpPr txBox="1"/>
            <p:nvPr/>
          </p:nvSpPr>
          <p:spPr>
            <a:xfrm>
              <a:off x="3892731" y="4300654"/>
              <a:ext cx="697535" cy="427087"/>
            </a:xfrm>
            <a:prstGeom prst="rect">
              <a:avLst/>
            </a:prstGeom>
            <a:noFill/>
          </p:spPr>
          <p:txBody>
            <a:bodyPr wrap="square" rtlCol="0">
              <a:spAutoFit/>
            </a:bodyPr>
            <a:lstStyle/>
            <a:p>
              <a:r>
                <a:rPr lang="en-GB" sz="1000" dirty="0"/>
                <a:t>1</a:t>
              </a:r>
            </a:p>
          </p:txBody>
        </p:sp>
        <p:sp>
          <p:nvSpPr>
            <p:cNvPr id="22" name="TextBox 21">
              <a:extLst>
                <a:ext uri="{FF2B5EF4-FFF2-40B4-BE49-F238E27FC236}">
                  <a16:creationId xmlns:a16="http://schemas.microsoft.com/office/drawing/2014/main" id="{0B0D4491-CD7E-9560-1310-AC6CAD9CCCDE}"/>
                </a:ext>
              </a:extLst>
            </p:cNvPr>
            <p:cNvSpPr txBox="1"/>
            <p:nvPr/>
          </p:nvSpPr>
          <p:spPr>
            <a:xfrm>
              <a:off x="7833559" y="4260655"/>
              <a:ext cx="697535" cy="444450"/>
            </a:xfrm>
            <a:prstGeom prst="rect">
              <a:avLst/>
            </a:prstGeom>
            <a:noFill/>
          </p:spPr>
          <p:txBody>
            <a:bodyPr wrap="square" rtlCol="0">
              <a:spAutoFit/>
            </a:bodyPr>
            <a:lstStyle/>
            <a:p>
              <a:r>
                <a:rPr lang="en-GB" sz="1000" dirty="0"/>
                <a:t>N</a:t>
              </a:r>
            </a:p>
          </p:txBody>
        </p:sp>
        <p:sp>
          <p:nvSpPr>
            <p:cNvPr id="23" name="Oval 22">
              <a:extLst>
                <a:ext uri="{FF2B5EF4-FFF2-40B4-BE49-F238E27FC236}">
                  <a16:creationId xmlns:a16="http://schemas.microsoft.com/office/drawing/2014/main" id="{825014BC-491F-F83F-E7D7-CB9658070585}"/>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pic>
        <p:nvPicPr>
          <p:cNvPr id="25" name="Picture 24">
            <a:extLst>
              <a:ext uri="{FF2B5EF4-FFF2-40B4-BE49-F238E27FC236}">
                <a16:creationId xmlns:a16="http://schemas.microsoft.com/office/drawing/2014/main" id="{439CCEE0-861F-15F8-77B2-5FE9775605E4}"/>
              </a:ext>
            </a:extLst>
          </p:cNvPr>
          <p:cNvPicPr>
            <a:picLocks noChangeAspect="1"/>
          </p:cNvPicPr>
          <p:nvPr/>
        </p:nvPicPr>
        <p:blipFill>
          <a:blip r:embed="rId2"/>
          <a:stretch>
            <a:fillRect/>
          </a:stretch>
        </p:blipFill>
        <p:spPr>
          <a:xfrm>
            <a:off x="664583" y="3625267"/>
            <a:ext cx="4182218" cy="1511939"/>
          </a:xfrm>
          <a:prstGeom prst="rect">
            <a:avLst/>
          </a:prstGeom>
        </p:spPr>
      </p:pic>
      <p:graphicFrame>
        <p:nvGraphicFramePr>
          <p:cNvPr id="26" name="Table 7">
            <a:extLst>
              <a:ext uri="{FF2B5EF4-FFF2-40B4-BE49-F238E27FC236}">
                <a16:creationId xmlns:a16="http://schemas.microsoft.com/office/drawing/2014/main" id="{43E6D2EB-A991-1C63-67B1-36340B056DDD}"/>
              </a:ext>
            </a:extLst>
          </p:cNvPr>
          <p:cNvGraphicFramePr>
            <a:graphicFrameLocks noGrp="1"/>
          </p:cNvGraphicFramePr>
          <p:nvPr/>
        </p:nvGraphicFramePr>
        <p:xfrm>
          <a:off x="7899923" y="3658356"/>
          <a:ext cx="3766988" cy="1483360"/>
        </p:xfrm>
        <a:graphic>
          <a:graphicData uri="http://schemas.openxmlformats.org/drawingml/2006/table">
            <a:tbl>
              <a:tblPr firstRow="1" bandRow="1">
                <a:tableStyleId>{5C22544A-7EE6-4342-B048-85BDC9FD1C3A}</a:tableStyleId>
              </a:tblPr>
              <a:tblGrid>
                <a:gridCol w="1076541">
                  <a:extLst>
                    <a:ext uri="{9D8B030D-6E8A-4147-A177-3AD203B41FA5}">
                      <a16:colId xmlns:a16="http://schemas.microsoft.com/office/drawing/2014/main" val="1551054938"/>
                    </a:ext>
                  </a:extLst>
                </a:gridCol>
                <a:gridCol w="800100">
                  <a:extLst>
                    <a:ext uri="{9D8B030D-6E8A-4147-A177-3AD203B41FA5}">
                      <a16:colId xmlns:a16="http://schemas.microsoft.com/office/drawing/2014/main" val="2429303523"/>
                    </a:ext>
                  </a:extLst>
                </a:gridCol>
                <a:gridCol w="1890347">
                  <a:extLst>
                    <a:ext uri="{9D8B030D-6E8A-4147-A177-3AD203B41FA5}">
                      <a16:colId xmlns:a16="http://schemas.microsoft.com/office/drawing/2014/main" val="749733657"/>
                    </a:ext>
                  </a:extLst>
                </a:gridCol>
              </a:tblGrid>
              <a:tr h="370840">
                <a:tc>
                  <a:txBody>
                    <a:bodyPr/>
                    <a:lstStyle/>
                    <a:p>
                      <a:r>
                        <a:rPr lang="en-GB" sz="1400" dirty="0"/>
                        <a:t>SSI</a:t>
                      </a:r>
                    </a:p>
                  </a:txBody>
                  <a:tcPr/>
                </a:tc>
                <a:tc>
                  <a:txBody>
                    <a:bodyPr/>
                    <a:lstStyle/>
                    <a:p>
                      <a:r>
                        <a:rPr lang="en-GB" sz="1400" dirty="0"/>
                        <a:t>Name</a:t>
                      </a:r>
                    </a:p>
                  </a:txBody>
                  <a:tcPr/>
                </a:tc>
                <a:tc>
                  <a:txBody>
                    <a:bodyPr/>
                    <a:lstStyle/>
                    <a:p>
                      <a:r>
                        <a:rPr lang="en-GB" sz="1400" dirty="0" err="1"/>
                        <a:t>Phone_Number</a:t>
                      </a:r>
                      <a:endParaRPr lang="en-GB" sz="1400" dirty="0"/>
                    </a:p>
                  </a:txBody>
                  <a:tcPr/>
                </a:tc>
                <a:extLst>
                  <a:ext uri="{0D108BD9-81ED-4DB2-BD59-A6C34878D82A}">
                    <a16:rowId xmlns:a16="http://schemas.microsoft.com/office/drawing/2014/main" val="1488878063"/>
                  </a:ext>
                </a:extLst>
              </a:tr>
              <a:tr h="370840">
                <a:tc>
                  <a:txBody>
                    <a:bodyPr/>
                    <a:lstStyle/>
                    <a:p>
                      <a:r>
                        <a:rPr lang="en-GB" sz="1400" dirty="0"/>
                        <a:t>87542702</a:t>
                      </a:r>
                    </a:p>
                  </a:txBody>
                  <a:tcPr/>
                </a:tc>
                <a:tc>
                  <a:txBody>
                    <a:bodyPr/>
                    <a:lstStyle/>
                    <a:p>
                      <a:r>
                        <a:rPr lang="en-GB" sz="1400" dirty="0"/>
                        <a:t>Tom</a:t>
                      </a:r>
                    </a:p>
                  </a:txBody>
                  <a:tcPr/>
                </a:tc>
                <a:tc>
                  <a:txBody>
                    <a:bodyPr/>
                    <a:lstStyle/>
                    <a:p>
                      <a:r>
                        <a:rPr lang="en-GB" sz="1400" dirty="0"/>
                        <a:t>75315567</a:t>
                      </a:r>
                    </a:p>
                  </a:txBody>
                  <a:tcPr/>
                </a:tc>
                <a:extLst>
                  <a:ext uri="{0D108BD9-81ED-4DB2-BD59-A6C34878D82A}">
                    <a16:rowId xmlns:a16="http://schemas.microsoft.com/office/drawing/2014/main" val="4098427296"/>
                  </a:ext>
                </a:extLst>
              </a:tr>
              <a:tr h="370840">
                <a:tc>
                  <a:txBody>
                    <a:bodyPr/>
                    <a:lstStyle/>
                    <a:p>
                      <a:r>
                        <a:rPr lang="en-GB" sz="1400" dirty="0"/>
                        <a:t>68201937</a:t>
                      </a:r>
                    </a:p>
                  </a:txBody>
                  <a:tcPr/>
                </a:tc>
                <a:tc>
                  <a:txBody>
                    <a:bodyPr/>
                    <a:lstStyle/>
                    <a:p>
                      <a:r>
                        <a:rPr lang="en-GB" sz="1400" dirty="0"/>
                        <a:t>Uraz</a:t>
                      </a:r>
                    </a:p>
                  </a:txBody>
                  <a:tcPr/>
                </a:tc>
                <a:tc>
                  <a:txBody>
                    <a:bodyPr/>
                    <a:lstStyle/>
                    <a:p>
                      <a:r>
                        <a:rPr lang="en-GB" sz="1400" dirty="0"/>
                        <a:t>75335521</a:t>
                      </a:r>
                    </a:p>
                  </a:txBody>
                  <a:tcPr/>
                </a:tc>
                <a:extLst>
                  <a:ext uri="{0D108BD9-81ED-4DB2-BD59-A6C34878D82A}">
                    <a16:rowId xmlns:a16="http://schemas.microsoft.com/office/drawing/2014/main" val="1953469719"/>
                  </a:ext>
                </a:extLst>
              </a:tr>
              <a:tr h="370840">
                <a:tc>
                  <a:txBody>
                    <a:bodyPr/>
                    <a:lstStyle/>
                    <a:p>
                      <a:r>
                        <a:rPr lang="en-GB" sz="1400" dirty="0"/>
                        <a:t>23139827</a:t>
                      </a:r>
                    </a:p>
                  </a:txBody>
                  <a:tcPr/>
                </a:tc>
                <a:tc>
                  <a:txBody>
                    <a:bodyPr/>
                    <a:lstStyle/>
                    <a:p>
                      <a:r>
                        <a:rPr lang="en-GB" sz="1400" dirty="0"/>
                        <a:t>Nick</a:t>
                      </a:r>
                    </a:p>
                  </a:txBody>
                  <a:tcPr/>
                </a:tc>
                <a:tc>
                  <a:txBody>
                    <a:bodyPr/>
                    <a:lstStyle/>
                    <a:p>
                      <a:r>
                        <a:rPr lang="en-GB" sz="1400" dirty="0"/>
                        <a:t>75315544</a:t>
                      </a:r>
                    </a:p>
                  </a:txBody>
                  <a:tcPr/>
                </a:tc>
                <a:extLst>
                  <a:ext uri="{0D108BD9-81ED-4DB2-BD59-A6C34878D82A}">
                    <a16:rowId xmlns:a16="http://schemas.microsoft.com/office/drawing/2014/main" val="3233330986"/>
                  </a:ext>
                </a:extLst>
              </a:tr>
            </a:tbl>
          </a:graphicData>
        </a:graphic>
      </p:graphicFrame>
      <p:cxnSp>
        <p:nvCxnSpPr>
          <p:cNvPr id="27" name="Straight Connector 26">
            <a:extLst>
              <a:ext uri="{FF2B5EF4-FFF2-40B4-BE49-F238E27FC236}">
                <a16:creationId xmlns:a16="http://schemas.microsoft.com/office/drawing/2014/main" id="{45F76372-736A-B47A-E3A7-314D7FDF50B4}"/>
              </a:ext>
            </a:extLst>
          </p:cNvPr>
          <p:cNvCxnSpPr>
            <a:cxnSpLocks/>
            <a:endCxn id="5" idx="0"/>
          </p:cNvCxnSpPr>
          <p:nvPr/>
        </p:nvCxnSpPr>
        <p:spPr>
          <a:xfrm flipH="1">
            <a:off x="8147375" y="1964017"/>
            <a:ext cx="177216" cy="2620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B4AF0891-CBC1-F3E6-F6E8-6F0DC9D0D649}"/>
              </a:ext>
            </a:extLst>
          </p:cNvPr>
          <p:cNvSpPr/>
          <p:nvPr/>
        </p:nvSpPr>
        <p:spPr>
          <a:xfrm>
            <a:off x="7969687" y="1699097"/>
            <a:ext cx="705117" cy="2565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Price</a:t>
            </a:r>
            <a:endParaRPr lang="en-GB" sz="1000" dirty="0">
              <a:solidFill>
                <a:schemeClr val="tx1"/>
              </a:solidFill>
            </a:endParaRPr>
          </a:p>
        </p:txBody>
      </p:sp>
      <p:graphicFrame>
        <p:nvGraphicFramePr>
          <p:cNvPr id="31" name="Table 7">
            <a:extLst>
              <a:ext uri="{FF2B5EF4-FFF2-40B4-BE49-F238E27FC236}">
                <a16:creationId xmlns:a16="http://schemas.microsoft.com/office/drawing/2014/main" id="{1D429ED9-B7D3-35AD-CD30-5035FCC72CE7}"/>
              </a:ext>
            </a:extLst>
          </p:cNvPr>
          <p:cNvGraphicFramePr>
            <a:graphicFrameLocks noGrp="1"/>
          </p:cNvGraphicFramePr>
          <p:nvPr/>
        </p:nvGraphicFramePr>
        <p:xfrm>
          <a:off x="6953455" y="3658356"/>
          <a:ext cx="946468" cy="1483360"/>
        </p:xfrm>
        <a:graphic>
          <a:graphicData uri="http://schemas.openxmlformats.org/drawingml/2006/table">
            <a:tbl>
              <a:tblPr firstRow="1" bandRow="1">
                <a:tableStyleId>{5C22544A-7EE6-4342-B048-85BDC9FD1C3A}</a:tableStyleId>
              </a:tblPr>
              <a:tblGrid>
                <a:gridCol w="946468">
                  <a:extLst>
                    <a:ext uri="{9D8B030D-6E8A-4147-A177-3AD203B41FA5}">
                      <a16:colId xmlns:a16="http://schemas.microsoft.com/office/drawing/2014/main" val="1551054938"/>
                    </a:ext>
                  </a:extLst>
                </a:gridCol>
              </a:tblGrid>
              <a:tr h="370840">
                <a:tc>
                  <a:txBody>
                    <a:bodyPr/>
                    <a:lstStyle/>
                    <a:p>
                      <a:r>
                        <a:rPr lang="en-GB" sz="1400" dirty="0"/>
                        <a:t>Price</a:t>
                      </a:r>
                    </a:p>
                  </a:txBody>
                  <a:tcPr/>
                </a:tc>
                <a:extLst>
                  <a:ext uri="{0D108BD9-81ED-4DB2-BD59-A6C34878D82A}">
                    <a16:rowId xmlns:a16="http://schemas.microsoft.com/office/drawing/2014/main" val="1488878063"/>
                  </a:ext>
                </a:extLst>
              </a:tr>
              <a:tr h="370840">
                <a:tc>
                  <a:txBody>
                    <a:bodyPr/>
                    <a:lstStyle/>
                    <a:p>
                      <a:r>
                        <a:rPr lang="en-GB" sz="1400" dirty="0"/>
                        <a:t>10</a:t>
                      </a:r>
                    </a:p>
                  </a:txBody>
                  <a:tcPr/>
                </a:tc>
                <a:extLst>
                  <a:ext uri="{0D108BD9-81ED-4DB2-BD59-A6C34878D82A}">
                    <a16:rowId xmlns:a16="http://schemas.microsoft.com/office/drawing/2014/main" val="4098427296"/>
                  </a:ext>
                </a:extLst>
              </a:tr>
              <a:tr h="370840">
                <a:tc>
                  <a:txBody>
                    <a:bodyPr/>
                    <a:lstStyle/>
                    <a:p>
                      <a:r>
                        <a:rPr lang="en-GB" sz="1400" dirty="0"/>
                        <a:t>23</a:t>
                      </a:r>
                    </a:p>
                  </a:txBody>
                  <a:tcPr/>
                </a:tc>
                <a:extLst>
                  <a:ext uri="{0D108BD9-81ED-4DB2-BD59-A6C34878D82A}">
                    <a16:rowId xmlns:a16="http://schemas.microsoft.com/office/drawing/2014/main" val="1953469719"/>
                  </a:ext>
                </a:extLst>
              </a:tr>
              <a:tr h="370840">
                <a:tc>
                  <a:txBody>
                    <a:bodyPr/>
                    <a:lstStyle/>
                    <a:p>
                      <a:r>
                        <a:rPr lang="en-GB" sz="1400" dirty="0"/>
                        <a:t>12</a:t>
                      </a:r>
                    </a:p>
                  </a:txBody>
                  <a:tcPr/>
                </a:tc>
                <a:extLst>
                  <a:ext uri="{0D108BD9-81ED-4DB2-BD59-A6C34878D82A}">
                    <a16:rowId xmlns:a16="http://schemas.microsoft.com/office/drawing/2014/main" val="3233330986"/>
                  </a:ext>
                </a:extLst>
              </a:tr>
            </a:tbl>
          </a:graphicData>
        </a:graphic>
      </p:graphicFrame>
      <p:sp>
        <p:nvSpPr>
          <p:cNvPr id="28" name="Oval 27">
            <a:extLst>
              <a:ext uri="{FF2B5EF4-FFF2-40B4-BE49-F238E27FC236}">
                <a16:creationId xmlns:a16="http://schemas.microsoft.com/office/drawing/2014/main" id="{8E4E87D4-BA87-D73C-B271-4CFD237D3CA8}"/>
              </a:ext>
            </a:extLst>
          </p:cNvPr>
          <p:cNvSpPr/>
          <p:nvPr/>
        </p:nvSpPr>
        <p:spPr>
          <a:xfrm>
            <a:off x="7331230" y="1376218"/>
            <a:ext cx="4455492" cy="176177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pic>
        <p:nvPicPr>
          <p:cNvPr id="29" name="Picture 28">
            <a:extLst>
              <a:ext uri="{FF2B5EF4-FFF2-40B4-BE49-F238E27FC236}">
                <a16:creationId xmlns:a16="http://schemas.microsoft.com/office/drawing/2014/main" id="{F0F73753-FAEF-3EBB-55B5-C07E5EEC5501}"/>
              </a:ext>
            </a:extLst>
          </p:cNvPr>
          <p:cNvPicPr>
            <a:picLocks noChangeAspect="1"/>
          </p:cNvPicPr>
          <p:nvPr/>
        </p:nvPicPr>
        <p:blipFill rotWithShape="1">
          <a:blip r:embed="rId2"/>
          <a:srcRect r="64793"/>
          <a:stretch/>
        </p:blipFill>
        <p:spPr>
          <a:xfrm>
            <a:off x="5481024" y="3652572"/>
            <a:ext cx="1472431" cy="1511939"/>
          </a:xfrm>
          <a:prstGeom prst="rect">
            <a:avLst/>
          </a:prstGeom>
        </p:spPr>
      </p:pic>
      <p:sp>
        <p:nvSpPr>
          <p:cNvPr id="32" name="TextBox 31">
            <a:extLst>
              <a:ext uri="{FF2B5EF4-FFF2-40B4-BE49-F238E27FC236}">
                <a16:creationId xmlns:a16="http://schemas.microsoft.com/office/drawing/2014/main" id="{9EF977D0-3E43-9C09-82CF-4CD20134B323}"/>
              </a:ext>
            </a:extLst>
          </p:cNvPr>
          <p:cNvSpPr txBox="1"/>
          <p:nvPr/>
        </p:nvSpPr>
        <p:spPr>
          <a:xfrm>
            <a:off x="332509" y="5417413"/>
            <a:ext cx="11075717" cy="369332"/>
          </a:xfrm>
          <a:prstGeom prst="rect">
            <a:avLst/>
          </a:prstGeom>
          <a:noFill/>
        </p:spPr>
        <p:txBody>
          <a:bodyPr wrap="square" rtlCol="0">
            <a:spAutoFit/>
          </a:bodyPr>
          <a:lstStyle/>
          <a:p>
            <a:r>
              <a:rPr lang="en-GB" dirty="0"/>
              <a:t>Car (</a:t>
            </a:r>
            <a:r>
              <a:rPr lang="en-GB" dirty="0" err="1"/>
              <a:t>Brand:</a:t>
            </a:r>
            <a:r>
              <a:rPr lang="en-GB" i="1" dirty="0" err="1"/>
              <a:t>TEXT</a:t>
            </a:r>
            <a:r>
              <a:rPr lang="en-GB" dirty="0" err="1"/>
              <a:t>,Weight</a:t>
            </a:r>
            <a:r>
              <a:rPr lang="en-GB" dirty="0"/>
              <a:t>: </a:t>
            </a:r>
            <a:r>
              <a:rPr lang="en-GB" i="1" dirty="0"/>
              <a:t>INT</a:t>
            </a:r>
            <a:r>
              <a:rPr lang="en-GB" dirty="0"/>
              <a:t>, </a:t>
            </a:r>
            <a:r>
              <a:rPr lang="en-GB" dirty="0" err="1"/>
              <a:t>Length:</a:t>
            </a:r>
            <a:r>
              <a:rPr lang="en-GB" i="1" dirty="0" err="1"/>
              <a:t>DOUBLE</a:t>
            </a:r>
            <a:r>
              <a:rPr lang="en-GB" dirty="0"/>
              <a:t>, </a:t>
            </a:r>
            <a:r>
              <a:rPr lang="en-GB" dirty="0" err="1"/>
              <a:t>Max_Speed:</a:t>
            </a:r>
            <a:r>
              <a:rPr lang="en-GB" i="1" dirty="0" err="1"/>
              <a:t>INT</a:t>
            </a:r>
            <a:r>
              <a:rPr lang="en-GB" i="1" dirty="0"/>
              <a:t>,</a:t>
            </a:r>
            <a:r>
              <a:rPr lang="en-GB" dirty="0"/>
              <a:t> Primary key: Brand)</a:t>
            </a:r>
          </a:p>
        </p:txBody>
      </p:sp>
      <p:sp>
        <p:nvSpPr>
          <p:cNvPr id="33" name="TextBox 32">
            <a:extLst>
              <a:ext uri="{FF2B5EF4-FFF2-40B4-BE49-F238E27FC236}">
                <a16:creationId xmlns:a16="http://schemas.microsoft.com/office/drawing/2014/main" id="{82C8DC42-9F8F-83AC-2FC3-038DDADBAC75}"/>
              </a:ext>
            </a:extLst>
          </p:cNvPr>
          <p:cNvSpPr txBox="1"/>
          <p:nvPr/>
        </p:nvSpPr>
        <p:spPr>
          <a:xfrm>
            <a:off x="332508" y="5689972"/>
            <a:ext cx="11075717" cy="646331"/>
          </a:xfrm>
          <a:prstGeom prst="rect">
            <a:avLst/>
          </a:prstGeom>
          <a:noFill/>
        </p:spPr>
        <p:txBody>
          <a:bodyPr wrap="square" rtlCol="0">
            <a:spAutoFit/>
          </a:bodyPr>
          <a:lstStyle/>
          <a:p>
            <a:r>
              <a:rPr lang="en-GB" dirty="0" err="1"/>
              <a:t>Mec_R</a:t>
            </a:r>
            <a:r>
              <a:rPr lang="en-GB" dirty="0"/>
              <a:t> (</a:t>
            </a:r>
            <a:r>
              <a:rPr lang="en-GB" dirty="0" err="1"/>
              <a:t>Brand:</a:t>
            </a:r>
            <a:r>
              <a:rPr lang="en-GB" i="1" dirty="0" err="1"/>
              <a:t>TEXT</a:t>
            </a:r>
            <a:r>
              <a:rPr lang="en-GB" dirty="0" err="1"/>
              <a:t>,Price</a:t>
            </a:r>
            <a:r>
              <a:rPr lang="en-GB" dirty="0"/>
              <a:t>: </a:t>
            </a:r>
            <a:r>
              <a:rPr lang="en-GB" i="1" dirty="0"/>
              <a:t>INT</a:t>
            </a:r>
            <a:r>
              <a:rPr lang="en-GB" dirty="0"/>
              <a:t>, SSI:</a:t>
            </a:r>
            <a:r>
              <a:rPr lang="en-GB" i="1" dirty="0"/>
              <a:t>INT</a:t>
            </a:r>
            <a:r>
              <a:rPr lang="en-GB" dirty="0"/>
              <a:t>, </a:t>
            </a:r>
            <a:r>
              <a:rPr lang="en-GB" dirty="0" err="1"/>
              <a:t>Name:</a:t>
            </a:r>
            <a:r>
              <a:rPr lang="en-GB" i="1" dirty="0" err="1"/>
              <a:t>TEXT</a:t>
            </a:r>
            <a:r>
              <a:rPr lang="en-GB" dirty="0"/>
              <a:t>, </a:t>
            </a:r>
            <a:r>
              <a:rPr lang="en-GB" dirty="0" err="1"/>
              <a:t>Phone_Number:</a:t>
            </a:r>
            <a:r>
              <a:rPr lang="en-GB" i="1" dirty="0" err="1"/>
              <a:t>TEXT</a:t>
            </a:r>
            <a:r>
              <a:rPr lang="en-GB" dirty="0"/>
              <a:t> ,Primary key: SSI, Foreign Key Brand referencing Car.</a:t>
            </a:r>
          </a:p>
        </p:txBody>
      </p:sp>
      <p:sp>
        <p:nvSpPr>
          <p:cNvPr id="34" name="TextBox 33">
            <a:extLst>
              <a:ext uri="{FF2B5EF4-FFF2-40B4-BE49-F238E27FC236}">
                <a16:creationId xmlns:a16="http://schemas.microsoft.com/office/drawing/2014/main" id="{88E0072C-47C5-3A12-0B28-86B63C96C742}"/>
              </a:ext>
            </a:extLst>
          </p:cNvPr>
          <p:cNvSpPr txBox="1"/>
          <p:nvPr/>
        </p:nvSpPr>
        <p:spPr>
          <a:xfrm>
            <a:off x="6330480" y="1154201"/>
            <a:ext cx="3943431" cy="523220"/>
          </a:xfrm>
          <a:prstGeom prst="rect">
            <a:avLst/>
          </a:prstGeom>
          <a:noFill/>
        </p:spPr>
        <p:txBody>
          <a:bodyPr wrap="square">
            <a:spAutoFit/>
          </a:bodyPr>
          <a:lstStyle/>
          <a:p>
            <a:r>
              <a:rPr lang="en-GB" sz="1400" dirty="0"/>
              <a:t>“A car can be repaired by many mechanics.</a:t>
            </a:r>
          </a:p>
          <a:p>
            <a:r>
              <a:rPr lang="en-GB" sz="1400" dirty="0"/>
              <a:t>A mechanic can repair at most one type of car.”</a:t>
            </a:r>
          </a:p>
        </p:txBody>
      </p:sp>
    </p:spTree>
    <p:extLst>
      <p:ext uri="{BB962C8B-B14F-4D97-AF65-F5344CB8AC3E}">
        <p14:creationId xmlns:p14="http://schemas.microsoft.com/office/powerpoint/2010/main" val="24607837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69E6-454A-3EE7-2C19-F7D5814352BA}"/>
              </a:ext>
            </a:extLst>
          </p:cNvPr>
          <p:cNvSpPr>
            <a:spLocks noGrp="1"/>
          </p:cNvSpPr>
          <p:nvPr>
            <p:ph type="title"/>
          </p:nvPr>
        </p:nvSpPr>
        <p:spPr/>
        <p:txBody>
          <a:bodyPr/>
          <a:lstStyle/>
          <a:p>
            <a:r>
              <a:rPr lang="en-GB" dirty="0"/>
              <a:t>How do we derive Foreign Keys and ICs for different relationship types?</a:t>
            </a:r>
          </a:p>
        </p:txBody>
      </p:sp>
      <p:sp>
        <p:nvSpPr>
          <p:cNvPr id="3" name="Content Placeholder 2">
            <a:extLst>
              <a:ext uri="{FF2B5EF4-FFF2-40B4-BE49-F238E27FC236}">
                <a16:creationId xmlns:a16="http://schemas.microsoft.com/office/drawing/2014/main" id="{6979F6E2-2E54-EE37-04E9-6949153377FA}"/>
              </a:ext>
            </a:extLst>
          </p:cNvPr>
          <p:cNvSpPr>
            <a:spLocks noGrp="1"/>
          </p:cNvSpPr>
          <p:nvPr>
            <p:ph idx="1"/>
          </p:nvPr>
        </p:nvSpPr>
        <p:spPr/>
        <p:txBody>
          <a:bodyPr/>
          <a:lstStyle/>
          <a:p>
            <a:r>
              <a:rPr lang="en-GB" dirty="0"/>
              <a:t>1 to Many relations</a:t>
            </a:r>
          </a:p>
          <a:p>
            <a:pPr marL="0" indent="0">
              <a:buNone/>
            </a:pPr>
            <a:r>
              <a:rPr lang="en-GB" dirty="0"/>
              <a:t>(Same for Many to 1 relations)</a:t>
            </a:r>
          </a:p>
        </p:txBody>
      </p:sp>
      <p:sp>
        <p:nvSpPr>
          <p:cNvPr id="4" name="Slide Number Placeholder 3">
            <a:extLst>
              <a:ext uri="{FF2B5EF4-FFF2-40B4-BE49-F238E27FC236}">
                <a16:creationId xmlns:a16="http://schemas.microsoft.com/office/drawing/2014/main" id="{DBAA6220-2834-D35C-3C80-E8EA860E8E17}"/>
              </a:ext>
            </a:extLst>
          </p:cNvPr>
          <p:cNvSpPr>
            <a:spLocks noGrp="1"/>
          </p:cNvSpPr>
          <p:nvPr>
            <p:ph type="sldNum" sz="quarter" idx="4"/>
          </p:nvPr>
        </p:nvSpPr>
        <p:spPr/>
        <p:txBody>
          <a:bodyPr/>
          <a:lstStyle/>
          <a:p>
            <a:fld id="{6998E55D-8E2A-4AFE-A61C-B5DBBB7761E7}" type="slidenum">
              <a:rPr lang="en-GB" smtClean="0"/>
              <a:pPr/>
              <a:t>107</a:t>
            </a:fld>
            <a:endParaRPr lang="en-GB"/>
          </a:p>
        </p:txBody>
      </p:sp>
      <p:grpSp>
        <p:nvGrpSpPr>
          <p:cNvPr id="24" name="Group 23">
            <a:extLst>
              <a:ext uri="{FF2B5EF4-FFF2-40B4-BE49-F238E27FC236}">
                <a16:creationId xmlns:a16="http://schemas.microsoft.com/office/drawing/2014/main" id="{FF8C2DF2-4580-5559-378B-29BBE24E5E22}"/>
              </a:ext>
            </a:extLst>
          </p:cNvPr>
          <p:cNvGrpSpPr/>
          <p:nvPr/>
        </p:nvGrpSpPr>
        <p:grpSpPr>
          <a:xfrm>
            <a:off x="4563292" y="1885573"/>
            <a:ext cx="6943824" cy="856836"/>
            <a:chOff x="1018680" y="3533832"/>
            <a:chExt cx="9957214" cy="1546661"/>
          </a:xfrm>
        </p:grpSpPr>
        <p:sp>
          <p:nvSpPr>
            <p:cNvPr id="5" name="Flowchart: Decision 4">
              <a:extLst>
                <a:ext uri="{FF2B5EF4-FFF2-40B4-BE49-F238E27FC236}">
                  <a16:creationId xmlns:a16="http://schemas.microsoft.com/office/drawing/2014/main" id="{6F26C37D-4D15-6992-453D-6D6A54B4F10B}"/>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6" name="Rectangle 5">
              <a:extLst>
                <a:ext uri="{FF2B5EF4-FFF2-40B4-BE49-F238E27FC236}">
                  <a16:creationId xmlns:a16="http://schemas.microsoft.com/office/drawing/2014/main" id="{649C1882-0799-2F8E-7399-709CB75651F7}"/>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7" name="Oval 6">
              <a:extLst>
                <a:ext uri="{FF2B5EF4-FFF2-40B4-BE49-F238E27FC236}">
                  <a16:creationId xmlns:a16="http://schemas.microsoft.com/office/drawing/2014/main" id="{8B51BBDE-3DAB-39B7-D6DB-D2DC08BB61B2}"/>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8" name="Oval 7">
              <a:extLst>
                <a:ext uri="{FF2B5EF4-FFF2-40B4-BE49-F238E27FC236}">
                  <a16:creationId xmlns:a16="http://schemas.microsoft.com/office/drawing/2014/main" id="{111FF984-3C98-1571-0ED7-EA51776F718E}"/>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9" name="Oval 8">
              <a:extLst>
                <a:ext uri="{FF2B5EF4-FFF2-40B4-BE49-F238E27FC236}">
                  <a16:creationId xmlns:a16="http://schemas.microsoft.com/office/drawing/2014/main" id="{49DCBFC6-BF8E-CB71-E9A8-EDFB4B5463C6}"/>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10" name="Straight Connector 9">
              <a:extLst>
                <a:ext uri="{FF2B5EF4-FFF2-40B4-BE49-F238E27FC236}">
                  <a16:creationId xmlns:a16="http://schemas.microsoft.com/office/drawing/2014/main" id="{8BE11D60-0184-88E5-2917-3EF78F758436}"/>
                </a:ext>
              </a:extLst>
            </p:cNvPr>
            <p:cNvCxnSpPr>
              <a:stCxn id="7" idx="6"/>
              <a:endCxn id="6"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9D639BC-1394-8000-9F23-6386DA523566}"/>
                </a:ext>
              </a:extLst>
            </p:cNvPr>
            <p:cNvCxnSpPr>
              <a:cxnSpLocks/>
              <a:stCxn id="9" idx="4"/>
              <a:endCxn id="6"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1126978-A013-2AD5-2FED-11D07177C43B}"/>
                </a:ext>
              </a:extLst>
            </p:cNvPr>
            <p:cNvCxnSpPr>
              <a:cxnSpLocks/>
              <a:stCxn id="8" idx="2"/>
              <a:endCxn id="6"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2D154D-A574-D2BB-4EB7-2F9DE357C0C5}"/>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14" name="Oval 13">
              <a:extLst>
                <a:ext uri="{FF2B5EF4-FFF2-40B4-BE49-F238E27FC236}">
                  <a16:creationId xmlns:a16="http://schemas.microsoft.com/office/drawing/2014/main" id="{D296C693-F5EF-C943-9315-D3DDAA5CA1CF}"/>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15" name="Oval 14">
              <a:extLst>
                <a:ext uri="{FF2B5EF4-FFF2-40B4-BE49-F238E27FC236}">
                  <a16:creationId xmlns:a16="http://schemas.microsoft.com/office/drawing/2014/main" id="{4E016E05-AE3C-0775-207E-5C6D2C2BF7D0}"/>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16" name="Straight Connector 15">
              <a:extLst>
                <a:ext uri="{FF2B5EF4-FFF2-40B4-BE49-F238E27FC236}">
                  <a16:creationId xmlns:a16="http://schemas.microsoft.com/office/drawing/2014/main" id="{EF6BCB13-E8A0-3771-73AD-A8E724A92FA3}"/>
                </a:ext>
              </a:extLst>
            </p:cNvPr>
            <p:cNvCxnSpPr>
              <a:cxnSpLocks/>
              <a:stCxn id="14" idx="4"/>
              <a:endCxn id="13"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A02729E-2F83-7176-B803-8B5798E9C6E6}"/>
                </a:ext>
              </a:extLst>
            </p:cNvPr>
            <p:cNvCxnSpPr>
              <a:cxnSpLocks/>
              <a:stCxn id="15" idx="3"/>
              <a:endCxn id="13"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E334DE-C7F2-4855-5BB3-1757A6DEDE1D}"/>
                </a:ext>
              </a:extLst>
            </p:cNvPr>
            <p:cNvCxnSpPr>
              <a:cxnSpLocks/>
              <a:endCxn id="13"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D3CF94-5698-6EEE-3C45-99BC7E8E79A0}"/>
                </a:ext>
              </a:extLst>
            </p:cNvPr>
            <p:cNvCxnSpPr>
              <a:cxnSpLocks/>
              <a:stCxn id="5" idx="3"/>
              <a:endCxn id="13"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5F22B1-AC1E-A54A-82BB-2A81B656ADA0}"/>
                </a:ext>
              </a:extLst>
            </p:cNvPr>
            <p:cNvCxnSpPr>
              <a:cxnSpLocks/>
              <a:stCxn id="6" idx="3"/>
              <a:endCxn id="5"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203EFCE-A3A7-0E27-E418-1AD42D777808}"/>
                </a:ext>
              </a:extLst>
            </p:cNvPr>
            <p:cNvSpPr txBox="1"/>
            <p:nvPr/>
          </p:nvSpPr>
          <p:spPr>
            <a:xfrm>
              <a:off x="3892731" y="4300654"/>
              <a:ext cx="697535" cy="427087"/>
            </a:xfrm>
            <a:prstGeom prst="rect">
              <a:avLst/>
            </a:prstGeom>
            <a:noFill/>
          </p:spPr>
          <p:txBody>
            <a:bodyPr wrap="square" rtlCol="0">
              <a:spAutoFit/>
            </a:bodyPr>
            <a:lstStyle/>
            <a:p>
              <a:r>
                <a:rPr lang="en-GB" sz="1000" dirty="0"/>
                <a:t>1</a:t>
              </a:r>
            </a:p>
          </p:txBody>
        </p:sp>
        <p:sp>
          <p:nvSpPr>
            <p:cNvPr id="22" name="TextBox 21">
              <a:extLst>
                <a:ext uri="{FF2B5EF4-FFF2-40B4-BE49-F238E27FC236}">
                  <a16:creationId xmlns:a16="http://schemas.microsoft.com/office/drawing/2014/main" id="{0B0D4491-CD7E-9560-1310-AC6CAD9CCCDE}"/>
                </a:ext>
              </a:extLst>
            </p:cNvPr>
            <p:cNvSpPr txBox="1"/>
            <p:nvPr/>
          </p:nvSpPr>
          <p:spPr>
            <a:xfrm>
              <a:off x="7833559" y="4260655"/>
              <a:ext cx="697535" cy="444450"/>
            </a:xfrm>
            <a:prstGeom prst="rect">
              <a:avLst/>
            </a:prstGeom>
            <a:noFill/>
          </p:spPr>
          <p:txBody>
            <a:bodyPr wrap="square" rtlCol="0">
              <a:spAutoFit/>
            </a:bodyPr>
            <a:lstStyle/>
            <a:p>
              <a:r>
                <a:rPr lang="en-GB" sz="1000" dirty="0"/>
                <a:t>N</a:t>
              </a:r>
            </a:p>
          </p:txBody>
        </p:sp>
        <p:sp>
          <p:nvSpPr>
            <p:cNvPr id="23" name="Oval 22">
              <a:extLst>
                <a:ext uri="{FF2B5EF4-FFF2-40B4-BE49-F238E27FC236}">
                  <a16:creationId xmlns:a16="http://schemas.microsoft.com/office/drawing/2014/main" id="{825014BC-491F-F83F-E7D7-CB9658070585}"/>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pic>
        <p:nvPicPr>
          <p:cNvPr id="25" name="Picture 24">
            <a:extLst>
              <a:ext uri="{FF2B5EF4-FFF2-40B4-BE49-F238E27FC236}">
                <a16:creationId xmlns:a16="http://schemas.microsoft.com/office/drawing/2014/main" id="{439CCEE0-861F-15F8-77B2-5FE9775605E4}"/>
              </a:ext>
            </a:extLst>
          </p:cNvPr>
          <p:cNvPicPr>
            <a:picLocks noChangeAspect="1"/>
          </p:cNvPicPr>
          <p:nvPr/>
        </p:nvPicPr>
        <p:blipFill>
          <a:blip r:embed="rId2"/>
          <a:stretch>
            <a:fillRect/>
          </a:stretch>
        </p:blipFill>
        <p:spPr>
          <a:xfrm>
            <a:off x="664583" y="3625267"/>
            <a:ext cx="4182218" cy="1511939"/>
          </a:xfrm>
          <a:prstGeom prst="rect">
            <a:avLst/>
          </a:prstGeom>
        </p:spPr>
      </p:pic>
      <p:graphicFrame>
        <p:nvGraphicFramePr>
          <p:cNvPr id="26" name="Table 7">
            <a:extLst>
              <a:ext uri="{FF2B5EF4-FFF2-40B4-BE49-F238E27FC236}">
                <a16:creationId xmlns:a16="http://schemas.microsoft.com/office/drawing/2014/main" id="{43E6D2EB-A991-1C63-67B1-36340B056DDD}"/>
              </a:ext>
            </a:extLst>
          </p:cNvPr>
          <p:cNvGraphicFramePr>
            <a:graphicFrameLocks noGrp="1"/>
          </p:cNvGraphicFramePr>
          <p:nvPr/>
        </p:nvGraphicFramePr>
        <p:xfrm>
          <a:off x="7899923" y="3658356"/>
          <a:ext cx="3766988" cy="1483360"/>
        </p:xfrm>
        <a:graphic>
          <a:graphicData uri="http://schemas.openxmlformats.org/drawingml/2006/table">
            <a:tbl>
              <a:tblPr firstRow="1" bandRow="1">
                <a:tableStyleId>{5C22544A-7EE6-4342-B048-85BDC9FD1C3A}</a:tableStyleId>
              </a:tblPr>
              <a:tblGrid>
                <a:gridCol w="1076541">
                  <a:extLst>
                    <a:ext uri="{9D8B030D-6E8A-4147-A177-3AD203B41FA5}">
                      <a16:colId xmlns:a16="http://schemas.microsoft.com/office/drawing/2014/main" val="1551054938"/>
                    </a:ext>
                  </a:extLst>
                </a:gridCol>
                <a:gridCol w="800100">
                  <a:extLst>
                    <a:ext uri="{9D8B030D-6E8A-4147-A177-3AD203B41FA5}">
                      <a16:colId xmlns:a16="http://schemas.microsoft.com/office/drawing/2014/main" val="2429303523"/>
                    </a:ext>
                  </a:extLst>
                </a:gridCol>
                <a:gridCol w="1890347">
                  <a:extLst>
                    <a:ext uri="{9D8B030D-6E8A-4147-A177-3AD203B41FA5}">
                      <a16:colId xmlns:a16="http://schemas.microsoft.com/office/drawing/2014/main" val="749733657"/>
                    </a:ext>
                  </a:extLst>
                </a:gridCol>
              </a:tblGrid>
              <a:tr h="370840">
                <a:tc>
                  <a:txBody>
                    <a:bodyPr/>
                    <a:lstStyle/>
                    <a:p>
                      <a:r>
                        <a:rPr lang="en-GB" sz="1400" dirty="0"/>
                        <a:t>SSI</a:t>
                      </a:r>
                    </a:p>
                  </a:txBody>
                  <a:tcPr/>
                </a:tc>
                <a:tc>
                  <a:txBody>
                    <a:bodyPr/>
                    <a:lstStyle/>
                    <a:p>
                      <a:r>
                        <a:rPr lang="en-GB" sz="1400" dirty="0"/>
                        <a:t>Name</a:t>
                      </a:r>
                    </a:p>
                  </a:txBody>
                  <a:tcPr/>
                </a:tc>
                <a:tc>
                  <a:txBody>
                    <a:bodyPr/>
                    <a:lstStyle/>
                    <a:p>
                      <a:r>
                        <a:rPr lang="en-GB" sz="1400" dirty="0" err="1"/>
                        <a:t>Phone_Number</a:t>
                      </a:r>
                      <a:endParaRPr lang="en-GB" sz="1400" dirty="0"/>
                    </a:p>
                  </a:txBody>
                  <a:tcPr/>
                </a:tc>
                <a:extLst>
                  <a:ext uri="{0D108BD9-81ED-4DB2-BD59-A6C34878D82A}">
                    <a16:rowId xmlns:a16="http://schemas.microsoft.com/office/drawing/2014/main" val="1488878063"/>
                  </a:ext>
                </a:extLst>
              </a:tr>
              <a:tr h="370840">
                <a:tc>
                  <a:txBody>
                    <a:bodyPr/>
                    <a:lstStyle/>
                    <a:p>
                      <a:r>
                        <a:rPr lang="en-GB" sz="1400" dirty="0"/>
                        <a:t>87542702</a:t>
                      </a:r>
                    </a:p>
                  </a:txBody>
                  <a:tcPr/>
                </a:tc>
                <a:tc>
                  <a:txBody>
                    <a:bodyPr/>
                    <a:lstStyle/>
                    <a:p>
                      <a:r>
                        <a:rPr lang="en-GB" sz="1400" dirty="0"/>
                        <a:t>Tom</a:t>
                      </a:r>
                    </a:p>
                  </a:txBody>
                  <a:tcPr/>
                </a:tc>
                <a:tc>
                  <a:txBody>
                    <a:bodyPr/>
                    <a:lstStyle/>
                    <a:p>
                      <a:r>
                        <a:rPr lang="en-GB" sz="1400" dirty="0"/>
                        <a:t>75315567</a:t>
                      </a:r>
                    </a:p>
                  </a:txBody>
                  <a:tcPr/>
                </a:tc>
                <a:extLst>
                  <a:ext uri="{0D108BD9-81ED-4DB2-BD59-A6C34878D82A}">
                    <a16:rowId xmlns:a16="http://schemas.microsoft.com/office/drawing/2014/main" val="4098427296"/>
                  </a:ext>
                </a:extLst>
              </a:tr>
              <a:tr h="370840">
                <a:tc>
                  <a:txBody>
                    <a:bodyPr/>
                    <a:lstStyle/>
                    <a:p>
                      <a:r>
                        <a:rPr lang="en-GB" sz="1400" dirty="0"/>
                        <a:t>68201937</a:t>
                      </a:r>
                    </a:p>
                  </a:txBody>
                  <a:tcPr/>
                </a:tc>
                <a:tc>
                  <a:txBody>
                    <a:bodyPr/>
                    <a:lstStyle/>
                    <a:p>
                      <a:r>
                        <a:rPr lang="en-GB" sz="1400" dirty="0"/>
                        <a:t>Uraz</a:t>
                      </a:r>
                    </a:p>
                  </a:txBody>
                  <a:tcPr/>
                </a:tc>
                <a:tc>
                  <a:txBody>
                    <a:bodyPr/>
                    <a:lstStyle/>
                    <a:p>
                      <a:r>
                        <a:rPr lang="en-GB" sz="1400" dirty="0"/>
                        <a:t>75335521</a:t>
                      </a:r>
                    </a:p>
                  </a:txBody>
                  <a:tcPr/>
                </a:tc>
                <a:extLst>
                  <a:ext uri="{0D108BD9-81ED-4DB2-BD59-A6C34878D82A}">
                    <a16:rowId xmlns:a16="http://schemas.microsoft.com/office/drawing/2014/main" val="1953469719"/>
                  </a:ext>
                </a:extLst>
              </a:tr>
              <a:tr h="370840">
                <a:tc>
                  <a:txBody>
                    <a:bodyPr/>
                    <a:lstStyle/>
                    <a:p>
                      <a:r>
                        <a:rPr lang="en-GB" sz="1400" dirty="0"/>
                        <a:t>23139827</a:t>
                      </a:r>
                    </a:p>
                  </a:txBody>
                  <a:tcPr/>
                </a:tc>
                <a:tc>
                  <a:txBody>
                    <a:bodyPr/>
                    <a:lstStyle/>
                    <a:p>
                      <a:r>
                        <a:rPr lang="en-GB" sz="1400" dirty="0"/>
                        <a:t>Nick</a:t>
                      </a:r>
                    </a:p>
                  </a:txBody>
                  <a:tcPr/>
                </a:tc>
                <a:tc>
                  <a:txBody>
                    <a:bodyPr/>
                    <a:lstStyle/>
                    <a:p>
                      <a:r>
                        <a:rPr lang="en-GB" sz="1400" dirty="0"/>
                        <a:t>75315544</a:t>
                      </a:r>
                    </a:p>
                  </a:txBody>
                  <a:tcPr/>
                </a:tc>
                <a:extLst>
                  <a:ext uri="{0D108BD9-81ED-4DB2-BD59-A6C34878D82A}">
                    <a16:rowId xmlns:a16="http://schemas.microsoft.com/office/drawing/2014/main" val="3233330986"/>
                  </a:ext>
                </a:extLst>
              </a:tr>
            </a:tbl>
          </a:graphicData>
        </a:graphic>
      </p:graphicFrame>
      <p:cxnSp>
        <p:nvCxnSpPr>
          <p:cNvPr id="27" name="Straight Connector 26">
            <a:extLst>
              <a:ext uri="{FF2B5EF4-FFF2-40B4-BE49-F238E27FC236}">
                <a16:creationId xmlns:a16="http://schemas.microsoft.com/office/drawing/2014/main" id="{45F76372-736A-B47A-E3A7-314D7FDF50B4}"/>
              </a:ext>
            </a:extLst>
          </p:cNvPr>
          <p:cNvCxnSpPr>
            <a:cxnSpLocks/>
            <a:endCxn id="5" idx="0"/>
          </p:cNvCxnSpPr>
          <p:nvPr/>
        </p:nvCxnSpPr>
        <p:spPr>
          <a:xfrm flipH="1">
            <a:off x="8147375" y="1964017"/>
            <a:ext cx="177216" cy="2620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B4AF0891-CBC1-F3E6-F6E8-6F0DC9D0D649}"/>
              </a:ext>
            </a:extLst>
          </p:cNvPr>
          <p:cNvSpPr/>
          <p:nvPr/>
        </p:nvSpPr>
        <p:spPr>
          <a:xfrm>
            <a:off x="7969687" y="1699097"/>
            <a:ext cx="705117" cy="2565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Price</a:t>
            </a:r>
            <a:endParaRPr lang="en-GB" sz="1000" dirty="0">
              <a:solidFill>
                <a:schemeClr val="tx1"/>
              </a:solidFill>
            </a:endParaRPr>
          </a:p>
        </p:txBody>
      </p:sp>
      <p:graphicFrame>
        <p:nvGraphicFramePr>
          <p:cNvPr id="31" name="Table 7">
            <a:extLst>
              <a:ext uri="{FF2B5EF4-FFF2-40B4-BE49-F238E27FC236}">
                <a16:creationId xmlns:a16="http://schemas.microsoft.com/office/drawing/2014/main" id="{1D429ED9-B7D3-35AD-CD30-5035FCC72CE7}"/>
              </a:ext>
            </a:extLst>
          </p:cNvPr>
          <p:cNvGraphicFramePr>
            <a:graphicFrameLocks noGrp="1"/>
          </p:cNvGraphicFramePr>
          <p:nvPr/>
        </p:nvGraphicFramePr>
        <p:xfrm>
          <a:off x="6953455" y="3658356"/>
          <a:ext cx="946468" cy="1483360"/>
        </p:xfrm>
        <a:graphic>
          <a:graphicData uri="http://schemas.openxmlformats.org/drawingml/2006/table">
            <a:tbl>
              <a:tblPr firstRow="1" bandRow="1">
                <a:tableStyleId>{5C22544A-7EE6-4342-B048-85BDC9FD1C3A}</a:tableStyleId>
              </a:tblPr>
              <a:tblGrid>
                <a:gridCol w="946468">
                  <a:extLst>
                    <a:ext uri="{9D8B030D-6E8A-4147-A177-3AD203B41FA5}">
                      <a16:colId xmlns:a16="http://schemas.microsoft.com/office/drawing/2014/main" val="1551054938"/>
                    </a:ext>
                  </a:extLst>
                </a:gridCol>
              </a:tblGrid>
              <a:tr h="370840">
                <a:tc>
                  <a:txBody>
                    <a:bodyPr/>
                    <a:lstStyle/>
                    <a:p>
                      <a:r>
                        <a:rPr lang="en-GB" sz="1400" dirty="0"/>
                        <a:t>Price</a:t>
                      </a:r>
                    </a:p>
                  </a:txBody>
                  <a:tcPr/>
                </a:tc>
                <a:extLst>
                  <a:ext uri="{0D108BD9-81ED-4DB2-BD59-A6C34878D82A}">
                    <a16:rowId xmlns:a16="http://schemas.microsoft.com/office/drawing/2014/main" val="1488878063"/>
                  </a:ext>
                </a:extLst>
              </a:tr>
              <a:tr h="370840">
                <a:tc>
                  <a:txBody>
                    <a:bodyPr/>
                    <a:lstStyle/>
                    <a:p>
                      <a:r>
                        <a:rPr lang="en-GB" sz="1400" dirty="0"/>
                        <a:t>10</a:t>
                      </a:r>
                    </a:p>
                  </a:txBody>
                  <a:tcPr/>
                </a:tc>
                <a:extLst>
                  <a:ext uri="{0D108BD9-81ED-4DB2-BD59-A6C34878D82A}">
                    <a16:rowId xmlns:a16="http://schemas.microsoft.com/office/drawing/2014/main" val="4098427296"/>
                  </a:ext>
                </a:extLst>
              </a:tr>
              <a:tr h="370840">
                <a:tc>
                  <a:txBody>
                    <a:bodyPr/>
                    <a:lstStyle/>
                    <a:p>
                      <a:r>
                        <a:rPr lang="en-GB" sz="1400" dirty="0"/>
                        <a:t>23</a:t>
                      </a:r>
                    </a:p>
                  </a:txBody>
                  <a:tcPr/>
                </a:tc>
                <a:extLst>
                  <a:ext uri="{0D108BD9-81ED-4DB2-BD59-A6C34878D82A}">
                    <a16:rowId xmlns:a16="http://schemas.microsoft.com/office/drawing/2014/main" val="1953469719"/>
                  </a:ext>
                </a:extLst>
              </a:tr>
              <a:tr h="370840">
                <a:tc>
                  <a:txBody>
                    <a:bodyPr/>
                    <a:lstStyle/>
                    <a:p>
                      <a:r>
                        <a:rPr lang="en-GB" sz="1400" dirty="0"/>
                        <a:t>12</a:t>
                      </a:r>
                    </a:p>
                  </a:txBody>
                  <a:tcPr/>
                </a:tc>
                <a:extLst>
                  <a:ext uri="{0D108BD9-81ED-4DB2-BD59-A6C34878D82A}">
                    <a16:rowId xmlns:a16="http://schemas.microsoft.com/office/drawing/2014/main" val="3233330986"/>
                  </a:ext>
                </a:extLst>
              </a:tr>
            </a:tbl>
          </a:graphicData>
        </a:graphic>
      </p:graphicFrame>
      <p:sp>
        <p:nvSpPr>
          <p:cNvPr id="28" name="Oval 27">
            <a:extLst>
              <a:ext uri="{FF2B5EF4-FFF2-40B4-BE49-F238E27FC236}">
                <a16:creationId xmlns:a16="http://schemas.microsoft.com/office/drawing/2014/main" id="{8E4E87D4-BA87-D73C-B271-4CFD237D3CA8}"/>
              </a:ext>
            </a:extLst>
          </p:cNvPr>
          <p:cNvSpPr/>
          <p:nvPr/>
        </p:nvSpPr>
        <p:spPr>
          <a:xfrm>
            <a:off x="7331230" y="1376218"/>
            <a:ext cx="4455492" cy="176177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pic>
        <p:nvPicPr>
          <p:cNvPr id="29" name="Picture 28">
            <a:extLst>
              <a:ext uri="{FF2B5EF4-FFF2-40B4-BE49-F238E27FC236}">
                <a16:creationId xmlns:a16="http://schemas.microsoft.com/office/drawing/2014/main" id="{F0F73753-FAEF-3EBB-55B5-C07E5EEC5501}"/>
              </a:ext>
            </a:extLst>
          </p:cNvPr>
          <p:cNvPicPr>
            <a:picLocks noChangeAspect="1"/>
          </p:cNvPicPr>
          <p:nvPr/>
        </p:nvPicPr>
        <p:blipFill rotWithShape="1">
          <a:blip r:embed="rId2"/>
          <a:srcRect r="64793"/>
          <a:stretch/>
        </p:blipFill>
        <p:spPr>
          <a:xfrm>
            <a:off x="5481024" y="3652572"/>
            <a:ext cx="1472431" cy="1511939"/>
          </a:xfrm>
          <a:prstGeom prst="rect">
            <a:avLst/>
          </a:prstGeom>
        </p:spPr>
      </p:pic>
      <p:sp>
        <p:nvSpPr>
          <p:cNvPr id="32" name="TextBox 31">
            <a:extLst>
              <a:ext uri="{FF2B5EF4-FFF2-40B4-BE49-F238E27FC236}">
                <a16:creationId xmlns:a16="http://schemas.microsoft.com/office/drawing/2014/main" id="{9EF977D0-3E43-9C09-82CF-4CD20134B323}"/>
              </a:ext>
            </a:extLst>
          </p:cNvPr>
          <p:cNvSpPr txBox="1"/>
          <p:nvPr/>
        </p:nvSpPr>
        <p:spPr>
          <a:xfrm>
            <a:off x="332509" y="5417413"/>
            <a:ext cx="11075717" cy="369332"/>
          </a:xfrm>
          <a:prstGeom prst="rect">
            <a:avLst/>
          </a:prstGeom>
          <a:noFill/>
        </p:spPr>
        <p:txBody>
          <a:bodyPr wrap="square" rtlCol="0">
            <a:spAutoFit/>
          </a:bodyPr>
          <a:lstStyle/>
          <a:p>
            <a:r>
              <a:rPr lang="en-GB" dirty="0"/>
              <a:t>Car (</a:t>
            </a:r>
            <a:r>
              <a:rPr lang="en-GB" dirty="0" err="1"/>
              <a:t>Brand:</a:t>
            </a:r>
            <a:r>
              <a:rPr lang="en-GB" i="1" dirty="0" err="1"/>
              <a:t>TEXT</a:t>
            </a:r>
            <a:r>
              <a:rPr lang="en-GB" dirty="0" err="1"/>
              <a:t>,Weight</a:t>
            </a:r>
            <a:r>
              <a:rPr lang="en-GB" dirty="0"/>
              <a:t>: </a:t>
            </a:r>
            <a:r>
              <a:rPr lang="en-GB" i="1" dirty="0"/>
              <a:t>INT</a:t>
            </a:r>
            <a:r>
              <a:rPr lang="en-GB" dirty="0"/>
              <a:t>, </a:t>
            </a:r>
            <a:r>
              <a:rPr lang="en-GB" dirty="0" err="1"/>
              <a:t>Length:</a:t>
            </a:r>
            <a:r>
              <a:rPr lang="en-GB" i="1" dirty="0" err="1"/>
              <a:t>DOUBLE</a:t>
            </a:r>
            <a:r>
              <a:rPr lang="en-GB" dirty="0"/>
              <a:t>, </a:t>
            </a:r>
            <a:r>
              <a:rPr lang="en-GB" dirty="0" err="1"/>
              <a:t>Max_Speed:</a:t>
            </a:r>
            <a:r>
              <a:rPr lang="en-GB" i="1" dirty="0" err="1"/>
              <a:t>INT</a:t>
            </a:r>
            <a:r>
              <a:rPr lang="en-GB" i="1" dirty="0"/>
              <a:t>,</a:t>
            </a:r>
            <a:r>
              <a:rPr lang="en-GB" dirty="0"/>
              <a:t> Primary key: Brand)</a:t>
            </a:r>
          </a:p>
        </p:txBody>
      </p:sp>
      <p:sp>
        <p:nvSpPr>
          <p:cNvPr id="33" name="TextBox 32">
            <a:extLst>
              <a:ext uri="{FF2B5EF4-FFF2-40B4-BE49-F238E27FC236}">
                <a16:creationId xmlns:a16="http://schemas.microsoft.com/office/drawing/2014/main" id="{82C8DC42-9F8F-83AC-2FC3-038DDADBAC75}"/>
              </a:ext>
            </a:extLst>
          </p:cNvPr>
          <p:cNvSpPr txBox="1"/>
          <p:nvPr/>
        </p:nvSpPr>
        <p:spPr>
          <a:xfrm>
            <a:off x="332508" y="5689972"/>
            <a:ext cx="11075717" cy="646331"/>
          </a:xfrm>
          <a:prstGeom prst="rect">
            <a:avLst/>
          </a:prstGeom>
          <a:noFill/>
        </p:spPr>
        <p:txBody>
          <a:bodyPr wrap="square" rtlCol="0">
            <a:spAutoFit/>
          </a:bodyPr>
          <a:lstStyle/>
          <a:p>
            <a:r>
              <a:rPr lang="en-GB" dirty="0" err="1"/>
              <a:t>Mec_R</a:t>
            </a:r>
            <a:r>
              <a:rPr lang="en-GB" dirty="0"/>
              <a:t> (</a:t>
            </a:r>
            <a:r>
              <a:rPr lang="en-GB" dirty="0" err="1"/>
              <a:t>Brand:</a:t>
            </a:r>
            <a:r>
              <a:rPr lang="en-GB" i="1" dirty="0" err="1"/>
              <a:t>TEXT</a:t>
            </a:r>
            <a:r>
              <a:rPr lang="en-GB" dirty="0" err="1"/>
              <a:t>,Price</a:t>
            </a:r>
            <a:r>
              <a:rPr lang="en-GB" dirty="0"/>
              <a:t>: </a:t>
            </a:r>
            <a:r>
              <a:rPr lang="en-GB" i="1" dirty="0"/>
              <a:t>INT</a:t>
            </a:r>
            <a:r>
              <a:rPr lang="en-GB" dirty="0"/>
              <a:t>, SSI:</a:t>
            </a:r>
            <a:r>
              <a:rPr lang="en-GB" i="1" dirty="0"/>
              <a:t>INT</a:t>
            </a:r>
            <a:r>
              <a:rPr lang="en-GB" dirty="0"/>
              <a:t>, </a:t>
            </a:r>
            <a:r>
              <a:rPr lang="en-GB" dirty="0" err="1"/>
              <a:t>Name:</a:t>
            </a:r>
            <a:r>
              <a:rPr lang="en-GB" i="1" dirty="0" err="1"/>
              <a:t>TEXT</a:t>
            </a:r>
            <a:r>
              <a:rPr lang="en-GB" dirty="0"/>
              <a:t>, </a:t>
            </a:r>
            <a:r>
              <a:rPr lang="en-GB" dirty="0" err="1"/>
              <a:t>Phone_Number:</a:t>
            </a:r>
            <a:r>
              <a:rPr lang="en-GB" i="1" dirty="0" err="1"/>
              <a:t>TEXT</a:t>
            </a:r>
            <a:r>
              <a:rPr lang="en-GB" dirty="0"/>
              <a:t> ,Primary key: SSI, Foreign Key Brand referencing Car. ON DELETE SET NULL/DEFAULT</a:t>
            </a:r>
            <a:r>
              <a:rPr lang="en-GB" i="1" dirty="0"/>
              <a:t> )</a:t>
            </a:r>
            <a:r>
              <a:rPr lang="en-GB" dirty="0"/>
              <a:t>.</a:t>
            </a:r>
          </a:p>
        </p:txBody>
      </p:sp>
      <p:sp>
        <p:nvSpPr>
          <p:cNvPr id="34" name="TextBox 33">
            <a:extLst>
              <a:ext uri="{FF2B5EF4-FFF2-40B4-BE49-F238E27FC236}">
                <a16:creationId xmlns:a16="http://schemas.microsoft.com/office/drawing/2014/main" id="{209F9E66-B19F-18FC-5276-94E59E58E24F}"/>
              </a:ext>
            </a:extLst>
          </p:cNvPr>
          <p:cNvSpPr txBox="1"/>
          <p:nvPr/>
        </p:nvSpPr>
        <p:spPr>
          <a:xfrm>
            <a:off x="6330480" y="1154201"/>
            <a:ext cx="3943431" cy="523220"/>
          </a:xfrm>
          <a:prstGeom prst="rect">
            <a:avLst/>
          </a:prstGeom>
          <a:noFill/>
        </p:spPr>
        <p:txBody>
          <a:bodyPr wrap="square">
            <a:spAutoFit/>
          </a:bodyPr>
          <a:lstStyle/>
          <a:p>
            <a:r>
              <a:rPr lang="en-GB" sz="1400" dirty="0"/>
              <a:t>“A car can be repaired by many mechanics.</a:t>
            </a:r>
          </a:p>
          <a:p>
            <a:r>
              <a:rPr lang="en-GB" sz="1400" dirty="0"/>
              <a:t>A mechanic can repair at most one type of car.”</a:t>
            </a:r>
          </a:p>
        </p:txBody>
      </p:sp>
    </p:spTree>
    <p:extLst>
      <p:ext uri="{BB962C8B-B14F-4D97-AF65-F5344CB8AC3E}">
        <p14:creationId xmlns:p14="http://schemas.microsoft.com/office/powerpoint/2010/main" val="145505368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69E6-454A-3EE7-2C19-F7D5814352BA}"/>
              </a:ext>
            </a:extLst>
          </p:cNvPr>
          <p:cNvSpPr>
            <a:spLocks noGrp="1"/>
          </p:cNvSpPr>
          <p:nvPr>
            <p:ph type="title"/>
          </p:nvPr>
        </p:nvSpPr>
        <p:spPr/>
        <p:txBody>
          <a:bodyPr/>
          <a:lstStyle/>
          <a:p>
            <a:r>
              <a:rPr lang="en-GB" dirty="0"/>
              <a:t>How do we derive Foreign Keys and ICs for different relationship types?</a:t>
            </a:r>
          </a:p>
        </p:txBody>
      </p:sp>
      <p:sp>
        <p:nvSpPr>
          <p:cNvPr id="3" name="Content Placeholder 2">
            <a:extLst>
              <a:ext uri="{FF2B5EF4-FFF2-40B4-BE49-F238E27FC236}">
                <a16:creationId xmlns:a16="http://schemas.microsoft.com/office/drawing/2014/main" id="{6979F6E2-2E54-EE37-04E9-6949153377FA}"/>
              </a:ext>
            </a:extLst>
          </p:cNvPr>
          <p:cNvSpPr>
            <a:spLocks noGrp="1"/>
          </p:cNvSpPr>
          <p:nvPr>
            <p:ph idx="1"/>
          </p:nvPr>
        </p:nvSpPr>
        <p:spPr/>
        <p:txBody>
          <a:bodyPr/>
          <a:lstStyle/>
          <a:p>
            <a:r>
              <a:rPr lang="en-GB" dirty="0"/>
              <a:t>1 to Many relations</a:t>
            </a:r>
          </a:p>
          <a:p>
            <a:pPr marL="0" indent="0">
              <a:buNone/>
            </a:pPr>
            <a:r>
              <a:rPr lang="en-GB" dirty="0"/>
              <a:t>(Same for Many to 1 relations)</a:t>
            </a:r>
          </a:p>
        </p:txBody>
      </p:sp>
      <p:sp>
        <p:nvSpPr>
          <p:cNvPr id="4" name="Slide Number Placeholder 3">
            <a:extLst>
              <a:ext uri="{FF2B5EF4-FFF2-40B4-BE49-F238E27FC236}">
                <a16:creationId xmlns:a16="http://schemas.microsoft.com/office/drawing/2014/main" id="{DBAA6220-2834-D35C-3C80-E8EA860E8E17}"/>
              </a:ext>
            </a:extLst>
          </p:cNvPr>
          <p:cNvSpPr>
            <a:spLocks noGrp="1"/>
          </p:cNvSpPr>
          <p:nvPr>
            <p:ph type="sldNum" sz="quarter" idx="4"/>
          </p:nvPr>
        </p:nvSpPr>
        <p:spPr/>
        <p:txBody>
          <a:bodyPr/>
          <a:lstStyle/>
          <a:p>
            <a:fld id="{6998E55D-8E2A-4AFE-A61C-B5DBBB7761E7}" type="slidenum">
              <a:rPr lang="en-GB" smtClean="0"/>
              <a:pPr/>
              <a:t>108</a:t>
            </a:fld>
            <a:endParaRPr lang="en-GB"/>
          </a:p>
        </p:txBody>
      </p:sp>
      <p:grpSp>
        <p:nvGrpSpPr>
          <p:cNvPr id="24" name="Group 23">
            <a:extLst>
              <a:ext uri="{FF2B5EF4-FFF2-40B4-BE49-F238E27FC236}">
                <a16:creationId xmlns:a16="http://schemas.microsoft.com/office/drawing/2014/main" id="{FF8C2DF2-4580-5559-378B-29BBE24E5E22}"/>
              </a:ext>
            </a:extLst>
          </p:cNvPr>
          <p:cNvGrpSpPr/>
          <p:nvPr/>
        </p:nvGrpSpPr>
        <p:grpSpPr>
          <a:xfrm>
            <a:off x="4563292" y="1885573"/>
            <a:ext cx="6943824" cy="856836"/>
            <a:chOff x="1018680" y="3533832"/>
            <a:chExt cx="9957214" cy="1546661"/>
          </a:xfrm>
        </p:grpSpPr>
        <p:sp>
          <p:nvSpPr>
            <p:cNvPr id="5" name="Flowchart: Decision 4">
              <a:extLst>
                <a:ext uri="{FF2B5EF4-FFF2-40B4-BE49-F238E27FC236}">
                  <a16:creationId xmlns:a16="http://schemas.microsoft.com/office/drawing/2014/main" id="{6F26C37D-4D15-6992-453D-6D6A54B4F10B}"/>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6" name="Rectangle 5">
              <a:extLst>
                <a:ext uri="{FF2B5EF4-FFF2-40B4-BE49-F238E27FC236}">
                  <a16:creationId xmlns:a16="http://schemas.microsoft.com/office/drawing/2014/main" id="{649C1882-0799-2F8E-7399-709CB75651F7}"/>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7" name="Oval 6">
              <a:extLst>
                <a:ext uri="{FF2B5EF4-FFF2-40B4-BE49-F238E27FC236}">
                  <a16:creationId xmlns:a16="http://schemas.microsoft.com/office/drawing/2014/main" id="{8B51BBDE-3DAB-39B7-D6DB-D2DC08BB61B2}"/>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8" name="Oval 7">
              <a:extLst>
                <a:ext uri="{FF2B5EF4-FFF2-40B4-BE49-F238E27FC236}">
                  <a16:creationId xmlns:a16="http://schemas.microsoft.com/office/drawing/2014/main" id="{111FF984-3C98-1571-0ED7-EA51776F718E}"/>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9" name="Oval 8">
              <a:extLst>
                <a:ext uri="{FF2B5EF4-FFF2-40B4-BE49-F238E27FC236}">
                  <a16:creationId xmlns:a16="http://schemas.microsoft.com/office/drawing/2014/main" id="{49DCBFC6-BF8E-CB71-E9A8-EDFB4B5463C6}"/>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10" name="Straight Connector 9">
              <a:extLst>
                <a:ext uri="{FF2B5EF4-FFF2-40B4-BE49-F238E27FC236}">
                  <a16:creationId xmlns:a16="http://schemas.microsoft.com/office/drawing/2014/main" id="{8BE11D60-0184-88E5-2917-3EF78F758436}"/>
                </a:ext>
              </a:extLst>
            </p:cNvPr>
            <p:cNvCxnSpPr>
              <a:stCxn id="7" idx="6"/>
              <a:endCxn id="6"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9D639BC-1394-8000-9F23-6386DA523566}"/>
                </a:ext>
              </a:extLst>
            </p:cNvPr>
            <p:cNvCxnSpPr>
              <a:cxnSpLocks/>
              <a:stCxn id="9" idx="4"/>
              <a:endCxn id="6"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1126978-A013-2AD5-2FED-11D07177C43B}"/>
                </a:ext>
              </a:extLst>
            </p:cNvPr>
            <p:cNvCxnSpPr>
              <a:cxnSpLocks/>
              <a:stCxn id="8" idx="2"/>
              <a:endCxn id="6"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2D154D-A574-D2BB-4EB7-2F9DE357C0C5}"/>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14" name="Oval 13">
              <a:extLst>
                <a:ext uri="{FF2B5EF4-FFF2-40B4-BE49-F238E27FC236}">
                  <a16:creationId xmlns:a16="http://schemas.microsoft.com/office/drawing/2014/main" id="{D296C693-F5EF-C943-9315-D3DDAA5CA1CF}"/>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15" name="Oval 14">
              <a:extLst>
                <a:ext uri="{FF2B5EF4-FFF2-40B4-BE49-F238E27FC236}">
                  <a16:creationId xmlns:a16="http://schemas.microsoft.com/office/drawing/2014/main" id="{4E016E05-AE3C-0775-207E-5C6D2C2BF7D0}"/>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16" name="Straight Connector 15">
              <a:extLst>
                <a:ext uri="{FF2B5EF4-FFF2-40B4-BE49-F238E27FC236}">
                  <a16:creationId xmlns:a16="http://schemas.microsoft.com/office/drawing/2014/main" id="{EF6BCB13-E8A0-3771-73AD-A8E724A92FA3}"/>
                </a:ext>
              </a:extLst>
            </p:cNvPr>
            <p:cNvCxnSpPr>
              <a:cxnSpLocks/>
              <a:stCxn id="14" idx="4"/>
              <a:endCxn id="13"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A02729E-2F83-7176-B803-8B5798E9C6E6}"/>
                </a:ext>
              </a:extLst>
            </p:cNvPr>
            <p:cNvCxnSpPr>
              <a:cxnSpLocks/>
              <a:stCxn id="15" idx="3"/>
              <a:endCxn id="13"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E334DE-C7F2-4855-5BB3-1757A6DEDE1D}"/>
                </a:ext>
              </a:extLst>
            </p:cNvPr>
            <p:cNvCxnSpPr>
              <a:cxnSpLocks/>
              <a:endCxn id="13"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D3CF94-5698-6EEE-3C45-99BC7E8E79A0}"/>
                </a:ext>
              </a:extLst>
            </p:cNvPr>
            <p:cNvCxnSpPr>
              <a:cxnSpLocks/>
              <a:stCxn id="5" idx="3"/>
              <a:endCxn id="13"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5F22B1-AC1E-A54A-82BB-2A81B656ADA0}"/>
                </a:ext>
              </a:extLst>
            </p:cNvPr>
            <p:cNvCxnSpPr>
              <a:cxnSpLocks/>
              <a:stCxn id="6" idx="3"/>
              <a:endCxn id="5"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203EFCE-A3A7-0E27-E418-1AD42D777808}"/>
                </a:ext>
              </a:extLst>
            </p:cNvPr>
            <p:cNvSpPr txBox="1"/>
            <p:nvPr/>
          </p:nvSpPr>
          <p:spPr>
            <a:xfrm>
              <a:off x="3892731" y="4300654"/>
              <a:ext cx="697535" cy="427087"/>
            </a:xfrm>
            <a:prstGeom prst="rect">
              <a:avLst/>
            </a:prstGeom>
            <a:noFill/>
          </p:spPr>
          <p:txBody>
            <a:bodyPr wrap="square" rtlCol="0">
              <a:spAutoFit/>
            </a:bodyPr>
            <a:lstStyle/>
            <a:p>
              <a:r>
                <a:rPr lang="en-GB" sz="1000" dirty="0"/>
                <a:t>1</a:t>
              </a:r>
            </a:p>
          </p:txBody>
        </p:sp>
        <p:sp>
          <p:nvSpPr>
            <p:cNvPr id="22" name="TextBox 21">
              <a:extLst>
                <a:ext uri="{FF2B5EF4-FFF2-40B4-BE49-F238E27FC236}">
                  <a16:creationId xmlns:a16="http://schemas.microsoft.com/office/drawing/2014/main" id="{0B0D4491-CD7E-9560-1310-AC6CAD9CCCDE}"/>
                </a:ext>
              </a:extLst>
            </p:cNvPr>
            <p:cNvSpPr txBox="1"/>
            <p:nvPr/>
          </p:nvSpPr>
          <p:spPr>
            <a:xfrm>
              <a:off x="7833559" y="4260655"/>
              <a:ext cx="697535" cy="444450"/>
            </a:xfrm>
            <a:prstGeom prst="rect">
              <a:avLst/>
            </a:prstGeom>
            <a:noFill/>
          </p:spPr>
          <p:txBody>
            <a:bodyPr wrap="square" rtlCol="0">
              <a:spAutoFit/>
            </a:bodyPr>
            <a:lstStyle/>
            <a:p>
              <a:r>
                <a:rPr lang="en-GB" sz="1000" dirty="0"/>
                <a:t>N</a:t>
              </a:r>
            </a:p>
          </p:txBody>
        </p:sp>
        <p:sp>
          <p:nvSpPr>
            <p:cNvPr id="23" name="Oval 22">
              <a:extLst>
                <a:ext uri="{FF2B5EF4-FFF2-40B4-BE49-F238E27FC236}">
                  <a16:creationId xmlns:a16="http://schemas.microsoft.com/office/drawing/2014/main" id="{825014BC-491F-F83F-E7D7-CB9658070585}"/>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pic>
        <p:nvPicPr>
          <p:cNvPr id="25" name="Picture 24">
            <a:extLst>
              <a:ext uri="{FF2B5EF4-FFF2-40B4-BE49-F238E27FC236}">
                <a16:creationId xmlns:a16="http://schemas.microsoft.com/office/drawing/2014/main" id="{439CCEE0-861F-15F8-77B2-5FE9775605E4}"/>
              </a:ext>
            </a:extLst>
          </p:cNvPr>
          <p:cNvPicPr>
            <a:picLocks noChangeAspect="1"/>
          </p:cNvPicPr>
          <p:nvPr/>
        </p:nvPicPr>
        <p:blipFill>
          <a:blip r:embed="rId2"/>
          <a:stretch>
            <a:fillRect/>
          </a:stretch>
        </p:blipFill>
        <p:spPr>
          <a:xfrm>
            <a:off x="664583" y="3625267"/>
            <a:ext cx="4182218" cy="1511939"/>
          </a:xfrm>
          <a:prstGeom prst="rect">
            <a:avLst/>
          </a:prstGeom>
        </p:spPr>
      </p:pic>
      <p:graphicFrame>
        <p:nvGraphicFramePr>
          <p:cNvPr id="26" name="Table 7">
            <a:extLst>
              <a:ext uri="{FF2B5EF4-FFF2-40B4-BE49-F238E27FC236}">
                <a16:creationId xmlns:a16="http://schemas.microsoft.com/office/drawing/2014/main" id="{43E6D2EB-A991-1C63-67B1-36340B056DDD}"/>
              </a:ext>
            </a:extLst>
          </p:cNvPr>
          <p:cNvGraphicFramePr>
            <a:graphicFrameLocks noGrp="1"/>
          </p:cNvGraphicFramePr>
          <p:nvPr/>
        </p:nvGraphicFramePr>
        <p:xfrm>
          <a:off x="7899923" y="3658356"/>
          <a:ext cx="3766988" cy="1854200"/>
        </p:xfrm>
        <a:graphic>
          <a:graphicData uri="http://schemas.openxmlformats.org/drawingml/2006/table">
            <a:tbl>
              <a:tblPr firstRow="1" bandRow="1">
                <a:tableStyleId>{5C22544A-7EE6-4342-B048-85BDC9FD1C3A}</a:tableStyleId>
              </a:tblPr>
              <a:tblGrid>
                <a:gridCol w="1076541">
                  <a:extLst>
                    <a:ext uri="{9D8B030D-6E8A-4147-A177-3AD203B41FA5}">
                      <a16:colId xmlns:a16="http://schemas.microsoft.com/office/drawing/2014/main" val="1551054938"/>
                    </a:ext>
                  </a:extLst>
                </a:gridCol>
                <a:gridCol w="800100">
                  <a:extLst>
                    <a:ext uri="{9D8B030D-6E8A-4147-A177-3AD203B41FA5}">
                      <a16:colId xmlns:a16="http://schemas.microsoft.com/office/drawing/2014/main" val="2429303523"/>
                    </a:ext>
                  </a:extLst>
                </a:gridCol>
                <a:gridCol w="1890347">
                  <a:extLst>
                    <a:ext uri="{9D8B030D-6E8A-4147-A177-3AD203B41FA5}">
                      <a16:colId xmlns:a16="http://schemas.microsoft.com/office/drawing/2014/main" val="749733657"/>
                    </a:ext>
                  </a:extLst>
                </a:gridCol>
              </a:tblGrid>
              <a:tr h="370840">
                <a:tc>
                  <a:txBody>
                    <a:bodyPr/>
                    <a:lstStyle/>
                    <a:p>
                      <a:r>
                        <a:rPr lang="en-GB" sz="1400" dirty="0"/>
                        <a:t>SSI</a:t>
                      </a:r>
                    </a:p>
                  </a:txBody>
                  <a:tcPr/>
                </a:tc>
                <a:tc>
                  <a:txBody>
                    <a:bodyPr/>
                    <a:lstStyle/>
                    <a:p>
                      <a:r>
                        <a:rPr lang="en-GB" sz="1400" dirty="0"/>
                        <a:t>Name</a:t>
                      </a:r>
                    </a:p>
                  </a:txBody>
                  <a:tcPr/>
                </a:tc>
                <a:tc>
                  <a:txBody>
                    <a:bodyPr/>
                    <a:lstStyle/>
                    <a:p>
                      <a:r>
                        <a:rPr lang="en-GB" sz="1400" dirty="0" err="1"/>
                        <a:t>Phone_Number</a:t>
                      </a:r>
                      <a:endParaRPr lang="en-GB" sz="1400" dirty="0"/>
                    </a:p>
                  </a:txBody>
                  <a:tcPr/>
                </a:tc>
                <a:extLst>
                  <a:ext uri="{0D108BD9-81ED-4DB2-BD59-A6C34878D82A}">
                    <a16:rowId xmlns:a16="http://schemas.microsoft.com/office/drawing/2014/main" val="1488878063"/>
                  </a:ext>
                </a:extLst>
              </a:tr>
              <a:tr h="370840">
                <a:tc>
                  <a:txBody>
                    <a:bodyPr/>
                    <a:lstStyle/>
                    <a:p>
                      <a:r>
                        <a:rPr lang="en-GB" sz="1400" dirty="0"/>
                        <a:t>87542702</a:t>
                      </a:r>
                    </a:p>
                  </a:txBody>
                  <a:tcPr/>
                </a:tc>
                <a:tc>
                  <a:txBody>
                    <a:bodyPr/>
                    <a:lstStyle/>
                    <a:p>
                      <a:r>
                        <a:rPr lang="en-GB" sz="1400" dirty="0"/>
                        <a:t>Tom</a:t>
                      </a:r>
                    </a:p>
                  </a:txBody>
                  <a:tcPr/>
                </a:tc>
                <a:tc>
                  <a:txBody>
                    <a:bodyPr/>
                    <a:lstStyle/>
                    <a:p>
                      <a:r>
                        <a:rPr lang="en-GB" sz="1400" dirty="0"/>
                        <a:t>75315567</a:t>
                      </a:r>
                    </a:p>
                  </a:txBody>
                  <a:tcPr/>
                </a:tc>
                <a:extLst>
                  <a:ext uri="{0D108BD9-81ED-4DB2-BD59-A6C34878D82A}">
                    <a16:rowId xmlns:a16="http://schemas.microsoft.com/office/drawing/2014/main" val="4098427296"/>
                  </a:ext>
                </a:extLst>
              </a:tr>
              <a:tr h="370840">
                <a:tc>
                  <a:txBody>
                    <a:bodyPr/>
                    <a:lstStyle/>
                    <a:p>
                      <a:r>
                        <a:rPr lang="en-GB" sz="1400" dirty="0"/>
                        <a:t>68201937</a:t>
                      </a:r>
                    </a:p>
                  </a:txBody>
                  <a:tcPr/>
                </a:tc>
                <a:tc>
                  <a:txBody>
                    <a:bodyPr/>
                    <a:lstStyle/>
                    <a:p>
                      <a:r>
                        <a:rPr lang="en-GB" sz="1400" dirty="0"/>
                        <a:t>Uraz</a:t>
                      </a:r>
                    </a:p>
                  </a:txBody>
                  <a:tcPr/>
                </a:tc>
                <a:tc>
                  <a:txBody>
                    <a:bodyPr/>
                    <a:lstStyle/>
                    <a:p>
                      <a:r>
                        <a:rPr lang="en-GB" sz="1400" dirty="0"/>
                        <a:t>75335521</a:t>
                      </a:r>
                    </a:p>
                  </a:txBody>
                  <a:tcPr/>
                </a:tc>
                <a:extLst>
                  <a:ext uri="{0D108BD9-81ED-4DB2-BD59-A6C34878D82A}">
                    <a16:rowId xmlns:a16="http://schemas.microsoft.com/office/drawing/2014/main" val="1953469719"/>
                  </a:ext>
                </a:extLst>
              </a:tr>
              <a:tr h="370840">
                <a:tc>
                  <a:txBody>
                    <a:bodyPr/>
                    <a:lstStyle/>
                    <a:p>
                      <a:r>
                        <a:rPr lang="en-GB" sz="1400" dirty="0"/>
                        <a:t>23139827</a:t>
                      </a:r>
                    </a:p>
                  </a:txBody>
                  <a:tcPr/>
                </a:tc>
                <a:tc>
                  <a:txBody>
                    <a:bodyPr/>
                    <a:lstStyle/>
                    <a:p>
                      <a:r>
                        <a:rPr lang="en-GB" sz="1400" dirty="0"/>
                        <a:t>Nick</a:t>
                      </a:r>
                    </a:p>
                  </a:txBody>
                  <a:tcPr/>
                </a:tc>
                <a:tc>
                  <a:txBody>
                    <a:bodyPr/>
                    <a:lstStyle/>
                    <a:p>
                      <a:r>
                        <a:rPr lang="en-GB" sz="1400" dirty="0"/>
                        <a:t>75315544</a:t>
                      </a:r>
                    </a:p>
                  </a:txBody>
                  <a:tcPr/>
                </a:tc>
                <a:extLst>
                  <a:ext uri="{0D108BD9-81ED-4DB2-BD59-A6C34878D82A}">
                    <a16:rowId xmlns:a16="http://schemas.microsoft.com/office/drawing/2014/main" val="3233330986"/>
                  </a:ext>
                </a:extLst>
              </a:tr>
              <a:tr h="370840">
                <a:tc>
                  <a:txBody>
                    <a:bodyPr/>
                    <a:lstStyle/>
                    <a:p>
                      <a:r>
                        <a:rPr lang="en-GB" sz="1400" dirty="0"/>
                        <a:t>23761281</a:t>
                      </a:r>
                    </a:p>
                  </a:txBody>
                  <a:tcPr/>
                </a:tc>
                <a:tc>
                  <a:txBody>
                    <a:bodyPr/>
                    <a:lstStyle/>
                    <a:p>
                      <a:r>
                        <a:rPr lang="en-GB" sz="1400" dirty="0"/>
                        <a:t>Alex</a:t>
                      </a:r>
                    </a:p>
                  </a:txBody>
                  <a:tcPr/>
                </a:tc>
                <a:tc>
                  <a:txBody>
                    <a:bodyPr/>
                    <a:lstStyle/>
                    <a:p>
                      <a:r>
                        <a:rPr lang="en-GB" sz="1400" dirty="0"/>
                        <a:t>73828732</a:t>
                      </a:r>
                    </a:p>
                  </a:txBody>
                  <a:tcPr/>
                </a:tc>
                <a:extLst>
                  <a:ext uri="{0D108BD9-81ED-4DB2-BD59-A6C34878D82A}">
                    <a16:rowId xmlns:a16="http://schemas.microsoft.com/office/drawing/2014/main" val="2337349592"/>
                  </a:ext>
                </a:extLst>
              </a:tr>
            </a:tbl>
          </a:graphicData>
        </a:graphic>
      </p:graphicFrame>
      <p:cxnSp>
        <p:nvCxnSpPr>
          <p:cNvPr id="27" name="Straight Connector 26">
            <a:extLst>
              <a:ext uri="{FF2B5EF4-FFF2-40B4-BE49-F238E27FC236}">
                <a16:creationId xmlns:a16="http://schemas.microsoft.com/office/drawing/2014/main" id="{45F76372-736A-B47A-E3A7-314D7FDF50B4}"/>
              </a:ext>
            </a:extLst>
          </p:cNvPr>
          <p:cNvCxnSpPr>
            <a:cxnSpLocks/>
            <a:endCxn id="5" idx="0"/>
          </p:cNvCxnSpPr>
          <p:nvPr/>
        </p:nvCxnSpPr>
        <p:spPr>
          <a:xfrm flipH="1">
            <a:off x="8147375" y="1964017"/>
            <a:ext cx="177216" cy="2620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B4AF0891-CBC1-F3E6-F6E8-6F0DC9D0D649}"/>
              </a:ext>
            </a:extLst>
          </p:cNvPr>
          <p:cNvSpPr/>
          <p:nvPr/>
        </p:nvSpPr>
        <p:spPr>
          <a:xfrm>
            <a:off x="7969687" y="1699097"/>
            <a:ext cx="705117" cy="2565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Price</a:t>
            </a:r>
            <a:endParaRPr lang="en-GB" sz="1000" dirty="0">
              <a:solidFill>
                <a:schemeClr val="tx1"/>
              </a:solidFill>
            </a:endParaRPr>
          </a:p>
        </p:txBody>
      </p:sp>
      <p:graphicFrame>
        <p:nvGraphicFramePr>
          <p:cNvPr id="31" name="Table 7">
            <a:extLst>
              <a:ext uri="{FF2B5EF4-FFF2-40B4-BE49-F238E27FC236}">
                <a16:creationId xmlns:a16="http://schemas.microsoft.com/office/drawing/2014/main" id="{1D429ED9-B7D3-35AD-CD30-5035FCC72CE7}"/>
              </a:ext>
            </a:extLst>
          </p:cNvPr>
          <p:cNvGraphicFramePr>
            <a:graphicFrameLocks noGrp="1"/>
          </p:cNvGraphicFramePr>
          <p:nvPr/>
        </p:nvGraphicFramePr>
        <p:xfrm>
          <a:off x="6953455" y="3658356"/>
          <a:ext cx="946468" cy="1854200"/>
        </p:xfrm>
        <a:graphic>
          <a:graphicData uri="http://schemas.openxmlformats.org/drawingml/2006/table">
            <a:tbl>
              <a:tblPr firstRow="1" bandRow="1">
                <a:tableStyleId>{5C22544A-7EE6-4342-B048-85BDC9FD1C3A}</a:tableStyleId>
              </a:tblPr>
              <a:tblGrid>
                <a:gridCol w="946468">
                  <a:extLst>
                    <a:ext uri="{9D8B030D-6E8A-4147-A177-3AD203B41FA5}">
                      <a16:colId xmlns:a16="http://schemas.microsoft.com/office/drawing/2014/main" val="1551054938"/>
                    </a:ext>
                  </a:extLst>
                </a:gridCol>
              </a:tblGrid>
              <a:tr h="370840">
                <a:tc>
                  <a:txBody>
                    <a:bodyPr/>
                    <a:lstStyle/>
                    <a:p>
                      <a:r>
                        <a:rPr lang="en-GB" sz="1400" dirty="0"/>
                        <a:t>Price</a:t>
                      </a:r>
                    </a:p>
                  </a:txBody>
                  <a:tcPr/>
                </a:tc>
                <a:extLst>
                  <a:ext uri="{0D108BD9-81ED-4DB2-BD59-A6C34878D82A}">
                    <a16:rowId xmlns:a16="http://schemas.microsoft.com/office/drawing/2014/main" val="1488878063"/>
                  </a:ext>
                </a:extLst>
              </a:tr>
              <a:tr h="370840">
                <a:tc>
                  <a:txBody>
                    <a:bodyPr/>
                    <a:lstStyle/>
                    <a:p>
                      <a:r>
                        <a:rPr lang="en-GB" sz="1400" dirty="0"/>
                        <a:t>10</a:t>
                      </a:r>
                    </a:p>
                  </a:txBody>
                  <a:tcPr/>
                </a:tc>
                <a:extLst>
                  <a:ext uri="{0D108BD9-81ED-4DB2-BD59-A6C34878D82A}">
                    <a16:rowId xmlns:a16="http://schemas.microsoft.com/office/drawing/2014/main" val="4098427296"/>
                  </a:ext>
                </a:extLst>
              </a:tr>
              <a:tr h="370840">
                <a:tc>
                  <a:txBody>
                    <a:bodyPr/>
                    <a:lstStyle/>
                    <a:p>
                      <a:r>
                        <a:rPr lang="en-GB" sz="1400" dirty="0"/>
                        <a:t>23</a:t>
                      </a:r>
                    </a:p>
                  </a:txBody>
                  <a:tcPr/>
                </a:tc>
                <a:extLst>
                  <a:ext uri="{0D108BD9-81ED-4DB2-BD59-A6C34878D82A}">
                    <a16:rowId xmlns:a16="http://schemas.microsoft.com/office/drawing/2014/main" val="1953469719"/>
                  </a:ext>
                </a:extLst>
              </a:tr>
              <a:tr h="370840">
                <a:tc>
                  <a:txBody>
                    <a:bodyPr/>
                    <a:lstStyle/>
                    <a:p>
                      <a:r>
                        <a:rPr lang="en-GB" sz="1400" dirty="0"/>
                        <a:t>12</a:t>
                      </a:r>
                    </a:p>
                  </a:txBody>
                  <a:tcPr/>
                </a:tc>
                <a:extLst>
                  <a:ext uri="{0D108BD9-81ED-4DB2-BD59-A6C34878D82A}">
                    <a16:rowId xmlns:a16="http://schemas.microsoft.com/office/drawing/2014/main" val="3233330986"/>
                  </a:ext>
                </a:extLst>
              </a:tr>
              <a:tr h="370840">
                <a:tc>
                  <a:txBody>
                    <a:bodyPr/>
                    <a:lstStyle/>
                    <a:p>
                      <a:r>
                        <a:rPr lang="en-GB" sz="1400" dirty="0"/>
                        <a:t>11</a:t>
                      </a:r>
                    </a:p>
                  </a:txBody>
                  <a:tcPr/>
                </a:tc>
                <a:extLst>
                  <a:ext uri="{0D108BD9-81ED-4DB2-BD59-A6C34878D82A}">
                    <a16:rowId xmlns:a16="http://schemas.microsoft.com/office/drawing/2014/main" val="3097380124"/>
                  </a:ext>
                </a:extLst>
              </a:tr>
            </a:tbl>
          </a:graphicData>
        </a:graphic>
      </p:graphicFrame>
      <p:sp>
        <p:nvSpPr>
          <p:cNvPr id="28" name="Oval 27">
            <a:extLst>
              <a:ext uri="{FF2B5EF4-FFF2-40B4-BE49-F238E27FC236}">
                <a16:creationId xmlns:a16="http://schemas.microsoft.com/office/drawing/2014/main" id="{8E4E87D4-BA87-D73C-B271-4CFD237D3CA8}"/>
              </a:ext>
            </a:extLst>
          </p:cNvPr>
          <p:cNvSpPr/>
          <p:nvPr/>
        </p:nvSpPr>
        <p:spPr>
          <a:xfrm>
            <a:off x="7331230" y="1376218"/>
            <a:ext cx="4455492" cy="176177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pic>
        <p:nvPicPr>
          <p:cNvPr id="29" name="Picture 28">
            <a:extLst>
              <a:ext uri="{FF2B5EF4-FFF2-40B4-BE49-F238E27FC236}">
                <a16:creationId xmlns:a16="http://schemas.microsoft.com/office/drawing/2014/main" id="{F0F73753-FAEF-3EBB-55B5-C07E5EEC5501}"/>
              </a:ext>
            </a:extLst>
          </p:cNvPr>
          <p:cNvPicPr>
            <a:picLocks noChangeAspect="1"/>
          </p:cNvPicPr>
          <p:nvPr/>
        </p:nvPicPr>
        <p:blipFill rotWithShape="1">
          <a:blip r:embed="rId2"/>
          <a:srcRect r="64793"/>
          <a:stretch/>
        </p:blipFill>
        <p:spPr>
          <a:xfrm>
            <a:off x="5481024" y="3652572"/>
            <a:ext cx="1472431" cy="1511939"/>
          </a:xfrm>
          <a:prstGeom prst="rect">
            <a:avLst/>
          </a:prstGeom>
        </p:spPr>
      </p:pic>
      <p:sp>
        <p:nvSpPr>
          <p:cNvPr id="32" name="TextBox 31">
            <a:extLst>
              <a:ext uri="{FF2B5EF4-FFF2-40B4-BE49-F238E27FC236}">
                <a16:creationId xmlns:a16="http://schemas.microsoft.com/office/drawing/2014/main" id="{9EF977D0-3E43-9C09-82CF-4CD20134B323}"/>
              </a:ext>
            </a:extLst>
          </p:cNvPr>
          <p:cNvSpPr txBox="1"/>
          <p:nvPr/>
        </p:nvSpPr>
        <p:spPr>
          <a:xfrm>
            <a:off x="332509" y="5417413"/>
            <a:ext cx="11075717" cy="369332"/>
          </a:xfrm>
          <a:prstGeom prst="rect">
            <a:avLst/>
          </a:prstGeom>
          <a:noFill/>
        </p:spPr>
        <p:txBody>
          <a:bodyPr wrap="square" rtlCol="0">
            <a:spAutoFit/>
          </a:bodyPr>
          <a:lstStyle/>
          <a:p>
            <a:r>
              <a:rPr lang="en-GB" dirty="0"/>
              <a:t>Car (</a:t>
            </a:r>
            <a:r>
              <a:rPr lang="en-GB" dirty="0" err="1"/>
              <a:t>Brand:</a:t>
            </a:r>
            <a:r>
              <a:rPr lang="en-GB" i="1" dirty="0" err="1"/>
              <a:t>TEXT</a:t>
            </a:r>
            <a:r>
              <a:rPr lang="en-GB" dirty="0" err="1"/>
              <a:t>,Weight</a:t>
            </a:r>
            <a:r>
              <a:rPr lang="en-GB" dirty="0"/>
              <a:t>: </a:t>
            </a:r>
            <a:r>
              <a:rPr lang="en-GB" i="1" dirty="0"/>
              <a:t>INT</a:t>
            </a:r>
            <a:r>
              <a:rPr lang="en-GB" dirty="0"/>
              <a:t>, </a:t>
            </a:r>
            <a:r>
              <a:rPr lang="en-GB" dirty="0" err="1"/>
              <a:t>Length:</a:t>
            </a:r>
            <a:r>
              <a:rPr lang="en-GB" i="1" dirty="0" err="1"/>
              <a:t>DOUBLE</a:t>
            </a:r>
            <a:r>
              <a:rPr lang="en-GB" dirty="0"/>
              <a:t>, </a:t>
            </a:r>
            <a:r>
              <a:rPr lang="en-GB" dirty="0" err="1"/>
              <a:t>Max_Speed:</a:t>
            </a:r>
            <a:r>
              <a:rPr lang="en-GB" i="1" dirty="0" err="1"/>
              <a:t>INT</a:t>
            </a:r>
            <a:r>
              <a:rPr lang="en-GB" i="1" dirty="0"/>
              <a:t>,</a:t>
            </a:r>
            <a:r>
              <a:rPr lang="en-GB" dirty="0"/>
              <a:t> Primary key: Brand)</a:t>
            </a:r>
          </a:p>
        </p:txBody>
      </p:sp>
      <p:sp>
        <p:nvSpPr>
          <p:cNvPr id="33" name="TextBox 32">
            <a:extLst>
              <a:ext uri="{FF2B5EF4-FFF2-40B4-BE49-F238E27FC236}">
                <a16:creationId xmlns:a16="http://schemas.microsoft.com/office/drawing/2014/main" id="{82C8DC42-9F8F-83AC-2FC3-038DDADBAC75}"/>
              </a:ext>
            </a:extLst>
          </p:cNvPr>
          <p:cNvSpPr txBox="1"/>
          <p:nvPr/>
        </p:nvSpPr>
        <p:spPr>
          <a:xfrm>
            <a:off x="332508" y="5689972"/>
            <a:ext cx="11075717" cy="646331"/>
          </a:xfrm>
          <a:prstGeom prst="rect">
            <a:avLst/>
          </a:prstGeom>
          <a:noFill/>
        </p:spPr>
        <p:txBody>
          <a:bodyPr wrap="square" rtlCol="0">
            <a:spAutoFit/>
          </a:bodyPr>
          <a:lstStyle/>
          <a:p>
            <a:r>
              <a:rPr lang="en-GB" dirty="0" err="1"/>
              <a:t>Mec_R</a:t>
            </a:r>
            <a:r>
              <a:rPr lang="en-GB" dirty="0"/>
              <a:t> (</a:t>
            </a:r>
            <a:r>
              <a:rPr lang="en-GB" dirty="0" err="1"/>
              <a:t>Brand:</a:t>
            </a:r>
            <a:r>
              <a:rPr lang="en-GB" i="1" dirty="0" err="1"/>
              <a:t>TEXT</a:t>
            </a:r>
            <a:r>
              <a:rPr lang="en-GB" dirty="0" err="1"/>
              <a:t>,Price</a:t>
            </a:r>
            <a:r>
              <a:rPr lang="en-GB" dirty="0"/>
              <a:t>: </a:t>
            </a:r>
            <a:r>
              <a:rPr lang="en-GB" i="1" dirty="0"/>
              <a:t>INT</a:t>
            </a:r>
            <a:r>
              <a:rPr lang="en-GB" dirty="0"/>
              <a:t>, SSI:</a:t>
            </a:r>
            <a:r>
              <a:rPr lang="en-GB" i="1" dirty="0"/>
              <a:t>INT</a:t>
            </a:r>
            <a:r>
              <a:rPr lang="en-GB" dirty="0"/>
              <a:t>, </a:t>
            </a:r>
            <a:r>
              <a:rPr lang="en-GB" dirty="0" err="1"/>
              <a:t>Name:</a:t>
            </a:r>
            <a:r>
              <a:rPr lang="en-GB" i="1" dirty="0" err="1"/>
              <a:t>TEXT</a:t>
            </a:r>
            <a:r>
              <a:rPr lang="en-GB" dirty="0"/>
              <a:t>, </a:t>
            </a:r>
            <a:r>
              <a:rPr lang="en-GB" dirty="0" err="1"/>
              <a:t>Phone_Number:</a:t>
            </a:r>
            <a:r>
              <a:rPr lang="en-GB" i="1" dirty="0" err="1"/>
              <a:t>TEXT</a:t>
            </a:r>
            <a:r>
              <a:rPr lang="en-GB" dirty="0"/>
              <a:t> ,Primary key: SSI, Foreign Key Brand referencing Car. ON DELETE NULL/DEFAULT</a:t>
            </a:r>
            <a:r>
              <a:rPr lang="en-GB" i="1" dirty="0"/>
              <a:t> )</a:t>
            </a:r>
            <a:r>
              <a:rPr lang="en-GB" dirty="0"/>
              <a:t>. </a:t>
            </a:r>
            <a:r>
              <a:rPr lang="en-GB" dirty="0">
                <a:solidFill>
                  <a:srgbClr val="FF0000"/>
                </a:solidFill>
              </a:rPr>
              <a:t>(Should I need to say SSI UNIQUE?)</a:t>
            </a:r>
          </a:p>
        </p:txBody>
      </p:sp>
      <p:sp>
        <p:nvSpPr>
          <p:cNvPr id="34" name="TextBox 33">
            <a:extLst>
              <a:ext uri="{FF2B5EF4-FFF2-40B4-BE49-F238E27FC236}">
                <a16:creationId xmlns:a16="http://schemas.microsoft.com/office/drawing/2014/main" id="{3A9558D9-5AB9-6E87-618F-782F1BE5CB79}"/>
              </a:ext>
            </a:extLst>
          </p:cNvPr>
          <p:cNvSpPr txBox="1"/>
          <p:nvPr/>
        </p:nvSpPr>
        <p:spPr>
          <a:xfrm>
            <a:off x="5481024" y="5131782"/>
            <a:ext cx="1472431" cy="307777"/>
          </a:xfrm>
          <a:prstGeom prst="rect">
            <a:avLst/>
          </a:prstGeom>
          <a:solidFill>
            <a:schemeClr val="accent1">
              <a:lumMod val="20000"/>
              <a:lumOff val="80000"/>
            </a:schemeClr>
          </a:solidFill>
        </p:spPr>
        <p:txBody>
          <a:bodyPr wrap="square" rtlCol="0">
            <a:spAutoFit/>
          </a:bodyPr>
          <a:lstStyle/>
          <a:p>
            <a:r>
              <a:rPr lang="en-GB" sz="1400" dirty="0"/>
              <a:t>BMW 3.21</a:t>
            </a:r>
          </a:p>
        </p:txBody>
      </p:sp>
      <p:sp>
        <p:nvSpPr>
          <p:cNvPr id="35" name="TextBox 34">
            <a:extLst>
              <a:ext uri="{FF2B5EF4-FFF2-40B4-BE49-F238E27FC236}">
                <a16:creationId xmlns:a16="http://schemas.microsoft.com/office/drawing/2014/main" id="{A59CD7F0-47C1-7FD3-3C1E-D4B2ABDDC7F0}"/>
              </a:ext>
            </a:extLst>
          </p:cNvPr>
          <p:cNvSpPr txBox="1"/>
          <p:nvPr/>
        </p:nvSpPr>
        <p:spPr>
          <a:xfrm>
            <a:off x="6330480" y="1154201"/>
            <a:ext cx="3943431" cy="523220"/>
          </a:xfrm>
          <a:prstGeom prst="rect">
            <a:avLst/>
          </a:prstGeom>
          <a:noFill/>
        </p:spPr>
        <p:txBody>
          <a:bodyPr wrap="square">
            <a:spAutoFit/>
          </a:bodyPr>
          <a:lstStyle/>
          <a:p>
            <a:r>
              <a:rPr lang="en-GB" sz="1400" dirty="0"/>
              <a:t>“A car can be repaired by many mechanics.</a:t>
            </a:r>
          </a:p>
          <a:p>
            <a:r>
              <a:rPr lang="en-GB" sz="1400" dirty="0"/>
              <a:t>A mechanic can repair at most one type of car.”</a:t>
            </a:r>
          </a:p>
        </p:txBody>
      </p:sp>
    </p:spTree>
    <p:extLst>
      <p:ext uri="{BB962C8B-B14F-4D97-AF65-F5344CB8AC3E}">
        <p14:creationId xmlns:p14="http://schemas.microsoft.com/office/powerpoint/2010/main" val="115673078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69E6-454A-3EE7-2C19-F7D5814352BA}"/>
              </a:ext>
            </a:extLst>
          </p:cNvPr>
          <p:cNvSpPr>
            <a:spLocks noGrp="1"/>
          </p:cNvSpPr>
          <p:nvPr>
            <p:ph type="title"/>
          </p:nvPr>
        </p:nvSpPr>
        <p:spPr/>
        <p:txBody>
          <a:bodyPr/>
          <a:lstStyle/>
          <a:p>
            <a:r>
              <a:rPr lang="en-GB" dirty="0"/>
              <a:t>How do we derive Foreign Keys and ICs for different relationship types?</a:t>
            </a:r>
          </a:p>
        </p:txBody>
      </p:sp>
      <p:sp>
        <p:nvSpPr>
          <p:cNvPr id="3" name="Content Placeholder 2">
            <a:extLst>
              <a:ext uri="{FF2B5EF4-FFF2-40B4-BE49-F238E27FC236}">
                <a16:creationId xmlns:a16="http://schemas.microsoft.com/office/drawing/2014/main" id="{6979F6E2-2E54-EE37-04E9-6949153377FA}"/>
              </a:ext>
            </a:extLst>
          </p:cNvPr>
          <p:cNvSpPr>
            <a:spLocks noGrp="1"/>
          </p:cNvSpPr>
          <p:nvPr>
            <p:ph idx="1"/>
          </p:nvPr>
        </p:nvSpPr>
        <p:spPr/>
        <p:txBody>
          <a:bodyPr/>
          <a:lstStyle/>
          <a:p>
            <a:r>
              <a:rPr lang="en-GB" dirty="0"/>
              <a:t>1 to Many relations</a:t>
            </a:r>
          </a:p>
          <a:p>
            <a:pPr marL="0" indent="0">
              <a:buNone/>
            </a:pPr>
            <a:r>
              <a:rPr lang="en-GB" dirty="0"/>
              <a:t>(Same for Many to 1 relations)</a:t>
            </a:r>
          </a:p>
        </p:txBody>
      </p:sp>
      <p:sp>
        <p:nvSpPr>
          <p:cNvPr id="4" name="Slide Number Placeholder 3">
            <a:extLst>
              <a:ext uri="{FF2B5EF4-FFF2-40B4-BE49-F238E27FC236}">
                <a16:creationId xmlns:a16="http://schemas.microsoft.com/office/drawing/2014/main" id="{DBAA6220-2834-D35C-3C80-E8EA860E8E17}"/>
              </a:ext>
            </a:extLst>
          </p:cNvPr>
          <p:cNvSpPr>
            <a:spLocks noGrp="1"/>
          </p:cNvSpPr>
          <p:nvPr>
            <p:ph type="sldNum" sz="quarter" idx="4"/>
          </p:nvPr>
        </p:nvSpPr>
        <p:spPr/>
        <p:txBody>
          <a:bodyPr/>
          <a:lstStyle/>
          <a:p>
            <a:fld id="{6998E55D-8E2A-4AFE-A61C-B5DBBB7761E7}" type="slidenum">
              <a:rPr lang="en-GB" smtClean="0"/>
              <a:pPr/>
              <a:t>109</a:t>
            </a:fld>
            <a:endParaRPr lang="en-GB"/>
          </a:p>
        </p:txBody>
      </p:sp>
      <p:grpSp>
        <p:nvGrpSpPr>
          <p:cNvPr id="24" name="Group 23">
            <a:extLst>
              <a:ext uri="{FF2B5EF4-FFF2-40B4-BE49-F238E27FC236}">
                <a16:creationId xmlns:a16="http://schemas.microsoft.com/office/drawing/2014/main" id="{FF8C2DF2-4580-5559-378B-29BBE24E5E22}"/>
              </a:ext>
            </a:extLst>
          </p:cNvPr>
          <p:cNvGrpSpPr/>
          <p:nvPr/>
        </p:nvGrpSpPr>
        <p:grpSpPr>
          <a:xfrm>
            <a:off x="4563292" y="1885573"/>
            <a:ext cx="6943824" cy="856836"/>
            <a:chOff x="1018680" y="3533832"/>
            <a:chExt cx="9957214" cy="1546661"/>
          </a:xfrm>
        </p:grpSpPr>
        <p:sp>
          <p:nvSpPr>
            <p:cNvPr id="5" name="Flowchart: Decision 4">
              <a:extLst>
                <a:ext uri="{FF2B5EF4-FFF2-40B4-BE49-F238E27FC236}">
                  <a16:creationId xmlns:a16="http://schemas.microsoft.com/office/drawing/2014/main" id="{6F26C37D-4D15-6992-453D-6D6A54B4F10B}"/>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6" name="Rectangle 5">
              <a:extLst>
                <a:ext uri="{FF2B5EF4-FFF2-40B4-BE49-F238E27FC236}">
                  <a16:creationId xmlns:a16="http://schemas.microsoft.com/office/drawing/2014/main" id="{649C1882-0799-2F8E-7399-709CB75651F7}"/>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7" name="Oval 6">
              <a:extLst>
                <a:ext uri="{FF2B5EF4-FFF2-40B4-BE49-F238E27FC236}">
                  <a16:creationId xmlns:a16="http://schemas.microsoft.com/office/drawing/2014/main" id="{8B51BBDE-3DAB-39B7-D6DB-D2DC08BB61B2}"/>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8" name="Oval 7">
              <a:extLst>
                <a:ext uri="{FF2B5EF4-FFF2-40B4-BE49-F238E27FC236}">
                  <a16:creationId xmlns:a16="http://schemas.microsoft.com/office/drawing/2014/main" id="{111FF984-3C98-1571-0ED7-EA51776F718E}"/>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9" name="Oval 8">
              <a:extLst>
                <a:ext uri="{FF2B5EF4-FFF2-40B4-BE49-F238E27FC236}">
                  <a16:creationId xmlns:a16="http://schemas.microsoft.com/office/drawing/2014/main" id="{49DCBFC6-BF8E-CB71-E9A8-EDFB4B5463C6}"/>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10" name="Straight Connector 9">
              <a:extLst>
                <a:ext uri="{FF2B5EF4-FFF2-40B4-BE49-F238E27FC236}">
                  <a16:creationId xmlns:a16="http://schemas.microsoft.com/office/drawing/2014/main" id="{8BE11D60-0184-88E5-2917-3EF78F758436}"/>
                </a:ext>
              </a:extLst>
            </p:cNvPr>
            <p:cNvCxnSpPr>
              <a:stCxn id="7" idx="6"/>
              <a:endCxn id="6"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9D639BC-1394-8000-9F23-6386DA523566}"/>
                </a:ext>
              </a:extLst>
            </p:cNvPr>
            <p:cNvCxnSpPr>
              <a:cxnSpLocks/>
              <a:stCxn id="9" idx="4"/>
              <a:endCxn id="6"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1126978-A013-2AD5-2FED-11D07177C43B}"/>
                </a:ext>
              </a:extLst>
            </p:cNvPr>
            <p:cNvCxnSpPr>
              <a:cxnSpLocks/>
              <a:stCxn id="8" idx="2"/>
              <a:endCxn id="6"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2D154D-A574-D2BB-4EB7-2F9DE357C0C5}"/>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14" name="Oval 13">
              <a:extLst>
                <a:ext uri="{FF2B5EF4-FFF2-40B4-BE49-F238E27FC236}">
                  <a16:creationId xmlns:a16="http://schemas.microsoft.com/office/drawing/2014/main" id="{D296C693-F5EF-C943-9315-D3DDAA5CA1CF}"/>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15" name="Oval 14">
              <a:extLst>
                <a:ext uri="{FF2B5EF4-FFF2-40B4-BE49-F238E27FC236}">
                  <a16:creationId xmlns:a16="http://schemas.microsoft.com/office/drawing/2014/main" id="{4E016E05-AE3C-0775-207E-5C6D2C2BF7D0}"/>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16" name="Straight Connector 15">
              <a:extLst>
                <a:ext uri="{FF2B5EF4-FFF2-40B4-BE49-F238E27FC236}">
                  <a16:creationId xmlns:a16="http://schemas.microsoft.com/office/drawing/2014/main" id="{EF6BCB13-E8A0-3771-73AD-A8E724A92FA3}"/>
                </a:ext>
              </a:extLst>
            </p:cNvPr>
            <p:cNvCxnSpPr>
              <a:cxnSpLocks/>
              <a:stCxn id="14" idx="4"/>
              <a:endCxn id="13"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A02729E-2F83-7176-B803-8B5798E9C6E6}"/>
                </a:ext>
              </a:extLst>
            </p:cNvPr>
            <p:cNvCxnSpPr>
              <a:cxnSpLocks/>
              <a:stCxn id="15" idx="3"/>
              <a:endCxn id="13"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E334DE-C7F2-4855-5BB3-1757A6DEDE1D}"/>
                </a:ext>
              </a:extLst>
            </p:cNvPr>
            <p:cNvCxnSpPr>
              <a:cxnSpLocks/>
              <a:endCxn id="13"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D3CF94-5698-6EEE-3C45-99BC7E8E79A0}"/>
                </a:ext>
              </a:extLst>
            </p:cNvPr>
            <p:cNvCxnSpPr>
              <a:cxnSpLocks/>
              <a:stCxn id="5" idx="3"/>
              <a:endCxn id="13"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5F22B1-AC1E-A54A-82BB-2A81B656ADA0}"/>
                </a:ext>
              </a:extLst>
            </p:cNvPr>
            <p:cNvCxnSpPr>
              <a:cxnSpLocks/>
              <a:stCxn id="6" idx="3"/>
              <a:endCxn id="5"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203EFCE-A3A7-0E27-E418-1AD42D777808}"/>
                </a:ext>
              </a:extLst>
            </p:cNvPr>
            <p:cNvSpPr txBox="1"/>
            <p:nvPr/>
          </p:nvSpPr>
          <p:spPr>
            <a:xfrm>
              <a:off x="3892731" y="4300654"/>
              <a:ext cx="697535" cy="427087"/>
            </a:xfrm>
            <a:prstGeom prst="rect">
              <a:avLst/>
            </a:prstGeom>
            <a:noFill/>
          </p:spPr>
          <p:txBody>
            <a:bodyPr wrap="square" rtlCol="0">
              <a:spAutoFit/>
            </a:bodyPr>
            <a:lstStyle/>
            <a:p>
              <a:r>
                <a:rPr lang="en-GB" sz="1000" dirty="0"/>
                <a:t>1</a:t>
              </a:r>
            </a:p>
          </p:txBody>
        </p:sp>
        <p:sp>
          <p:nvSpPr>
            <p:cNvPr id="22" name="TextBox 21">
              <a:extLst>
                <a:ext uri="{FF2B5EF4-FFF2-40B4-BE49-F238E27FC236}">
                  <a16:creationId xmlns:a16="http://schemas.microsoft.com/office/drawing/2014/main" id="{0B0D4491-CD7E-9560-1310-AC6CAD9CCCDE}"/>
                </a:ext>
              </a:extLst>
            </p:cNvPr>
            <p:cNvSpPr txBox="1"/>
            <p:nvPr/>
          </p:nvSpPr>
          <p:spPr>
            <a:xfrm>
              <a:off x="7833559" y="4260655"/>
              <a:ext cx="697535" cy="444450"/>
            </a:xfrm>
            <a:prstGeom prst="rect">
              <a:avLst/>
            </a:prstGeom>
            <a:noFill/>
          </p:spPr>
          <p:txBody>
            <a:bodyPr wrap="square" rtlCol="0">
              <a:spAutoFit/>
            </a:bodyPr>
            <a:lstStyle/>
            <a:p>
              <a:r>
                <a:rPr lang="en-GB" sz="1000" dirty="0"/>
                <a:t>N</a:t>
              </a:r>
            </a:p>
          </p:txBody>
        </p:sp>
        <p:sp>
          <p:nvSpPr>
            <p:cNvPr id="23" name="Oval 22">
              <a:extLst>
                <a:ext uri="{FF2B5EF4-FFF2-40B4-BE49-F238E27FC236}">
                  <a16:creationId xmlns:a16="http://schemas.microsoft.com/office/drawing/2014/main" id="{825014BC-491F-F83F-E7D7-CB9658070585}"/>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pic>
        <p:nvPicPr>
          <p:cNvPr id="25" name="Picture 24">
            <a:extLst>
              <a:ext uri="{FF2B5EF4-FFF2-40B4-BE49-F238E27FC236}">
                <a16:creationId xmlns:a16="http://schemas.microsoft.com/office/drawing/2014/main" id="{439CCEE0-861F-15F8-77B2-5FE9775605E4}"/>
              </a:ext>
            </a:extLst>
          </p:cNvPr>
          <p:cNvPicPr>
            <a:picLocks noChangeAspect="1"/>
          </p:cNvPicPr>
          <p:nvPr/>
        </p:nvPicPr>
        <p:blipFill>
          <a:blip r:embed="rId2"/>
          <a:stretch>
            <a:fillRect/>
          </a:stretch>
        </p:blipFill>
        <p:spPr>
          <a:xfrm>
            <a:off x="664583" y="3625267"/>
            <a:ext cx="4182218" cy="1511939"/>
          </a:xfrm>
          <a:prstGeom prst="rect">
            <a:avLst/>
          </a:prstGeom>
        </p:spPr>
      </p:pic>
      <p:graphicFrame>
        <p:nvGraphicFramePr>
          <p:cNvPr id="26" name="Table 7">
            <a:extLst>
              <a:ext uri="{FF2B5EF4-FFF2-40B4-BE49-F238E27FC236}">
                <a16:creationId xmlns:a16="http://schemas.microsoft.com/office/drawing/2014/main" id="{43E6D2EB-A991-1C63-67B1-36340B056DDD}"/>
              </a:ext>
            </a:extLst>
          </p:cNvPr>
          <p:cNvGraphicFramePr>
            <a:graphicFrameLocks noGrp="1"/>
          </p:cNvGraphicFramePr>
          <p:nvPr/>
        </p:nvGraphicFramePr>
        <p:xfrm>
          <a:off x="7899923" y="3658356"/>
          <a:ext cx="3766988" cy="1854200"/>
        </p:xfrm>
        <a:graphic>
          <a:graphicData uri="http://schemas.openxmlformats.org/drawingml/2006/table">
            <a:tbl>
              <a:tblPr firstRow="1" bandRow="1">
                <a:tableStyleId>{5C22544A-7EE6-4342-B048-85BDC9FD1C3A}</a:tableStyleId>
              </a:tblPr>
              <a:tblGrid>
                <a:gridCol w="1076541">
                  <a:extLst>
                    <a:ext uri="{9D8B030D-6E8A-4147-A177-3AD203B41FA5}">
                      <a16:colId xmlns:a16="http://schemas.microsoft.com/office/drawing/2014/main" val="1551054938"/>
                    </a:ext>
                  </a:extLst>
                </a:gridCol>
                <a:gridCol w="800100">
                  <a:extLst>
                    <a:ext uri="{9D8B030D-6E8A-4147-A177-3AD203B41FA5}">
                      <a16:colId xmlns:a16="http://schemas.microsoft.com/office/drawing/2014/main" val="2429303523"/>
                    </a:ext>
                  </a:extLst>
                </a:gridCol>
                <a:gridCol w="1890347">
                  <a:extLst>
                    <a:ext uri="{9D8B030D-6E8A-4147-A177-3AD203B41FA5}">
                      <a16:colId xmlns:a16="http://schemas.microsoft.com/office/drawing/2014/main" val="749733657"/>
                    </a:ext>
                  </a:extLst>
                </a:gridCol>
              </a:tblGrid>
              <a:tr h="370840">
                <a:tc>
                  <a:txBody>
                    <a:bodyPr/>
                    <a:lstStyle/>
                    <a:p>
                      <a:r>
                        <a:rPr lang="en-GB" sz="1400" dirty="0"/>
                        <a:t>SSI</a:t>
                      </a:r>
                    </a:p>
                  </a:txBody>
                  <a:tcPr/>
                </a:tc>
                <a:tc>
                  <a:txBody>
                    <a:bodyPr/>
                    <a:lstStyle/>
                    <a:p>
                      <a:r>
                        <a:rPr lang="en-GB" sz="1400" dirty="0"/>
                        <a:t>Name</a:t>
                      </a:r>
                    </a:p>
                  </a:txBody>
                  <a:tcPr/>
                </a:tc>
                <a:tc>
                  <a:txBody>
                    <a:bodyPr/>
                    <a:lstStyle/>
                    <a:p>
                      <a:r>
                        <a:rPr lang="en-GB" sz="1400" dirty="0" err="1"/>
                        <a:t>Phone_Number</a:t>
                      </a:r>
                      <a:endParaRPr lang="en-GB" sz="1400" dirty="0"/>
                    </a:p>
                  </a:txBody>
                  <a:tcPr/>
                </a:tc>
                <a:extLst>
                  <a:ext uri="{0D108BD9-81ED-4DB2-BD59-A6C34878D82A}">
                    <a16:rowId xmlns:a16="http://schemas.microsoft.com/office/drawing/2014/main" val="1488878063"/>
                  </a:ext>
                </a:extLst>
              </a:tr>
              <a:tr h="370840">
                <a:tc>
                  <a:txBody>
                    <a:bodyPr/>
                    <a:lstStyle/>
                    <a:p>
                      <a:r>
                        <a:rPr lang="en-GB" sz="1400" dirty="0"/>
                        <a:t>87542702</a:t>
                      </a:r>
                    </a:p>
                  </a:txBody>
                  <a:tcPr/>
                </a:tc>
                <a:tc>
                  <a:txBody>
                    <a:bodyPr/>
                    <a:lstStyle/>
                    <a:p>
                      <a:r>
                        <a:rPr lang="en-GB" sz="1400" dirty="0"/>
                        <a:t>Tom</a:t>
                      </a:r>
                    </a:p>
                  </a:txBody>
                  <a:tcPr/>
                </a:tc>
                <a:tc>
                  <a:txBody>
                    <a:bodyPr/>
                    <a:lstStyle/>
                    <a:p>
                      <a:r>
                        <a:rPr lang="en-GB" sz="1400" dirty="0"/>
                        <a:t>75315567</a:t>
                      </a:r>
                    </a:p>
                  </a:txBody>
                  <a:tcPr/>
                </a:tc>
                <a:extLst>
                  <a:ext uri="{0D108BD9-81ED-4DB2-BD59-A6C34878D82A}">
                    <a16:rowId xmlns:a16="http://schemas.microsoft.com/office/drawing/2014/main" val="4098427296"/>
                  </a:ext>
                </a:extLst>
              </a:tr>
              <a:tr h="370840">
                <a:tc>
                  <a:txBody>
                    <a:bodyPr/>
                    <a:lstStyle/>
                    <a:p>
                      <a:r>
                        <a:rPr lang="en-GB" sz="1400" dirty="0"/>
                        <a:t>68201937</a:t>
                      </a:r>
                    </a:p>
                  </a:txBody>
                  <a:tcPr/>
                </a:tc>
                <a:tc>
                  <a:txBody>
                    <a:bodyPr/>
                    <a:lstStyle/>
                    <a:p>
                      <a:r>
                        <a:rPr lang="en-GB" sz="1400" dirty="0"/>
                        <a:t>Uraz</a:t>
                      </a:r>
                    </a:p>
                  </a:txBody>
                  <a:tcPr/>
                </a:tc>
                <a:tc>
                  <a:txBody>
                    <a:bodyPr/>
                    <a:lstStyle/>
                    <a:p>
                      <a:r>
                        <a:rPr lang="en-GB" sz="1400" dirty="0"/>
                        <a:t>75335521</a:t>
                      </a:r>
                    </a:p>
                  </a:txBody>
                  <a:tcPr/>
                </a:tc>
                <a:extLst>
                  <a:ext uri="{0D108BD9-81ED-4DB2-BD59-A6C34878D82A}">
                    <a16:rowId xmlns:a16="http://schemas.microsoft.com/office/drawing/2014/main" val="1953469719"/>
                  </a:ext>
                </a:extLst>
              </a:tr>
              <a:tr h="370840">
                <a:tc>
                  <a:txBody>
                    <a:bodyPr/>
                    <a:lstStyle/>
                    <a:p>
                      <a:r>
                        <a:rPr lang="en-GB" sz="1400" dirty="0"/>
                        <a:t>23139827</a:t>
                      </a:r>
                    </a:p>
                  </a:txBody>
                  <a:tcPr/>
                </a:tc>
                <a:tc>
                  <a:txBody>
                    <a:bodyPr/>
                    <a:lstStyle/>
                    <a:p>
                      <a:r>
                        <a:rPr lang="en-GB" sz="1400" dirty="0"/>
                        <a:t>Nick</a:t>
                      </a:r>
                    </a:p>
                  </a:txBody>
                  <a:tcPr/>
                </a:tc>
                <a:tc>
                  <a:txBody>
                    <a:bodyPr/>
                    <a:lstStyle/>
                    <a:p>
                      <a:r>
                        <a:rPr lang="en-GB" sz="1400" dirty="0"/>
                        <a:t>75315544</a:t>
                      </a:r>
                    </a:p>
                  </a:txBody>
                  <a:tcPr/>
                </a:tc>
                <a:extLst>
                  <a:ext uri="{0D108BD9-81ED-4DB2-BD59-A6C34878D82A}">
                    <a16:rowId xmlns:a16="http://schemas.microsoft.com/office/drawing/2014/main" val="3233330986"/>
                  </a:ext>
                </a:extLst>
              </a:tr>
              <a:tr h="370840">
                <a:tc>
                  <a:txBody>
                    <a:bodyPr/>
                    <a:lstStyle/>
                    <a:p>
                      <a:r>
                        <a:rPr lang="en-GB" sz="1400" dirty="0"/>
                        <a:t>23761281</a:t>
                      </a:r>
                    </a:p>
                  </a:txBody>
                  <a:tcPr/>
                </a:tc>
                <a:tc>
                  <a:txBody>
                    <a:bodyPr/>
                    <a:lstStyle/>
                    <a:p>
                      <a:r>
                        <a:rPr lang="en-GB" sz="1400" dirty="0"/>
                        <a:t>Alex</a:t>
                      </a:r>
                    </a:p>
                  </a:txBody>
                  <a:tcPr/>
                </a:tc>
                <a:tc>
                  <a:txBody>
                    <a:bodyPr/>
                    <a:lstStyle/>
                    <a:p>
                      <a:r>
                        <a:rPr lang="en-GB" sz="1400" dirty="0"/>
                        <a:t>73828732</a:t>
                      </a:r>
                    </a:p>
                  </a:txBody>
                  <a:tcPr/>
                </a:tc>
                <a:extLst>
                  <a:ext uri="{0D108BD9-81ED-4DB2-BD59-A6C34878D82A}">
                    <a16:rowId xmlns:a16="http://schemas.microsoft.com/office/drawing/2014/main" val="2337349592"/>
                  </a:ext>
                </a:extLst>
              </a:tr>
            </a:tbl>
          </a:graphicData>
        </a:graphic>
      </p:graphicFrame>
      <p:cxnSp>
        <p:nvCxnSpPr>
          <p:cNvPr id="27" name="Straight Connector 26">
            <a:extLst>
              <a:ext uri="{FF2B5EF4-FFF2-40B4-BE49-F238E27FC236}">
                <a16:creationId xmlns:a16="http://schemas.microsoft.com/office/drawing/2014/main" id="{45F76372-736A-B47A-E3A7-314D7FDF50B4}"/>
              </a:ext>
            </a:extLst>
          </p:cNvPr>
          <p:cNvCxnSpPr>
            <a:cxnSpLocks/>
            <a:endCxn id="5" idx="0"/>
          </p:cNvCxnSpPr>
          <p:nvPr/>
        </p:nvCxnSpPr>
        <p:spPr>
          <a:xfrm flipH="1">
            <a:off x="8147375" y="1964017"/>
            <a:ext cx="177216" cy="2620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B4AF0891-CBC1-F3E6-F6E8-6F0DC9D0D649}"/>
              </a:ext>
            </a:extLst>
          </p:cNvPr>
          <p:cNvSpPr/>
          <p:nvPr/>
        </p:nvSpPr>
        <p:spPr>
          <a:xfrm>
            <a:off x="7969687" y="1699097"/>
            <a:ext cx="705117" cy="2565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Price</a:t>
            </a:r>
            <a:endParaRPr lang="en-GB" sz="1000" dirty="0">
              <a:solidFill>
                <a:schemeClr val="tx1"/>
              </a:solidFill>
            </a:endParaRPr>
          </a:p>
        </p:txBody>
      </p:sp>
      <p:graphicFrame>
        <p:nvGraphicFramePr>
          <p:cNvPr id="31" name="Table 7">
            <a:extLst>
              <a:ext uri="{FF2B5EF4-FFF2-40B4-BE49-F238E27FC236}">
                <a16:creationId xmlns:a16="http://schemas.microsoft.com/office/drawing/2014/main" id="{1D429ED9-B7D3-35AD-CD30-5035FCC72CE7}"/>
              </a:ext>
            </a:extLst>
          </p:cNvPr>
          <p:cNvGraphicFramePr>
            <a:graphicFrameLocks noGrp="1"/>
          </p:cNvGraphicFramePr>
          <p:nvPr/>
        </p:nvGraphicFramePr>
        <p:xfrm>
          <a:off x="6953455" y="3658356"/>
          <a:ext cx="946468" cy="1854200"/>
        </p:xfrm>
        <a:graphic>
          <a:graphicData uri="http://schemas.openxmlformats.org/drawingml/2006/table">
            <a:tbl>
              <a:tblPr firstRow="1" bandRow="1">
                <a:tableStyleId>{5C22544A-7EE6-4342-B048-85BDC9FD1C3A}</a:tableStyleId>
              </a:tblPr>
              <a:tblGrid>
                <a:gridCol w="946468">
                  <a:extLst>
                    <a:ext uri="{9D8B030D-6E8A-4147-A177-3AD203B41FA5}">
                      <a16:colId xmlns:a16="http://schemas.microsoft.com/office/drawing/2014/main" val="1551054938"/>
                    </a:ext>
                  </a:extLst>
                </a:gridCol>
              </a:tblGrid>
              <a:tr h="370840">
                <a:tc>
                  <a:txBody>
                    <a:bodyPr/>
                    <a:lstStyle/>
                    <a:p>
                      <a:r>
                        <a:rPr lang="en-GB" sz="1400" dirty="0"/>
                        <a:t>Price</a:t>
                      </a:r>
                    </a:p>
                  </a:txBody>
                  <a:tcPr/>
                </a:tc>
                <a:extLst>
                  <a:ext uri="{0D108BD9-81ED-4DB2-BD59-A6C34878D82A}">
                    <a16:rowId xmlns:a16="http://schemas.microsoft.com/office/drawing/2014/main" val="1488878063"/>
                  </a:ext>
                </a:extLst>
              </a:tr>
              <a:tr h="370840">
                <a:tc>
                  <a:txBody>
                    <a:bodyPr/>
                    <a:lstStyle/>
                    <a:p>
                      <a:r>
                        <a:rPr lang="en-GB" sz="1400" dirty="0"/>
                        <a:t>10</a:t>
                      </a:r>
                    </a:p>
                  </a:txBody>
                  <a:tcPr/>
                </a:tc>
                <a:extLst>
                  <a:ext uri="{0D108BD9-81ED-4DB2-BD59-A6C34878D82A}">
                    <a16:rowId xmlns:a16="http://schemas.microsoft.com/office/drawing/2014/main" val="4098427296"/>
                  </a:ext>
                </a:extLst>
              </a:tr>
              <a:tr h="370840">
                <a:tc>
                  <a:txBody>
                    <a:bodyPr/>
                    <a:lstStyle/>
                    <a:p>
                      <a:r>
                        <a:rPr lang="en-GB" sz="1400" dirty="0"/>
                        <a:t>23</a:t>
                      </a:r>
                    </a:p>
                  </a:txBody>
                  <a:tcPr/>
                </a:tc>
                <a:extLst>
                  <a:ext uri="{0D108BD9-81ED-4DB2-BD59-A6C34878D82A}">
                    <a16:rowId xmlns:a16="http://schemas.microsoft.com/office/drawing/2014/main" val="1953469719"/>
                  </a:ext>
                </a:extLst>
              </a:tr>
              <a:tr h="370840">
                <a:tc>
                  <a:txBody>
                    <a:bodyPr/>
                    <a:lstStyle/>
                    <a:p>
                      <a:r>
                        <a:rPr lang="en-GB" sz="1400" dirty="0"/>
                        <a:t>12</a:t>
                      </a:r>
                    </a:p>
                  </a:txBody>
                  <a:tcPr/>
                </a:tc>
                <a:extLst>
                  <a:ext uri="{0D108BD9-81ED-4DB2-BD59-A6C34878D82A}">
                    <a16:rowId xmlns:a16="http://schemas.microsoft.com/office/drawing/2014/main" val="3233330986"/>
                  </a:ext>
                </a:extLst>
              </a:tr>
              <a:tr h="370840">
                <a:tc>
                  <a:txBody>
                    <a:bodyPr/>
                    <a:lstStyle/>
                    <a:p>
                      <a:r>
                        <a:rPr lang="en-GB" sz="1400" dirty="0"/>
                        <a:t>11</a:t>
                      </a:r>
                    </a:p>
                  </a:txBody>
                  <a:tcPr/>
                </a:tc>
                <a:extLst>
                  <a:ext uri="{0D108BD9-81ED-4DB2-BD59-A6C34878D82A}">
                    <a16:rowId xmlns:a16="http://schemas.microsoft.com/office/drawing/2014/main" val="3097380124"/>
                  </a:ext>
                </a:extLst>
              </a:tr>
            </a:tbl>
          </a:graphicData>
        </a:graphic>
      </p:graphicFrame>
      <p:sp>
        <p:nvSpPr>
          <p:cNvPr id="28" name="Oval 27">
            <a:extLst>
              <a:ext uri="{FF2B5EF4-FFF2-40B4-BE49-F238E27FC236}">
                <a16:creationId xmlns:a16="http://schemas.microsoft.com/office/drawing/2014/main" id="{8E4E87D4-BA87-D73C-B271-4CFD237D3CA8}"/>
              </a:ext>
            </a:extLst>
          </p:cNvPr>
          <p:cNvSpPr/>
          <p:nvPr/>
        </p:nvSpPr>
        <p:spPr>
          <a:xfrm>
            <a:off x="7331230" y="1376218"/>
            <a:ext cx="4455492" cy="176177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pic>
        <p:nvPicPr>
          <p:cNvPr id="29" name="Picture 28">
            <a:extLst>
              <a:ext uri="{FF2B5EF4-FFF2-40B4-BE49-F238E27FC236}">
                <a16:creationId xmlns:a16="http://schemas.microsoft.com/office/drawing/2014/main" id="{F0F73753-FAEF-3EBB-55B5-C07E5EEC5501}"/>
              </a:ext>
            </a:extLst>
          </p:cNvPr>
          <p:cNvPicPr>
            <a:picLocks noChangeAspect="1"/>
          </p:cNvPicPr>
          <p:nvPr/>
        </p:nvPicPr>
        <p:blipFill rotWithShape="1">
          <a:blip r:embed="rId2"/>
          <a:srcRect r="64793"/>
          <a:stretch/>
        </p:blipFill>
        <p:spPr>
          <a:xfrm>
            <a:off x="5481024" y="3652572"/>
            <a:ext cx="1472431" cy="1511939"/>
          </a:xfrm>
          <a:prstGeom prst="rect">
            <a:avLst/>
          </a:prstGeom>
        </p:spPr>
      </p:pic>
      <p:sp>
        <p:nvSpPr>
          <p:cNvPr id="32" name="TextBox 31">
            <a:extLst>
              <a:ext uri="{FF2B5EF4-FFF2-40B4-BE49-F238E27FC236}">
                <a16:creationId xmlns:a16="http://schemas.microsoft.com/office/drawing/2014/main" id="{9EF977D0-3E43-9C09-82CF-4CD20134B323}"/>
              </a:ext>
            </a:extLst>
          </p:cNvPr>
          <p:cNvSpPr txBox="1"/>
          <p:nvPr/>
        </p:nvSpPr>
        <p:spPr>
          <a:xfrm>
            <a:off x="332509" y="5417413"/>
            <a:ext cx="11075717" cy="369332"/>
          </a:xfrm>
          <a:prstGeom prst="rect">
            <a:avLst/>
          </a:prstGeom>
          <a:noFill/>
        </p:spPr>
        <p:txBody>
          <a:bodyPr wrap="square" rtlCol="0">
            <a:spAutoFit/>
          </a:bodyPr>
          <a:lstStyle/>
          <a:p>
            <a:r>
              <a:rPr lang="en-GB" dirty="0"/>
              <a:t>Car (</a:t>
            </a:r>
            <a:r>
              <a:rPr lang="en-GB" dirty="0" err="1"/>
              <a:t>Brand:</a:t>
            </a:r>
            <a:r>
              <a:rPr lang="en-GB" i="1" dirty="0" err="1"/>
              <a:t>TEXT</a:t>
            </a:r>
            <a:r>
              <a:rPr lang="en-GB" dirty="0" err="1"/>
              <a:t>,Weight</a:t>
            </a:r>
            <a:r>
              <a:rPr lang="en-GB" dirty="0"/>
              <a:t>: </a:t>
            </a:r>
            <a:r>
              <a:rPr lang="en-GB" i="1" dirty="0"/>
              <a:t>INT</a:t>
            </a:r>
            <a:r>
              <a:rPr lang="en-GB" dirty="0"/>
              <a:t>, </a:t>
            </a:r>
            <a:r>
              <a:rPr lang="en-GB" dirty="0" err="1"/>
              <a:t>Length:</a:t>
            </a:r>
            <a:r>
              <a:rPr lang="en-GB" i="1" dirty="0" err="1"/>
              <a:t>DOUBLE</a:t>
            </a:r>
            <a:r>
              <a:rPr lang="en-GB" dirty="0"/>
              <a:t>, </a:t>
            </a:r>
            <a:r>
              <a:rPr lang="en-GB" dirty="0" err="1"/>
              <a:t>Max_Speed:</a:t>
            </a:r>
            <a:r>
              <a:rPr lang="en-GB" i="1" dirty="0" err="1"/>
              <a:t>INT</a:t>
            </a:r>
            <a:r>
              <a:rPr lang="en-GB" i="1" dirty="0"/>
              <a:t>,</a:t>
            </a:r>
            <a:r>
              <a:rPr lang="en-GB" dirty="0"/>
              <a:t> Primary key: Brand)</a:t>
            </a:r>
          </a:p>
        </p:txBody>
      </p:sp>
      <p:sp>
        <p:nvSpPr>
          <p:cNvPr id="33" name="TextBox 32">
            <a:extLst>
              <a:ext uri="{FF2B5EF4-FFF2-40B4-BE49-F238E27FC236}">
                <a16:creationId xmlns:a16="http://schemas.microsoft.com/office/drawing/2014/main" id="{82C8DC42-9F8F-83AC-2FC3-038DDADBAC75}"/>
              </a:ext>
            </a:extLst>
          </p:cNvPr>
          <p:cNvSpPr txBox="1"/>
          <p:nvPr/>
        </p:nvSpPr>
        <p:spPr>
          <a:xfrm>
            <a:off x="332508" y="5689972"/>
            <a:ext cx="11075717" cy="646331"/>
          </a:xfrm>
          <a:prstGeom prst="rect">
            <a:avLst/>
          </a:prstGeom>
          <a:noFill/>
        </p:spPr>
        <p:txBody>
          <a:bodyPr wrap="square" rtlCol="0">
            <a:spAutoFit/>
          </a:bodyPr>
          <a:lstStyle/>
          <a:p>
            <a:r>
              <a:rPr lang="en-GB" dirty="0" err="1"/>
              <a:t>Mec_R</a:t>
            </a:r>
            <a:r>
              <a:rPr lang="en-GB" dirty="0"/>
              <a:t> (</a:t>
            </a:r>
            <a:r>
              <a:rPr lang="en-GB" dirty="0" err="1"/>
              <a:t>Brand:</a:t>
            </a:r>
            <a:r>
              <a:rPr lang="en-GB" i="1" dirty="0" err="1"/>
              <a:t>TEXT</a:t>
            </a:r>
            <a:r>
              <a:rPr lang="en-GB" dirty="0" err="1"/>
              <a:t>,Price</a:t>
            </a:r>
            <a:r>
              <a:rPr lang="en-GB" dirty="0"/>
              <a:t>: </a:t>
            </a:r>
            <a:r>
              <a:rPr lang="en-GB" i="1" dirty="0"/>
              <a:t>INT</a:t>
            </a:r>
            <a:r>
              <a:rPr lang="en-GB" dirty="0"/>
              <a:t>, SSI:</a:t>
            </a:r>
            <a:r>
              <a:rPr lang="en-GB" i="1" dirty="0"/>
              <a:t>INT</a:t>
            </a:r>
            <a:r>
              <a:rPr lang="en-GB" dirty="0"/>
              <a:t>, </a:t>
            </a:r>
            <a:r>
              <a:rPr lang="en-GB" dirty="0" err="1"/>
              <a:t>Name:</a:t>
            </a:r>
            <a:r>
              <a:rPr lang="en-GB" i="1" dirty="0" err="1"/>
              <a:t>TEXT</a:t>
            </a:r>
            <a:r>
              <a:rPr lang="en-GB" dirty="0"/>
              <a:t>, </a:t>
            </a:r>
            <a:r>
              <a:rPr lang="en-GB" dirty="0" err="1"/>
              <a:t>Phone_Number:</a:t>
            </a:r>
            <a:r>
              <a:rPr lang="en-GB" i="1" dirty="0" err="1"/>
              <a:t>TEXT</a:t>
            </a:r>
            <a:r>
              <a:rPr lang="en-GB" dirty="0"/>
              <a:t> ,Primary key: SSI, Foreign Key Brand referencing Car.</a:t>
            </a:r>
          </a:p>
        </p:txBody>
      </p:sp>
      <p:sp>
        <p:nvSpPr>
          <p:cNvPr id="34" name="TextBox 33">
            <a:extLst>
              <a:ext uri="{FF2B5EF4-FFF2-40B4-BE49-F238E27FC236}">
                <a16:creationId xmlns:a16="http://schemas.microsoft.com/office/drawing/2014/main" id="{3A9558D9-5AB9-6E87-618F-782F1BE5CB79}"/>
              </a:ext>
            </a:extLst>
          </p:cNvPr>
          <p:cNvSpPr txBox="1"/>
          <p:nvPr/>
        </p:nvSpPr>
        <p:spPr>
          <a:xfrm>
            <a:off x="5481024" y="5131782"/>
            <a:ext cx="1472431" cy="307777"/>
          </a:xfrm>
          <a:prstGeom prst="rect">
            <a:avLst/>
          </a:prstGeom>
          <a:solidFill>
            <a:schemeClr val="accent1">
              <a:lumMod val="20000"/>
              <a:lumOff val="80000"/>
            </a:schemeClr>
          </a:solidFill>
        </p:spPr>
        <p:txBody>
          <a:bodyPr wrap="square" rtlCol="0">
            <a:spAutoFit/>
          </a:bodyPr>
          <a:lstStyle/>
          <a:p>
            <a:r>
              <a:rPr lang="en-GB" sz="1400" dirty="0"/>
              <a:t>BMW 3.21</a:t>
            </a:r>
          </a:p>
        </p:txBody>
      </p:sp>
      <p:cxnSp>
        <p:nvCxnSpPr>
          <p:cNvPr id="35" name="Straight Connector 34">
            <a:extLst>
              <a:ext uri="{FF2B5EF4-FFF2-40B4-BE49-F238E27FC236}">
                <a16:creationId xmlns:a16="http://schemas.microsoft.com/office/drawing/2014/main" id="{64875C64-885A-138D-F624-58BE3F3E8719}"/>
              </a:ext>
            </a:extLst>
          </p:cNvPr>
          <p:cNvCxnSpPr>
            <a:cxnSpLocks/>
          </p:cNvCxnSpPr>
          <p:nvPr/>
        </p:nvCxnSpPr>
        <p:spPr>
          <a:xfrm>
            <a:off x="8617527" y="2554095"/>
            <a:ext cx="1008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39042E35-48E6-17EA-02AA-A78631C46A48}"/>
              </a:ext>
            </a:extLst>
          </p:cNvPr>
          <p:cNvSpPr/>
          <p:nvPr/>
        </p:nvSpPr>
        <p:spPr>
          <a:xfrm>
            <a:off x="8218274" y="2383575"/>
            <a:ext cx="1950285" cy="387290"/>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37" name="TextBox 36">
            <a:extLst>
              <a:ext uri="{FF2B5EF4-FFF2-40B4-BE49-F238E27FC236}">
                <a16:creationId xmlns:a16="http://schemas.microsoft.com/office/drawing/2014/main" id="{CF243E38-D12D-7E86-2497-C6CB88905B83}"/>
              </a:ext>
            </a:extLst>
          </p:cNvPr>
          <p:cNvSpPr txBox="1"/>
          <p:nvPr/>
        </p:nvSpPr>
        <p:spPr>
          <a:xfrm>
            <a:off x="6330480" y="1154201"/>
            <a:ext cx="3943431" cy="523220"/>
          </a:xfrm>
          <a:prstGeom prst="rect">
            <a:avLst/>
          </a:prstGeom>
          <a:noFill/>
        </p:spPr>
        <p:txBody>
          <a:bodyPr wrap="square">
            <a:spAutoFit/>
          </a:bodyPr>
          <a:lstStyle/>
          <a:p>
            <a:r>
              <a:rPr lang="en-GB" sz="1400" dirty="0"/>
              <a:t>“A car can be repaired by many mechanics.</a:t>
            </a:r>
          </a:p>
          <a:p>
            <a:r>
              <a:rPr lang="en-GB" sz="1400" dirty="0"/>
              <a:t>A mechanic must repair one type of car.”</a:t>
            </a:r>
          </a:p>
        </p:txBody>
      </p:sp>
    </p:spTree>
    <p:extLst>
      <p:ext uri="{BB962C8B-B14F-4D97-AF65-F5344CB8AC3E}">
        <p14:creationId xmlns:p14="http://schemas.microsoft.com/office/powerpoint/2010/main" val="2225388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E2CBAFC-531A-571C-59EF-5C01F5CB8A80}"/>
              </a:ext>
            </a:extLst>
          </p:cNvPr>
          <p:cNvPicPr>
            <a:picLocks noChangeAspect="1"/>
          </p:cNvPicPr>
          <p:nvPr/>
        </p:nvPicPr>
        <p:blipFill>
          <a:blip r:embed="rId2"/>
          <a:stretch>
            <a:fillRect/>
          </a:stretch>
        </p:blipFill>
        <p:spPr>
          <a:xfrm>
            <a:off x="6363760" y="2405063"/>
            <a:ext cx="5124450" cy="4019550"/>
          </a:xfrm>
          <a:prstGeom prst="rect">
            <a:avLst/>
          </a:prstGeom>
        </p:spPr>
      </p:pic>
      <p:sp>
        <p:nvSpPr>
          <p:cNvPr id="2" name="Title 1">
            <a:extLst>
              <a:ext uri="{FF2B5EF4-FFF2-40B4-BE49-F238E27FC236}">
                <a16:creationId xmlns:a16="http://schemas.microsoft.com/office/drawing/2014/main" id="{A67BE865-CE67-F07A-B1A5-18BDD677E4E9}"/>
              </a:ext>
            </a:extLst>
          </p:cNvPr>
          <p:cNvSpPr>
            <a:spLocks noGrp="1"/>
          </p:cNvSpPr>
          <p:nvPr>
            <p:ph type="title"/>
          </p:nvPr>
        </p:nvSpPr>
        <p:spPr>
          <a:xfrm>
            <a:off x="819538" y="522516"/>
            <a:ext cx="7568682" cy="1168172"/>
          </a:xfrm>
        </p:spPr>
        <p:txBody>
          <a:bodyPr anchor="ctr">
            <a:normAutofit/>
          </a:bodyPr>
          <a:lstStyle/>
          <a:p>
            <a:r>
              <a:rPr lang="en-GB" dirty="0"/>
              <a:t>What have we learnt so far?</a:t>
            </a:r>
          </a:p>
        </p:txBody>
      </p:sp>
      <p:sp>
        <p:nvSpPr>
          <p:cNvPr id="1038" name="Content Placeholder 2">
            <a:extLst>
              <a:ext uri="{FF2B5EF4-FFF2-40B4-BE49-F238E27FC236}">
                <a16:creationId xmlns:a16="http://schemas.microsoft.com/office/drawing/2014/main" id="{8002FBBF-F679-46FA-743C-CBB0BC74C580}"/>
              </a:ext>
            </a:extLst>
          </p:cNvPr>
          <p:cNvSpPr>
            <a:spLocks noGrp="1"/>
          </p:cNvSpPr>
          <p:nvPr>
            <p:ph idx="1"/>
          </p:nvPr>
        </p:nvSpPr>
        <p:spPr>
          <a:xfrm>
            <a:off x="819538" y="2313991"/>
            <a:ext cx="5956204" cy="3862971"/>
          </a:xfrm>
        </p:spPr>
        <p:txBody>
          <a:bodyPr>
            <a:normAutofit/>
          </a:bodyPr>
          <a:lstStyle/>
          <a:p>
            <a:r>
              <a:rPr lang="en-US" dirty="0"/>
              <a:t>Program </a:t>
            </a:r>
            <a:r>
              <a:rPr lang="en-US" b="1" dirty="0"/>
              <a:t>…… </a:t>
            </a:r>
            <a:r>
              <a:rPr lang="en-US" dirty="0"/>
              <a:t>have</a:t>
            </a:r>
            <a:r>
              <a:rPr lang="en-US" b="1" dirty="0"/>
              <a:t> ….. </a:t>
            </a:r>
            <a:r>
              <a:rPr lang="en-US" dirty="0"/>
              <a:t>students.</a:t>
            </a:r>
          </a:p>
        </p:txBody>
      </p:sp>
      <p:sp>
        <p:nvSpPr>
          <p:cNvPr id="4" name="Slide Number Placeholder 3">
            <a:extLst>
              <a:ext uri="{FF2B5EF4-FFF2-40B4-BE49-F238E27FC236}">
                <a16:creationId xmlns:a16="http://schemas.microsoft.com/office/drawing/2014/main" id="{A94F568B-EC7A-42D8-4EAE-BA5523E5618F}"/>
              </a:ext>
            </a:extLst>
          </p:cNvPr>
          <p:cNvSpPr>
            <a:spLocks noGrp="1"/>
          </p:cNvSpPr>
          <p:nvPr>
            <p:ph type="sldNum" sz="quarter" idx="4"/>
          </p:nvPr>
        </p:nvSpPr>
        <p:spPr>
          <a:xfrm>
            <a:off x="8955058" y="6092983"/>
            <a:ext cx="2743200" cy="365125"/>
          </a:xfrm>
        </p:spPr>
        <p:txBody>
          <a:bodyPr anchor="ctr">
            <a:normAutofit/>
          </a:bodyPr>
          <a:lstStyle/>
          <a:p>
            <a:pPr>
              <a:lnSpc>
                <a:spcPct val="90000"/>
              </a:lnSpc>
              <a:spcAft>
                <a:spcPts val="600"/>
              </a:spcAft>
            </a:pPr>
            <a:fld id="{6998E55D-8E2A-4AFE-A61C-B5DBBB7761E7}" type="slidenum">
              <a:rPr lang="en-GB" smtClean="0"/>
              <a:pPr>
                <a:lnSpc>
                  <a:spcPct val="90000"/>
                </a:lnSpc>
                <a:spcAft>
                  <a:spcPts val="600"/>
                </a:spcAft>
              </a:pPr>
              <a:t>11</a:t>
            </a:fld>
            <a:endParaRPr lang="en-GB"/>
          </a:p>
        </p:txBody>
      </p:sp>
      <p:sp>
        <p:nvSpPr>
          <p:cNvPr id="5" name="Oval 4">
            <a:extLst>
              <a:ext uri="{FF2B5EF4-FFF2-40B4-BE49-F238E27FC236}">
                <a16:creationId xmlns:a16="http://schemas.microsoft.com/office/drawing/2014/main" id="{5537B4BC-A7AB-D16C-5848-51C1AEF58602}"/>
              </a:ext>
            </a:extLst>
          </p:cNvPr>
          <p:cNvSpPr/>
          <p:nvPr/>
        </p:nvSpPr>
        <p:spPr>
          <a:xfrm>
            <a:off x="8189366" y="3066497"/>
            <a:ext cx="361950" cy="276778"/>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0838277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69E6-454A-3EE7-2C19-F7D5814352BA}"/>
              </a:ext>
            </a:extLst>
          </p:cNvPr>
          <p:cNvSpPr>
            <a:spLocks noGrp="1"/>
          </p:cNvSpPr>
          <p:nvPr>
            <p:ph type="title"/>
          </p:nvPr>
        </p:nvSpPr>
        <p:spPr/>
        <p:txBody>
          <a:bodyPr/>
          <a:lstStyle/>
          <a:p>
            <a:r>
              <a:rPr lang="en-GB" dirty="0"/>
              <a:t>How do we derive Foreign Keys and ICs for different relationship types?</a:t>
            </a:r>
          </a:p>
        </p:txBody>
      </p:sp>
      <p:sp>
        <p:nvSpPr>
          <p:cNvPr id="3" name="Content Placeholder 2">
            <a:extLst>
              <a:ext uri="{FF2B5EF4-FFF2-40B4-BE49-F238E27FC236}">
                <a16:creationId xmlns:a16="http://schemas.microsoft.com/office/drawing/2014/main" id="{6979F6E2-2E54-EE37-04E9-6949153377FA}"/>
              </a:ext>
            </a:extLst>
          </p:cNvPr>
          <p:cNvSpPr>
            <a:spLocks noGrp="1"/>
          </p:cNvSpPr>
          <p:nvPr>
            <p:ph idx="1"/>
          </p:nvPr>
        </p:nvSpPr>
        <p:spPr/>
        <p:txBody>
          <a:bodyPr/>
          <a:lstStyle/>
          <a:p>
            <a:r>
              <a:rPr lang="en-GB" dirty="0"/>
              <a:t>1 to Many relations</a:t>
            </a:r>
          </a:p>
          <a:p>
            <a:pPr marL="0" indent="0">
              <a:buNone/>
            </a:pPr>
            <a:r>
              <a:rPr lang="en-GB" dirty="0"/>
              <a:t>(Same for Many to 1 relations)</a:t>
            </a:r>
          </a:p>
        </p:txBody>
      </p:sp>
      <p:sp>
        <p:nvSpPr>
          <p:cNvPr id="4" name="Slide Number Placeholder 3">
            <a:extLst>
              <a:ext uri="{FF2B5EF4-FFF2-40B4-BE49-F238E27FC236}">
                <a16:creationId xmlns:a16="http://schemas.microsoft.com/office/drawing/2014/main" id="{DBAA6220-2834-D35C-3C80-E8EA860E8E17}"/>
              </a:ext>
            </a:extLst>
          </p:cNvPr>
          <p:cNvSpPr>
            <a:spLocks noGrp="1"/>
          </p:cNvSpPr>
          <p:nvPr>
            <p:ph type="sldNum" sz="quarter" idx="4"/>
          </p:nvPr>
        </p:nvSpPr>
        <p:spPr/>
        <p:txBody>
          <a:bodyPr/>
          <a:lstStyle/>
          <a:p>
            <a:fld id="{6998E55D-8E2A-4AFE-A61C-B5DBBB7761E7}" type="slidenum">
              <a:rPr lang="en-GB" smtClean="0"/>
              <a:pPr/>
              <a:t>110</a:t>
            </a:fld>
            <a:endParaRPr lang="en-GB"/>
          </a:p>
        </p:txBody>
      </p:sp>
      <p:grpSp>
        <p:nvGrpSpPr>
          <p:cNvPr id="24" name="Group 23">
            <a:extLst>
              <a:ext uri="{FF2B5EF4-FFF2-40B4-BE49-F238E27FC236}">
                <a16:creationId xmlns:a16="http://schemas.microsoft.com/office/drawing/2014/main" id="{FF8C2DF2-4580-5559-378B-29BBE24E5E22}"/>
              </a:ext>
            </a:extLst>
          </p:cNvPr>
          <p:cNvGrpSpPr/>
          <p:nvPr/>
        </p:nvGrpSpPr>
        <p:grpSpPr>
          <a:xfrm>
            <a:off x="4563292" y="1885573"/>
            <a:ext cx="6943824" cy="856836"/>
            <a:chOff x="1018680" y="3533832"/>
            <a:chExt cx="9957214" cy="1546661"/>
          </a:xfrm>
        </p:grpSpPr>
        <p:sp>
          <p:nvSpPr>
            <p:cNvPr id="5" name="Flowchart: Decision 4">
              <a:extLst>
                <a:ext uri="{FF2B5EF4-FFF2-40B4-BE49-F238E27FC236}">
                  <a16:creationId xmlns:a16="http://schemas.microsoft.com/office/drawing/2014/main" id="{6F26C37D-4D15-6992-453D-6D6A54B4F10B}"/>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6" name="Rectangle 5">
              <a:extLst>
                <a:ext uri="{FF2B5EF4-FFF2-40B4-BE49-F238E27FC236}">
                  <a16:creationId xmlns:a16="http://schemas.microsoft.com/office/drawing/2014/main" id="{649C1882-0799-2F8E-7399-709CB75651F7}"/>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7" name="Oval 6">
              <a:extLst>
                <a:ext uri="{FF2B5EF4-FFF2-40B4-BE49-F238E27FC236}">
                  <a16:creationId xmlns:a16="http://schemas.microsoft.com/office/drawing/2014/main" id="{8B51BBDE-3DAB-39B7-D6DB-D2DC08BB61B2}"/>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8" name="Oval 7">
              <a:extLst>
                <a:ext uri="{FF2B5EF4-FFF2-40B4-BE49-F238E27FC236}">
                  <a16:creationId xmlns:a16="http://schemas.microsoft.com/office/drawing/2014/main" id="{111FF984-3C98-1571-0ED7-EA51776F718E}"/>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9" name="Oval 8">
              <a:extLst>
                <a:ext uri="{FF2B5EF4-FFF2-40B4-BE49-F238E27FC236}">
                  <a16:creationId xmlns:a16="http://schemas.microsoft.com/office/drawing/2014/main" id="{49DCBFC6-BF8E-CB71-E9A8-EDFB4B5463C6}"/>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10" name="Straight Connector 9">
              <a:extLst>
                <a:ext uri="{FF2B5EF4-FFF2-40B4-BE49-F238E27FC236}">
                  <a16:creationId xmlns:a16="http://schemas.microsoft.com/office/drawing/2014/main" id="{8BE11D60-0184-88E5-2917-3EF78F758436}"/>
                </a:ext>
              </a:extLst>
            </p:cNvPr>
            <p:cNvCxnSpPr>
              <a:stCxn id="7" idx="6"/>
              <a:endCxn id="6"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9D639BC-1394-8000-9F23-6386DA523566}"/>
                </a:ext>
              </a:extLst>
            </p:cNvPr>
            <p:cNvCxnSpPr>
              <a:cxnSpLocks/>
              <a:stCxn id="9" idx="4"/>
              <a:endCxn id="6"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1126978-A013-2AD5-2FED-11D07177C43B}"/>
                </a:ext>
              </a:extLst>
            </p:cNvPr>
            <p:cNvCxnSpPr>
              <a:cxnSpLocks/>
              <a:stCxn id="8" idx="2"/>
              <a:endCxn id="6"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2D154D-A574-D2BB-4EB7-2F9DE357C0C5}"/>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14" name="Oval 13">
              <a:extLst>
                <a:ext uri="{FF2B5EF4-FFF2-40B4-BE49-F238E27FC236}">
                  <a16:creationId xmlns:a16="http://schemas.microsoft.com/office/drawing/2014/main" id="{D296C693-F5EF-C943-9315-D3DDAA5CA1CF}"/>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15" name="Oval 14">
              <a:extLst>
                <a:ext uri="{FF2B5EF4-FFF2-40B4-BE49-F238E27FC236}">
                  <a16:creationId xmlns:a16="http://schemas.microsoft.com/office/drawing/2014/main" id="{4E016E05-AE3C-0775-207E-5C6D2C2BF7D0}"/>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16" name="Straight Connector 15">
              <a:extLst>
                <a:ext uri="{FF2B5EF4-FFF2-40B4-BE49-F238E27FC236}">
                  <a16:creationId xmlns:a16="http://schemas.microsoft.com/office/drawing/2014/main" id="{EF6BCB13-E8A0-3771-73AD-A8E724A92FA3}"/>
                </a:ext>
              </a:extLst>
            </p:cNvPr>
            <p:cNvCxnSpPr>
              <a:cxnSpLocks/>
              <a:stCxn id="14" idx="4"/>
              <a:endCxn id="13"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A02729E-2F83-7176-B803-8B5798E9C6E6}"/>
                </a:ext>
              </a:extLst>
            </p:cNvPr>
            <p:cNvCxnSpPr>
              <a:cxnSpLocks/>
              <a:stCxn id="15" idx="3"/>
              <a:endCxn id="13"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E334DE-C7F2-4855-5BB3-1757A6DEDE1D}"/>
                </a:ext>
              </a:extLst>
            </p:cNvPr>
            <p:cNvCxnSpPr>
              <a:cxnSpLocks/>
              <a:endCxn id="13"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D3CF94-5698-6EEE-3C45-99BC7E8E79A0}"/>
                </a:ext>
              </a:extLst>
            </p:cNvPr>
            <p:cNvCxnSpPr>
              <a:cxnSpLocks/>
              <a:stCxn id="5" idx="3"/>
              <a:endCxn id="13"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5F22B1-AC1E-A54A-82BB-2A81B656ADA0}"/>
                </a:ext>
              </a:extLst>
            </p:cNvPr>
            <p:cNvCxnSpPr>
              <a:cxnSpLocks/>
              <a:stCxn id="6" idx="3"/>
              <a:endCxn id="5"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203EFCE-A3A7-0E27-E418-1AD42D777808}"/>
                </a:ext>
              </a:extLst>
            </p:cNvPr>
            <p:cNvSpPr txBox="1"/>
            <p:nvPr/>
          </p:nvSpPr>
          <p:spPr>
            <a:xfrm>
              <a:off x="3892731" y="4300654"/>
              <a:ext cx="697535" cy="427087"/>
            </a:xfrm>
            <a:prstGeom prst="rect">
              <a:avLst/>
            </a:prstGeom>
            <a:noFill/>
          </p:spPr>
          <p:txBody>
            <a:bodyPr wrap="square" rtlCol="0">
              <a:spAutoFit/>
            </a:bodyPr>
            <a:lstStyle/>
            <a:p>
              <a:r>
                <a:rPr lang="en-GB" sz="1000" dirty="0"/>
                <a:t>1</a:t>
              </a:r>
            </a:p>
          </p:txBody>
        </p:sp>
        <p:sp>
          <p:nvSpPr>
            <p:cNvPr id="22" name="TextBox 21">
              <a:extLst>
                <a:ext uri="{FF2B5EF4-FFF2-40B4-BE49-F238E27FC236}">
                  <a16:creationId xmlns:a16="http://schemas.microsoft.com/office/drawing/2014/main" id="{0B0D4491-CD7E-9560-1310-AC6CAD9CCCDE}"/>
                </a:ext>
              </a:extLst>
            </p:cNvPr>
            <p:cNvSpPr txBox="1"/>
            <p:nvPr/>
          </p:nvSpPr>
          <p:spPr>
            <a:xfrm>
              <a:off x="7833559" y="4260655"/>
              <a:ext cx="697535" cy="444450"/>
            </a:xfrm>
            <a:prstGeom prst="rect">
              <a:avLst/>
            </a:prstGeom>
            <a:noFill/>
          </p:spPr>
          <p:txBody>
            <a:bodyPr wrap="square" rtlCol="0">
              <a:spAutoFit/>
            </a:bodyPr>
            <a:lstStyle/>
            <a:p>
              <a:r>
                <a:rPr lang="en-GB" sz="1000" dirty="0"/>
                <a:t>N</a:t>
              </a:r>
            </a:p>
          </p:txBody>
        </p:sp>
        <p:sp>
          <p:nvSpPr>
            <p:cNvPr id="23" name="Oval 22">
              <a:extLst>
                <a:ext uri="{FF2B5EF4-FFF2-40B4-BE49-F238E27FC236}">
                  <a16:creationId xmlns:a16="http://schemas.microsoft.com/office/drawing/2014/main" id="{825014BC-491F-F83F-E7D7-CB9658070585}"/>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pic>
        <p:nvPicPr>
          <p:cNvPr id="25" name="Picture 24">
            <a:extLst>
              <a:ext uri="{FF2B5EF4-FFF2-40B4-BE49-F238E27FC236}">
                <a16:creationId xmlns:a16="http://schemas.microsoft.com/office/drawing/2014/main" id="{439CCEE0-861F-15F8-77B2-5FE9775605E4}"/>
              </a:ext>
            </a:extLst>
          </p:cNvPr>
          <p:cNvPicPr>
            <a:picLocks noChangeAspect="1"/>
          </p:cNvPicPr>
          <p:nvPr/>
        </p:nvPicPr>
        <p:blipFill>
          <a:blip r:embed="rId2"/>
          <a:stretch>
            <a:fillRect/>
          </a:stretch>
        </p:blipFill>
        <p:spPr>
          <a:xfrm>
            <a:off x="664583" y="3625267"/>
            <a:ext cx="4182218" cy="1511939"/>
          </a:xfrm>
          <a:prstGeom prst="rect">
            <a:avLst/>
          </a:prstGeom>
        </p:spPr>
      </p:pic>
      <p:graphicFrame>
        <p:nvGraphicFramePr>
          <p:cNvPr id="26" name="Table 7">
            <a:extLst>
              <a:ext uri="{FF2B5EF4-FFF2-40B4-BE49-F238E27FC236}">
                <a16:creationId xmlns:a16="http://schemas.microsoft.com/office/drawing/2014/main" id="{43E6D2EB-A991-1C63-67B1-36340B056DDD}"/>
              </a:ext>
            </a:extLst>
          </p:cNvPr>
          <p:cNvGraphicFramePr>
            <a:graphicFrameLocks noGrp="1"/>
          </p:cNvGraphicFramePr>
          <p:nvPr/>
        </p:nvGraphicFramePr>
        <p:xfrm>
          <a:off x="7899923" y="3658356"/>
          <a:ext cx="3766988" cy="1854200"/>
        </p:xfrm>
        <a:graphic>
          <a:graphicData uri="http://schemas.openxmlformats.org/drawingml/2006/table">
            <a:tbl>
              <a:tblPr firstRow="1" bandRow="1">
                <a:tableStyleId>{5C22544A-7EE6-4342-B048-85BDC9FD1C3A}</a:tableStyleId>
              </a:tblPr>
              <a:tblGrid>
                <a:gridCol w="1076541">
                  <a:extLst>
                    <a:ext uri="{9D8B030D-6E8A-4147-A177-3AD203B41FA5}">
                      <a16:colId xmlns:a16="http://schemas.microsoft.com/office/drawing/2014/main" val="1551054938"/>
                    </a:ext>
                  </a:extLst>
                </a:gridCol>
                <a:gridCol w="800100">
                  <a:extLst>
                    <a:ext uri="{9D8B030D-6E8A-4147-A177-3AD203B41FA5}">
                      <a16:colId xmlns:a16="http://schemas.microsoft.com/office/drawing/2014/main" val="2429303523"/>
                    </a:ext>
                  </a:extLst>
                </a:gridCol>
                <a:gridCol w="1890347">
                  <a:extLst>
                    <a:ext uri="{9D8B030D-6E8A-4147-A177-3AD203B41FA5}">
                      <a16:colId xmlns:a16="http://schemas.microsoft.com/office/drawing/2014/main" val="749733657"/>
                    </a:ext>
                  </a:extLst>
                </a:gridCol>
              </a:tblGrid>
              <a:tr h="370840">
                <a:tc>
                  <a:txBody>
                    <a:bodyPr/>
                    <a:lstStyle/>
                    <a:p>
                      <a:r>
                        <a:rPr lang="en-GB" sz="1400" dirty="0"/>
                        <a:t>SSI</a:t>
                      </a:r>
                    </a:p>
                  </a:txBody>
                  <a:tcPr/>
                </a:tc>
                <a:tc>
                  <a:txBody>
                    <a:bodyPr/>
                    <a:lstStyle/>
                    <a:p>
                      <a:r>
                        <a:rPr lang="en-GB" sz="1400" dirty="0"/>
                        <a:t>Name</a:t>
                      </a:r>
                    </a:p>
                  </a:txBody>
                  <a:tcPr/>
                </a:tc>
                <a:tc>
                  <a:txBody>
                    <a:bodyPr/>
                    <a:lstStyle/>
                    <a:p>
                      <a:r>
                        <a:rPr lang="en-GB" sz="1400" dirty="0" err="1"/>
                        <a:t>Phone_Number</a:t>
                      </a:r>
                      <a:endParaRPr lang="en-GB" sz="1400" dirty="0"/>
                    </a:p>
                  </a:txBody>
                  <a:tcPr/>
                </a:tc>
                <a:extLst>
                  <a:ext uri="{0D108BD9-81ED-4DB2-BD59-A6C34878D82A}">
                    <a16:rowId xmlns:a16="http://schemas.microsoft.com/office/drawing/2014/main" val="1488878063"/>
                  </a:ext>
                </a:extLst>
              </a:tr>
              <a:tr h="370840">
                <a:tc>
                  <a:txBody>
                    <a:bodyPr/>
                    <a:lstStyle/>
                    <a:p>
                      <a:r>
                        <a:rPr lang="en-GB" sz="1400" dirty="0"/>
                        <a:t>87542702</a:t>
                      </a:r>
                    </a:p>
                  </a:txBody>
                  <a:tcPr/>
                </a:tc>
                <a:tc>
                  <a:txBody>
                    <a:bodyPr/>
                    <a:lstStyle/>
                    <a:p>
                      <a:r>
                        <a:rPr lang="en-GB" sz="1400" dirty="0"/>
                        <a:t>Tom</a:t>
                      </a:r>
                    </a:p>
                  </a:txBody>
                  <a:tcPr/>
                </a:tc>
                <a:tc>
                  <a:txBody>
                    <a:bodyPr/>
                    <a:lstStyle/>
                    <a:p>
                      <a:r>
                        <a:rPr lang="en-GB" sz="1400" dirty="0"/>
                        <a:t>75315567</a:t>
                      </a:r>
                    </a:p>
                  </a:txBody>
                  <a:tcPr/>
                </a:tc>
                <a:extLst>
                  <a:ext uri="{0D108BD9-81ED-4DB2-BD59-A6C34878D82A}">
                    <a16:rowId xmlns:a16="http://schemas.microsoft.com/office/drawing/2014/main" val="4098427296"/>
                  </a:ext>
                </a:extLst>
              </a:tr>
              <a:tr h="370840">
                <a:tc>
                  <a:txBody>
                    <a:bodyPr/>
                    <a:lstStyle/>
                    <a:p>
                      <a:r>
                        <a:rPr lang="en-GB" sz="1400" dirty="0"/>
                        <a:t>68201937</a:t>
                      </a:r>
                    </a:p>
                  </a:txBody>
                  <a:tcPr/>
                </a:tc>
                <a:tc>
                  <a:txBody>
                    <a:bodyPr/>
                    <a:lstStyle/>
                    <a:p>
                      <a:r>
                        <a:rPr lang="en-GB" sz="1400" dirty="0"/>
                        <a:t>Uraz</a:t>
                      </a:r>
                    </a:p>
                  </a:txBody>
                  <a:tcPr/>
                </a:tc>
                <a:tc>
                  <a:txBody>
                    <a:bodyPr/>
                    <a:lstStyle/>
                    <a:p>
                      <a:r>
                        <a:rPr lang="en-GB" sz="1400" dirty="0"/>
                        <a:t>75335521</a:t>
                      </a:r>
                    </a:p>
                  </a:txBody>
                  <a:tcPr/>
                </a:tc>
                <a:extLst>
                  <a:ext uri="{0D108BD9-81ED-4DB2-BD59-A6C34878D82A}">
                    <a16:rowId xmlns:a16="http://schemas.microsoft.com/office/drawing/2014/main" val="1953469719"/>
                  </a:ext>
                </a:extLst>
              </a:tr>
              <a:tr h="370840">
                <a:tc>
                  <a:txBody>
                    <a:bodyPr/>
                    <a:lstStyle/>
                    <a:p>
                      <a:r>
                        <a:rPr lang="en-GB" sz="1400" dirty="0"/>
                        <a:t>23139827</a:t>
                      </a:r>
                    </a:p>
                  </a:txBody>
                  <a:tcPr/>
                </a:tc>
                <a:tc>
                  <a:txBody>
                    <a:bodyPr/>
                    <a:lstStyle/>
                    <a:p>
                      <a:r>
                        <a:rPr lang="en-GB" sz="1400" dirty="0"/>
                        <a:t>Nick</a:t>
                      </a:r>
                    </a:p>
                  </a:txBody>
                  <a:tcPr/>
                </a:tc>
                <a:tc>
                  <a:txBody>
                    <a:bodyPr/>
                    <a:lstStyle/>
                    <a:p>
                      <a:r>
                        <a:rPr lang="en-GB" sz="1400" dirty="0"/>
                        <a:t>75315544</a:t>
                      </a:r>
                    </a:p>
                  </a:txBody>
                  <a:tcPr/>
                </a:tc>
                <a:extLst>
                  <a:ext uri="{0D108BD9-81ED-4DB2-BD59-A6C34878D82A}">
                    <a16:rowId xmlns:a16="http://schemas.microsoft.com/office/drawing/2014/main" val="3233330986"/>
                  </a:ext>
                </a:extLst>
              </a:tr>
              <a:tr h="370840">
                <a:tc>
                  <a:txBody>
                    <a:bodyPr/>
                    <a:lstStyle/>
                    <a:p>
                      <a:r>
                        <a:rPr lang="en-GB" sz="1400" dirty="0"/>
                        <a:t>23761281</a:t>
                      </a:r>
                    </a:p>
                  </a:txBody>
                  <a:tcPr/>
                </a:tc>
                <a:tc>
                  <a:txBody>
                    <a:bodyPr/>
                    <a:lstStyle/>
                    <a:p>
                      <a:r>
                        <a:rPr lang="en-GB" sz="1400" dirty="0"/>
                        <a:t>Alex</a:t>
                      </a:r>
                    </a:p>
                  </a:txBody>
                  <a:tcPr/>
                </a:tc>
                <a:tc>
                  <a:txBody>
                    <a:bodyPr/>
                    <a:lstStyle/>
                    <a:p>
                      <a:r>
                        <a:rPr lang="en-GB" sz="1400" dirty="0"/>
                        <a:t>73828732</a:t>
                      </a:r>
                    </a:p>
                  </a:txBody>
                  <a:tcPr/>
                </a:tc>
                <a:extLst>
                  <a:ext uri="{0D108BD9-81ED-4DB2-BD59-A6C34878D82A}">
                    <a16:rowId xmlns:a16="http://schemas.microsoft.com/office/drawing/2014/main" val="2337349592"/>
                  </a:ext>
                </a:extLst>
              </a:tr>
            </a:tbl>
          </a:graphicData>
        </a:graphic>
      </p:graphicFrame>
      <p:cxnSp>
        <p:nvCxnSpPr>
          <p:cNvPr id="27" name="Straight Connector 26">
            <a:extLst>
              <a:ext uri="{FF2B5EF4-FFF2-40B4-BE49-F238E27FC236}">
                <a16:creationId xmlns:a16="http://schemas.microsoft.com/office/drawing/2014/main" id="{45F76372-736A-B47A-E3A7-314D7FDF50B4}"/>
              </a:ext>
            </a:extLst>
          </p:cNvPr>
          <p:cNvCxnSpPr>
            <a:cxnSpLocks/>
            <a:endCxn id="5" idx="0"/>
          </p:cNvCxnSpPr>
          <p:nvPr/>
        </p:nvCxnSpPr>
        <p:spPr>
          <a:xfrm flipH="1">
            <a:off x="8147375" y="1964017"/>
            <a:ext cx="177216" cy="2620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B4AF0891-CBC1-F3E6-F6E8-6F0DC9D0D649}"/>
              </a:ext>
            </a:extLst>
          </p:cNvPr>
          <p:cNvSpPr/>
          <p:nvPr/>
        </p:nvSpPr>
        <p:spPr>
          <a:xfrm>
            <a:off x="7969687" y="1699097"/>
            <a:ext cx="705117" cy="2565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Price</a:t>
            </a:r>
            <a:endParaRPr lang="en-GB" sz="1000" dirty="0">
              <a:solidFill>
                <a:schemeClr val="tx1"/>
              </a:solidFill>
            </a:endParaRPr>
          </a:p>
        </p:txBody>
      </p:sp>
      <p:graphicFrame>
        <p:nvGraphicFramePr>
          <p:cNvPr id="31" name="Table 7">
            <a:extLst>
              <a:ext uri="{FF2B5EF4-FFF2-40B4-BE49-F238E27FC236}">
                <a16:creationId xmlns:a16="http://schemas.microsoft.com/office/drawing/2014/main" id="{1D429ED9-B7D3-35AD-CD30-5035FCC72CE7}"/>
              </a:ext>
            </a:extLst>
          </p:cNvPr>
          <p:cNvGraphicFramePr>
            <a:graphicFrameLocks noGrp="1"/>
          </p:cNvGraphicFramePr>
          <p:nvPr/>
        </p:nvGraphicFramePr>
        <p:xfrm>
          <a:off x="6953455" y="3658356"/>
          <a:ext cx="946468" cy="1854200"/>
        </p:xfrm>
        <a:graphic>
          <a:graphicData uri="http://schemas.openxmlformats.org/drawingml/2006/table">
            <a:tbl>
              <a:tblPr firstRow="1" bandRow="1">
                <a:tableStyleId>{5C22544A-7EE6-4342-B048-85BDC9FD1C3A}</a:tableStyleId>
              </a:tblPr>
              <a:tblGrid>
                <a:gridCol w="946468">
                  <a:extLst>
                    <a:ext uri="{9D8B030D-6E8A-4147-A177-3AD203B41FA5}">
                      <a16:colId xmlns:a16="http://schemas.microsoft.com/office/drawing/2014/main" val="1551054938"/>
                    </a:ext>
                  </a:extLst>
                </a:gridCol>
              </a:tblGrid>
              <a:tr h="370840">
                <a:tc>
                  <a:txBody>
                    <a:bodyPr/>
                    <a:lstStyle/>
                    <a:p>
                      <a:r>
                        <a:rPr lang="en-GB" sz="1400" dirty="0"/>
                        <a:t>Price</a:t>
                      </a:r>
                    </a:p>
                  </a:txBody>
                  <a:tcPr/>
                </a:tc>
                <a:extLst>
                  <a:ext uri="{0D108BD9-81ED-4DB2-BD59-A6C34878D82A}">
                    <a16:rowId xmlns:a16="http://schemas.microsoft.com/office/drawing/2014/main" val="1488878063"/>
                  </a:ext>
                </a:extLst>
              </a:tr>
              <a:tr h="370840">
                <a:tc>
                  <a:txBody>
                    <a:bodyPr/>
                    <a:lstStyle/>
                    <a:p>
                      <a:r>
                        <a:rPr lang="en-GB" sz="1400" dirty="0"/>
                        <a:t>10</a:t>
                      </a:r>
                    </a:p>
                  </a:txBody>
                  <a:tcPr/>
                </a:tc>
                <a:extLst>
                  <a:ext uri="{0D108BD9-81ED-4DB2-BD59-A6C34878D82A}">
                    <a16:rowId xmlns:a16="http://schemas.microsoft.com/office/drawing/2014/main" val="4098427296"/>
                  </a:ext>
                </a:extLst>
              </a:tr>
              <a:tr h="370840">
                <a:tc>
                  <a:txBody>
                    <a:bodyPr/>
                    <a:lstStyle/>
                    <a:p>
                      <a:r>
                        <a:rPr lang="en-GB" sz="1400" dirty="0"/>
                        <a:t>23</a:t>
                      </a:r>
                    </a:p>
                  </a:txBody>
                  <a:tcPr/>
                </a:tc>
                <a:extLst>
                  <a:ext uri="{0D108BD9-81ED-4DB2-BD59-A6C34878D82A}">
                    <a16:rowId xmlns:a16="http://schemas.microsoft.com/office/drawing/2014/main" val="1953469719"/>
                  </a:ext>
                </a:extLst>
              </a:tr>
              <a:tr h="370840">
                <a:tc>
                  <a:txBody>
                    <a:bodyPr/>
                    <a:lstStyle/>
                    <a:p>
                      <a:r>
                        <a:rPr lang="en-GB" sz="1400" dirty="0"/>
                        <a:t>12</a:t>
                      </a:r>
                    </a:p>
                  </a:txBody>
                  <a:tcPr/>
                </a:tc>
                <a:extLst>
                  <a:ext uri="{0D108BD9-81ED-4DB2-BD59-A6C34878D82A}">
                    <a16:rowId xmlns:a16="http://schemas.microsoft.com/office/drawing/2014/main" val="3233330986"/>
                  </a:ext>
                </a:extLst>
              </a:tr>
              <a:tr h="370840">
                <a:tc>
                  <a:txBody>
                    <a:bodyPr/>
                    <a:lstStyle/>
                    <a:p>
                      <a:r>
                        <a:rPr lang="en-GB" sz="1400" dirty="0"/>
                        <a:t>11</a:t>
                      </a:r>
                    </a:p>
                  </a:txBody>
                  <a:tcPr/>
                </a:tc>
                <a:extLst>
                  <a:ext uri="{0D108BD9-81ED-4DB2-BD59-A6C34878D82A}">
                    <a16:rowId xmlns:a16="http://schemas.microsoft.com/office/drawing/2014/main" val="3097380124"/>
                  </a:ext>
                </a:extLst>
              </a:tr>
            </a:tbl>
          </a:graphicData>
        </a:graphic>
      </p:graphicFrame>
      <p:sp>
        <p:nvSpPr>
          <p:cNvPr id="28" name="Oval 27">
            <a:extLst>
              <a:ext uri="{FF2B5EF4-FFF2-40B4-BE49-F238E27FC236}">
                <a16:creationId xmlns:a16="http://schemas.microsoft.com/office/drawing/2014/main" id="{8E4E87D4-BA87-D73C-B271-4CFD237D3CA8}"/>
              </a:ext>
            </a:extLst>
          </p:cNvPr>
          <p:cNvSpPr/>
          <p:nvPr/>
        </p:nvSpPr>
        <p:spPr>
          <a:xfrm>
            <a:off x="7265335" y="1464747"/>
            <a:ext cx="4455492" cy="176177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pic>
        <p:nvPicPr>
          <p:cNvPr id="29" name="Picture 28">
            <a:extLst>
              <a:ext uri="{FF2B5EF4-FFF2-40B4-BE49-F238E27FC236}">
                <a16:creationId xmlns:a16="http://schemas.microsoft.com/office/drawing/2014/main" id="{F0F73753-FAEF-3EBB-55B5-C07E5EEC5501}"/>
              </a:ext>
            </a:extLst>
          </p:cNvPr>
          <p:cNvPicPr>
            <a:picLocks noChangeAspect="1"/>
          </p:cNvPicPr>
          <p:nvPr/>
        </p:nvPicPr>
        <p:blipFill rotWithShape="1">
          <a:blip r:embed="rId2"/>
          <a:srcRect r="64793"/>
          <a:stretch/>
        </p:blipFill>
        <p:spPr>
          <a:xfrm>
            <a:off x="5481024" y="3652572"/>
            <a:ext cx="1472431" cy="1511939"/>
          </a:xfrm>
          <a:prstGeom prst="rect">
            <a:avLst/>
          </a:prstGeom>
        </p:spPr>
      </p:pic>
      <p:sp>
        <p:nvSpPr>
          <p:cNvPr id="32" name="TextBox 31">
            <a:extLst>
              <a:ext uri="{FF2B5EF4-FFF2-40B4-BE49-F238E27FC236}">
                <a16:creationId xmlns:a16="http://schemas.microsoft.com/office/drawing/2014/main" id="{9EF977D0-3E43-9C09-82CF-4CD20134B323}"/>
              </a:ext>
            </a:extLst>
          </p:cNvPr>
          <p:cNvSpPr txBox="1"/>
          <p:nvPr/>
        </p:nvSpPr>
        <p:spPr>
          <a:xfrm>
            <a:off x="332509" y="5417413"/>
            <a:ext cx="11075717" cy="369332"/>
          </a:xfrm>
          <a:prstGeom prst="rect">
            <a:avLst/>
          </a:prstGeom>
          <a:noFill/>
        </p:spPr>
        <p:txBody>
          <a:bodyPr wrap="square" rtlCol="0">
            <a:spAutoFit/>
          </a:bodyPr>
          <a:lstStyle/>
          <a:p>
            <a:r>
              <a:rPr lang="en-GB" dirty="0"/>
              <a:t>Car (</a:t>
            </a:r>
            <a:r>
              <a:rPr lang="en-GB" dirty="0" err="1"/>
              <a:t>Brand:</a:t>
            </a:r>
            <a:r>
              <a:rPr lang="en-GB" i="1" dirty="0" err="1"/>
              <a:t>TEXT</a:t>
            </a:r>
            <a:r>
              <a:rPr lang="en-GB" dirty="0" err="1"/>
              <a:t>,Weight</a:t>
            </a:r>
            <a:r>
              <a:rPr lang="en-GB" dirty="0"/>
              <a:t>: </a:t>
            </a:r>
            <a:r>
              <a:rPr lang="en-GB" i="1" dirty="0"/>
              <a:t>INT</a:t>
            </a:r>
            <a:r>
              <a:rPr lang="en-GB" dirty="0"/>
              <a:t>, </a:t>
            </a:r>
            <a:r>
              <a:rPr lang="en-GB" dirty="0" err="1"/>
              <a:t>Length:</a:t>
            </a:r>
            <a:r>
              <a:rPr lang="en-GB" i="1" dirty="0" err="1"/>
              <a:t>DOUBLE</a:t>
            </a:r>
            <a:r>
              <a:rPr lang="en-GB" dirty="0"/>
              <a:t>, </a:t>
            </a:r>
            <a:r>
              <a:rPr lang="en-GB" dirty="0" err="1"/>
              <a:t>Max_Speed:</a:t>
            </a:r>
            <a:r>
              <a:rPr lang="en-GB" i="1" dirty="0" err="1"/>
              <a:t>INT</a:t>
            </a:r>
            <a:r>
              <a:rPr lang="en-GB" i="1" dirty="0"/>
              <a:t>,</a:t>
            </a:r>
            <a:r>
              <a:rPr lang="en-GB" dirty="0"/>
              <a:t> Primary key: Brand)</a:t>
            </a:r>
          </a:p>
        </p:txBody>
      </p:sp>
      <p:sp>
        <p:nvSpPr>
          <p:cNvPr id="33" name="TextBox 32">
            <a:extLst>
              <a:ext uri="{FF2B5EF4-FFF2-40B4-BE49-F238E27FC236}">
                <a16:creationId xmlns:a16="http://schemas.microsoft.com/office/drawing/2014/main" id="{82C8DC42-9F8F-83AC-2FC3-038DDADBAC75}"/>
              </a:ext>
            </a:extLst>
          </p:cNvPr>
          <p:cNvSpPr txBox="1"/>
          <p:nvPr/>
        </p:nvSpPr>
        <p:spPr>
          <a:xfrm>
            <a:off x="332508" y="5689972"/>
            <a:ext cx="11075717" cy="646331"/>
          </a:xfrm>
          <a:prstGeom prst="rect">
            <a:avLst/>
          </a:prstGeom>
          <a:noFill/>
        </p:spPr>
        <p:txBody>
          <a:bodyPr wrap="square" rtlCol="0">
            <a:spAutoFit/>
          </a:bodyPr>
          <a:lstStyle/>
          <a:p>
            <a:r>
              <a:rPr lang="en-GB" dirty="0" err="1"/>
              <a:t>Mec_R</a:t>
            </a:r>
            <a:r>
              <a:rPr lang="en-GB" dirty="0"/>
              <a:t> (</a:t>
            </a:r>
            <a:r>
              <a:rPr lang="en-GB" dirty="0" err="1"/>
              <a:t>Brand:</a:t>
            </a:r>
            <a:r>
              <a:rPr lang="en-GB" i="1" dirty="0" err="1"/>
              <a:t>TEXT</a:t>
            </a:r>
            <a:r>
              <a:rPr lang="en-GB" dirty="0" err="1"/>
              <a:t>,Price</a:t>
            </a:r>
            <a:r>
              <a:rPr lang="en-GB" dirty="0"/>
              <a:t>: </a:t>
            </a:r>
            <a:r>
              <a:rPr lang="en-GB" i="1" dirty="0"/>
              <a:t>INT</a:t>
            </a:r>
            <a:r>
              <a:rPr lang="en-GB" dirty="0"/>
              <a:t>, SSI:</a:t>
            </a:r>
            <a:r>
              <a:rPr lang="en-GB" i="1" dirty="0"/>
              <a:t>INT</a:t>
            </a:r>
            <a:r>
              <a:rPr lang="en-GB" dirty="0"/>
              <a:t>, </a:t>
            </a:r>
            <a:r>
              <a:rPr lang="en-GB" dirty="0" err="1"/>
              <a:t>Name:</a:t>
            </a:r>
            <a:r>
              <a:rPr lang="en-GB" i="1" dirty="0" err="1"/>
              <a:t>TEXT</a:t>
            </a:r>
            <a:r>
              <a:rPr lang="en-GB" dirty="0"/>
              <a:t>, </a:t>
            </a:r>
            <a:r>
              <a:rPr lang="en-GB" dirty="0" err="1"/>
              <a:t>Phone_Number:</a:t>
            </a:r>
            <a:r>
              <a:rPr lang="en-GB" i="1" dirty="0" err="1"/>
              <a:t>TEXT</a:t>
            </a:r>
            <a:r>
              <a:rPr lang="en-GB" dirty="0"/>
              <a:t> ,Primary key: SSI, Foreign Key Brand referencing Car. </a:t>
            </a:r>
            <a:r>
              <a:rPr lang="en-GB" dirty="0">
                <a:solidFill>
                  <a:srgbClr val="FF0000"/>
                </a:solidFill>
              </a:rPr>
              <a:t>On Delete</a:t>
            </a:r>
            <a:r>
              <a:rPr lang="en-GB" dirty="0"/>
              <a:t> </a:t>
            </a:r>
            <a:r>
              <a:rPr lang="en-GB" dirty="0">
                <a:solidFill>
                  <a:srgbClr val="FF0000"/>
                </a:solidFill>
              </a:rPr>
              <a:t>CASCADE/REJECT, BRAND CANNOT BE NULL</a:t>
            </a:r>
            <a:r>
              <a:rPr lang="en-GB" i="1" dirty="0"/>
              <a:t> )</a:t>
            </a:r>
            <a:endParaRPr lang="en-GB" dirty="0">
              <a:solidFill>
                <a:srgbClr val="FF0000"/>
              </a:solidFill>
            </a:endParaRPr>
          </a:p>
        </p:txBody>
      </p:sp>
      <p:sp>
        <p:nvSpPr>
          <p:cNvPr id="34" name="TextBox 33">
            <a:extLst>
              <a:ext uri="{FF2B5EF4-FFF2-40B4-BE49-F238E27FC236}">
                <a16:creationId xmlns:a16="http://schemas.microsoft.com/office/drawing/2014/main" id="{3A9558D9-5AB9-6E87-618F-782F1BE5CB79}"/>
              </a:ext>
            </a:extLst>
          </p:cNvPr>
          <p:cNvSpPr txBox="1"/>
          <p:nvPr/>
        </p:nvSpPr>
        <p:spPr>
          <a:xfrm>
            <a:off x="5481024" y="5131782"/>
            <a:ext cx="1472431" cy="307777"/>
          </a:xfrm>
          <a:prstGeom prst="rect">
            <a:avLst/>
          </a:prstGeom>
          <a:solidFill>
            <a:schemeClr val="accent1">
              <a:lumMod val="20000"/>
              <a:lumOff val="80000"/>
            </a:schemeClr>
          </a:solidFill>
        </p:spPr>
        <p:txBody>
          <a:bodyPr wrap="square" rtlCol="0">
            <a:spAutoFit/>
          </a:bodyPr>
          <a:lstStyle/>
          <a:p>
            <a:r>
              <a:rPr lang="en-GB" sz="1400" dirty="0"/>
              <a:t>BMW 3.21</a:t>
            </a:r>
          </a:p>
        </p:txBody>
      </p:sp>
      <p:cxnSp>
        <p:nvCxnSpPr>
          <p:cNvPr id="35" name="Straight Connector 34">
            <a:extLst>
              <a:ext uri="{FF2B5EF4-FFF2-40B4-BE49-F238E27FC236}">
                <a16:creationId xmlns:a16="http://schemas.microsoft.com/office/drawing/2014/main" id="{64875C64-885A-138D-F624-58BE3F3E8719}"/>
              </a:ext>
            </a:extLst>
          </p:cNvPr>
          <p:cNvCxnSpPr>
            <a:cxnSpLocks/>
          </p:cNvCxnSpPr>
          <p:nvPr/>
        </p:nvCxnSpPr>
        <p:spPr>
          <a:xfrm>
            <a:off x="8617527" y="2554095"/>
            <a:ext cx="1008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39042E35-48E6-17EA-02AA-A78631C46A48}"/>
              </a:ext>
            </a:extLst>
          </p:cNvPr>
          <p:cNvSpPr/>
          <p:nvPr/>
        </p:nvSpPr>
        <p:spPr>
          <a:xfrm>
            <a:off x="8199059" y="2345717"/>
            <a:ext cx="1950285" cy="387290"/>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37" name="TextBox 36">
            <a:extLst>
              <a:ext uri="{FF2B5EF4-FFF2-40B4-BE49-F238E27FC236}">
                <a16:creationId xmlns:a16="http://schemas.microsoft.com/office/drawing/2014/main" id="{B92FB9C1-9A58-0255-1E7A-45467A7036DB}"/>
              </a:ext>
            </a:extLst>
          </p:cNvPr>
          <p:cNvSpPr txBox="1"/>
          <p:nvPr/>
        </p:nvSpPr>
        <p:spPr>
          <a:xfrm>
            <a:off x="6330480" y="1154201"/>
            <a:ext cx="3943431" cy="523220"/>
          </a:xfrm>
          <a:prstGeom prst="rect">
            <a:avLst/>
          </a:prstGeom>
          <a:noFill/>
        </p:spPr>
        <p:txBody>
          <a:bodyPr wrap="square">
            <a:spAutoFit/>
          </a:bodyPr>
          <a:lstStyle/>
          <a:p>
            <a:r>
              <a:rPr lang="en-GB" sz="1400" dirty="0"/>
              <a:t>“A car can be repaired by many mechanics.</a:t>
            </a:r>
          </a:p>
          <a:p>
            <a:r>
              <a:rPr lang="en-GB" sz="1400" dirty="0"/>
              <a:t>A mechanic must repair one type of car.”</a:t>
            </a:r>
          </a:p>
        </p:txBody>
      </p:sp>
    </p:spTree>
    <p:extLst>
      <p:ext uri="{BB962C8B-B14F-4D97-AF65-F5344CB8AC3E}">
        <p14:creationId xmlns:p14="http://schemas.microsoft.com/office/powerpoint/2010/main" val="181860561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D0D7B-294E-AC58-C1DF-6B44E17D4414}"/>
              </a:ext>
            </a:extLst>
          </p:cNvPr>
          <p:cNvSpPr>
            <a:spLocks noGrp="1"/>
          </p:cNvSpPr>
          <p:nvPr>
            <p:ph type="title"/>
          </p:nvPr>
        </p:nvSpPr>
        <p:spPr/>
        <p:txBody>
          <a:bodyPr/>
          <a:lstStyle/>
          <a:p>
            <a:r>
              <a:rPr lang="en-GB" dirty="0"/>
              <a:t>How do we derive Foreign Keys and ICs for different relationship types?</a:t>
            </a:r>
          </a:p>
        </p:txBody>
      </p:sp>
      <p:sp>
        <p:nvSpPr>
          <p:cNvPr id="3" name="Content Placeholder 2">
            <a:extLst>
              <a:ext uri="{FF2B5EF4-FFF2-40B4-BE49-F238E27FC236}">
                <a16:creationId xmlns:a16="http://schemas.microsoft.com/office/drawing/2014/main" id="{5F1806CB-2A90-011D-82E2-E944637C74D0}"/>
              </a:ext>
            </a:extLst>
          </p:cNvPr>
          <p:cNvSpPr>
            <a:spLocks noGrp="1"/>
          </p:cNvSpPr>
          <p:nvPr>
            <p:ph idx="1"/>
          </p:nvPr>
        </p:nvSpPr>
        <p:spPr>
          <a:xfrm>
            <a:off x="783773" y="2942607"/>
            <a:ext cx="9808029" cy="3234355"/>
          </a:xfrm>
        </p:spPr>
        <p:txBody>
          <a:bodyPr/>
          <a:lstStyle/>
          <a:p>
            <a:r>
              <a:rPr lang="en-GB" dirty="0"/>
              <a:t>Many to Many (N-N, N-M, X-Y,….)</a:t>
            </a:r>
          </a:p>
        </p:txBody>
      </p:sp>
      <p:sp>
        <p:nvSpPr>
          <p:cNvPr id="4" name="Slide Number Placeholder 3">
            <a:extLst>
              <a:ext uri="{FF2B5EF4-FFF2-40B4-BE49-F238E27FC236}">
                <a16:creationId xmlns:a16="http://schemas.microsoft.com/office/drawing/2014/main" id="{18BFEDE4-DAD6-E47D-6F51-00D3EB9E1B44}"/>
              </a:ext>
            </a:extLst>
          </p:cNvPr>
          <p:cNvSpPr>
            <a:spLocks noGrp="1"/>
          </p:cNvSpPr>
          <p:nvPr>
            <p:ph type="sldNum" sz="quarter" idx="4"/>
          </p:nvPr>
        </p:nvSpPr>
        <p:spPr/>
        <p:txBody>
          <a:bodyPr/>
          <a:lstStyle/>
          <a:p>
            <a:fld id="{6998E55D-8E2A-4AFE-A61C-B5DBBB7761E7}" type="slidenum">
              <a:rPr lang="en-GB" smtClean="0"/>
              <a:pPr/>
              <a:t>111</a:t>
            </a:fld>
            <a:endParaRPr lang="en-GB"/>
          </a:p>
        </p:txBody>
      </p:sp>
      <p:grpSp>
        <p:nvGrpSpPr>
          <p:cNvPr id="5" name="Group 4">
            <a:extLst>
              <a:ext uri="{FF2B5EF4-FFF2-40B4-BE49-F238E27FC236}">
                <a16:creationId xmlns:a16="http://schemas.microsoft.com/office/drawing/2014/main" id="{7C4AC5E5-04A9-C461-D64E-2523E667C666}"/>
              </a:ext>
            </a:extLst>
          </p:cNvPr>
          <p:cNvGrpSpPr/>
          <p:nvPr/>
        </p:nvGrpSpPr>
        <p:grpSpPr>
          <a:xfrm>
            <a:off x="4563292" y="1885573"/>
            <a:ext cx="6943824" cy="856836"/>
            <a:chOff x="1018680" y="3533832"/>
            <a:chExt cx="9957214" cy="1546661"/>
          </a:xfrm>
        </p:grpSpPr>
        <p:sp>
          <p:nvSpPr>
            <p:cNvPr id="6" name="Flowchart: Decision 5">
              <a:extLst>
                <a:ext uri="{FF2B5EF4-FFF2-40B4-BE49-F238E27FC236}">
                  <a16:creationId xmlns:a16="http://schemas.microsoft.com/office/drawing/2014/main" id="{A3955886-01E8-7FB4-1ACA-36B5C9681BA3}"/>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7" name="Rectangle 6">
              <a:extLst>
                <a:ext uri="{FF2B5EF4-FFF2-40B4-BE49-F238E27FC236}">
                  <a16:creationId xmlns:a16="http://schemas.microsoft.com/office/drawing/2014/main" id="{819E8BF3-F3FA-FA2E-8A13-5A70830BBD45}"/>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8" name="Oval 7">
              <a:extLst>
                <a:ext uri="{FF2B5EF4-FFF2-40B4-BE49-F238E27FC236}">
                  <a16:creationId xmlns:a16="http://schemas.microsoft.com/office/drawing/2014/main" id="{0181DB0C-A870-96ED-8D37-5221D7A1A61D}"/>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9" name="Oval 8">
              <a:extLst>
                <a:ext uri="{FF2B5EF4-FFF2-40B4-BE49-F238E27FC236}">
                  <a16:creationId xmlns:a16="http://schemas.microsoft.com/office/drawing/2014/main" id="{CC0AE306-0877-A601-FD52-5321DC837D1E}"/>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10" name="Oval 9">
              <a:extLst>
                <a:ext uri="{FF2B5EF4-FFF2-40B4-BE49-F238E27FC236}">
                  <a16:creationId xmlns:a16="http://schemas.microsoft.com/office/drawing/2014/main" id="{ED6D08E3-8F90-344F-7BC7-4D9CF9ED05EA}"/>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11" name="Straight Connector 10">
              <a:extLst>
                <a:ext uri="{FF2B5EF4-FFF2-40B4-BE49-F238E27FC236}">
                  <a16:creationId xmlns:a16="http://schemas.microsoft.com/office/drawing/2014/main" id="{03B8C105-6DCB-E9A7-288E-EF8AC2B9023D}"/>
                </a:ext>
              </a:extLst>
            </p:cNvPr>
            <p:cNvCxnSpPr>
              <a:stCxn id="8" idx="6"/>
              <a:endCxn id="7"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6F76232-8B87-F6AA-5668-3B9AC01ED177}"/>
                </a:ext>
              </a:extLst>
            </p:cNvPr>
            <p:cNvCxnSpPr>
              <a:cxnSpLocks/>
              <a:stCxn id="10" idx="4"/>
              <a:endCxn id="7"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DC6A7C4-7E94-7BC4-50B1-F7B9D41B12EE}"/>
                </a:ext>
              </a:extLst>
            </p:cNvPr>
            <p:cNvCxnSpPr>
              <a:cxnSpLocks/>
              <a:stCxn id="9" idx="2"/>
              <a:endCxn id="7"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4E0F87D-60FC-D943-7C6C-D614122F667F}"/>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15" name="Oval 14">
              <a:extLst>
                <a:ext uri="{FF2B5EF4-FFF2-40B4-BE49-F238E27FC236}">
                  <a16:creationId xmlns:a16="http://schemas.microsoft.com/office/drawing/2014/main" id="{359D0CF7-8E11-7459-3757-FCE4283F5674}"/>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16" name="Oval 15">
              <a:extLst>
                <a:ext uri="{FF2B5EF4-FFF2-40B4-BE49-F238E27FC236}">
                  <a16:creationId xmlns:a16="http://schemas.microsoft.com/office/drawing/2014/main" id="{56324FC9-2B1D-7B9E-4C74-101545F9DDEB}"/>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17" name="Straight Connector 16">
              <a:extLst>
                <a:ext uri="{FF2B5EF4-FFF2-40B4-BE49-F238E27FC236}">
                  <a16:creationId xmlns:a16="http://schemas.microsoft.com/office/drawing/2014/main" id="{3A15FB53-1E7D-E1B0-9AE4-15FFDD2E5F36}"/>
                </a:ext>
              </a:extLst>
            </p:cNvPr>
            <p:cNvCxnSpPr>
              <a:cxnSpLocks/>
              <a:stCxn id="15" idx="4"/>
              <a:endCxn id="14"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94F645-D1CB-B300-6001-A471D2356C15}"/>
                </a:ext>
              </a:extLst>
            </p:cNvPr>
            <p:cNvCxnSpPr>
              <a:cxnSpLocks/>
              <a:stCxn id="16" idx="3"/>
              <a:endCxn id="14"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D5A1D1E-4D23-B45C-8697-71816DEAB689}"/>
                </a:ext>
              </a:extLst>
            </p:cNvPr>
            <p:cNvCxnSpPr>
              <a:cxnSpLocks/>
              <a:endCxn id="14"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7EF3244-AB9C-FBB7-A7FB-565AD1174634}"/>
                </a:ext>
              </a:extLst>
            </p:cNvPr>
            <p:cNvCxnSpPr>
              <a:cxnSpLocks/>
              <a:stCxn id="6" idx="3"/>
              <a:endCxn id="14"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BE25B82-F274-3190-E272-702B50B586F5}"/>
                </a:ext>
              </a:extLst>
            </p:cNvPr>
            <p:cNvCxnSpPr>
              <a:cxnSpLocks/>
              <a:stCxn id="7" idx="3"/>
              <a:endCxn id="6"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B9FDF92-D33C-1C1C-3795-0810466A3AE4}"/>
                </a:ext>
              </a:extLst>
            </p:cNvPr>
            <p:cNvSpPr txBox="1"/>
            <p:nvPr/>
          </p:nvSpPr>
          <p:spPr>
            <a:xfrm>
              <a:off x="3892731" y="4300653"/>
              <a:ext cx="697535" cy="444450"/>
            </a:xfrm>
            <a:prstGeom prst="rect">
              <a:avLst/>
            </a:prstGeom>
            <a:noFill/>
          </p:spPr>
          <p:txBody>
            <a:bodyPr wrap="square" rtlCol="0">
              <a:spAutoFit/>
            </a:bodyPr>
            <a:lstStyle/>
            <a:p>
              <a:r>
                <a:rPr lang="en-GB" sz="1000" dirty="0"/>
                <a:t>N</a:t>
              </a:r>
            </a:p>
          </p:txBody>
        </p:sp>
        <p:sp>
          <p:nvSpPr>
            <p:cNvPr id="23" name="TextBox 22">
              <a:extLst>
                <a:ext uri="{FF2B5EF4-FFF2-40B4-BE49-F238E27FC236}">
                  <a16:creationId xmlns:a16="http://schemas.microsoft.com/office/drawing/2014/main" id="{E1A89AF1-F88D-075F-CB69-3C8B0A9C175D}"/>
                </a:ext>
              </a:extLst>
            </p:cNvPr>
            <p:cNvSpPr txBox="1"/>
            <p:nvPr/>
          </p:nvSpPr>
          <p:spPr>
            <a:xfrm>
              <a:off x="7833559" y="4260655"/>
              <a:ext cx="697535" cy="444450"/>
            </a:xfrm>
            <a:prstGeom prst="rect">
              <a:avLst/>
            </a:prstGeom>
            <a:noFill/>
          </p:spPr>
          <p:txBody>
            <a:bodyPr wrap="square" rtlCol="0">
              <a:spAutoFit/>
            </a:bodyPr>
            <a:lstStyle/>
            <a:p>
              <a:r>
                <a:rPr lang="en-GB" sz="1000" dirty="0"/>
                <a:t>N</a:t>
              </a:r>
            </a:p>
          </p:txBody>
        </p:sp>
        <p:sp>
          <p:nvSpPr>
            <p:cNvPr id="24" name="Oval 23">
              <a:extLst>
                <a:ext uri="{FF2B5EF4-FFF2-40B4-BE49-F238E27FC236}">
                  <a16:creationId xmlns:a16="http://schemas.microsoft.com/office/drawing/2014/main" id="{855B146A-C0EA-086F-9A9A-F99FD4035515}"/>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cxnSp>
        <p:nvCxnSpPr>
          <p:cNvPr id="25" name="Straight Connector 24">
            <a:extLst>
              <a:ext uri="{FF2B5EF4-FFF2-40B4-BE49-F238E27FC236}">
                <a16:creationId xmlns:a16="http://schemas.microsoft.com/office/drawing/2014/main" id="{5FB96B7E-9A36-D107-AB0C-0D82655A6207}"/>
              </a:ext>
            </a:extLst>
          </p:cNvPr>
          <p:cNvCxnSpPr>
            <a:cxnSpLocks/>
            <a:endCxn id="6" idx="0"/>
          </p:cNvCxnSpPr>
          <p:nvPr/>
        </p:nvCxnSpPr>
        <p:spPr>
          <a:xfrm flipH="1">
            <a:off x="8147375" y="1964017"/>
            <a:ext cx="177216" cy="2620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74DDE0F6-4678-73D7-F7E3-6F511CC0A763}"/>
              </a:ext>
            </a:extLst>
          </p:cNvPr>
          <p:cNvSpPr/>
          <p:nvPr/>
        </p:nvSpPr>
        <p:spPr>
          <a:xfrm>
            <a:off x="7969687" y="1699097"/>
            <a:ext cx="705117" cy="2565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Price</a:t>
            </a:r>
            <a:endParaRPr lang="en-GB" sz="1000" dirty="0">
              <a:solidFill>
                <a:schemeClr val="tx1"/>
              </a:solidFill>
            </a:endParaRPr>
          </a:p>
        </p:txBody>
      </p:sp>
      <p:pic>
        <p:nvPicPr>
          <p:cNvPr id="27" name="Picture 26">
            <a:extLst>
              <a:ext uri="{FF2B5EF4-FFF2-40B4-BE49-F238E27FC236}">
                <a16:creationId xmlns:a16="http://schemas.microsoft.com/office/drawing/2014/main" id="{0F8F9D68-0335-AB91-4640-F9706B892310}"/>
              </a:ext>
            </a:extLst>
          </p:cNvPr>
          <p:cNvPicPr>
            <a:picLocks noChangeAspect="1"/>
          </p:cNvPicPr>
          <p:nvPr/>
        </p:nvPicPr>
        <p:blipFill>
          <a:blip r:embed="rId2"/>
          <a:stretch>
            <a:fillRect/>
          </a:stretch>
        </p:blipFill>
        <p:spPr>
          <a:xfrm>
            <a:off x="664583" y="3625267"/>
            <a:ext cx="4182218" cy="1511939"/>
          </a:xfrm>
          <a:prstGeom prst="rect">
            <a:avLst/>
          </a:prstGeom>
        </p:spPr>
      </p:pic>
      <p:graphicFrame>
        <p:nvGraphicFramePr>
          <p:cNvPr id="28" name="Table 7">
            <a:extLst>
              <a:ext uri="{FF2B5EF4-FFF2-40B4-BE49-F238E27FC236}">
                <a16:creationId xmlns:a16="http://schemas.microsoft.com/office/drawing/2014/main" id="{BDD1E330-9021-5761-B06A-B5322580183B}"/>
              </a:ext>
            </a:extLst>
          </p:cNvPr>
          <p:cNvGraphicFramePr>
            <a:graphicFrameLocks noGrp="1"/>
          </p:cNvGraphicFramePr>
          <p:nvPr>
            <p:extLst>
              <p:ext uri="{D42A27DB-BD31-4B8C-83A1-F6EECF244321}">
                <p14:modId xmlns:p14="http://schemas.microsoft.com/office/powerpoint/2010/main" val="1571667062"/>
              </p:ext>
            </p:extLst>
          </p:nvPr>
        </p:nvGraphicFramePr>
        <p:xfrm>
          <a:off x="7899923" y="3658356"/>
          <a:ext cx="3766988" cy="1483360"/>
        </p:xfrm>
        <a:graphic>
          <a:graphicData uri="http://schemas.openxmlformats.org/drawingml/2006/table">
            <a:tbl>
              <a:tblPr firstRow="1" bandRow="1">
                <a:tableStyleId>{5C22544A-7EE6-4342-B048-85BDC9FD1C3A}</a:tableStyleId>
              </a:tblPr>
              <a:tblGrid>
                <a:gridCol w="1076541">
                  <a:extLst>
                    <a:ext uri="{9D8B030D-6E8A-4147-A177-3AD203B41FA5}">
                      <a16:colId xmlns:a16="http://schemas.microsoft.com/office/drawing/2014/main" val="1551054938"/>
                    </a:ext>
                  </a:extLst>
                </a:gridCol>
                <a:gridCol w="800100">
                  <a:extLst>
                    <a:ext uri="{9D8B030D-6E8A-4147-A177-3AD203B41FA5}">
                      <a16:colId xmlns:a16="http://schemas.microsoft.com/office/drawing/2014/main" val="2429303523"/>
                    </a:ext>
                  </a:extLst>
                </a:gridCol>
                <a:gridCol w="1890347">
                  <a:extLst>
                    <a:ext uri="{9D8B030D-6E8A-4147-A177-3AD203B41FA5}">
                      <a16:colId xmlns:a16="http://schemas.microsoft.com/office/drawing/2014/main" val="749733657"/>
                    </a:ext>
                  </a:extLst>
                </a:gridCol>
              </a:tblGrid>
              <a:tr h="370840">
                <a:tc>
                  <a:txBody>
                    <a:bodyPr/>
                    <a:lstStyle/>
                    <a:p>
                      <a:r>
                        <a:rPr lang="en-GB" sz="1400" dirty="0"/>
                        <a:t>SSI</a:t>
                      </a:r>
                    </a:p>
                  </a:txBody>
                  <a:tcPr/>
                </a:tc>
                <a:tc>
                  <a:txBody>
                    <a:bodyPr/>
                    <a:lstStyle/>
                    <a:p>
                      <a:r>
                        <a:rPr lang="en-GB" sz="1400" dirty="0"/>
                        <a:t>Name</a:t>
                      </a:r>
                    </a:p>
                  </a:txBody>
                  <a:tcPr/>
                </a:tc>
                <a:tc>
                  <a:txBody>
                    <a:bodyPr/>
                    <a:lstStyle/>
                    <a:p>
                      <a:r>
                        <a:rPr lang="en-GB" sz="1400" dirty="0" err="1"/>
                        <a:t>Phone_Number</a:t>
                      </a:r>
                      <a:endParaRPr lang="en-GB" sz="1400" dirty="0"/>
                    </a:p>
                  </a:txBody>
                  <a:tcPr/>
                </a:tc>
                <a:extLst>
                  <a:ext uri="{0D108BD9-81ED-4DB2-BD59-A6C34878D82A}">
                    <a16:rowId xmlns:a16="http://schemas.microsoft.com/office/drawing/2014/main" val="1488878063"/>
                  </a:ext>
                </a:extLst>
              </a:tr>
              <a:tr h="370840">
                <a:tc>
                  <a:txBody>
                    <a:bodyPr/>
                    <a:lstStyle/>
                    <a:p>
                      <a:r>
                        <a:rPr lang="en-GB" sz="1400" dirty="0"/>
                        <a:t>87542702</a:t>
                      </a:r>
                    </a:p>
                  </a:txBody>
                  <a:tcPr/>
                </a:tc>
                <a:tc>
                  <a:txBody>
                    <a:bodyPr/>
                    <a:lstStyle/>
                    <a:p>
                      <a:r>
                        <a:rPr lang="en-GB" sz="1400" dirty="0"/>
                        <a:t>Tom</a:t>
                      </a:r>
                    </a:p>
                  </a:txBody>
                  <a:tcPr/>
                </a:tc>
                <a:tc>
                  <a:txBody>
                    <a:bodyPr/>
                    <a:lstStyle/>
                    <a:p>
                      <a:r>
                        <a:rPr lang="en-GB" sz="1400" dirty="0"/>
                        <a:t>75315567</a:t>
                      </a:r>
                    </a:p>
                  </a:txBody>
                  <a:tcPr/>
                </a:tc>
                <a:extLst>
                  <a:ext uri="{0D108BD9-81ED-4DB2-BD59-A6C34878D82A}">
                    <a16:rowId xmlns:a16="http://schemas.microsoft.com/office/drawing/2014/main" val="4098427296"/>
                  </a:ext>
                </a:extLst>
              </a:tr>
              <a:tr h="370840">
                <a:tc>
                  <a:txBody>
                    <a:bodyPr/>
                    <a:lstStyle/>
                    <a:p>
                      <a:r>
                        <a:rPr lang="en-GB" sz="1400" dirty="0"/>
                        <a:t>68201937</a:t>
                      </a:r>
                    </a:p>
                  </a:txBody>
                  <a:tcPr/>
                </a:tc>
                <a:tc>
                  <a:txBody>
                    <a:bodyPr/>
                    <a:lstStyle/>
                    <a:p>
                      <a:r>
                        <a:rPr lang="en-GB" sz="1400" dirty="0"/>
                        <a:t>Uraz</a:t>
                      </a:r>
                    </a:p>
                  </a:txBody>
                  <a:tcPr/>
                </a:tc>
                <a:tc>
                  <a:txBody>
                    <a:bodyPr/>
                    <a:lstStyle/>
                    <a:p>
                      <a:r>
                        <a:rPr lang="en-GB" sz="1400" dirty="0"/>
                        <a:t>75335521</a:t>
                      </a:r>
                    </a:p>
                  </a:txBody>
                  <a:tcPr/>
                </a:tc>
                <a:extLst>
                  <a:ext uri="{0D108BD9-81ED-4DB2-BD59-A6C34878D82A}">
                    <a16:rowId xmlns:a16="http://schemas.microsoft.com/office/drawing/2014/main" val="1953469719"/>
                  </a:ext>
                </a:extLst>
              </a:tr>
              <a:tr h="370840">
                <a:tc>
                  <a:txBody>
                    <a:bodyPr/>
                    <a:lstStyle/>
                    <a:p>
                      <a:r>
                        <a:rPr lang="en-GB" sz="1400" dirty="0"/>
                        <a:t>23139827</a:t>
                      </a:r>
                    </a:p>
                  </a:txBody>
                  <a:tcPr/>
                </a:tc>
                <a:tc>
                  <a:txBody>
                    <a:bodyPr/>
                    <a:lstStyle/>
                    <a:p>
                      <a:r>
                        <a:rPr lang="en-GB" sz="1400" dirty="0"/>
                        <a:t>Nick</a:t>
                      </a:r>
                    </a:p>
                  </a:txBody>
                  <a:tcPr/>
                </a:tc>
                <a:tc>
                  <a:txBody>
                    <a:bodyPr/>
                    <a:lstStyle/>
                    <a:p>
                      <a:r>
                        <a:rPr lang="en-GB" sz="1400" dirty="0"/>
                        <a:t>75315544</a:t>
                      </a:r>
                    </a:p>
                  </a:txBody>
                  <a:tcPr/>
                </a:tc>
                <a:extLst>
                  <a:ext uri="{0D108BD9-81ED-4DB2-BD59-A6C34878D82A}">
                    <a16:rowId xmlns:a16="http://schemas.microsoft.com/office/drawing/2014/main" val="3233330986"/>
                  </a:ext>
                </a:extLst>
              </a:tr>
            </a:tbl>
          </a:graphicData>
        </a:graphic>
      </p:graphicFrame>
      <p:graphicFrame>
        <p:nvGraphicFramePr>
          <p:cNvPr id="29" name="Table 7">
            <a:extLst>
              <a:ext uri="{FF2B5EF4-FFF2-40B4-BE49-F238E27FC236}">
                <a16:creationId xmlns:a16="http://schemas.microsoft.com/office/drawing/2014/main" id="{66DCC9C2-CAF9-CFBE-E6EF-AAED9A7DF903}"/>
              </a:ext>
            </a:extLst>
          </p:cNvPr>
          <p:cNvGraphicFramePr>
            <a:graphicFrameLocks noGrp="1"/>
          </p:cNvGraphicFramePr>
          <p:nvPr>
            <p:extLst>
              <p:ext uri="{D42A27DB-BD31-4B8C-83A1-F6EECF244321}">
                <p14:modId xmlns:p14="http://schemas.microsoft.com/office/powerpoint/2010/main" val="1172767334"/>
              </p:ext>
            </p:extLst>
          </p:nvPr>
        </p:nvGraphicFramePr>
        <p:xfrm>
          <a:off x="5776004" y="3620294"/>
          <a:ext cx="946468" cy="1483360"/>
        </p:xfrm>
        <a:graphic>
          <a:graphicData uri="http://schemas.openxmlformats.org/drawingml/2006/table">
            <a:tbl>
              <a:tblPr firstRow="1" bandRow="1">
                <a:tableStyleId>{5C22544A-7EE6-4342-B048-85BDC9FD1C3A}</a:tableStyleId>
              </a:tblPr>
              <a:tblGrid>
                <a:gridCol w="946468">
                  <a:extLst>
                    <a:ext uri="{9D8B030D-6E8A-4147-A177-3AD203B41FA5}">
                      <a16:colId xmlns:a16="http://schemas.microsoft.com/office/drawing/2014/main" val="1551054938"/>
                    </a:ext>
                  </a:extLst>
                </a:gridCol>
              </a:tblGrid>
              <a:tr h="370840">
                <a:tc>
                  <a:txBody>
                    <a:bodyPr/>
                    <a:lstStyle/>
                    <a:p>
                      <a:r>
                        <a:rPr lang="en-GB" sz="1400" dirty="0"/>
                        <a:t>Price</a:t>
                      </a:r>
                    </a:p>
                  </a:txBody>
                  <a:tcPr/>
                </a:tc>
                <a:extLst>
                  <a:ext uri="{0D108BD9-81ED-4DB2-BD59-A6C34878D82A}">
                    <a16:rowId xmlns:a16="http://schemas.microsoft.com/office/drawing/2014/main" val="1488878063"/>
                  </a:ext>
                </a:extLst>
              </a:tr>
              <a:tr h="370840">
                <a:tc>
                  <a:txBody>
                    <a:bodyPr/>
                    <a:lstStyle/>
                    <a:p>
                      <a:r>
                        <a:rPr lang="en-GB" sz="1400" dirty="0"/>
                        <a:t>10</a:t>
                      </a:r>
                    </a:p>
                  </a:txBody>
                  <a:tcPr/>
                </a:tc>
                <a:extLst>
                  <a:ext uri="{0D108BD9-81ED-4DB2-BD59-A6C34878D82A}">
                    <a16:rowId xmlns:a16="http://schemas.microsoft.com/office/drawing/2014/main" val="4098427296"/>
                  </a:ext>
                </a:extLst>
              </a:tr>
              <a:tr h="370840">
                <a:tc>
                  <a:txBody>
                    <a:bodyPr/>
                    <a:lstStyle/>
                    <a:p>
                      <a:r>
                        <a:rPr lang="en-GB" sz="1400" dirty="0"/>
                        <a:t>23</a:t>
                      </a:r>
                    </a:p>
                  </a:txBody>
                  <a:tcPr/>
                </a:tc>
                <a:extLst>
                  <a:ext uri="{0D108BD9-81ED-4DB2-BD59-A6C34878D82A}">
                    <a16:rowId xmlns:a16="http://schemas.microsoft.com/office/drawing/2014/main" val="1953469719"/>
                  </a:ext>
                </a:extLst>
              </a:tr>
              <a:tr h="370840">
                <a:tc>
                  <a:txBody>
                    <a:bodyPr/>
                    <a:lstStyle/>
                    <a:p>
                      <a:r>
                        <a:rPr lang="en-GB" sz="1400" dirty="0"/>
                        <a:t>12</a:t>
                      </a:r>
                    </a:p>
                  </a:txBody>
                  <a:tcPr/>
                </a:tc>
                <a:extLst>
                  <a:ext uri="{0D108BD9-81ED-4DB2-BD59-A6C34878D82A}">
                    <a16:rowId xmlns:a16="http://schemas.microsoft.com/office/drawing/2014/main" val="3233330986"/>
                  </a:ext>
                </a:extLst>
              </a:tr>
            </a:tbl>
          </a:graphicData>
        </a:graphic>
      </p:graphicFrame>
      <p:sp>
        <p:nvSpPr>
          <p:cNvPr id="30" name="TextBox 29">
            <a:extLst>
              <a:ext uri="{FF2B5EF4-FFF2-40B4-BE49-F238E27FC236}">
                <a16:creationId xmlns:a16="http://schemas.microsoft.com/office/drawing/2014/main" id="{4328F6C0-AF89-1B4C-1407-15EFE2B57660}"/>
              </a:ext>
            </a:extLst>
          </p:cNvPr>
          <p:cNvSpPr txBox="1"/>
          <p:nvPr/>
        </p:nvSpPr>
        <p:spPr>
          <a:xfrm>
            <a:off x="6330480" y="1154201"/>
            <a:ext cx="3943431" cy="523220"/>
          </a:xfrm>
          <a:prstGeom prst="rect">
            <a:avLst/>
          </a:prstGeom>
          <a:noFill/>
        </p:spPr>
        <p:txBody>
          <a:bodyPr wrap="square">
            <a:spAutoFit/>
          </a:bodyPr>
          <a:lstStyle/>
          <a:p>
            <a:r>
              <a:rPr lang="en-GB" sz="1400" dirty="0"/>
              <a:t>“A car can be repaired by many mechanics.</a:t>
            </a:r>
          </a:p>
          <a:p>
            <a:r>
              <a:rPr lang="en-GB" sz="1400" dirty="0"/>
              <a:t>A mechanic can repair many types of car.”</a:t>
            </a:r>
          </a:p>
        </p:txBody>
      </p:sp>
    </p:spTree>
    <p:extLst>
      <p:ext uri="{BB962C8B-B14F-4D97-AF65-F5344CB8AC3E}">
        <p14:creationId xmlns:p14="http://schemas.microsoft.com/office/powerpoint/2010/main" val="197039969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D0D7B-294E-AC58-C1DF-6B44E17D4414}"/>
              </a:ext>
            </a:extLst>
          </p:cNvPr>
          <p:cNvSpPr>
            <a:spLocks noGrp="1"/>
          </p:cNvSpPr>
          <p:nvPr>
            <p:ph type="title"/>
          </p:nvPr>
        </p:nvSpPr>
        <p:spPr/>
        <p:txBody>
          <a:bodyPr/>
          <a:lstStyle/>
          <a:p>
            <a:r>
              <a:rPr lang="en-GB" dirty="0"/>
              <a:t>How do we derive Foreign Keys and ICs for different relationship types?</a:t>
            </a:r>
          </a:p>
        </p:txBody>
      </p:sp>
      <p:sp>
        <p:nvSpPr>
          <p:cNvPr id="3" name="Content Placeholder 2">
            <a:extLst>
              <a:ext uri="{FF2B5EF4-FFF2-40B4-BE49-F238E27FC236}">
                <a16:creationId xmlns:a16="http://schemas.microsoft.com/office/drawing/2014/main" id="{5F1806CB-2A90-011D-82E2-E944637C74D0}"/>
              </a:ext>
            </a:extLst>
          </p:cNvPr>
          <p:cNvSpPr>
            <a:spLocks noGrp="1"/>
          </p:cNvSpPr>
          <p:nvPr>
            <p:ph idx="1"/>
          </p:nvPr>
        </p:nvSpPr>
        <p:spPr>
          <a:xfrm>
            <a:off x="783773" y="2942607"/>
            <a:ext cx="9808029" cy="3234355"/>
          </a:xfrm>
        </p:spPr>
        <p:txBody>
          <a:bodyPr/>
          <a:lstStyle/>
          <a:p>
            <a:r>
              <a:rPr lang="en-GB" dirty="0"/>
              <a:t>Many to Many (N-N, N-M, X-Y,….)</a:t>
            </a:r>
          </a:p>
        </p:txBody>
      </p:sp>
      <p:sp>
        <p:nvSpPr>
          <p:cNvPr id="4" name="Slide Number Placeholder 3">
            <a:extLst>
              <a:ext uri="{FF2B5EF4-FFF2-40B4-BE49-F238E27FC236}">
                <a16:creationId xmlns:a16="http://schemas.microsoft.com/office/drawing/2014/main" id="{18BFEDE4-DAD6-E47D-6F51-00D3EB9E1B44}"/>
              </a:ext>
            </a:extLst>
          </p:cNvPr>
          <p:cNvSpPr>
            <a:spLocks noGrp="1"/>
          </p:cNvSpPr>
          <p:nvPr>
            <p:ph type="sldNum" sz="quarter" idx="4"/>
          </p:nvPr>
        </p:nvSpPr>
        <p:spPr/>
        <p:txBody>
          <a:bodyPr/>
          <a:lstStyle/>
          <a:p>
            <a:fld id="{6998E55D-8E2A-4AFE-A61C-B5DBBB7761E7}" type="slidenum">
              <a:rPr lang="en-GB" smtClean="0"/>
              <a:pPr/>
              <a:t>112</a:t>
            </a:fld>
            <a:endParaRPr lang="en-GB"/>
          </a:p>
        </p:txBody>
      </p:sp>
      <p:grpSp>
        <p:nvGrpSpPr>
          <p:cNvPr id="5" name="Group 4">
            <a:extLst>
              <a:ext uri="{FF2B5EF4-FFF2-40B4-BE49-F238E27FC236}">
                <a16:creationId xmlns:a16="http://schemas.microsoft.com/office/drawing/2014/main" id="{7C4AC5E5-04A9-C461-D64E-2523E667C666}"/>
              </a:ext>
            </a:extLst>
          </p:cNvPr>
          <p:cNvGrpSpPr/>
          <p:nvPr/>
        </p:nvGrpSpPr>
        <p:grpSpPr>
          <a:xfrm>
            <a:off x="4563292" y="1885573"/>
            <a:ext cx="6943824" cy="856836"/>
            <a:chOff x="1018680" y="3533832"/>
            <a:chExt cx="9957214" cy="1546661"/>
          </a:xfrm>
        </p:grpSpPr>
        <p:sp>
          <p:nvSpPr>
            <p:cNvPr id="6" name="Flowchart: Decision 5">
              <a:extLst>
                <a:ext uri="{FF2B5EF4-FFF2-40B4-BE49-F238E27FC236}">
                  <a16:creationId xmlns:a16="http://schemas.microsoft.com/office/drawing/2014/main" id="{A3955886-01E8-7FB4-1ACA-36B5C9681BA3}"/>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7" name="Rectangle 6">
              <a:extLst>
                <a:ext uri="{FF2B5EF4-FFF2-40B4-BE49-F238E27FC236}">
                  <a16:creationId xmlns:a16="http://schemas.microsoft.com/office/drawing/2014/main" id="{819E8BF3-F3FA-FA2E-8A13-5A70830BBD45}"/>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8" name="Oval 7">
              <a:extLst>
                <a:ext uri="{FF2B5EF4-FFF2-40B4-BE49-F238E27FC236}">
                  <a16:creationId xmlns:a16="http://schemas.microsoft.com/office/drawing/2014/main" id="{0181DB0C-A870-96ED-8D37-5221D7A1A61D}"/>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9" name="Oval 8">
              <a:extLst>
                <a:ext uri="{FF2B5EF4-FFF2-40B4-BE49-F238E27FC236}">
                  <a16:creationId xmlns:a16="http://schemas.microsoft.com/office/drawing/2014/main" id="{CC0AE306-0877-A601-FD52-5321DC837D1E}"/>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10" name="Oval 9">
              <a:extLst>
                <a:ext uri="{FF2B5EF4-FFF2-40B4-BE49-F238E27FC236}">
                  <a16:creationId xmlns:a16="http://schemas.microsoft.com/office/drawing/2014/main" id="{ED6D08E3-8F90-344F-7BC7-4D9CF9ED05EA}"/>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11" name="Straight Connector 10">
              <a:extLst>
                <a:ext uri="{FF2B5EF4-FFF2-40B4-BE49-F238E27FC236}">
                  <a16:creationId xmlns:a16="http://schemas.microsoft.com/office/drawing/2014/main" id="{03B8C105-6DCB-E9A7-288E-EF8AC2B9023D}"/>
                </a:ext>
              </a:extLst>
            </p:cNvPr>
            <p:cNvCxnSpPr>
              <a:stCxn id="8" idx="6"/>
              <a:endCxn id="7"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6F76232-8B87-F6AA-5668-3B9AC01ED177}"/>
                </a:ext>
              </a:extLst>
            </p:cNvPr>
            <p:cNvCxnSpPr>
              <a:cxnSpLocks/>
              <a:stCxn id="10" idx="4"/>
              <a:endCxn id="7"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DC6A7C4-7E94-7BC4-50B1-F7B9D41B12EE}"/>
                </a:ext>
              </a:extLst>
            </p:cNvPr>
            <p:cNvCxnSpPr>
              <a:cxnSpLocks/>
              <a:stCxn id="9" idx="2"/>
              <a:endCxn id="7"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4E0F87D-60FC-D943-7C6C-D614122F667F}"/>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15" name="Oval 14">
              <a:extLst>
                <a:ext uri="{FF2B5EF4-FFF2-40B4-BE49-F238E27FC236}">
                  <a16:creationId xmlns:a16="http://schemas.microsoft.com/office/drawing/2014/main" id="{359D0CF7-8E11-7459-3757-FCE4283F5674}"/>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16" name="Oval 15">
              <a:extLst>
                <a:ext uri="{FF2B5EF4-FFF2-40B4-BE49-F238E27FC236}">
                  <a16:creationId xmlns:a16="http://schemas.microsoft.com/office/drawing/2014/main" id="{56324FC9-2B1D-7B9E-4C74-101545F9DDEB}"/>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17" name="Straight Connector 16">
              <a:extLst>
                <a:ext uri="{FF2B5EF4-FFF2-40B4-BE49-F238E27FC236}">
                  <a16:creationId xmlns:a16="http://schemas.microsoft.com/office/drawing/2014/main" id="{3A15FB53-1E7D-E1B0-9AE4-15FFDD2E5F36}"/>
                </a:ext>
              </a:extLst>
            </p:cNvPr>
            <p:cNvCxnSpPr>
              <a:cxnSpLocks/>
              <a:stCxn id="15" idx="4"/>
              <a:endCxn id="14"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94F645-D1CB-B300-6001-A471D2356C15}"/>
                </a:ext>
              </a:extLst>
            </p:cNvPr>
            <p:cNvCxnSpPr>
              <a:cxnSpLocks/>
              <a:stCxn id="16" idx="3"/>
              <a:endCxn id="14"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D5A1D1E-4D23-B45C-8697-71816DEAB689}"/>
                </a:ext>
              </a:extLst>
            </p:cNvPr>
            <p:cNvCxnSpPr>
              <a:cxnSpLocks/>
              <a:endCxn id="14"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7EF3244-AB9C-FBB7-A7FB-565AD1174634}"/>
                </a:ext>
              </a:extLst>
            </p:cNvPr>
            <p:cNvCxnSpPr>
              <a:cxnSpLocks/>
              <a:stCxn id="6" idx="3"/>
              <a:endCxn id="14"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BE25B82-F274-3190-E272-702B50B586F5}"/>
                </a:ext>
              </a:extLst>
            </p:cNvPr>
            <p:cNvCxnSpPr>
              <a:cxnSpLocks/>
              <a:stCxn id="7" idx="3"/>
              <a:endCxn id="6"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B9FDF92-D33C-1C1C-3795-0810466A3AE4}"/>
                </a:ext>
              </a:extLst>
            </p:cNvPr>
            <p:cNvSpPr txBox="1"/>
            <p:nvPr/>
          </p:nvSpPr>
          <p:spPr>
            <a:xfrm>
              <a:off x="3892731" y="4300653"/>
              <a:ext cx="697535" cy="444450"/>
            </a:xfrm>
            <a:prstGeom prst="rect">
              <a:avLst/>
            </a:prstGeom>
            <a:noFill/>
          </p:spPr>
          <p:txBody>
            <a:bodyPr wrap="square" rtlCol="0">
              <a:spAutoFit/>
            </a:bodyPr>
            <a:lstStyle/>
            <a:p>
              <a:r>
                <a:rPr lang="en-GB" sz="1000" dirty="0"/>
                <a:t>N</a:t>
              </a:r>
            </a:p>
          </p:txBody>
        </p:sp>
        <p:sp>
          <p:nvSpPr>
            <p:cNvPr id="23" name="TextBox 22">
              <a:extLst>
                <a:ext uri="{FF2B5EF4-FFF2-40B4-BE49-F238E27FC236}">
                  <a16:creationId xmlns:a16="http://schemas.microsoft.com/office/drawing/2014/main" id="{E1A89AF1-F88D-075F-CB69-3C8B0A9C175D}"/>
                </a:ext>
              </a:extLst>
            </p:cNvPr>
            <p:cNvSpPr txBox="1"/>
            <p:nvPr/>
          </p:nvSpPr>
          <p:spPr>
            <a:xfrm>
              <a:off x="7833559" y="4260655"/>
              <a:ext cx="697535" cy="444450"/>
            </a:xfrm>
            <a:prstGeom prst="rect">
              <a:avLst/>
            </a:prstGeom>
            <a:noFill/>
          </p:spPr>
          <p:txBody>
            <a:bodyPr wrap="square" rtlCol="0">
              <a:spAutoFit/>
            </a:bodyPr>
            <a:lstStyle/>
            <a:p>
              <a:r>
                <a:rPr lang="en-GB" sz="1000" dirty="0"/>
                <a:t>N</a:t>
              </a:r>
            </a:p>
          </p:txBody>
        </p:sp>
        <p:sp>
          <p:nvSpPr>
            <p:cNvPr id="24" name="Oval 23">
              <a:extLst>
                <a:ext uri="{FF2B5EF4-FFF2-40B4-BE49-F238E27FC236}">
                  <a16:creationId xmlns:a16="http://schemas.microsoft.com/office/drawing/2014/main" id="{855B146A-C0EA-086F-9A9A-F99FD4035515}"/>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cxnSp>
        <p:nvCxnSpPr>
          <p:cNvPr id="25" name="Straight Connector 24">
            <a:extLst>
              <a:ext uri="{FF2B5EF4-FFF2-40B4-BE49-F238E27FC236}">
                <a16:creationId xmlns:a16="http://schemas.microsoft.com/office/drawing/2014/main" id="{5FB96B7E-9A36-D107-AB0C-0D82655A6207}"/>
              </a:ext>
            </a:extLst>
          </p:cNvPr>
          <p:cNvCxnSpPr>
            <a:cxnSpLocks/>
            <a:endCxn id="6" idx="0"/>
          </p:cNvCxnSpPr>
          <p:nvPr/>
        </p:nvCxnSpPr>
        <p:spPr>
          <a:xfrm flipH="1">
            <a:off x="8147375" y="1964017"/>
            <a:ext cx="177216" cy="2620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74DDE0F6-4678-73D7-F7E3-6F511CC0A763}"/>
              </a:ext>
            </a:extLst>
          </p:cNvPr>
          <p:cNvSpPr/>
          <p:nvPr/>
        </p:nvSpPr>
        <p:spPr>
          <a:xfrm>
            <a:off x="7969687" y="1699097"/>
            <a:ext cx="705117" cy="2565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Price</a:t>
            </a:r>
            <a:endParaRPr lang="en-GB" sz="1000" dirty="0">
              <a:solidFill>
                <a:schemeClr val="tx1"/>
              </a:solidFill>
            </a:endParaRPr>
          </a:p>
        </p:txBody>
      </p:sp>
      <p:pic>
        <p:nvPicPr>
          <p:cNvPr id="27" name="Picture 26">
            <a:extLst>
              <a:ext uri="{FF2B5EF4-FFF2-40B4-BE49-F238E27FC236}">
                <a16:creationId xmlns:a16="http://schemas.microsoft.com/office/drawing/2014/main" id="{0F8F9D68-0335-AB91-4640-F9706B892310}"/>
              </a:ext>
            </a:extLst>
          </p:cNvPr>
          <p:cNvPicPr>
            <a:picLocks noChangeAspect="1"/>
          </p:cNvPicPr>
          <p:nvPr/>
        </p:nvPicPr>
        <p:blipFill>
          <a:blip r:embed="rId2"/>
          <a:stretch>
            <a:fillRect/>
          </a:stretch>
        </p:blipFill>
        <p:spPr>
          <a:xfrm>
            <a:off x="664583" y="3625267"/>
            <a:ext cx="4182218" cy="1511939"/>
          </a:xfrm>
          <a:prstGeom prst="rect">
            <a:avLst/>
          </a:prstGeom>
        </p:spPr>
      </p:pic>
      <p:graphicFrame>
        <p:nvGraphicFramePr>
          <p:cNvPr id="28" name="Table 7">
            <a:extLst>
              <a:ext uri="{FF2B5EF4-FFF2-40B4-BE49-F238E27FC236}">
                <a16:creationId xmlns:a16="http://schemas.microsoft.com/office/drawing/2014/main" id="{BDD1E330-9021-5761-B06A-B5322580183B}"/>
              </a:ext>
            </a:extLst>
          </p:cNvPr>
          <p:cNvGraphicFramePr>
            <a:graphicFrameLocks noGrp="1"/>
          </p:cNvGraphicFramePr>
          <p:nvPr/>
        </p:nvGraphicFramePr>
        <p:xfrm>
          <a:off x="7899923" y="3658356"/>
          <a:ext cx="3766988" cy="1483360"/>
        </p:xfrm>
        <a:graphic>
          <a:graphicData uri="http://schemas.openxmlformats.org/drawingml/2006/table">
            <a:tbl>
              <a:tblPr firstRow="1" bandRow="1">
                <a:tableStyleId>{5C22544A-7EE6-4342-B048-85BDC9FD1C3A}</a:tableStyleId>
              </a:tblPr>
              <a:tblGrid>
                <a:gridCol w="1076541">
                  <a:extLst>
                    <a:ext uri="{9D8B030D-6E8A-4147-A177-3AD203B41FA5}">
                      <a16:colId xmlns:a16="http://schemas.microsoft.com/office/drawing/2014/main" val="1551054938"/>
                    </a:ext>
                  </a:extLst>
                </a:gridCol>
                <a:gridCol w="800100">
                  <a:extLst>
                    <a:ext uri="{9D8B030D-6E8A-4147-A177-3AD203B41FA5}">
                      <a16:colId xmlns:a16="http://schemas.microsoft.com/office/drawing/2014/main" val="2429303523"/>
                    </a:ext>
                  </a:extLst>
                </a:gridCol>
                <a:gridCol w="1890347">
                  <a:extLst>
                    <a:ext uri="{9D8B030D-6E8A-4147-A177-3AD203B41FA5}">
                      <a16:colId xmlns:a16="http://schemas.microsoft.com/office/drawing/2014/main" val="749733657"/>
                    </a:ext>
                  </a:extLst>
                </a:gridCol>
              </a:tblGrid>
              <a:tr h="370840">
                <a:tc>
                  <a:txBody>
                    <a:bodyPr/>
                    <a:lstStyle/>
                    <a:p>
                      <a:r>
                        <a:rPr lang="en-GB" sz="1400" dirty="0"/>
                        <a:t>SSI</a:t>
                      </a:r>
                    </a:p>
                  </a:txBody>
                  <a:tcPr/>
                </a:tc>
                <a:tc>
                  <a:txBody>
                    <a:bodyPr/>
                    <a:lstStyle/>
                    <a:p>
                      <a:r>
                        <a:rPr lang="en-GB" sz="1400" dirty="0"/>
                        <a:t>Name</a:t>
                      </a:r>
                    </a:p>
                  </a:txBody>
                  <a:tcPr/>
                </a:tc>
                <a:tc>
                  <a:txBody>
                    <a:bodyPr/>
                    <a:lstStyle/>
                    <a:p>
                      <a:r>
                        <a:rPr lang="en-GB" sz="1400" dirty="0" err="1"/>
                        <a:t>Phone_Number</a:t>
                      </a:r>
                      <a:endParaRPr lang="en-GB" sz="1400" dirty="0"/>
                    </a:p>
                  </a:txBody>
                  <a:tcPr/>
                </a:tc>
                <a:extLst>
                  <a:ext uri="{0D108BD9-81ED-4DB2-BD59-A6C34878D82A}">
                    <a16:rowId xmlns:a16="http://schemas.microsoft.com/office/drawing/2014/main" val="1488878063"/>
                  </a:ext>
                </a:extLst>
              </a:tr>
              <a:tr h="370840">
                <a:tc>
                  <a:txBody>
                    <a:bodyPr/>
                    <a:lstStyle/>
                    <a:p>
                      <a:r>
                        <a:rPr lang="en-GB" sz="1400" dirty="0"/>
                        <a:t>87542702</a:t>
                      </a:r>
                    </a:p>
                  </a:txBody>
                  <a:tcPr/>
                </a:tc>
                <a:tc>
                  <a:txBody>
                    <a:bodyPr/>
                    <a:lstStyle/>
                    <a:p>
                      <a:r>
                        <a:rPr lang="en-GB" sz="1400" dirty="0"/>
                        <a:t>Tom</a:t>
                      </a:r>
                    </a:p>
                  </a:txBody>
                  <a:tcPr/>
                </a:tc>
                <a:tc>
                  <a:txBody>
                    <a:bodyPr/>
                    <a:lstStyle/>
                    <a:p>
                      <a:r>
                        <a:rPr lang="en-GB" sz="1400" dirty="0"/>
                        <a:t>75315567</a:t>
                      </a:r>
                    </a:p>
                  </a:txBody>
                  <a:tcPr/>
                </a:tc>
                <a:extLst>
                  <a:ext uri="{0D108BD9-81ED-4DB2-BD59-A6C34878D82A}">
                    <a16:rowId xmlns:a16="http://schemas.microsoft.com/office/drawing/2014/main" val="4098427296"/>
                  </a:ext>
                </a:extLst>
              </a:tr>
              <a:tr h="370840">
                <a:tc>
                  <a:txBody>
                    <a:bodyPr/>
                    <a:lstStyle/>
                    <a:p>
                      <a:r>
                        <a:rPr lang="en-GB" sz="1400" dirty="0"/>
                        <a:t>68201937</a:t>
                      </a:r>
                    </a:p>
                  </a:txBody>
                  <a:tcPr/>
                </a:tc>
                <a:tc>
                  <a:txBody>
                    <a:bodyPr/>
                    <a:lstStyle/>
                    <a:p>
                      <a:r>
                        <a:rPr lang="en-GB" sz="1400" dirty="0"/>
                        <a:t>Uraz</a:t>
                      </a:r>
                    </a:p>
                  </a:txBody>
                  <a:tcPr/>
                </a:tc>
                <a:tc>
                  <a:txBody>
                    <a:bodyPr/>
                    <a:lstStyle/>
                    <a:p>
                      <a:r>
                        <a:rPr lang="en-GB" sz="1400" dirty="0"/>
                        <a:t>75335521</a:t>
                      </a:r>
                    </a:p>
                  </a:txBody>
                  <a:tcPr/>
                </a:tc>
                <a:extLst>
                  <a:ext uri="{0D108BD9-81ED-4DB2-BD59-A6C34878D82A}">
                    <a16:rowId xmlns:a16="http://schemas.microsoft.com/office/drawing/2014/main" val="1953469719"/>
                  </a:ext>
                </a:extLst>
              </a:tr>
              <a:tr h="370840">
                <a:tc>
                  <a:txBody>
                    <a:bodyPr/>
                    <a:lstStyle/>
                    <a:p>
                      <a:r>
                        <a:rPr lang="en-GB" sz="1400" dirty="0"/>
                        <a:t>23139827</a:t>
                      </a:r>
                    </a:p>
                  </a:txBody>
                  <a:tcPr/>
                </a:tc>
                <a:tc>
                  <a:txBody>
                    <a:bodyPr/>
                    <a:lstStyle/>
                    <a:p>
                      <a:r>
                        <a:rPr lang="en-GB" sz="1400" dirty="0"/>
                        <a:t>Nick</a:t>
                      </a:r>
                    </a:p>
                  </a:txBody>
                  <a:tcPr/>
                </a:tc>
                <a:tc>
                  <a:txBody>
                    <a:bodyPr/>
                    <a:lstStyle/>
                    <a:p>
                      <a:r>
                        <a:rPr lang="en-GB" sz="1400" dirty="0"/>
                        <a:t>75315544</a:t>
                      </a:r>
                    </a:p>
                  </a:txBody>
                  <a:tcPr/>
                </a:tc>
                <a:extLst>
                  <a:ext uri="{0D108BD9-81ED-4DB2-BD59-A6C34878D82A}">
                    <a16:rowId xmlns:a16="http://schemas.microsoft.com/office/drawing/2014/main" val="3233330986"/>
                  </a:ext>
                </a:extLst>
              </a:tr>
            </a:tbl>
          </a:graphicData>
        </a:graphic>
      </p:graphicFrame>
      <p:graphicFrame>
        <p:nvGraphicFramePr>
          <p:cNvPr id="29" name="Table 7">
            <a:extLst>
              <a:ext uri="{FF2B5EF4-FFF2-40B4-BE49-F238E27FC236}">
                <a16:creationId xmlns:a16="http://schemas.microsoft.com/office/drawing/2014/main" id="{66DCC9C2-CAF9-CFBE-E6EF-AAED9A7DF903}"/>
              </a:ext>
            </a:extLst>
          </p:cNvPr>
          <p:cNvGraphicFramePr>
            <a:graphicFrameLocks noGrp="1"/>
          </p:cNvGraphicFramePr>
          <p:nvPr/>
        </p:nvGraphicFramePr>
        <p:xfrm>
          <a:off x="5776004" y="3620294"/>
          <a:ext cx="946468" cy="1483360"/>
        </p:xfrm>
        <a:graphic>
          <a:graphicData uri="http://schemas.openxmlformats.org/drawingml/2006/table">
            <a:tbl>
              <a:tblPr firstRow="1" bandRow="1">
                <a:tableStyleId>{5C22544A-7EE6-4342-B048-85BDC9FD1C3A}</a:tableStyleId>
              </a:tblPr>
              <a:tblGrid>
                <a:gridCol w="946468">
                  <a:extLst>
                    <a:ext uri="{9D8B030D-6E8A-4147-A177-3AD203B41FA5}">
                      <a16:colId xmlns:a16="http://schemas.microsoft.com/office/drawing/2014/main" val="1551054938"/>
                    </a:ext>
                  </a:extLst>
                </a:gridCol>
              </a:tblGrid>
              <a:tr h="370840">
                <a:tc>
                  <a:txBody>
                    <a:bodyPr/>
                    <a:lstStyle/>
                    <a:p>
                      <a:r>
                        <a:rPr lang="en-GB" sz="1400" dirty="0"/>
                        <a:t>Price</a:t>
                      </a:r>
                    </a:p>
                  </a:txBody>
                  <a:tcPr/>
                </a:tc>
                <a:extLst>
                  <a:ext uri="{0D108BD9-81ED-4DB2-BD59-A6C34878D82A}">
                    <a16:rowId xmlns:a16="http://schemas.microsoft.com/office/drawing/2014/main" val="1488878063"/>
                  </a:ext>
                </a:extLst>
              </a:tr>
              <a:tr h="370840">
                <a:tc>
                  <a:txBody>
                    <a:bodyPr/>
                    <a:lstStyle/>
                    <a:p>
                      <a:r>
                        <a:rPr lang="en-GB" sz="1400" dirty="0"/>
                        <a:t>10</a:t>
                      </a:r>
                    </a:p>
                  </a:txBody>
                  <a:tcPr/>
                </a:tc>
                <a:extLst>
                  <a:ext uri="{0D108BD9-81ED-4DB2-BD59-A6C34878D82A}">
                    <a16:rowId xmlns:a16="http://schemas.microsoft.com/office/drawing/2014/main" val="4098427296"/>
                  </a:ext>
                </a:extLst>
              </a:tr>
              <a:tr h="370840">
                <a:tc>
                  <a:txBody>
                    <a:bodyPr/>
                    <a:lstStyle/>
                    <a:p>
                      <a:r>
                        <a:rPr lang="en-GB" sz="1400" dirty="0"/>
                        <a:t>23</a:t>
                      </a:r>
                    </a:p>
                  </a:txBody>
                  <a:tcPr/>
                </a:tc>
                <a:extLst>
                  <a:ext uri="{0D108BD9-81ED-4DB2-BD59-A6C34878D82A}">
                    <a16:rowId xmlns:a16="http://schemas.microsoft.com/office/drawing/2014/main" val="1953469719"/>
                  </a:ext>
                </a:extLst>
              </a:tr>
              <a:tr h="370840">
                <a:tc>
                  <a:txBody>
                    <a:bodyPr/>
                    <a:lstStyle/>
                    <a:p>
                      <a:r>
                        <a:rPr lang="en-GB" sz="1400" dirty="0"/>
                        <a:t>12</a:t>
                      </a:r>
                    </a:p>
                  </a:txBody>
                  <a:tcPr/>
                </a:tc>
                <a:extLst>
                  <a:ext uri="{0D108BD9-81ED-4DB2-BD59-A6C34878D82A}">
                    <a16:rowId xmlns:a16="http://schemas.microsoft.com/office/drawing/2014/main" val="3233330986"/>
                  </a:ext>
                </a:extLst>
              </a:tr>
            </a:tbl>
          </a:graphicData>
        </a:graphic>
      </p:graphicFrame>
      <p:sp>
        <p:nvSpPr>
          <p:cNvPr id="31" name="TextBox 30">
            <a:extLst>
              <a:ext uri="{FF2B5EF4-FFF2-40B4-BE49-F238E27FC236}">
                <a16:creationId xmlns:a16="http://schemas.microsoft.com/office/drawing/2014/main" id="{0182B6DC-2B2D-154C-7467-80369F78374E}"/>
              </a:ext>
            </a:extLst>
          </p:cNvPr>
          <p:cNvSpPr txBox="1"/>
          <p:nvPr/>
        </p:nvSpPr>
        <p:spPr>
          <a:xfrm>
            <a:off x="572693" y="5116525"/>
            <a:ext cx="4215661" cy="923330"/>
          </a:xfrm>
          <a:prstGeom prst="rect">
            <a:avLst/>
          </a:prstGeom>
          <a:noFill/>
        </p:spPr>
        <p:txBody>
          <a:bodyPr wrap="square">
            <a:spAutoFit/>
          </a:bodyPr>
          <a:lstStyle/>
          <a:p>
            <a:r>
              <a:rPr lang="en-GB" dirty="0"/>
              <a:t>Car (</a:t>
            </a:r>
            <a:r>
              <a:rPr lang="en-GB" dirty="0" err="1"/>
              <a:t>Brand:</a:t>
            </a:r>
            <a:r>
              <a:rPr lang="en-GB" i="1" dirty="0" err="1"/>
              <a:t>TEXT</a:t>
            </a:r>
            <a:r>
              <a:rPr lang="en-GB" dirty="0" err="1"/>
              <a:t>,Weight</a:t>
            </a:r>
            <a:r>
              <a:rPr lang="en-GB" dirty="0"/>
              <a:t>: </a:t>
            </a:r>
            <a:r>
              <a:rPr lang="en-GB" i="1" dirty="0"/>
              <a:t>INT</a:t>
            </a:r>
            <a:r>
              <a:rPr lang="en-GB" dirty="0"/>
              <a:t>, </a:t>
            </a:r>
            <a:r>
              <a:rPr lang="en-GB" dirty="0" err="1"/>
              <a:t>Length:</a:t>
            </a:r>
            <a:r>
              <a:rPr lang="en-GB" i="1" dirty="0" err="1"/>
              <a:t>DOUBLE</a:t>
            </a:r>
            <a:r>
              <a:rPr lang="en-GB" dirty="0"/>
              <a:t>, </a:t>
            </a:r>
            <a:r>
              <a:rPr lang="en-GB" dirty="0" err="1"/>
              <a:t>Max_Speed:</a:t>
            </a:r>
            <a:r>
              <a:rPr lang="en-GB" i="1" dirty="0" err="1"/>
              <a:t>INT</a:t>
            </a:r>
            <a:r>
              <a:rPr lang="en-GB" i="1" dirty="0"/>
              <a:t>, </a:t>
            </a:r>
            <a:r>
              <a:rPr lang="en-GB" dirty="0"/>
              <a:t>Primary key: Brand.</a:t>
            </a:r>
          </a:p>
        </p:txBody>
      </p:sp>
      <p:sp>
        <p:nvSpPr>
          <p:cNvPr id="33" name="TextBox 32">
            <a:extLst>
              <a:ext uri="{FF2B5EF4-FFF2-40B4-BE49-F238E27FC236}">
                <a16:creationId xmlns:a16="http://schemas.microsoft.com/office/drawing/2014/main" id="{8EDCE8E9-5D0E-C4C9-E6B8-EA52C7577ABD}"/>
              </a:ext>
            </a:extLst>
          </p:cNvPr>
          <p:cNvSpPr txBox="1"/>
          <p:nvPr/>
        </p:nvSpPr>
        <p:spPr>
          <a:xfrm>
            <a:off x="7899924" y="5245787"/>
            <a:ext cx="4005750" cy="646331"/>
          </a:xfrm>
          <a:prstGeom prst="rect">
            <a:avLst/>
          </a:prstGeom>
          <a:noFill/>
        </p:spPr>
        <p:txBody>
          <a:bodyPr wrap="square">
            <a:spAutoFit/>
          </a:bodyPr>
          <a:lstStyle/>
          <a:p>
            <a:r>
              <a:rPr lang="en-GB" dirty="0" err="1"/>
              <a:t>Mec</a:t>
            </a:r>
            <a:r>
              <a:rPr lang="en-GB" dirty="0"/>
              <a:t> (SSI:</a:t>
            </a:r>
            <a:r>
              <a:rPr lang="en-GB" i="1" dirty="0"/>
              <a:t>TEXT</a:t>
            </a:r>
            <a:r>
              <a:rPr lang="en-GB" dirty="0"/>
              <a:t>, </a:t>
            </a:r>
            <a:r>
              <a:rPr lang="en-GB" dirty="0" err="1"/>
              <a:t>Name:</a:t>
            </a:r>
            <a:r>
              <a:rPr lang="en-GB" i="1" dirty="0" err="1"/>
              <a:t>TEXT</a:t>
            </a:r>
            <a:r>
              <a:rPr lang="en-GB" dirty="0"/>
              <a:t>, </a:t>
            </a:r>
            <a:r>
              <a:rPr lang="en-GB" dirty="0" err="1"/>
              <a:t>Phone_Number:</a:t>
            </a:r>
            <a:r>
              <a:rPr lang="en-GB" i="1" dirty="0" err="1"/>
              <a:t>TEXT</a:t>
            </a:r>
            <a:r>
              <a:rPr lang="en-GB" dirty="0"/>
              <a:t>, Primary key SSI).</a:t>
            </a:r>
          </a:p>
        </p:txBody>
      </p:sp>
      <p:sp>
        <p:nvSpPr>
          <p:cNvPr id="34" name="TextBox 33">
            <a:extLst>
              <a:ext uri="{FF2B5EF4-FFF2-40B4-BE49-F238E27FC236}">
                <a16:creationId xmlns:a16="http://schemas.microsoft.com/office/drawing/2014/main" id="{AAE0DEF6-991C-1B0B-B432-BCE6F216B52A}"/>
              </a:ext>
            </a:extLst>
          </p:cNvPr>
          <p:cNvSpPr txBox="1"/>
          <p:nvPr/>
        </p:nvSpPr>
        <p:spPr>
          <a:xfrm>
            <a:off x="5342326" y="5065582"/>
            <a:ext cx="2074474" cy="369332"/>
          </a:xfrm>
          <a:prstGeom prst="rect">
            <a:avLst/>
          </a:prstGeom>
          <a:noFill/>
        </p:spPr>
        <p:txBody>
          <a:bodyPr wrap="square">
            <a:spAutoFit/>
          </a:bodyPr>
          <a:lstStyle/>
          <a:p>
            <a:r>
              <a:rPr lang="en-GB" dirty="0"/>
              <a:t>Rep (</a:t>
            </a:r>
            <a:r>
              <a:rPr lang="en-GB" dirty="0" err="1"/>
              <a:t>Price:</a:t>
            </a:r>
            <a:r>
              <a:rPr lang="en-GB" i="1" dirty="0" err="1"/>
              <a:t>Integer</a:t>
            </a:r>
            <a:r>
              <a:rPr lang="en-GB" dirty="0"/>
              <a:t>).</a:t>
            </a:r>
          </a:p>
        </p:txBody>
      </p:sp>
      <p:sp>
        <p:nvSpPr>
          <p:cNvPr id="30" name="TextBox 29">
            <a:extLst>
              <a:ext uri="{FF2B5EF4-FFF2-40B4-BE49-F238E27FC236}">
                <a16:creationId xmlns:a16="http://schemas.microsoft.com/office/drawing/2014/main" id="{A343FFC7-3FC1-39AB-4FF6-799784E11B49}"/>
              </a:ext>
            </a:extLst>
          </p:cNvPr>
          <p:cNvSpPr txBox="1"/>
          <p:nvPr/>
        </p:nvSpPr>
        <p:spPr>
          <a:xfrm>
            <a:off x="6330480" y="1154201"/>
            <a:ext cx="3943431" cy="523220"/>
          </a:xfrm>
          <a:prstGeom prst="rect">
            <a:avLst/>
          </a:prstGeom>
          <a:noFill/>
        </p:spPr>
        <p:txBody>
          <a:bodyPr wrap="square">
            <a:spAutoFit/>
          </a:bodyPr>
          <a:lstStyle/>
          <a:p>
            <a:r>
              <a:rPr lang="en-GB" sz="1400" dirty="0"/>
              <a:t>“A car can be repaired by many mechanics.</a:t>
            </a:r>
          </a:p>
          <a:p>
            <a:r>
              <a:rPr lang="en-GB" sz="1400" dirty="0"/>
              <a:t>A mechanic can repair many types of car.”</a:t>
            </a:r>
          </a:p>
        </p:txBody>
      </p:sp>
    </p:spTree>
    <p:extLst>
      <p:ext uri="{BB962C8B-B14F-4D97-AF65-F5344CB8AC3E}">
        <p14:creationId xmlns:p14="http://schemas.microsoft.com/office/powerpoint/2010/main" val="335651111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D0D7B-294E-AC58-C1DF-6B44E17D4414}"/>
              </a:ext>
            </a:extLst>
          </p:cNvPr>
          <p:cNvSpPr>
            <a:spLocks noGrp="1"/>
          </p:cNvSpPr>
          <p:nvPr>
            <p:ph type="title"/>
          </p:nvPr>
        </p:nvSpPr>
        <p:spPr/>
        <p:txBody>
          <a:bodyPr/>
          <a:lstStyle/>
          <a:p>
            <a:r>
              <a:rPr lang="en-GB" dirty="0"/>
              <a:t>How do we derive Foreign Keys and ICs for different relationship types?</a:t>
            </a:r>
          </a:p>
        </p:txBody>
      </p:sp>
      <p:sp>
        <p:nvSpPr>
          <p:cNvPr id="3" name="Content Placeholder 2">
            <a:extLst>
              <a:ext uri="{FF2B5EF4-FFF2-40B4-BE49-F238E27FC236}">
                <a16:creationId xmlns:a16="http://schemas.microsoft.com/office/drawing/2014/main" id="{5F1806CB-2A90-011D-82E2-E944637C74D0}"/>
              </a:ext>
            </a:extLst>
          </p:cNvPr>
          <p:cNvSpPr>
            <a:spLocks noGrp="1"/>
          </p:cNvSpPr>
          <p:nvPr>
            <p:ph idx="1"/>
          </p:nvPr>
        </p:nvSpPr>
        <p:spPr>
          <a:xfrm>
            <a:off x="783773" y="2942607"/>
            <a:ext cx="9808029" cy="3234355"/>
          </a:xfrm>
        </p:spPr>
        <p:txBody>
          <a:bodyPr/>
          <a:lstStyle/>
          <a:p>
            <a:r>
              <a:rPr lang="en-GB" dirty="0"/>
              <a:t>Many to Many (N-N, N-M, X-Y,….)</a:t>
            </a:r>
          </a:p>
        </p:txBody>
      </p:sp>
      <p:sp>
        <p:nvSpPr>
          <p:cNvPr id="4" name="Slide Number Placeholder 3">
            <a:extLst>
              <a:ext uri="{FF2B5EF4-FFF2-40B4-BE49-F238E27FC236}">
                <a16:creationId xmlns:a16="http://schemas.microsoft.com/office/drawing/2014/main" id="{18BFEDE4-DAD6-E47D-6F51-00D3EB9E1B44}"/>
              </a:ext>
            </a:extLst>
          </p:cNvPr>
          <p:cNvSpPr>
            <a:spLocks noGrp="1"/>
          </p:cNvSpPr>
          <p:nvPr>
            <p:ph type="sldNum" sz="quarter" idx="4"/>
          </p:nvPr>
        </p:nvSpPr>
        <p:spPr/>
        <p:txBody>
          <a:bodyPr/>
          <a:lstStyle/>
          <a:p>
            <a:fld id="{6998E55D-8E2A-4AFE-A61C-B5DBBB7761E7}" type="slidenum">
              <a:rPr lang="en-GB" smtClean="0"/>
              <a:pPr/>
              <a:t>113</a:t>
            </a:fld>
            <a:endParaRPr lang="en-GB"/>
          </a:p>
        </p:txBody>
      </p:sp>
      <p:grpSp>
        <p:nvGrpSpPr>
          <p:cNvPr id="5" name="Group 4">
            <a:extLst>
              <a:ext uri="{FF2B5EF4-FFF2-40B4-BE49-F238E27FC236}">
                <a16:creationId xmlns:a16="http://schemas.microsoft.com/office/drawing/2014/main" id="{7C4AC5E5-04A9-C461-D64E-2523E667C666}"/>
              </a:ext>
            </a:extLst>
          </p:cNvPr>
          <p:cNvGrpSpPr/>
          <p:nvPr/>
        </p:nvGrpSpPr>
        <p:grpSpPr>
          <a:xfrm>
            <a:off x="4563292" y="1885573"/>
            <a:ext cx="6943824" cy="856836"/>
            <a:chOff x="1018680" y="3533832"/>
            <a:chExt cx="9957214" cy="1546661"/>
          </a:xfrm>
        </p:grpSpPr>
        <p:sp>
          <p:nvSpPr>
            <p:cNvPr id="6" name="Flowchart: Decision 5">
              <a:extLst>
                <a:ext uri="{FF2B5EF4-FFF2-40B4-BE49-F238E27FC236}">
                  <a16:creationId xmlns:a16="http://schemas.microsoft.com/office/drawing/2014/main" id="{A3955886-01E8-7FB4-1ACA-36B5C9681BA3}"/>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7" name="Rectangle 6">
              <a:extLst>
                <a:ext uri="{FF2B5EF4-FFF2-40B4-BE49-F238E27FC236}">
                  <a16:creationId xmlns:a16="http://schemas.microsoft.com/office/drawing/2014/main" id="{819E8BF3-F3FA-FA2E-8A13-5A70830BBD45}"/>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8" name="Oval 7">
              <a:extLst>
                <a:ext uri="{FF2B5EF4-FFF2-40B4-BE49-F238E27FC236}">
                  <a16:creationId xmlns:a16="http://schemas.microsoft.com/office/drawing/2014/main" id="{0181DB0C-A870-96ED-8D37-5221D7A1A61D}"/>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9" name="Oval 8">
              <a:extLst>
                <a:ext uri="{FF2B5EF4-FFF2-40B4-BE49-F238E27FC236}">
                  <a16:creationId xmlns:a16="http://schemas.microsoft.com/office/drawing/2014/main" id="{CC0AE306-0877-A601-FD52-5321DC837D1E}"/>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10" name="Oval 9">
              <a:extLst>
                <a:ext uri="{FF2B5EF4-FFF2-40B4-BE49-F238E27FC236}">
                  <a16:creationId xmlns:a16="http://schemas.microsoft.com/office/drawing/2014/main" id="{ED6D08E3-8F90-344F-7BC7-4D9CF9ED05EA}"/>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11" name="Straight Connector 10">
              <a:extLst>
                <a:ext uri="{FF2B5EF4-FFF2-40B4-BE49-F238E27FC236}">
                  <a16:creationId xmlns:a16="http://schemas.microsoft.com/office/drawing/2014/main" id="{03B8C105-6DCB-E9A7-288E-EF8AC2B9023D}"/>
                </a:ext>
              </a:extLst>
            </p:cNvPr>
            <p:cNvCxnSpPr>
              <a:stCxn id="8" idx="6"/>
              <a:endCxn id="7"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6F76232-8B87-F6AA-5668-3B9AC01ED177}"/>
                </a:ext>
              </a:extLst>
            </p:cNvPr>
            <p:cNvCxnSpPr>
              <a:cxnSpLocks/>
              <a:stCxn id="10" idx="4"/>
              <a:endCxn id="7"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DC6A7C4-7E94-7BC4-50B1-F7B9D41B12EE}"/>
                </a:ext>
              </a:extLst>
            </p:cNvPr>
            <p:cNvCxnSpPr>
              <a:cxnSpLocks/>
              <a:stCxn id="9" idx="2"/>
              <a:endCxn id="7"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4E0F87D-60FC-D943-7C6C-D614122F667F}"/>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15" name="Oval 14">
              <a:extLst>
                <a:ext uri="{FF2B5EF4-FFF2-40B4-BE49-F238E27FC236}">
                  <a16:creationId xmlns:a16="http://schemas.microsoft.com/office/drawing/2014/main" id="{359D0CF7-8E11-7459-3757-FCE4283F5674}"/>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16" name="Oval 15">
              <a:extLst>
                <a:ext uri="{FF2B5EF4-FFF2-40B4-BE49-F238E27FC236}">
                  <a16:creationId xmlns:a16="http://schemas.microsoft.com/office/drawing/2014/main" id="{56324FC9-2B1D-7B9E-4C74-101545F9DDEB}"/>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17" name="Straight Connector 16">
              <a:extLst>
                <a:ext uri="{FF2B5EF4-FFF2-40B4-BE49-F238E27FC236}">
                  <a16:creationId xmlns:a16="http://schemas.microsoft.com/office/drawing/2014/main" id="{3A15FB53-1E7D-E1B0-9AE4-15FFDD2E5F36}"/>
                </a:ext>
              </a:extLst>
            </p:cNvPr>
            <p:cNvCxnSpPr>
              <a:cxnSpLocks/>
              <a:stCxn id="15" idx="4"/>
              <a:endCxn id="14"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94F645-D1CB-B300-6001-A471D2356C15}"/>
                </a:ext>
              </a:extLst>
            </p:cNvPr>
            <p:cNvCxnSpPr>
              <a:cxnSpLocks/>
              <a:stCxn id="16" idx="3"/>
              <a:endCxn id="14"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D5A1D1E-4D23-B45C-8697-71816DEAB689}"/>
                </a:ext>
              </a:extLst>
            </p:cNvPr>
            <p:cNvCxnSpPr>
              <a:cxnSpLocks/>
              <a:endCxn id="14"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7EF3244-AB9C-FBB7-A7FB-565AD1174634}"/>
                </a:ext>
              </a:extLst>
            </p:cNvPr>
            <p:cNvCxnSpPr>
              <a:cxnSpLocks/>
              <a:stCxn id="6" idx="3"/>
              <a:endCxn id="14"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BE25B82-F274-3190-E272-702B50B586F5}"/>
                </a:ext>
              </a:extLst>
            </p:cNvPr>
            <p:cNvCxnSpPr>
              <a:cxnSpLocks/>
              <a:stCxn id="7" idx="3"/>
              <a:endCxn id="6"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B9FDF92-D33C-1C1C-3795-0810466A3AE4}"/>
                </a:ext>
              </a:extLst>
            </p:cNvPr>
            <p:cNvSpPr txBox="1"/>
            <p:nvPr/>
          </p:nvSpPr>
          <p:spPr>
            <a:xfrm>
              <a:off x="3892731" y="4300653"/>
              <a:ext cx="697535" cy="444450"/>
            </a:xfrm>
            <a:prstGeom prst="rect">
              <a:avLst/>
            </a:prstGeom>
            <a:noFill/>
          </p:spPr>
          <p:txBody>
            <a:bodyPr wrap="square" rtlCol="0">
              <a:spAutoFit/>
            </a:bodyPr>
            <a:lstStyle/>
            <a:p>
              <a:r>
                <a:rPr lang="en-GB" sz="1000" dirty="0"/>
                <a:t>N</a:t>
              </a:r>
            </a:p>
          </p:txBody>
        </p:sp>
        <p:sp>
          <p:nvSpPr>
            <p:cNvPr id="23" name="TextBox 22">
              <a:extLst>
                <a:ext uri="{FF2B5EF4-FFF2-40B4-BE49-F238E27FC236}">
                  <a16:creationId xmlns:a16="http://schemas.microsoft.com/office/drawing/2014/main" id="{E1A89AF1-F88D-075F-CB69-3C8B0A9C175D}"/>
                </a:ext>
              </a:extLst>
            </p:cNvPr>
            <p:cNvSpPr txBox="1"/>
            <p:nvPr/>
          </p:nvSpPr>
          <p:spPr>
            <a:xfrm>
              <a:off x="7833559" y="4260655"/>
              <a:ext cx="697535" cy="444450"/>
            </a:xfrm>
            <a:prstGeom prst="rect">
              <a:avLst/>
            </a:prstGeom>
            <a:noFill/>
          </p:spPr>
          <p:txBody>
            <a:bodyPr wrap="square" rtlCol="0">
              <a:spAutoFit/>
            </a:bodyPr>
            <a:lstStyle/>
            <a:p>
              <a:r>
                <a:rPr lang="en-GB" sz="1000" dirty="0"/>
                <a:t>N</a:t>
              </a:r>
            </a:p>
          </p:txBody>
        </p:sp>
        <p:sp>
          <p:nvSpPr>
            <p:cNvPr id="24" name="Oval 23">
              <a:extLst>
                <a:ext uri="{FF2B5EF4-FFF2-40B4-BE49-F238E27FC236}">
                  <a16:creationId xmlns:a16="http://schemas.microsoft.com/office/drawing/2014/main" id="{855B146A-C0EA-086F-9A9A-F99FD4035515}"/>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cxnSp>
        <p:nvCxnSpPr>
          <p:cNvPr id="25" name="Straight Connector 24">
            <a:extLst>
              <a:ext uri="{FF2B5EF4-FFF2-40B4-BE49-F238E27FC236}">
                <a16:creationId xmlns:a16="http://schemas.microsoft.com/office/drawing/2014/main" id="{5FB96B7E-9A36-D107-AB0C-0D82655A6207}"/>
              </a:ext>
            </a:extLst>
          </p:cNvPr>
          <p:cNvCxnSpPr>
            <a:cxnSpLocks/>
            <a:endCxn id="6" idx="0"/>
          </p:cNvCxnSpPr>
          <p:nvPr/>
        </p:nvCxnSpPr>
        <p:spPr>
          <a:xfrm flipH="1">
            <a:off x="8147375" y="1964017"/>
            <a:ext cx="177216" cy="2620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74DDE0F6-4678-73D7-F7E3-6F511CC0A763}"/>
              </a:ext>
            </a:extLst>
          </p:cNvPr>
          <p:cNvSpPr/>
          <p:nvPr/>
        </p:nvSpPr>
        <p:spPr>
          <a:xfrm>
            <a:off x="7969687" y="1699097"/>
            <a:ext cx="705117" cy="2565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Price</a:t>
            </a:r>
            <a:endParaRPr lang="en-GB" sz="1000" dirty="0">
              <a:solidFill>
                <a:schemeClr val="tx1"/>
              </a:solidFill>
            </a:endParaRPr>
          </a:p>
        </p:txBody>
      </p:sp>
      <p:pic>
        <p:nvPicPr>
          <p:cNvPr id="27" name="Picture 26">
            <a:extLst>
              <a:ext uri="{FF2B5EF4-FFF2-40B4-BE49-F238E27FC236}">
                <a16:creationId xmlns:a16="http://schemas.microsoft.com/office/drawing/2014/main" id="{0F8F9D68-0335-AB91-4640-F9706B892310}"/>
              </a:ext>
            </a:extLst>
          </p:cNvPr>
          <p:cNvPicPr>
            <a:picLocks noChangeAspect="1"/>
          </p:cNvPicPr>
          <p:nvPr/>
        </p:nvPicPr>
        <p:blipFill>
          <a:blip r:embed="rId2"/>
          <a:stretch>
            <a:fillRect/>
          </a:stretch>
        </p:blipFill>
        <p:spPr>
          <a:xfrm>
            <a:off x="664583" y="3625267"/>
            <a:ext cx="4182218" cy="1511939"/>
          </a:xfrm>
          <a:prstGeom prst="rect">
            <a:avLst/>
          </a:prstGeom>
        </p:spPr>
      </p:pic>
      <p:graphicFrame>
        <p:nvGraphicFramePr>
          <p:cNvPr id="28" name="Table 7">
            <a:extLst>
              <a:ext uri="{FF2B5EF4-FFF2-40B4-BE49-F238E27FC236}">
                <a16:creationId xmlns:a16="http://schemas.microsoft.com/office/drawing/2014/main" id="{BDD1E330-9021-5761-B06A-B5322580183B}"/>
              </a:ext>
            </a:extLst>
          </p:cNvPr>
          <p:cNvGraphicFramePr>
            <a:graphicFrameLocks noGrp="1"/>
          </p:cNvGraphicFramePr>
          <p:nvPr/>
        </p:nvGraphicFramePr>
        <p:xfrm>
          <a:off x="7899923" y="3658356"/>
          <a:ext cx="3766988" cy="1483360"/>
        </p:xfrm>
        <a:graphic>
          <a:graphicData uri="http://schemas.openxmlformats.org/drawingml/2006/table">
            <a:tbl>
              <a:tblPr firstRow="1" bandRow="1">
                <a:tableStyleId>{5C22544A-7EE6-4342-B048-85BDC9FD1C3A}</a:tableStyleId>
              </a:tblPr>
              <a:tblGrid>
                <a:gridCol w="1076541">
                  <a:extLst>
                    <a:ext uri="{9D8B030D-6E8A-4147-A177-3AD203B41FA5}">
                      <a16:colId xmlns:a16="http://schemas.microsoft.com/office/drawing/2014/main" val="1551054938"/>
                    </a:ext>
                  </a:extLst>
                </a:gridCol>
                <a:gridCol w="800100">
                  <a:extLst>
                    <a:ext uri="{9D8B030D-6E8A-4147-A177-3AD203B41FA5}">
                      <a16:colId xmlns:a16="http://schemas.microsoft.com/office/drawing/2014/main" val="2429303523"/>
                    </a:ext>
                  </a:extLst>
                </a:gridCol>
                <a:gridCol w="1890347">
                  <a:extLst>
                    <a:ext uri="{9D8B030D-6E8A-4147-A177-3AD203B41FA5}">
                      <a16:colId xmlns:a16="http://schemas.microsoft.com/office/drawing/2014/main" val="749733657"/>
                    </a:ext>
                  </a:extLst>
                </a:gridCol>
              </a:tblGrid>
              <a:tr h="370840">
                <a:tc>
                  <a:txBody>
                    <a:bodyPr/>
                    <a:lstStyle/>
                    <a:p>
                      <a:r>
                        <a:rPr lang="en-GB" sz="1400" dirty="0"/>
                        <a:t>SSI</a:t>
                      </a:r>
                    </a:p>
                  </a:txBody>
                  <a:tcPr/>
                </a:tc>
                <a:tc>
                  <a:txBody>
                    <a:bodyPr/>
                    <a:lstStyle/>
                    <a:p>
                      <a:r>
                        <a:rPr lang="en-GB" sz="1400" dirty="0"/>
                        <a:t>Name</a:t>
                      </a:r>
                    </a:p>
                  </a:txBody>
                  <a:tcPr/>
                </a:tc>
                <a:tc>
                  <a:txBody>
                    <a:bodyPr/>
                    <a:lstStyle/>
                    <a:p>
                      <a:r>
                        <a:rPr lang="en-GB" sz="1400" dirty="0" err="1"/>
                        <a:t>Phone_Number</a:t>
                      </a:r>
                      <a:endParaRPr lang="en-GB" sz="1400" dirty="0"/>
                    </a:p>
                  </a:txBody>
                  <a:tcPr/>
                </a:tc>
                <a:extLst>
                  <a:ext uri="{0D108BD9-81ED-4DB2-BD59-A6C34878D82A}">
                    <a16:rowId xmlns:a16="http://schemas.microsoft.com/office/drawing/2014/main" val="1488878063"/>
                  </a:ext>
                </a:extLst>
              </a:tr>
              <a:tr h="370840">
                <a:tc>
                  <a:txBody>
                    <a:bodyPr/>
                    <a:lstStyle/>
                    <a:p>
                      <a:r>
                        <a:rPr lang="en-GB" sz="1400" dirty="0"/>
                        <a:t>87542702</a:t>
                      </a:r>
                    </a:p>
                  </a:txBody>
                  <a:tcPr/>
                </a:tc>
                <a:tc>
                  <a:txBody>
                    <a:bodyPr/>
                    <a:lstStyle/>
                    <a:p>
                      <a:r>
                        <a:rPr lang="en-GB" sz="1400" dirty="0"/>
                        <a:t>Tom</a:t>
                      </a:r>
                    </a:p>
                  </a:txBody>
                  <a:tcPr/>
                </a:tc>
                <a:tc>
                  <a:txBody>
                    <a:bodyPr/>
                    <a:lstStyle/>
                    <a:p>
                      <a:r>
                        <a:rPr lang="en-GB" sz="1400" dirty="0"/>
                        <a:t>75315567</a:t>
                      </a:r>
                    </a:p>
                  </a:txBody>
                  <a:tcPr/>
                </a:tc>
                <a:extLst>
                  <a:ext uri="{0D108BD9-81ED-4DB2-BD59-A6C34878D82A}">
                    <a16:rowId xmlns:a16="http://schemas.microsoft.com/office/drawing/2014/main" val="4098427296"/>
                  </a:ext>
                </a:extLst>
              </a:tr>
              <a:tr h="370840">
                <a:tc>
                  <a:txBody>
                    <a:bodyPr/>
                    <a:lstStyle/>
                    <a:p>
                      <a:r>
                        <a:rPr lang="en-GB" sz="1400" dirty="0"/>
                        <a:t>68201937</a:t>
                      </a:r>
                    </a:p>
                  </a:txBody>
                  <a:tcPr/>
                </a:tc>
                <a:tc>
                  <a:txBody>
                    <a:bodyPr/>
                    <a:lstStyle/>
                    <a:p>
                      <a:r>
                        <a:rPr lang="en-GB" sz="1400" dirty="0"/>
                        <a:t>Uraz</a:t>
                      </a:r>
                    </a:p>
                  </a:txBody>
                  <a:tcPr/>
                </a:tc>
                <a:tc>
                  <a:txBody>
                    <a:bodyPr/>
                    <a:lstStyle/>
                    <a:p>
                      <a:r>
                        <a:rPr lang="en-GB" sz="1400" dirty="0"/>
                        <a:t>75335521</a:t>
                      </a:r>
                    </a:p>
                  </a:txBody>
                  <a:tcPr/>
                </a:tc>
                <a:extLst>
                  <a:ext uri="{0D108BD9-81ED-4DB2-BD59-A6C34878D82A}">
                    <a16:rowId xmlns:a16="http://schemas.microsoft.com/office/drawing/2014/main" val="1953469719"/>
                  </a:ext>
                </a:extLst>
              </a:tr>
              <a:tr h="370840">
                <a:tc>
                  <a:txBody>
                    <a:bodyPr/>
                    <a:lstStyle/>
                    <a:p>
                      <a:r>
                        <a:rPr lang="en-GB" sz="1400" dirty="0"/>
                        <a:t>23139827</a:t>
                      </a:r>
                    </a:p>
                  </a:txBody>
                  <a:tcPr/>
                </a:tc>
                <a:tc>
                  <a:txBody>
                    <a:bodyPr/>
                    <a:lstStyle/>
                    <a:p>
                      <a:r>
                        <a:rPr lang="en-GB" sz="1400" dirty="0"/>
                        <a:t>Nick</a:t>
                      </a:r>
                    </a:p>
                  </a:txBody>
                  <a:tcPr/>
                </a:tc>
                <a:tc>
                  <a:txBody>
                    <a:bodyPr/>
                    <a:lstStyle/>
                    <a:p>
                      <a:r>
                        <a:rPr lang="en-GB" sz="1400" dirty="0"/>
                        <a:t>75315544</a:t>
                      </a:r>
                    </a:p>
                  </a:txBody>
                  <a:tcPr/>
                </a:tc>
                <a:extLst>
                  <a:ext uri="{0D108BD9-81ED-4DB2-BD59-A6C34878D82A}">
                    <a16:rowId xmlns:a16="http://schemas.microsoft.com/office/drawing/2014/main" val="3233330986"/>
                  </a:ext>
                </a:extLst>
              </a:tr>
            </a:tbl>
          </a:graphicData>
        </a:graphic>
      </p:graphicFrame>
      <p:graphicFrame>
        <p:nvGraphicFramePr>
          <p:cNvPr id="29" name="Table 7">
            <a:extLst>
              <a:ext uri="{FF2B5EF4-FFF2-40B4-BE49-F238E27FC236}">
                <a16:creationId xmlns:a16="http://schemas.microsoft.com/office/drawing/2014/main" id="{66DCC9C2-CAF9-CFBE-E6EF-AAED9A7DF903}"/>
              </a:ext>
            </a:extLst>
          </p:cNvPr>
          <p:cNvGraphicFramePr>
            <a:graphicFrameLocks noGrp="1"/>
          </p:cNvGraphicFramePr>
          <p:nvPr>
            <p:extLst>
              <p:ext uri="{D42A27DB-BD31-4B8C-83A1-F6EECF244321}">
                <p14:modId xmlns:p14="http://schemas.microsoft.com/office/powerpoint/2010/main" val="934664738"/>
              </p:ext>
            </p:extLst>
          </p:nvPr>
        </p:nvGraphicFramePr>
        <p:xfrm>
          <a:off x="4969166" y="3620294"/>
          <a:ext cx="2713185" cy="1483360"/>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1551054938"/>
                    </a:ext>
                  </a:extLst>
                </a:gridCol>
                <a:gridCol w="1422400">
                  <a:extLst>
                    <a:ext uri="{9D8B030D-6E8A-4147-A177-3AD203B41FA5}">
                      <a16:colId xmlns:a16="http://schemas.microsoft.com/office/drawing/2014/main" val="2342325382"/>
                    </a:ext>
                  </a:extLst>
                </a:gridCol>
                <a:gridCol w="782785">
                  <a:extLst>
                    <a:ext uri="{9D8B030D-6E8A-4147-A177-3AD203B41FA5}">
                      <a16:colId xmlns:a16="http://schemas.microsoft.com/office/drawing/2014/main" val="895151831"/>
                    </a:ext>
                  </a:extLst>
                </a:gridCol>
              </a:tblGrid>
              <a:tr h="370840">
                <a:tc>
                  <a:txBody>
                    <a:bodyPr/>
                    <a:lstStyle/>
                    <a:p>
                      <a:r>
                        <a:rPr lang="en-GB" sz="1200" dirty="0"/>
                        <a:t>Price</a:t>
                      </a:r>
                    </a:p>
                  </a:txBody>
                  <a:tcPr/>
                </a:tc>
                <a:tc>
                  <a:txBody>
                    <a:bodyPr/>
                    <a:lstStyle/>
                    <a:p>
                      <a:r>
                        <a:rPr lang="en-GB" sz="1200" dirty="0"/>
                        <a:t>SSI</a:t>
                      </a:r>
                    </a:p>
                  </a:txBody>
                  <a:tcPr/>
                </a:tc>
                <a:tc>
                  <a:txBody>
                    <a:bodyPr/>
                    <a:lstStyle/>
                    <a:p>
                      <a:endParaRPr lang="en-GB" sz="1200" dirty="0"/>
                    </a:p>
                  </a:txBody>
                  <a:tcPr/>
                </a:tc>
                <a:extLst>
                  <a:ext uri="{0D108BD9-81ED-4DB2-BD59-A6C34878D82A}">
                    <a16:rowId xmlns:a16="http://schemas.microsoft.com/office/drawing/2014/main" val="1488878063"/>
                  </a:ext>
                </a:extLst>
              </a:tr>
              <a:tr h="370840">
                <a:tc>
                  <a:txBody>
                    <a:bodyPr/>
                    <a:lstStyle/>
                    <a:p>
                      <a:r>
                        <a:rPr lang="en-GB" sz="1200" dirty="0"/>
                        <a:t>10</a:t>
                      </a:r>
                    </a:p>
                  </a:txBody>
                  <a:tcPr/>
                </a:tc>
                <a:tc>
                  <a:txBody>
                    <a:bodyPr/>
                    <a:lstStyle/>
                    <a:p>
                      <a:r>
                        <a:rPr lang="en-GB" sz="1200" dirty="0"/>
                        <a:t>87542702</a:t>
                      </a:r>
                    </a:p>
                  </a:txBody>
                  <a:tcPr/>
                </a:tc>
                <a:tc>
                  <a:txBody>
                    <a:bodyPr/>
                    <a:lstStyle/>
                    <a:p>
                      <a:endParaRPr lang="en-GB" sz="1200" dirty="0"/>
                    </a:p>
                  </a:txBody>
                  <a:tcPr/>
                </a:tc>
                <a:extLst>
                  <a:ext uri="{0D108BD9-81ED-4DB2-BD59-A6C34878D82A}">
                    <a16:rowId xmlns:a16="http://schemas.microsoft.com/office/drawing/2014/main" val="4098427296"/>
                  </a:ext>
                </a:extLst>
              </a:tr>
              <a:tr h="370840">
                <a:tc>
                  <a:txBody>
                    <a:bodyPr/>
                    <a:lstStyle/>
                    <a:p>
                      <a:r>
                        <a:rPr lang="en-GB" sz="1200" dirty="0"/>
                        <a:t>23</a:t>
                      </a:r>
                    </a:p>
                  </a:txBody>
                  <a:tcPr/>
                </a:tc>
                <a:tc>
                  <a:txBody>
                    <a:bodyPr/>
                    <a:lstStyle/>
                    <a:p>
                      <a:r>
                        <a:rPr lang="en-GB" sz="1200" dirty="0"/>
                        <a:t>68201937</a:t>
                      </a:r>
                    </a:p>
                  </a:txBody>
                  <a:tcPr/>
                </a:tc>
                <a:tc>
                  <a:txBody>
                    <a:bodyPr/>
                    <a:lstStyle/>
                    <a:p>
                      <a:endParaRPr lang="en-GB" sz="1200" dirty="0"/>
                    </a:p>
                  </a:txBody>
                  <a:tcPr/>
                </a:tc>
                <a:extLst>
                  <a:ext uri="{0D108BD9-81ED-4DB2-BD59-A6C34878D82A}">
                    <a16:rowId xmlns:a16="http://schemas.microsoft.com/office/drawing/2014/main" val="1953469719"/>
                  </a:ext>
                </a:extLst>
              </a:tr>
              <a:tr h="370840">
                <a:tc>
                  <a:txBody>
                    <a:bodyPr/>
                    <a:lstStyle/>
                    <a:p>
                      <a:r>
                        <a:rPr lang="en-GB" sz="1200" dirty="0"/>
                        <a:t>12</a:t>
                      </a:r>
                    </a:p>
                  </a:txBody>
                  <a:tcPr/>
                </a:tc>
                <a:tc>
                  <a:txBody>
                    <a:bodyPr/>
                    <a:lstStyle/>
                    <a:p>
                      <a:r>
                        <a:rPr lang="en-GB" sz="1200" dirty="0"/>
                        <a:t>23139827</a:t>
                      </a:r>
                    </a:p>
                  </a:txBody>
                  <a:tcPr/>
                </a:tc>
                <a:tc>
                  <a:txBody>
                    <a:bodyPr/>
                    <a:lstStyle/>
                    <a:p>
                      <a:endParaRPr lang="en-GB" sz="1200" dirty="0"/>
                    </a:p>
                  </a:txBody>
                  <a:tcPr/>
                </a:tc>
                <a:extLst>
                  <a:ext uri="{0D108BD9-81ED-4DB2-BD59-A6C34878D82A}">
                    <a16:rowId xmlns:a16="http://schemas.microsoft.com/office/drawing/2014/main" val="3233330986"/>
                  </a:ext>
                </a:extLst>
              </a:tr>
            </a:tbl>
          </a:graphicData>
        </a:graphic>
      </p:graphicFrame>
      <p:sp>
        <p:nvSpPr>
          <p:cNvPr id="34" name="TextBox 33">
            <a:extLst>
              <a:ext uri="{FF2B5EF4-FFF2-40B4-BE49-F238E27FC236}">
                <a16:creationId xmlns:a16="http://schemas.microsoft.com/office/drawing/2014/main" id="{AAE0DEF6-991C-1B0B-B432-BCE6F216B52A}"/>
              </a:ext>
            </a:extLst>
          </p:cNvPr>
          <p:cNvSpPr txBox="1"/>
          <p:nvPr/>
        </p:nvSpPr>
        <p:spPr>
          <a:xfrm>
            <a:off x="4965991" y="5065582"/>
            <a:ext cx="2882611" cy="954107"/>
          </a:xfrm>
          <a:prstGeom prst="rect">
            <a:avLst/>
          </a:prstGeom>
          <a:noFill/>
        </p:spPr>
        <p:txBody>
          <a:bodyPr wrap="square">
            <a:spAutoFit/>
          </a:bodyPr>
          <a:lstStyle/>
          <a:p>
            <a:r>
              <a:rPr lang="en-GB" sz="1400" dirty="0"/>
              <a:t>Rep(</a:t>
            </a:r>
            <a:r>
              <a:rPr lang="en-GB" sz="1400" dirty="0" err="1"/>
              <a:t>Price:</a:t>
            </a:r>
            <a:r>
              <a:rPr lang="en-GB" sz="1400" i="1" dirty="0" err="1"/>
              <a:t>INT</a:t>
            </a:r>
            <a:r>
              <a:rPr lang="en-GB" sz="1400" dirty="0" err="1"/>
              <a:t>,SSI:</a:t>
            </a:r>
            <a:r>
              <a:rPr lang="en-GB" sz="1400" i="1" dirty="0" err="1"/>
              <a:t>INT</a:t>
            </a:r>
            <a:r>
              <a:rPr lang="en-GB" sz="1400" dirty="0" err="1"/>
              <a:t>,Brand:</a:t>
            </a:r>
            <a:r>
              <a:rPr lang="en-GB" sz="1400" i="1" dirty="0" err="1"/>
              <a:t>TEXT,</a:t>
            </a:r>
            <a:r>
              <a:rPr lang="en-GB" sz="1400" dirty="0" err="1"/>
              <a:t>Primary</a:t>
            </a:r>
            <a:r>
              <a:rPr lang="en-GB" sz="1400" dirty="0"/>
              <a:t> Key {SSI,BRAND} Foreign Key SSI referencing </a:t>
            </a:r>
            <a:r>
              <a:rPr lang="en-GB" sz="1400" dirty="0" err="1"/>
              <a:t>Mec</a:t>
            </a:r>
            <a:r>
              <a:rPr lang="en-GB" sz="1400" dirty="0"/>
              <a:t>, Foreign Key Brand referencing Car.)</a:t>
            </a:r>
          </a:p>
        </p:txBody>
      </p:sp>
      <p:pic>
        <p:nvPicPr>
          <p:cNvPr id="30" name="Picture 29">
            <a:extLst>
              <a:ext uri="{FF2B5EF4-FFF2-40B4-BE49-F238E27FC236}">
                <a16:creationId xmlns:a16="http://schemas.microsoft.com/office/drawing/2014/main" id="{C22B1C22-1E1F-D1BB-5411-CC38FA79566B}"/>
              </a:ext>
            </a:extLst>
          </p:cNvPr>
          <p:cNvPicPr>
            <a:picLocks noChangeAspect="1"/>
          </p:cNvPicPr>
          <p:nvPr/>
        </p:nvPicPr>
        <p:blipFill rotWithShape="1">
          <a:blip r:embed="rId2"/>
          <a:srcRect r="64102"/>
          <a:stretch/>
        </p:blipFill>
        <p:spPr>
          <a:xfrm>
            <a:off x="6448431" y="3606004"/>
            <a:ext cx="1341529" cy="1511939"/>
          </a:xfrm>
          <a:prstGeom prst="rect">
            <a:avLst/>
          </a:prstGeom>
        </p:spPr>
      </p:pic>
      <p:sp>
        <p:nvSpPr>
          <p:cNvPr id="32" name="Oval 31">
            <a:extLst>
              <a:ext uri="{FF2B5EF4-FFF2-40B4-BE49-F238E27FC236}">
                <a16:creationId xmlns:a16="http://schemas.microsoft.com/office/drawing/2014/main" id="{D2F41BFC-19D0-4000-D0CB-E03D9BAB9803}"/>
              </a:ext>
            </a:extLst>
          </p:cNvPr>
          <p:cNvSpPr/>
          <p:nvPr/>
        </p:nvSpPr>
        <p:spPr>
          <a:xfrm>
            <a:off x="5523130" y="5280784"/>
            <a:ext cx="1472458" cy="341111"/>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26A13A81-DADD-97F3-4AE1-F6FE9F1B7956}"/>
              </a:ext>
            </a:extLst>
          </p:cNvPr>
          <p:cNvSpPr txBox="1"/>
          <p:nvPr/>
        </p:nvSpPr>
        <p:spPr>
          <a:xfrm>
            <a:off x="5449455" y="6377160"/>
            <a:ext cx="3505603" cy="369332"/>
          </a:xfrm>
          <a:prstGeom prst="rect">
            <a:avLst/>
          </a:prstGeom>
          <a:noFill/>
        </p:spPr>
        <p:txBody>
          <a:bodyPr wrap="square" rtlCol="0">
            <a:spAutoFit/>
          </a:bodyPr>
          <a:lstStyle/>
          <a:p>
            <a:r>
              <a:rPr lang="en-GB" dirty="0"/>
              <a:t>Allows combinations!</a:t>
            </a:r>
          </a:p>
        </p:txBody>
      </p:sp>
      <p:cxnSp>
        <p:nvCxnSpPr>
          <p:cNvPr id="37" name="Straight Arrow Connector 36">
            <a:extLst>
              <a:ext uri="{FF2B5EF4-FFF2-40B4-BE49-F238E27FC236}">
                <a16:creationId xmlns:a16="http://schemas.microsoft.com/office/drawing/2014/main" id="{35157174-986B-F9D1-6792-4AFB0496F6E3}"/>
              </a:ext>
            </a:extLst>
          </p:cNvPr>
          <p:cNvCxnSpPr>
            <a:stCxn id="32" idx="4"/>
            <a:endCxn id="35" idx="0"/>
          </p:cNvCxnSpPr>
          <p:nvPr/>
        </p:nvCxnSpPr>
        <p:spPr>
          <a:xfrm>
            <a:off x="6259359" y="5621895"/>
            <a:ext cx="942898" cy="75526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6" name="TextBox 35">
            <a:extLst>
              <a:ext uri="{FF2B5EF4-FFF2-40B4-BE49-F238E27FC236}">
                <a16:creationId xmlns:a16="http://schemas.microsoft.com/office/drawing/2014/main" id="{D71600E5-6CDA-2B86-A922-61FCCA0BD972}"/>
              </a:ext>
            </a:extLst>
          </p:cNvPr>
          <p:cNvSpPr txBox="1"/>
          <p:nvPr/>
        </p:nvSpPr>
        <p:spPr>
          <a:xfrm>
            <a:off x="6330480" y="1154201"/>
            <a:ext cx="3943431" cy="523220"/>
          </a:xfrm>
          <a:prstGeom prst="rect">
            <a:avLst/>
          </a:prstGeom>
          <a:noFill/>
        </p:spPr>
        <p:txBody>
          <a:bodyPr wrap="square">
            <a:spAutoFit/>
          </a:bodyPr>
          <a:lstStyle/>
          <a:p>
            <a:r>
              <a:rPr lang="en-GB" sz="1400" dirty="0"/>
              <a:t>“A car can be repaired by many mechanics.</a:t>
            </a:r>
          </a:p>
          <a:p>
            <a:r>
              <a:rPr lang="en-GB" sz="1400" dirty="0"/>
              <a:t>A mechanic can repair many types of car.”</a:t>
            </a:r>
          </a:p>
        </p:txBody>
      </p:sp>
      <p:sp>
        <p:nvSpPr>
          <p:cNvPr id="39" name="TextBox 38">
            <a:extLst>
              <a:ext uri="{FF2B5EF4-FFF2-40B4-BE49-F238E27FC236}">
                <a16:creationId xmlns:a16="http://schemas.microsoft.com/office/drawing/2014/main" id="{B696CD0B-C0C0-B233-E0A7-5B2910F114C9}"/>
              </a:ext>
            </a:extLst>
          </p:cNvPr>
          <p:cNvSpPr txBox="1"/>
          <p:nvPr/>
        </p:nvSpPr>
        <p:spPr>
          <a:xfrm>
            <a:off x="572693" y="5116525"/>
            <a:ext cx="4215661" cy="923330"/>
          </a:xfrm>
          <a:prstGeom prst="rect">
            <a:avLst/>
          </a:prstGeom>
          <a:noFill/>
        </p:spPr>
        <p:txBody>
          <a:bodyPr wrap="square">
            <a:spAutoFit/>
          </a:bodyPr>
          <a:lstStyle/>
          <a:p>
            <a:r>
              <a:rPr lang="en-GB" dirty="0"/>
              <a:t>Car (</a:t>
            </a:r>
            <a:r>
              <a:rPr lang="en-GB" dirty="0" err="1"/>
              <a:t>Brand:</a:t>
            </a:r>
            <a:r>
              <a:rPr lang="en-GB" i="1" dirty="0" err="1"/>
              <a:t>TEXT</a:t>
            </a:r>
            <a:r>
              <a:rPr lang="en-GB" dirty="0" err="1"/>
              <a:t>,Weight</a:t>
            </a:r>
            <a:r>
              <a:rPr lang="en-GB" dirty="0"/>
              <a:t>: </a:t>
            </a:r>
            <a:r>
              <a:rPr lang="en-GB" i="1" dirty="0"/>
              <a:t>INT</a:t>
            </a:r>
            <a:r>
              <a:rPr lang="en-GB" dirty="0"/>
              <a:t>, </a:t>
            </a:r>
            <a:r>
              <a:rPr lang="en-GB" dirty="0" err="1"/>
              <a:t>Length:</a:t>
            </a:r>
            <a:r>
              <a:rPr lang="en-GB" i="1" dirty="0" err="1"/>
              <a:t>DOUBLE</a:t>
            </a:r>
            <a:r>
              <a:rPr lang="en-GB" dirty="0"/>
              <a:t>, </a:t>
            </a:r>
            <a:r>
              <a:rPr lang="en-GB" dirty="0" err="1"/>
              <a:t>Max_Speed:</a:t>
            </a:r>
            <a:r>
              <a:rPr lang="en-GB" i="1" dirty="0" err="1"/>
              <a:t>INT</a:t>
            </a:r>
            <a:r>
              <a:rPr lang="en-GB" i="1" dirty="0"/>
              <a:t>, </a:t>
            </a:r>
            <a:r>
              <a:rPr lang="en-GB" dirty="0"/>
              <a:t>Primary key: Brand.</a:t>
            </a:r>
          </a:p>
        </p:txBody>
      </p:sp>
      <p:sp>
        <p:nvSpPr>
          <p:cNvPr id="40" name="TextBox 39">
            <a:extLst>
              <a:ext uri="{FF2B5EF4-FFF2-40B4-BE49-F238E27FC236}">
                <a16:creationId xmlns:a16="http://schemas.microsoft.com/office/drawing/2014/main" id="{F1F65A2C-77D9-0AAD-4AFD-B18DADB6534A}"/>
              </a:ext>
            </a:extLst>
          </p:cNvPr>
          <p:cNvSpPr txBox="1"/>
          <p:nvPr/>
        </p:nvSpPr>
        <p:spPr>
          <a:xfrm>
            <a:off x="7899924" y="5245787"/>
            <a:ext cx="4005750" cy="646331"/>
          </a:xfrm>
          <a:prstGeom prst="rect">
            <a:avLst/>
          </a:prstGeom>
          <a:noFill/>
        </p:spPr>
        <p:txBody>
          <a:bodyPr wrap="square">
            <a:spAutoFit/>
          </a:bodyPr>
          <a:lstStyle/>
          <a:p>
            <a:r>
              <a:rPr lang="en-GB" dirty="0" err="1"/>
              <a:t>Mec</a:t>
            </a:r>
            <a:r>
              <a:rPr lang="en-GB" dirty="0"/>
              <a:t> (SSI:</a:t>
            </a:r>
            <a:r>
              <a:rPr lang="en-GB" i="1" dirty="0"/>
              <a:t>TEXT</a:t>
            </a:r>
            <a:r>
              <a:rPr lang="en-GB" dirty="0"/>
              <a:t>, </a:t>
            </a:r>
            <a:r>
              <a:rPr lang="en-GB" dirty="0" err="1"/>
              <a:t>Name:</a:t>
            </a:r>
            <a:r>
              <a:rPr lang="en-GB" i="1" dirty="0" err="1"/>
              <a:t>TEXT</a:t>
            </a:r>
            <a:r>
              <a:rPr lang="en-GB" dirty="0"/>
              <a:t>, </a:t>
            </a:r>
            <a:r>
              <a:rPr lang="en-GB" dirty="0" err="1"/>
              <a:t>Phone_Number:</a:t>
            </a:r>
            <a:r>
              <a:rPr lang="en-GB" i="1" dirty="0" err="1"/>
              <a:t>TEXT</a:t>
            </a:r>
            <a:r>
              <a:rPr lang="en-GB" dirty="0"/>
              <a:t>, Primary key SSI).</a:t>
            </a:r>
          </a:p>
        </p:txBody>
      </p:sp>
    </p:spTree>
    <p:extLst>
      <p:ext uri="{BB962C8B-B14F-4D97-AF65-F5344CB8AC3E}">
        <p14:creationId xmlns:p14="http://schemas.microsoft.com/office/powerpoint/2010/main" val="239681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5"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D0D7B-294E-AC58-C1DF-6B44E17D4414}"/>
              </a:ext>
            </a:extLst>
          </p:cNvPr>
          <p:cNvSpPr>
            <a:spLocks noGrp="1"/>
          </p:cNvSpPr>
          <p:nvPr>
            <p:ph type="title"/>
          </p:nvPr>
        </p:nvSpPr>
        <p:spPr/>
        <p:txBody>
          <a:bodyPr/>
          <a:lstStyle/>
          <a:p>
            <a:r>
              <a:rPr lang="en-GB" dirty="0"/>
              <a:t>How do we derive Foreign Keys and ICs for different relationship types?</a:t>
            </a:r>
          </a:p>
        </p:txBody>
      </p:sp>
      <p:sp>
        <p:nvSpPr>
          <p:cNvPr id="3" name="Content Placeholder 2">
            <a:extLst>
              <a:ext uri="{FF2B5EF4-FFF2-40B4-BE49-F238E27FC236}">
                <a16:creationId xmlns:a16="http://schemas.microsoft.com/office/drawing/2014/main" id="{5F1806CB-2A90-011D-82E2-E944637C74D0}"/>
              </a:ext>
            </a:extLst>
          </p:cNvPr>
          <p:cNvSpPr>
            <a:spLocks noGrp="1"/>
          </p:cNvSpPr>
          <p:nvPr>
            <p:ph idx="1"/>
          </p:nvPr>
        </p:nvSpPr>
        <p:spPr>
          <a:xfrm>
            <a:off x="783773" y="2942607"/>
            <a:ext cx="9808029" cy="3234355"/>
          </a:xfrm>
        </p:spPr>
        <p:txBody>
          <a:bodyPr/>
          <a:lstStyle/>
          <a:p>
            <a:r>
              <a:rPr lang="en-GB" dirty="0"/>
              <a:t>Many to Many (N-N, N-M, X-Y,….)</a:t>
            </a:r>
          </a:p>
        </p:txBody>
      </p:sp>
      <p:sp>
        <p:nvSpPr>
          <p:cNvPr id="4" name="Slide Number Placeholder 3">
            <a:extLst>
              <a:ext uri="{FF2B5EF4-FFF2-40B4-BE49-F238E27FC236}">
                <a16:creationId xmlns:a16="http://schemas.microsoft.com/office/drawing/2014/main" id="{18BFEDE4-DAD6-E47D-6F51-00D3EB9E1B44}"/>
              </a:ext>
            </a:extLst>
          </p:cNvPr>
          <p:cNvSpPr>
            <a:spLocks noGrp="1"/>
          </p:cNvSpPr>
          <p:nvPr>
            <p:ph type="sldNum" sz="quarter" idx="4"/>
          </p:nvPr>
        </p:nvSpPr>
        <p:spPr/>
        <p:txBody>
          <a:bodyPr/>
          <a:lstStyle/>
          <a:p>
            <a:fld id="{6998E55D-8E2A-4AFE-A61C-B5DBBB7761E7}" type="slidenum">
              <a:rPr lang="en-GB" smtClean="0"/>
              <a:pPr/>
              <a:t>114</a:t>
            </a:fld>
            <a:endParaRPr lang="en-GB"/>
          </a:p>
        </p:txBody>
      </p:sp>
      <p:grpSp>
        <p:nvGrpSpPr>
          <p:cNvPr id="5" name="Group 4">
            <a:extLst>
              <a:ext uri="{FF2B5EF4-FFF2-40B4-BE49-F238E27FC236}">
                <a16:creationId xmlns:a16="http://schemas.microsoft.com/office/drawing/2014/main" id="{7C4AC5E5-04A9-C461-D64E-2523E667C666}"/>
              </a:ext>
            </a:extLst>
          </p:cNvPr>
          <p:cNvGrpSpPr/>
          <p:nvPr/>
        </p:nvGrpSpPr>
        <p:grpSpPr>
          <a:xfrm>
            <a:off x="4563292" y="1885573"/>
            <a:ext cx="6943824" cy="856836"/>
            <a:chOff x="1018680" y="3533832"/>
            <a:chExt cx="9957214" cy="1546661"/>
          </a:xfrm>
        </p:grpSpPr>
        <p:sp>
          <p:nvSpPr>
            <p:cNvPr id="6" name="Flowchart: Decision 5">
              <a:extLst>
                <a:ext uri="{FF2B5EF4-FFF2-40B4-BE49-F238E27FC236}">
                  <a16:creationId xmlns:a16="http://schemas.microsoft.com/office/drawing/2014/main" id="{A3955886-01E8-7FB4-1ACA-36B5C9681BA3}"/>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7" name="Rectangle 6">
              <a:extLst>
                <a:ext uri="{FF2B5EF4-FFF2-40B4-BE49-F238E27FC236}">
                  <a16:creationId xmlns:a16="http://schemas.microsoft.com/office/drawing/2014/main" id="{819E8BF3-F3FA-FA2E-8A13-5A70830BBD45}"/>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8" name="Oval 7">
              <a:extLst>
                <a:ext uri="{FF2B5EF4-FFF2-40B4-BE49-F238E27FC236}">
                  <a16:creationId xmlns:a16="http://schemas.microsoft.com/office/drawing/2014/main" id="{0181DB0C-A870-96ED-8D37-5221D7A1A61D}"/>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9" name="Oval 8">
              <a:extLst>
                <a:ext uri="{FF2B5EF4-FFF2-40B4-BE49-F238E27FC236}">
                  <a16:creationId xmlns:a16="http://schemas.microsoft.com/office/drawing/2014/main" id="{CC0AE306-0877-A601-FD52-5321DC837D1E}"/>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10" name="Oval 9">
              <a:extLst>
                <a:ext uri="{FF2B5EF4-FFF2-40B4-BE49-F238E27FC236}">
                  <a16:creationId xmlns:a16="http://schemas.microsoft.com/office/drawing/2014/main" id="{ED6D08E3-8F90-344F-7BC7-4D9CF9ED05EA}"/>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11" name="Straight Connector 10">
              <a:extLst>
                <a:ext uri="{FF2B5EF4-FFF2-40B4-BE49-F238E27FC236}">
                  <a16:creationId xmlns:a16="http://schemas.microsoft.com/office/drawing/2014/main" id="{03B8C105-6DCB-E9A7-288E-EF8AC2B9023D}"/>
                </a:ext>
              </a:extLst>
            </p:cNvPr>
            <p:cNvCxnSpPr>
              <a:stCxn id="8" idx="6"/>
              <a:endCxn id="7"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6F76232-8B87-F6AA-5668-3B9AC01ED177}"/>
                </a:ext>
              </a:extLst>
            </p:cNvPr>
            <p:cNvCxnSpPr>
              <a:cxnSpLocks/>
              <a:stCxn id="10" idx="4"/>
              <a:endCxn id="7"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DC6A7C4-7E94-7BC4-50B1-F7B9D41B12EE}"/>
                </a:ext>
              </a:extLst>
            </p:cNvPr>
            <p:cNvCxnSpPr>
              <a:cxnSpLocks/>
              <a:stCxn id="9" idx="2"/>
              <a:endCxn id="7"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4E0F87D-60FC-D943-7C6C-D614122F667F}"/>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15" name="Oval 14">
              <a:extLst>
                <a:ext uri="{FF2B5EF4-FFF2-40B4-BE49-F238E27FC236}">
                  <a16:creationId xmlns:a16="http://schemas.microsoft.com/office/drawing/2014/main" id="{359D0CF7-8E11-7459-3757-FCE4283F5674}"/>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16" name="Oval 15">
              <a:extLst>
                <a:ext uri="{FF2B5EF4-FFF2-40B4-BE49-F238E27FC236}">
                  <a16:creationId xmlns:a16="http://schemas.microsoft.com/office/drawing/2014/main" id="{56324FC9-2B1D-7B9E-4C74-101545F9DDEB}"/>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17" name="Straight Connector 16">
              <a:extLst>
                <a:ext uri="{FF2B5EF4-FFF2-40B4-BE49-F238E27FC236}">
                  <a16:creationId xmlns:a16="http://schemas.microsoft.com/office/drawing/2014/main" id="{3A15FB53-1E7D-E1B0-9AE4-15FFDD2E5F36}"/>
                </a:ext>
              </a:extLst>
            </p:cNvPr>
            <p:cNvCxnSpPr>
              <a:cxnSpLocks/>
              <a:stCxn id="15" idx="4"/>
              <a:endCxn id="14"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94F645-D1CB-B300-6001-A471D2356C15}"/>
                </a:ext>
              </a:extLst>
            </p:cNvPr>
            <p:cNvCxnSpPr>
              <a:cxnSpLocks/>
              <a:stCxn id="16" idx="3"/>
              <a:endCxn id="14"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D5A1D1E-4D23-B45C-8697-71816DEAB689}"/>
                </a:ext>
              </a:extLst>
            </p:cNvPr>
            <p:cNvCxnSpPr>
              <a:cxnSpLocks/>
              <a:endCxn id="14"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7EF3244-AB9C-FBB7-A7FB-565AD1174634}"/>
                </a:ext>
              </a:extLst>
            </p:cNvPr>
            <p:cNvCxnSpPr>
              <a:cxnSpLocks/>
              <a:stCxn id="6" idx="3"/>
              <a:endCxn id="14"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BE25B82-F274-3190-E272-702B50B586F5}"/>
                </a:ext>
              </a:extLst>
            </p:cNvPr>
            <p:cNvCxnSpPr>
              <a:cxnSpLocks/>
              <a:stCxn id="7" idx="3"/>
              <a:endCxn id="6"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B9FDF92-D33C-1C1C-3795-0810466A3AE4}"/>
                </a:ext>
              </a:extLst>
            </p:cNvPr>
            <p:cNvSpPr txBox="1"/>
            <p:nvPr/>
          </p:nvSpPr>
          <p:spPr>
            <a:xfrm>
              <a:off x="3892731" y="4300653"/>
              <a:ext cx="697535" cy="444450"/>
            </a:xfrm>
            <a:prstGeom prst="rect">
              <a:avLst/>
            </a:prstGeom>
            <a:noFill/>
          </p:spPr>
          <p:txBody>
            <a:bodyPr wrap="square" rtlCol="0">
              <a:spAutoFit/>
            </a:bodyPr>
            <a:lstStyle/>
            <a:p>
              <a:r>
                <a:rPr lang="en-GB" sz="1000" dirty="0"/>
                <a:t>N</a:t>
              </a:r>
            </a:p>
          </p:txBody>
        </p:sp>
        <p:sp>
          <p:nvSpPr>
            <p:cNvPr id="23" name="TextBox 22">
              <a:extLst>
                <a:ext uri="{FF2B5EF4-FFF2-40B4-BE49-F238E27FC236}">
                  <a16:creationId xmlns:a16="http://schemas.microsoft.com/office/drawing/2014/main" id="{E1A89AF1-F88D-075F-CB69-3C8B0A9C175D}"/>
                </a:ext>
              </a:extLst>
            </p:cNvPr>
            <p:cNvSpPr txBox="1"/>
            <p:nvPr/>
          </p:nvSpPr>
          <p:spPr>
            <a:xfrm>
              <a:off x="7833559" y="4260655"/>
              <a:ext cx="697535" cy="444450"/>
            </a:xfrm>
            <a:prstGeom prst="rect">
              <a:avLst/>
            </a:prstGeom>
            <a:noFill/>
          </p:spPr>
          <p:txBody>
            <a:bodyPr wrap="square" rtlCol="0">
              <a:spAutoFit/>
            </a:bodyPr>
            <a:lstStyle/>
            <a:p>
              <a:r>
                <a:rPr lang="en-GB" sz="1000" dirty="0"/>
                <a:t>N</a:t>
              </a:r>
            </a:p>
          </p:txBody>
        </p:sp>
        <p:sp>
          <p:nvSpPr>
            <p:cNvPr id="24" name="Oval 23">
              <a:extLst>
                <a:ext uri="{FF2B5EF4-FFF2-40B4-BE49-F238E27FC236}">
                  <a16:creationId xmlns:a16="http://schemas.microsoft.com/office/drawing/2014/main" id="{855B146A-C0EA-086F-9A9A-F99FD4035515}"/>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cxnSp>
        <p:nvCxnSpPr>
          <p:cNvPr id="25" name="Straight Connector 24">
            <a:extLst>
              <a:ext uri="{FF2B5EF4-FFF2-40B4-BE49-F238E27FC236}">
                <a16:creationId xmlns:a16="http://schemas.microsoft.com/office/drawing/2014/main" id="{5FB96B7E-9A36-D107-AB0C-0D82655A6207}"/>
              </a:ext>
            </a:extLst>
          </p:cNvPr>
          <p:cNvCxnSpPr>
            <a:cxnSpLocks/>
            <a:endCxn id="6" idx="0"/>
          </p:cNvCxnSpPr>
          <p:nvPr/>
        </p:nvCxnSpPr>
        <p:spPr>
          <a:xfrm flipH="1">
            <a:off x="8147375" y="1964017"/>
            <a:ext cx="177216" cy="2620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74DDE0F6-4678-73D7-F7E3-6F511CC0A763}"/>
              </a:ext>
            </a:extLst>
          </p:cNvPr>
          <p:cNvSpPr/>
          <p:nvPr/>
        </p:nvSpPr>
        <p:spPr>
          <a:xfrm>
            <a:off x="7969687" y="1699097"/>
            <a:ext cx="705117" cy="2565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Price</a:t>
            </a:r>
            <a:endParaRPr lang="en-GB" sz="1000" dirty="0">
              <a:solidFill>
                <a:schemeClr val="tx1"/>
              </a:solidFill>
            </a:endParaRPr>
          </a:p>
        </p:txBody>
      </p:sp>
      <p:pic>
        <p:nvPicPr>
          <p:cNvPr id="27" name="Picture 26">
            <a:extLst>
              <a:ext uri="{FF2B5EF4-FFF2-40B4-BE49-F238E27FC236}">
                <a16:creationId xmlns:a16="http://schemas.microsoft.com/office/drawing/2014/main" id="{0F8F9D68-0335-AB91-4640-F9706B892310}"/>
              </a:ext>
            </a:extLst>
          </p:cNvPr>
          <p:cNvPicPr>
            <a:picLocks noChangeAspect="1"/>
          </p:cNvPicPr>
          <p:nvPr/>
        </p:nvPicPr>
        <p:blipFill>
          <a:blip r:embed="rId2"/>
          <a:stretch>
            <a:fillRect/>
          </a:stretch>
        </p:blipFill>
        <p:spPr>
          <a:xfrm>
            <a:off x="664583" y="3625267"/>
            <a:ext cx="4182218" cy="1511939"/>
          </a:xfrm>
          <a:prstGeom prst="rect">
            <a:avLst/>
          </a:prstGeom>
        </p:spPr>
      </p:pic>
      <p:graphicFrame>
        <p:nvGraphicFramePr>
          <p:cNvPr id="28" name="Table 7">
            <a:extLst>
              <a:ext uri="{FF2B5EF4-FFF2-40B4-BE49-F238E27FC236}">
                <a16:creationId xmlns:a16="http://schemas.microsoft.com/office/drawing/2014/main" id="{BDD1E330-9021-5761-B06A-B5322580183B}"/>
              </a:ext>
            </a:extLst>
          </p:cNvPr>
          <p:cNvGraphicFramePr>
            <a:graphicFrameLocks noGrp="1"/>
          </p:cNvGraphicFramePr>
          <p:nvPr/>
        </p:nvGraphicFramePr>
        <p:xfrm>
          <a:off x="7899923" y="3658356"/>
          <a:ext cx="3766988" cy="1483360"/>
        </p:xfrm>
        <a:graphic>
          <a:graphicData uri="http://schemas.openxmlformats.org/drawingml/2006/table">
            <a:tbl>
              <a:tblPr firstRow="1" bandRow="1">
                <a:tableStyleId>{5C22544A-7EE6-4342-B048-85BDC9FD1C3A}</a:tableStyleId>
              </a:tblPr>
              <a:tblGrid>
                <a:gridCol w="1076541">
                  <a:extLst>
                    <a:ext uri="{9D8B030D-6E8A-4147-A177-3AD203B41FA5}">
                      <a16:colId xmlns:a16="http://schemas.microsoft.com/office/drawing/2014/main" val="1551054938"/>
                    </a:ext>
                  </a:extLst>
                </a:gridCol>
                <a:gridCol w="800100">
                  <a:extLst>
                    <a:ext uri="{9D8B030D-6E8A-4147-A177-3AD203B41FA5}">
                      <a16:colId xmlns:a16="http://schemas.microsoft.com/office/drawing/2014/main" val="2429303523"/>
                    </a:ext>
                  </a:extLst>
                </a:gridCol>
                <a:gridCol w="1890347">
                  <a:extLst>
                    <a:ext uri="{9D8B030D-6E8A-4147-A177-3AD203B41FA5}">
                      <a16:colId xmlns:a16="http://schemas.microsoft.com/office/drawing/2014/main" val="749733657"/>
                    </a:ext>
                  </a:extLst>
                </a:gridCol>
              </a:tblGrid>
              <a:tr h="370840">
                <a:tc>
                  <a:txBody>
                    <a:bodyPr/>
                    <a:lstStyle/>
                    <a:p>
                      <a:r>
                        <a:rPr lang="en-GB" sz="1400" dirty="0"/>
                        <a:t>SSI</a:t>
                      </a:r>
                    </a:p>
                  </a:txBody>
                  <a:tcPr/>
                </a:tc>
                <a:tc>
                  <a:txBody>
                    <a:bodyPr/>
                    <a:lstStyle/>
                    <a:p>
                      <a:r>
                        <a:rPr lang="en-GB" sz="1400" dirty="0"/>
                        <a:t>Name</a:t>
                      </a:r>
                    </a:p>
                  </a:txBody>
                  <a:tcPr/>
                </a:tc>
                <a:tc>
                  <a:txBody>
                    <a:bodyPr/>
                    <a:lstStyle/>
                    <a:p>
                      <a:r>
                        <a:rPr lang="en-GB" sz="1400" dirty="0" err="1"/>
                        <a:t>Phone_Number</a:t>
                      </a:r>
                      <a:endParaRPr lang="en-GB" sz="1400" dirty="0"/>
                    </a:p>
                  </a:txBody>
                  <a:tcPr/>
                </a:tc>
                <a:extLst>
                  <a:ext uri="{0D108BD9-81ED-4DB2-BD59-A6C34878D82A}">
                    <a16:rowId xmlns:a16="http://schemas.microsoft.com/office/drawing/2014/main" val="1488878063"/>
                  </a:ext>
                </a:extLst>
              </a:tr>
              <a:tr h="370840">
                <a:tc>
                  <a:txBody>
                    <a:bodyPr/>
                    <a:lstStyle/>
                    <a:p>
                      <a:r>
                        <a:rPr lang="en-GB" sz="1400" dirty="0"/>
                        <a:t>87542702</a:t>
                      </a:r>
                    </a:p>
                  </a:txBody>
                  <a:tcPr/>
                </a:tc>
                <a:tc>
                  <a:txBody>
                    <a:bodyPr/>
                    <a:lstStyle/>
                    <a:p>
                      <a:r>
                        <a:rPr lang="en-GB" sz="1400" dirty="0"/>
                        <a:t>Tom</a:t>
                      </a:r>
                    </a:p>
                  </a:txBody>
                  <a:tcPr/>
                </a:tc>
                <a:tc>
                  <a:txBody>
                    <a:bodyPr/>
                    <a:lstStyle/>
                    <a:p>
                      <a:r>
                        <a:rPr lang="en-GB" sz="1400" dirty="0"/>
                        <a:t>75315567</a:t>
                      </a:r>
                    </a:p>
                  </a:txBody>
                  <a:tcPr/>
                </a:tc>
                <a:extLst>
                  <a:ext uri="{0D108BD9-81ED-4DB2-BD59-A6C34878D82A}">
                    <a16:rowId xmlns:a16="http://schemas.microsoft.com/office/drawing/2014/main" val="4098427296"/>
                  </a:ext>
                </a:extLst>
              </a:tr>
              <a:tr h="370840">
                <a:tc>
                  <a:txBody>
                    <a:bodyPr/>
                    <a:lstStyle/>
                    <a:p>
                      <a:r>
                        <a:rPr lang="en-GB" sz="1400" dirty="0"/>
                        <a:t>68201937</a:t>
                      </a:r>
                    </a:p>
                  </a:txBody>
                  <a:tcPr/>
                </a:tc>
                <a:tc>
                  <a:txBody>
                    <a:bodyPr/>
                    <a:lstStyle/>
                    <a:p>
                      <a:r>
                        <a:rPr lang="en-GB" sz="1400" dirty="0"/>
                        <a:t>Uraz</a:t>
                      </a:r>
                    </a:p>
                  </a:txBody>
                  <a:tcPr/>
                </a:tc>
                <a:tc>
                  <a:txBody>
                    <a:bodyPr/>
                    <a:lstStyle/>
                    <a:p>
                      <a:r>
                        <a:rPr lang="en-GB" sz="1400" dirty="0"/>
                        <a:t>75335521</a:t>
                      </a:r>
                    </a:p>
                  </a:txBody>
                  <a:tcPr/>
                </a:tc>
                <a:extLst>
                  <a:ext uri="{0D108BD9-81ED-4DB2-BD59-A6C34878D82A}">
                    <a16:rowId xmlns:a16="http://schemas.microsoft.com/office/drawing/2014/main" val="1953469719"/>
                  </a:ext>
                </a:extLst>
              </a:tr>
              <a:tr h="370840">
                <a:tc>
                  <a:txBody>
                    <a:bodyPr/>
                    <a:lstStyle/>
                    <a:p>
                      <a:r>
                        <a:rPr lang="en-GB" sz="1400" dirty="0"/>
                        <a:t>23139827</a:t>
                      </a:r>
                    </a:p>
                  </a:txBody>
                  <a:tcPr/>
                </a:tc>
                <a:tc>
                  <a:txBody>
                    <a:bodyPr/>
                    <a:lstStyle/>
                    <a:p>
                      <a:r>
                        <a:rPr lang="en-GB" sz="1400" dirty="0"/>
                        <a:t>Nick</a:t>
                      </a:r>
                    </a:p>
                  </a:txBody>
                  <a:tcPr/>
                </a:tc>
                <a:tc>
                  <a:txBody>
                    <a:bodyPr/>
                    <a:lstStyle/>
                    <a:p>
                      <a:r>
                        <a:rPr lang="en-GB" sz="1400" dirty="0"/>
                        <a:t>75315544</a:t>
                      </a:r>
                    </a:p>
                  </a:txBody>
                  <a:tcPr/>
                </a:tc>
                <a:extLst>
                  <a:ext uri="{0D108BD9-81ED-4DB2-BD59-A6C34878D82A}">
                    <a16:rowId xmlns:a16="http://schemas.microsoft.com/office/drawing/2014/main" val="3233330986"/>
                  </a:ext>
                </a:extLst>
              </a:tr>
            </a:tbl>
          </a:graphicData>
        </a:graphic>
      </p:graphicFrame>
      <p:graphicFrame>
        <p:nvGraphicFramePr>
          <p:cNvPr id="29" name="Table 7">
            <a:extLst>
              <a:ext uri="{FF2B5EF4-FFF2-40B4-BE49-F238E27FC236}">
                <a16:creationId xmlns:a16="http://schemas.microsoft.com/office/drawing/2014/main" id="{66DCC9C2-CAF9-CFBE-E6EF-AAED9A7DF903}"/>
              </a:ext>
            </a:extLst>
          </p:cNvPr>
          <p:cNvGraphicFramePr>
            <a:graphicFrameLocks noGrp="1"/>
          </p:cNvGraphicFramePr>
          <p:nvPr/>
        </p:nvGraphicFramePr>
        <p:xfrm>
          <a:off x="4969166" y="3620294"/>
          <a:ext cx="2713185" cy="1483360"/>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1551054938"/>
                    </a:ext>
                  </a:extLst>
                </a:gridCol>
                <a:gridCol w="1422400">
                  <a:extLst>
                    <a:ext uri="{9D8B030D-6E8A-4147-A177-3AD203B41FA5}">
                      <a16:colId xmlns:a16="http://schemas.microsoft.com/office/drawing/2014/main" val="2342325382"/>
                    </a:ext>
                  </a:extLst>
                </a:gridCol>
                <a:gridCol w="782785">
                  <a:extLst>
                    <a:ext uri="{9D8B030D-6E8A-4147-A177-3AD203B41FA5}">
                      <a16:colId xmlns:a16="http://schemas.microsoft.com/office/drawing/2014/main" val="895151831"/>
                    </a:ext>
                  </a:extLst>
                </a:gridCol>
              </a:tblGrid>
              <a:tr h="370840">
                <a:tc>
                  <a:txBody>
                    <a:bodyPr/>
                    <a:lstStyle/>
                    <a:p>
                      <a:r>
                        <a:rPr lang="en-GB" sz="1200" dirty="0"/>
                        <a:t>Price</a:t>
                      </a:r>
                    </a:p>
                  </a:txBody>
                  <a:tcPr/>
                </a:tc>
                <a:tc>
                  <a:txBody>
                    <a:bodyPr/>
                    <a:lstStyle/>
                    <a:p>
                      <a:r>
                        <a:rPr lang="en-GB" sz="1200" dirty="0"/>
                        <a:t>SSI</a:t>
                      </a:r>
                    </a:p>
                  </a:txBody>
                  <a:tcPr/>
                </a:tc>
                <a:tc>
                  <a:txBody>
                    <a:bodyPr/>
                    <a:lstStyle/>
                    <a:p>
                      <a:endParaRPr lang="en-GB" sz="1200" dirty="0"/>
                    </a:p>
                  </a:txBody>
                  <a:tcPr/>
                </a:tc>
                <a:extLst>
                  <a:ext uri="{0D108BD9-81ED-4DB2-BD59-A6C34878D82A}">
                    <a16:rowId xmlns:a16="http://schemas.microsoft.com/office/drawing/2014/main" val="1488878063"/>
                  </a:ext>
                </a:extLst>
              </a:tr>
              <a:tr h="370840">
                <a:tc>
                  <a:txBody>
                    <a:bodyPr/>
                    <a:lstStyle/>
                    <a:p>
                      <a:r>
                        <a:rPr lang="en-GB" sz="1200" dirty="0"/>
                        <a:t>10</a:t>
                      </a:r>
                    </a:p>
                  </a:txBody>
                  <a:tcPr/>
                </a:tc>
                <a:tc>
                  <a:txBody>
                    <a:bodyPr/>
                    <a:lstStyle/>
                    <a:p>
                      <a:r>
                        <a:rPr lang="en-GB" sz="1200" dirty="0"/>
                        <a:t>87542702</a:t>
                      </a:r>
                    </a:p>
                  </a:txBody>
                  <a:tcPr/>
                </a:tc>
                <a:tc>
                  <a:txBody>
                    <a:bodyPr/>
                    <a:lstStyle/>
                    <a:p>
                      <a:endParaRPr lang="en-GB" sz="1200" dirty="0"/>
                    </a:p>
                  </a:txBody>
                  <a:tcPr/>
                </a:tc>
                <a:extLst>
                  <a:ext uri="{0D108BD9-81ED-4DB2-BD59-A6C34878D82A}">
                    <a16:rowId xmlns:a16="http://schemas.microsoft.com/office/drawing/2014/main" val="4098427296"/>
                  </a:ext>
                </a:extLst>
              </a:tr>
              <a:tr h="370840">
                <a:tc>
                  <a:txBody>
                    <a:bodyPr/>
                    <a:lstStyle/>
                    <a:p>
                      <a:r>
                        <a:rPr lang="en-GB" sz="1200" dirty="0"/>
                        <a:t>23</a:t>
                      </a:r>
                    </a:p>
                  </a:txBody>
                  <a:tcPr/>
                </a:tc>
                <a:tc>
                  <a:txBody>
                    <a:bodyPr/>
                    <a:lstStyle/>
                    <a:p>
                      <a:r>
                        <a:rPr lang="en-GB" sz="1200" dirty="0"/>
                        <a:t>68201937</a:t>
                      </a:r>
                    </a:p>
                  </a:txBody>
                  <a:tcPr/>
                </a:tc>
                <a:tc>
                  <a:txBody>
                    <a:bodyPr/>
                    <a:lstStyle/>
                    <a:p>
                      <a:endParaRPr lang="en-GB" sz="1200" dirty="0"/>
                    </a:p>
                  </a:txBody>
                  <a:tcPr/>
                </a:tc>
                <a:extLst>
                  <a:ext uri="{0D108BD9-81ED-4DB2-BD59-A6C34878D82A}">
                    <a16:rowId xmlns:a16="http://schemas.microsoft.com/office/drawing/2014/main" val="1953469719"/>
                  </a:ext>
                </a:extLst>
              </a:tr>
              <a:tr h="370840">
                <a:tc>
                  <a:txBody>
                    <a:bodyPr/>
                    <a:lstStyle/>
                    <a:p>
                      <a:r>
                        <a:rPr lang="en-GB" sz="1200" dirty="0"/>
                        <a:t>12</a:t>
                      </a:r>
                    </a:p>
                  </a:txBody>
                  <a:tcPr/>
                </a:tc>
                <a:tc>
                  <a:txBody>
                    <a:bodyPr/>
                    <a:lstStyle/>
                    <a:p>
                      <a:r>
                        <a:rPr lang="en-GB" sz="1200" dirty="0"/>
                        <a:t>23139827</a:t>
                      </a:r>
                    </a:p>
                  </a:txBody>
                  <a:tcPr/>
                </a:tc>
                <a:tc>
                  <a:txBody>
                    <a:bodyPr/>
                    <a:lstStyle/>
                    <a:p>
                      <a:endParaRPr lang="en-GB" sz="1200" dirty="0"/>
                    </a:p>
                  </a:txBody>
                  <a:tcPr/>
                </a:tc>
                <a:extLst>
                  <a:ext uri="{0D108BD9-81ED-4DB2-BD59-A6C34878D82A}">
                    <a16:rowId xmlns:a16="http://schemas.microsoft.com/office/drawing/2014/main" val="3233330986"/>
                  </a:ext>
                </a:extLst>
              </a:tr>
            </a:tbl>
          </a:graphicData>
        </a:graphic>
      </p:graphicFrame>
      <p:sp>
        <p:nvSpPr>
          <p:cNvPr id="34" name="TextBox 33">
            <a:extLst>
              <a:ext uri="{FF2B5EF4-FFF2-40B4-BE49-F238E27FC236}">
                <a16:creationId xmlns:a16="http://schemas.microsoft.com/office/drawing/2014/main" id="{AAE0DEF6-991C-1B0B-B432-BCE6F216B52A}"/>
              </a:ext>
            </a:extLst>
          </p:cNvPr>
          <p:cNvSpPr txBox="1"/>
          <p:nvPr/>
        </p:nvSpPr>
        <p:spPr>
          <a:xfrm>
            <a:off x="4965991" y="5065582"/>
            <a:ext cx="2905469" cy="954107"/>
          </a:xfrm>
          <a:prstGeom prst="rect">
            <a:avLst/>
          </a:prstGeom>
          <a:noFill/>
        </p:spPr>
        <p:txBody>
          <a:bodyPr wrap="square">
            <a:spAutoFit/>
          </a:bodyPr>
          <a:lstStyle/>
          <a:p>
            <a:r>
              <a:rPr lang="en-GB" sz="1400" dirty="0"/>
              <a:t>Rep(</a:t>
            </a:r>
            <a:r>
              <a:rPr lang="en-GB" sz="1400" dirty="0" err="1"/>
              <a:t>Price:</a:t>
            </a:r>
            <a:r>
              <a:rPr lang="en-GB" sz="1400" i="1" dirty="0" err="1"/>
              <a:t>Integer</a:t>
            </a:r>
            <a:r>
              <a:rPr lang="en-GB" sz="1400" dirty="0" err="1"/>
              <a:t>,SSI:</a:t>
            </a:r>
            <a:r>
              <a:rPr lang="en-GB" sz="1400" i="1" dirty="0" err="1"/>
              <a:t>INT</a:t>
            </a:r>
            <a:r>
              <a:rPr lang="en-GB" sz="1400" dirty="0" err="1"/>
              <a:t>,Brand:</a:t>
            </a:r>
            <a:r>
              <a:rPr lang="en-GB" sz="1400" i="1" dirty="0" err="1"/>
              <a:t>TEXT</a:t>
            </a:r>
            <a:r>
              <a:rPr lang="en-GB" sz="1400" dirty="0"/>
              <a:t>, Primary Key {SSI,BRAND} Foreign Key SSI referencing </a:t>
            </a:r>
            <a:r>
              <a:rPr lang="en-GB" sz="1400" dirty="0" err="1"/>
              <a:t>Mec</a:t>
            </a:r>
            <a:r>
              <a:rPr lang="en-GB" sz="1400" dirty="0"/>
              <a:t>, Foreign Key Brand referencing Car</a:t>
            </a:r>
          </a:p>
        </p:txBody>
      </p:sp>
      <p:pic>
        <p:nvPicPr>
          <p:cNvPr id="30" name="Picture 29">
            <a:extLst>
              <a:ext uri="{FF2B5EF4-FFF2-40B4-BE49-F238E27FC236}">
                <a16:creationId xmlns:a16="http://schemas.microsoft.com/office/drawing/2014/main" id="{C22B1C22-1E1F-D1BB-5411-CC38FA79566B}"/>
              </a:ext>
            </a:extLst>
          </p:cNvPr>
          <p:cNvPicPr>
            <a:picLocks noChangeAspect="1"/>
          </p:cNvPicPr>
          <p:nvPr/>
        </p:nvPicPr>
        <p:blipFill rotWithShape="1">
          <a:blip r:embed="rId2"/>
          <a:srcRect r="64102"/>
          <a:stretch/>
        </p:blipFill>
        <p:spPr>
          <a:xfrm>
            <a:off x="6448431" y="3606004"/>
            <a:ext cx="1341529" cy="1511939"/>
          </a:xfrm>
          <a:prstGeom prst="rect">
            <a:avLst/>
          </a:prstGeom>
        </p:spPr>
      </p:pic>
      <p:sp>
        <p:nvSpPr>
          <p:cNvPr id="36" name="Oval 35">
            <a:extLst>
              <a:ext uri="{FF2B5EF4-FFF2-40B4-BE49-F238E27FC236}">
                <a16:creationId xmlns:a16="http://schemas.microsoft.com/office/drawing/2014/main" id="{3BFBAC2C-5C0A-0376-4C00-5F0BC0352820}"/>
              </a:ext>
            </a:extLst>
          </p:cNvPr>
          <p:cNvSpPr/>
          <p:nvPr/>
        </p:nvSpPr>
        <p:spPr>
          <a:xfrm>
            <a:off x="8218274" y="2383575"/>
            <a:ext cx="1950285" cy="387290"/>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cxnSp>
        <p:nvCxnSpPr>
          <p:cNvPr id="38" name="Straight Connector 37">
            <a:extLst>
              <a:ext uri="{FF2B5EF4-FFF2-40B4-BE49-F238E27FC236}">
                <a16:creationId xmlns:a16="http://schemas.microsoft.com/office/drawing/2014/main" id="{558A4A51-16C8-7616-45CD-C503D2DBAF4E}"/>
              </a:ext>
            </a:extLst>
          </p:cNvPr>
          <p:cNvCxnSpPr>
            <a:cxnSpLocks/>
          </p:cNvCxnSpPr>
          <p:nvPr/>
        </p:nvCxnSpPr>
        <p:spPr>
          <a:xfrm>
            <a:off x="8617527" y="2554095"/>
            <a:ext cx="1008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346D542-45AC-8DA2-9894-0B9F012BB70F}"/>
              </a:ext>
            </a:extLst>
          </p:cNvPr>
          <p:cNvSpPr txBox="1"/>
          <p:nvPr/>
        </p:nvSpPr>
        <p:spPr>
          <a:xfrm>
            <a:off x="6330480" y="1154201"/>
            <a:ext cx="3943431" cy="523220"/>
          </a:xfrm>
          <a:prstGeom prst="rect">
            <a:avLst/>
          </a:prstGeom>
          <a:noFill/>
        </p:spPr>
        <p:txBody>
          <a:bodyPr wrap="square">
            <a:spAutoFit/>
          </a:bodyPr>
          <a:lstStyle/>
          <a:p>
            <a:r>
              <a:rPr lang="en-GB" sz="1400" dirty="0"/>
              <a:t>“A car can be repaired by many mechanics.</a:t>
            </a:r>
          </a:p>
          <a:p>
            <a:r>
              <a:rPr lang="en-GB" sz="1400" dirty="0"/>
              <a:t>A mechanic must repair at least one type of car.”</a:t>
            </a:r>
          </a:p>
        </p:txBody>
      </p:sp>
      <p:sp>
        <p:nvSpPr>
          <p:cNvPr id="35" name="TextBox 34">
            <a:extLst>
              <a:ext uri="{FF2B5EF4-FFF2-40B4-BE49-F238E27FC236}">
                <a16:creationId xmlns:a16="http://schemas.microsoft.com/office/drawing/2014/main" id="{0F6008B5-C1DC-9F81-9AFE-2CC7E1B19333}"/>
              </a:ext>
            </a:extLst>
          </p:cNvPr>
          <p:cNvSpPr txBox="1"/>
          <p:nvPr/>
        </p:nvSpPr>
        <p:spPr>
          <a:xfrm>
            <a:off x="572693" y="5116525"/>
            <a:ext cx="4215661" cy="923330"/>
          </a:xfrm>
          <a:prstGeom prst="rect">
            <a:avLst/>
          </a:prstGeom>
          <a:noFill/>
        </p:spPr>
        <p:txBody>
          <a:bodyPr wrap="square">
            <a:spAutoFit/>
          </a:bodyPr>
          <a:lstStyle/>
          <a:p>
            <a:r>
              <a:rPr lang="en-GB" dirty="0"/>
              <a:t>Car (</a:t>
            </a:r>
            <a:r>
              <a:rPr lang="en-GB" dirty="0" err="1"/>
              <a:t>Brand:</a:t>
            </a:r>
            <a:r>
              <a:rPr lang="en-GB" i="1" dirty="0" err="1"/>
              <a:t>TEXT</a:t>
            </a:r>
            <a:r>
              <a:rPr lang="en-GB" dirty="0" err="1"/>
              <a:t>,Weight</a:t>
            </a:r>
            <a:r>
              <a:rPr lang="en-GB" dirty="0"/>
              <a:t>: </a:t>
            </a:r>
            <a:r>
              <a:rPr lang="en-GB" i="1" dirty="0"/>
              <a:t>INT</a:t>
            </a:r>
            <a:r>
              <a:rPr lang="en-GB" dirty="0"/>
              <a:t>, </a:t>
            </a:r>
            <a:r>
              <a:rPr lang="en-GB" dirty="0" err="1"/>
              <a:t>Length:</a:t>
            </a:r>
            <a:r>
              <a:rPr lang="en-GB" i="1" dirty="0" err="1"/>
              <a:t>DOUBLE</a:t>
            </a:r>
            <a:r>
              <a:rPr lang="en-GB" dirty="0"/>
              <a:t>, </a:t>
            </a:r>
            <a:r>
              <a:rPr lang="en-GB" dirty="0" err="1"/>
              <a:t>Max_Speed:</a:t>
            </a:r>
            <a:r>
              <a:rPr lang="en-GB" i="1" dirty="0" err="1"/>
              <a:t>INT</a:t>
            </a:r>
            <a:r>
              <a:rPr lang="en-GB" i="1" dirty="0"/>
              <a:t>, </a:t>
            </a:r>
            <a:r>
              <a:rPr lang="en-GB" dirty="0"/>
              <a:t>Primary key: Brand.</a:t>
            </a:r>
          </a:p>
        </p:txBody>
      </p:sp>
      <p:sp>
        <p:nvSpPr>
          <p:cNvPr id="37" name="TextBox 36">
            <a:extLst>
              <a:ext uri="{FF2B5EF4-FFF2-40B4-BE49-F238E27FC236}">
                <a16:creationId xmlns:a16="http://schemas.microsoft.com/office/drawing/2014/main" id="{1581BF86-AEE7-7EAD-88C8-8306EBC2AF54}"/>
              </a:ext>
            </a:extLst>
          </p:cNvPr>
          <p:cNvSpPr txBox="1"/>
          <p:nvPr/>
        </p:nvSpPr>
        <p:spPr>
          <a:xfrm>
            <a:off x="7899924" y="5245787"/>
            <a:ext cx="4005750" cy="646331"/>
          </a:xfrm>
          <a:prstGeom prst="rect">
            <a:avLst/>
          </a:prstGeom>
          <a:noFill/>
        </p:spPr>
        <p:txBody>
          <a:bodyPr wrap="square">
            <a:spAutoFit/>
          </a:bodyPr>
          <a:lstStyle/>
          <a:p>
            <a:r>
              <a:rPr lang="en-GB" dirty="0" err="1"/>
              <a:t>Mec</a:t>
            </a:r>
            <a:r>
              <a:rPr lang="en-GB" dirty="0"/>
              <a:t> (SSI:</a:t>
            </a:r>
            <a:r>
              <a:rPr lang="en-GB" i="1" dirty="0"/>
              <a:t>TEXT</a:t>
            </a:r>
            <a:r>
              <a:rPr lang="en-GB" dirty="0"/>
              <a:t>, </a:t>
            </a:r>
            <a:r>
              <a:rPr lang="en-GB" dirty="0" err="1"/>
              <a:t>Name:</a:t>
            </a:r>
            <a:r>
              <a:rPr lang="en-GB" i="1" dirty="0" err="1"/>
              <a:t>TEXT</a:t>
            </a:r>
            <a:r>
              <a:rPr lang="en-GB" dirty="0"/>
              <a:t>, </a:t>
            </a:r>
            <a:r>
              <a:rPr lang="en-GB" dirty="0" err="1"/>
              <a:t>Phone_Number:</a:t>
            </a:r>
            <a:r>
              <a:rPr lang="en-GB" i="1" dirty="0" err="1"/>
              <a:t>TEXT</a:t>
            </a:r>
            <a:r>
              <a:rPr lang="en-GB" dirty="0"/>
              <a:t>, Primary key SSI).</a:t>
            </a:r>
          </a:p>
        </p:txBody>
      </p:sp>
    </p:spTree>
    <p:extLst>
      <p:ext uri="{BB962C8B-B14F-4D97-AF65-F5344CB8AC3E}">
        <p14:creationId xmlns:p14="http://schemas.microsoft.com/office/powerpoint/2010/main" val="272258244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D0D7B-294E-AC58-C1DF-6B44E17D4414}"/>
              </a:ext>
            </a:extLst>
          </p:cNvPr>
          <p:cNvSpPr>
            <a:spLocks noGrp="1"/>
          </p:cNvSpPr>
          <p:nvPr>
            <p:ph type="title"/>
          </p:nvPr>
        </p:nvSpPr>
        <p:spPr/>
        <p:txBody>
          <a:bodyPr/>
          <a:lstStyle/>
          <a:p>
            <a:r>
              <a:rPr lang="en-GB" dirty="0"/>
              <a:t>How do we derive Foreign Keys and ICs for different relationship types?</a:t>
            </a:r>
          </a:p>
        </p:txBody>
      </p:sp>
      <p:sp>
        <p:nvSpPr>
          <p:cNvPr id="3" name="Content Placeholder 2">
            <a:extLst>
              <a:ext uri="{FF2B5EF4-FFF2-40B4-BE49-F238E27FC236}">
                <a16:creationId xmlns:a16="http://schemas.microsoft.com/office/drawing/2014/main" id="{5F1806CB-2A90-011D-82E2-E944637C74D0}"/>
              </a:ext>
            </a:extLst>
          </p:cNvPr>
          <p:cNvSpPr>
            <a:spLocks noGrp="1"/>
          </p:cNvSpPr>
          <p:nvPr>
            <p:ph idx="1"/>
          </p:nvPr>
        </p:nvSpPr>
        <p:spPr>
          <a:xfrm>
            <a:off x="783773" y="2942607"/>
            <a:ext cx="9808029" cy="3234355"/>
          </a:xfrm>
        </p:spPr>
        <p:txBody>
          <a:bodyPr/>
          <a:lstStyle/>
          <a:p>
            <a:r>
              <a:rPr lang="en-GB" dirty="0"/>
              <a:t>Many to Many (N-N, N-M, X-Y,….)</a:t>
            </a:r>
          </a:p>
        </p:txBody>
      </p:sp>
      <p:sp>
        <p:nvSpPr>
          <p:cNvPr id="4" name="Slide Number Placeholder 3">
            <a:extLst>
              <a:ext uri="{FF2B5EF4-FFF2-40B4-BE49-F238E27FC236}">
                <a16:creationId xmlns:a16="http://schemas.microsoft.com/office/drawing/2014/main" id="{18BFEDE4-DAD6-E47D-6F51-00D3EB9E1B44}"/>
              </a:ext>
            </a:extLst>
          </p:cNvPr>
          <p:cNvSpPr>
            <a:spLocks noGrp="1"/>
          </p:cNvSpPr>
          <p:nvPr>
            <p:ph type="sldNum" sz="quarter" idx="4"/>
          </p:nvPr>
        </p:nvSpPr>
        <p:spPr/>
        <p:txBody>
          <a:bodyPr/>
          <a:lstStyle/>
          <a:p>
            <a:fld id="{6998E55D-8E2A-4AFE-A61C-B5DBBB7761E7}" type="slidenum">
              <a:rPr lang="en-GB" smtClean="0"/>
              <a:pPr/>
              <a:t>115</a:t>
            </a:fld>
            <a:endParaRPr lang="en-GB"/>
          </a:p>
        </p:txBody>
      </p:sp>
      <p:grpSp>
        <p:nvGrpSpPr>
          <p:cNvPr id="5" name="Group 4">
            <a:extLst>
              <a:ext uri="{FF2B5EF4-FFF2-40B4-BE49-F238E27FC236}">
                <a16:creationId xmlns:a16="http://schemas.microsoft.com/office/drawing/2014/main" id="{7C4AC5E5-04A9-C461-D64E-2523E667C666}"/>
              </a:ext>
            </a:extLst>
          </p:cNvPr>
          <p:cNvGrpSpPr/>
          <p:nvPr/>
        </p:nvGrpSpPr>
        <p:grpSpPr>
          <a:xfrm>
            <a:off x="4563292" y="1885573"/>
            <a:ext cx="6943824" cy="856836"/>
            <a:chOff x="1018680" y="3533832"/>
            <a:chExt cx="9957214" cy="1546661"/>
          </a:xfrm>
        </p:grpSpPr>
        <p:sp>
          <p:nvSpPr>
            <p:cNvPr id="6" name="Flowchart: Decision 5">
              <a:extLst>
                <a:ext uri="{FF2B5EF4-FFF2-40B4-BE49-F238E27FC236}">
                  <a16:creationId xmlns:a16="http://schemas.microsoft.com/office/drawing/2014/main" id="{A3955886-01E8-7FB4-1ACA-36B5C9681BA3}"/>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7" name="Rectangle 6">
              <a:extLst>
                <a:ext uri="{FF2B5EF4-FFF2-40B4-BE49-F238E27FC236}">
                  <a16:creationId xmlns:a16="http://schemas.microsoft.com/office/drawing/2014/main" id="{819E8BF3-F3FA-FA2E-8A13-5A70830BBD45}"/>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8" name="Oval 7">
              <a:extLst>
                <a:ext uri="{FF2B5EF4-FFF2-40B4-BE49-F238E27FC236}">
                  <a16:creationId xmlns:a16="http://schemas.microsoft.com/office/drawing/2014/main" id="{0181DB0C-A870-96ED-8D37-5221D7A1A61D}"/>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9" name="Oval 8">
              <a:extLst>
                <a:ext uri="{FF2B5EF4-FFF2-40B4-BE49-F238E27FC236}">
                  <a16:creationId xmlns:a16="http://schemas.microsoft.com/office/drawing/2014/main" id="{CC0AE306-0877-A601-FD52-5321DC837D1E}"/>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10" name="Oval 9">
              <a:extLst>
                <a:ext uri="{FF2B5EF4-FFF2-40B4-BE49-F238E27FC236}">
                  <a16:creationId xmlns:a16="http://schemas.microsoft.com/office/drawing/2014/main" id="{ED6D08E3-8F90-344F-7BC7-4D9CF9ED05EA}"/>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11" name="Straight Connector 10">
              <a:extLst>
                <a:ext uri="{FF2B5EF4-FFF2-40B4-BE49-F238E27FC236}">
                  <a16:creationId xmlns:a16="http://schemas.microsoft.com/office/drawing/2014/main" id="{03B8C105-6DCB-E9A7-288E-EF8AC2B9023D}"/>
                </a:ext>
              </a:extLst>
            </p:cNvPr>
            <p:cNvCxnSpPr>
              <a:stCxn id="8" idx="6"/>
              <a:endCxn id="7"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6F76232-8B87-F6AA-5668-3B9AC01ED177}"/>
                </a:ext>
              </a:extLst>
            </p:cNvPr>
            <p:cNvCxnSpPr>
              <a:cxnSpLocks/>
              <a:stCxn id="10" idx="4"/>
              <a:endCxn id="7"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DC6A7C4-7E94-7BC4-50B1-F7B9D41B12EE}"/>
                </a:ext>
              </a:extLst>
            </p:cNvPr>
            <p:cNvCxnSpPr>
              <a:cxnSpLocks/>
              <a:stCxn id="9" idx="2"/>
              <a:endCxn id="7"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4E0F87D-60FC-D943-7C6C-D614122F667F}"/>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15" name="Oval 14">
              <a:extLst>
                <a:ext uri="{FF2B5EF4-FFF2-40B4-BE49-F238E27FC236}">
                  <a16:creationId xmlns:a16="http://schemas.microsoft.com/office/drawing/2014/main" id="{359D0CF7-8E11-7459-3757-FCE4283F5674}"/>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16" name="Oval 15">
              <a:extLst>
                <a:ext uri="{FF2B5EF4-FFF2-40B4-BE49-F238E27FC236}">
                  <a16:creationId xmlns:a16="http://schemas.microsoft.com/office/drawing/2014/main" id="{56324FC9-2B1D-7B9E-4C74-101545F9DDEB}"/>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17" name="Straight Connector 16">
              <a:extLst>
                <a:ext uri="{FF2B5EF4-FFF2-40B4-BE49-F238E27FC236}">
                  <a16:creationId xmlns:a16="http://schemas.microsoft.com/office/drawing/2014/main" id="{3A15FB53-1E7D-E1B0-9AE4-15FFDD2E5F36}"/>
                </a:ext>
              </a:extLst>
            </p:cNvPr>
            <p:cNvCxnSpPr>
              <a:cxnSpLocks/>
              <a:stCxn id="15" idx="4"/>
              <a:endCxn id="14"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94F645-D1CB-B300-6001-A471D2356C15}"/>
                </a:ext>
              </a:extLst>
            </p:cNvPr>
            <p:cNvCxnSpPr>
              <a:cxnSpLocks/>
              <a:stCxn id="16" idx="3"/>
              <a:endCxn id="14"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D5A1D1E-4D23-B45C-8697-71816DEAB689}"/>
                </a:ext>
              </a:extLst>
            </p:cNvPr>
            <p:cNvCxnSpPr>
              <a:cxnSpLocks/>
              <a:endCxn id="14"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7EF3244-AB9C-FBB7-A7FB-565AD1174634}"/>
                </a:ext>
              </a:extLst>
            </p:cNvPr>
            <p:cNvCxnSpPr>
              <a:cxnSpLocks/>
              <a:stCxn id="6" idx="3"/>
              <a:endCxn id="14"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BE25B82-F274-3190-E272-702B50B586F5}"/>
                </a:ext>
              </a:extLst>
            </p:cNvPr>
            <p:cNvCxnSpPr>
              <a:cxnSpLocks/>
              <a:stCxn id="7" idx="3"/>
              <a:endCxn id="6"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B9FDF92-D33C-1C1C-3795-0810466A3AE4}"/>
                </a:ext>
              </a:extLst>
            </p:cNvPr>
            <p:cNvSpPr txBox="1"/>
            <p:nvPr/>
          </p:nvSpPr>
          <p:spPr>
            <a:xfrm>
              <a:off x="3892731" y="4300653"/>
              <a:ext cx="697535" cy="444450"/>
            </a:xfrm>
            <a:prstGeom prst="rect">
              <a:avLst/>
            </a:prstGeom>
            <a:noFill/>
          </p:spPr>
          <p:txBody>
            <a:bodyPr wrap="square" rtlCol="0">
              <a:spAutoFit/>
            </a:bodyPr>
            <a:lstStyle/>
            <a:p>
              <a:r>
                <a:rPr lang="en-GB" sz="1000" dirty="0"/>
                <a:t>N</a:t>
              </a:r>
            </a:p>
          </p:txBody>
        </p:sp>
        <p:sp>
          <p:nvSpPr>
            <p:cNvPr id="23" name="TextBox 22">
              <a:extLst>
                <a:ext uri="{FF2B5EF4-FFF2-40B4-BE49-F238E27FC236}">
                  <a16:creationId xmlns:a16="http://schemas.microsoft.com/office/drawing/2014/main" id="{E1A89AF1-F88D-075F-CB69-3C8B0A9C175D}"/>
                </a:ext>
              </a:extLst>
            </p:cNvPr>
            <p:cNvSpPr txBox="1"/>
            <p:nvPr/>
          </p:nvSpPr>
          <p:spPr>
            <a:xfrm>
              <a:off x="7833559" y="4260655"/>
              <a:ext cx="697535" cy="444450"/>
            </a:xfrm>
            <a:prstGeom prst="rect">
              <a:avLst/>
            </a:prstGeom>
            <a:noFill/>
          </p:spPr>
          <p:txBody>
            <a:bodyPr wrap="square" rtlCol="0">
              <a:spAutoFit/>
            </a:bodyPr>
            <a:lstStyle/>
            <a:p>
              <a:r>
                <a:rPr lang="en-GB" sz="1000" dirty="0"/>
                <a:t>N</a:t>
              </a:r>
            </a:p>
          </p:txBody>
        </p:sp>
        <p:sp>
          <p:nvSpPr>
            <p:cNvPr id="24" name="Oval 23">
              <a:extLst>
                <a:ext uri="{FF2B5EF4-FFF2-40B4-BE49-F238E27FC236}">
                  <a16:creationId xmlns:a16="http://schemas.microsoft.com/office/drawing/2014/main" id="{855B146A-C0EA-086F-9A9A-F99FD4035515}"/>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cxnSp>
        <p:nvCxnSpPr>
          <p:cNvPr id="25" name="Straight Connector 24">
            <a:extLst>
              <a:ext uri="{FF2B5EF4-FFF2-40B4-BE49-F238E27FC236}">
                <a16:creationId xmlns:a16="http://schemas.microsoft.com/office/drawing/2014/main" id="{5FB96B7E-9A36-D107-AB0C-0D82655A6207}"/>
              </a:ext>
            </a:extLst>
          </p:cNvPr>
          <p:cNvCxnSpPr>
            <a:cxnSpLocks/>
            <a:endCxn id="6" idx="0"/>
          </p:cNvCxnSpPr>
          <p:nvPr/>
        </p:nvCxnSpPr>
        <p:spPr>
          <a:xfrm flipH="1">
            <a:off x="8147375" y="1964017"/>
            <a:ext cx="177216" cy="2620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74DDE0F6-4678-73D7-F7E3-6F511CC0A763}"/>
              </a:ext>
            </a:extLst>
          </p:cNvPr>
          <p:cNvSpPr/>
          <p:nvPr/>
        </p:nvSpPr>
        <p:spPr>
          <a:xfrm>
            <a:off x="7969687" y="1699097"/>
            <a:ext cx="705117" cy="2565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Price</a:t>
            </a:r>
            <a:endParaRPr lang="en-GB" sz="1000" dirty="0">
              <a:solidFill>
                <a:schemeClr val="tx1"/>
              </a:solidFill>
            </a:endParaRPr>
          </a:p>
        </p:txBody>
      </p:sp>
      <p:pic>
        <p:nvPicPr>
          <p:cNvPr id="27" name="Picture 26">
            <a:extLst>
              <a:ext uri="{FF2B5EF4-FFF2-40B4-BE49-F238E27FC236}">
                <a16:creationId xmlns:a16="http://schemas.microsoft.com/office/drawing/2014/main" id="{0F8F9D68-0335-AB91-4640-F9706B892310}"/>
              </a:ext>
            </a:extLst>
          </p:cNvPr>
          <p:cNvPicPr>
            <a:picLocks noChangeAspect="1"/>
          </p:cNvPicPr>
          <p:nvPr/>
        </p:nvPicPr>
        <p:blipFill>
          <a:blip r:embed="rId2"/>
          <a:stretch>
            <a:fillRect/>
          </a:stretch>
        </p:blipFill>
        <p:spPr>
          <a:xfrm>
            <a:off x="664583" y="3625267"/>
            <a:ext cx="4182218" cy="1511939"/>
          </a:xfrm>
          <a:prstGeom prst="rect">
            <a:avLst/>
          </a:prstGeom>
        </p:spPr>
      </p:pic>
      <p:graphicFrame>
        <p:nvGraphicFramePr>
          <p:cNvPr id="28" name="Table 7">
            <a:extLst>
              <a:ext uri="{FF2B5EF4-FFF2-40B4-BE49-F238E27FC236}">
                <a16:creationId xmlns:a16="http://schemas.microsoft.com/office/drawing/2014/main" id="{BDD1E330-9021-5761-B06A-B5322580183B}"/>
              </a:ext>
            </a:extLst>
          </p:cNvPr>
          <p:cNvGraphicFramePr>
            <a:graphicFrameLocks noGrp="1"/>
          </p:cNvGraphicFramePr>
          <p:nvPr/>
        </p:nvGraphicFramePr>
        <p:xfrm>
          <a:off x="7899923" y="3658356"/>
          <a:ext cx="3766988" cy="1483360"/>
        </p:xfrm>
        <a:graphic>
          <a:graphicData uri="http://schemas.openxmlformats.org/drawingml/2006/table">
            <a:tbl>
              <a:tblPr firstRow="1" bandRow="1">
                <a:tableStyleId>{5C22544A-7EE6-4342-B048-85BDC9FD1C3A}</a:tableStyleId>
              </a:tblPr>
              <a:tblGrid>
                <a:gridCol w="1076541">
                  <a:extLst>
                    <a:ext uri="{9D8B030D-6E8A-4147-A177-3AD203B41FA5}">
                      <a16:colId xmlns:a16="http://schemas.microsoft.com/office/drawing/2014/main" val="1551054938"/>
                    </a:ext>
                  </a:extLst>
                </a:gridCol>
                <a:gridCol w="800100">
                  <a:extLst>
                    <a:ext uri="{9D8B030D-6E8A-4147-A177-3AD203B41FA5}">
                      <a16:colId xmlns:a16="http://schemas.microsoft.com/office/drawing/2014/main" val="2429303523"/>
                    </a:ext>
                  </a:extLst>
                </a:gridCol>
                <a:gridCol w="1890347">
                  <a:extLst>
                    <a:ext uri="{9D8B030D-6E8A-4147-A177-3AD203B41FA5}">
                      <a16:colId xmlns:a16="http://schemas.microsoft.com/office/drawing/2014/main" val="749733657"/>
                    </a:ext>
                  </a:extLst>
                </a:gridCol>
              </a:tblGrid>
              <a:tr h="370840">
                <a:tc>
                  <a:txBody>
                    <a:bodyPr/>
                    <a:lstStyle/>
                    <a:p>
                      <a:r>
                        <a:rPr lang="en-GB" sz="1400" dirty="0"/>
                        <a:t>SSI</a:t>
                      </a:r>
                    </a:p>
                  </a:txBody>
                  <a:tcPr/>
                </a:tc>
                <a:tc>
                  <a:txBody>
                    <a:bodyPr/>
                    <a:lstStyle/>
                    <a:p>
                      <a:r>
                        <a:rPr lang="en-GB" sz="1400" dirty="0"/>
                        <a:t>Name</a:t>
                      </a:r>
                    </a:p>
                  </a:txBody>
                  <a:tcPr/>
                </a:tc>
                <a:tc>
                  <a:txBody>
                    <a:bodyPr/>
                    <a:lstStyle/>
                    <a:p>
                      <a:r>
                        <a:rPr lang="en-GB" sz="1400" dirty="0" err="1"/>
                        <a:t>Phone_Number</a:t>
                      </a:r>
                      <a:endParaRPr lang="en-GB" sz="1400" dirty="0"/>
                    </a:p>
                  </a:txBody>
                  <a:tcPr/>
                </a:tc>
                <a:extLst>
                  <a:ext uri="{0D108BD9-81ED-4DB2-BD59-A6C34878D82A}">
                    <a16:rowId xmlns:a16="http://schemas.microsoft.com/office/drawing/2014/main" val="1488878063"/>
                  </a:ext>
                </a:extLst>
              </a:tr>
              <a:tr h="370840">
                <a:tc>
                  <a:txBody>
                    <a:bodyPr/>
                    <a:lstStyle/>
                    <a:p>
                      <a:r>
                        <a:rPr lang="en-GB" sz="1400" dirty="0"/>
                        <a:t>87542702</a:t>
                      </a:r>
                    </a:p>
                  </a:txBody>
                  <a:tcPr/>
                </a:tc>
                <a:tc>
                  <a:txBody>
                    <a:bodyPr/>
                    <a:lstStyle/>
                    <a:p>
                      <a:r>
                        <a:rPr lang="en-GB" sz="1400" dirty="0"/>
                        <a:t>Tom</a:t>
                      </a:r>
                    </a:p>
                  </a:txBody>
                  <a:tcPr/>
                </a:tc>
                <a:tc>
                  <a:txBody>
                    <a:bodyPr/>
                    <a:lstStyle/>
                    <a:p>
                      <a:r>
                        <a:rPr lang="en-GB" sz="1400" dirty="0"/>
                        <a:t>75315567</a:t>
                      </a:r>
                    </a:p>
                  </a:txBody>
                  <a:tcPr/>
                </a:tc>
                <a:extLst>
                  <a:ext uri="{0D108BD9-81ED-4DB2-BD59-A6C34878D82A}">
                    <a16:rowId xmlns:a16="http://schemas.microsoft.com/office/drawing/2014/main" val="4098427296"/>
                  </a:ext>
                </a:extLst>
              </a:tr>
              <a:tr h="370840">
                <a:tc>
                  <a:txBody>
                    <a:bodyPr/>
                    <a:lstStyle/>
                    <a:p>
                      <a:r>
                        <a:rPr lang="en-GB" sz="1400" dirty="0"/>
                        <a:t>68201937</a:t>
                      </a:r>
                    </a:p>
                  </a:txBody>
                  <a:tcPr/>
                </a:tc>
                <a:tc>
                  <a:txBody>
                    <a:bodyPr/>
                    <a:lstStyle/>
                    <a:p>
                      <a:r>
                        <a:rPr lang="en-GB" sz="1400" dirty="0"/>
                        <a:t>Uraz</a:t>
                      </a:r>
                    </a:p>
                  </a:txBody>
                  <a:tcPr/>
                </a:tc>
                <a:tc>
                  <a:txBody>
                    <a:bodyPr/>
                    <a:lstStyle/>
                    <a:p>
                      <a:r>
                        <a:rPr lang="en-GB" sz="1400" dirty="0"/>
                        <a:t>75335521</a:t>
                      </a:r>
                    </a:p>
                  </a:txBody>
                  <a:tcPr/>
                </a:tc>
                <a:extLst>
                  <a:ext uri="{0D108BD9-81ED-4DB2-BD59-A6C34878D82A}">
                    <a16:rowId xmlns:a16="http://schemas.microsoft.com/office/drawing/2014/main" val="1953469719"/>
                  </a:ext>
                </a:extLst>
              </a:tr>
              <a:tr h="370840">
                <a:tc>
                  <a:txBody>
                    <a:bodyPr/>
                    <a:lstStyle/>
                    <a:p>
                      <a:r>
                        <a:rPr lang="en-GB" sz="1400" dirty="0"/>
                        <a:t>23139827</a:t>
                      </a:r>
                    </a:p>
                  </a:txBody>
                  <a:tcPr/>
                </a:tc>
                <a:tc>
                  <a:txBody>
                    <a:bodyPr/>
                    <a:lstStyle/>
                    <a:p>
                      <a:r>
                        <a:rPr lang="en-GB" sz="1400" dirty="0"/>
                        <a:t>Nick</a:t>
                      </a:r>
                    </a:p>
                  </a:txBody>
                  <a:tcPr/>
                </a:tc>
                <a:tc>
                  <a:txBody>
                    <a:bodyPr/>
                    <a:lstStyle/>
                    <a:p>
                      <a:r>
                        <a:rPr lang="en-GB" sz="1400" dirty="0"/>
                        <a:t>75315544</a:t>
                      </a:r>
                    </a:p>
                  </a:txBody>
                  <a:tcPr/>
                </a:tc>
                <a:extLst>
                  <a:ext uri="{0D108BD9-81ED-4DB2-BD59-A6C34878D82A}">
                    <a16:rowId xmlns:a16="http://schemas.microsoft.com/office/drawing/2014/main" val="3233330986"/>
                  </a:ext>
                </a:extLst>
              </a:tr>
            </a:tbl>
          </a:graphicData>
        </a:graphic>
      </p:graphicFrame>
      <p:graphicFrame>
        <p:nvGraphicFramePr>
          <p:cNvPr id="29" name="Table 7">
            <a:extLst>
              <a:ext uri="{FF2B5EF4-FFF2-40B4-BE49-F238E27FC236}">
                <a16:creationId xmlns:a16="http://schemas.microsoft.com/office/drawing/2014/main" id="{66DCC9C2-CAF9-CFBE-E6EF-AAED9A7DF903}"/>
              </a:ext>
            </a:extLst>
          </p:cNvPr>
          <p:cNvGraphicFramePr>
            <a:graphicFrameLocks noGrp="1"/>
          </p:cNvGraphicFramePr>
          <p:nvPr/>
        </p:nvGraphicFramePr>
        <p:xfrm>
          <a:off x="4969166" y="3620294"/>
          <a:ext cx="2713185" cy="1483360"/>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1551054938"/>
                    </a:ext>
                  </a:extLst>
                </a:gridCol>
                <a:gridCol w="1422400">
                  <a:extLst>
                    <a:ext uri="{9D8B030D-6E8A-4147-A177-3AD203B41FA5}">
                      <a16:colId xmlns:a16="http://schemas.microsoft.com/office/drawing/2014/main" val="2342325382"/>
                    </a:ext>
                  </a:extLst>
                </a:gridCol>
                <a:gridCol w="782785">
                  <a:extLst>
                    <a:ext uri="{9D8B030D-6E8A-4147-A177-3AD203B41FA5}">
                      <a16:colId xmlns:a16="http://schemas.microsoft.com/office/drawing/2014/main" val="895151831"/>
                    </a:ext>
                  </a:extLst>
                </a:gridCol>
              </a:tblGrid>
              <a:tr h="370840">
                <a:tc>
                  <a:txBody>
                    <a:bodyPr/>
                    <a:lstStyle/>
                    <a:p>
                      <a:r>
                        <a:rPr lang="en-GB" sz="1200" dirty="0"/>
                        <a:t>Price</a:t>
                      </a:r>
                    </a:p>
                  </a:txBody>
                  <a:tcPr/>
                </a:tc>
                <a:tc>
                  <a:txBody>
                    <a:bodyPr/>
                    <a:lstStyle/>
                    <a:p>
                      <a:r>
                        <a:rPr lang="en-GB" sz="1200" dirty="0"/>
                        <a:t>SSI</a:t>
                      </a:r>
                    </a:p>
                  </a:txBody>
                  <a:tcPr/>
                </a:tc>
                <a:tc>
                  <a:txBody>
                    <a:bodyPr/>
                    <a:lstStyle/>
                    <a:p>
                      <a:endParaRPr lang="en-GB" sz="1200" dirty="0"/>
                    </a:p>
                  </a:txBody>
                  <a:tcPr/>
                </a:tc>
                <a:extLst>
                  <a:ext uri="{0D108BD9-81ED-4DB2-BD59-A6C34878D82A}">
                    <a16:rowId xmlns:a16="http://schemas.microsoft.com/office/drawing/2014/main" val="1488878063"/>
                  </a:ext>
                </a:extLst>
              </a:tr>
              <a:tr h="370840">
                <a:tc>
                  <a:txBody>
                    <a:bodyPr/>
                    <a:lstStyle/>
                    <a:p>
                      <a:r>
                        <a:rPr lang="en-GB" sz="1200" dirty="0"/>
                        <a:t>10</a:t>
                      </a:r>
                    </a:p>
                  </a:txBody>
                  <a:tcPr/>
                </a:tc>
                <a:tc>
                  <a:txBody>
                    <a:bodyPr/>
                    <a:lstStyle/>
                    <a:p>
                      <a:r>
                        <a:rPr lang="en-GB" sz="1200" dirty="0"/>
                        <a:t>87542702</a:t>
                      </a:r>
                    </a:p>
                  </a:txBody>
                  <a:tcPr/>
                </a:tc>
                <a:tc>
                  <a:txBody>
                    <a:bodyPr/>
                    <a:lstStyle/>
                    <a:p>
                      <a:endParaRPr lang="en-GB" sz="1200" dirty="0"/>
                    </a:p>
                  </a:txBody>
                  <a:tcPr/>
                </a:tc>
                <a:extLst>
                  <a:ext uri="{0D108BD9-81ED-4DB2-BD59-A6C34878D82A}">
                    <a16:rowId xmlns:a16="http://schemas.microsoft.com/office/drawing/2014/main" val="4098427296"/>
                  </a:ext>
                </a:extLst>
              </a:tr>
              <a:tr h="370840">
                <a:tc>
                  <a:txBody>
                    <a:bodyPr/>
                    <a:lstStyle/>
                    <a:p>
                      <a:r>
                        <a:rPr lang="en-GB" sz="1200" dirty="0"/>
                        <a:t>23</a:t>
                      </a:r>
                    </a:p>
                  </a:txBody>
                  <a:tcPr/>
                </a:tc>
                <a:tc>
                  <a:txBody>
                    <a:bodyPr/>
                    <a:lstStyle/>
                    <a:p>
                      <a:r>
                        <a:rPr lang="en-GB" sz="1200" dirty="0"/>
                        <a:t>68201937</a:t>
                      </a:r>
                    </a:p>
                  </a:txBody>
                  <a:tcPr/>
                </a:tc>
                <a:tc>
                  <a:txBody>
                    <a:bodyPr/>
                    <a:lstStyle/>
                    <a:p>
                      <a:endParaRPr lang="en-GB" sz="1200" dirty="0"/>
                    </a:p>
                  </a:txBody>
                  <a:tcPr/>
                </a:tc>
                <a:extLst>
                  <a:ext uri="{0D108BD9-81ED-4DB2-BD59-A6C34878D82A}">
                    <a16:rowId xmlns:a16="http://schemas.microsoft.com/office/drawing/2014/main" val="1953469719"/>
                  </a:ext>
                </a:extLst>
              </a:tr>
              <a:tr h="370840">
                <a:tc>
                  <a:txBody>
                    <a:bodyPr/>
                    <a:lstStyle/>
                    <a:p>
                      <a:r>
                        <a:rPr lang="en-GB" sz="1200" dirty="0"/>
                        <a:t>12</a:t>
                      </a:r>
                    </a:p>
                  </a:txBody>
                  <a:tcPr/>
                </a:tc>
                <a:tc>
                  <a:txBody>
                    <a:bodyPr/>
                    <a:lstStyle/>
                    <a:p>
                      <a:r>
                        <a:rPr lang="en-GB" sz="1200" dirty="0"/>
                        <a:t>23139827</a:t>
                      </a:r>
                    </a:p>
                  </a:txBody>
                  <a:tcPr/>
                </a:tc>
                <a:tc>
                  <a:txBody>
                    <a:bodyPr/>
                    <a:lstStyle/>
                    <a:p>
                      <a:endParaRPr lang="en-GB" sz="1200" dirty="0"/>
                    </a:p>
                  </a:txBody>
                  <a:tcPr/>
                </a:tc>
                <a:extLst>
                  <a:ext uri="{0D108BD9-81ED-4DB2-BD59-A6C34878D82A}">
                    <a16:rowId xmlns:a16="http://schemas.microsoft.com/office/drawing/2014/main" val="3233330986"/>
                  </a:ext>
                </a:extLst>
              </a:tr>
            </a:tbl>
          </a:graphicData>
        </a:graphic>
      </p:graphicFrame>
      <p:sp>
        <p:nvSpPr>
          <p:cNvPr id="34" name="TextBox 33">
            <a:extLst>
              <a:ext uri="{FF2B5EF4-FFF2-40B4-BE49-F238E27FC236}">
                <a16:creationId xmlns:a16="http://schemas.microsoft.com/office/drawing/2014/main" id="{AAE0DEF6-991C-1B0B-B432-BCE6F216B52A}"/>
              </a:ext>
            </a:extLst>
          </p:cNvPr>
          <p:cNvSpPr txBox="1"/>
          <p:nvPr/>
        </p:nvSpPr>
        <p:spPr>
          <a:xfrm>
            <a:off x="4965991" y="5065582"/>
            <a:ext cx="2882611" cy="1384995"/>
          </a:xfrm>
          <a:prstGeom prst="rect">
            <a:avLst/>
          </a:prstGeom>
          <a:noFill/>
        </p:spPr>
        <p:txBody>
          <a:bodyPr wrap="square">
            <a:spAutoFit/>
          </a:bodyPr>
          <a:lstStyle/>
          <a:p>
            <a:r>
              <a:rPr lang="en-GB" sz="1400" dirty="0"/>
              <a:t>Rep(</a:t>
            </a:r>
            <a:r>
              <a:rPr lang="en-GB" sz="1400" dirty="0" err="1"/>
              <a:t>Price:</a:t>
            </a:r>
            <a:r>
              <a:rPr lang="en-GB" sz="1400" i="1" dirty="0" err="1"/>
              <a:t>Integer</a:t>
            </a:r>
            <a:r>
              <a:rPr lang="en-GB" sz="1400" dirty="0" err="1"/>
              <a:t>,SSI:</a:t>
            </a:r>
            <a:r>
              <a:rPr lang="en-GB" sz="1400" i="1" dirty="0" err="1"/>
              <a:t>INT</a:t>
            </a:r>
            <a:r>
              <a:rPr lang="en-GB" sz="1400" dirty="0" err="1"/>
              <a:t>,Brand:</a:t>
            </a:r>
            <a:r>
              <a:rPr lang="en-GB" sz="1400" i="1" dirty="0" err="1"/>
              <a:t>TEXT</a:t>
            </a:r>
            <a:r>
              <a:rPr lang="en-GB" sz="1400" dirty="0" err="1"/>
              <a:t>,Primary</a:t>
            </a:r>
            <a:r>
              <a:rPr lang="en-GB" sz="1400" dirty="0"/>
              <a:t> Key {SSI,BRAND} Foreign Key SSI referencing </a:t>
            </a:r>
            <a:r>
              <a:rPr lang="en-GB" sz="1400" dirty="0" err="1"/>
              <a:t>Mec</a:t>
            </a:r>
            <a:r>
              <a:rPr lang="en-GB" sz="1400" dirty="0"/>
              <a:t>, Foreign Key Brand referencing Car, </a:t>
            </a:r>
            <a:r>
              <a:rPr lang="en-GB" sz="1400" dirty="0">
                <a:solidFill>
                  <a:srgbClr val="FF0000"/>
                </a:solidFill>
              </a:rPr>
              <a:t>BRAND CANNOT NULL, ON DELETE CASCADE).</a:t>
            </a:r>
            <a:endParaRPr lang="en-GB" sz="1400" dirty="0"/>
          </a:p>
        </p:txBody>
      </p:sp>
      <p:pic>
        <p:nvPicPr>
          <p:cNvPr id="30" name="Picture 29">
            <a:extLst>
              <a:ext uri="{FF2B5EF4-FFF2-40B4-BE49-F238E27FC236}">
                <a16:creationId xmlns:a16="http://schemas.microsoft.com/office/drawing/2014/main" id="{C22B1C22-1E1F-D1BB-5411-CC38FA79566B}"/>
              </a:ext>
            </a:extLst>
          </p:cNvPr>
          <p:cNvPicPr>
            <a:picLocks noChangeAspect="1"/>
          </p:cNvPicPr>
          <p:nvPr/>
        </p:nvPicPr>
        <p:blipFill rotWithShape="1">
          <a:blip r:embed="rId2"/>
          <a:srcRect r="64102"/>
          <a:stretch/>
        </p:blipFill>
        <p:spPr>
          <a:xfrm>
            <a:off x="6448431" y="3606004"/>
            <a:ext cx="1341529" cy="1511939"/>
          </a:xfrm>
          <a:prstGeom prst="rect">
            <a:avLst/>
          </a:prstGeom>
        </p:spPr>
      </p:pic>
      <p:sp>
        <p:nvSpPr>
          <p:cNvPr id="36" name="Oval 35">
            <a:extLst>
              <a:ext uri="{FF2B5EF4-FFF2-40B4-BE49-F238E27FC236}">
                <a16:creationId xmlns:a16="http://schemas.microsoft.com/office/drawing/2014/main" id="{3BFBAC2C-5C0A-0376-4C00-5F0BC0352820}"/>
              </a:ext>
            </a:extLst>
          </p:cNvPr>
          <p:cNvSpPr/>
          <p:nvPr/>
        </p:nvSpPr>
        <p:spPr>
          <a:xfrm>
            <a:off x="8218274" y="2383575"/>
            <a:ext cx="1950285" cy="387290"/>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cxnSp>
        <p:nvCxnSpPr>
          <p:cNvPr id="38" name="Straight Connector 37">
            <a:extLst>
              <a:ext uri="{FF2B5EF4-FFF2-40B4-BE49-F238E27FC236}">
                <a16:creationId xmlns:a16="http://schemas.microsoft.com/office/drawing/2014/main" id="{558A4A51-16C8-7616-45CD-C503D2DBAF4E}"/>
              </a:ext>
            </a:extLst>
          </p:cNvPr>
          <p:cNvCxnSpPr>
            <a:cxnSpLocks/>
          </p:cNvCxnSpPr>
          <p:nvPr/>
        </p:nvCxnSpPr>
        <p:spPr>
          <a:xfrm>
            <a:off x="8617527" y="2554095"/>
            <a:ext cx="1008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346D542-45AC-8DA2-9894-0B9F012BB70F}"/>
              </a:ext>
            </a:extLst>
          </p:cNvPr>
          <p:cNvSpPr txBox="1"/>
          <p:nvPr/>
        </p:nvSpPr>
        <p:spPr>
          <a:xfrm>
            <a:off x="6330480" y="1154201"/>
            <a:ext cx="3943431" cy="523220"/>
          </a:xfrm>
          <a:prstGeom prst="rect">
            <a:avLst/>
          </a:prstGeom>
          <a:noFill/>
        </p:spPr>
        <p:txBody>
          <a:bodyPr wrap="square">
            <a:spAutoFit/>
          </a:bodyPr>
          <a:lstStyle/>
          <a:p>
            <a:r>
              <a:rPr lang="en-GB" sz="1400" dirty="0"/>
              <a:t>“A car can be repaired by many mechanics.</a:t>
            </a:r>
          </a:p>
          <a:p>
            <a:r>
              <a:rPr lang="en-GB" sz="1400" dirty="0"/>
              <a:t>A mechanic must repair at least one type of car.”</a:t>
            </a:r>
          </a:p>
        </p:txBody>
      </p:sp>
      <p:sp>
        <p:nvSpPr>
          <p:cNvPr id="35" name="TextBox 34">
            <a:extLst>
              <a:ext uri="{FF2B5EF4-FFF2-40B4-BE49-F238E27FC236}">
                <a16:creationId xmlns:a16="http://schemas.microsoft.com/office/drawing/2014/main" id="{0F6008B5-C1DC-9F81-9AFE-2CC7E1B19333}"/>
              </a:ext>
            </a:extLst>
          </p:cNvPr>
          <p:cNvSpPr txBox="1"/>
          <p:nvPr/>
        </p:nvSpPr>
        <p:spPr>
          <a:xfrm>
            <a:off x="572693" y="5116525"/>
            <a:ext cx="4215661" cy="923330"/>
          </a:xfrm>
          <a:prstGeom prst="rect">
            <a:avLst/>
          </a:prstGeom>
          <a:noFill/>
        </p:spPr>
        <p:txBody>
          <a:bodyPr wrap="square">
            <a:spAutoFit/>
          </a:bodyPr>
          <a:lstStyle/>
          <a:p>
            <a:r>
              <a:rPr lang="en-GB" dirty="0"/>
              <a:t>Car (</a:t>
            </a:r>
            <a:r>
              <a:rPr lang="en-GB" dirty="0" err="1"/>
              <a:t>Brand:</a:t>
            </a:r>
            <a:r>
              <a:rPr lang="en-GB" i="1" dirty="0" err="1"/>
              <a:t>TEXT</a:t>
            </a:r>
            <a:r>
              <a:rPr lang="en-GB" dirty="0" err="1"/>
              <a:t>,Weight</a:t>
            </a:r>
            <a:r>
              <a:rPr lang="en-GB" dirty="0"/>
              <a:t>: </a:t>
            </a:r>
            <a:r>
              <a:rPr lang="en-GB" i="1" dirty="0"/>
              <a:t>INT</a:t>
            </a:r>
            <a:r>
              <a:rPr lang="en-GB" dirty="0"/>
              <a:t>, </a:t>
            </a:r>
            <a:r>
              <a:rPr lang="en-GB" dirty="0" err="1"/>
              <a:t>Length:</a:t>
            </a:r>
            <a:r>
              <a:rPr lang="en-GB" i="1" dirty="0" err="1"/>
              <a:t>DOUBLE</a:t>
            </a:r>
            <a:r>
              <a:rPr lang="en-GB" dirty="0"/>
              <a:t>, </a:t>
            </a:r>
            <a:r>
              <a:rPr lang="en-GB" dirty="0" err="1"/>
              <a:t>Max_Speed:</a:t>
            </a:r>
            <a:r>
              <a:rPr lang="en-GB" i="1" dirty="0" err="1"/>
              <a:t>INT</a:t>
            </a:r>
            <a:r>
              <a:rPr lang="en-GB" i="1" dirty="0"/>
              <a:t>, </a:t>
            </a:r>
            <a:r>
              <a:rPr lang="en-GB" dirty="0"/>
              <a:t>Primary key: Brand.</a:t>
            </a:r>
          </a:p>
        </p:txBody>
      </p:sp>
      <p:sp>
        <p:nvSpPr>
          <p:cNvPr id="37" name="TextBox 36">
            <a:extLst>
              <a:ext uri="{FF2B5EF4-FFF2-40B4-BE49-F238E27FC236}">
                <a16:creationId xmlns:a16="http://schemas.microsoft.com/office/drawing/2014/main" id="{1581BF86-AEE7-7EAD-88C8-8306EBC2AF54}"/>
              </a:ext>
            </a:extLst>
          </p:cNvPr>
          <p:cNvSpPr txBox="1"/>
          <p:nvPr/>
        </p:nvSpPr>
        <p:spPr>
          <a:xfrm>
            <a:off x="7899924" y="5245787"/>
            <a:ext cx="4005750" cy="646331"/>
          </a:xfrm>
          <a:prstGeom prst="rect">
            <a:avLst/>
          </a:prstGeom>
          <a:noFill/>
        </p:spPr>
        <p:txBody>
          <a:bodyPr wrap="square">
            <a:spAutoFit/>
          </a:bodyPr>
          <a:lstStyle/>
          <a:p>
            <a:r>
              <a:rPr lang="en-GB" dirty="0" err="1"/>
              <a:t>Mec</a:t>
            </a:r>
            <a:r>
              <a:rPr lang="en-GB" dirty="0"/>
              <a:t> (SSI:</a:t>
            </a:r>
            <a:r>
              <a:rPr lang="en-GB" i="1" dirty="0"/>
              <a:t>TEXT</a:t>
            </a:r>
            <a:r>
              <a:rPr lang="en-GB" dirty="0"/>
              <a:t>, </a:t>
            </a:r>
            <a:r>
              <a:rPr lang="en-GB" dirty="0" err="1"/>
              <a:t>Name:</a:t>
            </a:r>
            <a:r>
              <a:rPr lang="en-GB" i="1" dirty="0" err="1"/>
              <a:t>TEXT</a:t>
            </a:r>
            <a:r>
              <a:rPr lang="en-GB" dirty="0"/>
              <a:t>, </a:t>
            </a:r>
            <a:r>
              <a:rPr lang="en-GB" dirty="0" err="1"/>
              <a:t>Phone_Number:</a:t>
            </a:r>
            <a:r>
              <a:rPr lang="en-GB" i="1" dirty="0" err="1"/>
              <a:t>TEXT</a:t>
            </a:r>
            <a:r>
              <a:rPr lang="en-GB" dirty="0"/>
              <a:t>, Primary key SSI).</a:t>
            </a:r>
          </a:p>
        </p:txBody>
      </p:sp>
    </p:spTree>
    <p:extLst>
      <p:ext uri="{BB962C8B-B14F-4D97-AF65-F5344CB8AC3E}">
        <p14:creationId xmlns:p14="http://schemas.microsoft.com/office/powerpoint/2010/main" val="241733264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F7968-F6D6-BD4D-58A6-EDF57EF71B21}"/>
              </a:ext>
            </a:extLst>
          </p:cNvPr>
          <p:cNvSpPr>
            <a:spLocks noGrp="1"/>
          </p:cNvSpPr>
          <p:nvPr>
            <p:ph type="title"/>
          </p:nvPr>
        </p:nvSpPr>
        <p:spPr/>
        <p:txBody>
          <a:bodyPr/>
          <a:lstStyle/>
          <a:p>
            <a:r>
              <a:rPr lang="en-GB" dirty="0"/>
              <a:t>Weak entity sets</a:t>
            </a:r>
          </a:p>
        </p:txBody>
      </p:sp>
      <p:sp>
        <p:nvSpPr>
          <p:cNvPr id="3" name="Content Placeholder 2">
            <a:extLst>
              <a:ext uri="{FF2B5EF4-FFF2-40B4-BE49-F238E27FC236}">
                <a16:creationId xmlns:a16="http://schemas.microsoft.com/office/drawing/2014/main" id="{2F57821A-2324-AA3F-1156-D70C58803E03}"/>
              </a:ext>
            </a:extLst>
          </p:cNvPr>
          <p:cNvSpPr>
            <a:spLocks noGrp="1"/>
          </p:cNvSpPr>
          <p:nvPr>
            <p:ph idx="1"/>
          </p:nvPr>
        </p:nvSpPr>
        <p:spPr>
          <a:xfrm>
            <a:off x="783774" y="2313991"/>
            <a:ext cx="3443908" cy="3862971"/>
          </a:xfrm>
        </p:spPr>
        <p:txBody>
          <a:bodyPr/>
          <a:lstStyle/>
          <a:p>
            <a:r>
              <a:rPr lang="en-GB" dirty="0"/>
              <a:t>In a weak-entity set, the existence of an entity depends on the existence of an entity in the entity set in relation! </a:t>
            </a:r>
          </a:p>
        </p:txBody>
      </p:sp>
      <p:sp>
        <p:nvSpPr>
          <p:cNvPr id="4" name="Slide Number Placeholder 3">
            <a:extLst>
              <a:ext uri="{FF2B5EF4-FFF2-40B4-BE49-F238E27FC236}">
                <a16:creationId xmlns:a16="http://schemas.microsoft.com/office/drawing/2014/main" id="{B1711ABA-84DA-FA07-9981-488B1C93A4DA}"/>
              </a:ext>
            </a:extLst>
          </p:cNvPr>
          <p:cNvSpPr>
            <a:spLocks noGrp="1"/>
          </p:cNvSpPr>
          <p:nvPr>
            <p:ph type="sldNum" sz="quarter" idx="4"/>
          </p:nvPr>
        </p:nvSpPr>
        <p:spPr/>
        <p:txBody>
          <a:bodyPr/>
          <a:lstStyle/>
          <a:p>
            <a:fld id="{6998E55D-8E2A-4AFE-A61C-B5DBBB7761E7}" type="slidenum">
              <a:rPr lang="en-GB" smtClean="0"/>
              <a:pPr/>
              <a:t>116</a:t>
            </a:fld>
            <a:endParaRPr lang="en-GB"/>
          </a:p>
        </p:txBody>
      </p:sp>
      <p:sp>
        <p:nvSpPr>
          <p:cNvPr id="5" name="Freeform 13">
            <a:extLst>
              <a:ext uri="{FF2B5EF4-FFF2-40B4-BE49-F238E27FC236}">
                <a16:creationId xmlns:a16="http://schemas.microsoft.com/office/drawing/2014/main" id="{86F874E0-F025-965F-8F94-70CE7FA9108D}"/>
              </a:ext>
            </a:extLst>
          </p:cNvPr>
          <p:cNvSpPr>
            <a:spLocks/>
          </p:cNvSpPr>
          <p:nvPr/>
        </p:nvSpPr>
        <p:spPr bwMode="auto">
          <a:xfrm>
            <a:off x="7809822" y="2759976"/>
            <a:ext cx="1176338" cy="609600"/>
          </a:xfrm>
          <a:custGeom>
            <a:avLst/>
            <a:gdLst/>
            <a:ahLst/>
            <a:cxnLst>
              <a:cxn ang="0">
                <a:pos x="0" y="191"/>
              </a:cxn>
              <a:cxn ang="0">
                <a:pos x="365" y="0"/>
              </a:cxn>
              <a:cxn ang="0">
                <a:pos x="740" y="198"/>
              </a:cxn>
              <a:cxn ang="0">
                <a:pos x="365" y="383"/>
              </a:cxn>
              <a:cxn ang="0">
                <a:pos x="0" y="191"/>
              </a:cxn>
            </a:cxnLst>
            <a:rect l="0" t="0" r="r" b="b"/>
            <a:pathLst>
              <a:path w="741" h="384">
                <a:moveTo>
                  <a:pt x="0" y="191"/>
                </a:moveTo>
                <a:lnTo>
                  <a:pt x="365" y="0"/>
                </a:lnTo>
                <a:lnTo>
                  <a:pt x="740" y="198"/>
                </a:lnTo>
                <a:lnTo>
                  <a:pt x="365" y="383"/>
                </a:lnTo>
                <a:lnTo>
                  <a:pt x="0" y="191"/>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6" name="Freeform 17">
            <a:extLst>
              <a:ext uri="{FF2B5EF4-FFF2-40B4-BE49-F238E27FC236}">
                <a16:creationId xmlns:a16="http://schemas.microsoft.com/office/drawing/2014/main" id="{1232889F-E2C1-78C2-E5B8-0BA9A9511076}"/>
              </a:ext>
            </a:extLst>
          </p:cNvPr>
          <p:cNvSpPr>
            <a:spLocks/>
          </p:cNvSpPr>
          <p:nvPr/>
        </p:nvSpPr>
        <p:spPr bwMode="auto">
          <a:xfrm>
            <a:off x="9994222" y="2931426"/>
            <a:ext cx="1474788" cy="361950"/>
          </a:xfrm>
          <a:custGeom>
            <a:avLst/>
            <a:gdLst/>
            <a:ahLst/>
            <a:cxnLst>
              <a:cxn ang="0">
                <a:pos x="928" y="227"/>
              </a:cxn>
              <a:cxn ang="0">
                <a:pos x="928" y="0"/>
              </a:cxn>
              <a:cxn ang="0">
                <a:pos x="0" y="0"/>
              </a:cxn>
              <a:cxn ang="0">
                <a:pos x="0" y="227"/>
              </a:cxn>
              <a:cxn ang="0">
                <a:pos x="928" y="227"/>
              </a:cxn>
            </a:cxnLst>
            <a:rect l="0" t="0" r="r" b="b"/>
            <a:pathLst>
              <a:path w="929" h="228">
                <a:moveTo>
                  <a:pt x="928" y="227"/>
                </a:moveTo>
                <a:lnTo>
                  <a:pt x="928" y="0"/>
                </a:lnTo>
                <a:lnTo>
                  <a:pt x="0" y="0"/>
                </a:lnTo>
                <a:lnTo>
                  <a:pt x="0" y="227"/>
                </a:lnTo>
                <a:lnTo>
                  <a:pt x="928" y="227"/>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7" name="Rectangle 6">
            <a:extLst>
              <a:ext uri="{FF2B5EF4-FFF2-40B4-BE49-F238E27FC236}">
                <a16:creationId xmlns:a16="http://schemas.microsoft.com/office/drawing/2014/main" id="{4CFB420A-426A-090D-2648-2D0A03972E50}"/>
              </a:ext>
            </a:extLst>
          </p:cNvPr>
          <p:cNvSpPr>
            <a:spLocks noChangeArrowheads="1"/>
          </p:cNvSpPr>
          <p:nvPr/>
        </p:nvSpPr>
        <p:spPr bwMode="auto">
          <a:xfrm>
            <a:off x="8073266" y="2877995"/>
            <a:ext cx="740588"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a:solidFill>
                  <a:srgbClr val="000000"/>
                </a:solidFill>
                <a:latin typeface="Arial" pitchFamily="34" charset="0"/>
              </a:rPr>
              <a:t>Subs.</a:t>
            </a:r>
          </a:p>
        </p:txBody>
      </p:sp>
      <p:sp>
        <p:nvSpPr>
          <p:cNvPr id="8" name="Rectangle 7">
            <a:extLst>
              <a:ext uri="{FF2B5EF4-FFF2-40B4-BE49-F238E27FC236}">
                <a16:creationId xmlns:a16="http://schemas.microsoft.com/office/drawing/2014/main" id="{5E6920EF-B657-2778-F866-21D5DC826AF0}"/>
              </a:ext>
            </a:extLst>
          </p:cNvPr>
          <p:cNvSpPr>
            <a:spLocks noChangeArrowheads="1"/>
          </p:cNvSpPr>
          <p:nvPr/>
        </p:nvSpPr>
        <p:spPr bwMode="auto">
          <a:xfrm>
            <a:off x="10046610" y="2913964"/>
            <a:ext cx="1106073"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a:solidFill>
                  <a:srgbClr val="000000"/>
                </a:solidFill>
                <a:latin typeface="Arial" pitchFamily="34" charset="0"/>
              </a:rPr>
              <a:t>Inventory</a:t>
            </a:r>
          </a:p>
        </p:txBody>
      </p:sp>
      <p:sp>
        <p:nvSpPr>
          <p:cNvPr id="9" name="Rectangle 8">
            <a:extLst>
              <a:ext uri="{FF2B5EF4-FFF2-40B4-BE49-F238E27FC236}">
                <a16:creationId xmlns:a16="http://schemas.microsoft.com/office/drawing/2014/main" id="{2628DCB4-272A-579B-E572-EC1A7ABBA586}"/>
              </a:ext>
            </a:extLst>
          </p:cNvPr>
          <p:cNvSpPr>
            <a:spLocks noChangeArrowheads="1"/>
          </p:cNvSpPr>
          <p:nvPr/>
        </p:nvSpPr>
        <p:spPr bwMode="auto">
          <a:xfrm>
            <a:off x="5852435" y="2915551"/>
            <a:ext cx="798296" cy="335989"/>
          </a:xfrm>
          <a:prstGeom prst="rect">
            <a:avLst/>
          </a:prstGeom>
          <a:noFill/>
          <a:ln w="19050">
            <a:solidFill>
              <a:schemeClr val="tx1"/>
            </a:solidFill>
            <a:miter lim="800000"/>
            <a:headEnd/>
            <a:tailEnd/>
          </a:ln>
          <a:effectLst/>
        </p:spPr>
        <p:txBody>
          <a:bodyPr wrap="none" lIns="90488" tIns="44450" rIns="90488" bIns="44450">
            <a:spAutoFit/>
          </a:bodyPr>
          <a:lstStyle/>
          <a:p>
            <a:pPr algn="l" eaLnBrk="0" hangingPunct="0"/>
            <a:r>
              <a:rPr lang="en-US" sz="1600" b="1" dirty="0">
                <a:solidFill>
                  <a:srgbClr val="000000"/>
                </a:solidFill>
                <a:latin typeface="Arial" pitchFamily="34" charset="0"/>
              </a:rPr>
              <a:t>Player</a:t>
            </a:r>
          </a:p>
        </p:txBody>
      </p:sp>
      <p:sp>
        <p:nvSpPr>
          <p:cNvPr id="10" name="Line 44">
            <a:extLst>
              <a:ext uri="{FF2B5EF4-FFF2-40B4-BE49-F238E27FC236}">
                <a16:creationId xmlns:a16="http://schemas.microsoft.com/office/drawing/2014/main" id="{5D798020-3EA3-BBC7-9520-28A8FA431A7B}"/>
              </a:ext>
            </a:extLst>
          </p:cNvPr>
          <p:cNvSpPr>
            <a:spLocks noChangeShapeType="1"/>
          </p:cNvSpPr>
          <p:nvPr/>
        </p:nvSpPr>
        <p:spPr bwMode="auto">
          <a:xfrm flipH="1" flipV="1">
            <a:off x="6627161" y="3070037"/>
            <a:ext cx="1182661" cy="13018"/>
          </a:xfrm>
          <a:prstGeom prst="line">
            <a:avLst/>
          </a:prstGeom>
          <a:noFill/>
          <a:ln w="19050">
            <a:solidFill>
              <a:schemeClr val="tx2"/>
            </a:solidFill>
            <a:round/>
            <a:headEnd/>
            <a:tailEnd/>
          </a:ln>
          <a:effectLst/>
        </p:spPr>
        <p:txBody>
          <a:bodyPr/>
          <a:lstStyle/>
          <a:p>
            <a:endParaRPr lang="tr-TR"/>
          </a:p>
        </p:txBody>
      </p:sp>
      <p:sp>
        <p:nvSpPr>
          <p:cNvPr id="11" name="Line 44">
            <a:extLst>
              <a:ext uri="{FF2B5EF4-FFF2-40B4-BE49-F238E27FC236}">
                <a16:creationId xmlns:a16="http://schemas.microsoft.com/office/drawing/2014/main" id="{65EC928A-953F-097E-29DD-E26E3FD3A036}"/>
              </a:ext>
            </a:extLst>
          </p:cNvPr>
          <p:cNvSpPr>
            <a:spLocks noChangeShapeType="1"/>
          </p:cNvSpPr>
          <p:nvPr/>
        </p:nvSpPr>
        <p:spPr bwMode="auto">
          <a:xfrm flipH="1">
            <a:off x="8986160" y="3048219"/>
            <a:ext cx="1008062" cy="0"/>
          </a:xfrm>
          <a:prstGeom prst="line">
            <a:avLst/>
          </a:prstGeom>
          <a:noFill/>
          <a:ln w="19050">
            <a:solidFill>
              <a:schemeClr val="tx2"/>
            </a:solidFill>
            <a:round/>
            <a:headEnd/>
            <a:tailEnd/>
          </a:ln>
          <a:effectLst/>
        </p:spPr>
        <p:txBody>
          <a:bodyPr/>
          <a:lstStyle/>
          <a:p>
            <a:endParaRPr lang="tr-TR"/>
          </a:p>
        </p:txBody>
      </p:sp>
      <p:sp>
        <p:nvSpPr>
          <p:cNvPr id="12" name="Line 44">
            <a:extLst>
              <a:ext uri="{FF2B5EF4-FFF2-40B4-BE49-F238E27FC236}">
                <a16:creationId xmlns:a16="http://schemas.microsoft.com/office/drawing/2014/main" id="{B437486C-D600-E751-C83B-41B1361F3D2C}"/>
              </a:ext>
            </a:extLst>
          </p:cNvPr>
          <p:cNvSpPr>
            <a:spLocks noChangeShapeType="1"/>
          </p:cNvSpPr>
          <p:nvPr/>
        </p:nvSpPr>
        <p:spPr bwMode="auto">
          <a:xfrm flipH="1">
            <a:off x="8986160" y="3083055"/>
            <a:ext cx="1008062" cy="0"/>
          </a:xfrm>
          <a:prstGeom prst="line">
            <a:avLst/>
          </a:prstGeom>
          <a:noFill/>
          <a:ln w="19050">
            <a:solidFill>
              <a:schemeClr val="tx2"/>
            </a:solidFill>
            <a:round/>
            <a:headEnd/>
            <a:tailEnd/>
          </a:ln>
          <a:effectLst/>
        </p:spPr>
        <p:txBody>
          <a:bodyPr/>
          <a:lstStyle/>
          <a:p>
            <a:endParaRPr lang="tr-TR"/>
          </a:p>
        </p:txBody>
      </p:sp>
      <p:sp>
        <p:nvSpPr>
          <p:cNvPr id="13" name="Freeform 9">
            <a:extLst>
              <a:ext uri="{FF2B5EF4-FFF2-40B4-BE49-F238E27FC236}">
                <a16:creationId xmlns:a16="http://schemas.microsoft.com/office/drawing/2014/main" id="{FFB61FD7-0F0D-1A48-7FB0-4ED619299FE7}"/>
              </a:ext>
            </a:extLst>
          </p:cNvPr>
          <p:cNvSpPr>
            <a:spLocks/>
          </p:cNvSpPr>
          <p:nvPr/>
        </p:nvSpPr>
        <p:spPr bwMode="auto">
          <a:xfrm>
            <a:off x="5776235" y="2053539"/>
            <a:ext cx="1057275" cy="369887"/>
          </a:xfrm>
          <a:custGeom>
            <a:avLst/>
            <a:gdLst/>
            <a:ahLst/>
            <a:cxnLst>
              <a:cxn ang="0">
                <a:pos x="663" y="106"/>
              </a:cxn>
              <a:cxn ang="0">
                <a:pos x="652" y="86"/>
              </a:cxn>
              <a:cxn ang="0">
                <a:pos x="633" y="66"/>
              </a:cxn>
              <a:cxn ang="0">
                <a:pos x="605" y="49"/>
              </a:cxn>
              <a:cxn ang="0">
                <a:pos x="568" y="34"/>
              </a:cxn>
              <a:cxn ang="0">
                <a:pos x="523" y="21"/>
              </a:cxn>
              <a:cxn ang="0">
                <a:pos x="472" y="10"/>
              </a:cxn>
              <a:cxn ang="0">
                <a:pos x="419" y="3"/>
              </a:cxn>
              <a:cxn ang="0">
                <a:pos x="362" y="0"/>
              </a:cxn>
              <a:cxn ang="0">
                <a:pos x="304" y="0"/>
              </a:cxn>
              <a:cxn ang="0">
                <a:pos x="247" y="3"/>
              </a:cxn>
              <a:cxn ang="0">
                <a:pos x="192" y="10"/>
              </a:cxn>
              <a:cxn ang="0">
                <a:pos x="141" y="21"/>
              </a:cxn>
              <a:cxn ang="0">
                <a:pos x="98" y="34"/>
              </a:cxn>
              <a:cxn ang="0">
                <a:pos x="60" y="49"/>
              </a:cxn>
              <a:cxn ang="0">
                <a:pos x="31" y="66"/>
              </a:cxn>
              <a:cxn ang="0">
                <a:pos x="12" y="86"/>
              </a:cxn>
              <a:cxn ang="0">
                <a:pos x="1" y="106"/>
              </a:cxn>
              <a:cxn ang="0">
                <a:pos x="1" y="126"/>
              </a:cxn>
              <a:cxn ang="0">
                <a:pos x="12" y="146"/>
              </a:cxn>
              <a:cxn ang="0">
                <a:pos x="31" y="165"/>
              </a:cxn>
              <a:cxn ang="0">
                <a:pos x="60" y="182"/>
              </a:cxn>
              <a:cxn ang="0">
                <a:pos x="98" y="198"/>
              </a:cxn>
              <a:cxn ang="0">
                <a:pos x="141" y="211"/>
              </a:cxn>
              <a:cxn ang="0">
                <a:pos x="192" y="221"/>
              </a:cxn>
              <a:cxn ang="0">
                <a:pos x="247" y="228"/>
              </a:cxn>
              <a:cxn ang="0">
                <a:pos x="304" y="232"/>
              </a:cxn>
              <a:cxn ang="0">
                <a:pos x="362" y="232"/>
              </a:cxn>
              <a:cxn ang="0">
                <a:pos x="419" y="228"/>
              </a:cxn>
              <a:cxn ang="0">
                <a:pos x="472" y="221"/>
              </a:cxn>
              <a:cxn ang="0">
                <a:pos x="523" y="211"/>
              </a:cxn>
              <a:cxn ang="0">
                <a:pos x="568" y="198"/>
              </a:cxn>
              <a:cxn ang="0">
                <a:pos x="605" y="182"/>
              </a:cxn>
              <a:cxn ang="0">
                <a:pos x="633" y="165"/>
              </a:cxn>
              <a:cxn ang="0">
                <a:pos x="652" y="146"/>
              </a:cxn>
              <a:cxn ang="0">
                <a:pos x="663" y="126"/>
              </a:cxn>
            </a:cxnLst>
            <a:rect l="0" t="0" r="r" b="b"/>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14" name="Line 36">
            <a:extLst>
              <a:ext uri="{FF2B5EF4-FFF2-40B4-BE49-F238E27FC236}">
                <a16:creationId xmlns:a16="http://schemas.microsoft.com/office/drawing/2014/main" id="{D6E50008-BB59-679F-BE2E-3A0A50789069}"/>
              </a:ext>
            </a:extLst>
          </p:cNvPr>
          <p:cNvSpPr>
            <a:spLocks noChangeShapeType="1"/>
          </p:cNvSpPr>
          <p:nvPr/>
        </p:nvSpPr>
        <p:spPr bwMode="auto">
          <a:xfrm>
            <a:off x="6295347" y="2436126"/>
            <a:ext cx="0" cy="488950"/>
          </a:xfrm>
          <a:prstGeom prst="line">
            <a:avLst/>
          </a:prstGeom>
          <a:noFill/>
          <a:ln w="19050">
            <a:solidFill>
              <a:schemeClr val="tx2"/>
            </a:solidFill>
            <a:round/>
            <a:headEnd/>
            <a:tailEnd/>
          </a:ln>
          <a:effectLst/>
        </p:spPr>
        <p:txBody>
          <a:bodyPr/>
          <a:lstStyle/>
          <a:p>
            <a:endParaRPr lang="tr-TR"/>
          </a:p>
        </p:txBody>
      </p:sp>
      <p:sp>
        <p:nvSpPr>
          <p:cNvPr id="15" name="Rectangle 14">
            <a:extLst>
              <a:ext uri="{FF2B5EF4-FFF2-40B4-BE49-F238E27FC236}">
                <a16:creationId xmlns:a16="http://schemas.microsoft.com/office/drawing/2014/main" id="{B046D1B2-11C5-2E14-A464-B421ABA12128}"/>
              </a:ext>
            </a:extLst>
          </p:cNvPr>
          <p:cNvSpPr>
            <a:spLocks noChangeArrowheads="1"/>
          </p:cNvSpPr>
          <p:nvPr/>
        </p:nvSpPr>
        <p:spPr bwMode="auto">
          <a:xfrm>
            <a:off x="5899370" y="2045146"/>
            <a:ext cx="876844"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err="1">
                <a:solidFill>
                  <a:srgbClr val="000000"/>
                </a:solidFill>
                <a:latin typeface="Arial" pitchFamily="34" charset="0"/>
              </a:rPr>
              <a:t>PName</a:t>
            </a:r>
            <a:endParaRPr lang="en-US" sz="1600" b="1" dirty="0">
              <a:solidFill>
                <a:srgbClr val="000000"/>
              </a:solidFill>
              <a:latin typeface="Arial" pitchFamily="34" charset="0"/>
            </a:endParaRPr>
          </a:p>
        </p:txBody>
      </p:sp>
      <p:sp>
        <p:nvSpPr>
          <p:cNvPr id="16" name="Freeform 9">
            <a:extLst>
              <a:ext uri="{FF2B5EF4-FFF2-40B4-BE49-F238E27FC236}">
                <a16:creationId xmlns:a16="http://schemas.microsoft.com/office/drawing/2014/main" id="{6F53DF71-B8EF-8E52-13CC-034020B71A5D}"/>
              </a:ext>
            </a:extLst>
          </p:cNvPr>
          <p:cNvSpPr>
            <a:spLocks/>
          </p:cNvSpPr>
          <p:nvPr/>
        </p:nvSpPr>
        <p:spPr bwMode="auto">
          <a:xfrm>
            <a:off x="4420873" y="2413005"/>
            <a:ext cx="1057275" cy="369887"/>
          </a:xfrm>
          <a:custGeom>
            <a:avLst/>
            <a:gdLst/>
            <a:ahLst/>
            <a:cxnLst>
              <a:cxn ang="0">
                <a:pos x="663" y="106"/>
              </a:cxn>
              <a:cxn ang="0">
                <a:pos x="652" y="86"/>
              </a:cxn>
              <a:cxn ang="0">
                <a:pos x="633" y="66"/>
              </a:cxn>
              <a:cxn ang="0">
                <a:pos x="605" y="49"/>
              </a:cxn>
              <a:cxn ang="0">
                <a:pos x="568" y="34"/>
              </a:cxn>
              <a:cxn ang="0">
                <a:pos x="523" y="21"/>
              </a:cxn>
              <a:cxn ang="0">
                <a:pos x="472" y="10"/>
              </a:cxn>
              <a:cxn ang="0">
                <a:pos x="419" y="3"/>
              </a:cxn>
              <a:cxn ang="0">
                <a:pos x="362" y="0"/>
              </a:cxn>
              <a:cxn ang="0">
                <a:pos x="304" y="0"/>
              </a:cxn>
              <a:cxn ang="0">
                <a:pos x="247" y="3"/>
              </a:cxn>
              <a:cxn ang="0">
                <a:pos x="192" y="10"/>
              </a:cxn>
              <a:cxn ang="0">
                <a:pos x="141" y="21"/>
              </a:cxn>
              <a:cxn ang="0">
                <a:pos x="98" y="34"/>
              </a:cxn>
              <a:cxn ang="0">
                <a:pos x="60" y="49"/>
              </a:cxn>
              <a:cxn ang="0">
                <a:pos x="31" y="66"/>
              </a:cxn>
              <a:cxn ang="0">
                <a:pos x="12" y="86"/>
              </a:cxn>
              <a:cxn ang="0">
                <a:pos x="1" y="106"/>
              </a:cxn>
              <a:cxn ang="0">
                <a:pos x="1" y="126"/>
              </a:cxn>
              <a:cxn ang="0">
                <a:pos x="12" y="146"/>
              </a:cxn>
              <a:cxn ang="0">
                <a:pos x="31" y="165"/>
              </a:cxn>
              <a:cxn ang="0">
                <a:pos x="60" y="182"/>
              </a:cxn>
              <a:cxn ang="0">
                <a:pos x="98" y="198"/>
              </a:cxn>
              <a:cxn ang="0">
                <a:pos x="141" y="211"/>
              </a:cxn>
              <a:cxn ang="0">
                <a:pos x="192" y="221"/>
              </a:cxn>
              <a:cxn ang="0">
                <a:pos x="247" y="228"/>
              </a:cxn>
              <a:cxn ang="0">
                <a:pos x="304" y="232"/>
              </a:cxn>
              <a:cxn ang="0">
                <a:pos x="362" y="232"/>
              </a:cxn>
              <a:cxn ang="0">
                <a:pos x="419" y="228"/>
              </a:cxn>
              <a:cxn ang="0">
                <a:pos x="472" y="221"/>
              </a:cxn>
              <a:cxn ang="0">
                <a:pos x="523" y="211"/>
              </a:cxn>
              <a:cxn ang="0">
                <a:pos x="568" y="198"/>
              </a:cxn>
              <a:cxn ang="0">
                <a:pos x="605" y="182"/>
              </a:cxn>
              <a:cxn ang="0">
                <a:pos x="633" y="165"/>
              </a:cxn>
              <a:cxn ang="0">
                <a:pos x="652" y="146"/>
              </a:cxn>
              <a:cxn ang="0">
                <a:pos x="663" y="126"/>
              </a:cxn>
            </a:cxnLst>
            <a:rect l="0" t="0" r="r" b="b"/>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17" name="Rectangle 16">
            <a:extLst>
              <a:ext uri="{FF2B5EF4-FFF2-40B4-BE49-F238E27FC236}">
                <a16:creationId xmlns:a16="http://schemas.microsoft.com/office/drawing/2014/main" id="{5ABFD727-DC7F-A34C-C4DF-9E47B7CAA286}"/>
              </a:ext>
            </a:extLst>
          </p:cNvPr>
          <p:cNvSpPr>
            <a:spLocks noChangeArrowheads="1"/>
          </p:cNvSpPr>
          <p:nvPr/>
        </p:nvSpPr>
        <p:spPr bwMode="auto">
          <a:xfrm>
            <a:off x="4544008" y="2404612"/>
            <a:ext cx="524183"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u="sng" dirty="0">
                <a:solidFill>
                  <a:srgbClr val="000000"/>
                </a:solidFill>
                <a:latin typeface="Arial" pitchFamily="34" charset="0"/>
              </a:rPr>
              <a:t>PID</a:t>
            </a:r>
          </a:p>
        </p:txBody>
      </p:sp>
      <p:sp>
        <p:nvSpPr>
          <p:cNvPr id="18" name="Line 36">
            <a:extLst>
              <a:ext uri="{FF2B5EF4-FFF2-40B4-BE49-F238E27FC236}">
                <a16:creationId xmlns:a16="http://schemas.microsoft.com/office/drawing/2014/main" id="{935FC1D1-6DA5-D92D-A6FB-CB01404B35AF}"/>
              </a:ext>
            </a:extLst>
          </p:cNvPr>
          <p:cNvSpPr>
            <a:spLocks noChangeShapeType="1"/>
          </p:cNvSpPr>
          <p:nvPr/>
        </p:nvSpPr>
        <p:spPr bwMode="auto">
          <a:xfrm>
            <a:off x="5468071" y="2681962"/>
            <a:ext cx="431300" cy="239042"/>
          </a:xfrm>
          <a:prstGeom prst="line">
            <a:avLst/>
          </a:prstGeom>
          <a:noFill/>
          <a:ln w="19050">
            <a:solidFill>
              <a:schemeClr val="tx2"/>
            </a:solidFill>
            <a:round/>
            <a:headEnd/>
            <a:tailEnd/>
          </a:ln>
          <a:effectLst/>
        </p:spPr>
        <p:txBody>
          <a:bodyPr/>
          <a:lstStyle/>
          <a:p>
            <a:endParaRPr lang="tr-TR"/>
          </a:p>
        </p:txBody>
      </p:sp>
      <p:sp>
        <p:nvSpPr>
          <p:cNvPr id="19" name="Freeform 9">
            <a:extLst>
              <a:ext uri="{FF2B5EF4-FFF2-40B4-BE49-F238E27FC236}">
                <a16:creationId xmlns:a16="http://schemas.microsoft.com/office/drawing/2014/main" id="{B40FDF94-8450-4D0D-AF35-0B3500DEB572}"/>
              </a:ext>
            </a:extLst>
          </p:cNvPr>
          <p:cNvSpPr>
            <a:spLocks/>
          </p:cNvSpPr>
          <p:nvPr/>
        </p:nvSpPr>
        <p:spPr bwMode="auto">
          <a:xfrm>
            <a:off x="10518947" y="2041238"/>
            <a:ext cx="1057275" cy="369887"/>
          </a:xfrm>
          <a:custGeom>
            <a:avLst/>
            <a:gdLst/>
            <a:ahLst/>
            <a:cxnLst>
              <a:cxn ang="0">
                <a:pos x="663" y="106"/>
              </a:cxn>
              <a:cxn ang="0">
                <a:pos x="652" y="86"/>
              </a:cxn>
              <a:cxn ang="0">
                <a:pos x="633" y="66"/>
              </a:cxn>
              <a:cxn ang="0">
                <a:pos x="605" y="49"/>
              </a:cxn>
              <a:cxn ang="0">
                <a:pos x="568" y="34"/>
              </a:cxn>
              <a:cxn ang="0">
                <a:pos x="523" y="21"/>
              </a:cxn>
              <a:cxn ang="0">
                <a:pos x="472" y="10"/>
              </a:cxn>
              <a:cxn ang="0">
                <a:pos x="419" y="3"/>
              </a:cxn>
              <a:cxn ang="0">
                <a:pos x="362" y="0"/>
              </a:cxn>
              <a:cxn ang="0">
                <a:pos x="304" y="0"/>
              </a:cxn>
              <a:cxn ang="0">
                <a:pos x="247" y="3"/>
              </a:cxn>
              <a:cxn ang="0">
                <a:pos x="192" y="10"/>
              </a:cxn>
              <a:cxn ang="0">
                <a:pos x="141" y="21"/>
              </a:cxn>
              <a:cxn ang="0">
                <a:pos x="98" y="34"/>
              </a:cxn>
              <a:cxn ang="0">
                <a:pos x="60" y="49"/>
              </a:cxn>
              <a:cxn ang="0">
                <a:pos x="31" y="66"/>
              </a:cxn>
              <a:cxn ang="0">
                <a:pos x="12" y="86"/>
              </a:cxn>
              <a:cxn ang="0">
                <a:pos x="1" y="106"/>
              </a:cxn>
              <a:cxn ang="0">
                <a:pos x="1" y="126"/>
              </a:cxn>
              <a:cxn ang="0">
                <a:pos x="12" y="146"/>
              </a:cxn>
              <a:cxn ang="0">
                <a:pos x="31" y="165"/>
              </a:cxn>
              <a:cxn ang="0">
                <a:pos x="60" y="182"/>
              </a:cxn>
              <a:cxn ang="0">
                <a:pos x="98" y="198"/>
              </a:cxn>
              <a:cxn ang="0">
                <a:pos x="141" y="211"/>
              </a:cxn>
              <a:cxn ang="0">
                <a:pos x="192" y="221"/>
              </a:cxn>
              <a:cxn ang="0">
                <a:pos x="247" y="228"/>
              </a:cxn>
              <a:cxn ang="0">
                <a:pos x="304" y="232"/>
              </a:cxn>
              <a:cxn ang="0">
                <a:pos x="362" y="232"/>
              </a:cxn>
              <a:cxn ang="0">
                <a:pos x="419" y="228"/>
              </a:cxn>
              <a:cxn ang="0">
                <a:pos x="472" y="221"/>
              </a:cxn>
              <a:cxn ang="0">
                <a:pos x="523" y="211"/>
              </a:cxn>
              <a:cxn ang="0">
                <a:pos x="568" y="198"/>
              </a:cxn>
              <a:cxn ang="0">
                <a:pos x="605" y="182"/>
              </a:cxn>
              <a:cxn ang="0">
                <a:pos x="633" y="165"/>
              </a:cxn>
              <a:cxn ang="0">
                <a:pos x="652" y="146"/>
              </a:cxn>
              <a:cxn ang="0">
                <a:pos x="663" y="126"/>
              </a:cxn>
            </a:cxnLst>
            <a:rect l="0" t="0" r="r" b="b"/>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20" name="Rectangle 19">
            <a:extLst>
              <a:ext uri="{FF2B5EF4-FFF2-40B4-BE49-F238E27FC236}">
                <a16:creationId xmlns:a16="http://schemas.microsoft.com/office/drawing/2014/main" id="{FA8CC794-E0B9-219A-3C2B-52EFBFFDCD05}"/>
              </a:ext>
            </a:extLst>
          </p:cNvPr>
          <p:cNvSpPr>
            <a:spLocks noChangeArrowheads="1"/>
          </p:cNvSpPr>
          <p:nvPr/>
        </p:nvSpPr>
        <p:spPr bwMode="auto">
          <a:xfrm>
            <a:off x="10642082" y="2032845"/>
            <a:ext cx="626776"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a:solidFill>
                  <a:srgbClr val="000000"/>
                </a:solidFill>
                <a:latin typeface="Arial" pitchFamily="34" charset="0"/>
              </a:rPr>
              <a:t>Date</a:t>
            </a:r>
          </a:p>
        </p:txBody>
      </p:sp>
      <p:sp>
        <p:nvSpPr>
          <p:cNvPr id="21" name="Freeform 9">
            <a:extLst>
              <a:ext uri="{FF2B5EF4-FFF2-40B4-BE49-F238E27FC236}">
                <a16:creationId xmlns:a16="http://schemas.microsoft.com/office/drawing/2014/main" id="{4DA2BDC0-57DB-F20D-1905-64CCA75CCFE5}"/>
              </a:ext>
            </a:extLst>
          </p:cNvPr>
          <p:cNvSpPr>
            <a:spLocks/>
          </p:cNvSpPr>
          <p:nvPr/>
        </p:nvSpPr>
        <p:spPr bwMode="auto">
          <a:xfrm>
            <a:off x="8604068" y="2461672"/>
            <a:ext cx="1909175" cy="369887"/>
          </a:xfrm>
          <a:custGeom>
            <a:avLst/>
            <a:gdLst/>
            <a:ahLst/>
            <a:cxnLst>
              <a:cxn ang="0">
                <a:pos x="663" y="106"/>
              </a:cxn>
              <a:cxn ang="0">
                <a:pos x="652" y="86"/>
              </a:cxn>
              <a:cxn ang="0">
                <a:pos x="633" y="66"/>
              </a:cxn>
              <a:cxn ang="0">
                <a:pos x="605" y="49"/>
              </a:cxn>
              <a:cxn ang="0">
                <a:pos x="568" y="34"/>
              </a:cxn>
              <a:cxn ang="0">
                <a:pos x="523" y="21"/>
              </a:cxn>
              <a:cxn ang="0">
                <a:pos x="472" y="10"/>
              </a:cxn>
              <a:cxn ang="0">
                <a:pos x="419" y="3"/>
              </a:cxn>
              <a:cxn ang="0">
                <a:pos x="362" y="0"/>
              </a:cxn>
              <a:cxn ang="0">
                <a:pos x="304" y="0"/>
              </a:cxn>
              <a:cxn ang="0">
                <a:pos x="247" y="3"/>
              </a:cxn>
              <a:cxn ang="0">
                <a:pos x="192" y="10"/>
              </a:cxn>
              <a:cxn ang="0">
                <a:pos x="141" y="21"/>
              </a:cxn>
              <a:cxn ang="0">
                <a:pos x="98" y="34"/>
              </a:cxn>
              <a:cxn ang="0">
                <a:pos x="60" y="49"/>
              </a:cxn>
              <a:cxn ang="0">
                <a:pos x="31" y="66"/>
              </a:cxn>
              <a:cxn ang="0">
                <a:pos x="12" y="86"/>
              </a:cxn>
              <a:cxn ang="0">
                <a:pos x="1" y="106"/>
              </a:cxn>
              <a:cxn ang="0">
                <a:pos x="1" y="126"/>
              </a:cxn>
              <a:cxn ang="0">
                <a:pos x="12" y="146"/>
              </a:cxn>
              <a:cxn ang="0">
                <a:pos x="31" y="165"/>
              </a:cxn>
              <a:cxn ang="0">
                <a:pos x="60" y="182"/>
              </a:cxn>
              <a:cxn ang="0">
                <a:pos x="98" y="198"/>
              </a:cxn>
              <a:cxn ang="0">
                <a:pos x="141" y="211"/>
              </a:cxn>
              <a:cxn ang="0">
                <a:pos x="192" y="221"/>
              </a:cxn>
              <a:cxn ang="0">
                <a:pos x="247" y="228"/>
              </a:cxn>
              <a:cxn ang="0">
                <a:pos x="304" y="232"/>
              </a:cxn>
              <a:cxn ang="0">
                <a:pos x="362" y="232"/>
              </a:cxn>
              <a:cxn ang="0">
                <a:pos x="419" y="228"/>
              </a:cxn>
              <a:cxn ang="0">
                <a:pos x="472" y="221"/>
              </a:cxn>
              <a:cxn ang="0">
                <a:pos x="523" y="211"/>
              </a:cxn>
              <a:cxn ang="0">
                <a:pos x="568" y="198"/>
              </a:cxn>
              <a:cxn ang="0">
                <a:pos x="605" y="182"/>
              </a:cxn>
              <a:cxn ang="0">
                <a:pos x="633" y="165"/>
              </a:cxn>
              <a:cxn ang="0">
                <a:pos x="652" y="146"/>
              </a:cxn>
              <a:cxn ang="0">
                <a:pos x="663" y="126"/>
              </a:cxn>
            </a:cxnLst>
            <a:rect l="0" t="0" r="r" b="b"/>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22" name="Rectangle 21">
            <a:extLst>
              <a:ext uri="{FF2B5EF4-FFF2-40B4-BE49-F238E27FC236}">
                <a16:creationId xmlns:a16="http://schemas.microsoft.com/office/drawing/2014/main" id="{86600316-7E7B-F13E-A832-7E658E73CA98}"/>
              </a:ext>
            </a:extLst>
          </p:cNvPr>
          <p:cNvSpPr>
            <a:spLocks noChangeArrowheads="1"/>
          </p:cNvSpPr>
          <p:nvPr/>
        </p:nvSpPr>
        <p:spPr bwMode="auto">
          <a:xfrm>
            <a:off x="8711940" y="2453324"/>
            <a:ext cx="1861473"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a:solidFill>
                  <a:srgbClr val="000000"/>
                </a:solidFill>
                <a:latin typeface="Arial" pitchFamily="34" charset="0"/>
              </a:rPr>
              <a:t>Payment Amount</a:t>
            </a:r>
          </a:p>
        </p:txBody>
      </p:sp>
      <p:sp>
        <p:nvSpPr>
          <p:cNvPr id="23" name="Line 36">
            <a:extLst>
              <a:ext uri="{FF2B5EF4-FFF2-40B4-BE49-F238E27FC236}">
                <a16:creationId xmlns:a16="http://schemas.microsoft.com/office/drawing/2014/main" id="{18DE123B-9279-8300-92E5-8775135FB18E}"/>
              </a:ext>
            </a:extLst>
          </p:cNvPr>
          <p:cNvSpPr>
            <a:spLocks noChangeShapeType="1"/>
          </p:cNvSpPr>
          <p:nvPr/>
        </p:nvSpPr>
        <p:spPr bwMode="auto">
          <a:xfrm>
            <a:off x="11060799" y="2432054"/>
            <a:ext cx="0" cy="488950"/>
          </a:xfrm>
          <a:prstGeom prst="line">
            <a:avLst/>
          </a:prstGeom>
          <a:noFill/>
          <a:ln w="19050">
            <a:solidFill>
              <a:schemeClr val="tx2"/>
            </a:solidFill>
            <a:round/>
            <a:headEnd/>
            <a:tailEnd/>
          </a:ln>
          <a:effectLst/>
        </p:spPr>
        <p:txBody>
          <a:bodyPr/>
          <a:lstStyle/>
          <a:p>
            <a:endParaRPr lang="tr-TR"/>
          </a:p>
        </p:txBody>
      </p:sp>
      <p:sp>
        <p:nvSpPr>
          <p:cNvPr id="24" name="Line 36">
            <a:extLst>
              <a:ext uri="{FF2B5EF4-FFF2-40B4-BE49-F238E27FC236}">
                <a16:creationId xmlns:a16="http://schemas.microsoft.com/office/drawing/2014/main" id="{59AC5953-EFD0-B257-F4DA-778B30051B8A}"/>
              </a:ext>
            </a:extLst>
          </p:cNvPr>
          <p:cNvSpPr>
            <a:spLocks noChangeShapeType="1"/>
          </p:cNvSpPr>
          <p:nvPr/>
        </p:nvSpPr>
        <p:spPr bwMode="auto">
          <a:xfrm>
            <a:off x="10517861" y="2681962"/>
            <a:ext cx="146962" cy="234970"/>
          </a:xfrm>
          <a:prstGeom prst="line">
            <a:avLst/>
          </a:prstGeom>
          <a:noFill/>
          <a:ln w="19050">
            <a:solidFill>
              <a:schemeClr val="tx2"/>
            </a:solidFill>
            <a:round/>
            <a:headEnd/>
            <a:tailEnd/>
          </a:ln>
          <a:effectLst/>
        </p:spPr>
        <p:txBody>
          <a:bodyPr/>
          <a:lstStyle/>
          <a:p>
            <a:endParaRPr lang="tr-TR"/>
          </a:p>
        </p:txBody>
      </p:sp>
      <p:cxnSp>
        <p:nvCxnSpPr>
          <p:cNvPr id="25" name="Straight Connector 24">
            <a:extLst>
              <a:ext uri="{FF2B5EF4-FFF2-40B4-BE49-F238E27FC236}">
                <a16:creationId xmlns:a16="http://schemas.microsoft.com/office/drawing/2014/main" id="{DC6AEBA1-DF26-1C68-25B9-AFFBBEC10C98}"/>
              </a:ext>
            </a:extLst>
          </p:cNvPr>
          <p:cNvCxnSpPr/>
          <p:nvPr/>
        </p:nvCxnSpPr>
        <p:spPr>
          <a:xfrm flipH="1">
            <a:off x="10664823" y="2294975"/>
            <a:ext cx="699863" cy="0"/>
          </a:xfrm>
          <a:prstGeom prst="line">
            <a:avLst/>
          </a:prstGeom>
          <a:ln w="38100">
            <a:prstDash val="sysDash"/>
          </a:ln>
        </p:spPr>
        <p:style>
          <a:lnRef idx="3">
            <a:schemeClr val="dk1"/>
          </a:lnRef>
          <a:fillRef idx="0">
            <a:schemeClr val="dk1"/>
          </a:fillRef>
          <a:effectRef idx="2">
            <a:schemeClr val="dk1"/>
          </a:effectRef>
          <a:fontRef idx="minor">
            <a:schemeClr val="tx1"/>
          </a:fontRef>
        </p:style>
      </p:cxnSp>
      <p:sp>
        <p:nvSpPr>
          <p:cNvPr id="26" name="Freeform 13">
            <a:extLst>
              <a:ext uri="{FF2B5EF4-FFF2-40B4-BE49-F238E27FC236}">
                <a16:creationId xmlns:a16="http://schemas.microsoft.com/office/drawing/2014/main" id="{9EADA364-CEBB-B4A8-51EA-1EB206CE40DB}"/>
              </a:ext>
            </a:extLst>
          </p:cNvPr>
          <p:cNvSpPr>
            <a:spLocks/>
          </p:cNvSpPr>
          <p:nvPr/>
        </p:nvSpPr>
        <p:spPr bwMode="auto">
          <a:xfrm>
            <a:off x="7917694" y="2796675"/>
            <a:ext cx="951548" cy="518689"/>
          </a:xfrm>
          <a:custGeom>
            <a:avLst/>
            <a:gdLst/>
            <a:ahLst/>
            <a:cxnLst>
              <a:cxn ang="0">
                <a:pos x="0" y="191"/>
              </a:cxn>
              <a:cxn ang="0">
                <a:pos x="365" y="0"/>
              </a:cxn>
              <a:cxn ang="0">
                <a:pos x="740" y="198"/>
              </a:cxn>
              <a:cxn ang="0">
                <a:pos x="365" y="383"/>
              </a:cxn>
              <a:cxn ang="0">
                <a:pos x="0" y="191"/>
              </a:cxn>
            </a:cxnLst>
            <a:rect l="0" t="0" r="r" b="b"/>
            <a:pathLst>
              <a:path w="741" h="384">
                <a:moveTo>
                  <a:pt x="0" y="191"/>
                </a:moveTo>
                <a:lnTo>
                  <a:pt x="365" y="0"/>
                </a:lnTo>
                <a:lnTo>
                  <a:pt x="740" y="198"/>
                </a:lnTo>
                <a:lnTo>
                  <a:pt x="365" y="383"/>
                </a:lnTo>
                <a:lnTo>
                  <a:pt x="0" y="191"/>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27" name="Freeform 17">
            <a:extLst>
              <a:ext uri="{FF2B5EF4-FFF2-40B4-BE49-F238E27FC236}">
                <a16:creationId xmlns:a16="http://schemas.microsoft.com/office/drawing/2014/main" id="{C4CF9EF0-1BA5-EC30-47BD-4C20757CA191}"/>
              </a:ext>
            </a:extLst>
          </p:cNvPr>
          <p:cNvSpPr>
            <a:spLocks/>
          </p:cNvSpPr>
          <p:nvPr/>
        </p:nvSpPr>
        <p:spPr bwMode="auto">
          <a:xfrm>
            <a:off x="9949368" y="2894314"/>
            <a:ext cx="1574800" cy="436173"/>
          </a:xfrm>
          <a:custGeom>
            <a:avLst/>
            <a:gdLst/>
            <a:ahLst/>
            <a:cxnLst>
              <a:cxn ang="0">
                <a:pos x="928" y="227"/>
              </a:cxn>
              <a:cxn ang="0">
                <a:pos x="928" y="0"/>
              </a:cxn>
              <a:cxn ang="0">
                <a:pos x="0" y="0"/>
              </a:cxn>
              <a:cxn ang="0">
                <a:pos x="0" y="227"/>
              </a:cxn>
              <a:cxn ang="0">
                <a:pos x="928" y="227"/>
              </a:cxn>
            </a:cxnLst>
            <a:rect l="0" t="0" r="r" b="b"/>
            <a:pathLst>
              <a:path w="929" h="228">
                <a:moveTo>
                  <a:pt x="928" y="227"/>
                </a:moveTo>
                <a:lnTo>
                  <a:pt x="928" y="0"/>
                </a:lnTo>
                <a:lnTo>
                  <a:pt x="0" y="0"/>
                </a:lnTo>
                <a:lnTo>
                  <a:pt x="0" y="227"/>
                </a:lnTo>
                <a:lnTo>
                  <a:pt x="928" y="227"/>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28" name="Content Placeholder 2">
            <a:extLst>
              <a:ext uri="{FF2B5EF4-FFF2-40B4-BE49-F238E27FC236}">
                <a16:creationId xmlns:a16="http://schemas.microsoft.com/office/drawing/2014/main" id="{CF58B82F-F17A-E1E0-B755-DA4BBCED5351}"/>
              </a:ext>
            </a:extLst>
          </p:cNvPr>
          <p:cNvSpPr txBox="1">
            <a:spLocks/>
          </p:cNvSpPr>
          <p:nvPr/>
        </p:nvSpPr>
        <p:spPr>
          <a:xfrm>
            <a:off x="5316764" y="3447280"/>
            <a:ext cx="6574608" cy="9331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AEB4B9"/>
              </a:buClr>
              <a:buFont typeface="Arial" panose="020B0604020202020204" pitchFamily="34" charset="0"/>
              <a:buChar char="•"/>
              <a:defRPr sz="2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AEB4B9"/>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AEB4B9"/>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AEB4B9"/>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AEB4B9"/>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If a player is deleted from the game server, the inventory information must be deleted.</a:t>
            </a:r>
          </a:p>
        </p:txBody>
      </p:sp>
      <p:sp>
        <p:nvSpPr>
          <p:cNvPr id="29" name="Content Placeholder 2">
            <a:extLst>
              <a:ext uri="{FF2B5EF4-FFF2-40B4-BE49-F238E27FC236}">
                <a16:creationId xmlns:a16="http://schemas.microsoft.com/office/drawing/2014/main" id="{51342BC8-3DE2-255D-8AE3-363327D766FD}"/>
              </a:ext>
            </a:extLst>
          </p:cNvPr>
          <p:cNvSpPr txBox="1">
            <a:spLocks/>
          </p:cNvSpPr>
          <p:nvPr/>
        </p:nvSpPr>
        <p:spPr>
          <a:xfrm>
            <a:off x="3505137" y="4561368"/>
            <a:ext cx="8609370" cy="4816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AEB4B9"/>
              </a:buClr>
              <a:buFont typeface="Arial" panose="020B0604020202020204" pitchFamily="34" charset="0"/>
              <a:buChar char="•"/>
              <a:defRPr sz="2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AEB4B9"/>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AEB4B9"/>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AEB4B9"/>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AEB4B9"/>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err="1"/>
              <a:t>Inv_Subs</a:t>
            </a:r>
            <a:r>
              <a:rPr lang="en-GB" dirty="0"/>
              <a:t>(</a:t>
            </a:r>
            <a:r>
              <a:rPr lang="en-GB" dirty="0" err="1"/>
              <a:t>PID:INT,PaymentAmound:TEXT,Date:date</a:t>
            </a:r>
            <a:endParaRPr lang="en-GB" dirty="0"/>
          </a:p>
        </p:txBody>
      </p:sp>
      <p:sp>
        <p:nvSpPr>
          <p:cNvPr id="30" name="Content Placeholder 2">
            <a:extLst>
              <a:ext uri="{FF2B5EF4-FFF2-40B4-BE49-F238E27FC236}">
                <a16:creationId xmlns:a16="http://schemas.microsoft.com/office/drawing/2014/main" id="{2FF38EEF-0000-EFE7-E52B-C0CAF7687E83}"/>
              </a:ext>
            </a:extLst>
          </p:cNvPr>
          <p:cNvSpPr txBox="1">
            <a:spLocks/>
          </p:cNvSpPr>
          <p:nvPr/>
        </p:nvSpPr>
        <p:spPr>
          <a:xfrm>
            <a:off x="3505137" y="5036252"/>
            <a:ext cx="8609370" cy="4816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rgbClr val="AEB4B9"/>
              </a:buClr>
              <a:buFont typeface="Arial" panose="020B0604020202020204" pitchFamily="34" charset="0"/>
              <a:buChar char="•"/>
              <a:defRPr sz="2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AEB4B9"/>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AEB4B9"/>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AEB4B9"/>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AEB4B9"/>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,Primary key :{PID,DATE}, foreign key PID, referencing Player, on delete: cascade, PID cannot be null)</a:t>
            </a:r>
          </a:p>
        </p:txBody>
      </p:sp>
      <p:sp>
        <p:nvSpPr>
          <p:cNvPr id="32" name="TextBox 31">
            <a:extLst>
              <a:ext uri="{FF2B5EF4-FFF2-40B4-BE49-F238E27FC236}">
                <a16:creationId xmlns:a16="http://schemas.microsoft.com/office/drawing/2014/main" id="{413926C7-C729-6808-9EAE-558EAB34250C}"/>
              </a:ext>
            </a:extLst>
          </p:cNvPr>
          <p:cNvSpPr txBox="1"/>
          <p:nvPr/>
        </p:nvSpPr>
        <p:spPr>
          <a:xfrm>
            <a:off x="3462655" y="1557552"/>
            <a:ext cx="6096000" cy="369332"/>
          </a:xfrm>
          <a:prstGeom prst="rect">
            <a:avLst/>
          </a:prstGeom>
          <a:noFill/>
        </p:spPr>
        <p:txBody>
          <a:bodyPr wrap="square">
            <a:spAutoFit/>
          </a:bodyPr>
          <a:lstStyle/>
          <a:p>
            <a:pPr marL="0" indent="0">
              <a:buNone/>
            </a:pPr>
            <a:r>
              <a:rPr lang="en-GB" dirty="0"/>
              <a:t>Player(</a:t>
            </a:r>
            <a:r>
              <a:rPr lang="en-GB" dirty="0" err="1"/>
              <a:t>PID:INT,PName:TEXT</a:t>
            </a:r>
            <a:r>
              <a:rPr lang="en-GB" dirty="0"/>
              <a:t>)</a:t>
            </a:r>
          </a:p>
        </p:txBody>
      </p:sp>
    </p:spTree>
    <p:extLst>
      <p:ext uri="{BB962C8B-B14F-4D97-AF65-F5344CB8AC3E}">
        <p14:creationId xmlns:p14="http://schemas.microsoft.com/office/powerpoint/2010/main" val="17013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8" grpId="0"/>
      <p:bldP spid="29" grpId="0"/>
      <p:bldP spid="30" grpId="0"/>
      <p:bldP spid="32"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11DB-A834-6C19-9F00-CF335749978D}"/>
              </a:ext>
            </a:extLst>
          </p:cNvPr>
          <p:cNvSpPr>
            <a:spLocks noGrp="1"/>
          </p:cNvSpPr>
          <p:nvPr>
            <p:ph type="title"/>
          </p:nvPr>
        </p:nvSpPr>
        <p:spPr/>
        <p:txBody>
          <a:bodyPr/>
          <a:lstStyle/>
          <a:p>
            <a:r>
              <a:rPr lang="en-GB" dirty="0"/>
              <a:t>Exercise</a:t>
            </a:r>
          </a:p>
        </p:txBody>
      </p:sp>
      <p:sp>
        <p:nvSpPr>
          <p:cNvPr id="3" name="Content Placeholder 2">
            <a:extLst>
              <a:ext uri="{FF2B5EF4-FFF2-40B4-BE49-F238E27FC236}">
                <a16:creationId xmlns:a16="http://schemas.microsoft.com/office/drawing/2014/main" id="{7AB04459-A5D1-BEAD-9677-C355FEE343B0}"/>
              </a:ext>
            </a:extLst>
          </p:cNvPr>
          <p:cNvSpPr>
            <a:spLocks noGrp="1"/>
          </p:cNvSpPr>
          <p:nvPr>
            <p:ph idx="1"/>
          </p:nvPr>
        </p:nvSpPr>
        <p:spPr/>
        <p:txBody>
          <a:bodyPr>
            <a:normAutofit/>
          </a:bodyPr>
          <a:lstStyle/>
          <a:p>
            <a:pPr marL="0" indent="0">
              <a:buNone/>
            </a:pPr>
            <a:endParaRPr lang="en-GB" sz="1800" dirty="0"/>
          </a:p>
        </p:txBody>
      </p:sp>
      <p:sp>
        <p:nvSpPr>
          <p:cNvPr id="4" name="Slide Number Placeholder 3">
            <a:extLst>
              <a:ext uri="{FF2B5EF4-FFF2-40B4-BE49-F238E27FC236}">
                <a16:creationId xmlns:a16="http://schemas.microsoft.com/office/drawing/2014/main" id="{5F0FFE19-308B-11E5-0EE8-B57EA884E5A0}"/>
              </a:ext>
            </a:extLst>
          </p:cNvPr>
          <p:cNvSpPr>
            <a:spLocks noGrp="1"/>
          </p:cNvSpPr>
          <p:nvPr>
            <p:ph type="sldNum" sz="quarter" idx="4"/>
          </p:nvPr>
        </p:nvSpPr>
        <p:spPr/>
        <p:txBody>
          <a:bodyPr/>
          <a:lstStyle/>
          <a:p>
            <a:fld id="{6998E55D-8E2A-4AFE-A61C-B5DBBB7761E7}" type="slidenum">
              <a:rPr lang="en-GB" smtClean="0"/>
              <a:pPr/>
              <a:t>117</a:t>
            </a:fld>
            <a:endParaRPr lang="en-GB"/>
          </a:p>
        </p:txBody>
      </p:sp>
      <p:grpSp>
        <p:nvGrpSpPr>
          <p:cNvPr id="5" name="Group 3">
            <a:extLst>
              <a:ext uri="{FF2B5EF4-FFF2-40B4-BE49-F238E27FC236}">
                <a16:creationId xmlns:a16="http://schemas.microsoft.com/office/drawing/2014/main" id="{7CC3D3AE-4F80-0882-2F52-02F61D3583BB}"/>
              </a:ext>
            </a:extLst>
          </p:cNvPr>
          <p:cNvGrpSpPr>
            <a:grpSpLocks/>
          </p:cNvGrpSpPr>
          <p:nvPr/>
        </p:nvGrpSpPr>
        <p:grpSpPr bwMode="auto">
          <a:xfrm>
            <a:off x="1990428" y="2424552"/>
            <a:ext cx="6460798" cy="3405347"/>
            <a:chOff x="177" y="643"/>
            <a:chExt cx="5499" cy="3320"/>
          </a:xfrm>
        </p:grpSpPr>
        <p:sp>
          <p:nvSpPr>
            <p:cNvPr id="6" name="Text Box 4">
              <a:extLst>
                <a:ext uri="{FF2B5EF4-FFF2-40B4-BE49-F238E27FC236}">
                  <a16:creationId xmlns:a16="http://schemas.microsoft.com/office/drawing/2014/main" id="{F436E197-AA7B-DB57-43D4-6A66C90905C6}"/>
                </a:ext>
              </a:extLst>
            </p:cNvPr>
            <p:cNvSpPr txBox="1">
              <a:spLocks noChangeArrowheads="1"/>
            </p:cNvSpPr>
            <p:nvPr/>
          </p:nvSpPr>
          <p:spPr bwMode="auto">
            <a:xfrm>
              <a:off x="2566" y="3102"/>
              <a:ext cx="493" cy="257"/>
            </a:xfrm>
            <a:prstGeom prst="rect">
              <a:avLst/>
            </a:prstGeom>
            <a:noFill/>
            <a:ln w="12700">
              <a:solidFill>
                <a:schemeClr val="tx1"/>
              </a:solidFill>
              <a:miter lim="800000"/>
              <a:headEnd/>
              <a:tailEnd/>
            </a:ln>
            <a:effectLst/>
          </p:spPr>
          <p:txBody>
            <a:bodyPr wrap="none" lIns="90000" tIns="46800" rIns="90000" bIns="46800">
              <a:spAutoFit/>
            </a:bodyPr>
            <a:lstStyle/>
            <a:p>
              <a:r>
                <a:rPr lang="en-GB" sz="1100">
                  <a:latin typeface="Calibri" pitchFamily="34" charset="0"/>
                </a:rPr>
                <a:t>Course</a:t>
              </a:r>
            </a:p>
          </p:txBody>
        </p:sp>
        <p:grpSp>
          <p:nvGrpSpPr>
            <p:cNvPr id="7" name="Group 5">
              <a:extLst>
                <a:ext uri="{FF2B5EF4-FFF2-40B4-BE49-F238E27FC236}">
                  <a16:creationId xmlns:a16="http://schemas.microsoft.com/office/drawing/2014/main" id="{46FCB26D-B57F-CD13-A951-E78E6F6D746C}"/>
                </a:ext>
              </a:extLst>
            </p:cNvPr>
            <p:cNvGrpSpPr>
              <a:grpSpLocks/>
            </p:cNvGrpSpPr>
            <p:nvPr/>
          </p:nvGrpSpPr>
          <p:grpSpPr bwMode="auto">
            <a:xfrm>
              <a:off x="647" y="1562"/>
              <a:ext cx="4098" cy="511"/>
              <a:chOff x="563" y="1412"/>
              <a:chExt cx="4098" cy="511"/>
            </a:xfrm>
          </p:grpSpPr>
          <p:sp>
            <p:nvSpPr>
              <p:cNvPr id="50" name="Text Box 6">
                <a:extLst>
                  <a:ext uri="{FF2B5EF4-FFF2-40B4-BE49-F238E27FC236}">
                    <a16:creationId xmlns:a16="http://schemas.microsoft.com/office/drawing/2014/main" id="{14BC348B-C851-1974-BE02-671A63DD276B}"/>
                  </a:ext>
                </a:extLst>
              </p:cNvPr>
              <p:cNvSpPr txBox="1">
                <a:spLocks noChangeArrowheads="1"/>
              </p:cNvSpPr>
              <p:nvPr/>
            </p:nvSpPr>
            <p:spPr bwMode="auto">
              <a:xfrm>
                <a:off x="563" y="1525"/>
                <a:ext cx="748" cy="257"/>
              </a:xfrm>
              <a:prstGeom prst="rect">
                <a:avLst/>
              </a:prstGeom>
              <a:noFill/>
              <a:ln w="12700">
                <a:solidFill>
                  <a:schemeClr val="tx1"/>
                </a:solidFill>
                <a:miter lim="800000"/>
                <a:headEnd/>
                <a:tailEnd/>
              </a:ln>
              <a:effectLst/>
            </p:spPr>
            <p:txBody>
              <a:bodyPr wrap="none" lIns="90000" tIns="46800" rIns="90000" bIns="46800">
                <a:spAutoFit/>
              </a:bodyPr>
              <a:lstStyle/>
              <a:p>
                <a:r>
                  <a:rPr lang="en-GB" sz="1100" dirty="0">
                    <a:latin typeface="Calibri" pitchFamily="34" charset="0"/>
                  </a:rPr>
                  <a:t>Department</a:t>
                </a:r>
              </a:p>
            </p:txBody>
          </p:sp>
          <p:sp>
            <p:nvSpPr>
              <p:cNvPr id="51" name="Text Box 7">
                <a:extLst>
                  <a:ext uri="{FF2B5EF4-FFF2-40B4-BE49-F238E27FC236}">
                    <a16:creationId xmlns:a16="http://schemas.microsoft.com/office/drawing/2014/main" id="{5A92A54A-DAE4-7C99-6245-3FEC18913BE4}"/>
                  </a:ext>
                </a:extLst>
              </p:cNvPr>
              <p:cNvSpPr txBox="1">
                <a:spLocks noChangeArrowheads="1"/>
              </p:cNvSpPr>
              <p:nvPr/>
            </p:nvSpPr>
            <p:spPr bwMode="auto">
              <a:xfrm>
                <a:off x="4124" y="1525"/>
                <a:ext cx="537" cy="257"/>
              </a:xfrm>
              <a:prstGeom prst="rect">
                <a:avLst/>
              </a:prstGeom>
              <a:noFill/>
              <a:ln w="12700">
                <a:solidFill>
                  <a:schemeClr val="tx1"/>
                </a:solidFill>
                <a:miter lim="800000"/>
                <a:headEnd/>
                <a:tailEnd/>
              </a:ln>
              <a:effectLst/>
            </p:spPr>
            <p:txBody>
              <a:bodyPr wrap="none" lIns="90000" tIns="46800" rIns="90000" bIns="46800">
                <a:spAutoFit/>
              </a:bodyPr>
              <a:lstStyle/>
              <a:p>
                <a:r>
                  <a:rPr lang="en-GB" sz="1100">
                    <a:latin typeface="Calibri" pitchFamily="34" charset="0"/>
                  </a:rPr>
                  <a:t>Student</a:t>
                </a:r>
              </a:p>
            </p:txBody>
          </p:sp>
          <p:sp>
            <p:nvSpPr>
              <p:cNvPr id="52" name="AutoShape 8">
                <a:extLst>
                  <a:ext uri="{FF2B5EF4-FFF2-40B4-BE49-F238E27FC236}">
                    <a16:creationId xmlns:a16="http://schemas.microsoft.com/office/drawing/2014/main" id="{15C8CFA3-9151-3693-0026-910BB322C29B}"/>
                  </a:ext>
                </a:extLst>
              </p:cNvPr>
              <p:cNvSpPr>
                <a:spLocks noChangeArrowheads="1"/>
              </p:cNvSpPr>
              <p:nvPr/>
            </p:nvSpPr>
            <p:spPr bwMode="auto">
              <a:xfrm>
                <a:off x="2238" y="1412"/>
                <a:ext cx="1226" cy="511"/>
              </a:xfrm>
              <a:prstGeom prst="diamond">
                <a:avLst/>
              </a:prstGeom>
              <a:noFill/>
              <a:ln w="12700">
                <a:solidFill>
                  <a:schemeClr val="tx1"/>
                </a:solidFill>
                <a:miter lim="800000"/>
                <a:headEnd/>
                <a:tailEnd/>
              </a:ln>
              <a:effectLst/>
            </p:spPr>
            <p:txBody>
              <a:bodyPr lIns="90000" tIns="46800" rIns="90000" bIns="46800" anchor="ctr">
                <a:spAutoFit/>
              </a:bodyPr>
              <a:lstStyle/>
              <a:p>
                <a:pPr algn="ctr"/>
                <a:r>
                  <a:rPr lang="en-GB" sz="1100">
                    <a:latin typeface="Calibri" pitchFamily="34" charset="0"/>
                  </a:rPr>
                  <a:t>Enrols</a:t>
                </a:r>
              </a:p>
            </p:txBody>
          </p:sp>
          <p:sp>
            <p:nvSpPr>
              <p:cNvPr id="53" name="Line 9">
                <a:extLst>
                  <a:ext uri="{FF2B5EF4-FFF2-40B4-BE49-F238E27FC236}">
                    <a16:creationId xmlns:a16="http://schemas.microsoft.com/office/drawing/2014/main" id="{993E4740-CB99-DE0A-A1A6-4FF6DCA2EA50}"/>
                  </a:ext>
                </a:extLst>
              </p:cNvPr>
              <p:cNvSpPr>
                <a:spLocks noChangeShapeType="1"/>
              </p:cNvSpPr>
              <p:nvPr/>
            </p:nvSpPr>
            <p:spPr bwMode="auto">
              <a:xfrm flipV="1">
                <a:off x="1326" y="1666"/>
                <a:ext cx="916" cy="11"/>
              </a:xfrm>
              <a:prstGeom prst="line">
                <a:avLst/>
              </a:prstGeom>
              <a:noFill/>
              <a:ln w="12700">
                <a:solidFill>
                  <a:schemeClr val="tx1"/>
                </a:solidFill>
                <a:round/>
                <a:headEnd/>
                <a:tailEnd/>
              </a:ln>
              <a:effectLst/>
            </p:spPr>
            <p:txBody>
              <a:bodyPr wrap="square" lIns="90000" tIns="46800" rIns="90000" bIns="46800">
                <a:spAutoFit/>
              </a:bodyPr>
              <a:lstStyle/>
              <a:p>
                <a:endParaRPr lang="en-US" sz="1000"/>
              </a:p>
            </p:txBody>
          </p:sp>
          <p:sp>
            <p:nvSpPr>
              <p:cNvPr id="54" name="Line 10">
                <a:extLst>
                  <a:ext uri="{FF2B5EF4-FFF2-40B4-BE49-F238E27FC236}">
                    <a16:creationId xmlns:a16="http://schemas.microsoft.com/office/drawing/2014/main" id="{A75D85F1-FACD-08B0-6F08-651BA6E0B3EF}"/>
                  </a:ext>
                </a:extLst>
              </p:cNvPr>
              <p:cNvSpPr>
                <a:spLocks noChangeShapeType="1"/>
              </p:cNvSpPr>
              <p:nvPr/>
            </p:nvSpPr>
            <p:spPr bwMode="auto">
              <a:xfrm>
                <a:off x="3479" y="1667"/>
                <a:ext cx="648" cy="0"/>
              </a:xfrm>
              <a:prstGeom prst="line">
                <a:avLst/>
              </a:prstGeom>
              <a:noFill/>
              <a:ln w="12700">
                <a:solidFill>
                  <a:schemeClr val="tx1"/>
                </a:solidFill>
                <a:round/>
                <a:headEnd/>
                <a:tailEnd/>
              </a:ln>
              <a:effectLst/>
            </p:spPr>
            <p:txBody>
              <a:bodyPr lIns="90000" tIns="46800" rIns="90000" bIns="46800">
                <a:spAutoFit/>
              </a:bodyPr>
              <a:lstStyle/>
              <a:p>
                <a:endParaRPr lang="en-US" sz="1000"/>
              </a:p>
            </p:txBody>
          </p:sp>
        </p:grpSp>
        <p:sp>
          <p:nvSpPr>
            <p:cNvPr id="8" name="Text Box 11">
              <a:extLst>
                <a:ext uri="{FF2B5EF4-FFF2-40B4-BE49-F238E27FC236}">
                  <a16:creationId xmlns:a16="http://schemas.microsoft.com/office/drawing/2014/main" id="{52FE0058-39B0-72D2-0D2C-81A080E70663}"/>
                </a:ext>
              </a:extLst>
            </p:cNvPr>
            <p:cNvSpPr txBox="1">
              <a:spLocks noChangeArrowheads="1"/>
            </p:cNvSpPr>
            <p:nvPr/>
          </p:nvSpPr>
          <p:spPr bwMode="auto">
            <a:xfrm>
              <a:off x="2168" y="1566"/>
              <a:ext cx="216" cy="257"/>
            </a:xfrm>
            <a:prstGeom prst="rect">
              <a:avLst/>
            </a:prstGeom>
            <a:noFill/>
            <a:ln w="12700">
              <a:noFill/>
              <a:miter lim="800000"/>
              <a:headEnd/>
              <a:tailEnd/>
            </a:ln>
            <a:effectLst/>
          </p:spPr>
          <p:txBody>
            <a:bodyPr wrap="none" lIns="90000" tIns="46800" rIns="90000" bIns="46800">
              <a:spAutoFit/>
            </a:bodyPr>
            <a:lstStyle/>
            <a:p>
              <a:r>
                <a:rPr lang="en-GB" sz="1100">
                  <a:latin typeface="Calibri" pitchFamily="34" charset="0"/>
                </a:rPr>
                <a:t>1</a:t>
              </a:r>
            </a:p>
          </p:txBody>
        </p:sp>
        <p:sp>
          <p:nvSpPr>
            <p:cNvPr id="9" name="Text Box 12">
              <a:extLst>
                <a:ext uri="{FF2B5EF4-FFF2-40B4-BE49-F238E27FC236}">
                  <a16:creationId xmlns:a16="http://schemas.microsoft.com/office/drawing/2014/main" id="{901984C2-1CA8-7E5F-08B1-E580E898957B}"/>
                </a:ext>
              </a:extLst>
            </p:cNvPr>
            <p:cNvSpPr txBox="1">
              <a:spLocks noChangeArrowheads="1"/>
            </p:cNvSpPr>
            <p:nvPr/>
          </p:nvSpPr>
          <p:spPr bwMode="auto">
            <a:xfrm>
              <a:off x="3515" y="1571"/>
              <a:ext cx="232" cy="257"/>
            </a:xfrm>
            <a:prstGeom prst="rect">
              <a:avLst/>
            </a:prstGeom>
            <a:noFill/>
            <a:ln w="12700">
              <a:noFill/>
              <a:miter lim="800000"/>
              <a:headEnd/>
              <a:tailEnd/>
            </a:ln>
            <a:effectLst/>
          </p:spPr>
          <p:txBody>
            <a:bodyPr wrap="none" lIns="90000" tIns="46800" rIns="90000" bIns="46800">
              <a:spAutoFit/>
            </a:bodyPr>
            <a:lstStyle/>
            <a:p>
              <a:r>
                <a:rPr lang="en-GB" sz="1100">
                  <a:latin typeface="Calibri" pitchFamily="34" charset="0"/>
                </a:rPr>
                <a:t>N</a:t>
              </a:r>
            </a:p>
          </p:txBody>
        </p:sp>
        <p:sp>
          <p:nvSpPr>
            <p:cNvPr id="10" name="AutoShape 13">
              <a:extLst>
                <a:ext uri="{FF2B5EF4-FFF2-40B4-BE49-F238E27FC236}">
                  <a16:creationId xmlns:a16="http://schemas.microsoft.com/office/drawing/2014/main" id="{A94DA89F-EF23-965F-FC3F-AB3AAEF613EC}"/>
                </a:ext>
              </a:extLst>
            </p:cNvPr>
            <p:cNvSpPr>
              <a:spLocks noChangeArrowheads="1"/>
            </p:cNvSpPr>
            <p:nvPr/>
          </p:nvSpPr>
          <p:spPr bwMode="auto">
            <a:xfrm>
              <a:off x="548" y="2561"/>
              <a:ext cx="1230" cy="511"/>
            </a:xfrm>
            <a:prstGeom prst="diamond">
              <a:avLst/>
            </a:prstGeom>
            <a:noFill/>
            <a:ln w="12700">
              <a:solidFill>
                <a:schemeClr val="tx1"/>
              </a:solidFill>
              <a:miter lim="800000"/>
              <a:headEnd/>
              <a:tailEnd/>
            </a:ln>
            <a:effectLst/>
          </p:spPr>
          <p:txBody>
            <a:bodyPr lIns="90000" tIns="46800" rIns="90000" bIns="46800" anchor="ctr">
              <a:spAutoFit/>
            </a:bodyPr>
            <a:lstStyle/>
            <a:p>
              <a:pPr algn="ctr"/>
              <a:r>
                <a:rPr lang="en-GB" sz="1100">
                  <a:latin typeface="Calibri" pitchFamily="34" charset="0"/>
                </a:rPr>
                <a:t>Runs</a:t>
              </a:r>
            </a:p>
          </p:txBody>
        </p:sp>
        <p:sp>
          <p:nvSpPr>
            <p:cNvPr id="11" name="AutoShape 14">
              <a:extLst>
                <a:ext uri="{FF2B5EF4-FFF2-40B4-BE49-F238E27FC236}">
                  <a16:creationId xmlns:a16="http://schemas.microsoft.com/office/drawing/2014/main" id="{EA0B88F1-1F7B-EEFA-D5AF-05ED9E849357}"/>
                </a:ext>
              </a:extLst>
            </p:cNvPr>
            <p:cNvSpPr>
              <a:spLocks noChangeArrowheads="1"/>
            </p:cNvSpPr>
            <p:nvPr/>
          </p:nvSpPr>
          <p:spPr bwMode="auto">
            <a:xfrm>
              <a:off x="3946" y="2393"/>
              <a:ext cx="1230" cy="511"/>
            </a:xfrm>
            <a:prstGeom prst="diamond">
              <a:avLst/>
            </a:prstGeom>
            <a:noFill/>
            <a:ln w="12700">
              <a:solidFill>
                <a:schemeClr val="tx1"/>
              </a:solidFill>
              <a:miter lim="800000"/>
              <a:headEnd/>
              <a:tailEnd/>
            </a:ln>
            <a:effectLst/>
          </p:spPr>
          <p:txBody>
            <a:bodyPr lIns="90000" tIns="46800" rIns="90000" bIns="46800" anchor="ctr">
              <a:spAutoFit/>
            </a:bodyPr>
            <a:lstStyle/>
            <a:p>
              <a:pPr algn="ctr"/>
              <a:r>
                <a:rPr lang="en-GB" sz="1100">
                  <a:latin typeface="Calibri" pitchFamily="34" charset="0"/>
                </a:rPr>
                <a:t>Takes</a:t>
              </a:r>
            </a:p>
          </p:txBody>
        </p:sp>
        <p:sp>
          <p:nvSpPr>
            <p:cNvPr id="12" name="Text Box 15">
              <a:extLst>
                <a:ext uri="{FF2B5EF4-FFF2-40B4-BE49-F238E27FC236}">
                  <a16:creationId xmlns:a16="http://schemas.microsoft.com/office/drawing/2014/main" id="{6103F21E-66E4-CA38-FA28-B5D93CE60DED}"/>
                </a:ext>
              </a:extLst>
            </p:cNvPr>
            <p:cNvSpPr txBox="1">
              <a:spLocks noChangeArrowheads="1"/>
            </p:cNvSpPr>
            <p:nvPr/>
          </p:nvSpPr>
          <p:spPr bwMode="auto">
            <a:xfrm>
              <a:off x="1129" y="2321"/>
              <a:ext cx="216" cy="257"/>
            </a:xfrm>
            <a:prstGeom prst="rect">
              <a:avLst/>
            </a:prstGeom>
            <a:noFill/>
            <a:ln w="12700">
              <a:noFill/>
              <a:miter lim="800000"/>
              <a:headEnd/>
              <a:tailEnd/>
            </a:ln>
            <a:effectLst/>
          </p:spPr>
          <p:txBody>
            <a:bodyPr wrap="none" lIns="90000" tIns="46800" rIns="90000" bIns="46800">
              <a:spAutoFit/>
            </a:bodyPr>
            <a:lstStyle/>
            <a:p>
              <a:r>
                <a:rPr lang="en-GB" sz="1100">
                  <a:latin typeface="Calibri" pitchFamily="34" charset="0"/>
                </a:rPr>
                <a:t>1</a:t>
              </a:r>
            </a:p>
          </p:txBody>
        </p:sp>
        <p:sp>
          <p:nvSpPr>
            <p:cNvPr id="13" name="Text Box 16">
              <a:extLst>
                <a:ext uri="{FF2B5EF4-FFF2-40B4-BE49-F238E27FC236}">
                  <a16:creationId xmlns:a16="http://schemas.microsoft.com/office/drawing/2014/main" id="{CFE725F2-8CDC-6D92-98EA-EE9CC64740C9}"/>
                </a:ext>
              </a:extLst>
            </p:cNvPr>
            <p:cNvSpPr txBox="1">
              <a:spLocks noChangeArrowheads="1"/>
            </p:cNvSpPr>
            <p:nvPr/>
          </p:nvSpPr>
          <p:spPr bwMode="auto">
            <a:xfrm>
              <a:off x="1161" y="3023"/>
              <a:ext cx="232" cy="257"/>
            </a:xfrm>
            <a:prstGeom prst="rect">
              <a:avLst/>
            </a:prstGeom>
            <a:noFill/>
            <a:ln w="12700">
              <a:noFill/>
              <a:miter lim="800000"/>
              <a:headEnd/>
              <a:tailEnd/>
            </a:ln>
            <a:effectLst/>
          </p:spPr>
          <p:txBody>
            <a:bodyPr wrap="none" lIns="90000" tIns="46800" rIns="90000" bIns="46800">
              <a:spAutoFit/>
            </a:bodyPr>
            <a:lstStyle/>
            <a:p>
              <a:r>
                <a:rPr lang="en-GB" sz="1100">
                  <a:latin typeface="Calibri" pitchFamily="34" charset="0"/>
                </a:rPr>
                <a:t>N</a:t>
              </a:r>
            </a:p>
          </p:txBody>
        </p:sp>
        <p:sp>
          <p:nvSpPr>
            <p:cNvPr id="14" name="Text Box 17">
              <a:extLst>
                <a:ext uri="{FF2B5EF4-FFF2-40B4-BE49-F238E27FC236}">
                  <a16:creationId xmlns:a16="http://schemas.microsoft.com/office/drawing/2014/main" id="{FBA26119-231B-EB92-3644-D3178EFFBA59}"/>
                </a:ext>
              </a:extLst>
            </p:cNvPr>
            <p:cNvSpPr txBox="1">
              <a:spLocks noChangeArrowheads="1"/>
            </p:cNvSpPr>
            <p:nvPr/>
          </p:nvSpPr>
          <p:spPr bwMode="auto">
            <a:xfrm>
              <a:off x="4324" y="2122"/>
              <a:ext cx="257" cy="257"/>
            </a:xfrm>
            <a:prstGeom prst="rect">
              <a:avLst/>
            </a:prstGeom>
            <a:noFill/>
            <a:ln w="12700">
              <a:noFill/>
              <a:miter lim="800000"/>
              <a:headEnd/>
              <a:tailEnd/>
            </a:ln>
            <a:effectLst/>
          </p:spPr>
          <p:txBody>
            <a:bodyPr wrap="none" lIns="90000" tIns="46800" rIns="90000" bIns="46800">
              <a:spAutoFit/>
            </a:bodyPr>
            <a:lstStyle/>
            <a:p>
              <a:r>
                <a:rPr lang="en-GB" sz="1100">
                  <a:latin typeface="Calibri" pitchFamily="34" charset="0"/>
                </a:rPr>
                <a:t>M</a:t>
              </a:r>
            </a:p>
          </p:txBody>
        </p:sp>
        <p:sp>
          <p:nvSpPr>
            <p:cNvPr id="15" name="Text Box 18">
              <a:extLst>
                <a:ext uri="{FF2B5EF4-FFF2-40B4-BE49-F238E27FC236}">
                  <a16:creationId xmlns:a16="http://schemas.microsoft.com/office/drawing/2014/main" id="{81DA96BA-186D-5BA0-F456-C251EADA1F04}"/>
                </a:ext>
              </a:extLst>
            </p:cNvPr>
            <p:cNvSpPr txBox="1">
              <a:spLocks noChangeArrowheads="1"/>
            </p:cNvSpPr>
            <p:nvPr/>
          </p:nvSpPr>
          <p:spPr bwMode="auto">
            <a:xfrm>
              <a:off x="4318" y="2948"/>
              <a:ext cx="232" cy="257"/>
            </a:xfrm>
            <a:prstGeom prst="rect">
              <a:avLst/>
            </a:prstGeom>
            <a:noFill/>
            <a:ln w="12700">
              <a:noFill/>
              <a:miter lim="800000"/>
              <a:headEnd/>
              <a:tailEnd/>
            </a:ln>
            <a:effectLst/>
          </p:spPr>
          <p:txBody>
            <a:bodyPr wrap="none" lIns="90000" tIns="46800" rIns="90000" bIns="46800">
              <a:spAutoFit/>
            </a:bodyPr>
            <a:lstStyle/>
            <a:p>
              <a:r>
                <a:rPr lang="en-GB" sz="1100">
                  <a:latin typeface="Calibri" pitchFamily="34" charset="0"/>
                </a:rPr>
                <a:t>N</a:t>
              </a:r>
            </a:p>
          </p:txBody>
        </p:sp>
        <p:cxnSp>
          <p:nvCxnSpPr>
            <p:cNvPr id="16" name="AutoShape 19">
              <a:extLst>
                <a:ext uri="{FF2B5EF4-FFF2-40B4-BE49-F238E27FC236}">
                  <a16:creationId xmlns:a16="http://schemas.microsoft.com/office/drawing/2014/main" id="{BECA5E4C-1D15-2619-AD95-DC25307064D0}"/>
                </a:ext>
              </a:extLst>
            </p:cNvPr>
            <p:cNvCxnSpPr>
              <a:cxnSpLocks noChangeShapeType="1"/>
              <a:stCxn id="50" idx="2"/>
              <a:endCxn id="10" idx="0"/>
            </p:cNvCxnSpPr>
            <p:nvPr/>
          </p:nvCxnSpPr>
          <p:spPr bwMode="auto">
            <a:xfrm>
              <a:off x="1021" y="1932"/>
              <a:ext cx="142" cy="629"/>
            </a:xfrm>
            <a:prstGeom prst="straightConnector1">
              <a:avLst/>
            </a:prstGeom>
            <a:noFill/>
            <a:ln w="12700">
              <a:solidFill>
                <a:schemeClr val="tx1"/>
              </a:solidFill>
              <a:round/>
              <a:headEnd/>
              <a:tailEnd/>
            </a:ln>
            <a:effectLst/>
          </p:spPr>
        </p:cxnSp>
        <p:cxnSp>
          <p:nvCxnSpPr>
            <p:cNvPr id="17" name="AutoShape 20">
              <a:extLst>
                <a:ext uri="{FF2B5EF4-FFF2-40B4-BE49-F238E27FC236}">
                  <a16:creationId xmlns:a16="http://schemas.microsoft.com/office/drawing/2014/main" id="{105E3880-7C8F-5A75-E212-9B13B874F30E}"/>
                </a:ext>
              </a:extLst>
            </p:cNvPr>
            <p:cNvCxnSpPr>
              <a:cxnSpLocks noChangeShapeType="1"/>
              <a:stCxn id="10" idx="2"/>
              <a:endCxn id="6" idx="1"/>
            </p:cNvCxnSpPr>
            <p:nvPr/>
          </p:nvCxnSpPr>
          <p:spPr bwMode="auto">
            <a:xfrm rot="16200000" flipH="1">
              <a:off x="1785" y="2450"/>
              <a:ext cx="159" cy="1403"/>
            </a:xfrm>
            <a:prstGeom prst="bentConnector2">
              <a:avLst/>
            </a:prstGeom>
            <a:noFill/>
            <a:ln w="12700">
              <a:solidFill>
                <a:schemeClr val="tx1"/>
              </a:solidFill>
              <a:miter lim="800000"/>
              <a:headEnd/>
              <a:tailEnd/>
            </a:ln>
            <a:effectLst/>
          </p:spPr>
        </p:cxnSp>
        <p:cxnSp>
          <p:nvCxnSpPr>
            <p:cNvPr id="18" name="AutoShape 21">
              <a:extLst>
                <a:ext uri="{FF2B5EF4-FFF2-40B4-BE49-F238E27FC236}">
                  <a16:creationId xmlns:a16="http://schemas.microsoft.com/office/drawing/2014/main" id="{22027DD0-4F99-C5F4-084C-53142EEC7F4C}"/>
                </a:ext>
              </a:extLst>
            </p:cNvPr>
            <p:cNvCxnSpPr>
              <a:cxnSpLocks noChangeShapeType="1"/>
              <a:stCxn id="11" idx="2"/>
              <a:endCxn id="6" idx="3"/>
            </p:cNvCxnSpPr>
            <p:nvPr/>
          </p:nvCxnSpPr>
          <p:spPr bwMode="auto">
            <a:xfrm rot="5400000">
              <a:off x="3647" y="2316"/>
              <a:ext cx="327" cy="1502"/>
            </a:xfrm>
            <a:prstGeom prst="bentConnector2">
              <a:avLst/>
            </a:prstGeom>
            <a:noFill/>
            <a:ln w="12700">
              <a:solidFill>
                <a:schemeClr val="tx1"/>
              </a:solidFill>
              <a:miter lim="800000"/>
              <a:headEnd/>
              <a:tailEnd/>
            </a:ln>
            <a:effectLst/>
          </p:spPr>
        </p:cxnSp>
        <p:cxnSp>
          <p:nvCxnSpPr>
            <p:cNvPr id="19" name="AutoShape 22">
              <a:extLst>
                <a:ext uri="{FF2B5EF4-FFF2-40B4-BE49-F238E27FC236}">
                  <a16:creationId xmlns:a16="http://schemas.microsoft.com/office/drawing/2014/main" id="{4AA29B87-8FCE-BD07-B31D-8C5279230803}"/>
                </a:ext>
              </a:extLst>
            </p:cNvPr>
            <p:cNvCxnSpPr>
              <a:cxnSpLocks noChangeShapeType="1"/>
              <a:stCxn id="51" idx="2"/>
              <a:endCxn id="11" idx="0"/>
            </p:cNvCxnSpPr>
            <p:nvPr/>
          </p:nvCxnSpPr>
          <p:spPr bwMode="auto">
            <a:xfrm>
              <a:off x="4476" y="1932"/>
              <a:ext cx="85" cy="461"/>
            </a:xfrm>
            <a:prstGeom prst="straightConnector1">
              <a:avLst/>
            </a:prstGeom>
            <a:noFill/>
            <a:ln w="12700">
              <a:solidFill>
                <a:schemeClr val="tx1"/>
              </a:solidFill>
              <a:round/>
              <a:headEnd/>
              <a:tailEnd/>
            </a:ln>
            <a:effectLst/>
          </p:spPr>
        </p:cxnSp>
        <p:sp>
          <p:nvSpPr>
            <p:cNvPr id="20" name="Oval 23">
              <a:extLst>
                <a:ext uri="{FF2B5EF4-FFF2-40B4-BE49-F238E27FC236}">
                  <a16:creationId xmlns:a16="http://schemas.microsoft.com/office/drawing/2014/main" id="{2FF5BDD1-C9DD-8C17-8AE0-78EA28852942}"/>
                </a:ext>
              </a:extLst>
            </p:cNvPr>
            <p:cNvSpPr>
              <a:spLocks noChangeArrowheads="1"/>
            </p:cNvSpPr>
            <p:nvPr/>
          </p:nvSpPr>
          <p:spPr bwMode="auto">
            <a:xfrm>
              <a:off x="1959" y="3601"/>
              <a:ext cx="716" cy="362"/>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1050" u="sng" dirty="0" err="1">
                  <a:latin typeface="Calibri" pitchFamily="34" charset="0"/>
                </a:rPr>
                <a:t>CName</a:t>
              </a:r>
              <a:endParaRPr lang="en-GB" sz="1050" u="sng" dirty="0">
                <a:latin typeface="Calibri" pitchFamily="34" charset="0"/>
              </a:endParaRPr>
            </a:p>
          </p:txBody>
        </p:sp>
        <p:sp>
          <p:nvSpPr>
            <p:cNvPr id="21" name="Oval 24">
              <a:extLst>
                <a:ext uri="{FF2B5EF4-FFF2-40B4-BE49-F238E27FC236}">
                  <a16:creationId xmlns:a16="http://schemas.microsoft.com/office/drawing/2014/main" id="{24FEB31D-B86E-28F8-A674-987CE941E27B}"/>
                </a:ext>
              </a:extLst>
            </p:cNvPr>
            <p:cNvSpPr>
              <a:spLocks noChangeArrowheads="1"/>
            </p:cNvSpPr>
            <p:nvPr/>
          </p:nvSpPr>
          <p:spPr bwMode="auto">
            <a:xfrm>
              <a:off x="2992" y="3601"/>
              <a:ext cx="998" cy="362"/>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1050">
                  <a:latin typeface="Calibri" pitchFamily="34" charset="0"/>
                </a:rPr>
                <a:t>Description</a:t>
              </a:r>
            </a:p>
          </p:txBody>
        </p:sp>
        <p:sp>
          <p:nvSpPr>
            <p:cNvPr id="22" name="Line 25">
              <a:extLst>
                <a:ext uri="{FF2B5EF4-FFF2-40B4-BE49-F238E27FC236}">
                  <a16:creationId xmlns:a16="http://schemas.microsoft.com/office/drawing/2014/main" id="{47725C22-02AE-9327-16D0-6F475EC47542}"/>
                </a:ext>
              </a:extLst>
            </p:cNvPr>
            <p:cNvSpPr>
              <a:spLocks noChangeShapeType="1"/>
            </p:cNvSpPr>
            <p:nvPr/>
          </p:nvSpPr>
          <p:spPr bwMode="auto">
            <a:xfrm flipV="1">
              <a:off x="2310" y="3356"/>
              <a:ext cx="493" cy="257"/>
            </a:xfrm>
            <a:prstGeom prst="line">
              <a:avLst/>
            </a:prstGeom>
            <a:noFill/>
            <a:ln w="12700">
              <a:solidFill>
                <a:schemeClr val="tx1"/>
              </a:solidFill>
              <a:round/>
              <a:headEnd/>
              <a:tailEnd/>
            </a:ln>
            <a:effectLst/>
          </p:spPr>
          <p:txBody>
            <a:bodyPr wrap="square" lIns="90000" tIns="46800" rIns="90000" bIns="46800">
              <a:spAutoFit/>
            </a:bodyPr>
            <a:lstStyle/>
            <a:p>
              <a:endParaRPr lang="en-US" sz="1000"/>
            </a:p>
          </p:txBody>
        </p:sp>
        <p:sp>
          <p:nvSpPr>
            <p:cNvPr id="23" name="Line 26">
              <a:extLst>
                <a:ext uri="{FF2B5EF4-FFF2-40B4-BE49-F238E27FC236}">
                  <a16:creationId xmlns:a16="http://schemas.microsoft.com/office/drawing/2014/main" id="{B8A541B5-F9C2-F72A-1961-A402B478430E}"/>
                </a:ext>
              </a:extLst>
            </p:cNvPr>
            <p:cNvSpPr>
              <a:spLocks noChangeShapeType="1"/>
            </p:cNvSpPr>
            <p:nvPr/>
          </p:nvSpPr>
          <p:spPr bwMode="auto">
            <a:xfrm>
              <a:off x="2985" y="3373"/>
              <a:ext cx="493" cy="240"/>
            </a:xfrm>
            <a:prstGeom prst="line">
              <a:avLst/>
            </a:prstGeom>
            <a:noFill/>
            <a:ln w="12700">
              <a:solidFill>
                <a:schemeClr val="tx1"/>
              </a:solidFill>
              <a:round/>
              <a:headEnd/>
              <a:tailEnd/>
            </a:ln>
            <a:effectLst/>
          </p:spPr>
          <p:txBody>
            <a:bodyPr wrap="square" lIns="90000" tIns="46800" rIns="90000" bIns="46800">
              <a:spAutoFit/>
            </a:bodyPr>
            <a:lstStyle/>
            <a:p>
              <a:endParaRPr lang="en-US" sz="1000"/>
            </a:p>
          </p:txBody>
        </p:sp>
        <p:sp>
          <p:nvSpPr>
            <p:cNvPr id="24" name="Oval 27">
              <a:extLst>
                <a:ext uri="{FF2B5EF4-FFF2-40B4-BE49-F238E27FC236}">
                  <a16:creationId xmlns:a16="http://schemas.microsoft.com/office/drawing/2014/main" id="{55F7F584-913A-BCD9-71F0-14FDC29B51EE}"/>
                </a:ext>
              </a:extLst>
            </p:cNvPr>
            <p:cNvSpPr>
              <a:spLocks noChangeArrowheads="1"/>
            </p:cNvSpPr>
            <p:nvPr/>
          </p:nvSpPr>
          <p:spPr bwMode="auto">
            <a:xfrm>
              <a:off x="282" y="1151"/>
              <a:ext cx="730" cy="362"/>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1050" u="sng" dirty="0" err="1">
                  <a:latin typeface="Calibri" pitchFamily="34" charset="0"/>
                </a:rPr>
                <a:t>DName</a:t>
              </a:r>
              <a:endParaRPr lang="en-GB" sz="1050" u="sng" dirty="0">
                <a:latin typeface="Calibri" pitchFamily="34" charset="0"/>
              </a:endParaRPr>
            </a:p>
          </p:txBody>
        </p:sp>
        <p:sp>
          <p:nvSpPr>
            <p:cNvPr id="25" name="Oval 28">
              <a:extLst>
                <a:ext uri="{FF2B5EF4-FFF2-40B4-BE49-F238E27FC236}">
                  <a16:creationId xmlns:a16="http://schemas.microsoft.com/office/drawing/2014/main" id="{D99BE43B-34AD-5244-1E04-16CEBA789575}"/>
                </a:ext>
              </a:extLst>
            </p:cNvPr>
            <p:cNvSpPr>
              <a:spLocks noChangeArrowheads="1"/>
            </p:cNvSpPr>
            <p:nvPr/>
          </p:nvSpPr>
          <p:spPr bwMode="auto">
            <a:xfrm>
              <a:off x="177" y="2037"/>
              <a:ext cx="515" cy="362"/>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1050">
                  <a:latin typeface="Calibri" pitchFamily="34" charset="0"/>
                </a:rPr>
                <a:t>HoD</a:t>
              </a:r>
            </a:p>
          </p:txBody>
        </p:sp>
        <p:sp>
          <p:nvSpPr>
            <p:cNvPr id="26" name="Oval 29">
              <a:extLst>
                <a:ext uri="{FF2B5EF4-FFF2-40B4-BE49-F238E27FC236}">
                  <a16:creationId xmlns:a16="http://schemas.microsoft.com/office/drawing/2014/main" id="{F514E9BC-78B7-87A4-C235-8823411A1063}"/>
                </a:ext>
              </a:extLst>
            </p:cNvPr>
            <p:cNvSpPr>
              <a:spLocks noChangeArrowheads="1"/>
            </p:cNvSpPr>
            <p:nvPr/>
          </p:nvSpPr>
          <p:spPr bwMode="auto">
            <a:xfrm>
              <a:off x="736" y="783"/>
              <a:ext cx="949" cy="362"/>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1050">
                  <a:latin typeface="Calibri" pitchFamily="34" charset="0"/>
                </a:rPr>
                <a:t>NoOfEmps</a:t>
              </a:r>
            </a:p>
          </p:txBody>
        </p:sp>
        <p:sp>
          <p:nvSpPr>
            <p:cNvPr id="28" name="Line 35">
              <a:extLst>
                <a:ext uri="{FF2B5EF4-FFF2-40B4-BE49-F238E27FC236}">
                  <a16:creationId xmlns:a16="http://schemas.microsoft.com/office/drawing/2014/main" id="{9C260C51-5B36-CADD-827C-D48928091165}"/>
                </a:ext>
              </a:extLst>
            </p:cNvPr>
            <p:cNvSpPr>
              <a:spLocks noChangeShapeType="1"/>
            </p:cNvSpPr>
            <p:nvPr/>
          </p:nvSpPr>
          <p:spPr bwMode="auto">
            <a:xfrm>
              <a:off x="514" y="1499"/>
              <a:ext cx="386" cy="167"/>
            </a:xfrm>
            <a:prstGeom prst="line">
              <a:avLst/>
            </a:prstGeom>
            <a:noFill/>
            <a:ln w="12700">
              <a:solidFill>
                <a:schemeClr val="tx1"/>
              </a:solidFill>
              <a:round/>
              <a:headEnd/>
              <a:tailEnd/>
            </a:ln>
            <a:effectLst/>
          </p:spPr>
          <p:txBody>
            <a:bodyPr wrap="none" lIns="90000" tIns="46800" rIns="90000" bIns="46800">
              <a:spAutoFit/>
            </a:bodyPr>
            <a:lstStyle/>
            <a:p>
              <a:endParaRPr lang="en-US" sz="1000"/>
            </a:p>
          </p:txBody>
        </p:sp>
        <p:sp>
          <p:nvSpPr>
            <p:cNvPr id="29" name="Line 36">
              <a:extLst>
                <a:ext uri="{FF2B5EF4-FFF2-40B4-BE49-F238E27FC236}">
                  <a16:creationId xmlns:a16="http://schemas.microsoft.com/office/drawing/2014/main" id="{0098D102-24B2-6825-D736-4E45E5F34AE3}"/>
                </a:ext>
              </a:extLst>
            </p:cNvPr>
            <p:cNvSpPr>
              <a:spLocks noChangeShapeType="1"/>
            </p:cNvSpPr>
            <p:nvPr/>
          </p:nvSpPr>
          <p:spPr bwMode="auto">
            <a:xfrm>
              <a:off x="1191" y="1135"/>
              <a:ext cx="0" cy="531"/>
            </a:xfrm>
            <a:prstGeom prst="line">
              <a:avLst/>
            </a:prstGeom>
            <a:noFill/>
            <a:ln w="12700">
              <a:solidFill>
                <a:schemeClr val="tx1"/>
              </a:solidFill>
              <a:round/>
              <a:headEnd/>
              <a:tailEnd/>
            </a:ln>
            <a:effectLst/>
          </p:spPr>
          <p:txBody>
            <a:bodyPr wrap="none" lIns="90000" tIns="46800" rIns="90000" bIns="46800">
              <a:spAutoFit/>
            </a:bodyPr>
            <a:lstStyle/>
            <a:p>
              <a:endParaRPr lang="en-US" sz="1000"/>
            </a:p>
          </p:txBody>
        </p:sp>
        <p:sp>
          <p:nvSpPr>
            <p:cNvPr id="31" name="Line 38">
              <a:extLst>
                <a:ext uri="{FF2B5EF4-FFF2-40B4-BE49-F238E27FC236}">
                  <a16:creationId xmlns:a16="http://schemas.microsoft.com/office/drawing/2014/main" id="{7D40403B-FFAD-4875-2351-A742164EADC6}"/>
                </a:ext>
              </a:extLst>
            </p:cNvPr>
            <p:cNvSpPr>
              <a:spLocks noChangeShapeType="1"/>
            </p:cNvSpPr>
            <p:nvPr/>
          </p:nvSpPr>
          <p:spPr bwMode="auto">
            <a:xfrm flipV="1">
              <a:off x="436" y="1963"/>
              <a:ext cx="498" cy="84"/>
            </a:xfrm>
            <a:prstGeom prst="line">
              <a:avLst/>
            </a:prstGeom>
            <a:noFill/>
            <a:ln w="12700">
              <a:solidFill>
                <a:schemeClr val="tx1"/>
              </a:solidFill>
              <a:round/>
              <a:headEnd/>
              <a:tailEnd/>
            </a:ln>
            <a:effectLst/>
          </p:spPr>
          <p:txBody>
            <a:bodyPr wrap="none" lIns="90000" tIns="46800" rIns="90000" bIns="46800">
              <a:spAutoFit/>
            </a:bodyPr>
            <a:lstStyle/>
            <a:p>
              <a:endParaRPr lang="en-US" sz="1000"/>
            </a:p>
          </p:txBody>
        </p:sp>
        <p:sp>
          <p:nvSpPr>
            <p:cNvPr id="33" name="Oval 40">
              <a:extLst>
                <a:ext uri="{FF2B5EF4-FFF2-40B4-BE49-F238E27FC236}">
                  <a16:creationId xmlns:a16="http://schemas.microsoft.com/office/drawing/2014/main" id="{25757A0B-BFC8-273F-8552-06609C66EA13}"/>
                </a:ext>
              </a:extLst>
            </p:cNvPr>
            <p:cNvSpPr>
              <a:spLocks noChangeArrowheads="1"/>
            </p:cNvSpPr>
            <p:nvPr/>
          </p:nvSpPr>
          <p:spPr bwMode="auto">
            <a:xfrm>
              <a:off x="2305" y="643"/>
              <a:ext cx="895" cy="341"/>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1000">
                  <a:latin typeface="Calibri" pitchFamily="34" charset="0"/>
                </a:rPr>
                <a:t>First Name</a:t>
              </a:r>
            </a:p>
          </p:txBody>
        </p:sp>
        <p:sp>
          <p:nvSpPr>
            <p:cNvPr id="34" name="Oval 41">
              <a:extLst>
                <a:ext uri="{FF2B5EF4-FFF2-40B4-BE49-F238E27FC236}">
                  <a16:creationId xmlns:a16="http://schemas.microsoft.com/office/drawing/2014/main" id="{1122E7F1-7990-13C1-C3B5-6144A2AF8437}"/>
                </a:ext>
              </a:extLst>
            </p:cNvPr>
            <p:cNvSpPr>
              <a:spLocks noChangeArrowheads="1"/>
            </p:cNvSpPr>
            <p:nvPr/>
          </p:nvSpPr>
          <p:spPr bwMode="auto">
            <a:xfrm>
              <a:off x="2980" y="888"/>
              <a:ext cx="874" cy="341"/>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1000" dirty="0">
                  <a:latin typeface="Calibri" pitchFamily="34" charset="0"/>
                </a:rPr>
                <a:t>Last Name</a:t>
              </a:r>
            </a:p>
          </p:txBody>
        </p:sp>
        <p:cxnSp>
          <p:nvCxnSpPr>
            <p:cNvPr id="35" name="AutoShape 42">
              <a:extLst>
                <a:ext uri="{FF2B5EF4-FFF2-40B4-BE49-F238E27FC236}">
                  <a16:creationId xmlns:a16="http://schemas.microsoft.com/office/drawing/2014/main" id="{FB2F9462-B9F3-2446-B489-0021F262F78C}"/>
                </a:ext>
              </a:extLst>
            </p:cNvPr>
            <p:cNvCxnSpPr>
              <a:cxnSpLocks noChangeShapeType="1"/>
              <a:stCxn id="41" idx="0"/>
              <a:endCxn id="33" idx="4"/>
            </p:cNvCxnSpPr>
            <p:nvPr/>
          </p:nvCxnSpPr>
          <p:spPr bwMode="auto">
            <a:xfrm flipH="1" flipV="1">
              <a:off x="2753" y="984"/>
              <a:ext cx="664" cy="515"/>
            </a:xfrm>
            <a:prstGeom prst="straightConnector1">
              <a:avLst/>
            </a:prstGeom>
            <a:noFill/>
            <a:ln w="12700">
              <a:solidFill>
                <a:schemeClr val="tx1"/>
              </a:solidFill>
              <a:round/>
              <a:headEnd/>
              <a:tailEnd/>
            </a:ln>
            <a:effectLst/>
          </p:spPr>
        </p:cxnSp>
        <p:cxnSp>
          <p:nvCxnSpPr>
            <p:cNvPr id="36" name="AutoShape 43">
              <a:extLst>
                <a:ext uri="{FF2B5EF4-FFF2-40B4-BE49-F238E27FC236}">
                  <a16:creationId xmlns:a16="http://schemas.microsoft.com/office/drawing/2014/main" id="{6D6F7BD2-D711-B23D-725D-C1CB75419404}"/>
                </a:ext>
              </a:extLst>
            </p:cNvPr>
            <p:cNvCxnSpPr>
              <a:cxnSpLocks noChangeShapeType="1"/>
              <a:stCxn id="51" idx="0"/>
              <a:endCxn id="34" idx="4"/>
            </p:cNvCxnSpPr>
            <p:nvPr/>
          </p:nvCxnSpPr>
          <p:spPr bwMode="auto">
            <a:xfrm flipH="1" flipV="1">
              <a:off x="3417" y="1229"/>
              <a:ext cx="1060" cy="446"/>
            </a:xfrm>
            <a:prstGeom prst="straightConnector1">
              <a:avLst/>
            </a:prstGeom>
            <a:noFill/>
            <a:ln w="12700">
              <a:solidFill>
                <a:schemeClr val="tx1"/>
              </a:solidFill>
              <a:round/>
              <a:headEnd/>
              <a:tailEnd/>
            </a:ln>
            <a:effectLst/>
          </p:spPr>
        </p:cxnSp>
        <p:sp>
          <p:nvSpPr>
            <p:cNvPr id="37" name="Oval 44">
              <a:extLst>
                <a:ext uri="{FF2B5EF4-FFF2-40B4-BE49-F238E27FC236}">
                  <a16:creationId xmlns:a16="http://schemas.microsoft.com/office/drawing/2014/main" id="{0C28BA29-68ED-C6E6-CD09-D124C3B653DA}"/>
                </a:ext>
              </a:extLst>
            </p:cNvPr>
            <p:cNvSpPr>
              <a:spLocks noChangeArrowheads="1"/>
            </p:cNvSpPr>
            <p:nvPr/>
          </p:nvSpPr>
          <p:spPr bwMode="auto">
            <a:xfrm>
              <a:off x="3769" y="1038"/>
              <a:ext cx="805" cy="362"/>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1050" u="sng">
                  <a:latin typeface="Calibri" pitchFamily="34" charset="0"/>
                </a:rPr>
                <a:t>RegNum</a:t>
              </a:r>
            </a:p>
          </p:txBody>
        </p:sp>
        <p:sp>
          <p:nvSpPr>
            <p:cNvPr id="38" name="Oval 45">
              <a:extLst>
                <a:ext uri="{FF2B5EF4-FFF2-40B4-BE49-F238E27FC236}">
                  <a16:creationId xmlns:a16="http://schemas.microsoft.com/office/drawing/2014/main" id="{61C07E5B-6285-B8AE-51AC-349AC6646659}"/>
                </a:ext>
              </a:extLst>
            </p:cNvPr>
            <p:cNvSpPr>
              <a:spLocks noChangeArrowheads="1"/>
            </p:cNvSpPr>
            <p:nvPr/>
          </p:nvSpPr>
          <p:spPr bwMode="auto">
            <a:xfrm>
              <a:off x="4601" y="757"/>
              <a:ext cx="766" cy="362"/>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1050" dirty="0">
                  <a:latin typeface="Calibri" pitchFamily="34" charset="0"/>
                </a:rPr>
                <a:t>Address</a:t>
              </a:r>
            </a:p>
          </p:txBody>
        </p:sp>
        <p:sp>
          <p:nvSpPr>
            <p:cNvPr id="39" name="Oval 46">
              <a:extLst>
                <a:ext uri="{FF2B5EF4-FFF2-40B4-BE49-F238E27FC236}">
                  <a16:creationId xmlns:a16="http://schemas.microsoft.com/office/drawing/2014/main" id="{72C06367-FAEF-BA5A-558A-5F060624E8BA}"/>
                </a:ext>
              </a:extLst>
            </p:cNvPr>
            <p:cNvSpPr>
              <a:spLocks noChangeArrowheads="1"/>
            </p:cNvSpPr>
            <p:nvPr/>
          </p:nvSpPr>
          <p:spPr bwMode="auto">
            <a:xfrm>
              <a:off x="4952" y="1165"/>
              <a:ext cx="634" cy="362"/>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1050">
                  <a:latin typeface="Calibri" pitchFamily="34" charset="0"/>
                </a:rPr>
                <a:t>BDate</a:t>
              </a:r>
            </a:p>
          </p:txBody>
        </p:sp>
        <p:sp>
          <p:nvSpPr>
            <p:cNvPr id="40" name="Oval 47">
              <a:extLst>
                <a:ext uri="{FF2B5EF4-FFF2-40B4-BE49-F238E27FC236}">
                  <a16:creationId xmlns:a16="http://schemas.microsoft.com/office/drawing/2014/main" id="{EAA68DD7-D656-EC85-BEEB-B0C3D96EE420}"/>
                </a:ext>
              </a:extLst>
            </p:cNvPr>
            <p:cNvSpPr>
              <a:spLocks noChangeArrowheads="1"/>
            </p:cNvSpPr>
            <p:nvPr/>
          </p:nvSpPr>
          <p:spPr bwMode="auto">
            <a:xfrm>
              <a:off x="4946" y="1987"/>
              <a:ext cx="730" cy="362"/>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1050">
                  <a:latin typeface="Calibri" pitchFamily="34" charset="0"/>
                </a:rPr>
                <a:t>Gender</a:t>
              </a:r>
            </a:p>
          </p:txBody>
        </p:sp>
        <p:sp>
          <p:nvSpPr>
            <p:cNvPr id="41" name="Line 48">
              <a:extLst>
                <a:ext uri="{FF2B5EF4-FFF2-40B4-BE49-F238E27FC236}">
                  <a16:creationId xmlns:a16="http://schemas.microsoft.com/office/drawing/2014/main" id="{E87D4623-EBB2-5FEF-3868-6DD475870590}"/>
                </a:ext>
              </a:extLst>
            </p:cNvPr>
            <p:cNvSpPr>
              <a:spLocks noChangeShapeType="1"/>
            </p:cNvSpPr>
            <p:nvPr/>
          </p:nvSpPr>
          <p:spPr bwMode="auto">
            <a:xfrm>
              <a:off x="3417" y="1499"/>
              <a:ext cx="878" cy="167"/>
            </a:xfrm>
            <a:prstGeom prst="line">
              <a:avLst/>
            </a:prstGeom>
            <a:noFill/>
            <a:ln w="12700">
              <a:solidFill>
                <a:schemeClr val="tx1"/>
              </a:solidFill>
              <a:round/>
              <a:headEnd/>
              <a:tailEnd/>
            </a:ln>
            <a:effectLst/>
          </p:spPr>
          <p:txBody>
            <a:bodyPr wrap="none" lIns="90000" tIns="46800" rIns="90000" bIns="46800">
              <a:spAutoFit/>
            </a:bodyPr>
            <a:lstStyle/>
            <a:p>
              <a:endParaRPr lang="en-US" sz="1000"/>
            </a:p>
          </p:txBody>
        </p:sp>
        <p:sp>
          <p:nvSpPr>
            <p:cNvPr id="42" name="Line 49">
              <a:extLst>
                <a:ext uri="{FF2B5EF4-FFF2-40B4-BE49-F238E27FC236}">
                  <a16:creationId xmlns:a16="http://schemas.microsoft.com/office/drawing/2014/main" id="{5843D8F8-D3D3-33D9-F6A0-23A2CAA5C21C}"/>
                </a:ext>
              </a:extLst>
            </p:cNvPr>
            <p:cNvSpPr>
              <a:spLocks noChangeShapeType="1"/>
            </p:cNvSpPr>
            <p:nvPr/>
          </p:nvSpPr>
          <p:spPr bwMode="auto">
            <a:xfrm>
              <a:off x="4211" y="1387"/>
              <a:ext cx="184" cy="285"/>
            </a:xfrm>
            <a:prstGeom prst="line">
              <a:avLst/>
            </a:prstGeom>
            <a:noFill/>
            <a:ln w="12700">
              <a:solidFill>
                <a:schemeClr val="tx1"/>
              </a:solidFill>
              <a:round/>
              <a:headEnd/>
              <a:tailEnd/>
            </a:ln>
            <a:effectLst/>
          </p:spPr>
          <p:txBody>
            <a:bodyPr wrap="none" lIns="90000" tIns="46800" rIns="90000" bIns="46800">
              <a:spAutoFit/>
            </a:bodyPr>
            <a:lstStyle/>
            <a:p>
              <a:endParaRPr lang="en-US" sz="1000"/>
            </a:p>
          </p:txBody>
        </p:sp>
        <p:sp>
          <p:nvSpPr>
            <p:cNvPr id="43" name="Line 50">
              <a:extLst>
                <a:ext uri="{FF2B5EF4-FFF2-40B4-BE49-F238E27FC236}">
                  <a16:creationId xmlns:a16="http://schemas.microsoft.com/office/drawing/2014/main" id="{337E54DC-B8D4-04A6-3389-30D1EF3109D4}"/>
                </a:ext>
              </a:extLst>
            </p:cNvPr>
            <p:cNvSpPr>
              <a:spLocks noChangeShapeType="1"/>
            </p:cNvSpPr>
            <p:nvPr/>
          </p:nvSpPr>
          <p:spPr bwMode="auto">
            <a:xfrm flipH="1">
              <a:off x="4535" y="1102"/>
              <a:ext cx="381" cy="564"/>
            </a:xfrm>
            <a:prstGeom prst="line">
              <a:avLst/>
            </a:prstGeom>
            <a:noFill/>
            <a:ln w="12700">
              <a:solidFill>
                <a:schemeClr val="tx1"/>
              </a:solidFill>
              <a:round/>
              <a:headEnd/>
              <a:tailEnd/>
            </a:ln>
            <a:effectLst/>
          </p:spPr>
          <p:txBody>
            <a:bodyPr wrap="none" lIns="90000" tIns="46800" rIns="90000" bIns="46800">
              <a:spAutoFit/>
            </a:bodyPr>
            <a:lstStyle/>
            <a:p>
              <a:endParaRPr lang="en-US" sz="1000"/>
            </a:p>
          </p:txBody>
        </p:sp>
        <p:sp>
          <p:nvSpPr>
            <p:cNvPr id="44" name="Line 51">
              <a:extLst>
                <a:ext uri="{FF2B5EF4-FFF2-40B4-BE49-F238E27FC236}">
                  <a16:creationId xmlns:a16="http://schemas.microsoft.com/office/drawing/2014/main" id="{06C756F0-6B53-B0DE-6EB8-74E53255B52B}"/>
                </a:ext>
              </a:extLst>
            </p:cNvPr>
            <p:cNvSpPr>
              <a:spLocks noChangeShapeType="1"/>
            </p:cNvSpPr>
            <p:nvPr/>
          </p:nvSpPr>
          <p:spPr bwMode="auto">
            <a:xfrm flipH="1">
              <a:off x="4781" y="1515"/>
              <a:ext cx="470" cy="151"/>
            </a:xfrm>
            <a:prstGeom prst="line">
              <a:avLst/>
            </a:prstGeom>
            <a:noFill/>
            <a:ln w="12700">
              <a:solidFill>
                <a:schemeClr val="tx1"/>
              </a:solidFill>
              <a:round/>
              <a:headEnd/>
              <a:tailEnd/>
            </a:ln>
            <a:effectLst/>
          </p:spPr>
          <p:txBody>
            <a:bodyPr wrap="none" lIns="90000" tIns="46800" rIns="90000" bIns="46800">
              <a:spAutoFit/>
            </a:bodyPr>
            <a:lstStyle/>
            <a:p>
              <a:endParaRPr lang="en-US" sz="1000"/>
            </a:p>
          </p:txBody>
        </p:sp>
        <p:sp>
          <p:nvSpPr>
            <p:cNvPr id="45" name="Line 52">
              <a:extLst>
                <a:ext uri="{FF2B5EF4-FFF2-40B4-BE49-F238E27FC236}">
                  <a16:creationId xmlns:a16="http://schemas.microsoft.com/office/drawing/2014/main" id="{F9E22AF5-26B8-A1FD-8CE7-EFED57419D46}"/>
                </a:ext>
              </a:extLst>
            </p:cNvPr>
            <p:cNvSpPr>
              <a:spLocks noChangeShapeType="1"/>
            </p:cNvSpPr>
            <p:nvPr/>
          </p:nvSpPr>
          <p:spPr bwMode="auto">
            <a:xfrm flipH="1" flipV="1">
              <a:off x="4756" y="1812"/>
              <a:ext cx="545" cy="184"/>
            </a:xfrm>
            <a:prstGeom prst="line">
              <a:avLst/>
            </a:prstGeom>
            <a:noFill/>
            <a:ln w="12700">
              <a:solidFill>
                <a:schemeClr val="tx1"/>
              </a:solidFill>
              <a:round/>
              <a:headEnd/>
              <a:tailEnd/>
            </a:ln>
            <a:effectLst/>
          </p:spPr>
          <p:txBody>
            <a:bodyPr wrap="square" lIns="90000" tIns="46800" rIns="90000" bIns="46800">
              <a:spAutoFit/>
            </a:bodyPr>
            <a:lstStyle/>
            <a:p>
              <a:endParaRPr lang="en-US" sz="1000"/>
            </a:p>
          </p:txBody>
        </p:sp>
      </p:grpSp>
    </p:spTree>
    <p:extLst>
      <p:ext uri="{BB962C8B-B14F-4D97-AF65-F5344CB8AC3E}">
        <p14:creationId xmlns:p14="http://schemas.microsoft.com/office/powerpoint/2010/main" val="25572716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11DB-A834-6C19-9F00-CF335749978D}"/>
              </a:ext>
            </a:extLst>
          </p:cNvPr>
          <p:cNvSpPr>
            <a:spLocks noGrp="1"/>
          </p:cNvSpPr>
          <p:nvPr>
            <p:ph type="title"/>
          </p:nvPr>
        </p:nvSpPr>
        <p:spPr/>
        <p:txBody>
          <a:bodyPr/>
          <a:lstStyle/>
          <a:p>
            <a:r>
              <a:rPr lang="en-GB" dirty="0"/>
              <a:t>Recall</a:t>
            </a:r>
          </a:p>
        </p:txBody>
      </p:sp>
      <p:sp>
        <p:nvSpPr>
          <p:cNvPr id="3" name="Content Placeholder 2">
            <a:extLst>
              <a:ext uri="{FF2B5EF4-FFF2-40B4-BE49-F238E27FC236}">
                <a16:creationId xmlns:a16="http://schemas.microsoft.com/office/drawing/2014/main" id="{7AB04459-A5D1-BEAD-9677-C355FEE343B0}"/>
              </a:ext>
            </a:extLst>
          </p:cNvPr>
          <p:cNvSpPr>
            <a:spLocks noGrp="1"/>
          </p:cNvSpPr>
          <p:nvPr>
            <p:ph idx="1"/>
          </p:nvPr>
        </p:nvSpPr>
        <p:spPr/>
        <p:txBody>
          <a:bodyPr>
            <a:normAutofit/>
          </a:bodyPr>
          <a:lstStyle/>
          <a:p>
            <a:pPr marL="0" indent="0">
              <a:buNone/>
            </a:pPr>
            <a:endParaRPr lang="en-GB" sz="1800" dirty="0"/>
          </a:p>
        </p:txBody>
      </p:sp>
      <p:sp>
        <p:nvSpPr>
          <p:cNvPr id="4" name="Slide Number Placeholder 3">
            <a:extLst>
              <a:ext uri="{FF2B5EF4-FFF2-40B4-BE49-F238E27FC236}">
                <a16:creationId xmlns:a16="http://schemas.microsoft.com/office/drawing/2014/main" id="{5F0FFE19-308B-11E5-0EE8-B57EA884E5A0}"/>
              </a:ext>
            </a:extLst>
          </p:cNvPr>
          <p:cNvSpPr>
            <a:spLocks noGrp="1"/>
          </p:cNvSpPr>
          <p:nvPr>
            <p:ph type="sldNum" sz="quarter" idx="4"/>
          </p:nvPr>
        </p:nvSpPr>
        <p:spPr/>
        <p:txBody>
          <a:bodyPr/>
          <a:lstStyle/>
          <a:p>
            <a:fld id="{6998E55D-8E2A-4AFE-A61C-B5DBBB7761E7}" type="slidenum">
              <a:rPr lang="en-GB" smtClean="0"/>
              <a:pPr/>
              <a:t>118</a:t>
            </a:fld>
            <a:endParaRPr lang="en-GB"/>
          </a:p>
        </p:txBody>
      </p:sp>
      <p:grpSp>
        <p:nvGrpSpPr>
          <p:cNvPr id="5" name="Group 3">
            <a:extLst>
              <a:ext uri="{FF2B5EF4-FFF2-40B4-BE49-F238E27FC236}">
                <a16:creationId xmlns:a16="http://schemas.microsoft.com/office/drawing/2014/main" id="{7CC3D3AE-4F80-0882-2F52-02F61D3583BB}"/>
              </a:ext>
            </a:extLst>
          </p:cNvPr>
          <p:cNvGrpSpPr>
            <a:grpSpLocks/>
          </p:cNvGrpSpPr>
          <p:nvPr/>
        </p:nvGrpSpPr>
        <p:grpSpPr bwMode="auto">
          <a:xfrm>
            <a:off x="1990428" y="2424552"/>
            <a:ext cx="6460798" cy="3405347"/>
            <a:chOff x="177" y="643"/>
            <a:chExt cx="5499" cy="3320"/>
          </a:xfrm>
        </p:grpSpPr>
        <p:sp>
          <p:nvSpPr>
            <p:cNvPr id="6" name="Text Box 4">
              <a:extLst>
                <a:ext uri="{FF2B5EF4-FFF2-40B4-BE49-F238E27FC236}">
                  <a16:creationId xmlns:a16="http://schemas.microsoft.com/office/drawing/2014/main" id="{F436E197-AA7B-DB57-43D4-6A66C90905C6}"/>
                </a:ext>
              </a:extLst>
            </p:cNvPr>
            <p:cNvSpPr txBox="1">
              <a:spLocks noChangeArrowheads="1"/>
            </p:cNvSpPr>
            <p:nvPr/>
          </p:nvSpPr>
          <p:spPr bwMode="auto">
            <a:xfrm>
              <a:off x="2566" y="3102"/>
              <a:ext cx="493" cy="257"/>
            </a:xfrm>
            <a:prstGeom prst="rect">
              <a:avLst/>
            </a:prstGeom>
            <a:noFill/>
            <a:ln w="12700">
              <a:solidFill>
                <a:schemeClr val="tx1"/>
              </a:solidFill>
              <a:miter lim="800000"/>
              <a:headEnd/>
              <a:tailEnd/>
            </a:ln>
            <a:effectLst/>
          </p:spPr>
          <p:txBody>
            <a:bodyPr wrap="none" lIns="90000" tIns="46800" rIns="90000" bIns="46800">
              <a:spAutoFit/>
            </a:bodyPr>
            <a:lstStyle/>
            <a:p>
              <a:r>
                <a:rPr lang="en-GB" sz="1100">
                  <a:latin typeface="Calibri" pitchFamily="34" charset="0"/>
                </a:rPr>
                <a:t>Course</a:t>
              </a:r>
            </a:p>
          </p:txBody>
        </p:sp>
        <p:grpSp>
          <p:nvGrpSpPr>
            <p:cNvPr id="7" name="Group 5">
              <a:extLst>
                <a:ext uri="{FF2B5EF4-FFF2-40B4-BE49-F238E27FC236}">
                  <a16:creationId xmlns:a16="http://schemas.microsoft.com/office/drawing/2014/main" id="{46FCB26D-B57F-CD13-A951-E78E6F6D746C}"/>
                </a:ext>
              </a:extLst>
            </p:cNvPr>
            <p:cNvGrpSpPr>
              <a:grpSpLocks/>
            </p:cNvGrpSpPr>
            <p:nvPr/>
          </p:nvGrpSpPr>
          <p:grpSpPr bwMode="auto">
            <a:xfrm>
              <a:off x="647" y="1562"/>
              <a:ext cx="4098" cy="511"/>
              <a:chOff x="563" y="1412"/>
              <a:chExt cx="4098" cy="511"/>
            </a:xfrm>
          </p:grpSpPr>
          <p:sp>
            <p:nvSpPr>
              <p:cNvPr id="50" name="Text Box 6">
                <a:extLst>
                  <a:ext uri="{FF2B5EF4-FFF2-40B4-BE49-F238E27FC236}">
                    <a16:creationId xmlns:a16="http://schemas.microsoft.com/office/drawing/2014/main" id="{14BC348B-C851-1974-BE02-671A63DD276B}"/>
                  </a:ext>
                </a:extLst>
              </p:cNvPr>
              <p:cNvSpPr txBox="1">
                <a:spLocks noChangeArrowheads="1"/>
              </p:cNvSpPr>
              <p:nvPr/>
            </p:nvSpPr>
            <p:spPr bwMode="auto">
              <a:xfrm>
                <a:off x="563" y="1525"/>
                <a:ext cx="748" cy="257"/>
              </a:xfrm>
              <a:prstGeom prst="rect">
                <a:avLst/>
              </a:prstGeom>
              <a:noFill/>
              <a:ln w="12700">
                <a:solidFill>
                  <a:schemeClr val="tx1"/>
                </a:solidFill>
                <a:miter lim="800000"/>
                <a:headEnd/>
                <a:tailEnd/>
              </a:ln>
              <a:effectLst/>
            </p:spPr>
            <p:txBody>
              <a:bodyPr wrap="none" lIns="90000" tIns="46800" rIns="90000" bIns="46800">
                <a:spAutoFit/>
              </a:bodyPr>
              <a:lstStyle/>
              <a:p>
                <a:r>
                  <a:rPr lang="en-GB" sz="1100" dirty="0">
                    <a:latin typeface="Calibri" pitchFamily="34" charset="0"/>
                  </a:rPr>
                  <a:t>Department</a:t>
                </a:r>
              </a:p>
            </p:txBody>
          </p:sp>
          <p:sp>
            <p:nvSpPr>
              <p:cNvPr id="51" name="Text Box 7">
                <a:extLst>
                  <a:ext uri="{FF2B5EF4-FFF2-40B4-BE49-F238E27FC236}">
                    <a16:creationId xmlns:a16="http://schemas.microsoft.com/office/drawing/2014/main" id="{5A92A54A-DAE4-7C99-6245-3FEC18913BE4}"/>
                  </a:ext>
                </a:extLst>
              </p:cNvPr>
              <p:cNvSpPr txBox="1">
                <a:spLocks noChangeArrowheads="1"/>
              </p:cNvSpPr>
              <p:nvPr/>
            </p:nvSpPr>
            <p:spPr bwMode="auto">
              <a:xfrm>
                <a:off x="4124" y="1525"/>
                <a:ext cx="537" cy="257"/>
              </a:xfrm>
              <a:prstGeom prst="rect">
                <a:avLst/>
              </a:prstGeom>
              <a:noFill/>
              <a:ln w="12700">
                <a:solidFill>
                  <a:schemeClr val="tx1"/>
                </a:solidFill>
                <a:miter lim="800000"/>
                <a:headEnd/>
                <a:tailEnd/>
              </a:ln>
              <a:effectLst/>
            </p:spPr>
            <p:txBody>
              <a:bodyPr wrap="none" lIns="90000" tIns="46800" rIns="90000" bIns="46800">
                <a:spAutoFit/>
              </a:bodyPr>
              <a:lstStyle/>
              <a:p>
                <a:r>
                  <a:rPr lang="en-GB" sz="1100">
                    <a:latin typeface="Calibri" pitchFamily="34" charset="0"/>
                  </a:rPr>
                  <a:t>Student</a:t>
                </a:r>
              </a:p>
            </p:txBody>
          </p:sp>
          <p:sp>
            <p:nvSpPr>
              <p:cNvPr id="52" name="AutoShape 8">
                <a:extLst>
                  <a:ext uri="{FF2B5EF4-FFF2-40B4-BE49-F238E27FC236}">
                    <a16:creationId xmlns:a16="http://schemas.microsoft.com/office/drawing/2014/main" id="{15C8CFA3-9151-3693-0026-910BB322C29B}"/>
                  </a:ext>
                </a:extLst>
              </p:cNvPr>
              <p:cNvSpPr>
                <a:spLocks noChangeArrowheads="1"/>
              </p:cNvSpPr>
              <p:nvPr/>
            </p:nvSpPr>
            <p:spPr bwMode="auto">
              <a:xfrm>
                <a:off x="2238" y="1412"/>
                <a:ext cx="1226" cy="511"/>
              </a:xfrm>
              <a:prstGeom prst="diamond">
                <a:avLst/>
              </a:prstGeom>
              <a:noFill/>
              <a:ln w="12700">
                <a:solidFill>
                  <a:schemeClr val="tx1"/>
                </a:solidFill>
                <a:miter lim="800000"/>
                <a:headEnd/>
                <a:tailEnd/>
              </a:ln>
              <a:effectLst/>
            </p:spPr>
            <p:txBody>
              <a:bodyPr lIns="90000" tIns="46800" rIns="90000" bIns="46800" anchor="ctr">
                <a:spAutoFit/>
              </a:bodyPr>
              <a:lstStyle/>
              <a:p>
                <a:pPr algn="ctr"/>
                <a:r>
                  <a:rPr lang="en-GB" sz="1100">
                    <a:latin typeface="Calibri" pitchFamily="34" charset="0"/>
                  </a:rPr>
                  <a:t>Enrols</a:t>
                </a:r>
              </a:p>
            </p:txBody>
          </p:sp>
          <p:sp>
            <p:nvSpPr>
              <p:cNvPr id="53" name="Line 9">
                <a:extLst>
                  <a:ext uri="{FF2B5EF4-FFF2-40B4-BE49-F238E27FC236}">
                    <a16:creationId xmlns:a16="http://schemas.microsoft.com/office/drawing/2014/main" id="{993E4740-CB99-DE0A-A1A6-4FF6DCA2EA50}"/>
                  </a:ext>
                </a:extLst>
              </p:cNvPr>
              <p:cNvSpPr>
                <a:spLocks noChangeShapeType="1"/>
              </p:cNvSpPr>
              <p:nvPr/>
            </p:nvSpPr>
            <p:spPr bwMode="auto">
              <a:xfrm flipV="1">
                <a:off x="1326" y="1666"/>
                <a:ext cx="916" cy="11"/>
              </a:xfrm>
              <a:prstGeom prst="line">
                <a:avLst/>
              </a:prstGeom>
              <a:noFill/>
              <a:ln w="12700">
                <a:solidFill>
                  <a:schemeClr val="tx1"/>
                </a:solidFill>
                <a:round/>
                <a:headEnd/>
                <a:tailEnd/>
              </a:ln>
              <a:effectLst/>
            </p:spPr>
            <p:txBody>
              <a:bodyPr wrap="square" lIns="90000" tIns="46800" rIns="90000" bIns="46800">
                <a:spAutoFit/>
              </a:bodyPr>
              <a:lstStyle/>
              <a:p>
                <a:endParaRPr lang="en-US" sz="1000"/>
              </a:p>
            </p:txBody>
          </p:sp>
          <p:sp>
            <p:nvSpPr>
              <p:cNvPr id="54" name="Line 10">
                <a:extLst>
                  <a:ext uri="{FF2B5EF4-FFF2-40B4-BE49-F238E27FC236}">
                    <a16:creationId xmlns:a16="http://schemas.microsoft.com/office/drawing/2014/main" id="{A75D85F1-FACD-08B0-6F08-651BA6E0B3EF}"/>
                  </a:ext>
                </a:extLst>
              </p:cNvPr>
              <p:cNvSpPr>
                <a:spLocks noChangeShapeType="1"/>
              </p:cNvSpPr>
              <p:nvPr/>
            </p:nvSpPr>
            <p:spPr bwMode="auto">
              <a:xfrm>
                <a:off x="3479" y="1667"/>
                <a:ext cx="648" cy="0"/>
              </a:xfrm>
              <a:prstGeom prst="line">
                <a:avLst/>
              </a:prstGeom>
              <a:noFill/>
              <a:ln w="12700">
                <a:solidFill>
                  <a:schemeClr val="tx1"/>
                </a:solidFill>
                <a:round/>
                <a:headEnd/>
                <a:tailEnd/>
              </a:ln>
              <a:effectLst/>
            </p:spPr>
            <p:txBody>
              <a:bodyPr lIns="90000" tIns="46800" rIns="90000" bIns="46800">
                <a:spAutoFit/>
              </a:bodyPr>
              <a:lstStyle/>
              <a:p>
                <a:endParaRPr lang="en-US" sz="1000"/>
              </a:p>
            </p:txBody>
          </p:sp>
        </p:grpSp>
        <p:sp>
          <p:nvSpPr>
            <p:cNvPr id="8" name="Text Box 11">
              <a:extLst>
                <a:ext uri="{FF2B5EF4-FFF2-40B4-BE49-F238E27FC236}">
                  <a16:creationId xmlns:a16="http://schemas.microsoft.com/office/drawing/2014/main" id="{52FE0058-39B0-72D2-0D2C-81A080E70663}"/>
                </a:ext>
              </a:extLst>
            </p:cNvPr>
            <p:cNvSpPr txBox="1">
              <a:spLocks noChangeArrowheads="1"/>
            </p:cNvSpPr>
            <p:nvPr/>
          </p:nvSpPr>
          <p:spPr bwMode="auto">
            <a:xfrm>
              <a:off x="2168" y="1566"/>
              <a:ext cx="216" cy="257"/>
            </a:xfrm>
            <a:prstGeom prst="rect">
              <a:avLst/>
            </a:prstGeom>
            <a:noFill/>
            <a:ln w="12700">
              <a:noFill/>
              <a:miter lim="800000"/>
              <a:headEnd/>
              <a:tailEnd/>
            </a:ln>
            <a:effectLst/>
          </p:spPr>
          <p:txBody>
            <a:bodyPr wrap="none" lIns="90000" tIns="46800" rIns="90000" bIns="46800">
              <a:spAutoFit/>
            </a:bodyPr>
            <a:lstStyle/>
            <a:p>
              <a:r>
                <a:rPr lang="en-GB" sz="1100">
                  <a:latin typeface="Calibri" pitchFamily="34" charset="0"/>
                </a:rPr>
                <a:t>1</a:t>
              </a:r>
            </a:p>
          </p:txBody>
        </p:sp>
        <p:sp>
          <p:nvSpPr>
            <p:cNvPr id="9" name="Text Box 12">
              <a:extLst>
                <a:ext uri="{FF2B5EF4-FFF2-40B4-BE49-F238E27FC236}">
                  <a16:creationId xmlns:a16="http://schemas.microsoft.com/office/drawing/2014/main" id="{901984C2-1CA8-7E5F-08B1-E580E898957B}"/>
                </a:ext>
              </a:extLst>
            </p:cNvPr>
            <p:cNvSpPr txBox="1">
              <a:spLocks noChangeArrowheads="1"/>
            </p:cNvSpPr>
            <p:nvPr/>
          </p:nvSpPr>
          <p:spPr bwMode="auto">
            <a:xfrm>
              <a:off x="3515" y="1571"/>
              <a:ext cx="232" cy="257"/>
            </a:xfrm>
            <a:prstGeom prst="rect">
              <a:avLst/>
            </a:prstGeom>
            <a:noFill/>
            <a:ln w="12700">
              <a:noFill/>
              <a:miter lim="800000"/>
              <a:headEnd/>
              <a:tailEnd/>
            </a:ln>
            <a:effectLst/>
          </p:spPr>
          <p:txBody>
            <a:bodyPr wrap="none" lIns="90000" tIns="46800" rIns="90000" bIns="46800">
              <a:spAutoFit/>
            </a:bodyPr>
            <a:lstStyle/>
            <a:p>
              <a:r>
                <a:rPr lang="en-GB" sz="1100">
                  <a:latin typeface="Calibri" pitchFamily="34" charset="0"/>
                </a:rPr>
                <a:t>N</a:t>
              </a:r>
            </a:p>
          </p:txBody>
        </p:sp>
        <p:sp>
          <p:nvSpPr>
            <p:cNvPr id="10" name="AutoShape 13">
              <a:extLst>
                <a:ext uri="{FF2B5EF4-FFF2-40B4-BE49-F238E27FC236}">
                  <a16:creationId xmlns:a16="http://schemas.microsoft.com/office/drawing/2014/main" id="{A94DA89F-EF23-965F-FC3F-AB3AAEF613EC}"/>
                </a:ext>
              </a:extLst>
            </p:cNvPr>
            <p:cNvSpPr>
              <a:spLocks noChangeArrowheads="1"/>
            </p:cNvSpPr>
            <p:nvPr/>
          </p:nvSpPr>
          <p:spPr bwMode="auto">
            <a:xfrm>
              <a:off x="548" y="2561"/>
              <a:ext cx="1230" cy="511"/>
            </a:xfrm>
            <a:prstGeom prst="diamond">
              <a:avLst/>
            </a:prstGeom>
            <a:noFill/>
            <a:ln w="12700">
              <a:solidFill>
                <a:schemeClr val="tx1"/>
              </a:solidFill>
              <a:miter lim="800000"/>
              <a:headEnd/>
              <a:tailEnd/>
            </a:ln>
            <a:effectLst/>
          </p:spPr>
          <p:txBody>
            <a:bodyPr lIns="90000" tIns="46800" rIns="90000" bIns="46800" anchor="ctr">
              <a:spAutoFit/>
            </a:bodyPr>
            <a:lstStyle/>
            <a:p>
              <a:pPr algn="ctr"/>
              <a:r>
                <a:rPr lang="en-GB" sz="1100">
                  <a:latin typeface="Calibri" pitchFamily="34" charset="0"/>
                </a:rPr>
                <a:t>Runs</a:t>
              </a:r>
            </a:p>
          </p:txBody>
        </p:sp>
        <p:sp>
          <p:nvSpPr>
            <p:cNvPr id="11" name="AutoShape 14">
              <a:extLst>
                <a:ext uri="{FF2B5EF4-FFF2-40B4-BE49-F238E27FC236}">
                  <a16:creationId xmlns:a16="http://schemas.microsoft.com/office/drawing/2014/main" id="{EA0B88F1-1F7B-EEFA-D5AF-05ED9E849357}"/>
                </a:ext>
              </a:extLst>
            </p:cNvPr>
            <p:cNvSpPr>
              <a:spLocks noChangeArrowheads="1"/>
            </p:cNvSpPr>
            <p:nvPr/>
          </p:nvSpPr>
          <p:spPr bwMode="auto">
            <a:xfrm>
              <a:off x="3946" y="2393"/>
              <a:ext cx="1230" cy="511"/>
            </a:xfrm>
            <a:prstGeom prst="diamond">
              <a:avLst/>
            </a:prstGeom>
            <a:noFill/>
            <a:ln w="12700">
              <a:solidFill>
                <a:schemeClr val="tx1"/>
              </a:solidFill>
              <a:miter lim="800000"/>
              <a:headEnd/>
              <a:tailEnd/>
            </a:ln>
            <a:effectLst/>
          </p:spPr>
          <p:txBody>
            <a:bodyPr lIns="90000" tIns="46800" rIns="90000" bIns="46800" anchor="ctr">
              <a:spAutoFit/>
            </a:bodyPr>
            <a:lstStyle/>
            <a:p>
              <a:pPr algn="ctr"/>
              <a:r>
                <a:rPr lang="en-GB" sz="1100">
                  <a:latin typeface="Calibri" pitchFamily="34" charset="0"/>
                </a:rPr>
                <a:t>Takes</a:t>
              </a:r>
            </a:p>
          </p:txBody>
        </p:sp>
        <p:sp>
          <p:nvSpPr>
            <p:cNvPr id="12" name="Text Box 15">
              <a:extLst>
                <a:ext uri="{FF2B5EF4-FFF2-40B4-BE49-F238E27FC236}">
                  <a16:creationId xmlns:a16="http://schemas.microsoft.com/office/drawing/2014/main" id="{6103F21E-66E4-CA38-FA28-B5D93CE60DED}"/>
                </a:ext>
              </a:extLst>
            </p:cNvPr>
            <p:cNvSpPr txBox="1">
              <a:spLocks noChangeArrowheads="1"/>
            </p:cNvSpPr>
            <p:nvPr/>
          </p:nvSpPr>
          <p:spPr bwMode="auto">
            <a:xfrm>
              <a:off x="1129" y="2321"/>
              <a:ext cx="216" cy="257"/>
            </a:xfrm>
            <a:prstGeom prst="rect">
              <a:avLst/>
            </a:prstGeom>
            <a:noFill/>
            <a:ln w="12700">
              <a:noFill/>
              <a:miter lim="800000"/>
              <a:headEnd/>
              <a:tailEnd/>
            </a:ln>
            <a:effectLst/>
          </p:spPr>
          <p:txBody>
            <a:bodyPr wrap="none" lIns="90000" tIns="46800" rIns="90000" bIns="46800">
              <a:spAutoFit/>
            </a:bodyPr>
            <a:lstStyle/>
            <a:p>
              <a:r>
                <a:rPr lang="en-GB" sz="1100">
                  <a:latin typeface="Calibri" pitchFamily="34" charset="0"/>
                </a:rPr>
                <a:t>1</a:t>
              </a:r>
            </a:p>
          </p:txBody>
        </p:sp>
        <p:sp>
          <p:nvSpPr>
            <p:cNvPr id="13" name="Text Box 16">
              <a:extLst>
                <a:ext uri="{FF2B5EF4-FFF2-40B4-BE49-F238E27FC236}">
                  <a16:creationId xmlns:a16="http://schemas.microsoft.com/office/drawing/2014/main" id="{CFE725F2-8CDC-6D92-98EA-EE9CC64740C9}"/>
                </a:ext>
              </a:extLst>
            </p:cNvPr>
            <p:cNvSpPr txBox="1">
              <a:spLocks noChangeArrowheads="1"/>
            </p:cNvSpPr>
            <p:nvPr/>
          </p:nvSpPr>
          <p:spPr bwMode="auto">
            <a:xfrm>
              <a:off x="1161" y="3023"/>
              <a:ext cx="232" cy="257"/>
            </a:xfrm>
            <a:prstGeom prst="rect">
              <a:avLst/>
            </a:prstGeom>
            <a:noFill/>
            <a:ln w="12700">
              <a:noFill/>
              <a:miter lim="800000"/>
              <a:headEnd/>
              <a:tailEnd/>
            </a:ln>
            <a:effectLst/>
          </p:spPr>
          <p:txBody>
            <a:bodyPr wrap="none" lIns="90000" tIns="46800" rIns="90000" bIns="46800">
              <a:spAutoFit/>
            </a:bodyPr>
            <a:lstStyle/>
            <a:p>
              <a:r>
                <a:rPr lang="en-GB" sz="1100">
                  <a:latin typeface="Calibri" pitchFamily="34" charset="0"/>
                </a:rPr>
                <a:t>N</a:t>
              </a:r>
            </a:p>
          </p:txBody>
        </p:sp>
        <p:sp>
          <p:nvSpPr>
            <p:cNvPr id="14" name="Text Box 17">
              <a:extLst>
                <a:ext uri="{FF2B5EF4-FFF2-40B4-BE49-F238E27FC236}">
                  <a16:creationId xmlns:a16="http://schemas.microsoft.com/office/drawing/2014/main" id="{FBA26119-231B-EB92-3644-D3178EFFBA59}"/>
                </a:ext>
              </a:extLst>
            </p:cNvPr>
            <p:cNvSpPr txBox="1">
              <a:spLocks noChangeArrowheads="1"/>
            </p:cNvSpPr>
            <p:nvPr/>
          </p:nvSpPr>
          <p:spPr bwMode="auto">
            <a:xfrm>
              <a:off x="4324" y="2122"/>
              <a:ext cx="257" cy="257"/>
            </a:xfrm>
            <a:prstGeom prst="rect">
              <a:avLst/>
            </a:prstGeom>
            <a:noFill/>
            <a:ln w="12700">
              <a:noFill/>
              <a:miter lim="800000"/>
              <a:headEnd/>
              <a:tailEnd/>
            </a:ln>
            <a:effectLst/>
          </p:spPr>
          <p:txBody>
            <a:bodyPr wrap="none" lIns="90000" tIns="46800" rIns="90000" bIns="46800">
              <a:spAutoFit/>
            </a:bodyPr>
            <a:lstStyle/>
            <a:p>
              <a:r>
                <a:rPr lang="en-GB" sz="1100">
                  <a:latin typeface="Calibri" pitchFamily="34" charset="0"/>
                </a:rPr>
                <a:t>M</a:t>
              </a:r>
            </a:p>
          </p:txBody>
        </p:sp>
        <p:sp>
          <p:nvSpPr>
            <p:cNvPr id="15" name="Text Box 18">
              <a:extLst>
                <a:ext uri="{FF2B5EF4-FFF2-40B4-BE49-F238E27FC236}">
                  <a16:creationId xmlns:a16="http://schemas.microsoft.com/office/drawing/2014/main" id="{81DA96BA-186D-5BA0-F456-C251EADA1F04}"/>
                </a:ext>
              </a:extLst>
            </p:cNvPr>
            <p:cNvSpPr txBox="1">
              <a:spLocks noChangeArrowheads="1"/>
            </p:cNvSpPr>
            <p:nvPr/>
          </p:nvSpPr>
          <p:spPr bwMode="auto">
            <a:xfrm>
              <a:off x="4318" y="2948"/>
              <a:ext cx="232" cy="257"/>
            </a:xfrm>
            <a:prstGeom prst="rect">
              <a:avLst/>
            </a:prstGeom>
            <a:noFill/>
            <a:ln w="12700">
              <a:noFill/>
              <a:miter lim="800000"/>
              <a:headEnd/>
              <a:tailEnd/>
            </a:ln>
            <a:effectLst/>
          </p:spPr>
          <p:txBody>
            <a:bodyPr wrap="none" lIns="90000" tIns="46800" rIns="90000" bIns="46800">
              <a:spAutoFit/>
            </a:bodyPr>
            <a:lstStyle/>
            <a:p>
              <a:r>
                <a:rPr lang="en-GB" sz="1100">
                  <a:latin typeface="Calibri" pitchFamily="34" charset="0"/>
                </a:rPr>
                <a:t>N</a:t>
              </a:r>
            </a:p>
          </p:txBody>
        </p:sp>
        <p:cxnSp>
          <p:nvCxnSpPr>
            <p:cNvPr id="16" name="AutoShape 19">
              <a:extLst>
                <a:ext uri="{FF2B5EF4-FFF2-40B4-BE49-F238E27FC236}">
                  <a16:creationId xmlns:a16="http://schemas.microsoft.com/office/drawing/2014/main" id="{BECA5E4C-1D15-2619-AD95-DC25307064D0}"/>
                </a:ext>
              </a:extLst>
            </p:cNvPr>
            <p:cNvCxnSpPr>
              <a:cxnSpLocks noChangeShapeType="1"/>
              <a:stCxn id="50" idx="2"/>
              <a:endCxn id="10" idx="0"/>
            </p:cNvCxnSpPr>
            <p:nvPr/>
          </p:nvCxnSpPr>
          <p:spPr bwMode="auto">
            <a:xfrm>
              <a:off x="1021" y="1932"/>
              <a:ext cx="142" cy="629"/>
            </a:xfrm>
            <a:prstGeom prst="straightConnector1">
              <a:avLst/>
            </a:prstGeom>
            <a:noFill/>
            <a:ln w="12700">
              <a:solidFill>
                <a:schemeClr val="tx1"/>
              </a:solidFill>
              <a:round/>
              <a:headEnd/>
              <a:tailEnd/>
            </a:ln>
            <a:effectLst/>
          </p:spPr>
        </p:cxnSp>
        <p:cxnSp>
          <p:nvCxnSpPr>
            <p:cNvPr id="17" name="AutoShape 20">
              <a:extLst>
                <a:ext uri="{FF2B5EF4-FFF2-40B4-BE49-F238E27FC236}">
                  <a16:creationId xmlns:a16="http://schemas.microsoft.com/office/drawing/2014/main" id="{105E3880-7C8F-5A75-E212-9B13B874F30E}"/>
                </a:ext>
              </a:extLst>
            </p:cNvPr>
            <p:cNvCxnSpPr>
              <a:cxnSpLocks noChangeShapeType="1"/>
              <a:stCxn id="10" idx="2"/>
              <a:endCxn id="6" idx="1"/>
            </p:cNvCxnSpPr>
            <p:nvPr/>
          </p:nvCxnSpPr>
          <p:spPr bwMode="auto">
            <a:xfrm rot="16200000" flipH="1">
              <a:off x="1785" y="2450"/>
              <a:ext cx="159" cy="1403"/>
            </a:xfrm>
            <a:prstGeom prst="bentConnector2">
              <a:avLst/>
            </a:prstGeom>
            <a:noFill/>
            <a:ln w="12700">
              <a:solidFill>
                <a:schemeClr val="tx1"/>
              </a:solidFill>
              <a:miter lim="800000"/>
              <a:headEnd/>
              <a:tailEnd/>
            </a:ln>
            <a:effectLst/>
          </p:spPr>
        </p:cxnSp>
        <p:cxnSp>
          <p:nvCxnSpPr>
            <p:cNvPr id="18" name="AutoShape 21">
              <a:extLst>
                <a:ext uri="{FF2B5EF4-FFF2-40B4-BE49-F238E27FC236}">
                  <a16:creationId xmlns:a16="http://schemas.microsoft.com/office/drawing/2014/main" id="{22027DD0-4F99-C5F4-084C-53142EEC7F4C}"/>
                </a:ext>
              </a:extLst>
            </p:cNvPr>
            <p:cNvCxnSpPr>
              <a:cxnSpLocks noChangeShapeType="1"/>
              <a:stCxn id="11" idx="2"/>
              <a:endCxn id="6" idx="3"/>
            </p:cNvCxnSpPr>
            <p:nvPr/>
          </p:nvCxnSpPr>
          <p:spPr bwMode="auto">
            <a:xfrm rot="5400000">
              <a:off x="3647" y="2316"/>
              <a:ext cx="327" cy="1502"/>
            </a:xfrm>
            <a:prstGeom prst="bentConnector2">
              <a:avLst/>
            </a:prstGeom>
            <a:noFill/>
            <a:ln w="12700">
              <a:solidFill>
                <a:schemeClr val="tx1"/>
              </a:solidFill>
              <a:miter lim="800000"/>
              <a:headEnd/>
              <a:tailEnd/>
            </a:ln>
            <a:effectLst/>
          </p:spPr>
        </p:cxnSp>
        <p:cxnSp>
          <p:nvCxnSpPr>
            <p:cNvPr id="19" name="AutoShape 22">
              <a:extLst>
                <a:ext uri="{FF2B5EF4-FFF2-40B4-BE49-F238E27FC236}">
                  <a16:creationId xmlns:a16="http://schemas.microsoft.com/office/drawing/2014/main" id="{4AA29B87-8FCE-BD07-B31D-8C5279230803}"/>
                </a:ext>
              </a:extLst>
            </p:cNvPr>
            <p:cNvCxnSpPr>
              <a:cxnSpLocks noChangeShapeType="1"/>
              <a:stCxn id="51" idx="2"/>
              <a:endCxn id="11" idx="0"/>
            </p:cNvCxnSpPr>
            <p:nvPr/>
          </p:nvCxnSpPr>
          <p:spPr bwMode="auto">
            <a:xfrm>
              <a:off x="4476" y="1932"/>
              <a:ext cx="85" cy="461"/>
            </a:xfrm>
            <a:prstGeom prst="straightConnector1">
              <a:avLst/>
            </a:prstGeom>
            <a:noFill/>
            <a:ln w="12700">
              <a:solidFill>
                <a:schemeClr val="tx1"/>
              </a:solidFill>
              <a:round/>
              <a:headEnd/>
              <a:tailEnd/>
            </a:ln>
            <a:effectLst/>
          </p:spPr>
        </p:cxnSp>
        <p:sp>
          <p:nvSpPr>
            <p:cNvPr id="20" name="Oval 23">
              <a:extLst>
                <a:ext uri="{FF2B5EF4-FFF2-40B4-BE49-F238E27FC236}">
                  <a16:creationId xmlns:a16="http://schemas.microsoft.com/office/drawing/2014/main" id="{2FF5BDD1-C9DD-8C17-8AE0-78EA28852942}"/>
                </a:ext>
              </a:extLst>
            </p:cNvPr>
            <p:cNvSpPr>
              <a:spLocks noChangeArrowheads="1"/>
            </p:cNvSpPr>
            <p:nvPr/>
          </p:nvSpPr>
          <p:spPr bwMode="auto">
            <a:xfrm>
              <a:off x="1959" y="3601"/>
              <a:ext cx="716" cy="362"/>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1050" u="sng" dirty="0" err="1">
                  <a:latin typeface="Calibri" pitchFamily="34" charset="0"/>
                </a:rPr>
                <a:t>CName</a:t>
              </a:r>
              <a:endParaRPr lang="en-GB" sz="1050" u="sng" dirty="0">
                <a:latin typeface="Calibri" pitchFamily="34" charset="0"/>
              </a:endParaRPr>
            </a:p>
          </p:txBody>
        </p:sp>
        <p:sp>
          <p:nvSpPr>
            <p:cNvPr id="21" name="Oval 24">
              <a:extLst>
                <a:ext uri="{FF2B5EF4-FFF2-40B4-BE49-F238E27FC236}">
                  <a16:creationId xmlns:a16="http://schemas.microsoft.com/office/drawing/2014/main" id="{24FEB31D-B86E-28F8-A674-987CE941E27B}"/>
                </a:ext>
              </a:extLst>
            </p:cNvPr>
            <p:cNvSpPr>
              <a:spLocks noChangeArrowheads="1"/>
            </p:cNvSpPr>
            <p:nvPr/>
          </p:nvSpPr>
          <p:spPr bwMode="auto">
            <a:xfrm>
              <a:off x="2992" y="3601"/>
              <a:ext cx="998" cy="362"/>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1050">
                  <a:latin typeface="Calibri" pitchFamily="34" charset="0"/>
                </a:rPr>
                <a:t>Description</a:t>
              </a:r>
            </a:p>
          </p:txBody>
        </p:sp>
        <p:sp>
          <p:nvSpPr>
            <p:cNvPr id="22" name="Line 25">
              <a:extLst>
                <a:ext uri="{FF2B5EF4-FFF2-40B4-BE49-F238E27FC236}">
                  <a16:creationId xmlns:a16="http://schemas.microsoft.com/office/drawing/2014/main" id="{47725C22-02AE-9327-16D0-6F475EC47542}"/>
                </a:ext>
              </a:extLst>
            </p:cNvPr>
            <p:cNvSpPr>
              <a:spLocks noChangeShapeType="1"/>
            </p:cNvSpPr>
            <p:nvPr/>
          </p:nvSpPr>
          <p:spPr bwMode="auto">
            <a:xfrm flipV="1">
              <a:off x="2310" y="3356"/>
              <a:ext cx="493" cy="257"/>
            </a:xfrm>
            <a:prstGeom prst="line">
              <a:avLst/>
            </a:prstGeom>
            <a:noFill/>
            <a:ln w="12700">
              <a:solidFill>
                <a:schemeClr val="tx1"/>
              </a:solidFill>
              <a:round/>
              <a:headEnd/>
              <a:tailEnd/>
            </a:ln>
            <a:effectLst/>
          </p:spPr>
          <p:txBody>
            <a:bodyPr wrap="square" lIns="90000" tIns="46800" rIns="90000" bIns="46800">
              <a:spAutoFit/>
            </a:bodyPr>
            <a:lstStyle/>
            <a:p>
              <a:endParaRPr lang="en-US" sz="1000"/>
            </a:p>
          </p:txBody>
        </p:sp>
        <p:sp>
          <p:nvSpPr>
            <p:cNvPr id="23" name="Line 26">
              <a:extLst>
                <a:ext uri="{FF2B5EF4-FFF2-40B4-BE49-F238E27FC236}">
                  <a16:creationId xmlns:a16="http://schemas.microsoft.com/office/drawing/2014/main" id="{B8A541B5-F9C2-F72A-1961-A402B478430E}"/>
                </a:ext>
              </a:extLst>
            </p:cNvPr>
            <p:cNvSpPr>
              <a:spLocks noChangeShapeType="1"/>
            </p:cNvSpPr>
            <p:nvPr/>
          </p:nvSpPr>
          <p:spPr bwMode="auto">
            <a:xfrm>
              <a:off x="2985" y="3373"/>
              <a:ext cx="493" cy="240"/>
            </a:xfrm>
            <a:prstGeom prst="line">
              <a:avLst/>
            </a:prstGeom>
            <a:noFill/>
            <a:ln w="12700">
              <a:solidFill>
                <a:schemeClr val="tx1"/>
              </a:solidFill>
              <a:round/>
              <a:headEnd/>
              <a:tailEnd/>
            </a:ln>
            <a:effectLst/>
          </p:spPr>
          <p:txBody>
            <a:bodyPr wrap="square" lIns="90000" tIns="46800" rIns="90000" bIns="46800">
              <a:spAutoFit/>
            </a:bodyPr>
            <a:lstStyle/>
            <a:p>
              <a:endParaRPr lang="en-US" sz="1000"/>
            </a:p>
          </p:txBody>
        </p:sp>
        <p:sp>
          <p:nvSpPr>
            <p:cNvPr id="24" name="Oval 27">
              <a:extLst>
                <a:ext uri="{FF2B5EF4-FFF2-40B4-BE49-F238E27FC236}">
                  <a16:creationId xmlns:a16="http://schemas.microsoft.com/office/drawing/2014/main" id="{55F7F584-913A-BCD9-71F0-14FDC29B51EE}"/>
                </a:ext>
              </a:extLst>
            </p:cNvPr>
            <p:cNvSpPr>
              <a:spLocks noChangeArrowheads="1"/>
            </p:cNvSpPr>
            <p:nvPr/>
          </p:nvSpPr>
          <p:spPr bwMode="auto">
            <a:xfrm>
              <a:off x="282" y="1151"/>
              <a:ext cx="730" cy="362"/>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1050" u="sng" dirty="0" err="1">
                  <a:latin typeface="Calibri" pitchFamily="34" charset="0"/>
                </a:rPr>
                <a:t>DName</a:t>
              </a:r>
              <a:endParaRPr lang="en-GB" sz="1050" u="sng" dirty="0">
                <a:latin typeface="Calibri" pitchFamily="34" charset="0"/>
              </a:endParaRPr>
            </a:p>
          </p:txBody>
        </p:sp>
        <p:sp>
          <p:nvSpPr>
            <p:cNvPr id="25" name="Oval 28">
              <a:extLst>
                <a:ext uri="{FF2B5EF4-FFF2-40B4-BE49-F238E27FC236}">
                  <a16:creationId xmlns:a16="http://schemas.microsoft.com/office/drawing/2014/main" id="{D99BE43B-34AD-5244-1E04-16CEBA789575}"/>
                </a:ext>
              </a:extLst>
            </p:cNvPr>
            <p:cNvSpPr>
              <a:spLocks noChangeArrowheads="1"/>
            </p:cNvSpPr>
            <p:nvPr/>
          </p:nvSpPr>
          <p:spPr bwMode="auto">
            <a:xfrm>
              <a:off x="177" y="2037"/>
              <a:ext cx="515" cy="362"/>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1050">
                  <a:latin typeface="Calibri" pitchFamily="34" charset="0"/>
                </a:rPr>
                <a:t>HoD</a:t>
              </a:r>
            </a:p>
          </p:txBody>
        </p:sp>
        <p:sp>
          <p:nvSpPr>
            <p:cNvPr id="26" name="Oval 29">
              <a:extLst>
                <a:ext uri="{FF2B5EF4-FFF2-40B4-BE49-F238E27FC236}">
                  <a16:creationId xmlns:a16="http://schemas.microsoft.com/office/drawing/2014/main" id="{F514E9BC-78B7-87A4-C235-8823411A1063}"/>
                </a:ext>
              </a:extLst>
            </p:cNvPr>
            <p:cNvSpPr>
              <a:spLocks noChangeArrowheads="1"/>
            </p:cNvSpPr>
            <p:nvPr/>
          </p:nvSpPr>
          <p:spPr bwMode="auto">
            <a:xfrm>
              <a:off x="736" y="783"/>
              <a:ext cx="949" cy="362"/>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1050">
                  <a:latin typeface="Calibri" pitchFamily="34" charset="0"/>
                </a:rPr>
                <a:t>NoOfEmps</a:t>
              </a:r>
            </a:p>
          </p:txBody>
        </p:sp>
        <p:sp>
          <p:nvSpPr>
            <p:cNvPr id="28" name="Line 35">
              <a:extLst>
                <a:ext uri="{FF2B5EF4-FFF2-40B4-BE49-F238E27FC236}">
                  <a16:creationId xmlns:a16="http://schemas.microsoft.com/office/drawing/2014/main" id="{9C260C51-5B36-CADD-827C-D48928091165}"/>
                </a:ext>
              </a:extLst>
            </p:cNvPr>
            <p:cNvSpPr>
              <a:spLocks noChangeShapeType="1"/>
            </p:cNvSpPr>
            <p:nvPr/>
          </p:nvSpPr>
          <p:spPr bwMode="auto">
            <a:xfrm>
              <a:off x="514" y="1499"/>
              <a:ext cx="386" cy="167"/>
            </a:xfrm>
            <a:prstGeom prst="line">
              <a:avLst/>
            </a:prstGeom>
            <a:noFill/>
            <a:ln w="12700">
              <a:solidFill>
                <a:schemeClr val="tx1"/>
              </a:solidFill>
              <a:round/>
              <a:headEnd/>
              <a:tailEnd/>
            </a:ln>
            <a:effectLst/>
          </p:spPr>
          <p:txBody>
            <a:bodyPr wrap="none" lIns="90000" tIns="46800" rIns="90000" bIns="46800">
              <a:spAutoFit/>
            </a:bodyPr>
            <a:lstStyle/>
            <a:p>
              <a:endParaRPr lang="en-US" sz="1000"/>
            </a:p>
          </p:txBody>
        </p:sp>
        <p:sp>
          <p:nvSpPr>
            <p:cNvPr id="29" name="Line 36">
              <a:extLst>
                <a:ext uri="{FF2B5EF4-FFF2-40B4-BE49-F238E27FC236}">
                  <a16:creationId xmlns:a16="http://schemas.microsoft.com/office/drawing/2014/main" id="{0098D102-24B2-6825-D736-4E45E5F34AE3}"/>
                </a:ext>
              </a:extLst>
            </p:cNvPr>
            <p:cNvSpPr>
              <a:spLocks noChangeShapeType="1"/>
            </p:cNvSpPr>
            <p:nvPr/>
          </p:nvSpPr>
          <p:spPr bwMode="auto">
            <a:xfrm>
              <a:off x="1191" y="1135"/>
              <a:ext cx="0" cy="531"/>
            </a:xfrm>
            <a:prstGeom prst="line">
              <a:avLst/>
            </a:prstGeom>
            <a:noFill/>
            <a:ln w="12700">
              <a:solidFill>
                <a:schemeClr val="tx1"/>
              </a:solidFill>
              <a:round/>
              <a:headEnd/>
              <a:tailEnd/>
            </a:ln>
            <a:effectLst/>
          </p:spPr>
          <p:txBody>
            <a:bodyPr wrap="none" lIns="90000" tIns="46800" rIns="90000" bIns="46800">
              <a:spAutoFit/>
            </a:bodyPr>
            <a:lstStyle/>
            <a:p>
              <a:endParaRPr lang="en-US" sz="1000"/>
            </a:p>
          </p:txBody>
        </p:sp>
        <p:sp>
          <p:nvSpPr>
            <p:cNvPr id="31" name="Line 38">
              <a:extLst>
                <a:ext uri="{FF2B5EF4-FFF2-40B4-BE49-F238E27FC236}">
                  <a16:creationId xmlns:a16="http://schemas.microsoft.com/office/drawing/2014/main" id="{7D40403B-FFAD-4875-2351-A742164EADC6}"/>
                </a:ext>
              </a:extLst>
            </p:cNvPr>
            <p:cNvSpPr>
              <a:spLocks noChangeShapeType="1"/>
            </p:cNvSpPr>
            <p:nvPr/>
          </p:nvSpPr>
          <p:spPr bwMode="auto">
            <a:xfrm flipV="1">
              <a:off x="436" y="1963"/>
              <a:ext cx="498" cy="84"/>
            </a:xfrm>
            <a:prstGeom prst="line">
              <a:avLst/>
            </a:prstGeom>
            <a:noFill/>
            <a:ln w="12700">
              <a:solidFill>
                <a:schemeClr val="tx1"/>
              </a:solidFill>
              <a:round/>
              <a:headEnd/>
              <a:tailEnd/>
            </a:ln>
            <a:effectLst/>
          </p:spPr>
          <p:txBody>
            <a:bodyPr wrap="none" lIns="90000" tIns="46800" rIns="90000" bIns="46800">
              <a:spAutoFit/>
            </a:bodyPr>
            <a:lstStyle/>
            <a:p>
              <a:endParaRPr lang="en-US" sz="1000"/>
            </a:p>
          </p:txBody>
        </p:sp>
        <p:sp>
          <p:nvSpPr>
            <p:cNvPr id="33" name="Oval 40">
              <a:extLst>
                <a:ext uri="{FF2B5EF4-FFF2-40B4-BE49-F238E27FC236}">
                  <a16:creationId xmlns:a16="http://schemas.microsoft.com/office/drawing/2014/main" id="{25757A0B-BFC8-273F-8552-06609C66EA13}"/>
                </a:ext>
              </a:extLst>
            </p:cNvPr>
            <p:cNvSpPr>
              <a:spLocks noChangeArrowheads="1"/>
            </p:cNvSpPr>
            <p:nvPr/>
          </p:nvSpPr>
          <p:spPr bwMode="auto">
            <a:xfrm>
              <a:off x="2305" y="643"/>
              <a:ext cx="895" cy="341"/>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1000">
                  <a:latin typeface="Calibri" pitchFamily="34" charset="0"/>
                </a:rPr>
                <a:t>First Name</a:t>
              </a:r>
            </a:p>
          </p:txBody>
        </p:sp>
        <p:sp>
          <p:nvSpPr>
            <p:cNvPr id="34" name="Oval 41">
              <a:extLst>
                <a:ext uri="{FF2B5EF4-FFF2-40B4-BE49-F238E27FC236}">
                  <a16:creationId xmlns:a16="http://schemas.microsoft.com/office/drawing/2014/main" id="{1122E7F1-7990-13C1-C3B5-6144A2AF8437}"/>
                </a:ext>
              </a:extLst>
            </p:cNvPr>
            <p:cNvSpPr>
              <a:spLocks noChangeArrowheads="1"/>
            </p:cNvSpPr>
            <p:nvPr/>
          </p:nvSpPr>
          <p:spPr bwMode="auto">
            <a:xfrm>
              <a:off x="2980" y="888"/>
              <a:ext cx="874" cy="341"/>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1000" dirty="0">
                  <a:latin typeface="Calibri" pitchFamily="34" charset="0"/>
                </a:rPr>
                <a:t>Last Name</a:t>
              </a:r>
            </a:p>
          </p:txBody>
        </p:sp>
        <p:cxnSp>
          <p:nvCxnSpPr>
            <p:cNvPr id="35" name="AutoShape 42">
              <a:extLst>
                <a:ext uri="{FF2B5EF4-FFF2-40B4-BE49-F238E27FC236}">
                  <a16:creationId xmlns:a16="http://schemas.microsoft.com/office/drawing/2014/main" id="{FB2F9462-B9F3-2446-B489-0021F262F78C}"/>
                </a:ext>
              </a:extLst>
            </p:cNvPr>
            <p:cNvCxnSpPr>
              <a:cxnSpLocks noChangeShapeType="1"/>
              <a:stCxn id="41" idx="0"/>
              <a:endCxn id="33" idx="4"/>
            </p:cNvCxnSpPr>
            <p:nvPr/>
          </p:nvCxnSpPr>
          <p:spPr bwMode="auto">
            <a:xfrm flipH="1" flipV="1">
              <a:off x="2753" y="984"/>
              <a:ext cx="664" cy="515"/>
            </a:xfrm>
            <a:prstGeom prst="straightConnector1">
              <a:avLst/>
            </a:prstGeom>
            <a:noFill/>
            <a:ln w="12700">
              <a:solidFill>
                <a:schemeClr val="tx1"/>
              </a:solidFill>
              <a:round/>
              <a:headEnd/>
              <a:tailEnd/>
            </a:ln>
            <a:effectLst/>
          </p:spPr>
        </p:cxnSp>
        <p:cxnSp>
          <p:nvCxnSpPr>
            <p:cNvPr id="36" name="AutoShape 43">
              <a:extLst>
                <a:ext uri="{FF2B5EF4-FFF2-40B4-BE49-F238E27FC236}">
                  <a16:creationId xmlns:a16="http://schemas.microsoft.com/office/drawing/2014/main" id="{6D6F7BD2-D711-B23D-725D-C1CB75419404}"/>
                </a:ext>
              </a:extLst>
            </p:cNvPr>
            <p:cNvCxnSpPr>
              <a:cxnSpLocks noChangeShapeType="1"/>
              <a:stCxn id="51" idx="0"/>
              <a:endCxn id="34" idx="4"/>
            </p:cNvCxnSpPr>
            <p:nvPr/>
          </p:nvCxnSpPr>
          <p:spPr bwMode="auto">
            <a:xfrm flipH="1" flipV="1">
              <a:off x="3417" y="1229"/>
              <a:ext cx="1060" cy="446"/>
            </a:xfrm>
            <a:prstGeom prst="straightConnector1">
              <a:avLst/>
            </a:prstGeom>
            <a:noFill/>
            <a:ln w="12700">
              <a:solidFill>
                <a:schemeClr val="tx1"/>
              </a:solidFill>
              <a:round/>
              <a:headEnd/>
              <a:tailEnd/>
            </a:ln>
            <a:effectLst/>
          </p:spPr>
        </p:cxnSp>
        <p:sp>
          <p:nvSpPr>
            <p:cNvPr id="37" name="Oval 44">
              <a:extLst>
                <a:ext uri="{FF2B5EF4-FFF2-40B4-BE49-F238E27FC236}">
                  <a16:creationId xmlns:a16="http://schemas.microsoft.com/office/drawing/2014/main" id="{0C28BA29-68ED-C6E6-CD09-D124C3B653DA}"/>
                </a:ext>
              </a:extLst>
            </p:cNvPr>
            <p:cNvSpPr>
              <a:spLocks noChangeArrowheads="1"/>
            </p:cNvSpPr>
            <p:nvPr/>
          </p:nvSpPr>
          <p:spPr bwMode="auto">
            <a:xfrm>
              <a:off x="3769" y="1038"/>
              <a:ext cx="805" cy="362"/>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1050" u="sng">
                  <a:latin typeface="Calibri" pitchFamily="34" charset="0"/>
                </a:rPr>
                <a:t>RegNum</a:t>
              </a:r>
            </a:p>
          </p:txBody>
        </p:sp>
        <p:sp>
          <p:nvSpPr>
            <p:cNvPr id="38" name="Oval 45">
              <a:extLst>
                <a:ext uri="{FF2B5EF4-FFF2-40B4-BE49-F238E27FC236}">
                  <a16:creationId xmlns:a16="http://schemas.microsoft.com/office/drawing/2014/main" id="{61C07E5B-6285-B8AE-51AC-349AC6646659}"/>
                </a:ext>
              </a:extLst>
            </p:cNvPr>
            <p:cNvSpPr>
              <a:spLocks noChangeArrowheads="1"/>
            </p:cNvSpPr>
            <p:nvPr/>
          </p:nvSpPr>
          <p:spPr bwMode="auto">
            <a:xfrm>
              <a:off x="4601" y="757"/>
              <a:ext cx="766" cy="362"/>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1050" dirty="0">
                  <a:latin typeface="Calibri" pitchFamily="34" charset="0"/>
                </a:rPr>
                <a:t>Address</a:t>
              </a:r>
            </a:p>
          </p:txBody>
        </p:sp>
        <p:sp>
          <p:nvSpPr>
            <p:cNvPr id="39" name="Oval 46">
              <a:extLst>
                <a:ext uri="{FF2B5EF4-FFF2-40B4-BE49-F238E27FC236}">
                  <a16:creationId xmlns:a16="http://schemas.microsoft.com/office/drawing/2014/main" id="{72C06367-FAEF-BA5A-558A-5F060624E8BA}"/>
                </a:ext>
              </a:extLst>
            </p:cNvPr>
            <p:cNvSpPr>
              <a:spLocks noChangeArrowheads="1"/>
            </p:cNvSpPr>
            <p:nvPr/>
          </p:nvSpPr>
          <p:spPr bwMode="auto">
            <a:xfrm>
              <a:off x="4952" y="1165"/>
              <a:ext cx="634" cy="362"/>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1050">
                  <a:latin typeface="Calibri" pitchFamily="34" charset="0"/>
                </a:rPr>
                <a:t>BDate</a:t>
              </a:r>
            </a:p>
          </p:txBody>
        </p:sp>
        <p:sp>
          <p:nvSpPr>
            <p:cNvPr id="40" name="Oval 47">
              <a:extLst>
                <a:ext uri="{FF2B5EF4-FFF2-40B4-BE49-F238E27FC236}">
                  <a16:creationId xmlns:a16="http://schemas.microsoft.com/office/drawing/2014/main" id="{EAA68DD7-D656-EC85-BEEB-B0C3D96EE420}"/>
                </a:ext>
              </a:extLst>
            </p:cNvPr>
            <p:cNvSpPr>
              <a:spLocks noChangeArrowheads="1"/>
            </p:cNvSpPr>
            <p:nvPr/>
          </p:nvSpPr>
          <p:spPr bwMode="auto">
            <a:xfrm>
              <a:off x="4946" y="1987"/>
              <a:ext cx="730" cy="362"/>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1050">
                  <a:latin typeface="Calibri" pitchFamily="34" charset="0"/>
                </a:rPr>
                <a:t>Gender</a:t>
              </a:r>
            </a:p>
          </p:txBody>
        </p:sp>
        <p:sp>
          <p:nvSpPr>
            <p:cNvPr id="41" name="Line 48">
              <a:extLst>
                <a:ext uri="{FF2B5EF4-FFF2-40B4-BE49-F238E27FC236}">
                  <a16:creationId xmlns:a16="http://schemas.microsoft.com/office/drawing/2014/main" id="{E87D4623-EBB2-5FEF-3868-6DD475870590}"/>
                </a:ext>
              </a:extLst>
            </p:cNvPr>
            <p:cNvSpPr>
              <a:spLocks noChangeShapeType="1"/>
            </p:cNvSpPr>
            <p:nvPr/>
          </p:nvSpPr>
          <p:spPr bwMode="auto">
            <a:xfrm>
              <a:off x="3417" y="1499"/>
              <a:ext cx="878" cy="167"/>
            </a:xfrm>
            <a:prstGeom prst="line">
              <a:avLst/>
            </a:prstGeom>
            <a:noFill/>
            <a:ln w="12700">
              <a:solidFill>
                <a:schemeClr val="tx1"/>
              </a:solidFill>
              <a:round/>
              <a:headEnd/>
              <a:tailEnd/>
            </a:ln>
            <a:effectLst/>
          </p:spPr>
          <p:txBody>
            <a:bodyPr wrap="none" lIns="90000" tIns="46800" rIns="90000" bIns="46800">
              <a:spAutoFit/>
            </a:bodyPr>
            <a:lstStyle/>
            <a:p>
              <a:endParaRPr lang="en-US" sz="1000"/>
            </a:p>
          </p:txBody>
        </p:sp>
        <p:sp>
          <p:nvSpPr>
            <p:cNvPr id="42" name="Line 49">
              <a:extLst>
                <a:ext uri="{FF2B5EF4-FFF2-40B4-BE49-F238E27FC236}">
                  <a16:creationId xmlns:a16="http://schemas.microsoft.com/office/drawing/2014/main" id="{5843D8F8-D3D3-33D9-F6A0-23A2CAA5C21C}"/>
                </a:ext>
              </a:extLst>
            </p:cNvPr>
            <p:cNvSpPr>
              <a:spLocks noChangeShapeType="1"/>
            </p:cNvSpPr>
            <p:nvPr/>
          </p:nvSpPr>
          <p:spPr bwMode="auto">
            <a:xfrm>
              <a:off x="4211" y="1387"/>
              <a:ext cx="184" cy="285"/>
            </a:xfrm>
            <a:prstGeom prst="line">
              <a:avLst/>
            </a:prstGeom>
            <a:noFill/>
            <a:ln w="12700">
              <a:solidFill>
                <a:schemeClr val="tx1"/>
              </a:solidFill>
              <a:round/>
              <a:headEnd/>
              <a:tailEnd/>
            </a:ln>
            <a:effectLst/>
          </p:spPr>
          <p:txBody>
            <a:bodyPr wrap="none" lIns="90000" tIns="46800" rIns="90000" bIns="46800">
              <a:spAutoFit/>
            </a:bodyPr>
            <a:lstStyle/>
            <a:p>
              <a:endParaRPr lang="en-US" sz="1000"/>
            </a:p>
          </p:txBody>
        </p:sp>
        <p:sp>
          <p:nvSpPr>
            <p:cNvPr id="43" name="Line 50">
              <a:extLst>
                <a:ext uri="{FF2B5EF4-FFF2-40B4-BE49-F238E27FC236}">
                  <a16:creationId xmlns:a16="http://schemas.microsoft.com/office/drawing/2014/main" id="{337E54DC-B8D4-04A6-3389-30D1EF3109D4}"/>
                </a:ext>
              </a:extLst>
            </p:cNvPr>
            <p:cNvSpPr>
              <a:spLocks noChangeShapeType="1"/>
            </p:cNvSpPr>
            <p:nvPr/>
          </p:nvSpPr>
          <p:spPr bwMode="auto">
            <a:xfrm flipH="1">
              <a:off x="4535" y="1102"/>
              <a:ext cx="381" cy="564"/>
            </a:xfrm>
            <a:prstGeom prst="line">
              <a:avLst/>
            </a:prstGeom>
            <a:noFill/>
            <a:ln w="12700">
              <a:solidFill>
                <a:schemeClr val="tx1"/>
              </a:solidFill>
              <a:round/>
              <a:headEnd/>
              <a:tailEnd/>
            </a:ln>
            <a:effectLst/>
          </p:spPr>
          <p:txBody>
            <a:bodyPr wrap="none" lIns="90000" tIns="46800" rIns="90000" bIns="46800">
              <a:spAutoFit/>
            </a:bodyPr>
            <a:lstStyle/>
            <a:p>
              <a:endParaRPr lang="en-US" sz="1000"/>
            </a:p>
          </p:txBody>
        </p:sp>
        <p:sp>
          <p:nvSpPr>
            <p:cNvPr id="44" name="Line 51">
              <a:extLst>
                <a:ext uri="{FF2B5EF4-FFF2-40B4-BE49-F238E27FC236}">
                  <a16:creationId xmlns:a16="http://schemas.microsoft.com/office/drawing/2014/main" id="{06C756F0-6B53-B0DE-6EB8-74E53255B52B}"/>
                </a:ext>
              </a:extLst>
            </p:cNvPr>
            <p:cNvSpPr>
              <a:spLocks noChangeShapeType="1"/>
            </p:cNvSpPr>
            <p:nvPr/>
          </p:nvSpPr>
          <p:spPr bwMode="auto">
            <a:xfrm flipH="1">
              <a:off x="4781" y="1515"/>
              <a:ext cx="470" cy="151"/>
            </a:xfrm>
            <a:prstGeom prst="line">
              <a:avLst/>
            </a:prstGeom>
            <a:noFill/>
            <a:ln w="12700">
              <a:solidFill>
                <a:schemeClr val="tx1"/>
              </a:solidFill>
              <a:round/>
              <a:headEnd/>
              <a:tailEnd/>
            </a:ln>
            <a:effectLst/>
          </p:spPr>
          <p:txBody>
            <a:bodyPr wrap="none" lIns="90000" tIns="46800" rIns="90000" bIns="46800">
              <a:spAutoFit/>
            </a:bodyPr>
            <a:lstStyle/>
            <a:p>
              <a:endParaRPr lang="en-US" sz="1000"/>
            </a:p>
          </p:txBody>
        </p:sp>
        <p:sp>
          <p:nvSpPr>
            <p:cNvPr id="45" name="Line 52">
              <a:extLst>
                <a:ext uri="{FF2B5EF4-FFF2-40B4-BE49-F238E27FC236}">
                  <a16:creationId xmlns:a16="http://schemas.microsoft.com/office/drawing/2014/main" id="{F9E22AF5-26B8-A1FD-8CE7-EFED57419D46}"/>
                </a:ext>
              </a:extLst>
            </p:cNvPr>
            <p:cNvSpPr>
              <a:spLocks noChangeShapeType="1"/>
            </p:cNvSpPr>
            <p:nvPr/>
          </p:nvSpPr>
          <p:spPr bwMode="auto">
            <a:xfrm flipH="1" flipV="1">
              <a:off x="4756" y="1812"/>
              <a:ext cx="545" cy="184"/>
            </a:xfrm>
            <a:prstGeom prst="line">
              <a:avLst/>
            </a:prstGeom>
            <a:noFill/>
            <a:ln w="12700">
              <a:solidFill>
                <a:schemeClr val="tx1"/>
              </a:solidFill>
              <a:round/>
              <a:headEnd/>
              <a:tailEnd/>
            </a:ln>
            <a:effectLst/>
          </p:spPr>
          <p:txBody>
            <a:bodyPr wrap="square" lIns="90000" tIns="46800" rIns="90000" bIns="46800">
              <a:spAutoFit/>
            </a:bodyPr>
            <a:lstStyle/>
            <a:p>
              <a:endParaRPr lang="en-US" sz="1000"/>
            </a:p>
          </p:txBody>
        </p:sp>
      </p:grpSp>
      <p:sp>
        <p:nvSpPr>
          <p:cNvPr id="27" name="Oval 26">
            <a:extLst>
              <a:ext uri="{FF2B5EF4-FFF2-40B4-BE49-F238E27FC236}">
                <a16:creationId xmlns:a16="http://schemas.microsoft.com/office/drawing/2014/main" id="{0ED267EC-F6C2-1536-E3E5-719DCD6CCFB5}"/>
              </a:ext>
            </a:extLst>
          </p:cNvPr>
          <p:cNvSpPr/>
          <p:nvPr/>
        </p:nvSpPr>
        <p:spPr>
          <a:xfrm>
            <a:off x="4480076" y="3235355"/>
            <a:ext cx="3128484" cy="720576"/>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526FFFBC-DC2D-2D7D-E749-890BF9559FBF}"/>
              </a:ext>
            </a:extLst>
          </p:cNvPr>
          <p:cNvSpPr/>
          <p:nvPr/>
        </p:nvSpPr>
        <p:spPr>
          <a:xfrm>
            <a:off x="6088941" y="3944231"/>
            <a:ext cx="1987588" cy="1098019"/>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C7D784E3-4A9F-6225-9847-624E5E203614}"/>
              </a:ext>
            </a:extLst>
          </p:cNvPr>
          <p:cNvSpPr/>
          <p:nvPr/>
        </p:nvSpPr>
        <p:spPr>
          <a:xfrm rot="673712">
            <a:off x="2392887" y="4075460"/>
            <a:ext cx="3128484" cy="1424209"/>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61CD7B8C-95B8-79F9-DB2A-262D910AA7D7}"/>
              </a:ext>
            </a:extLst>
          </p:cNvPr>
          <p:cNvSpPr/>
          <p:nvPr/>
        </p:nvSpPr>
        <p:spPr>
          <a:xfrm>
            <a:off x="2033493" y="3161867"/>
            <a:ext cx="1829732" cy="820733"/>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4940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animBg="1"/>
      <p:bldP spid="32" grpId="0" animBg="1"/>
      <p:bldP spid="46"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9483F-C58E-D11C-EF59-789528886C5E}"/>
              </a:ext>
            </a:extLst>
          </p:cNvPr>
          <p:cNvSpPr>
            <a:spLocks noGrp="1"/>
          </p:cNvSpPr>
          <p:nvPr>
            <p:ph type="title"/>
          </p:nvPr>
        </p:nvSpPr>
        <p:spPr/>
        <p:txBody>
          <a:bodyPr/>
          <a:lstStyle/>
          <a:p>
            <a:r>
              <a:rPr lang="en-GB" dirty="0"/>
              <a:t>Exercise solutions</a:t>
            </a:r>
          </a:p>
        </p:txBody>
      </p:sp>
      <p:sp>
        <p:nvSpPr>
          <p:cNvPr id="3" name="Content Placeholder 2">
            <a:extLst>
              <a:ext uri="{FF2B5EF4-FFF2-40B4-BE49-F238E27FC236}">
                <a16:creationId xmlns:a16="http://schemas.microsoft.com/office/drawing/2014/main" id="{F8CD9030-1E32-648A-C134-12CD87206B3B}"/>
              </a:ext>
            </a:extLst>
          </p:cNvPr>
          <p:cNvSpPr>
            <a:spLocks noGrp="1"/>
          </p:cNvSpPr>
          <p:nvPr>
            <p:ph idx="1"/>
          </p:nvPr>
        </p:nvSpPr>
        <p:spPr>
          <a:xfrm>
            <a:off x="783773" y="2313991"/>
            <a:ext cx="5894933" cy="3862971"/>
          </a:xfrm>
        </p:spPr>
        <p:txBody>
          <a:bodyPr>
            <a:normAutofit fontScale="70000" lnSpcReduction="20000"/>
          </a:bodyPr>
          <a:lstStyle/>
          <a:p>
            <a:r>
              <a:rPr lang="en-GB" dirty="0"/>
              <a:t>Department(</a:t>
            </a:r>
            <a:r>
              <a:rPr lang="en-GB" dirty="0" err="1"/>
              <a:t>DName</a:t>
            </a:r>
            <a:r>
              <a:rPr lang="en-GB" dirty="0"/>
              <a:t> TEXT NOT NULL, </a:t>
            </a:r>
            <a:r>
              <a:rPr lang="en-GB" dirty="0" err="1"/>
              <a:t>HoD</a:t>
            </a:r>
            <a:r>
              <a:rPr lang="en-GB" dirty="0"/>
              <a:t> TEXT, </a:t>
            </a:r>
            <a:r>
              <a:rPr lang="en-GB" dirty="0" err="1"/>
              <a:t>NoOfEmp</a:t>
            </a:r>
            <a:r>
              <a:rPr lang="en-GB" dirty="0"/>
              <a:t> INTEGER, </a:t>
            </a:r>
            <a:r>
              <a:rPr lang="en-GB" dirty="0">
                <a:solidFill>
                  <a:srgbClr val="FF0000"/>
                </a:solidFill>
              </a:rPr>
              <a:t>PRIMARY KEY(</a:t>
            </a:r>
            <a:r>
              <a:rPr lang="en-GB" dirty="0" err="1">
                <a:solidFill>
                  <a:srgbClr val="FF0000"/>
                </a:solidFill>
              </a:rPr>
              <a:t>DName</a:t>
            </a:r>
            <a:r>
              <a:rPr lang="en-GB" dirty="0">
                <a:solidFill>
                  <a:srgbClr val="FF0000"/>
                </a:solidFill>
              </a:rPr>
              <a:t>)</a:t>
            </a:r>
            <a:r>
              <a:rPr lang="en-GB" dirty="0"/>
              <a:t>)</a:t>
            </a:r>
          </a:p>
          <a:p>
            <a:r>
              <a:rPr lang="en-GB" dirty="0" err="1">
                <a:solidFill>
                  <a:schemeClr val="bg1"/>
                </a:solidFill>
              </a:rPr>
              <a:t>StudentsEnrol</a:t>
            </a:r>
            <a:r>
              <a:rPr lang="en-GB" dirty="0">
                <a:solidFill>
                  <a:schemeClr val="bg1"/>
                </a:solidFill>
              </a:rPr>
              <a:t>(</a:t>
            </a:r>
            <a:r>
              <a:rPr lang="en-GB" dirty="0" err="1">
                <a:solidFill>
                  <a:schemeClr val="bg1"/>
                </a:solidFill>
              </a:rPr>
              <a:t>firstName</a:t>
            </a:r>
            <a:r>
              <a:rPr lang="en-GB" dirty="0">
                <a:solidFill>
                  <a:schemeClr val="bg1"/>
                </a:solidFill>
              </a:rPr>
              <a:t> TEXT, </a:t>
            </a:r>
            <a:r>
              <a:rPr lang="en-GB" dirty="0" err="1">
                <a:solidFill>
                  <a:schemeClr val="bg1"/>
                </a:solidFill>
              </a:rPr>
              <a:t>lastName</a:t>
            </a:r>
            <a:r>
              <a:rPr lang="en-GB" dirty="0">
                <a:solidFill>
                  <a:schemeClr val="bg1"/>
                </a:solidFill>
              </a:rPr>
              <a:t> TEXT, </a:t>
            </a:r>
            <a:r>
              <a:rPr lang="en-GB" dirty="0" err="1">
                <a:solidFill>
                  <a:schemeClr val="bg1"/>
                </a:solidFill>
              </a:rPr>
              <a:t>RegNumber</a:t>
            </a:r>
            <a:r>
              <a:rPr lang="en-GB" dirty="0">
                <a:solidFill>
                  <a:schemeClr val="bg1"/>
                </a:solidFill>
              </a:rPr>
              <a:t> INTEGER NOT NULL, Address TEXT, </a:t>
            </a:r>
            <a:r>
              <a:rPr lang="en-GB" dirty="0" err="1">
                <a:solidFill>
                  <a:schemeClr val="bg1"/>
                </a:solidFill>
              </a:rPr>
              <a:t>BDate</a:t>
            </a:r>
            <a:r>
              <a:rPr lang="en-GB" dirty="0">
                <a:solidFill>
                  <a:schemeClr val="bg1"/>
                </a:solidFill>
              </a:rPr>
              <a:t> TEXT, Gender TEXT, </a:t>
            </a:r>
            <a:r>
              <a:rPr lang="en-GB" dirty="0" err="1">
                <a:solidFill>
                  <a:schemeClr val="bg1"/>
                </a:solidFill>
              </a:rPr>
              <a:t>DepName</a:t>
            </a:r>
            <a:r>
              <a:rPr lang="en-GB" dirty="0">
                <a:solidFill>
                  <a:schemeClr val="bg1"/>
                </a:solidFill>
              </a:rPr>
              <a:t> TEXT, PRIMARY KEY (</a:t>
            </a:r>
            <a:r>
              <a:rPr lang="en-GB" dirty="0" err="1">
                <a:solidFill>
                  <a:schemeClr val="bg1"/>
                </a:solidFill>
              </a:rPr>
              <a:t>RegNumber</a:t>
            </a:r>
            <a:r>
              <a:rPr lang="en-GB" dirty="0">
                <a:solidFill>
                  <a:schemeClr val="bg1"/>
                </a:solidFill>
              </a:rPr>
              <a:t>), FOREIGN KEY(</a:t>
            </a:r>
            <a:r>
              <a:rPr lang="en-GB" dirty="0" err="1">
                <a:solidFill>
                  <a:schemeClr val="bg1"/>
                </a:solidFill>
              </a:rPr>
              <a:t>DepName</a:t>
            </a:r>
            <a:r>
              <a:rPr lang="en-GB" dirty="0">
                <a:solidFill>
                  <a:schemeClr val="bg1"/>
                </a:solidFill>
              </a:rPr>
              <a:t>) REFERENCES Department(</a:t>
            </a:r>
            <a:r>
              <a:rPr lang="en-GB" dirty="0" err="1">
                <a:solidFill>
                  <a:schemeClr val="bg1"/>
                </a:solidFill>
              </a:rPr>
              <a:t>DName</a:t>
            </a:r>
            <a:r>
              <a:rPr lang="en-GB" dirty="0">
                <a:solidFill>
                  <a:schemeClr val="bg1"/>
                </a:solidFill>
              </a:rPr>
              <a:t>) ON DELETE SET NULL)</a:t>
            </a:r>
          </a:p>
          <a:p>
            <a:r>
              <a:rPr lang="en-GB" dirty="0" err="1">
                <a:solidFill>
                  <a:schemeClr val="bg1"/>
                </a:solidFill>
              </a:rPr>
              <a:t>CourseRuns</a:t>
            </a:r>
            <a:r>
              <a:rPr lang="en-GB" dirty="0">
                <a:solidFill>
                  <a:schemeClr val="bg1"/>
                </a:solidFill>
              </a:rPr>
              <a:t>(</a:t>
            </a:r>
            <a:r>
              <a:rPr lang="en-GB" dirty="0" err="1">
                <a:solidFill>
                  <a:schemeClr val="bg1"/>
                </a:solidFill>
              </a:rPr>
              <a:t>CName</a:t>
            </a:r>
            <a:r>
              <a:rPr lang="en-GB" dirty="0">
                <a:solidFill>
                  <a:schemeClr val="bg1"/>
                </a:solidFill>
              </a:rPr>
              <a:t> TEXT NOT NULL, </a:t>
            </a:r>
            <a:r>
              <a:rPr lang="en-GB" dirty="0" err="1">
                <a:solidFill>
                  <a:schemeClr val="bg1"/>
                </a:solidFill>
              </a:rPr>
              <a:t>Desc</a:t>
            </a:r>
            <a:r>
              <a:rPr lang="en-GB" dirty="0">
                <a:solidFill>
                  <a:schemeClr val="bg1"/>
                </a:solidFill>
              </a:rPr>
              <a:t> TEXT, </a:t>
            </a:r>
            <a:r>
              <a:rPr lang="en-GB" dirty="0" err="1">
                <a:solidFill>
                  <a:schemeClr val="bg1"/>
                </a:solidFill>
              </a:rPr>
              <a:t>DepName</a:t>
            </a:r>
            <a:r>
              <a:rPr lang="en-GB" dirty="0">
                <a:solidFill>
                  <a:schemeClr val="bg1"/>
                </a:solidFill>
              </a:rPr>
              <a:t> TEXT, PRIMARY KEY (</a:t>
            </a:r>
            <a:r>
              <a:rPr lang="en-GB" dirty="0" err="1">
                <a:solidFill>
                  <a:schemeClr val="bg1"/>
                </a:solidFill>
              </a:rPr>
              <a:t>CName</a:t>
            </a:r>
            <a:r>
              <a:rPr lang="en-GB" dirty="0">
                <a:solidFill>
                  <a:schemeClr val="bg1"/>
                </a:solidFill>
              </a:rPr>
              <a:t>), FOREIGN KEY(</a:t>
            </a:r>
            <a:r>
              <a:rPr lang="en-GB" dirty="0" err="1">
                <a:solidFill>
                  <a:schemeClr val="bg1"/>
                </a:solidFill>
              </a:rPr>
              <a:t>DepName</a:t>
            </a:r>
            <a:r>
              <a:rPr lang="en-GB" dirty="0">
                <a:solidFill>
                  <a:schemeClr val="bg1"/>
                </a:solidFill>
              </a:rPr>
              <a:t>) REFERENCES Department(</a:t>
            </a:r>
            <a:r>
              <a:rPr lang="en-GB" dirty="0" err="1">
                <a:solidFill>
                  <a:schemeClr val="bg1"/>
                </a:solidFill>
              </a:rPr>
              <a:t>DName</a:t>
            </a:r>
            <a:r>
              <a:rPr lang="en-GB" dirty="0">
                <a:solidFill>
                  <a:schemeClr val="bg1"/>
                </a:solidFill>
              </a:rPr>
              <a:t>) ON DELETE SET NULL)</a:t>
            </a:r>
          </a:p>
          <a:p>
            <a:r>
              <a:rPr lang="en-GB" dirty="0" err="1">
                <a:solidFill>
                  <a:schemeClr val="bg1"/>
                </a:solidFill>
              </a:rPr>
              <a:t>StTakesCourse</a:t>
            </a:r>
            <a:r>
              <a:rPr lang="en-GB" dirty="0">
                <a:solidFill>
                  <a:schemeClr val="bg1"/>
                </a:solidFill>
              </a:rPr>
              <a:t>(</a:t>
            </a:r>
            <a:r>
              <a:rPr lang="en-GB" dirty="0" err="1">
                <a:solidFill>
                  <a:schemeClr val="bg1"/>
                </a:solidFill>
              </a:rPr>
              <a:t>CName</a:t>
            </a:r>
            <a:r>
              <a:rPr lang="en-GB" dirty="0">
                <a:solidFill>
                  <a:schemeClr val="bg1"/>
                </a:solidFill>
              </a:rPr>
              <a:t> TEXT NOT NULL, </a:t>
            </a:r>
            <a:r>
              <a:rPr lang="en-GB" dirty="0" err="1">
                <a:solidFill>
                  <a:schemeClr val="bg1"/>
                </a:solidFill>
              </a:rPr>
              <a:t>RegNumber</a:t>
            </a:r>
            <a:r>
              <a:rPr lang="en-GB" dirty="0">
                <a:solidFill>
                  <a:schemeClr val="bg1"/>
                </a:solidFill>
              </a:rPr>
              <a:t> INTEGER NOT NULL, PRIMARY KEY(</a:t>
            </a:r>
            <a:r>
              <a:rPr lang="en-GB" dirty="0" err="1">
                <a:solidFill>
                  <a:schemeClr val="bg1"/>
                </a:solidFill>
              </a:rPr>
              <a:t>CNAME,RegNumber</a:t>
            </a:r>
            <a:r>
              <a:rPr lang="en-GB" dirty="0">
                <a:solidFill>
                  <a:schemeClr val="bg1"/>
                </a:solidFill>
              </a:rPr>
              <a:t>), FOREIGN KEY (</a:t>
            </a:r>
            <a:r>
              <a:rPr lang="en-GB" dirty="0" err="1">
                <a:solidFill>
                  <a:schemeClr val="bg1"/>
                </a:solidFill>
              </a:rPr>
              <a:t>CName</a:t>
            </a:r>
            <a:r>
              <a:rPr lang="en-GB" dirty="0">
                <a:solidFill>
                  <a:schemeClr val="bg1"/>
                </a:solidFill>
              </a:rPr>
              <a:t>) REFERENCES </a:t>
            </a:r>
            <a:r>
              <a:rPr lang="en-GB" dirty="0" err="1">
                <a:solidFill>
                  <a:schemeClr val="bg1"/>
                </a:solidFill>
              </a:rPr>
              <a:t>CourseRuns</a:t>
            </a:r>
            <a:r>
              <a:rPr lang="en-GB" dirty="0">
                <a:solidFill>
                  <a:schemeClr val="bg1"/>
                </a:solidFill>
              </a:rPr>
              <a:t>(</a:t>
            </a:r>
            <a:r>
              <a:rPr lang="en-GB" dirty="0" err="1">
                <a:solidFill>
                  <a:schemeClr val="bg1"/>
                </a:solidFill>
              </a:rPr>
              <a:t>CName</a:t>
            </a:r>
            <a:r>
              <a:rPr lang="en-GB" dirty="0">
                <a:solidFill>
                  <a:schemeClr val="bg1"/>
                </a:solidFill>
              </a:rPr>
              <a:t> ), ON DELETE SET NULL, FOREIGN KEY (</a:t>
            </a:r>
            <a:r>
              <a:rPr lang="en-GB" dirty="0" err="1">
                <a:solidFill>
                  <a:schemeClr val="bg1"/>
                </a:solidFill>
              </a:rPr>
              <a:t>RegNumber</a:t>
            </a:r>
            <a:r>
              <a:rPr lang="en-GB" dirty="0">
                <a:solidFill>
                  <a:schemeClr val="bg1"/>
                </a:solidFill>
              </a:rPr>
              <a:t>) REFERENCES </a:t>
            </a:r>
            <a:r>
              <a:rPr lang="en-GB" dirty="0" err="1">
                <a:solidFill>
                  <a:schemeClr val="bg1"/>
                </a:solidFill>
              </a:rPr>
              <a:t>StudentsEnrol</a:t>
            </a:r>
            <a:r>
              <a:rPr lang="en-GB" dirty="0">
                <a:solidFill>
                  <a:schemeClr val="bg1"/>
                </a:solidFill>
              </a:rPr>
              <a:t>(</a:t>
            </a:r>
            <a:r>
              <a:rPr lang="en-GB" dirty="0" err="1">
                <a:solidFill>
                  <a:schemeClr val="bg1"/>
                </a:solidFill>
              </a:rPr>
              <a:t>RegNumber</a:t>
            </a:r>
            <a:r>
              <a:rPr lang="en-GB">
                <a:solidFill>
                  <a:schemeClr val="bg1"/>
                </a:solidFill>
              </a:rPr>
              <a:t>), ON DELETE SET NULL)</a:t>
            </a:r>
            <a:endParaRPr lang="en-GB" dirty="0">
              <a:solidFill>
                <a:schemeClr val="bg1"/>
              </a:solidFill>
            </a:endParaRPr>
          </a:p>
        </p:txBody>
      </p:sp>
      <p:sp>
        <p:nvSpPr>
          <p:cNvPr id="4" name="Slide Number Placeholder 3">
            <a:extLst>
              <a:ext uri="{FF2B5EF4-FFF2-40B4-BE49-F238E27FC236}">
                <a16:creationId xmlns:a16="http://schemas.microsoft.com/office/drawing/2014/main" id="{AE157959-08AB-87C5-F60B-12B594EC9141}"/>
              </a:ext>
            </a:extLst>
          </p:cNvPr>
          <p:cNvSpPr>
            <a:spLocks noGrp="1"/>
          </p:cNvSpPr>
          <p:nvPr>
            <p:ph type="sldNum" sz="quarter" idx="4"/>
          </p:nvPr>
        </p:nvSpPr>
        <p:spPr/>
        <p:txBody>
          <a:bodyPr/>
          <a:lstStyle/>
          <a:p>
            <a:fld id="{6998E55D-8E2A-4AFE-A61C-B5DBBB7761E7}" type="slidenum">
              <a:rPr lang="en-GB" smtClean="0"/>
              <a:pPr/>
              <a:t>119</a:t>
            </a:fld>
            <a:endParaRPr lang="en-GB"/>
          </a:p>
        </p:txBody>
      </p:sp>
      <p:grpSp>
        <p:nvGrpSpPr>
          <p:cNvPr id="5" name="Group 3">
            <a:extLst>
              <a:ext uri="{FF2B5EF4-FFF2-40B4-BE49-F238E27FC236}">
                <a16:creationId xmlns:a16="http://schemas.microsoft.com/office/drawing/2014/main" id="{F1C4EB4F-33AB-C5FC-55B6-3BD0C1593B7C}"/>
              </a:ext>
            </a:extLst>
          </p:cNvPr>
          <p:cNvGrpSpPr>
            <a:grpSpLocks/>
          </p:cNvGrpSpPr>
          <p:nvPr/>
        </p:nvGrpSpPr>
        <p:grpSpPr bwMode="auto">
          <a:xfrm>
            <a:off x="6732851" y="2183023"/>
            <a:ext cx="4920975" cy="2908043"/>
            <a:chOff x="126" y="638"/>
            <a:chExt cx="5611" cy="3331"/>
          </a:xfrm>
        </p:grpSpPr>
        <p:sp>
          <p:nvSpPr>
            <p:cNvPr id="6" name="Text Box 4">
              <a:extLst>
                <a:ext uri="{FF2B5EF4-FFF2-40B4-BE49-F238E27FC236}">
                  <a16:creationId xmlns:a16="http://schemas.microsoft.com/office/drawing/2014/main" id="{9F5A3AF6-8C96-585A-1068-0CA9A6FF061C}"/>
                </a:ext>
              </a:extLst>
            </p:cNvPr>
            <p:cNvSpPr txBox="1">
              <a:spLocks noChangeArrowheads="1"/>
            </p:cNvSpPr>
            <p:nvPr/>
          </p:nvSpPr>
          <p:spPr bwMode="auto">
            <a:xfrm>
              <a:off x="2566" y="3102"/>
              <a:ext cx="640" cy="293"/>
            </a:xfrm>
            <a:prstGeom prst="rect">
              <a:avLst/>
            </a:prstGeom>
            <a:noFill/>
            <a:ln w="12700">
              <a:solidFill>
                <a:schemeClr val="tx1"/>
              </a:solidFill>
              <a:miter lim="800000"/>
              <a:headEnd/>
              <a:tailEnd/>
            </a:ln>
            <a:effectLst/>
          </p:spPr>
          <p:txBody>
            <a:bodyPr wrap="none" lIns="90000" tIns="46800" rIns="90000" bIns="46800">
              <a:spAutoFit/>
            </a:bodyPr>
            <a:lstStyle/>
            <a:p>
              <a:r>
                <a:rPr lang="en-GB" sz="1000">
                  <a:latin typeface="Calibri" pitchFamily="34" charset="0"/>
                </a:rPr>
                <a:t>Course</a:t>
              </a:r>
            </a:p>
          </p:txBody>
        </p:sp>
        <p:grpSp>
          <p:nvGrpSpPr>
            <p:cNvPr id="7" name="Group 5">
              <a:extLst>
                <a:ext uri="{FF2B5EF4-FFF2-40B4-BE49-F238E27FC236}">
                  <a16:creationId xmlns:a16="http://schemas.microsoft.com/office/drawing/2014/main" id="{63E61BE4-8994-752D-5F03-A96A05630D78}"/>
                </a:ext>
              </a:extLst>
            </p:cNvPr>
            <p:cNvGrpSpPr>
              <a:grpSpLocks/>
            </p:cNvGrpSpPr>
            <p:nvPr/>
          </p:nvGrpSpPr>
          <p:grpSpPr bwMode="auto">
            <a:xfrm>
              <a:off x="647" y="1526"/>
              <a:ext cx="4260" cy="583"/>
              <a:chOff x="563" y="1376"/>
              <a:chExt cx="4260" cy="583"/>
            </a:xfrm>
          </p:grpSpPr>
          <p:sp>
            <p:nvSpPr>
              <p:cNvPr id="43" name="Text Box 6">
                <a:extLst>
                  <a:ext uri="{FF2B5EF4-FFF2-40B4-BE49-F238E27FC236}">
                    <a16:creationId xmlns:a16="http://schemas.microsoft.com/office/drawing/2014/main" id="{404786C9-78A2-78B1-81E1-92BB4656614C}"/>
                  </a:ext>
                </a:extLst>
              </p:cNvPr>
              <p:cNvSpPr txBox="1">
                <a:spLocks noChangeArrowheads="1"/>
              </p:cNvSpPr>
              <p:nvPr/>
            </p:nvSpPr>
            <p:spPr bwMode="auto">
              <a:xfrm>
                <a:off x="563" y="1525"/>
                <a:ext cx="968" cy="293"/>
              </a:xfrm>
              <a:prstGeom prst="rect">
                <a:avLst/>
              </a:prstGeom>
              <a:noFill/>
              <a:ln w="12700">
                <a:solidFill>
                  <a:schemeClr val="tx1"/>
                </a:solidFill>
                <a:miter lim="800000"/>
                <a:headEnd/>
                <a:tailEnd/>
              </a:ln>
              <a:effectLst/>
            </p:spPr>
            <p:txBody>
              <a:bodyPr wrap="none" lIns="90000" tIns="46800" rIns="90000" bIns="46800">
                <a:spAutoFit/>
              </a:bodyPr>
              <a:lstStyle/>
              <a:p>
                <a:r>
                  <a:rPr lang="en-GB" sz="1000" dirty="0">
                    <a:latin typeface="Calibri" pitchFamily="34" charset="0"/>
                  </a:rPr>
                  <a:t>Department</a:t>
                </a:r>
              </a:p>
            </p:txBody>
          </p:sp>
          <p:sp>
            <p:nvSpPr>
              <p:cNvPr id="44" name="Text Box 7">
                <a:extLst>
                  <a:ext uri="{FF2B5EF4-FFF2-40B4-BE49-F238E27FC236}">
                    <a16:creationId xmlns:a16="http://schemas.microsoft.com/office/drawing/2014/main" id="{1D1E8596-7D09-24EC-CD03-ED516E0E9420}"/>
                  </a:ext>
                </a:extLst>
              </p:cNvPr>
              <p:cNvSpPr txBox="1">
                <a:spLocks noChangeArrowheads="1"/>
              </p:cNvSpPr>
              <p:nvPr/>
            </p:nvSpPr>
            <p:spPr bwMode="auto">
              <a:xfrm>
                <a:off x="4124" y="1525"/>
                <a:ext cx="699" cy="293"/>
              </a:xfrm>
              <a:prstGeom prst="rect">
                <a:avLst/>
              </a:prstGeom>
              <a:noFill/>
              <a:ln w="12700">
                <a:solidFill>
                  <a:schemeClr val="tx1"/>
                </a:solidFill>
                <a:miter lim="800000"/>
                <a:headEnd/>
                <a:tailEnd/>
              </a:ln>
              <a:effectLst/>
            </p:spPr>
            <p:txBody>
              <a:bodyPr wrap="none" lIns="90000" tIns="46800" rIns="90000" bIns="46800">
                <a:spAutoFit/>
              </a:bodyPr>
              <a:lstStyle/>
              <a:p>
                <a:r>
                  <a:rPr lang="en-GB" sz="1000">
                    <a:latin typeface="Calibri" pitchFamily="34" charset="0"/>
                  </a:rPr>
                  <a:t>Student</a:t>
                </a:r>
              </a:p>
            </p:txBody>
          </p:sp>
          <p:sp>
            <p:nvSpPr>
              <p:cNvPr id="45" name="AutoShape 8">
                <a:extLst>
                  <a:ext uri="{FF2B5EF4-FFF2-40B4-BE49-F238E27FC236}">
                    <a16:creationId xmlns:a16="http://schemas.microsoft.com/office/drawing/2014/main" id="{5A32E509-14DD-5443-C5D2-052ED072DD31}"/>
                  </a:ext>
                </a:extLst>
              </p:cNvPr>
              <p:cNvSpPr>
                <a:spLocks noChangeArrowheads="1"/>
              </p:cNvSpPr>
              <p:nvPr/>
            </p:nvSpPr>
            <p:spPr bwMode="auto">
              <a:xfrm>
                <a:off x="2238" y="1376"/>
                <a:ext cx="1226" cy="583"/>
              </a:xfrm>
              <a:prstGeom prst="diamond">
                <a:avLst/>
              </a:prstGeom>
              <a:noFill/>
              <a:ln w="12700">
                <a:solidFill>
                  <a:schemeClr val="tx1"/>
                </a:solidFill>
                <a:miter lim="800000"/>
                <a:headEnd/>
                <a:tailEnd/>
              </a:ln>
              <a:effectLst/>
            </p:spPr>
            <p:txBody>
              <a:bodyPr lIns="90000" tIns="46800" rIns="90000" bIns="46800" anchor="ctr">
                <a:spAutoFit/>
              </a:bodyPr>
              <a:lstStyle/>
              <a:p>
                <a:pPr algn="ctr"/>
                <a:r>
                  <a:rPr lang="en-GB" sz="1000">
                    <a:latin typeface="Calibri" pitchFamily="34" charset="0"/>
                  </a:rPr>
                  <a:t>Enrols</a:t>
                </a:r>
              </a:p>
            </p:txBody>
          </p:sp>
          <p:sp>
            <p:nvSpPr>
              <p:cNvPr id="46" name="Line 9">
                <a:extLst>
                  <a:ext uri="{FF2B5EF4-FFF2-40B4-BE49-F238E27FC236}">
                    <a16:creationId xmlns:a16="http://schemas.microsoft.com/office/drawing/2014/main" id="{FC3120FE-5DBE-CCC9-C54C-8B80251E52DF}"/>
                  </a:ext>
                </a:extLst>
              </p:cNvPr>
              <p:cNvSpPr>
                <a:spLocks noChangeShapeType="1"/>
              </p:cNvSpPr>
              <p:nvPr/>
            </p:nvSpPr>
            <p:spPr bwMode="auto">
              <a:xfrm flipV="1">
                <a:off x="1326" y="1666"/>
                <a:ext cx="916" cy="11"/>
              </a:xfrm>
              <a:prstGeom prst="line">
                <a:avLst/>
              </a:prstGeom>
              <a:noFill/>
              <a:ln w="12700">
                <a:solidFill>
                  <a:schemeClr val="tx1"/>
                </a:solidFill>
                <a:round/>
                <a:headEnd/>
                <a:tailEnd/>
              </a:ln>
              <a:effectLst/>
            </p:spPr>
            <p:txBody>
              <a:bodyPr wrap="square" lIns="90000" tIns="46800" rIns="90000" bIns="46800">
                <a:spAutoFit/>
              </a:bodyPr>
              <a:lstStyle/>
              <a:p>
                <a:endParaRPr lang="en-US" sz="800"/>
              </a:p>
            </p:txBody>
          </p:sp>
          <p:sp>
            <p:nvSpPr>
              <p:cNvPr id="47" name="Line 10">
                <a:extLst>
                  <a:ext uri="{FF2B5EF4-FFF2-40B4-BE49-F238E27FC236}">
                    <a16:creationId xmlns:a16="http://schemas.microsoft.com/office/drawing/2014/main" id="{9F387EFF-5CCE-C894-CAE0-98F66ACB1300}"/>
                  </a:ext>
                </a:extLst>
              </p:cNvPr>
              <p:cNvSpPr>
                <a:spLocks noChangeShapeType="1"/>
              </p:cNvSpPr>
              <p:nvPr/>
            </p:nvSpPr>
            <p:spPr bwMode="auto">
              <a:xfrm>
                <a:off x="3479" y="1667"/>
                <a:ext cx="648" cy="0"/>
              </a:xfrm>
              <a:prstGeom prst="line">
                <a:avLst/>
              </a:prstGeom>
              <a:noFill/>
              <a:ln w="12700">
                <a:solidFill>
                  <a:schemeClr val="tx1"/>
                </a:solidFill>
                <a:round/>
                <a:headEnd/>
                <a:tailEnd/>
              </a:ln>
              <a:effectLst/>
            </p:spPr>
            <p:txBody>
              <a:bodyPr lIns="90000" tIns="46800" rIns="90000" bIns="46800">
                <a:spAutoFit/>
              </a:bodyPr>
              <a:lstStyle/>
              <a:p>
                <a:endParaRPr lang="en-US" sz="800"/>
              </a:p>
            </p:txBody>
          </p:sp>
        </p:grpSp>
        <p:sp>
          <p:nvSpPr>
            <p:cNvPr id="8" name="Text Box 11">
              <a:extLst>
                <a:ext uri="{FF2B5EF4-FFF2-40B4-BE49-F238E27FC236}">
                  <a16:creationId xmlns:a16="http://schemas.microsoft.com/office/drawing/2014/main" id="{5FE05AFB-BE67-C22D-4095-A4C025496566}"/>
                </a:ext>
              </a:extLst>
            </p:cNvPr>
            <p:cNvSpPr txBox="1">
              <a:spLocks noChangeArrowheads="1"/>
            </p:cNvSpPr>
            <p:nvPr/>
          </p:nvSpPr>
          <p:spPr bwMode="auto">
            <a:xfrm>
              <a:off x="2168" y="1566"/>
              <a:ext cx="286" cy="293"/>
            </a:xfrm>
            <a:prstGeom prst="rect">
              <a:avLst/>
            </a:prstGeom>
            <a:noFill/>
            <a:ln w="12700">
              <a:noFill/>
              <a:miter lim="800000"/>
              <a:headEnd/>
              <a:tailEnd/>
            </a:ln>
            <a:effectLst/>
          </p:spPr>
          <p:txBody>
            <a:bodyPr wrap="none" lIns="90000" tIns="46800" rIns="90000" bIns="46800">
              <a:spAutoFit/>
            </a:bodyPr>
            <a:lstStyle/>
            <a:p>
              <a:r>
                <a:rPr lang="en-GB" sz="1000">
                  <a:latin typeface="Calibri" pitchFamily="34" charset="0"/>
                </a:rPr>
                <a:t>1</a:t>
              </a:r>
            </a:p>
          </p:txBody>
        </p:sp>
        <p:sp>
          <p:nvSpPr>
            <p:cNvPr id="9" name="Text Box 12">
              <a:extLst>
                <a:ext uri="{FF2B5EF4-FFF2-40B4-BE49-F238E27FC236}">
                  <a16:creationId xmlns:a16="http://schemas.microsoft.com/office/drawing/2014/main" id="{E22268F5-B8A2-7E74-6497-008ACB55E06A}"/>
                </a:ext>
              </a:extLst>
            </p:cNvPr>
            <p:cNvSpPr txBox="1">
              <a:spLocks noChangeArrowheads="1"/>
            </p:cNvSpPr>
            <p:nvPr/>
          </p:nvSpPr>
          <p:spPr bwMode="auto">
            <a:xfrm>
              <a:off x="3515" y="1571"/>
              <a:ext cx="306" cy="293"/>
            </a:xfrm>
            <a:prstGeom prst="rect">
              <a:avLst/>
            </a:prstGeom>
            <a:noFill/>
            <a:ln w="12700">
              <a:noFill/>
              <a:miter lim="800000"/>
              <a:headEnd/>
              <a:tailEnd/>
            </a:ln>
            <a:effectLst/>
          </p:spPr>
          <p:txBody>
            <a:bodyPr wrap="none" lIns="90000" tIns="46800" rIns="90000" bIns="46800">
              <a:spAutoFit/>
            </a:bodyPr>
            <a:lstStyle/>
            <a:p>
              <a:r>
                <a:rPr lang="en-GB" sz="1000">
                  <a:latin typeface="Calibri" pitchFamily="34" charset="0"/>
                </a:rPr>
                <a:t>N</a:t>
              </a:r>
            </a:p>
          </p:txBody>
        </p:sp>
        <p:sp>
          <p:nvSpPr>
            <p:cNvPr id="10" name="AutoShape 13">
              <a:extLst>
                <a:ext uri="{FF2B5EF4-FFF2-40B4-BE49-F238E27FC236}">
                  <a16:creationId xmlns:a16="http://schemas.microsoft.com/office/drawing/2014/main" id="{47BBA449-4D46-4F3D-1912-FFB5661DCD00}"/>
                </a:ext>
              </a:extLst>
            </p:cNvPr>
            <p:cNvSpPr>
              <a:spLocks noChangeArrowheads="1"/>
            </p:cNvSpPr>
            <p:nvPr/>
          </p:nvSpPr>
          <p:spPr bwMode="auto">
            <a:xfrm>
              <a:off x="548" y="2525"/>
              <a:ext cx="1230" cy="583"/>
            </a:xfrm>
            <a:prstGeom prst="diamond">
              <a:avLst/>
            </a:prstGeom>
            <a:noFill/>
            <a:ln w="12700">
              <a:solidFill>
                <a:schemeClr val="tx1"/>
              </a:solidFill>
              <a:miter lim="800000"/>
              <a:headEnd/>
              <a:tailEnd/>
            </a:ln>
            <a:effectLst/>
          </p:spPr>
          <p:txBody>
            <a:bodyPr lIns="90000" tIns="46800" rIns="90000" bIns="46800" anchor="ctr">
              <a:spAutoFit/>
            </a:bodyPr>
            <a:lstStyle/>
            <a:p>
              <a:pPr algn="ctr"/>
              <a:r>
                <a:rPr lang="en-GB" sz="1000">
                  <a:latin typeface="Calibri" pitchFamily="34" charset="0"/>
                </a:rPr>
                <a:t>Runs</a:t>
              </a:r>
            </a:p>
          </p:txBody>
        </p:sp>
        <p:sp>
          <p:nvSpPr>
            <p:cNvPr id="11" name="AutoShape 14">
              <a:extLst>
                <a:ext uri="{FF2B5EF4-FFF2-40B4-BE49-F238E27FC236}">
                  <a16:creationId xmlns:a16="http://schemas.microsoft.com/office/drawing/2014/main" id="{6A64E916-255B-446B-C82F-2D6ABA63D180}"/>
                </a:ext>
              </a:extLst>
            </p:cNvPr>
            <p:cNvSpPr>
              <a:spLocks noChangeArrowheads="1"/>
            </p:cNvSpPr>
            <p:nvPr/>
          </p:nvSpPr>
          <p:spPr bwMode="auto">
            <a:xfrm>
              <a:off x="3946" y="2357"/>
              <a:ext cx="1230" cy="583"/>
            </a:xfrm>
            <a:prstGeom prst="diamond">
              <a:avLst/>
            </a:prstGeom>
            <a:noFill/>
            <a:ln w="12700">
              <a:solidFill>
                <a:schemeClr val="tx1"/>
              </a:solidFill>
              <a:miter lim="800000"/>
              <a:headEnd/>
              <a:tailEnd/>
            </a:ln>
            <a:effectLst/>
          </p:spPr>
          <p:txBody>
            <a:bodyPr lIns="90000" tIns="46800" rIns="90000" bIns="46800" anchor="ctr">
              <a:spAutoFit/>
            </a:bodyPr>
            <a:lstStyle/>
            <a:p>
              <a:pPr algn="ctr"/>
              <a:r>
                <a:rPr lang="en-GB" sz="1000">
                  <a:latin typeface="Calibri" pitchFamily="34" charset="0"/>
                </a:rPr>
                <a:t>Takes</a:t>
              </a:r>
            </a:p>
          </p:txBody>
        </p:sp>
        <p:sp>
          <p:nvSpPr>
            <p:cNvPr id="12" name="Text Box 15">
              <a:extLst>
                <a:ext uri="{FF2B5EF4-FFF2-40B4-BE49-F238E27FC236}">
                  <a16:creationId xmlns:a16="http://schemas.microsoft.com/office/drawing/2014/main" id="{D0A63D4C-DE84-F3A7-82FD-074134FDCF83}"/>
                </a:ext>
              </a:extLst>
            </p:cNvPr>
            <p:cNvSpPr txBox="1">
              <a:spLocks noChangeArrowheads="1"/>
            </p:cNvSpPr>
            <p:nvPr/>
          </p:nvSpPr>
          <p:spPr bwMode="auto">
            <a:xfrm>
              <a:off x="1129" y="2321"/>
              <a:ext cx="286" cy="293"/>
            </a:xfrm>
            <a:prstGeom prst="rect">
              <a:avLst/>
            </a:prstGeom>
            <a:noFill/>
            <a:ln w="12700">
              <a:noFill/>
              <a:miter lim="800000"/>
              <a:headEnd/>
              <a:tailEnd/>
            </a:ln>
            <a:effectLst/>
          </p:spPr>
          <p:txBody>
            <a:bodyPr wrap="none" lIns="90000" tIns="46800" rIns="90000" bIns="46800">
              <a:spAutoFit/>
            </a:bodyPr>
            <a:lstStyle/>
            <a:p>
              <a:r>
                <a:rPr lang="en-GB" sz="1000">
                  <a:latin typeface="Calibri" pitchFamily="34" charset="0"/>
                </a:rPr>
                <a:t>1</a:t>
              </a:r>
            </a:p>
          </p:txBody>
        </p:sp>
        <p:sp>
          <p:nvSpPr>
            <p:cNvPr id="13" name="Text Box 16">
              <a:extLst>
                <a:ext uri="{FF2B5EF4-FFF2-40B4-BE49-F238E27FC236}">
                  <a16:creationId xmlns:a16="http://schemas.microsoft.com/office/drawing/2014/main" id="{C43DEB92-FEA7-2DC9-10EE-725B64EF21C6}"/>
                </a:ext>
              </a:extLst>
            </p:cNvPr>
            <p:cNvSpPr txBox="1">
              <a:spLocks noChangeArrowheads="1"/>
            </p:cNvSpPr>
            <p:nvPr/>
          </p:nvSpPr>
          <p:spPr bwMode="auto">
            <a:xfrm>
              <a:off x="1161" y="3023"/>
              <a:ext cx="306" cy="293"/>
            </a:xfrm>
            <a:prstGeom prst="rect">
              <a:avLst/>
            </a:prstGeom>
            <a:noFill/>
            <a:ln w="12700">
              <a:noFill/>
              <a:miter lim="800000"/>
              <a:headEnd/>
              <a:tailEnd/>
            </a:ln>
            <a:effectLst/>
          </p:spPr>
          <p:txBody>
            <a:bodyPr wrap="none" lIns="90000" tIns="46800" rIns="90000" bIns="46800">
              <a:spAutoFit/>
            </a:bodyPr>
            <a:lstStyle/>
            <a:p>
              <a:r>
                <a:rPr lang="en-GB" sz="1000">
                  <a:latin typeface="Calibri" pitchFamily="34" charset="0"/>
                </a:rPr>
                <a:t>N</a:t>
              </a:r>
            </a:p>
          </p:txBody>
        </p:sp>
        <p:sp>
          <p:nvSpPr>
            <p:cNvPr id="14" name="Text Box 17">
              <a:extLst>
                <a:ext uri="{FF2B5EF4-FFF2-40B4-BE49-F238E27FC236}">
                  <a16:creationId xmlns:a16="http://schemas.microsoft.com/office/drawing/2014/main" id="{5F6910FF-AC9E-8416-EE6D-F706FFEAF36B}"/>
                </a:ext>
              </a:extLst>
            </p:cNvPr>
            <p:cNvSpPr txBox="1">
              <a:spLocks noChangeArrowheads="1"/>
            </p:cNvSpPr>
            <p:nvPr/>
          </p:nvSpPr>
          <p:spPr bwMode="auto">
            <a:xfrm>
              <a:off x="4324" y="2122"/>
              <a:ext cx="339" cy="293"/>
            </a:xfrm>
            <a:prstGeom prst="rect">
              <a:avLst/>
            </a:prstGeom>
            <a:noFill/>
            <a:ln w="12700">
              <a:noFill/>
              <a:miter lim="800000"/>
              <a:headEnd/>
              <a:tailEnd/>
            </a:ln>
            <a:effectLst/>
          </p:spPr>
          <p:txBody>
            <a:bodyPr wrap="none" lIns="90000" tIns="46800" rIns="90000" bIns="46800">
              <a:spAutoFit/>
            </a:bodyPr>
            <a:lstStyle/>
            <a:p>
              <a:r>
                <a:rPr lang="en-GB" sz="1000">
                  <a:latin typeface="Calibri" pitchFamily="34" charset="0"/>
                </a:rPr>
                <a:t>M</a:t>
              </a:r>
            </a:p>
          </p:txBody>
        </p:sp>
        <p:sp>
          <p:nvSpPr>
            <p:cNvPr id="15" name="Text Box 18">
              <a:extLst>
                <a:ext uri="{FF2B5EF4-FFF2-40B4-BE49-F238E27FC236}">
                  <a16:creationId xmlns:a16="http://schemas.microsoft.com/office/drawing/2014/main" id="{D8E022F2-48B1-9093-4A5E-C8D917BC5BE5}"/>
                </a:ext>
              </a:extLst>
            </p:cNvPr>
            <p:cNvSpPr txBox="1">
              <a:spLocks noChangeArrowheads="1"/>
            </p:cNvSpPr>
            <p:nvPr/>
          </p:nvSpPr>
          <p:spPr bwMode="auto">
            <a:xfrm>
              <a:off x="4318" y="2948"/>
              <a:ext cx="306" cy="293"/>
            </a:xfrm>
            <a:prstGeom prst="rect">
              <a:avLst/>
            </a:prstGeom>
            <a:noFill/>
            <a:ln w="12700">
              <a:noFill/>
              <a:miter lim="800000"/>
              <a:headEnd/>
              <a:tailEnd/>
            </a:ln>
            <a:effectLst/>
          </p:spPr>
          <p:txBody>
            <a:bodyPr wrap="none" lIns="90000" tIns="46800" rIns="90000" bIns="46800">
              <a:spAutoFit/>
            </a:bodyPr>
            <a:lstStyle/>
            <a:p>
              <a:r>
                <a:rPr lang="en-GB" sz="1000">
                  <a:latin typeface="Calibri" pitchFamily="34" charset="0"/>
                </a:rPr>
                <a:t>N</a:t>
              </a:r>
            </a:p>
          </p:txBody>
        </p:sp>
        <p:cxnSp>
          <p:nvCxnSpPr>
            <p:cNvPr id="16" name="AutoShape 19">
              <a:extLst>
                <a:ext uri="{FF2B5EF4-FFF2-40B4-BE49-F238E27FC236}">
                  <a16:creationId xmlns:a16="http://schemas.microsoft.com/office/drawing/2014/main" id="{6E6C8FA1-3978-7F9B-1A08-DC1E72E82378}"/>
                </a:ext>
              </a:extLst>
            </p:cNvPr>
            <p:cNvCxnSpPr>
              <a:cxnSpLocks noChangeShapeType="1"/>
              <a:stCxn id="43" idx="2"/>
              <a:endCxn id="10" idx="0"/>
            </p:cNvCxnSpPr>
            <p:nvPr/>
          </p:nvCxnSpPr>
          <p:spPr bwMode="auto">
            <a:xfrm>
              <a:off x="1131" y="1968"/>
              <a:ext cx="32" cy="557"/>
            </a:xfrm>
            <a:prstGeom prst="straightConnector1">
              <a:avLst/>
            </a:prstGeom>
            <a:noFill/>
            <a:ln w="12700">
              <a:solidFill>
                <a:schemeClr val="tx1"/>
              </a:solidFill>
              <a:round/>
              <a:headEnd/>
              <a:tailEnd/>
            </a:ln>
            <a:effectLst/>
          </p:spPr>
        </p:cxnSp>
        <p:cxnSp>
          <p:nvCxnSpPr>
            <p:cNvPr id="17" name="AutoShape 20">
              <a:extLst>
                <a:ext uri="{FF2B5EF4-FFF2-40B4-BE49-F238E27FC236}">
                  <a16:creationId xmlns:a16="http://schemas.microsoft.com/office/drawing/2014/main" id="{364D2F1A-C34F-84AF-C190-2BC55481ACB2}"/>
                </a:ext>
              </a:extLst>
            </p:cNvPr>
            <p:cNvCxnSpPr>
              <a:cxnSpLocks noChangeShapeType="1"/>
              <a:stCxn id="10" idx="2"/>
              <a:endCxn id="6" idx="1"/>
            </p:cNvCxnSpPr>
            <p:nvPr/>
          </p:nvCxnSpPr>
          <p:spPr bwMode="auto">
            <a:xfrm rot="16200000" flipH="1">
              <a:off x="1794" y="2477"/>
              <a:ext cx="141" cy="1403"/>
            </a:xfrm>
            <a:prstGeom prst="bentConnector2">
              <a:avLst/>
            </a:prstGeom>
            <a:noFill/>
            <a:ln w="12700">
              <a:solidFill>
                <a:schemeClr val="tx1"/>
              </a:solidFill>
              <a:miter lim="800000"/>
              <a:headEnd/>
              <a:tailEnd/>
            </a:ln>
            <a:effectLst/>
          </p:spPr>
        </p:cxnSp>
        <p:cxnSp>
          <p:nvCxnSpPr>
            <p:cNvPr id="18" name="AutoShape 21">
              <a:extLst>
                <a:ext uri="{FF2B5EF4-FFF2-40B4-BE49-F238E27FC236}">
                  <a16:creationId xmlns:a16="http://schemas.microsoft.com/office/drawing/2014/main" id="{DF772FC6-BF30-F4BF-2B5F-01D26F5A6E19}"/>
                </a:ext>
              </a:extLst>
            </p:cNvPr>
            <p:cNvCxnSpPr>
              <a:cxnSpLocks noChangeShapeType="1"/>
              <a:stCxn id="11" idx="2"/>
              <a:endCxn id="6" idx="3"/>
            </p:cNvCxnSpPr>
            <p:nvPr/>
          </p:nvCxnSpPr>
          <p:spPr bwMode="auto">
            <a:xfrm rot="5400000">
              <a:off x="3729" y="2417"/>
              <a:ext cx="309" cy="1355"/>
            </a:xfrm>
            <a:prstGeom prst="bentConnector2">
              <a:avLst/>
            </a:prstGeom>
            <a:noFill/>
            <a:ln w="12700">
              <a:solidFill>
                <a:schemeClr val="tx1"/>
              </a:solidFill>
              <a:miter lim="800000"/>
              <a:headEnd/>
              <a:tailEnd/>
            </a:ln>
            <a:effectLst/>
          </p:spPr>
        </p:cxnSp>
        <p:cxnSp>
          <p:nvCxnSpPr>
            <p:cNvPr id="19" name="AutoShape 22">
              <a:extLst>
                <a:ext uri="{FF2B5EF4-FFF2-40B4-BE49-F238E27FC236}">
                  <a16:creationId xmlns:a16="http://schemas.microsoft.com/office/drawing/2014/main" id="{5714D705-8668-04D0-0E6E-6259DA8436B1}"/>
                </a:ext>
              </a:extLst>
            </p:cNvPr>
            <p:cNvCxnSpPr>
              <a:cxnSpLocks noChangeShapeType="1"/>
              <a:stCxn id="44" idx="2"/>
              <a:endCxn id="11" idx="0"/>
            </p:cNvCxnSpPr>
            <p:nvPr/>
          </p:nvCxnSpPr>
          <p:spPr bwMode="auto">
            <a:xfrm>
              <a:off x="4558" y="1968"/>
              <a:ext cx="3" cy="389"/>
            </a:xfrm>
            <a:prstGeom prst="straightConnector1">
              <a:avLst/>
            </a:prstGeom>
            <a:noFill/>
            <a:ln w="12700">
              <a:solidFill>
                <a:schemeClr val="tx1"/>
              </a:solidFill>
              <a:round/>
              <a:headEnd/>
              <a:tailEnd/>
            </a:ln>
            <a:effectLst/>
          </p:spPr>
        </p:cxnSp>
        <p:sp>
          <p:nvSpPr>
            <p:cNvPr id="20" name="Oval 23">
              <a:extLst>
                <a:ext uri="{FF2B5EF4-FFF2-40B4-BE49-F238E27FC236}">
                  <a16:creationId xmlns:a16="http://schemas.microsoft.com/office/drawing/2014/main" id="{10C7C769-8B31-DE9B-7001-394ACDAA6E14}"/>
                </a:ext>
              </a:extLst>
            </p:cNvPr>
            <p:cNvSpPr>
              <a:spLocks noChangeArrowheads="1"/>
            </p:cNvSpPr>
            <p:nvPr/>
          </p:nvSpPr>
          <p:spPr bwMode="auto">
            <a:xfrm>
              <a:off x="1899" y="3594"/>
              <a:ext cx="836"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u="sng" dirty="0" err="1">
                  <a:latin typeface="Calibri" pitchFamily="34" charset="0"/>
                </a:rPr>
                <a:t>CName</a:t>
              </a:r>
              <a:endParaRPr lang="en-GB" sz="900" u="sng" dirty="0">
                <a:latin typeface="Calibri" pitchFamily="34" charset="0"/>
              </a:endParaRPr>
            </a:p>
          </p:txBody>
        </p:sp>
        <p:sp>
          <p:nvSpPr>
            <p:cNvPr id="21" name="Oval 24">
              <a:extLst>
                <a:ext uri="{FF2B5EF4-FFF2-40B4-BE49-F238E27FC236}">
                  <a16:creationId xmlns:a16="http://schemas.microsoft.com/office/drawing/2014/main" id="{FB41B389-0E12-46AC-6C65-3785AEBE313A}"/>
                </a:ext>
              </a:extLst>
            </p:cNvPr>
            <p:cNvSpPr>
              <a:spLocks noChangeArrowheads="1"/>
            </p:cNvSpPr>
            <p:nvPr/>
          </p:nvSpPr>
          <p:spPr bwMode="auto">
            <a:xfrm>
              <a:off x="2915" y="3594"/>
              <a:ext cx="1152"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a:latin typeface="Calibri" pitchFamily="34" charset="0"/>
                </a:rPr>
                <a:t>Description</a:t>
              </a:r>
            </a:p>
          </p:txBody>
        </p:sp>
        <p:sp>
          <p:nvSpPr>
            <p:cNvPr id="22" name="Line 25">
              <a:extLst>
                <a:ext uri="{FF2B5EF4-FFF2-40B4-BE49-F238E27FC236}">
                  <a16:creationId xmlns:a16="http://schemas.microsoft.com/office/drawing/2014/main" id="{7911ABF3-19F0-DB78-D0AF-A6D6069FB268}"/>
                </a:ext>
              </a:extLst>
            </p:cNvPr>
            <p:cNvSpPr>
              <a:spLocks noChangeShapeType="1"/>
            </p:cNvSpPr>
            <p:nvPr/>
          </p:nvSpPr>
          <p:spPr bwMode="auto">
            <a:xfrm flipV="1">
              <a:off x="2310" y="3356"/>
              <a:ext cx="493" cy="257"/>
            </a:xfrm>
            <a:prstGeom prst="line">
              <a:avLst/>
            </a:prstGeom>
            <a:noFill/>
            <a:ln w="12700">
              <a:solidFill>
                <a:schemeClr val="tx1"/>
              </a:solidFill>
              <a:round/>
              <a:headEnd/>
              <a:tailEnd/>
            </a:ln>
            <a:effectLst/>
          </p:spPr>
          <p:txBody>
            <a:bodyPr wrap="square" lIns="90000" tIns="46800" rIns="90000" bIns="46800">
              <a:spAutoFit/>
            </a:bodyPr>
            <a:lstStyle/>
            <a:p>
              <a:endParaRPr lang="en-US" sz="800"/>
            </a:p>
          </p:txBody>
        </p:sp>
        <p:sp>
          <p:nvSpPr>
            <p:cNvPr id="23" name="Line 26">
              <a:extLst>
                <a:ext uri="{FF2B5EF4-FFF2-40B4-BE49-F238E27FC236}">
                  <a16:creationId xmlns:a16="http://schemas.microsoft.com/office/drawing/2014/main" id="{932551A8-F971-F3B9-5B43-02FC7D8EF13C}"/>
                </a:ext>
              </a:extLst>
            </p:cNvPr>
            <p:cNvSpPr>
              <a:spLocks noChangeShapeType="1"/>
            </p:cNvSpPr>
            <p:nvPr/>
          </p:nvSpPr>
          <p:spPr bwMode="auto">
            <a:xfrm>
              <a:off x="2985" y="3373"/>
              <a:ext cx="493" cy="240"/>
            </a:xfrm>
            <a:prstGeom prst="line">
              <a:avLst/>
            </a:prstGeom>
            <a:noFill/>
            <a:ln w="12700">
              <a:solidFill>
                <a:schemeClr val="tx1"/>
              </a:solidFill>
              <a:round/>
              <a:headEnd/>
              <a:tailEnd/>
            </a:ln>
            <a:effectLst/>
          </p:spPr>
          <p:txBody>
            <a:bodyPr wrap="square" lIns="90000" tIns="46800" rIns="90000" bIns="46800">
              <a:spAutoFit/>
            </a:bodyPr>
            <a:lstStyle/>
            <a:p>
              <a:endParaRPr lang="en-US" sz="800"/>
            </a:p>
          </p:txBody>
        </p:sp>
        <p:sp>
          <p:nvSpPr>
            <p:cNvPr id="24" name="Oval 27">
              <a:extLst>
                <a:ext uri="{FF2B5EF4-FFF2-40B4-BE49-F238E27FC236}">
                  <a16:creationId xmlns:a16="http://schemas.microsoft.com/office/drawing/2014/main" id="{AA2F716B-1E1A-0CBF-147F-29F2D2F63B21}"/>
                </a:ext>
              </a:extLst>
            </p:cNvPr>
            <p:cNvSpPr>
              <a:spLocks noChangeArrowheads="1"/>
            </p:cNvSpPr>
            <p:nvPr/>
          </p:nvSpPr>
          <p:spPr bwMode="auto">
            <a:xfrm>
              <a:off x="221" y="1144"/>
              <a:ext cx="852"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u="sng" dirty="0" err="1">
                  <a:latin typeface="Calibri" pitchFamily="34" charset="0"/>
                </a:rPr>
                <a:t>DName</a:t>
              </a:r>
              <a:endParaRPr lang="en-GB" sz="900" u="sng" dirty="0">
                <a:latin typeface="Calibri" pitchFamily="34" charset="0"/>
              </a:endParaRPr>
            </a:p>
          </p:txBody>
        </p:sp>
        <p:sp>
          <p:nvSpPr>
            <p:cNvPr id="25" name="Oval 28">
              <a:extLst>
                <a:ext uri="{FF2B5EF4-FFF2-40B4-BE49-F238E27FC236}">
                  <a16:creationId xmlns:a16="http://schemas.microsoft.com/office/drawing/2014/main" id="{403F3572-4D08-E3F3-63C6-84F3C32D911B}"/>
                </a:ext>
              </a:extLst>
            </p:cNvPr>
            <p:cNvSpPr>
              <a:spLocks noChangeArrowheads="1"/>
            </p:cNvSpPr>
            <p:nvPr/>
          </p:nvSpPr>
          <p:spPr bwMode="auto">
            <a:xfrm>
              <a:off x="126" y="2030"/>
              <a:ext cx="618"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a:latin typeface="Calibri" pitchFamily="34" charset="0"/>
                </a:rPr>
                <a:t>HoD</a:t>
              </a:r>
            </a:p>
          </p:txBody>
        </p:sp>
        <p:sp>
          <p:nvSpPr>
            <p:cNvPr id="26" name="Oval 29">
              <a:extLst>
                <a:ext uri="{FF2B5EF4-FFF2-40B4-BE49-F238E27FC236}">
                  <a16:creationId xmlns:a16="http://schemas.microsoft.com/office/drawing/2014/main" id="{1AB3A2A3-CC52-90DE-7B52-06DE64FD0B64}"/>
                </a:ext>
              </a:extLst>
            </p:cNvPr>
            <p:cNvSpPr>
              <a:spLocks noChangeArrowheads="1"/>
            </p:cNvSpPr>
            <p:nvPr/>
          </p:nvSpPr>
          <p:spPr bwMode="auto">
            <a:xfrm>
              <a:off x="663" y="776"/>
              <a:ext cx="1096"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dirty="0" err="1">
                  <a:latin typeface="Calibri" pitchFamily="34" charset="0"/>
                </a:rPr>
                <a:t>NoOfEmps</a:t>
              </a:r>
              <a:endParaRPr lang="en-GB" sz="900" dirty="0">
                <a:latin typeface="Calibri" pitchFamily="34" charset="0"/>
              </a:endParaRPr>
            </a:p>
          </p:txBody>
        </p:sp>
        <p:sp>
          <p:nvSpPr>
            <p:cNvPr id="27" name="Line 35">
              <a:extLst>
                <a:ext uri="{FF2B5EF4-FFF2-40B4-BE49-F238E27FC236}">
                  <a16:creationId xmlns:a16="http://schemas.microsoft.com/office/drawing/2014/main" id="{4F2A906A-9F56-6504-D7FF-941239F252E1}"/>
                </a:ext>
              </a:extLst>
            </p:cNvPr>
            <p:cNvSpPr>
              <a:spLocks noChangeShapeType="1"/>
            </p:cNvSpPr>
            <p:nvPr/>
          </p:nvSpPr>
          <p:spPr bwMode="auto">
            <a:xfrm>
              <a:off x="514" y="1499"/>
              <a:ext cx="386" cy="167"/>
            </a:xfrm>
            <a:prstGeom prst="line">
              <a:avLst/>
            </a:prstGeom>
            <a:noFill/>
            <a:ln w="12700">
              <a:solidFill>
                <a:schemeClr val="tx1"/>
              </a:solidFill>
              <a:round/>
              <a:headEnd/>
              <a:tailEnd/>
            </a:ln>
            <a:effectLst/>
          </p:spPr>
          <p:txBody>
            <a:bodyPr wrap="none" lIns="90000" tIns="46800" rIns="90000" bIns="46800">
              <a:spAutoFit/>
            </a:bodyPr>
            <a:lstStyle/>
            <a:p>
              <a:endParaRPr lang="en-US" sz="800"/>
            </a:p>
          </p:txBody>
        </p:sp>
        <p:sp>
          <p:nvSpPr>
            <p:cNvPr id="28" name="Line 36">
              <a:extLst>
                <a:ext uri="{FF2B5EF4-FFF2-40B4-BE49-F238E27FC236}">
                  <a16:creationId xmlns:a16="http://schemas.microsoft.com/office/drawing/2014/main" id="{45483EB3-75EE-16CF-7090-CB3158D95B5C}"/>
                </a:ext>
              </a:extLst>
            </p:cNvPr>
            <p:cNvSpPr>
              <a:spLocks noChangeShapeType="1"/>
            </p:cNvSpPr>
            <p:nvPr/>
          </p:nvSpPr>
          <p:spPr bwMode="auto">
            <a:xfrm>
              <a:off x="1191" y="1135"/>
              <a:ext cx="0" cy="531"/>
            </a:xfrm>
            <a:prstGeom prst="line">
              <a:avLst/>
            </a:prstGeom>
            <a:noFill/>
            <a:ln w="12700">
              <a:solidFill>
                <a:schemeClr val="tx1"/>
              </a:solidFill>
              <a:round/>
              <a:headEnd/>
              <a:tailEnd/>
            </a:ln>
            <a:effectLst/>
          </p:spPr>
          <p:txBody>
            <a:bodyPr wrap="none" lIns="90000" tIns="46800" rIns="90000" bIns="46800">
              <a:spAutoFit/>
            </a:bodyPr>
            <a:lstStyle/>
            <a:p>
              <a:endParaRPr lang="en-US" sz="800"/>
            </a:p>
          </p:txBody>
        </p:sp>
        <p:sp>
          <p:nvSpPr>
            <p:cNvPr id="29" name="Line 38">
              <a:extLst>
                <a:ext uri="{FF2B5EF4-FFF2-40B4-BE49-F238E27FC236}">
                  <a16:creationId xmlns:a16="http://schemas.microsoft.com/office/drawing/2014/main" id="{6DC98C16-50A0-CF82-241F-874D302FBBC7}"/>
                </a:ext>
              </a:extLst>
            </p:cNvPr>
            <p:cNvSpPr>
              <a:spLocks noChangeShapeType="1"/>
            </p:cNvSpPr>
            <p:nvPr/>
          </p:nvSpPr>
          <p:spPr bwMode="auto">
            <a:xfrm flipV="1">
              <a:off x="436" y="1963"/>
              <a:ext cx="498" cy="84"/>
            </a:xfrm>
            <a:prstGeom prst="line">
              <a:avLst/>
            </a:prstGeom>
            <a:noFill/>
            <a:ln w="12700">
              <a:solidFill>
                <a:schemeClr val="tx1"/>
              </a:solidFill>
              <a:round/>
              <a:headEnd/>
              <a:tailEnd/>
            </a:ln>
            <a:effectLst/>
          </p:spPr>
          <p:txBody>
            <a:bodyPr wrap="none" lIns="90000" tIns="46800" rIns="90000" bIns="46800">
              <a:spAutoFit/>
            </a:bodyPr>
            <a:lstStyle/>
            <a:p>
              <a:endParaRPr lang="en-US" sz="800"/>
            </a:p>
          </p:txBody>
        </p:sp>
        <p:sp>
          <p:nvSpPr>
            <p:cNvPr id="30" name="Oval 40">
              <a:extLst>
                <a:ext uri="{FF2B5EF4-FFF2-40B4-BE49-F238E27FC236}">
                  <a16:creationId xmlns:a16="http://schemas.microsoft.com/office/drawing/2014/main" id="{064DF5E8-1A00-1D41-2200-B86795554683}"/>
                </a:ext>
              </a:extLst>
            </p:cNvPr>
            <p:cNvSpPr>
              <a:spLocks noChangeArrowheads="1"/>
            </p:cNvSpPr>
            <p:nvPr/>
          </p:nvSpPr>
          <p:spPr bwMode="auto">
            <a:xfrm>
              <a:off x="2245" y="638"/>
              <a:ext cx="1014" cy="351"/>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800">
                  <a:latin typeface="Calibri" pitchFamily="34" charset="0"/>
                </a:rPr>
                <a:t>First Name</a:t>
              </a:r>
            </a:p>
          </p:txBody>
        </p:sp>
        <p:sp>
          <p:nvSpPr>
            <p:cNvPr id="31" name="Oval 41">
              <a:extLst>
                <a:ext uri="{FF2B5EF4-FFF2-40B4-BE49-F238E27FC236}">
                  <a16:creationId xmlns:a16="http://schemas.microsoft.com/office/drawing/2014/main" id="{66387719-9C51-117B-CDFE-A1623B905542}"/>
                </a:ext>
              </a:extLst>
            </p:cNvPr>
            <p:cNvSpPr>
              <a:spLocks noChangeArrowheads="1"/>
            </p:cNvSpPr>
            <p:nvPr/>
          </p:nvSpPr>
          <p:spPr bwMode="auto">
            <a:xfrm>
              <a:off x="2920" y="883"/>
              <a:ext cx="993" cy="351"/>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800" dirty="0">
                  <a:latin typeface="Calibri" pitchFamily="34" charset="0"/>
                </a:rPr>
                <a:t>Last Name</a:t>
              </a:r>
            </a:p>
          </p:txBody>
        </p:sp>
        <p:cxnSp>
          <p:nvCxnSpPr>
            <p:cNvPr id="32" name="AutoShape 42">
              <a:extLst>
                <a:ext uri="{FF2B5EF4-FFF2-40B4-BE49-F238E27FC236}">
                  <a16:creationId xmlns:a16="http://schemas.microsoft.com/office/drawing/2014/main" id="{5C761707-FC8D-14BA-11BD-42126E527BB1}"/>
                </a:ext>
              </a:extLst>
            </p:cNvPr>
            <p:cNvCxnSpPr>
              <a:cxnSpLocks noChangeShapeType="1"/>
              <a:stCxn id="38" idx="0"/>
              <a:endCxn id="30" idx="4"/>
            </p:cNvCxnSpPr>
            <p:nvPr/>
          </p:nvCxnSpPr>
          <p:spPr bwMode="auto">
            <a:xfrm flipH="1" flipV="1">
              <a:off x="2752" y="989"/>
              <a:ext cx="665" cy="510"/>
            </a:xfrm>
            <a:prstGeom prst="straightConnector1">
              <a:avLst/>
            </a:prstGeom>
            <a:noFill/>
            <a:ln w="12700">
              <a:solidFill>
                <a:schemeClr val="tx1"/>
              </a:solidFill>
              <a:round/>
              <a:headEnd/>
              <a:tailEnd/>
            </a:ln>
            <a:effectLst/>
          </p:spPr>
        </p:cxnSp>
        <p:cxnSp>
          <p:nvCxnSpPr>
            <p:cNvPr id="33" name="AutoShape 43">
              <a:extLst>
                <a:ext uri="{FF2B5EF4-FFF2-40B4-BE49-F238E27FC236}">
                  <a16:creationId xmlns:a16="http://schemas.microsoft.com/office/drawing/2014/main" id="{5A331B92-1D6B-E030-E402-B98F89F7E8BF}"/>
                </a:ext>
              </a:extLst>
            </p:cNvPr>
            <p:cNvCxnSpPr>
              <a:cxnSpLocks noChangeShapeType="1"/>
              <a:stCxn id="44" idx="0"/>
              <a:endCxn id="31" idx="4"/>
            </p:cNvCxnSpPr>
            <p:nvPr/>
          </p:nvCxnSpPr>
          <p:spPr bwMode="auto">
            <a:xfrm flipH="1" flipV="1">
              <a:off x="3417" y="1234"/>
              <a:ext cx="1141" cy="441"/>
            </a:xfrm>
            <a:prstGeom prst="straightConnector1">
              <a:avLst/>
            </a:prstGeom>
            <a:noFill/>
            <a:ln w="12700">
              <a:solidFill>
                <a:schemeClr val="tx1"/>
              </a:solidFill>
              <a:round/>
              <a:headEnd/>
              <a:tailEnd/>
            </a:ln>
            <a:effectLst/>
          </p:spPr>
        </p:cxnSp>
        <p:sp>
          <p:nvSpPr>
            <p:cNvPr id="34" name="Oval 44">
              <a:extLst>
                <a:ext uri="{FF2B5EF4-FFF2-40B4-BE49-F238E27FC236}">
                  <a16:creationId xmlns:a16="http://schemas.microsoft.com/office/drawing/2014/main" id="{19FDA2BF-3C6A-412D-7B82-EEC85F6202F3}"/>
                </a:ext>
              </a:extLst>
            </p:cNvPr>
            <p:cNvSpPr>
              <a:spLocks noChangeArrowheads="1"/>
            </p:cNvSpPr>
            <p:nvPr/>
          </p:nvSpPr>
          <p:spPr bwMode="auto">
            <a:xfrm>
              <a:off x="3703" y="1031"/>
              <a:ext cx="937"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u="sng">
                  <a:latin typeface="Calibri" pitchFamily="34" charset="0"/>
                </a:rPr>
                <a:t>RegNum</a:t>
              </a:r>
            </a:p>
          </p:txBody>
        </p:sp>
        <p:sp>
          <p:nvSpPr>
            <p:cNvPr id="35" name="Oval 45">
              <a:extLst>
                <a:ext uri="{FF2B5EF4-FFF2-40B4-BE49-F238E27FC236}">
                  <a16:creationId xmlns:a16="http://schemas.microsoft.com/office/drawing/2014/main" id="{38EEB050-B979-1874-2F29-2A429CD0157D}"/>
                </a:ext>
              </a:extLst>
            </p:cNvPr>
            <p:cNvSpPr>
              <a:spLocks noChangeArrowheads="1"/>
            </p:cNvSpPr>
            <p:nvPr/>
          </p:nvSpPr>
          <p:spPr bwMode="auto">
            <a:xfrm>
              <a:off x="4536" y="750"/>
              <a:ext cx="895"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dirty="0">
                  <a:latin typeface="Calibri" pitchFamily="34" charset="0"/>
                </a:rPr>
                <a:t>Address</a:t>
              </a:r>
            </a:p>
          </p:txBody>
        </p:sp>
        <p:sp>
          <p:nvSpPr>
            <p:cNvPr id="36" name="Oval 46">
              <a:extLst>
                <a:ext uri="{FF2B5EF4-FFF2-40B4-BE49-F238E27FC236}">
                  <a16:creationId xmlns:a16="http://schemas.microsoft.com/office/drawing/2014/main" id="{E7380644-10C4-47E8-0432-DDCDE4D83099}"/>
                </a:ext>
              </a:extLst>
            </p:cNvPr>
            <p:cNvSpPr>
              <a:spLocks noChangeArrowheads="1"/>
            </p:cNvSpPr>
            <p:nvPr/>
          </p:nvSpPr>
          <p:spPr bwMode="auto">
            <a:xfrm>
              <a:off x="4896" y="1158"/>
              <a:ext cx="746"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a:latin typeface="Calibri" pitchFamily="34" charset="0"/>
                </a:rPr>
                <a:t>BDate</a:t>
              </a:r>
            </a:p>
          </p:txBody>
        </p:sp>
        <p:sp>
          <p:nvSpPr>
            <p:cNvPr id="37" name="Oval 47">
              <a:extLst>
                <a:ext uri="{FF2B5EF4-FFF2-40B4-BE49-F238E27FC236}">
                  <a16:creationId xmlns:a16="http://schemas.microsoft.com/office/drawing/2014/main" id="{32AEEEFB-030E-788D-50F4-67EB1A76773F}"/>
                </a:ext>
              </a:extLst>
            </p:cNvPr>
            <p:cNvSpPr>
              <a:spLocks noChangeArrowheads="1"/>
            </p:cNvSpPr>
            <p:nvPr/>
          </p:nvSpPr>
          <p:spPr bwMode="auto">
            <a:xfrm>
              <a:off x="4885" y="1980"/>
              <a:ext cx="852"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a:latin typeface="Calibri" pitchFamily="34" charset="0"/>
                </a:rPr>
                <a:t>Gender</a:t>
              </a:r>
            </a:p>
          </p:txBody>
        </p:sp>
        <p:sp>
          <p:nvSpPr>
            <p:cNvPr id="38" name="Line 48">
              <a:extLst>
                <a:ext uri="{FF2B5EF4-FFF2-40B4-BE49-F238E27FC236}">
                  <a16:creationId xmlns:a16="http://schemas.microsoft.com/office/drawing/2014/main" id="{786ADED1-FA85-EB60-3ECA-CB30C1D09E24}"/>
                </a:ext>
              </a:extLst>
            </p:cNvPr>
            <p:cNvSpPr>
              <a:spLocks noChangeShapeType="1"/>
            </p:cNvSpPr>
            <p:nvPr/>
          </p:nvSpPr>
          <p:spPr bwMode="auto">
            <a:xfrm>
              <a:off x="3417" y="1499"/>
              <a:ext cx="878" cy="167"/>
            </a:xfrm>
            <a:prstGeom prst="line">
              <a:avLst/>
            </a:prstGeom>
            <a:noFill/>
            <a:ln w="12700">
              <a:solidFill>
                <a:schemeClr val="tx1"/>
              </a:solidFill>
              <a:round/>
              <a:headEnd/>
              <a:tailEnd/>
            </a:ln>
            <a:effectLst/>
          </p:spPr>
          <p:txBody>
            <a:bodyPr wrap="none" lIns="90000" tIns="46800" rIns="90000" bIns="46800">
              <a:spAutoFit/>
            </a:bodyPr>
            <a:lstStyle/>
            <a:p>
              <a:endParaRPr lang="en-US" sz="800"/>
            </a:p>
          </p:txBody>
        </p:sp>
        <p:sp>
          <p:nvSpPr>
            <p:cNvPr id="39" name="Line 49">
              <a:extLst>
                <a:ext uri="{FF2B5EF4-FFF2-40B4-BE49-F238E27FC236}">
                  <a16:creationId xmlns:a16="http://schemas.microsoft.com/office/drawing/2014/main" id="{9B016270-C9FB-32EB-4B59-EC93D6C42856}"/>
                </a:ext>
              </a:extLst>
            </p:cNvPr>
            <p:cNvSpPr>
              <a:spLocks noChangeShapeType="1"/>
            </p:cNvSpPr>
            <p:nvPr/>
          </p:nvSpPr>
          <p:spPr bwMode="auto">
            <a:xfrm>
              <a:off x="4211" y="1387"/>
              <a:ext cx="184" cy="285"/>
            </a:xfrm>
            <a:prstGeom prst="line">
              <a:avLst/>
            </a:prstGeom>
            <a:noFill/>
            <a:ln w="12700">
              <a:solidFill>
                <a:schemeClr val="tx1"/>
              </a:solidFill>
              <a:round/>
              <a:headEnd/>
              <a:tailEnd/>
            </a:ln>
            <a:effectLst/>
          </p:spPr>
          <p:txBody>
            <a:bodyPr wrap="none" lIns="90000" tIns="46800" rIns="90000" bIns="46800">
              <a:spAutoFit/>
            </a:bodyPr>
            <a:lstStyle/>
            <a:p>
              <a:endParaRPr lang="en-US" sz="800"/>
            </a:p>
          </p:txBody>
        </p:sp>
        <p:sp>
          <p:nvSpPr>
            <p:cNvPr id="40" name="Line 50">
              <a:extLst>
                <a:ext uri="{FF2B5EF4-FFF2-40B4-BE49-F238E27FC236}">
                  <a16:creationId xmlns:a16="http://schemas.microsoft.com/office/drawing/2014/main" id="{280E5E5C-E2C4-349D-4AB4-B484C6B20216}"/>
                </a:ext>
              </a:extLst>
            </p:cNvPr>
            <p:cNvSpPr>
              <a:spLocks noChangeShapeType="1"/>
            </p:cNvSpPr>
            <p:nvPr/>
          </p:nvSpPr>
          <p:spPr bwMode="auto">
            <a:xfrm flipH="1">
              <a:off x="4535" y="1102"/>
              <a:ext cx="381" cy="564"/>
            </a:xfrm>
            <a:prstGeom prst="line">
              <a:avLst/>
            </a:prstGeom>
            <a:noFill/>
            <a:ln w="12700">
              <a:solidFill>
                <a:schemeClr val="tx1"/>
              </a:solidFill>
              <a:round/>
              <a:headEnd/>
              <a:tailEnd/>
            </a:ln>
            <a:effectLst/>
          </p:spPr>
          <p:txBody>
            <a:bodyPr wrap="none" lIns="90000" tIns="46800" rIns="90000" bIns="46800">
              <a:spAutoFit/>
            </a:bodyPr>
            <a:lstStyle/>
            <a:p>
              <a:endParaRPr lang="en-US" sz="800"/>
            </a:p>
          </p:txBody>
        </p:sp>
        <p:sp>
          <p:nvSpPr>
            <p:cNvPr id="41" name="Line 51">
              <a:extLst>
                <a:ext uri="{FF2B5EF4-FFF2-40B4-BE49-F238E27FC236}">
                  <a16:creationId xmlns:a16="http://schemas.microsoft.com/office/drawing/2014/main" id="{440D44CB-B4A0-FA04-1EDA-99E464E5FA8F}"/>
                </a:ext>
              </a:extLst>
            </p:cNvPr>
            <p:cNvSpPr>
              <a:spLocks noChangeShapeType="1"/>
            </p:cNvSpPr>
            <p:nvPr/>
          </p:nvSpPr>
          <p:spPr bwMode="auto">
            <a:xfrm flipH="1">
              <a:off x="4781" y="1515"/>
              <a:ext cx="470" cy="151"/>
            </a:xfrm>
            <a:prstGeom prst="line">
              <a:avLst/>
            </a:prstGeom>
            <a:noFill/>
            <a:ln w="12700">
              <a:solidFill>
                <a:schemeClr val="tx1"/>
              </a:solidFill>
              <a:round/>
              <a:headEnd/>
              <a:tailEnd/>
            </a:ln>
            <a:effectLst/>
          </p:spPr>
          <p:txBody>
            <a:bodyPr wrap="none" lIns="90000" tIns="46800" rIns="90000" bIns="46800">
              <a:spAutoFit/>
            </a:bodyPr>
            <a:lstStyle/>
            <a:p>
              <a:endParaRPr lang="en-US" sz="800"/>
            </a:p>
          </p:txBody>
        </p:sp>
        <p:sp>
          <p:nvSpPr>
            <p:cNvPr id="42" name="Line 52">
              <a:extLst>
                <a:ext uri="{FF2B5EF4-FFF2-40B4-BE49-F238E27FC236}">
                  <a16:creationId xmlns:a16="http://schemas.microsoft.com/office/drawing/2014/main" id="{0ECB04C3-1ECF-5072-722B-8301DC089475}"/>
                </a:ext>
              </a:extLst>
            </p:cNvPr>
            <p:cNvSpPr>
              <a:spLocks noChangeShapeType="1"/>
            </p:cNvSpPr>
            <p:nvPr/>
          </p:nvSpPr>
          <p:spPr bwMode="auto">
            <a:xfrm flipH="1" flipV="1">
              <a:off x="4756" y="1812"/>
              <a:ext cx="545" cy="184"/>
            </a:xfrm>
            <a:prstGeom prst="line">
              <a:avLst/>
            </a:prstGeom>
            <a:noFill/>
            <a:ln w="12700">
              <a:solidFill>
                <a:schemeClr val="tx1"/>
              </a:solidFill>
              <a:round/>
              <a:headEnd/>
              <a:tailEnd/>
            </a:ln>
            <a:effectLst/>
          </p:spPr>
          <p:txBody>
            <a:bodyPr wrap="square" lIns="90000" tIns="46800" rIns="90000" bIns="46800">
              <a:spAutoFit/>
            </a:bodyPr>
            <a:lstStyle/>
            <a:p>
              <a:endParaRPr lang="en-US" sz="800"/>
            </a:p>
          </p:txBody>
        </p:sp>
      </p:grpSp>
      <p:sp>
        <p:nvSpPr>
          <p:cNvPr id="48" name="Oval 47">
            <a:extLst>
              <a:ext uri="{FF2B5EF4-FFF2-40B4-BE49-F238E27FC236}">
                <a16:creationId xmlns:a16="http://schemas.microsoft.com/office/drawing/2014/main" id="{BC1964A7-E6AD-0CE3-0061-88EE0DE3B6A4}"/>
              </a:ext>
            </a:extLst>
          </p:cNvPr>
          <p:cNvSpPr/>
          <p:nvPr/>
        </p:nvSpPr>
        <p:spPr>
          <a:xfrm>
            <a:off x="8579529" y="2901296"/>
            <a:ext cx="2335298" cy="613314"/>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5725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E2CBAFC-531A-571C-59EF-5C01F5CB8A80}"/>
              </a:ext>
            </a:extLst>
          </p:cNvPr>
          <p:cNvPicPr>
            <a:picLocks noChangeAspect="1"/>
          </p:cNvPicPr>
          <p:nvPr/>
        </p:nvPicPr>
        <p:blipFill>
          <a:blip r:embed="rId2"/>
          <a:stretch>
            <a:fillRect/>
          </a:stretch>
        </p:blipFill>
        <p:spPr>
          <a:xfrm>
            <a:off x="6363760" y="2405063"/>
            <a:ext cx="5124450" cy="4019550"/>
          </a:xfrm>
          <a:prstGeom prst="rect">
            <a:avLst/>
          </a:prstGeom>
        </p:spPr>
      </p:pic>
      <p:sp>
        <p:nvSpPr>
          <p:cNvPr id="2" name="Title 1">
            <a:extLst>
              <a:ext uri="{FF2B5EF4-FFF2-40B4-BE49-F238E27FC236}">
                <a16:creationId xmlns:a16="http://schemas.microsoft.com/office/drawing/2014/main" id="{A67BE865-CE67-F07A-B1A5-18BDD677E4E9}"/>
              </a:ext>
            </a:extLst>
          </p:cNvPr>
          <p:cNvSpPr>
            <a:spLocks noGrp="1"/>
          </p:cNvSpPr>
          <p:nvPr>
            <p:ph type="title"/>
          </p:nvPr>
        </p:nvSpPr>
        <p:spPr>
          <a:xfrm>
            <a:off x="819538" y="522516"/>
            <a:ext cx="7568682" cy="1168172"/>
          </a:xfrm>
        </p:spPr>
        <p:txBody>
          <a:bodyPr anchor="ctr">
            <a:normAutofit/>
          </a:bodyPr>
          <a:lstStyle/>
          <a:p>
            <a:r>
              <a:rPr lang="en-GB" dirty="0"/>
              <a:t>What have we learnt so far?</a:t>
            </a:r>
          </a:p>
        </p:txBody>
      </p:sp>
      <p:sp>
        <p:nvSpPr>
          <p:cNvPr id="1038" name="Content Placeholder 2">
            <a:extLst>
              <a:ext uri="{FF2B5EF4-FFF2-40B4-BE49-F238E27FC236}">
                <a16:creationId xmlns:a16="http://schemas.microsoft.com/office/drawing/2014/main" id="{8002FBBF-F679-46FA-743C-CBB0BC74C580}"/>
              </a:ext>
            </a:extLst>
          </p:cNvPr>
          <p:cNvSpPr>
            <a:spLocks noGrp="1"/>
          </p:cNvSpPr>
          <p:nvPr>
            <p:ph idx="1"/>
          </p:nvPr>
        </p:nvSpPr>
        <p:spPr>
          <a:xfrm>
            <a:off x="819538" y="2313991"/>
            <a:ext cx="5956204" cy="3862971"/>
          </a:xfrm>
        </p:spPr>
        <p:txBody>
          <a:bodyPr>
            <a:normAutofit/>
          </a:bodyPr>
          <a:lstStyle/>
          <a:p>
            <a:r>
              <a:rPr lang="en-US" dirty="0"/>
              <a:t>Program </a:t>
            </a:r>
            <a:r>
              <a:rPr lang="en-US" b="1" dirty="0"/>
              <a:t>…… </a:t>
            </a:r>
            <a:r>
              <a:rPr lang="en-US" dirty="0"/>
              <a:t>have </a:t>
            </a:r>
            <a:r>
              <a:rPr lang="en-US" b="1" dirty="0"/>
              <a:t>many </a:t>
            </a:r>
            <a:r>
              <a:rPr lang="en-US" dirty="0"/>
              <a:t>students.</a:t>
            </a:r>
          </a:p>
        </p:txBody>
      </p:sp>
      <p:sp>
        <p:nvSpPr>
          <p:cNvPr id="4" name="Slide Number Placeholder 3">
            <a:extLst>
              <a:ext uri="{FF2B5EF4-FFF2-40B4-BE49-F238E27FC236}">
                <a16:creationId xmlns:a16="http://schemas.microsoft.com/office/drawing/2014/main" id="{A94F568B-EC7A-42D8-4EAE-BA5523E5618F}"/>
              </a:ext>
            </a:extLst>
          </p:cNvPr>
          <p:cNvSpPr>
            <a:spLocks noGrp="1"/>
          </p:cNvSpPr>
          <p:nvPr>
            <p:ph type="sldNum" sz="quarter" idx="4"/>
          </p:nvPr>
        </p:nvSpPr>
        <p:spPr>
          <a:xfrm>
            <a:off x="8955058" y="6092983"/>
            <a:ext cx="2743200" cy="365125"/>
          </a:xfrm>
        </p:spPr>
        <p:txBody>
          <a:bodyPr anchor="ctr">
            <a:normAutofit/>
          </a:bodyPr>
          <a:lstStyle/>
          <a:p>
            <a:pPr>
              <a:lnSpc>
                <a:spcPct val="90000"/>
              </a:lnSpc>
              <a:spcAft>
                <a:spcPts val="600"/>
              </a:spcAft>
            </a:pPr>
            <a:fld id="{6998E55D-8E2A-4AFE-A61C-B5DBBB7761E7}" type="slidenum">
              <a:rPr lang="en-GB" smtClean="0"/>
              <a:pPr>
                <a:lnSpc>
                  <a:spcPct val="90000"/>
                </a:lnSpc>
                <a:spcAft>
                  <a:spcPts val="600"/>
                </a:spcAft>
              </a:pPr>
              <a:t>12</a:t>
            </a:fld>
            <a:endParaRPr lang="en-GB"/>
          </a:p>
        </p:txBody>
      </p:sp>
      <p:sp>
        <p:nvSpPr>
          <p:cNvPr id="5" name="Oval 4">
            <a:extLst>
              <a:ext uri="{FF2B5EF4-FFF2-40B4-BE49-F238E27FC236}">
                <a16:creationId xmlns:a16="http://schemas.microsoft.com/office/drawing/2014/main" id="{5537B4BC-A7AB-D16C-5848-51C1AEF58602}"/>
              </a:ext>
            </a:extLst>
          </p:cNvPr>
          <p:cNvSpPr/>
          <p:nvPr/>
        </p:nvSpPr>
        <p:spPr>
          <a:xfrm>
            <a:off x="8189366" y="3066497"/>
            <a:ext cx="361950" cy="276778"/>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6422334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9483F-C58E-D11C-EF59-789528886C5E}"/>
              </a:ext>
            </a:extLst>
          </p:cNvPr>
          <p:cNvSpPr>
            <a:spLocks noGrp="1"/>
          </p:cNvSpPr>
          <p:nvPr>
            <p:ph type="title"/>
          </p:nvPr>
        </p:nvSpPr>
        <p:spPr/>
        <p:txBody>
          <a:bodyPr/>
          <a:lstStyle/>
          <a:p>
            <a:r>
              <a:rPr lang="en-GB" dirty="0"/>
              <a:t>Exercise solutions</a:t>
            </a:r>
          </a:p>
        </p:txBody>
      </p:sp>
      <p:sp>
        <p:nvSpPr>
          <p:cNvPr id="3" name="Content Placeholder 2">
            <a:extLst>
              <a:ext uri="{FF2B5EF4-FFF2-40B4-BE49-F238E27FC236}">
                <a16:creationId xmlns:a16="http://schemas.microsoft.com/office/drawing/2014/main" id="{F8CD9030-1E32-648A-C134-12CD87206B3B}"/>
              </a:ext>
            </a:extLst>
          </p:cNvPr>
          <p:cNvSpPr>
            <a:spLocks noGrp="1"/>
          </p:cNvSpPr>
          <p:nvPr>
            <p:ph idx="1"/>
          </p:nvPr>
        </p:nvSpPr>
        <p:spPr>
          <a:xfrm>
            <a:off x="783773" y="2313991"/>
            <a:ext cx="5913997" cy="3862971"/>
          </a:xfrm>
        </p:spPr>
        <p:txBody>
          <a:bodyPr>
            <a:normAutofit fontScale="70000" lnSpcReduction="20000"/>
          </a:bodyPr>
          <a:lstStyle/>
          <a:p>
            <a:r>
              <a:rPr lang="en-GB" dirty="0"/>
              <a:t>Department(</a:t>
            </a:r>
            <a:r>
              <a:rPr lang="en-GB" dirty="0" err="1"/>
              <a:t>DName</a:t>
            </a:r>
            <a:r>
              <a:rPr lang="en-GB" dirty="0"/>
              <a:t> TEXT NOT NULL, </a:t>
            </a:r>
            <a:r>
              <a:rPr lang="en-GB" dirty="0" err="1"/>
              <a:t>HoD</a:t>
            </a:r>
            <a:r>
              <a:rPr lang="en-GB" dirty="0"/>
              <a:t> TEXT, </a:t>
            </a:r>
            <a:r>
              <a:rPr lang="en-GB" dirty="0" err="1"/>
              <a:t>NoOfEmp</a:t>
            </a:r>
            <a:r>
              <a:rPr lang="en-GB" dirty="0"/>
              <a:t> INTEGER, </a:t>
            </a:r>
            <a:r>
              <a:rPr lang="en-GB" dirty="0">
                <a:solidFill>
                  <a:srgbClr val="FF0000"/>
                </a:solidFill>
              </a:rPr>
              <a:t>PRIMARY KEY(</a:t>
            </a:r>
            <a:r>
              <a:rPr lang="en-GB" dirty="0" err="1">
                <a:solidFill>
                  <a:srgbClr val="FF0000"/>
                </a:solidFill>
              </a:rPr>
              <a:t>DName</a:t>
            </a:r>
            <a:r>
              <a:rPr lang="en-GB" dirty="0">
                <a:solidFill>
                  <a:srgbClr val="FF0000"/>
                </a:solidFill>
              </a:rPr>
              <a:t>)</a:t>
            </a:r>
            <a:r>
              <a:rPr lang="en-GB" dirty="0"/>
              <a:t>)</a:t>
            </a:r>
          </a:p>
          <a:p>
            <a:r>
              <a:rPr lang="en-GB" dirty="0" err="1"/>
              <a:t>StudentsEnrol</a:t>
            </a:r>
            <a:r>
              <a:rPr lang="en-GB" dirty="0"/>
              <a:t>(</a:t>
            </a:r>
            <a:r>
              <a:rPr lang="en-GB" dirty="0" err="1"/>
              <a:t>firstName</a:t>
            </a:r>
            <a:r>
              <a:rPr lang="en-GB" dirty="0"/>
              <a:t> TEXT, </a:t>
            </a:r>
            <a:r>
              <a:rPr lang="en-GB" dirty="0" err="1"/>
              <a:t>lastName</a:t>
            </a:r>
            <a:r>
              <a:rPr lang="en-GB" dirty="0"/>
              <a:t> TEXT, </a:t>
            </a:r>
            <a:r>
              <a:rPr lang="en-GB" dirty="0" err="1"/>
              <a:t>RegNumber</a:t>
            </a:r>
            <a:r>
              <a:rPr lang="en-GB" dirty="0"/>
              <a:t> INTEGER NOT NULL, Address TEXT, </a:t>
            </a:r>
            <a:r>
              <a:rPr lang="en-GB" dirty="0" err="1"/>
              <a:t>BDate</a:t>
            </a:r>
            <a:r>
              <a:rPr lang="en-GB" dirty="0"/>
              <a:t> TEXT, Gender TEXT, </a:t>
            </a:r>
            <a:r>
              <a:rPr lang="en-GB" dirty="0" err="1">
                <a:solidFill>
                  <a:srgbClr val="FFC000"/>
                </a:solidFill>
              </a:rPr>
              <a:t>DepName</a:t>
            </a:r>
            <a:r>
              <a:rPr lang="en-GB" dirty="0">
                <a:solidFill>
                  <a:srgbClr val="FFC000"/>
                </a:solidFill>
              </a:rPr>
              <a:t> TEXT</a:t>
            </a:r>
            <a:r>
              <a:rPr lang="en-GB" dirty="0"/>
              <a:t>, </a:t>
            </a:r>
            <a:r>
              <a:rPr lang="en-GB" dirty="0">
                <a:solidFill>
                  <a:srgbClr val="FF0000"/>
                </a:solidFill>
              </a:rPr>
              <a:t>PRIMARY KEY (</a:t>
            </a:r>
            <a:r>
              <a:rPr lang="en-GB" dirty="0" err="1">
                <a:solidFill>
                  <a:srgbClr val="FF0000"/>
                </a:solidFill>
              </a:rPr>
              <a:t>RegNumber</a:t>
            </a:r>
            <a:r>
              <a:rPr lang="en-GB" dirty="0">
                <a:solidFill>
                  <a:srgbClr val="FF0000"/>
                </a:solidFill>
              </a:rPr>
              <a:t>)</a:t>
            </a:r>
            <a:r>
              <a:rPr lang="en-GB" dirty="0"/>
              <a:t>, </a:t>
            </a:r>
            <a:r>
              <a:rPr lang="en-GB" dirty="0">
                <a:solidFill>
                  <a:srgbClr val="FFC000"/>
                </a:solidFill>
              </a:rPr>
              <a:t>FOREIGN KEY(</a:t>
            </a:r>
            <a:r>
              <a:rPr lang="en-GB" dirty="0" err="1">
                <a:solidFill>
                  <a:srgbClr val="FFC000"/>
                </a:solidFill>
              </a:rPr>
              <a:t>DepName</a:t>
            </a:r>
            <a:r>
              <a:rPr lang="en-GB" dirty="0">
                <a:solidFill>
                  <a:srgbClr val="FFC000"/>
                </a:solidFill>
              </a:rPr>
              <a:t>) REFERENCES Department(</a:t>
            </a:r>
            <a:r>
              <a:rPr lang="en-GB" dirty="0" err="1">
                <a:solidFill>
                  <a:srgbClr val="FFC000"/>
                </a:solidFill>
              </a:rPr>
              <a:t>DName</a:t>
            </a:r>
            <a:r>
              <a:rPr lang="en-GB" dirty="0">
                <a:solidFill>
                  <a:srgbClr val="FFC000"/>
                </a:solidFill>
              </a:rPr>
              <a:t>) ON DELETE SET NULL</a:t>
            </a:r>
            <a:r>
              <a:rPr lang="en-GB" dirty="0"/>
              <a:t>)</a:t>
            </a:r>
          </a:p>
          <a:p>
            <a:r>
              <a:rPr lang="en-GB" dirty="0" err="1">
                <a:solidFill>
                  <a:schemeClr val="bg1"/>
                </a:solidFill>
              </a:rPr>
              <a:t>CourseRuns</a:t>
            </a:r>
            <a:r>
              <a:rPr lang="en-GB" dirty="0">
                <a:solidFill>
                  <a:schemeClr val="bg1"/>
                </a:solidFill>
              </a:rPr>
              <a:t>(</a:t>
            </a:r>
            <a:r>
              <a:rPr lang="en-GB" dirty="0" err="1">
                <a:solidFill>
                  <a:schemeClr val="bg1"/>
                </a:solidFill>
              </a:rPr>
              <a:t>CName</a:t>
            </a:r>
            <a:r>
              <a:rPr lang="en-GB" dirty="0">
                <a:solidFill>
                  <a:schemeClr val="bg1"/>
                </a:solidFill>
              </a:rPr>
              <a:t> TEXT NOT NULL, </a:t>
            </a:r>
            <a:r>
              <a:rPr lang="en-GB" dirty="0" err="1">
                <a:solidFill>
                  <a:schemeClr val="bg1"/>
                </a:solidFill>
              </a:rPr>
              <a:t>Desc</a:t>
            </a:r>
            <a:r>
              <a:rPr lang="en-GB" dirty="0">
                <a:solidFill>
                  <a:schemeClr val="bg1"/>
                </a:solidFill>
              </a:rPr>
              <a:t> TEXT, </a:t>
            </a:r>
            <a:r>
              <a:rPr lang="en-GB" dirty="0" err="1">
                <a:solidFill>
                  <a:schemeClr val="bg1"/>
                </a:solidFill>
              </a:rPr>
              <a:t>DepName</a:t>
            </a:r>
            <a:r>
              <a:rPr lang="en-GB" dirty="0">
                <a:solidFill>
                  <a:schemeClr val="bg1"/>
                </a:solidFill>
              </a:rPr>
              <a:t> TEXT, PRIMARY KEY (</a:t>
            </a:r>
            <a:r>
              <a:rPr lang="en-GB" dirty="0" err="1">
                <a:solidFill>
                  <a:schemeClr val="bg1"/>
                </a:solidFill>
              </a:rPr>
              <a:t>CName</a:t>
            </a:r>
            <a:r>
              <a:rPr lang="en-GB" dirty="0">
                <a:solidFill>
                  <a:schemeClr val="bg1"/>
                </a:solidFill>
              </a:rPr>
              <a:t>), FOREIGN KEY(</a:t>
            </a:r>
            <a:r>
              <a:rPr lang="en-GB" dirty="0" err="1">
                <a:solidFill>
                  <a:schemeClr val="bg1"/>
                </a:solidFill>
              </a:rPr>
              <a:t>DepName</a:t>
            </a:r>
            <a:r>
              <a:rPr lang="en-GB" dirty="0">
                <a:solidFill>
                  <a:schemeClr val="bg1"/>
                </a:solidFill>
              </a:rPr>
              <a:t>) REFERENCES Department(</a:t>
            </a:r>
            <a:r>
              <a:rPr lang="en-GB" dirty="0" err="1">
                <a:solidFill>
                  <a:schemeClr val="bg1"/>
                </a:solidFill>
              </a:rPr>
              <a:t>DName</a:t>
            </a:r>
            <a:r>
              <a:rPr lang="en-GB" dirty="0">
                <a:solidFill>
                  <a:schemeClr val="bg1"/>
                </a:solidFill>
              </a:rPr>
              <a:t>) ON DELETE SET NULL)</a:t>
            </a:r>
          </a:p>
          <a:p>
            <a:r>
              <a:rPr lang="en-GB" dirty="0" err="1">
                <a:solidFill>
                  <a:schemeClr val="bg1"/>
                </a:solidFill>
              </a:rPr>
              <a:t>StTakesCourse</a:t>
            </a:r>
            <a:r>
              <a:rPr lang="en-GB" dirty="0">
                <a:solidFill>
                  <a:schemeClr val="bg1"/>
                </a:solidFill>
              </a:rPr>
              <a:t>(</a:t>
            </a:r>
            <a:r>
              <a:rPr lang="en-GB" dirty="0" err="1">
                <a:solidFill>
                  <a:schemeClr val="bg1"/>
                </a:solidFill>
              </a:rPr>
              <a:t>CName</a:t>
            </a:r>
            <a:r>
              <a:rPr lang="en-GB" dirty="0">
                <a:solidFill>
                  <a:schemeClr val="bg1"/>
                </a:solidFill>
              </a:rPr>
              <a:t> TEXT NOT NULL, </a:t>
            </a:r>
            <a:r>
              <a:rPr lang="en-GB" dirty="0" err="1">
                <a:solidFill>
                  <a:schemeClr val="bg1"/>
                </a:solidFill>
              </a:rPr>
              <a:t>RegNumber</a:t>
            </a:r>
            <a:r>
              <a:rPr lang="en-GB" dirty="0">
                <a:solidFill>
                  <a:schemeClr val="bg1"/>
                </a:solidFill>
              </a:rPr>
              <a:t> INTEGER NOT NULL, PRIMARY KEY(</a:t>
            </a:r>
            <a:r>
              <a:rPr lang="en-GB" dirty="0" err="1">
                <a:solidFill>
                  <a:schemeClr val="bg1"/>
                </a:solidFill>
              </a:rPr>
              <a:t>CNAME,RegNumber</a:t>
            </a:r>
            <a:r>
              <a:rPr lang="en-GB" dirty="0">
                <a:solidFill>
                  <a:schemeClr val="bg1"/>
                </a:solidFill>
              </a:rPr>
              <a:t>), FOREIGN KEY (</a:t>
            </a:r>
            <a:r>
              <a:rPr lang="en-GB" dirty="0" err="1">
                <a:solidFill>
                  <a:schemeClr val="bg1"/>
                </a:solidFill>
              </a:rPr>
              <a:t>CName</a:t>
            </a:r>
            <a:r>
              <a:rPr lang="en-GB" dirty="0">
                <a:solidFill>
                  <a:schemeClr val="bg1"/>
                </a:solidFill>
              </a:rPr>
              <a:t>) REFERENCES </a:t>
            </a:r>
            <a:r>
              <a:rPr lang="en-GB" dirty="0" err="1">
                <a:solidFill>
                  <a:schemeClr val="bg1"/>
                </a:solidFill>
              </a:rPr>
              <a:t>CourseRuns</a:t>
            </a:r>
            <a:r>
              <a:rPr lang="en-GB" dirty="0">
                <a:solidFill>
                  <a:schemeClr val="bg1"/>
                </a:solidFill>
              </a:rPr>
              <a:t>(</a:t>
            </a:r>
            <a:r>
              <a:rPr lang="en-GB" dirty="0" err="1">
                <a:solidFill>
                  <a:schemeClr val="bg1"/>
                </a:solidFill>
              </a:rPr>
              <a:t>CName</a:t>
            </a:r>
            <a:r>
              <a:rPr lang="en-GB" dirty="0">
                <a:solidFill>
                  <a:schemeClr val="bg1"/>
                </a:solidFill>
              </a:rPr>
              <a:t> ), ON DELETE SET NULL, FOREIGN KEY (</a:t>
            </a:r>
            <a:r>
              <a:rPr lang="en-GB" dirty="0" err="1">
                <a:solidFill>
                  <a:schemeClr val="bg1"/>
                </a:solidFill>
              </a:rPr>
              <a:t>RegNumber</a:t>
            </a:r>
            <a:r>
              <a:rPr lang="en-GB" dirty="0">
                <a:solidFill>
                  <a:schemeClr val="bg1"/>
                </a:solidFill>
              </a:rPr>
              <a:t>) REFERENCES </a:t>
            </a:r>
            <a:r>
              <a:rPr lang="en-GB" dirty="0" err="1">
                <a:solidFill>
                  <a:schemeClr val="bg1"/>
                </a:solidFill>
              </a:rPr>
              <a:t>StudentsEnrol</a:t>
            </a:r>
            <a:r>
              <a:rPr lang="en-GB" dirty="0">
                <a:solidFill>
                  <a:schemeClr val="bg1"/>
                </a:solidFill>
              </a:rPr>
              <a:t>(</a:t>
            </a:r>
            <a:r>
              <a:rPr lang="en-GB" dirty="0" err="1">
                <a:solidFill>
                  <a:schemeClr val="bg1"/>
                </a:solidFill>
              </a:rPr>
              <a:t>RegNumber</a:t>
            </a:r>
            <a:r>
              <a:rPr lang="en-GB" dirty="0">
                <a:solidFill>
                  <a:schemeClr val="bg1"/>
                </a:solidFill>
              </a:rPr>
              <a:t>), ON DELETE SET NULL)</a:t>
            </a:r>
          </a:p>
        </p:txBody>
      </p:sp>
      <p:sp>
        <p:nvSpPr>
          <p:cNvPr id="4" name="Slide Number Placeholder 3">
            <a:extLst>
              <a:ext uri="{FF2B5EF4-FFF2-40B4-BE49-F238E27FC236}">
                <a16:creationId xmlns:a16="http://schemas.microsoft.com/office/drawing/2014/main" id="{AE157959-08AB-87C5-F60B-12B594EC9141}"/>
              </a:ext>
            </a:extLst>
          </p:cNvPr>
          <p:cNvSpPr>
            <a:spLocks noGrp="1"/>
          </p:cNvSpPr>
          <p:nvPr>
            <p:ph type="sldNum" sz="quarter" idx="4"/>
          </p:nvPr>
        </p:nvSpPr>
        <p:spPr/>
        <p:txBody>
          <a:bodyPr/>
          <a:lstStyle/>
          <a:p>
            <a:fld id="{6998E55D-8E2A-4AFE-A61C-B5DBBB7761E7}" type="slidenum">
              <a:rPr lang="en-GB" smtClean="0"/>
              <a:pPr/>
              <a:t>120</a:t>
            </a:fld>
            <a:endParaRPr lang="en-GB"/>
          </a:p>
        </p:txBody>
      </p:sp>
      <p:grpSp>
        <p:nvGrpSpPr>
          <p:cNvPr id="5" name="Group 3">
            <a:extLst>
              <a:ext uri="{FF2B5EF4-FFF2-40B4-BE49-F238E27FC236}">
                <a16:creationId xmlns:a16="http://schemas.microsoft.com/office/drawing/2014/main" id="{F1C4EB4F-33AB-C5FC-55B6-3BD0C1593B7C}"/>
              </a:ext>
            </a:extLst>
          </p:cNvPr>
          <p:cNvGrpSpPr>
            <a:grpSpLocks/>
          </p:cNvGrpSpPr>
          <p:nvPr/>
        </p:nvGrpSpPr>
        <p:grpSpPr bwMode="auto">
          <a:xfrm>
            <a:off x="6732851" y="2183023"/>
            <a:ext cx="4920975" cy="2908043"/>
            <a:chOff x="126" y="638"/>
            <a:chExt cx="5611" cy="3331"/>
          </a:xfrm>
        </p:grpSpPr>
        <p:sp>
          <p:nvSpPr>
            <p:cNvPr id="6" name="Text Box 4">
              <a:extLst>
                <a:ext uri="{FF2B5EF4-FFF2-40B4-BE49-F238E27FC236}">
                  <a16:creationId xmlns:a16="http://schemas.microsoft.com/office/drawing/2014/main" id="{9F5A3AF6-8C96-585A-1068-0CA9A6FF061C}"/>
                </a:ext>
              </a:extLst>
            </p:cNvPr>
            <p:cNvSpPr txBox="1">
              <a:spLocks noChangeArrowheads="1"/>
            </p:cNvSpPr>
            <p:nvPr/>
          </p:nvSpPr>
          <p:spPr bwMode="auto">
            <a:xfrm>
              <a:off x="2566" y="3102"/>
              <a:ext cx="640" cy="293"/>
            </a:xfrm>
            <a:prstGeom prst="rect">
              <a:avLst/>
            </a:prstGeom>
            <a:noFill/>
            <a:ln w="12700">
              <a:solidFill>
                <a:schemeClr val="tx1"/>
              </a:solidFill>
              <a:miter lim="800000"/>
              <a:headEnd/>
              <a:tailEnd/>
            </a:ln>
            <a:effectLst/>
          </p:spPr>
          <p:txBody>
            <a:bodyPr wrap="none" lIns="90000" tIns="46800" rIns="90000" bIns="46800">
              <a:spAutoFit/>
            </a:bodyPr>
            <a:lstStyle/>
            <a:p>
              <a:r>
                <a:rPr lang="en-GB" sz="1000">
                  <a:latin typeface="Calibri" pitchFamily="34" charset="0"/>
                </a:rPr>
                <a:t>Course</a:t>
              </a:r>
            </a:p>
          </p:txBody>
        </p:sp>
        <p:grpSp>
          <p:nvGrpSpPr>
            <p:cNvPr id="7" name="Group 5">
              <a:extLst>
                <a:ext uri="{FF2B5EF4-FFF2-40B4-BE49-F238E27FC236}">
                  <a16:creationId xmlns:a16="http://schemas.microsoft.com/office/drawing/2014/main" id="{63E61BE4-8994-752D-5F03-A96A05630D78}"/>
                </a:ext>
              </a:extLst>
            </p:cNvPr>
            <p:cNvGrpSpPr>
              <a:grpSpLocks/>
            </p:cNvGrpSpPr>
            <p:nvPr/>
          </p:nvGrpSpPr>
          <p:grpSpPr bwMode="auto">
            <a:xfrm>
              <a:off x="647" y="1526"/>
              <a:ext cx="4260" cy="583"/>
              <a:chOff x="563" y="1376"/>
              <a:chExt cx="4260" cy="583"/>
            </a:xfrm>
          </p:grpSpPr>
          <p:sp>
            <p:nvSpPr>
              <p:cNvPr id="43" name="Text Box 6">
                <a:extLst>
                  <a:ext uri="{FF2B5EF4-FFF2-40B4-BE49-F238E27FC236}">
                    <a16:creationId xmlns:a16="http://schemas.microsoft.com/office/drawing/2014/main" id="{404786C9-78A2-78B1-81E1-92BB4656614C}"/>
                  </a:ext>
                </a:extLst>
              </p:cNvPr>
              <p:cNvSpPr txBox="1">
                <a:spLocks noChangeArrowheads="1"/>
              </p:cNvSpPr>
              <p:nvPr/>
            </p:nvSpPr>
            <p:spPr bwMode="auto">
              <a:xfrm>
                <a:off x="563" y="1525"/>
                <a:ext cx="968" cy="293"/>
              </a:xfrm>
              <a:prstGeom prst="rect">
                <a:avLst/>
              </a:prstGeom>
              <a:noFill/>
              <a:ln w="12700">
                <a:solidFill>
                  <a:schemeClr val="tx1"/>
                </a:solidFill>
                <a:miter lim="800000"/>
                <a:headEnd/>
                <a:tailEnd/>
              </a:ln>
              <a:effectLst/>
            </p:spPr>
            <p:txBody>
              <a:bodyPr wrap="none" lIns="90000" tIns="46800" rIns="90000" bIns="46800">
                <a:spAutoFit/>
              </a:bodyPr>
              <a:lstStyle/>
              <a:p>
                <a:r>
                  <a:rPr lang="en-GB" sz="1000" dirty="0">
                    <a:latin typeface="Calibri" pitchFamily="34" charset="0"/>
                  </a:rPr>
                  <a:t>Department</a:t>
                </a:r>
              </a:p>
            </p:txBody>
          </p:sp>
          <p:sp>
            <p:nvSpPr>
              <p:cNvPr id="44" name="Text Box 7">
                <a:extLst>
                  <a:ext uri="{FF2B5EF4-FFF2-40B4-BE49-F238E27FC236}">
                    <a16:creationId xmlns:a16="http://schemas.microsoft.com/office/drawing/2014/main" id="{1D1E8596-7D09-24EC-CD03-ED516E0E9420}"/>
                  </a:ext>
                </a:extLst>
              </p:cNvPr>
              <p:cNvSpPr txBox="1">
                <a:spLocks noChangeArrowheads="1"/>
              </p:cNvSpPr>
              <p:nvPr/>
            </p:nvSpPr>
            <p:spPr bwMode="auto">
              <a:xfrm>
                <a:off x="4124" y="1525"/>
                <a:ext cx="699" cy="293"/>
              </a:xfrm>
              <a:prstGeom prst="rect">
                <a:avLst/>
              </a:prstGeom>
              <a:noFill/>
              <a:ln w="12700">
                <a:solidFill>
                  <a:schemeClr val="tx1"/>
                </a:solidFill>
                <a:miter lim="800000"/>
                <a:headEnd/>
                <a:tailEnd/>
              </a:ln>
              <a:effectLst/>
            </p:spPr>
            <p:txBody>
              <a:bodyPr wrap="none" lIns="90000" tIns="46800" rIns="90000" bIns="46800">
                <a:spAutoFit/>
              </a:bodyPr>
              <a:lstStyle/>
              <a:p>
                <a:r>
                  <a:rPr lang="en-GB" sz="1000">
                    <a:latin typeface="Calibri" pitchFamily="34" charset="0"/>
                  </a:rPr>
                  <a:t>Student</a:t>
                </a:r>
              </a:p>
            </p:txBody>
          </p:sp>
          <p:sp>
            <p:nvSpPr>
              <p:cNvPr id="45" name="AutoShape 8">
                <a:extLst>
                  <a:ext uri="{FF2B5EF4-FFF2-40B4-BE49-F238E27FC236}">
                    <a16:creationId xmlns:a16="http://schemas.microsoft.com/office/drawing/2014/main" id="{5A32E509-14DD-5443-C5D2-052ED072DD31}"/>
                  </a:ext>
                </a:extLst>
              </p:cNvPr>
              <p:cNvSpPr>
                <a:spLocks noChangeArrowheads="1"/>
              </p:cNvSpPr>
              <p:nvPr/>
            </p:nvSpPr>
            <p:spPr bwMode="auto">
              <a:xfrm>
                <a:off x="2238" y="1376"/>
                <a:ext cx="1226" cy="583"/>
              </a:xfrm>
              <a:prstGeom prst="diamond">
                <a:avLst/>
              </a:prstGeom>
              <a:noFill/>
              <a:ln w="12700">
                <a:solidFill>
                  <a:schemeClr val="tx1"/>
                </a:solidFill>
                <a:miter lim="800000"/>
                <a:headEnd/>
                <a:tailEnd/>
              </a:ln>
              <a:effectLst/>
            </p:spPr>
            <p:txBody>
              <a:bodyPr lIns="90000" tIns="46800" rIns="90000" bIns="46800" anchor="ctr">
                <a:spAutoFit/>
              </a:bodyPr>
              <a:lstStyle/>
              <a:p>
                <a:pPr algn="ctr"/>
                <a:r>
                  <a:rPr lang="en-GB" sz="1000">
                    <a:latin typeface="Calibri" pitchFamily="34" charset="0"/>
                  </a:rPr>
                  <a:t>Enrols</a:t>
                </a:r>
              </a:p>
            </p:txBody>
          </p:sp>
          <p:sp>
            <p:nvSpPr>
              <p:cNvPr id="46" name="Line 9">
                <a:extLst>
                  <a:ext uri="{FF2B5EF4-FFF2-40B4-BE49-F238E27FC236}">
                    <a16:creationId xmlns:a16="http://schemas.microsoft.com/office/drawing/2014/main" id="{FC3120FE-5DBE-CCC9-C54C-8B80251E52DF}"/>
                  </a:ext>
                </a:extLst>
              </p:cNvPr>
              <p:cNvSpPr>
                <a:spLocks noChangeShapeType="1"/>
              </p:cNvSpPr>
              <p:nvPr/>
            </p:nvSpPr>
            <p:spPr bwMode="auto">
              <a:xfrm flipV="1">
                <a:off x="1326" y="1666"/>
                <a:ext cx="916" cy="11"/>
              </a:xfrm>
              <a:prstGeom prst="line">
                <a:avLst/>
              </a:prstGeom>
              <a:noFill/>
              <a:ln w="12700">
                <a:solidFill>
                  <a:schemeClr val="tx1"/>
                </a:solidFill>
                <a:round/>
                <a:headEnd/>
                <a:tailEnd/>
              </a:ln>
              <a:effectLst/>
            </p:spPr>
            <p:txBody>
              <a:bodyPr wrap="square" lIns="90000" tIns="46800" rIns="90000" bIns="46800">
                <a:spAutoFit/>
              </a:bodyPr>
              <a:lstStyle/>
              <a:p>
                <a:endParaRPr lang="en-US" sz="800"/>
              </a:p>
            </p:txBody>
          </p:sp>
          <p:sp>
            <p:nvSpPr>
              <p:cNvPr id="47" name="Line 10">
                <a:extLst>
                  <a:ext uri="{FF2B5EF4-FFF2-40B4-BE49-F238E27FC236}">
                    <a16:creationId xmlns:a16="http://schemas.microsoft.com/office/drawing/2014/main" id="{9F387EFF-5CCE-C894-CAE0-98F66ACB1300}"/>
                  </a:ext>
                </a:extLst>
              </p:cNvPr>
              <p:cNvSpPr>
                <a:spLocks noChangeShapeType="1"/>
              </p:cNvSpPr>
              <p:nvPr/>
            </p:nvSpPr>
            <p:spPr bwMode="auto">
              <a:xfrm>
                <a:off x="3479" y="1667"/>
                <a:ext cx="648" cy="0"/>
              </a:xfrm>
              <a:prstGeom prst="line">
                <a:avLst/>
              </a:prstGeom>
              <a:noFill/>
              <a:ln w="12700">
                <a:solidFill>
                  <a:schemeClr val="tx1"/>
                </a:solidFill>
                <a:round/>
                <a:headEnd/>
                <a:tailEnd/>
              </a:ln>
              <a:effectLst/>
            </p:spPr>
            <p:txBody>
              <a:bodyPr lIns="90000" tIns="46800" rIns="90000" bIns="46800">
                <a:spAutoFit/>
              </a:bodyPr>
              <a:lstStyle/>
              <a:p>
                <a:endParaRPr lang="en-US" sz="800"/>
              </a:p>
            </p:txBody>
          </p:sp>
        </p:grpSp>
        <p:sp>
          <p:nvSpPr>
            <p:cNvPr id="8" name="Text Box 11">
              <a:extLst>
                <a:ext uri="{FF2B5EF4-FFF2-40B4-BE49-F238E27FC236}">
                  <a16:creationId xmlns:a16="http://schemas.microsoft.com/office/drawing/2014/main" id="{5FE05AFB-BE67-C22D-4095-A4C025496566}"/>
                </a:ext>
              </a:extLst>
            </p:cNvPr>
            <p:cNvSpPr txBox="1">
              <a:spLocks noChangeArrowheads="1"/>
            </p:cNvSpPr>
            <p:nvPr/>
          </p:nvSpPr>
          <p:spPr bwMode="auto">
            <a:xfrm>
              <a:off x="2168" y="1566"/>
              <a:ext cx="286" cy="293"/>
            </a:xfrm>
            <a:prstGeom prst="rect">
              <a:avLst/>
            </a:prstGeom>
            <a:noFill/>
            <a:ln w="12700">
              <a:noFill/>
              <a:miter lim="800000"/>
              <a:headEnd/>
              <a:tailEnd/>
            </a:ln>
            <a:effectLst/>
          </p:spPr>
          <p:txBody>
            <a:bodyPr wrap="none" lIns="90000" tIns="46800" rIns="90000" bIns="46800">
              <a:spAutoFit/>
            </a:bodyPr>
            <a:lstStyle/>
            <a:p>
              <a:r>
                <a:rPr lang="en-GB" sz="1000">
                  <a:latin typeface="Calibri" pitchFamily="34" charset="0"/>
                </a:rPr>
                <a:t>1</a:t>
              </a:r>
            </a:p>
          </p:txBody>
        </p:sp>
        <p:sp>
          <p:nvSpPr>
            <p:cNvPr id="9" name="Text Box 12">
              <a:extLst>
                <a:ext uri="{FF2B5EF4-FFF2-40B4-BE49-F238E27FC236}">
                  <a16:creationId xmlns:a16="http://schemas.microsoft.com/office/drawing/2014/main" id="{E22268F5-B8A2-7E74-6497-008ACB55E06A}"/>
                </a:ext>
              </a:extLst>
            </p:cNvPr>
            <p:cNvSpPr txBox="1">
              <a:spLocks noChangeArrowheads="1"/>
            </p:cNvSpPr>
            <p:nvPr/>
          </p:nvSpPr>
          <p:spPr bwMode="auto">
            <a:xfrm>
              <a:off x="3515" y="1571"/>
              <a:ext cx="306" cy="293"/>
            </a:xfrm>
            <a:prstGeom prst="rect">
              <a:avLst/>
            </a:prstGeom>
            <a:noFill/>
            <a:ln w="12700">
              <a:noFill/>
              <a:miter lim="800000"/>
              <a:headEnd/>
              <a:tailEnd/>
            </a:ln>
            <a:effectLst/>
          </p:spPr>
          <p:txBody>
            <a:bodyPr wrap="none" lIns="90000" tIns="46800" rIns="90000" bIns="46800">
              <a:spAutoFit/>
            </a:bodyPr>
            <a:lstStyle/>
            <a:p>
              <a:r>
                <a:rPr lang="en-GB" sz="1000">
                  <a:latin typeface="Calibri" pitchFamily="34" charset="0"/>
                </a:rPr>
                <a:t>N</a:t>
              </a:r>
            </a:p>
          </p:txBody>
        </p:sp>
        <p:sp>
          <p:nvSpPr>
            <p:cNvPr id="10" name="AutoShape 13">
              <a:extLst>
                <a:ext uri="{FF2B5EF4-FFF2-40B4-BE49-F238E27FC236}">
                  <a16:creationId xmlns:a16="http://schemas.microsoft.com/office/drawing/2014/main" id="{47BBA449-4D46-4F3D-1912-FFB5661DCD00}"/>
                </a:ext>
              </a:extLst>
            </p:cNvPr>
            <p:cNvSpPr>
              <a:spLocks noChangeArrowheads="1"/>
            </p:cNvSpPr>
            <p:nvPr/>
          </p:nvSpPr>
          <p:spPr bwMode="auto">
            <a:xfrm>
              <a:off x="548" y="2525"/>
              <a:ext cx="1230" cy="583"/>
            </a:xfrm>
            <a:prstGeom prst="diamond">
              <a:avLst/>
            </a:prstGeom>
            <a:noFill/>
            <a:ln w="12700">
              <a:solidFill>
                <a:schemeClr val="tx1"/>
              </a:solidFill>
              <a:miter lim="800000"/>
              <a:headEnd/>
              <a:tailEnd/>
            </a:ln>
            <a:effectLst/>
          </p:spPr>
          <p:txBody>
            <a:bodyPr lIns="90000" tIns="46800" rIns="90000" bIns="46800" anchor="ctr">
              <a:spAutoFit/>
            </a:bodyPr>
            <a:lstStyle/>
            <a:p>
              <a:pPr algn="ctr"/>
              <a:r>
                <a:rPr lang="en-GB" sz="1000">
                  <a:latin typeface="Calibri" pitchFamily="34" charset="0"/>
                </a:rPr>
                <a:t>Runs</a:t>
              </a:r>
            </a:p>
          </p:txBody>
        </p:sp>
        <p:sp>
          <p:nvSpPr>
            <p:cNvPr id="11" name="AutoShape 14">
              <a:extLst>
                <a:ext uri="{FF2B5EF4-FFF2-40B4-BE49-F238E27FC236}">
                  <a16:creationId xmlns:a16="http://schemas.microsoft.com/office/drawing/2014/main" id="{6A64E916-255B-446B-C82F-2D6ABA63D180}"/>
                </a:ext>
              </a:extLst>
            </p:cNvPr>
            <p:cNvSpPr>
              <a:spLocks noChangeArrowheads="1"/>
            </p:cNvSpPr>
            <p:nvPr/>
          </p:nvSpPr>
          <p:spPr bwMode="auto">
            <a:xfrm>
              <a:off x="3946" y="2357"/>
              <a:ext cx="1230" cy="583"/>
            </a:xfrm>
            <a:prstGeom prst="diamond">
              <a:avLst/>
            </a:prstGeom>
            <a:noFill/>
            <a:ln w="12700">
              <a:solidFill>
                <a:schemeClr val="tx1"/>
              </a:solidFill>
              <a:miter lim="800000"/>
              <a:headEnd/>
              <a:tailEnd/>
            </a:ln>
            <a:effectLst/>
          </p:spPr>
          <p:txBody>
            <a:bodyPr lIns="90000" tIns="46800" rIns="90000" bIns="46800" anchor="ctr">
              <a:spAutoFit/>
            </a:bodyPr>
            <a:lstStyle/>
            <a:p>
              <a:pPr algn="ctr"/>
              <a:r>
                <a:rPr lang="en-GB" sz="1000">
                  <a:latin typeface="Calibri" pitchFamily="34" charset="0"/>
                </a:rPr>
                <a:t>Takes</a:t>
              </a:r>
            </a:p>
          </p:txBody>
        </p:sp>
        <p:sp>
          <p:nvSpPr>
            <p:cNvPr id="12" name="Text Box 15">
              <a:extLst>
                <a:ext uri="{FF2B5EF4-FFF2-40B4-BE49-F238E27FC236}">
                  <a16:creationId xmlns:a16="http://schemas.microsoft.com/office/drawing/2014/main" id="{D0A63D4C-DE84-F3A7-82FD-074134FDCF83}"/>
                </a:ext>
              </a:extLst>
            </p:cNvPr>
            <p:cNvSpPr txBox="1">
              <a:spLocks noChangeArrowheads="1"/>
            </p:cNvSpPr>
            <p:nvPr/>
          </p:nvSpPr>
          <p:spPr bwMode="auto">
            <a:xfrm>
              <a:off x="1129" y="2321"/>
              <a:ext cx="286" cy="293"/>
            </a:xfrm>
            <a:prstGeom prst="rect">
              <a:avLst/>
            </a:prstGeom>
            <a:noFill/>
            <a:ln w="12700">
              <a:noFill/>
              <a:miter lim="800000"/>
              <a:headEnd/>
              <a:tailEnd/>
            </a:ln>
            <a:effectLst/>
          </p:spPr>
          <p:txBody>
            <a:bodyPr wrap="none" lIns="90000" tIns="46800" rIns="90000" bIns="46800">
              <a:spAutoFit/>
            </a:bodyPr>
            <a:lstStyle/>
            <a:p>
              <a:r>
                <a:rPr lang="en-GB" sz="1000">
                  <a:latin typeface="Calibri" pitchFamily="34" charset="0"/>
                </a:rPr>
                <a:t>1</a:t>
              </a:r>
            </a:p>
          </p:txBody>
        </p:sp>
        <p:sp>
          <p:nvSpPr>
            <p:cNvPr id="13" name="Text Box 16">
              <a:extLst>
                <a:ext uri="{FF2B5EF4-FFF2-40B4-BE49-F238E27FC236}">
                  <a16:creationId xmlns:a16="http://schemas.microsoft.com/office/drawing/2014/main" id="{C43DEB92-FEA7-2DC9-10EE-725B64EF21C6}"/>
                </a:ext>
              </a:extLst>
            </p:cNvPr>
            <p:cNvSpPr txBox="1">
              <a:spLocks noChangeArrowheads="1"/>
            </p:cNvSpPr>
            <p:nvPr/>
          </p:nvSpPr>
          <p:spPr bwMode="auto">
            <a:xfrm>
              <a:off x="1161" y="3023"/>
              <a:ext cx="306" cy="293"/>
            </a:xfrm>
            <a:prstGeom prst="rect">
              <a:avLst/>
            </a:prstGeom>
            <a:noFill/>
            <a:ln w="12700">
              <a:noFill/>
              <a:miter lim="800000"/>
              <a:headEnd/>
              <a:tailEnd/>
            </a:ln>
            <a:effectLst/>
          </p:spPr>
          <p:txBody>
            <a:bodyPr wrap="none" lIns="90000" tIns="46800" rIns="90000" bIns="46800">
              <a:spAutoFit/>
            </a:bodyPr>
            <a:lstStyle/>
            <a:p>
              <a:r>
                <a:rPr lang="en-GB" sz="1000">
                  <a:latin typeface="Calibri" pitchFamily="34" charset="0"/>
                </a:rPr>
                <a:t>N</a:t>
              </a:r>
            </a:p>
          </p:txBody>
        </p:sp>
        <p:sp>
          <p:nvSpPr>
            <p:cNvPr id="14" name="Text Box 17">
              <a:extLst>
                <a:ext uri="{FF2B5EF4-FFF2-40B4-BE49-F238E27FC236}">
                  <a16:creationId xmlns:a16="http://schemas.microsoft.com/office/drawing/2014/main" id="{5F6910FF-AC9E-8416-EE6D-F706FFEAF36B}"/>
                </a:ext>
              </a:extLst>
            </p:cNvPr>
            <p:cNvSpPr txBox="1">
              <a:spLocks noChangeArrowheads="1"/>
            </p:cNvSpPr>
            <p:nvPr/>
          </p:nvSpPr>
          <p:spPr bwMode="auto">
            <a:xfrm>
              <a:off x="4324" y="2122"/>
              <a:ext cx="339" cy="293"/>
            </a:xfrm>
            <a:prstGeom prst="rect">
              <a:avLst/>
            </a:prstGeom>
            <a:noFill/>
            <a:ln w="12700">
              <a:noFill/>
              <a:miter lim="800000"/>
              <a:headEnd/>
              <a:tailEnd/>
            </a:ln>
            <a:effectLst/>
          </p:spPr>
          <p:txBody>
            <a:bodyPr wrap="none" lIns="90000" tIns="46800" rIns="90000" bIns="46800">
              <a:spAutoFit/>
            </a:bodyPr>
            <a:lstStyle/>
            <a:p>
              <a:r>
                <a:rPr lang="en-GB" sz="1000">
                  <a:latin typeface="Calibri" pitchFamily="34" charset="0"/>
                </a:rPr>
                <a:t>M</a:t>
              </a:r>
            </a:p>
          </p:txBody>
        </p:sp>
        <p:sp>
          <p:nvSpPr>
            <p:cNvPr id="15" name="Text Box 18">
              <a:extLst>
                <a:ext uri="{FF2B5EF4-FFF2-40B4-BE49-F238E27FC236}">
                  <a16:creationId xmlns:a16="http://schemas.microsoft.com/office/drawing/2014/main" id="{D8E022F2-48B1-9093-4A5E-C8D917BC5BE5}"/>
                </a:ext>
              </a:extLst>
            </p:cNvPr>
            <p:cNvSpPr txBox="1">
              <a:spLocks noChangeArrowheads="1"/>
            </p:cNvSpPr>
            <p:nvPr/>
          </p:nvSpPr>
          <p:spPr bwMode="auto">
            <a:xfrm>
              <a:off x="4318" y="2948"/>
              <a:ext cx="306" cy="293"/>
            </a:xfrm>
            <a:prstGeom prst="rect">
              <a:avLst/>
            </a:prstGeom>
            <a:noFill/>
            <a:ln w="12700">
              <a:noFill/>
              <a:miter lim="800000"/>
              <a:headEnd/>
              <a:tailEnd/>
            </a:ln>
            <a:effectLst/>
          </p:spPr>
          <p:txBody>
            <a:bodyPr wrap="none" lIns="90000" tIns="46800" rIns="90000" bIns="46800">
              <a:spAutoFit/>
            </a:bodyPr>
            <a:lstStyle/>
            <a:p>
              <a:r>
                <a:rPr lang="en-GB" sz="1000">
                  <a:latin typeface="Calibri" pitchFamily="34" charset="0"/>
                </a:rPr>
                <a:t>N</a:t>
              </a:r>
            </a:p>
          </p:txBody>
        </p:sp>
        <p:cxnSp>
          <p:nvCxnSpPr>
            <p:cNvPr id="16" name="AutoShape 19">
              <a:extLst>
                <a:ext uri="{FF2B5EF4-FFF2-40B4-BE49-F238E27FC236}">
                  <a16:creationId xmlns:a16="http://schemas.microsoft.com/office/drawing/2014/main" id="{6E6C8FA1-3978-7F9B-1A08-DC1E72E82378}"/>
                </a:ext>
              </a:extLst>
            </p:cNvPr>
            <p:cNvCxnSpPr>
              <a:cxnSpLocks noChangeShapeType="1"/>
              <a:stCxn id="43" idx="2"/>
              <a:endCxn id="10" idx="0"/>
            </p:cNvCxnSpPr>
            <p:nvPr/>
          </p:nvCxnSpPr>
          <p:spPr bwMode="auto">
            <a:xfrm>
              <a:off x="1131" y="1968"/>
              <a:ext cx="32" cy="557"/>
            </a:xfrm>
            <a:prstGeom prst="straightConnector1">
              <a:avLst/>
            </a:prstGeom>
            <a:noFill/>
            <a:ln w="12700">
              <a:solidFill>
                <a:schemeClr val="tx1"/>
              </a:solidFill>
              <a:round/>
              <a:headEnd/>
              <a:tailEnd/>
            </a:ln>
            <a:effectLst/>
          </p:spPr>
        </p:cxnSp>
        <p:cxnSp>
          <p:nvCxnSpPr>
            <p:cNvPr id="17" name="AutoShape 20">
              <a:extLst>
                <a:ext uri="{FF2B5EF4-FFF2-40B4-BE49-F238E27FC236}">
                  <a16:creationId xmlns:a16="http://schemas.microsoft.com/office/drawing/2014/main" id="{364D2F1A-C34F-84AF-C190-2BC55481ACB2}"/>
                </a:ext>
              </a:extLst>
            </p:cNvPr>
            <p:cNvCxnSpPr>
              <a:cxnSpLocks noChangeShapeType="1"/>
              <a:stCxn id="10" idx="2"/>
              <a:endCxn id="6" idx="1"/>
            </p:cNvCxnSpPr>
            <p:nvPr/>
          </p:nvCxnSpPr>
          <p:spPr bwMode="auto">
            <a:xfrm rot="16200000" flipH="1">
              <a:off x="1794" y="2477"/>
              <a:ext cx="141" cy="1403"/>
            </a:xfrm>
            <a:prstGeom prst="bentConnector2">
              <a:avLst/>
            </a:prstGeom>
            <a:noFill/>
            <a:ln w="12700">
              <a:solidFill>
                <a:schemeClr val="tx1"/>
              </a:solidFill>
              <a:miter lim="800000"/>
              <a:headEnd/>
              <a:tailEnd/>
            </a:ln>
            <a:effectLst/>
          </p:spPr>
        </p:cxnSp>
        <p:cxnSp>
          <p:nvCxnSpPr>
            <p:cNvPr id="18" name="AutoShape 21">
              <a:extLst>
                <a:ext uri="{FF2B5EF4-FFF2-40B4-BE49-F238E27FC236}">
                  <a16:creationId xmlns:a16="http://schemas.microsoft.com/office/drawing/2014/main" id="{DF772FC6-BF30-F4BF-2B5F-01D26F5A6E19}"/>
                </a:ext>
              </a:extLst>
            </p:cNvPr>
            <p:cNvCxnSpPr>
              <a:cxnSpLocks noChangeShapeType="1"/>
              <a:stCxn id="11" idx="2"/>
              <a:endCxn id="6" idx="3"/>
            </p:cNvCxnSpPr>
            <p:nvPr/>
          </p:nvCxnSpPr>
          <p:spPr bwMode="auto">
            <a:xfrm rot="5400000">
              <a:off x="3729" y="2417"/>
              <a:ext cx="309" cy="1355"/>
            </a:xfrm>
            <a:prstGeom prst="bentConnector2">
              <a:avLst/>
            </a:prstGeom>
            <a:noFill/>
            <a:ln w="12700">
              <a:solidFill>
                <a:schemeClr val="tx1"/>
              </a:solidFill>
              <a:miter lim="800000"/>
              <a:headEnd/>
              <a:tailEnd/>
            </a:ln>
            <a:effectLst/>
          </p:spPr>
        </p:cxnSp>
        <p:cxnSp>
          <p:nvCxnSpPr>
            <p:cNvPr id="19" name="AutoShape 22">
              <a:extLst>
                <a:ext uri="{FF2B5EF4-FFF2-40B4-BE49-F238E27FC236}">
                  <a16:creationId xmlns:a16="http://schemas.microsoft.com/office/drawing/2014/main" id="{5714D705-8668-04D0-0E6E-6259DA8436B1}"/>
                </a:ext>
              </a:extLst>
            </p:cNvPr>
            <p:cNvCxnSpPr>
              <a:cxnSpLocks noChangeShapeType="1"/>
              <a:stCxn id="44" idx="2"/>
              <a:endCxn id="11" idx="0"/>
            </p:cNvCxnSpPr>
            <p:nvPr/>
          </p:nvCxnSpPr>
          <p:spPr bwMode="auto">
            <a:xfrm>
              <a:off x="4558" y="1968"/>
              <a:ext cx="3" cy="389"/>
            </a:xfrm>
            <a:prstGeom prst="straightConnector1">
              <a:avLst/>
            </a:prstGeom>
            <a:noFill/>
            <a:ln w="12700">
              <a:solidFill>
                <a:schemeClr val="tx1"/>
              </a:solidFill>
              <a:round/>
              <a:headEnd/>
              <a:tailEnd/>
            </a:ln>
            <a:effectLst/>
          </p:spPr>
        </p:cxnSp>
        <p:sp>
          <p:nvSpPr>
            <p:cNvPr id="20" name="Oval 23">
              <a:extLst>
                <a:ext uri="{FF2B5EF4-FFF2-40B4-BE49-F238E27FC236}">
                  <a16:creationId xmlns:a16="http://schemas.microsoft.com/office/drawing/2014/main" id="{10C7C769-8B31-DE9B-7001-394ACDAA6E14}"/>
                </a:ext>
              </a:extLst>
            </p:cNvPr>
            <p:cNvSpPr>
              <a:spLocks noChangeArrowheads="1"/>
            </p:cNvSpPr>
            <p:nvPr/>
          </p:nvSpPr>
          <p:spPr bwMode="auto">
            <a:xfrm>
              <a:off x="1899" y="3594"/>
              <a:ext cx="836"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u="sng" dirty="0" err="1">
                  <a:latin typeface="Calibri" pitchFamily="34" charset="0"/>
                </a:rPr>
                <a:t>CName</a:t>
              </a:r>
              <a:endParaRPr lang="en-GB" sz="900" u="sng" dirty="0">
                <a:latin typeface="Calibri" pitchFamily="34" charset="0"/>
              </a:endParaRPr>
            </a:p>
          </p:txBody>
        </p:sp>
        <p:sp>
          <p:nvSpPr>
            <p:cNvPr id="21" name="Oval 24">
              <a:extLst>
                <a:ext uri="{FF2B5EF4-FFF2-40B4-BE49-F238E27FC236}">
                  <a16:creationId xmlns:a16="http://schemas.microsoft.com/office/drawing/2014/main" id="{FB41B389-0E12-46AC-6C65-3785AEBE313A}"/>
                </a:ext>
              </a:extLst>
            </p:cNvPr>
            <p:cNvSpPr>
              <a:spLocks noChangeArrowheads="1"/>
            </p:cNvSpPr>
            <p:nvPr/>
          </p:nvSpPr>
          <p:spPr bwMode="auto">
            <a:xfrm>
              <a:off x="2915" y="3594"/>
              <a:ext cx="1152"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a:latin typeface="Calibri" pitchFamily="34" charset="0"/>
                </a:rPr>
                <a:t>Description</a:t>
              </a:r>
            </a:p>
          </p:txBody>
        </p:sp>
        <p:sp>
          <p:nvSpPr>
            <p:cNvPr id="22" name="Line 25">
              <a:extLst>
                <a:ext uri="{FF2B5EF4-FFF2-40B4-BE49-F238E27FC236}">
                  <a16:creationId xmlns:a16="http://schemas.microsoft.com/office/drawing/2014/main" id="{7911ABF3-19F0-DB78-D0AF-A6D6069FB268}"/>
                </a:ext>
              </a:extLst>
            </p:cNvPr>
            <p:cNvSpPr>
              <a:spLocks noChangeShapeType="1"/>
            </p:cNvSpPr>
            <p:nvPr/>
          </p:nvSpPr>
          <p:spPr bwMode="auto">
            <a:xfrm flipV="1">
              <a:off x="2310" y="3356"/>
              <a:ext cx="493" cy="257"/>
            </a:xfrm>
            <a:prstGeom prst="line">
              <a:avLst/>
            </a:prstGeom>
            <a:noFill/>
            <a:ln w="12700">
              <a:solidFill>
                <a:schemeClr val="tx1"/>
              </a:solidFill>
              <a:round/>
              <a:headEnd/>
              <a:tailEnd/>
            </a:ln>
            <a:effectLst/>
          </p:spPr>
          <p:txBody>
            <a:bodyPr wrap="square" lIns="90000" tIns="46800" rIns="90000" bIns="46800">
              <a:spAutoFit/>
            </a:bodyPr>
            <a:lstStyle/>
            <a:p>
              <a:endParaRPr lang="en-US" sz="800"/>
            </a:p>
          </p:txBody>
        </p:sp>
        <p:sp>
          <p:nvSpPr>
            <p:cNvPr id="23" name="Line 26">
              <a:extLst>
                <a:ext uri="{FF2B5EF4-FFF2-40B4-BE49-F238E27FC236}">
                  <a16:creationId xmlns:a16="http://schemas.microsoft.com/office/drawing/2014/main" id="{932551A8-F971-F3B9-5B43-02FC7D8EF13C}"/>
                </a:ext>
              </a:extLst>
            </p:cNvPr>
            <p:cNvSpPr>
              <a:spLocks noChangeShapeType="1"/>
            </p:cNvSpPr>
            <p:nvPr/>
          </p:nvSpPr>
          <p:spPr bwMode="auto">
            <a:xfrm>
              <a:off x="2985" y="3373"/>
              <a:ext cx="493" cy="240"/>
            </a:xfrm>
            <a:prstGeom prst="line">
              <a:avLst/>
            </a:prstGeom>
            <a:noFill/>
            <a:ln w="12700">
              <a:solidFill>
                <a:schemeClr val="tx1"/>
              </a:solidFill>
              <a:round/>
              <a:headEnd/>
              <a:tailEnd/>
            </a:ln>
            <a:effectLst/>
          </p:spPr>
          <p:txBody>
            <a:bodyPr wrap="square" lIns="90000" tIns="46800" rIns="90000" bIns="46800">
              <a:spAutoFit/>
            </a:bodyPr>
            <a:lstStyle/>
            <a:p>
              <a:endParaRPr lang="en-US" sz="800"/>
            </a:p>
          </p:txBody>
        </p:sp>
        <p:sp>
          <p:nvSpPr>
            <p:cNvPr id="24" name="Oval 27">
              <a:extLst>
                <a:ext uri="{FF2B5EF4-FFF2-40B4-BE49-F238E27FC236}">
                  <a16:creationId xmlns:a16="http://schemas.microsoft.com/office/drawing/2014/main" id="{AA2F716B-1E1A-0CBF-147F-29F2D2F63B21}"/>
                </a:ext>
              </a:extLst>
            </p:cNvPr>
            <p:cNvSpPr>
              <a:spLocks noChangeArrowheads="1"/>
            </p:cNvSpPr>
            <p:nvPr/>
          </p:nvSpPr>
          <p:spPr bwMode="auto">
            <a:xfrm>
              <a:off x="221" y="1144"/>
              <a:ext cx="852"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u="sng" dirty="0" err="1">
                  <a:latin typeface="Calibri" pitchFamily="34" charset="0"/>
                </a:rPr>
                <a:t>DName</a:t>
              </a:r>
              <a:endParaRPr lang="en-GB" sz="900" u="sng" dirty="0">
                <a:latin typeface="Calibri" pitchFamily="34" charset="0"/>
              </a:endParaRPr>
            </a:p>
          </p:txBody>
        </p:sp>
        <p:sp>
          <p:nvSpPr>
            <p:cNvPr id="25" name="Oval 28">
              <a:extLst>
                <a:ext uri="{FF2B5EF4-FFF2-40B4-BE49-F238E27FC236}">
                  <a16:creationId xmlns:a16="http://schemas.microsoft.com/office/drawing/2014/main" id="{403F3572-4D08-E3F3-63C6-84F3C32D911B}"/>
                </a:ext>
              </a:extLst>
            </p:cNvPr>
            <p:cNvSpPr>
              <a:spLocks noChangeArrowheads="1"/>
            </p:cNvSpPr>
            <p:nvPr/>
          </p:nvSpPr>
          <p:spPr bwMode="auto">
            <a:xfrm>
              <a:off x="126" y="2030"/>
              <a:ext cx="618"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a:latin typeface="Calibri" pitchFamily="34" charset="0"/>
                </a:rPr>
                <a:t>HoD</a:t>
              </a:r>
            </a:p>
          </p:txBody>
        </p:sp>
        <p:sp>
          <p:nvSpPr>
            <p:cNvPr id="26" name="Oval 29">
              <a:extLst>
                <a:ext uri="{FF2B5EF4-FFF2-40B4-BE49-F238E27FC236}">
                  <a16:creationId xmlns:a16="http://schemas.microsoft.com/office/drawing/2014/main" id="{1AB3A2A3-CC52-90DE-7B52-06DE64FD0B64}"/>
                </a:ext>
              </a:extLst>
            </p:cNvPr>
            <p:cNvSpPr>
              <a:spLocks noChangeArrowheads="1"/>
            </p:cNvSpPr>
            <p:nvPr/>
          </p:nvSpPr>
          <p:spPr bwMode="auto">
            <a:xfrm>
              <a:off x="663" y="776"/>
              <a:ext cx="1096"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dirty="0" err="1">
                  <a:latin typeface="Calibri" pitchFamily="34" charset="0"/>
                </a:rPr>
                <a:t>NoOfEmps</a:t>
              </a:r>
              <a:endParaRPr lang="en-GB" sz="900" dirty="0">
                <a:latin typeface="Calibri" pitchFamily="34" charset="0"/>
              </a:endParaRPr>
            </a:p>
          </p:txBody>
        </p:sp>
        <p:sp>
          <p:nvSpPr>
            <p:cNvPr id="27" name="Line 35">
              <a:extLst>
                <a:ext uri="{FF2B5EF4-FFF2-40B4-BE49-F238E27FC236}">
                  <a16:creationId xmlns:a16="http://schemas.microsoft.com/office/drawing/2014/main" id="{4F2A906A-9F56-6504-D7FF-941239F252E1}"/>
                </a:ext>
              </a:extLst>
            </p:cNvPr>
            <p:cNvSpPr>
              <a:spLocks noChangeShapeType="1"/>
            </p:cNvSpPr>
            <p:nvPr/>
          </p:nvSpPr>
          <p:spPr bwMode="auto">
            <a:xfrm>
              <a:off x="514" y="1499"/>
              <a:ext cx="386" cy="167"/>
            </a:xfrm>
            <a:prstGeom prst="line">
              <a:avLst/>
            </a:prstGeom>
            <a:noFill/>
            <a:ln w="12700">
              <a:solidFill>
                <a:schemeClr val="tx1"/>
              </a:solidFill>
              <a:round/>
              <a:headEnd/>
              <a:tailEnd/>
            </a:ln>
            <a:effectLst/>
          </p:spPr>
          <p:txBody>
            <a:bodyPr wrap="none" lIns="90000" tIns="46800" rIns="90000" bIns="46800">
              <a:spAutoFit/>
            </a:bodyPr>
            <a:lstStyle/>
            <a:p>
              <a:endParaRPr lang="en-US" sz="800"/>
            </a:p>
          </p:txBody>
        </p:sp>
        <p:sp>
          <p:nvSpPr>
            <p:cNvPr id="28" name="Line 36">
              <a:extLst>
                <a:ext uri="{FF2B5EF4-FFF2-40B4-BE49-F238E27FC236}">
                  <a16:creationId xmlns:a16="http://schemas.microsoft.com/office/drawing/2014/main" id="{45483EB3-75EE-16CF-7090-CB3158D95B5C}"/>
                </a:ext>
              </a:extLst>
            </p:cNvPr>
            <p:cNvSpPr>
              <a:spLocks noChangeShapeType="1"/>
            </p:cNvSpPr>
            <p:nvPr/>
          </p:nvSpPr>
          <p:spPr bwMode="auto">
            <a:xfrm>
              <a:off x="1191" y="1135"/>
              <a:ext cx="0" cy="531"/>
            </a:xfrm>
            <a:prstGeom prst="line">
              <a:avLst/>
            </a:prstGeom>
            <a:noFill/>
            <a:ln w="12700">
              <a:solidFill>
                <a:schemeClr val="tx1"/>
              </a:solidFill>
              <a:round/>
              <a:headEnd/>
              <a:tailEnd/>
            </a:ln>
            <a:effectLst/>
          </p:spPr>
          <p:txBody>
            <a:bodyPr wrap="none" lIns="90000" tIns="46800" rIns="90000" bIns="46800">
              <a:spAutoFit/>
            </a:bodyPr>
            <a:lstStyle/>
            <a:p>
              <a:endParaRPr lang="en-US" sz="800"/>
            </a:p>
          </p:txBody>
        </p:sp>
        <p:sp>
          <p:nvSpPr>
            <p:cNvPr id="29" name="Line 38">
              <a:extLst>
                <a:ext uri="{FF2B5EF4-FFF2-40B4-BE49-F238E27FC236}">
                  <a16:creationId xmlns:a16="http://schemas.microsoft.com/office/drawing/2014/main" id="{6DC98C16-50A0-CF82-241F-874D302FBBC7}"/>
                </a:ext>
              </a:extLst>
            </p:cNvPr>
            <p:cNvSpPr>
              <a:spLocks noChangeShapeType="1"/>
            </p:cNvSpPr>
            <p:nvPr/>
          </p:nvSpPr>
          <p:spPr bwMode="auto">
            <a:xfrm flipV="1">
              <a:off x="436" y="1963"/>
              <a:ext cx="498" cy="84"/>
            </a:xfrm>
            <a:prstGeom prst="line">
              <a:avLst/>
            </a:prstGeom>
            <a:noFill/>
            <a:ln w="12700">
              <a:solidFill>
                <a:schemeClr val="tx1"/>
              </a:solidFill>
              <a:round/>
              <a:headEnd/>
              <a:tailEnd/>
            </a:ln>
            <a:effectLst/>
          </p:spPr>
          <p:txBody>
            <a:bodyPr wrap="none" lIns="90000" tIns="46800" rIns="90000" bIns="46800">
              <a:spAutoFit/>
            </a:bodyPr>
            <a:lstStyle/>
            <a:p>
              <a:endParaRPr lang="en-US" sz="800"/>
            </a:p>
          </p:txBody>
        </p:sp>
        <p:sp>
          <p:nvSpPr>
            <p:cNvPr id="30" name="Oval 40">
              <a:extLst>
                <a:ext uri="{FF2B5EF4-FFF2-40B4-BE49-F238E27FC236}">
                  <a16:creationId xmlns:a16="http://schemas.microsoft.com/office/drawing/2014/main" id="{064DF5E8-1A00-1D41-2200-B86795554683}"/>
                </a:ext>
              </a:extLst>
            </p:cNvPr>
            <p:cNvSpPr>
              <a:spLocks noChangeArrowheads="1"/>
            </p:cNvSpPr>
            <p:nvPr/>
          </p:nvSpPr>
          <p:spPr bwMode="auto">
            <a:xfrm>
              <a:off x="2245" y="638"/>
              <a:ext cx="1014" cy="351"/>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800">
                  <a:latin typeface="Calibri" pitchFamily="34" charset="0"/>
                </a:rPr>
                <a:t>First Name</a:t>
              </a:r>
            </a:p>
          </p:txBody>
        </p:sp>
        <p:sp>
          <p:nvSpPr>
            <p:cNvPr id="31" name="Oval 41">
              <a:extLst>
                <a:ext uri="{FF2B5EF4-FFF2-40B4-BE49-F238E27FC236}">
                  <a16:creationId xmlns:a16="http://schemas.microsoft.com/office/drawing/2014/main" id="{66387719-9C51-117B-CDFE-A1623B905542}"/>
                </a:ext>
              </a:extLst>
            </p:cNvPr>
            <p:cNvSpPr>
              <a:spLocks noChangeArrowheads="1"/>
            </p:cNvSpPr>
            <p:nvPr/>
          </p:nvSpPr>
          <p:spPr bwMode="auto">
            <a:xfrm>
              <a:off x="2920" y="883"/>
              <a:ext cx="993" cy="351"/>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800" dirty="0">
                  <a:latin typeface="Calibri" pitchFamily="34" charset="0"/>
                </a:rPr>
                <a:t>Last Name</a:t>
              </a:r>
            </a:p>
          </p:txBody>
        </p:sp>
        <p:cxnSp>
          <p:nvCxnSpPr>
            <p:cNvPr id="32" name="AutoShape 42">
              <a:extLst>
                <a:ext uri="{FF2B5EF4-FFF2-40B4-BE49-F238E27FC236}">
                  <a16:creationId xmlns:a16="http://schemas.microsoft.com/office/drawing/2014/main" id="{5C761707-FC8D-14BA-11BD-42126E527BB1}"/>
                </a:ext>
              </a:extLst>
            </p:cNvPr>
            <p:cNvCxnSpPr>
              <a:cxnSpLocks noChangeShapeType="1"/>
              <a:stCxn id="38" idx="0"/>
              <a:endCxn id="30" idx="4"/>
            </p:cNvCxnSpPr>
            <p:nvPr/>
          </p:nvCxnSpPr>
          <p:spPr bwMode="auto">
            <a:xfrm flipH="1" flipV="1">
              <a:off x="2752" y="989"/>
              <a:ext cx="665" cy="510"/>
            </a:xfrm>
            <a:prstGeom prst="straightConnector1">
              <a:avLst/>
            </a:prstGeom>
            <a:noFill/>
            <a:ln w="12700">
              <a:solidFill>
                <a:schemeClr val="tx1"/>
              </a:solidFill>
              <a:round/>
              <a:headEnd/>
              <a:tailEnd/>
            </a:ln>
            <a:effectLst/>
          </p:spPr>
        </p:cxnSp>
        <p:cxnSp>
          <p:nvCxnSpPr>
            <p:cNvPr id="33" name="AutoShape 43">
              <a:extLst>
                <a:ext uri="{FF2B5EF4-FFF2-40B4-BE49-F238E27FC236}">
                  <a16:creationId xmlns:a16="http://schemas.microsoft.com/office/drawing/2014/main" id="{5A331B92-1D6B-E030-E402-B98F89F7E8BF}"/>
                </a:ext>
              </a:extLst>
            </p:cNvPr>
            <p:cNvCxnSpPr>
              <a:cxnSpLocks noChangeShapeType="1"/>
              <a:stCxn id="44" idx="0"/>
              <a:endCxn id="31" idx="4"/>
            </p:cNvCxnSpPr>
            <p:nvPr/>
          </p:nvCxnSpPr>
          <p:spPr bwMode="auto">
            <a:xfrm flipH="1" flipV="1">
              <a:off x="3417" y="1234"/>
              <a:ext cx="1141" cy="441"/>
            </a:xfrm>
            <a:prstGeom prst="straightConnector1">
              <a:avLst/>
            </a:prstGeom>
            <a:noFill/>
            <a:ln w="12700">
              <a:solidFill>
                <a:schemeClr val="tx1"/>
              </a:solidFill>
              <a:round/>
              <a:headEnd/>
              <a:tailEnd/>
            </a:ln>
            <a:effectLst/>
          </p:spPr>
        </p:cxnSp>
        <p:sp>
          <p:nvSpPr>
            <p:cNvPr id="34" name="Oval 44">
              <a:extLst>
                <a:ext uri="{FF2B5EF4-FFF2-40B4-BE49-F238E27FC236}">
                  <a16:creationId xmlns:a16="http://schemas.microsoft.com/office/drawing/2014/main" id="{19FDA2BF-3C6A-412D-7B82-EEC85F6202F3}"/>
                </a:ext>
              </a:extLst>
            </p:cNvPr>
            <p:cNvSpPr>
              <a:spLocks noChangeArrowheads="1"/>
            </p:cNvSpPr>
            <p:nvPr/>
          </p:nvSpPr>
          <p:spPr bwMode="auto">
            <a:xfrm>
              <a:off x="3703" y="1031"/>
              <a:ext cx="937"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u="sng">
                  <a:latin typeface="Calibri" pitchFamily="34" charset="0"/>
                </a:rPr>
                <a:t>RegNum</a:t>
              </a:r>
            </a:p>
          </p:txBody>
        </p:sp>
        <p:sp>
          <p:nvSpPr>
            <p:cNvPr id="35" name="Oval 45">
              <a:extLst>
                <a:ext uri="{FF2B5EF4-FFF2-40B4-BE49-F238E27FC236}">
                  <a16:creationId xmlns:a16="http://schemas.microsoft.com/office/drawing/2014/main" id="{38EEB050-B979-1874-2F29-2A429CD0157D}"/>
                </a:ext>
              </a:extLst>
            </p:cNvPr>
            <p:cNvSpPr>
              <a:spLocks noChangeArrowheads="1"/>
            </p:cNvSpPr>
            <p:nvPr/>
          </p:nvSpPr>
          <p:spPr bwMode="auto">
            <a:xfrm>
              <a:off x="4536" y="750"/>
              <a:ext cx="895"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dirty="0">
                  <a:latin typeface="Calibri" pitchFamily="34" charset="0"/>
                </a:rPr>
                <a:t>Address</a:t>
              </a:r>
            </a:p>
          </p:txBody>
        </p:sp>
        <p:sp>
          <p:nvSpPr>
            <p:cNvPr id="36" name="Oval 46">
              <a:extLst>
                <a:ext uri="{FF2B5EF4-FFF2-40B4-BE49-F238E27FC236}">
                  <a16:creationId xmlns:a16="http://schemas.microsoft.com/office/drawing/2014/main" id="{E7380644-10C4-47E8-0432-DDCDE4D83099}"/>
                </a:ext>
              </a:extLst>
            </p:cNvPr>
            <p:cNvSpPr>
              <a:spLocks noChangeArrowheads="1"/>
            </p:cNvSpPr>
            <p:nvPr/>
          </p:nvSpPr>
          <p:spPr bwMode="auto">
            <a:xfrm>
              <a:off x="4896" y="1158"/>
              <a:ext cx="746"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a:latin typeface="Calibri" pitchFamily="34" charset="0"/>
                </a:rPr>
                <a:t>BDate</a:t>
              </a:r>
            </a:p>
          </p:txBody>
        </p:sp>
        <p:sp>
          <p:nvSpPr>
            <p:cNvPr id="37" name="Oval 47">
              <a:extLst>
                <a:ext uri="{FF2B5EF4-FFF2-40B4-BE49-F238E27FC236}">
                  <a16:creationId xmlns:a16="http://schemas.microsoft.com/office/drawing/2014/main" id="{32AEEEFB-030E-788D-50F4-67EB1A76773F}"/>
                </a:ext>
              </a:extLst>
            </p:cNvPr>
            <p:cNvSpPr>
              <a:spLocks noChangeArrowheads="1"/>
            </p:cNvSpPr>
            <p:nvPr/>
          </p:nvSpPr>
          <p:spPr bwMode="auto">
            <a:xfrm>
              <a:off x="4885" y="1980"/>
              <a:ext cx="852"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a:latin typeface="Calibri" pitchFamily="34" charset="0"/>
                </a:rPr>
                <a:t>Gender</a:t>
              </a:r>
            </a:p>
          </p:txBody>
        </p:sp>
        <p:sp>
          <p:nvSpPr>
            <p:cNvPr id="38" name="Line 48">
              <a:extLst>
                <a:ext uri="{FF2B5EF4-FFF2-40B4-BE49-F238E27FC236}">
                  <a16:creationId xmlns:a16="http://schemas.microsoft.com/office/drawing/2014/main" id="{786ADED1-FA85-EB60-3ECA-CB30C1D09E24}"/>
                </a:ext>
              </a:extLst>
            </p:cNvPr>
            <p:cNvSpPr>
              <a:spLocks noChangeShapeType="1"/>
            </p:cNvSpPr>
            <p:nvPr/>
          </p:nvSpPr>
          <p:spPr bwMode="auto">
            <a:xfrm>
              <a:off x="3417" y="1499"/>
              <a:ext cx="878" cy="167"/>
            </a:xfrm>
            <a:prstGeom prst="line">
              <a:avLst/>
            </a:prstGeom>
            <a:noFill/>
            <a:ln w="12700">
              <a:solidFill>
                <a:schemeClr val="tx1"/>
              </a:solidFill>
              <a:round/>
              <a:headEnd/>
              <a:tailEnd/>
            </a:ln>
            <a:effectLst/>
          </p:spPr>
          <p:txBody>
            <a:bodyPr wrap="none" lIns="90000" tIns="46800" rIns="90000" bIns="46800">
              <a:spAutoFit/>
            </a:bodyPr>
            <a:lstStyle/>
            <a:p>
              <a:endParaRPr lang="en-US" sz="800"/>
            </a:p>
          </p:txBody>
        </p:sp>
        <p:sp>
          <p:nvSpPr>
            <p:cNvPr id="39" name="Line 49">
              <a:extLst>
                <a:ext uri="{FF2B5EF4-FFF2-40B4-BE49-F238E27FC236}">
                  <a16:creationId xmlns:a16="http://schemas.microsoft.com/office/drawing/2014/main" id="{9B016270-C9FB-32EB-4B59-EC93D6C42856}"/>
                </a:ext>
              </a:extLst>
            </p:cNvPr>
            <p:cNvSpPr>
              <a:spLocks noChangeShapeType="1"/>
            </p:cNvSpPr>
            <p:nvPr/>
          </p:nvSpPr>
          <p:spPr bwMode="auto">
            <a:xfrm>
              <a:off x="4211" y="1387"/>
              <a:ext cx="184" cy="285"/>
            </a:xfrm>
            <a:prstGeom prst="line">
              <a:avLst/>
            </a:prstGeom>
            <a:noFill/>
            <a:ln w="12700">
              <a:solidFill>
                <a:schemeClr val="tx1"/>
              </a:solidFill>
              <a:round/>
              <a:headEnd/>
              <a:tailEnd/>
            </a:ln>
            <a:effectLst/>
          </p:spPr>
          <p:txBody>
            <a:bodyPr wrap="none" lIns="90000" tIns="46800" rIns="90000" bIns="46800">
              <a:spAutoFit/>
            </a:bodyPr>
            <a:lstStyle/>
            <a:p>
              <a:endParaRPr lang="en-US" sz="800"/>
            </a:p>
          </p:txBody>
        </p:sp>
        <p:sp>
          <p:nvSpPr>
            <p:cNvPr id="40" name="Line 50">
              <a:extLst>
                <a:ext uri="{FF2B5EF4-FFF2-40B4-BE49-F238E27FC236}">
                  <a16:creationId xmlns:a16="http://schemas.microsoft.com/office/drawing/2014/main" id="{280E5E5C-E2C4-349D-4AB4-B484C6B20216}"/>
                </a:ext>
              </a:extLst>
            </p:cNvPr>
            <p:cNvSpPr>
              <a:spLocks noChangeShapeType="1"/>
            </p:cNvSpPr>
            <p:nvPr/>
          </p:nvSpPr>
          <p:spPr bwMode="auto">
            <a:xfrm flipH="1">
              <a:off x="4535" y="1102"/>
              <a:ext cx="381" cy="564"/>
            </a:xfrm>
            <a:prstGeom prst="line">
              <a:avLst/>
            </a:prstGeom>
            <a:noFill/>
            <a:ln w="12700">
              <a:solidFill>
                <a:schemeClr val="tx1"/>
              </a:solidFill>
              <a:round/>
              <a:headEnd/>
              <a:tailEnd/>
            </a:ln>
            <a:effectLst/>
          </p:spPr>
          <p:txBody>
            <a:bodyPr wrap="none" lIns="90000" tIns="46800" rIns="90000" bIns="46800">
              <a:spAutoFit/>
            </a:bodyPr>
            <a:lstStyle/>
            <a:p>
              <a:endParaRPr lang="en-US" sz="800"/>
            </a:p>
          </p:txBody>
        </p:sp>
        <p:sp>
          <p:nvSpPr>
            <p:cNvPr id="41" name="Line 51">
              <a:extLst>
                <a:ext uri="{FF2B5EF4-FFF2-40B4-BE49-F238E27FC236}">
                  <a16:creationId xmlns:a16="http://schemas.microsoft.com/office/drawing/2014/main" id="{440D44CB-B4A0-FA04-1EDA-99E464E5FA8F}"/>
                </a:ext>
              </a:extLst>
            </p:cNvPr>
            <p:cNvSpPr>
              <a:spLocks noChangeShapeType="1"/>
            </p:cNvSpPr>
            <p:nvPr/>
          </p:nvSpPr>
          <p:spPr bwMode="auto">
            <a:xfrm flipH="1">
              <a:off x="4781" y="1515"/>
              <a:ext cx="470" cy="151"/>
            </a:xfrm>
            <a:prstGeom prst="line">
              <a:avLst/>
            </a:prstGeom>
            <a:noFill/>
            <a:ln w="12700">
              <a:solidFill>
                <a:schemeClr val="tx1"/>
              </a:solidFill>
              <a:round/>
              <a:headEnd/>
              <a:tailEnd/>
            </a:ln>
            <a:effectLst/>
          </p:spPr>
          <p:txBody>
            <a:bodyPr wrap="none" lIns="90000" tIns="46800" rIns="90000" bIns="46800">
              <a:spAutoFit/>
            </a:bodyPr>
            <a:lstStyle/>
            <a:p>
              <a:endParaRPr lang="en-US" sz="800"/>
            </a:p>
          </p:txBody>
        </p:sp>
        <p:sp>
          <p:nvSpPr>
            <p:cNvPr id="42" name="Line 52">
              <a:extLst>
                <a:ext uri="{FF2B5EF4-FFF2-40B4-BE49-F238E27FC236}">
                  <a16:creationId xmlns:a16="http://schemas.microsoft.com/office/drawing/2014/main" id="{0ECB04C3-1ECF-5072-722B-8301DC089475}"/>
                </a:ext>
              </a:extLst>
            </p:cNvPr>
            <p:cNvSpPr>
              <a:spLocks noChangeShapeType="1"/>
            </p:cNvSpPr>
            <p:nvPr/>
          </p:nvSpPr>
          <p:spPr bwMode="auto">
            <a:xfrm flipH="1" flipV="1">
              <a:off x="4756" y="1812"/>
              <a:ext cx="545" cy="184"/>
            </a:xfrm>
            <a:prstGeom prst="line">
              <a:avLst/>
            </a:prstGeom>
            <a:noFill/>
            <a:ln w="12700">
              <a:solidFill>
                <a:schemeClr val="tx1"/>
              </a:solidFill>
              <a:round/>
              <a:headEnd/>
              <a:tailEnd/>
            </a:ln>
            <a:effectLst/>
          </p:spPr>
          <p:txBody>
            <a:bodyPr wrap="square" lIns="90000" tIns="46800" rIns="90000" bIns="46800">
              <a:spAutoFit/>
            </a:bodyPr>
            <a:lstStyle/>
            <a:p>
              <a:endParaRPr lang="en-US" sz="800"/>
            </a:p>
          </p:txBody>
        </p:sp>
      </p:grpSp>
      <p:sp>
        <p:nvSpPr>
          <p:cNvPr id="48" name="Oval 47">
            <a:extLst>
              <a:ext uri="{FF2B5EF4-FFF2-40B4-BE49-F238E27FC236}">
                <a16:creationId xmlns:a16="http://schemas.microsoft.com/office/drawing/2014/main" id="{BC1964A7-E6AD-0CE3-0061-88EE0DE3B6A4}"/>
              </a:ext>
            </a:extLst>
          </p:cNvPr>
          <p:cNvSpPr/>
          <p:nvPr/>
        </p:nvSpPr>
        <p:spPr>
          <a:xfrm>
            <a:off x="8579529" y="2901296"/>
            <a:ext cx="2335298" cy="613314"/>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2919453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9483F-C58E-D11C-EF59-789528886C5E}"/>
              </a:ext>
            </a:extLst>
          </p:cNvPr>
          <p:cNvSpPr>
            <a:spLocks noGrp="1"/>
          </p:cNvSpPr>
          <p:nvPr>
            <p:ph type="title"/>
          </p:nvPr>
        </p:nvSpPr>
        <p:spPr/>
        <p:txBody>
          <a:bodyPr/>
          <a:lstStyle/>
          <a:p>
            <a:r>
              <a:rPr lang="en-GB" dirty="0"/>
              <a:t>Exercise solutions</a:t>
            </a:r>
          </a:p>
        </p:txBody>
      </p:sp>
      <p:sp>
        <p:nvSpPr>
          <p:cNvPr id="3" name="Content Placeholder 2">
            <a:extLst>
              <a:ext uri="{FF2B5EF4-FFF2-40B4-BE49-F238E27FC236}">
                <a16:creationId xmlns:a16="http://schemas.microsoft.com/office/drawing/2014/main" id="{F8CD9030-1E32-648A-C134-12CD87206B3B}"/>
              </a:ext>
            </a:extLst>
          </p:cNvPr>
          <p:cNvSpPr>
            <a:spLocks noGrp="1"/>
          </p:cNvSpPr>
          <p:nvPr>
            <p:ph idx="1"/>
          </p:nvPr>
        </p:nvSpPr>
        <p:spPr>
          <a:xfrm>
            <a:off x="783773" y="2313991"/>
            <a:ext cx="5894933" cy="3862971"/>
          </a:xfrm>
        </p:spPr>
        <p:txBody>
          <a:bodyPr>
            <a:normAutofit fontScale="70000" lnSpcReduction="20000"/>
          </a:bodyPr>
          <a:lstStyle/>
          <a:p>
            <a:r>
              <a:rPr lang="en-GB" dirty="0"/>
              <a:t>Department(</a:t>
            </a:r>
            <a:r>
              <a:rPr lang="en-GB" dirty="0" err="1"/>
              <a:t>DName</a:t>
            </a:r>
            <a:r>
              <a:rPr lang="en-GB" dirty="0"/>
              <a:t> TEXT NOT NULL, </a:t>
            </a:r>
            <a:r>
              <a:rPr lang="en-GB" dirty="0" err="1"/>
              <a:t>HoD</a:t>
            </a:r>
            <a:r>
              <a:rPr lang="en-GB" dirty="0"/>
              <a:t> TEXT, </a:t>
            </a:r>
            <a:r>
              <a:rPr lang="en-GB" dirty="0" err="1"/>
              <a:t>NoOfEmp</a:t>
            </a:r>
            <a:r>
              <a:rPr lang="en-GB" dirty="0"/>
              <a:t> INTEGER, </a:t>
            </a:r>
            <a:r>
              <a:rPr lang="en-GB" dirty="0">
                <a:solidFill>
                  <a:srgbClr val="FF0000"/>
                </a:solidFill>
              </a:rPr>
              <a:t>PRIMARY KEY(</a:t>
            </a:r>
            <a:r>
              <a:rPr lang="en-GB" dirty="0" err="1">
                <a:solidFill>
                  <a:srgbClr val="FF0000"/>
                </a:solidFill>
              </a:rPr>
              <a:t>DName</a:t>
            </a:r>
            <a:r>
              <a:rPr lang="en-GB" dirty="0">
                <a:solidFill>
                  <a:srgbClr val="FF0000"/>
                </a:solidFill>
              </a:rPr>
              <a:t>)</a:t>
            </a:r>
            <a:r>
              <a:rPr lang="en-GB" dirty="0"/>
              <a:t>)</a:t>
            </a:r>
          </a:p>
          <a:p>
            <a:r>
              <a:rPr lang="en-GB" dirty="0" err="1"/>
              <a:t>StudentsEnrol</a:t>
            </a:r>
            <a:r>
              <a:rPr lang="en-GB" dirty="0"/>
              <a:t>(</a:t>
            </a:r>
            <a:r>
              <a:rPr lang="en-GB" dirty="0" err="1"/>
              <a:t>firstName</a:t>
            </a:r>
            <a:r>
              <a:rPr lang="en-GB" dirty="0"/>
              <a:t> TEXT, </a:t>
            </a:r>
            <a:r>
              <a:rPr lang="en-GB" dirty="0" err="1"/>
              <a:t>lastName</a:t>
            </a:r>
            <a:r>
              <a:rPr lang="en-GB" dirty="0"/>
              <a:t> TEXT, </a:t>
            </a:r>
            <a:r>
              <a:rPr lang="en-GB" dirty="0" err="1"/>
              <a:t>RegNumber</a:t>
            </a:r>
            <a:r>
              <a:rPr lang="en-GB" dirty="0"/>
              <a:t> INTEGER NOT NULL, Address TEXT, </a:t>
            </a:r>
            <a:r>
              <a:rPr lang="en-GB" dirty="0" err="1"/>
              <a:t>BDate</a:t>
            </a:r>
            <a:r>
              <a:rPr lang="en-GB" dirty="0"/>
              <a:t> TEXT, Gender TEXT, </a:t>
            </a:r>
            <a:r>
              <a:rPr lang="en-GB" dirty="0" err="1">
                <a:solidFill>
                  <a:srgbClr val="FFC000"/>
                </a:solidFill>
              </a:rPr>
              <a:t>DepName</a:t>
            </a:r>
            <a:r>
              <a:rPr lang="en-GB" dirty="0">
                <a:solidFill>
                  <a:srgbClr val="FFC000"/>
                </a:solidFill>
              </a:rPr>
              <a:t> TEXT</a:t>
            </a:r>
            <a:r>
              <a:rPr lang="en-GB" dirty="0"/>
              <a:t>, </a:t>
            </a:r>
            <a:r>
              <a:rPr lang="en-GB" dirty="0">
                <a:solidFill>
                  <a:srgbClr val="FF0000"/>
                </a:solidFill>
              </a:rPr>
              <a:t>PRIMARY KEY (</a:t>
            </a:r>
            <a:r>
              <a:rPr lang="en-GB" dirty="0" err="1">
                <a:solidFill>
                  <a:srgbClr val="FF0000"/>
                </a:solidFill>
              </a:rPr>
              <a:t>RegNumber</a:t>
            </a:r>
            <a:r>
              <a:rPr lang="en-GB" dirty="0">
                <a:solidFill>
                  <a:srgbClr val="FF0000"/>
                </a:solidFill>
              </a:rPr>
              <a:t>)</a:t>
            </a:r>
            <a:r>
              <a:rPr lang="en-GB" dirty="0"/>
              <a:t>, </a:t>
            </a:r>
            <a:r>
              <a:rPr lang="en-GB" dirty="0">
                <a:solidFill>
                  <a:srgbClr val="FFC000"/>
                </a:solidFill>
              </a:rPr>
              <a:t>FOREIGN KEY(</a:t>
            </a:r>
            <a:r>
              <a:rPr lang="en-GB" dirty="0" err="1">
                <a:solidFill>
                  <a:srgbClr val="FFC000"/>
                </a:solidFill>
              </a:rPr>
              <a:t>DepName</a:t>
            </a:r>
            <a:r>
              <a:rPr lang="en-GB" dirty="0">
                <a:solidFill>
                  <a:srgbClr val="FFC000"/>
                </a:solidFill>
              </a:rPr>
              <a:t>) REFERENCES Department(</a:t>
            </a:r>
            <a:r>
              <a:rPr lang="en-GB" dirty="0" err="1">
                <a:solidFill>
                  <a:srgbClr val="FFC000"/>
                </a:solidFill>
              </a:rPr>
              <a:t>DName</a:t>
            </a:r>
            <a:r>
              <a:rPr lang="en-GB" dirty="0">
                <a:solidFill>
                  <a:srgbClr val="FFC000"/>
                </a:solidFill>
              </a:rPr>
              <a:t>) ON DELETE SET NULL</a:t>
            </a:r>
            <a:r>
              <a:rPr lang="en-GB" dirty="0"/>
              <a:t>)</a:t>
            </a:r>
          </a:p>
          <a:p>
            <a:r>
              <a:rPr lang="en-GB" dirty="0" err="1">
                <a:solidFill>
                  <a:schemeClr val="bg1"/>
                </a:solidFill>
              </a:rPr>
              <a:t>CourseRuns</a:t>
            </a:r>
            <a:r>
              <a:rPr lang="en-GB" dirty="0">
                <a:solidFill>
                  <a:schemeClr val="bg1"/>
                </a:solidFill>
              </a:rPr>
              <a:t>(</a:t>
            </a:r>
            <a:r>
              <a:rPr lang="en-GB" dirty="0" err="1">
                <a:solidFill>
                  <a:schemeClr val="bg1"/>
                </a:solidFill>
              </a:rPr>
              <a:t>CName</a:t>
            </a:r>
            <a:r>
              <a:rPr lang="en-GB" dirty="0">
                <a:solidFill>
                  <a:schemeClr val="bg1"/>
                </a:solidFill>
              </a:rPr>
              <a:t> TEXT NOT NULL, </a:t>
            </a:r>
            <a:r>
              <a:rPr lang="en-GB" dirty="0" err="1">
                <a:solidFill>
                  <a:schemeClr val="bg1"/>
                </a:solidFill>
              </a:rPr>
              <a:t>Desc</a:t>
            </a:r>
            <a:r>
              <a:rPr lang="en-GB" dirty="0">
                <a:solidFill>
                  <a:schemeClr val="bg1"/>
                </a:solidFill>
              </a:rPr>
              <a:t> TEXT, </a:t>
            </a:r>
            <a:r>
              <a:rPr lang="en-GB" dirty="0" err="1">
                <a:solidFill>
                  <a:schemeClr val="bg1"/>
                </a:solidFill>
              </a:rPr>
              <a:t>DepName</a:t>
            </a:r>
            <a:r>
              <a:rPr lang="en-GB" dirty="0">
                <a:solidFill>
                  <a:schemeClr val="bg1"/>
                </a:solidFill>
              </a:rPr>
              <a:t> TEXT, PRIMARY KEY (</a:t>
            </a:r>
            <a:r>
              <a:rPr lang="en-GB" dirty="0" err="1">
                <a:solidFill>
                  <a:schemeClr val="bg1"/>
                </a:solidFill>
              </a:rPr>
              <a:t>CName</a:t>
            </a:r>
            <a:r>
              <a:rPr lang="en-GB" dirty="0">
                <a:solidFill>
                  <a:schemeClr val="bg1"/>
                </a:solidFill>
              </a:rPr>
              <a:t>), FOREIGN KEY(</a:t>
            </a:r>
            <a:r>
              <a:rPr lang="en-GB" dirty="0" err="1">
                <a:solidFill>
                  <a:schemeClr val="bg1"/>
                </a:solidFill>
              </a:rPr>
              <a:t>DepName</a:t>
            </a:r>
            <a:r>
              <a:rPr lang="en-GB" dirty="0">
                <a:solidFill>
                  <a:schemeClr val="bg1"/>
                </a:solidFill>
              </a:rPr>
              <a:t>) REFERENCES Department(</a:t>
            </a:r>
            <a:r>
              <a:rPr lang="en-GB" dirty="0" err="1">
                <a:solidFill>
                  <a:schemeClr val="bg1"/>
                </a:solidFill>
              </a:rPr>
              <a:t>DName</a:t>
            </a:r>
            <a:r>
              <a:rPr lang="en-GB" dirty="0">
                <a:solidFill>
                  <a:schemeClr val="bg1"/>
                </a:solidFill>
              </a:rPr>
              <a:t>) ON DELETE SET NULL)</a:t>
            </a:r>
          </a:p>
          <a:p>
            <a:r>
              <a:rPr lang="en-GB" dirty="0" err="1">
                <a:solidFill>
                  <a:schemeClr val="bg1"/>
                </a:solidFill>
              </a:rPr>
              <a:t>StTakesCourse</a:t>
            </a:r>
            <a:r>
              <a:rPr lang="en-GB" dirty="0">
                <a:solidFill>
                  <a:schemeClr val="bg1"/>
                </a:solidFill>
              </a:rPr>
              <a:t>(</a:t>
            </a:r>
            <a:r>
              <a:rPr lang="en-GB" dirty="0" err="1">
                <a:solidFill>
                  <a:schemeClr val="bg1"/>
                </a:solidFill>
              </a:rPr>
              <a:t>CName</a:t>
            </a:r>
            <a:r>
              <a:rPr lang="en-GB" dirty="0">
                <a:solidFill>
                  <a:schemeClr val="bg1"/>
                </a:solidFill>
              </a:rPr>
              <a:t> TEXT NOT NULL, </a:t>
            </a:r>
            <a:r>
              <a:rPr lang="en-GB" dirty="0" err="1">
                <a:solidFill>
                  <a:schemeClr val="bg1"/>
                </a:solidFill>
              </a:rPr>
              <a:t>RegNumber</a:t>
            </a:r>
            <a:r>
              <a:rPr lang="en-GB" dirty="0">
                <a:solidFill>
                  <a:schemeClr val="bg1"/>
                </a:solidFill>
              </a:rPr>
              <a:t> INTEGER NOT NULL, PRIMARY KEY(</a:t>
            </a:r>
            <a:r>
              <a:rPr lang="en-GB" dirty="0" err="1">
                <a:solidFill>
                  <a:schemeClr val="bg1"/>
                </a:solidFill>
              </a:rPr>
              <a:t>CNAME,RegNumber</a:t>
            </a:r>
            <a:r>
              <a:rPr lang="en-GB" dirty="0">
                <a:solidFill>
                  <a:schemeClr val="bg1"/>
                </a:solidFill>
              </a:rPr>
              <a:t>), FOREIGN KEY (</a:t>
            </a:r>
            <a:r>
              <a:rPr lang="en-GB" dirty="0" err="1">
                <a:solidFill>
                  <a:schemeClr val="bg1"/>
                </a:solidFill>
              </a:rPr>
              <a:t>CName</a:t>
            </a:r>
            <a:r>
              <a:rPr lang="en-GB" dirty="0">
                <a:solidFill>
                  <a:schemeClr val="bg1"/>
                </a:solidFill>
              </a:rPr>
              <a:t>) REFERENCES </a:t>
            </a:r>
            <a:r>
              <a:rPr lang="en-GB" dirty="0" err="1">
                <a:solidFill>
                  <a:schemeClr val="bg1"/>
                </a:solidFill>
              </a:rPr>
              <a:t>CourseRuns</a:t>
            </a:r>
            <a:r>
              <a:rPr lang="en-GB" dirty="0">
                <a:solidFill>
                  <a:schemeClr val="bg1"/>
                </a:solidFill>
              </a:rPr>
              <a:t>(</a:t>
            </a:r>
            <a:r>
              <a:rPr lang="en-GB" dirty="0" err="1">
                <a:solidFill>
                  <a:schemeClr val="bg1"/>
                </a:solidFill>
              </a:rPr>
              <a:t>CName</a:t>
            </a:r>
            <a:r>
              <a:rPr lang="en-GB" dirty="0">
                <a:solidFill>
                  <a:schemeClr val="bg1"/>
                </a:solidFill>
              </a:rPr>
              <a:t> ), ON DELETE SET NULL, FOREIGN KEY (</a:t>
            </a:r>
            <a:r>
              <a:rPr lang="en-GB" dirty="0" err="1">
                <a:solidFill>
                  <a:schemeClr val="bg1"/>
                </a:solidFill>
              </a:rPr>
              <a:t>RegNumber</a:t>
            </a:r>
            <a:r>
              <a:rPr lang="en-GB" dirty="0">
                <a:solidFill>
                  <a:schemeClr val="bg1"/>
                </a:solidFill>
              </a:rPr>
              <a:t>) REFERENCES </a:t>
            </a:r>
            <a:r>
              <a:rPr lang="en-GB" dirty="0" err="1">
                <a:solidFill>
                  <a:schemeClr val="bg1"/>
                </a:solidFill>
              </a:rPr>
              <a:t>StudentsEnrol</a:t>
            </a:r>
            <a:r>
              <a:rPr lang="en-GB" dirty="0">
                <a:solidFill>
                  <a:schemeClr val="bg1"/>
                </a:solidFill>
              </a:rPr>
              <a:t>(</a:t>
            </a:r>
            <a:r>
              <a:rPr lang="en-GB" dirty="0" err="1">
                <a:solidFill>
                  <a:schemeClr val="bg1"/>
                </a:solidFill>
              </a:rPr>
              <a:t>RegNumber</a:t>
            </a:r>
            <a:r>
              <a:rPr lang="en-GB" dirty="0">
                <a:solidFill>
                  <a:schemeClr val="bg1"/>
                </a:solidFill>
              </a:rPr>
              <a:t>), ON DELETE SET NULL)</a:t>
            </a:r>
          </a:p>
        </p:txBody>
      </p:sp>
      <p:sp>
        <p:nvSpPr>
          <p:cNvPr id="4" name="Slide Number Placeholder 3">
            <a:extLst>
              <a:ext uri="{FF2B5EF4-FFF2-40B4-BE49-F238E27FC236}">
                <a16:creationId xmlns:a16="http://schemas.microsoft.com/office/drawing/2014/main" id="{AE157959-08AB-87C5-F60B-12B594EC9141}"/>
              </a:ext>
            </a:extLst>
          </p:cNvPr>
          <p:cNvSpPr>
            <a:spLocks noGrp="1"/>
          </p:cNvSpPr>
          <p:nvPr>
            <p:ph type="sldNum" sz="quarter" idx="4"/>
          </p:nvPr>
        </p:nvSpPr>
        <p:spPr/>
        <p:txBody>
          <a:bodyPr/>
          <a:lstStyle/>
          <a:p>
            <a:fld id="{6998E55D-8E2A-4AFE-A61C-B5DBBB7761E7}" type="slidenum">
              <a:rPr lang="en-GB" smtClean="0"/>
              <a:pPr/>
              <a:t>121</a:t>
            </a:fld>
            <a:endParaRPr lang="en-GB"/>
          </a:p>
        </p:txBody>
      </p:sp>
      <p:grpSp>
        <p:nvGrpSpPr>
          <p:cNvPr id="5" name="Group 3">
            <a:extLst>
              <a:ext uri="{FF2B5EF4-FFF2-40B4-BE49-F238E27FC236}">
                <a16:creationId xmlns:a16="http://schemas.microsoft.com/office/drawing/2014/main" id="{F1C4EB4F-33AB-C5FC-55B6-3BD0C1593B7C}"/>
              </a:ext>
            </a:extLst>
          </p:cNvPr>
          <p:cNvGrpSpPr>
            <a:grpSpLocks/>
          </p:cNvGrpSpPr>
          <p:nvPr/>
        </p:nvGrpSpPr>
        <p:grpSpPr bwMode="auto">
          <a:xfrm>
            <a:off x="6732851" y="2183023"/>
            <a:ext cx="4920975" cy="2908043"/>
            <a:chOff x="126" y="638"/>
            <a:chExt cx="5611" cy="3331"/>
          </a:xfrm>
        </p:grpSpPr>
        <p:sp>
          <p:nvSpPr>
            <p:cNvPr id="6" name="Text Box 4">
              <a:extLst>
                <a:ext uri="{FF2B5EF4-FFF2-40B4-BE49-F238E27FC236}">
                  <a16:creationId xmlns:a16="http://schemas.microsoft.com/office/drawing/2014/main" id="{9F5A3AF6-8C96-585A-1068-0CA9A6FF061C}"/>
                </a:ext>
              </a:extLst>
            </p:cNvPr>
            <p:cNvSpPr txBox="1">
              <a:spLocks noChangeArrowheads="1"/>
            </p:cNvSpPr>
            <p:nvPr/>
          </p:nvSpPr>
          <p:spPr bwMode="auto">
            <a:xfrm>
              <a:off x="2566" y="3102"/>
              <a:ext cx="640" cy="293"/>
            </a:xfrm>
            <a:prstGeom prst="rect">
              <a:avLst/>
            </a:prstGeom>
            <a:noFill/>
            <a:ln w="12700">
              <a:solidFill>
                <a:schemeClr val="tx1"/>
              </a:solidFill>
              <a:miter lim="800000"/>
              <a:headEnd/>
              <a:tailEnd/>
            </a:ln>
            <a:effectLst/>
          </p:spPr>
          <p:txBody>
            <a:bodyPr wrap="none" lIns="90000" tIns="46800" rIns="90000" bIns="46800">
              <a:spAutoFit/>
            </a:bodyPr>
            <a:lstStyle/>
            <a:p>
              <a:r>
                <a:rPr lang="en-GB" sz="1000">
                  <a:latin typeface="Calibri" pitchFamily="34" charset="0"/>
                </a:rPr>
                <a:t>Course</a:t>
              </a:r>
            </a:p>
          </p:txBody>
        </p:sp>
        <p:grpSp>
          <p:nvGrpSpPr>
            <p:cNvPr id="7" name="Group 5">
              <a:extLst>
                <a:ext uri="{FF2B5EF4-FFF2-40B4-BE49-F238E27FC236}">
                  <a16:creationId xmlns:a16="http://schemas.microsoft.com/office/drawing/2014/main" id="{63E61BE4-8994-752D-5F03-A96A05630D78}"/>
                </a:ext>
              </a:extLst>
            </p:cNvPr>
            <p:cNvGrpSpPr>
              <a:grpSpLocks/>
            </p:cNvGrpSpPr>
            <p:nvPr/>
          </p:nvGrpSpPr>
          <p:grpSpPr bwMode="auto">
            <a:xfrm>
              <a:off x="647" y="1526"/>
              <a:ext cx="4260" cy="583"/>
              <a:chOff x="563" y="1376"/>
              <a:chExt cx="4260" cy="583"/>
            </a:xfrm>
          </p:grpSpPr>
          <p:sp>
            <p:nvSpPr>
              <p:cNvPr id="43" name="Text Box 6">
                <a:extLst>
                  <a:ext uri="{FF2B5EF4-FFF2-40B4-BE49-F238E27FC236}">
                    <a16:creationId xmlns:a16="http://schemas.microsoft.com/office/drawing/2014/main" id="{404786C9-78A2-78B1-81E1-92BB4656614C}"/>
                  </a:ext>
                </a:extLst>
              </p:cNvPr>
              <p:cNvSpPr txBox="1">
                <a:spLocks noChangeArrowheads="1"/>
              </p:cNvSpPr>
              <p:nvPr/>
            </p:nvSpPr>
            <p:spPr bwMode="auto">
              <a:xfrm>
                <a:off x="563" y="1525"/>
                <a:ext cx="968" cy="293"/>
              </a:xfrm>
              <a:prstGeom prst="rect">
                <a:avLst/>
              </a:prstGeom>
              <a:noFill/>
              <a:ln w="12700">
                <a:solidFill>
                  <a:schemeClr val="tx1"/>
                </a:solidFill>
                <a:miter lim="800000"/>
                <a:headEnd/>
                <a:tailEnd/>
              </a:ln>
              <a:effectLst/>
            </p:spPr>
            <p:txBody>
              <a:bodyPr wrap="none" lIns="90000" tIns="46800" rIns="90000" bIns="46800">
                <a:spAutoFit/>
              </a:bodyPr>
              <a:lstStyle/>
              <a:p>
                <a:r>
                  <a:rPr lang="en-GB" sz="1000" dirty="0">
                    <a:latin typeface="Calibri" pitchFamily="34" charset="0"/>
                  </a:rPr>
                  <a:t>Department</a:t>
                </a:r>
              </a:p>
            </p:txBody>
          </p:sp>
          <p:sp>
            <p:nvSpPr>
              <p:cNvPr id="44" name="Text Box 7">
                <a:extLst>
                  <a:ext uri="{FF2B5EF4-FFF2-40B4-BE49-F238E27FC236}">
                    <a16:creationId xmlns:a16="http://schemas.microsoft.com/office/drawing/2014/main" id="{1D1E8596-7D09-24EC-CD03-ED516E0E9420}"/>
                  </a:ext>
                </a:extLst>
              </p:cNvPr>
              <p:cNvSpPr txBox="1">
                <a:spLocks noChangeArrowheads="1"/>
              </p:cNvSpPr>
              <p:nvPr/>
            </p:nvSpPr>
            <p:spPr bwMode="auto">
              <a:xfrm>
                <a:off x="4124" y="1525"/>
                <a:ext cx="699" cy="293"/>
              </a:xfrm>
              <a:prstGeom prst="rect">
                <a:avLst/>
              </a:prstGeom>
              <a:noFill/>
              <a:ln w="12700">
                <a:solidFill>
                  <a:schemeClr val="tx1"/>
                </a:solidFill>
                <a:miter lim="800000"/>
                <a:headEnd/>
                <a:tailEnd/>
              </a:ln>
              <a:effectLst/>
            </p:spPr>
            <p:txBody>
              <a:bodyPr wrap="none" lIns="90000" tIns="46800" rIns="90000" bIns="46800">
                <a:spAutoFit/>
              </a:bodyPr>
              <a:lstStyle/>
              <a:p>
                <a:r>
                  <a:rPr lang="en-GB" sz="1000">
                    <a:latin typeface="Calibri" pitchFamily="34" charset="0"/>
                  </a:rPr>
                  <a:t>Student</a:t>
                </a:r>
              </a:p>
            </p:txBody>
          </p:sp>
          <p:sp>
            <p:nvSpPr>
              <p:cNvPr id="45" name="AutoShape 8">
                <a:extLst>
                  <a:ext uri="{FF2B5EF4-FFF2-40B4-BE49-F238E27FC236}">
                    <a16:creationId xmlns:a16="http://schemas.microsoft.com/office/drawing/2014/main" id="{5A32E509-14DD-5443-C5D2-052ED072DD31}"/>
                  </a:ext>
                </a:extLst>
              </p:cNvPr>
              <p:cNvSpPr>
                <a:spLocks noChangeArrowheads="1"/>
              </p:cNvSpPr>
              <p:nvPr/>
            </p:nvSpPr>
            <p:spPr bwMode="auto">
              <a:xfrm>
                <a:off x="2238" y="1376"/>
                <a:ext cx="1226" cy="583"/>
              </a:xfrm>
              <a:prstGeom prst="diamond">
                <a:avLst/>
              </a:prstGeom>
              <a:noFill/>
              <a:ln w="12700">
                <a:solidFill>
                  <a:schemeClr val="tx1"/>
                </a:solidFill>
                <a:miter lim="800000"/>
                <a:headEnd/>
                <a:tailEnd/>
              </a:ln>
              <a:effectLst/>
            </p:spPr>
            <p:txBody>
              <a:bodyPr lIns="90000" tIns="46800" rIns="90000" bIns="46800" anchor="ctr">
                <a:spAutoFit/>
              </a:bodyPr>
              <a:lstStyle/>
              <a:p>
                <a:pPr algn="ctr"/>
                <a:r>
                  <a:rPr lang="en-GB" sz="1000">
                    <a:latin typeface="Calibri" pitchFamily="34" charset="0"/>
                  </a:rPr>
                  <a:t>Enrols</a:t>
                </a:r>
              </a:p>
            </p:txBody>
          </p:sp>
          <p:sp>
            <p:nvSpPr>
              <p:cNvPr id="46" name="Line 9">
                <a:extLst>
                  <a:ext uri="{FF2B5EF4-FFF2-40B4-BE49-F238E27FC236}">
                    <a16:creationId xmlns:a16="http://schemas.microsoft.com/office/drawing/2014/main" id="{FC3120FE-5DBE-CCC9-C54C-8B80251E52DF}"/>
                  </a:ext>
                </a:extLst>
              </p:cNvPr>
              <p:cNvSpPr>
                <a:spLocks noChangeShapeType="1"/>
              </p:cNvSpPr>
              <p:nvPr/>
            </p:nvSpPr>
            <p:spPr bwMode="auto">
              <a:xfrm flipV="1">
                <a:off x="1326" y="1666"/>
                <a:ext cx="916" cy="11"/>
              </a:xfrm>
              <a:prstGeom prst="line">
                <a:avLst/>
              </a:prstGeom>
              <a:noFill/>
              <a:ln w="12700">
                <a:solidFill>
                  <a:schemeClr val="tx1"/>
                </a:solidFill>
                <a:round/>
                <a:headEnd/>
                <a:tailEnd/>
              </a:ln>
              <a:effectLst/>
            </p:spPr>
            <p:txBody>
              <a:bodyPr wrap="square" lIns="90000" tIns="46800" rIns="90000" bIns="46800">
                <a:spAutoFit/>
              </a:bodyPr>
              <a:lstStyle/>
              <a:p>
                <a:endParaRPr lang="en-US" sz="800"/>
              </a:p>
            </p:txBody>
          </p:sp>
          <p:sp>
            <p:nvSpPr>
              <p:cNvPr id="47" name="Line 10">
                <a:extLst>
                  <a:ext uri="{FF2B5EF4-FFF2-40B4-BE49-F238E27FC236}">
                    <a16:creationId xmlns:a16="http://schemas.microsoft.com/office/drawing/2014/main" id="{9F387EFF-5CCE-C894-CAE0-98F66ACB1300}"/>
                  </a:ext>
                </a:extLst>
              </p:cNvPr>
              <p:cNvSpPr>
                <a:spLocks noChangeShapeType="1"/>
              </p:cNvSpPr>
              <p:nvPr/>
            </p:nvSpPr>
            <p:spPr bwMode="auto">
              <a:xfrm>
                <a:off x="3479" y="1667"/>
                <a:ext cx="648" cy="0"/>
              </a:xfrm>
              <a:prstGeom prst="line">
                <a:avLst/>
              </a:prstGeom>
              <a:noFill/>
              <a:ln w="12700">
                <a:solidFill>
                  <a:schemeClr val="tx1"/>
                </a:solidFill>
                <a:round/>
                <a:headEnd/>
                <a:tailEnd/>
              </a:ln>
              <a:effectLst/>
            </p:spPr>
            <p:txBody>
              <a:bodyPr lIns="90000" tIns="46800" rIns="90000" bIns="46800">
                <a:spAutoFit/>
              </a:bodyPr>
              <a:lstStyle/>
              <a:p>
                <a:endParaRPr lang="en-US" sz="800"/>
              </a:p>
            </p:txBody>
          </p:sp>
        </p:grpSp>
        <p:sp>
          <p:nvSpPr>
            <p:cNvPr id="8" name="Text Box 11">
              <a:extLst>
                <a:ext uri="{FF2B5EF4-FFF2-40B4-BE49-F238E27FC236}">
                  <a16:creationId xmlns:a16="http://schemas.microsoft.com/office/drawing/2014/main" id="{5FE05AFB-BE67-C22D-4095-A4C025496566}"/>
                </a:ext>
              </a:extLst>
            </p:cNvPr>
            <p:cNvSpPr txBox="1">
              <a:spLocks noChangeArrowheads="1"/>
            </p:cNvSpPr>
            <p:nvPr/>
          </p:nvSpPr>
          <p:spPr bwMode="auto">
            <a:xfrm>
              <a:off x="2168" y="1566"/>
              <a:ext cx="286" cy="293"/>
            </a:xfrm>
            <a:prstGeom prst="rect">
              <a:avLst/>
            </a:prstGeom>
            <a:noFill/>
            <a:ln w="12700">
              <a:noFill/>
              <a:miter lim="800000"/>
              <a:headEnd/>
              <a:tailEnd/>
            </a:ln>
            <a:effectLst/>
          </p:spPr>
          <p:txBody>
            <a:bodyPr wrap="none" lIns="90000" tIns="46800" rIns="90000" bIns="46800">
              <a:spAutoFit/>
            </a:bodyPr>
            <a:lstStyle/>
            <a:p>
              <a:r>
                <a:rPr lang="en-GB" sz="1000">
                  <a:latin typeface="Calibri" pitchFamily="34" charset="0"/>
                </a:rPr>
                <a:t>1</a:t>
              </a:r>
            </a:p>
          </p:txBody>
        </p:sp>
        <p:sp>
          <p:nvSpPr>
            <p:cNvPr id="9" name="Text Box 12">
              <a:extLst>
                <a:ext uri="{FF2B5EF4-FFF2-40B4-BE49-F238E27FC236}">
                  <a16:creationId xmlns:a16="http://schemas.microsoft.com/office/drawing/2014/main" id="{E22268F5-B8A2-7E74-6497-008ACB55E06A}"/>
                </a:ext>
              </a:extLst>
            </p:cNvPr>
            <p:cNvSpPr txBox="1">
              <a:spLocks noChangeArrowheads="1"/>
            </p:cNvSpPr>
            <p:nvPr/>
          </p:nvSpPr>
          <p:spPr bwMode="auto">
            <a:xfrm>
              <a:off x="3515" y="1571"/>
              <a:ext cx="306" cy="293"/>
            </a:xfrm>
            <a:prstGeom prst="rect">
              <a:avLst/>
            </a:prstGeom>
            <a:noFill/>
            <a:ln w="12700">
              <a:noFill/>
              <a:miter lim="800000"/>
              <a:headEnd/>
              <a:tailEnd/>
            </a:ln>
            <a:effectLst/>
          </p:spPr>
          <p:txBody>
            <a:bodyPr wrap="none" lIns="90000" tIns="46800" rIns="90000" bIns="46800">
              <a:spAutoFit/>
            </a:bodyPr>
            <a:lstStyle/>
            <a:p>
              <a:r>
                <a:rPr lang="en-GB" sz="1000">
                  <a:latin typeface="Calibri" pitchFamily="34" charset="0"/>
                </a:rPr>
                <a:t>N</a:t>
              </a:r>
            </a:p>
          </p:txBody>
        </p:sp>
        <p:sp>
          <p:nvSpPr>
            <p:cNvPr id="10" name="AutoShape 13">
              <a:extLst>
                <a:ext uri="{FF2B5EF4-FFF2-40B4-BE49-F238E27FC236}">
                  <a16:creationId xmlns:a16="http://schemas.microsoft.com/office/drawing/2014/main" id="{47BBA449-4D46-4F3D-1912-FFB5661DCD00}"/>
                </a:ext>
              </a:extLst>
            </p:cNvPr>
            <p:cNvSpPr>
              <a:spLocks noChangeArrowheads="1"/>
            </p:cNvSpPr>
            <p:nvPr/>
          </p:nvSpPr>
          <p:spPr bwMode="auto">
            <a:xfrm>
              <a:off x="548" y="2525"/>
              <a:ext cx="1230" cy="583"/>
            </a:xfrm>
            <a:prstGeom prst="diamond">
              <a:avLst/>
            </a:prstGeom>
            <a:noFill/>
            <a:ln w="12700">
              <a:solidFill>
                <a:schemeClr val="tx1"/>
              </a:solidFill>
              <a:miter lim="800000"/>
              <a:headEnd/>
              <a:tailEnd/>
            </a:ln>
            <a:effectLst/>
          </p:spPr>
          <p:txBody>
            <a:bodyPr lIns="90000" tIns="46800" rIns="90000" bIns="46800" anchor="ctr">
              <a:spAutoFit/>
            </a:bodyPr>
            <a:lstStyle/>
            <a:p>
              <a:pPr algn="ctr"/>
              <a:r>
                <a:rPr lang="en-GB" sz="1000">
                  <a:latin typeface="Calibri" pitchFamily="34" charset="0"/>
                </a:rPr>
                <a:t>Runs</a:t>
              </a:r>
            </a:p>
          </p:txBody>
        </p:sp>
        <p:sp>
          <p:nvSpPr>
            <p:cNvPr id="11" name="AutoShape 14">
              <a:extLst>
                <a:ext uri="{FF2B5EF4-FFF2-40B4-BE49-F238E27FC236}">
                  <a16:creationId xmlns:a16="http://schemas.microsoft.com/office/drawing/2014/main" id="{6A64E916-255B-446B-C82F-2D6ABA63D180}"/>
                </a:ext>
              </a:extLst>
            </p:cNvPr>
            <p:cNvSpPr>
              <a:spLocks noChangeArrowheads="1"/>
            </p:cNvSpPr>
            <p:nvPr/>
          </p:nvSpPr>
          <p:spPr bwMode="auto">
            <a:xfrm>
              <a:off x="3946" y="2357"/>
              <a:ext cx="1230" cy="583"/>
            </a:xfrm>
            <a:prstGeom prst="diamond">
              <a:avLst/>
            </a:prstGeom>
            <a:noFill/>
            <a:ln w="12700">
              <a:solidFill>
                <a:schemeClr val="tx1"/>
              </a:solidFill>
              <a:miter lim="800000"/>
              <a:headEnd/>
              <a:tailEnd/>
            </a:ln>
            <a:effectLst/>
          </p:spPr>
          <p:txBody>
            <a:bodyPr lIns="90000" tIns="46800" rIns="90000" bIns="46800" anchor="ctr">
              <a:spAutoFit/>
            </a:bodyPr>
            <a:lstStyle/>
            <a:p>
              <a:pPr algn="ctr"/>
              <a:r>
                <a:rPr lang="en-GB" sz="1000">
                  <a:latin typeface="Calibri" pitchFamily="34" charset="0"/>
                </a:rPr>
                <a:t>Takes</a:t>
              </a:r>
            </a:p>
          </p:txBody>
        </p:sp>
        <p:sp>
          <p:nvSpPr>
            <p:cNvPr id="12" name="Text Box 15">
              <a:extLst>
                <a:ext uri="{FF2B5EF4-FFF2-40B4-BE49-F238E27FC236}">
                  <a16:creationId xmlns:a16="http://schemas.microsoft.com/office/drawing/2014/main" id="{D0A63D4C-DE84-F3A7-82FD-074134FDCF83}"/>
                </a:ext>
              </a:extLst>
            </p:cNvPr>
            <p:cNvSpPr txBox="1">
              <a:spLocks noChangeArrowheads="1"/>
            </p:cNvSpPr>
            <p:nvPr/>
          </p:nvSpPr>
          <p:spPr bwMode="auto">
            <a:xfrm>
              <a:off x="1129" y="2321"/>
              <a:ext cx="286" cy="293"/>
            </a:xfrm>
            <a:prstGeom prst="rect">
              <a:avLst/>
            </a:prstGeom>
            <a:noFill/>
            <a:ln w="12700">
              <a:noFill/>
              <a:miter lim="800000"/>
              <a:headEnd/>
              <a:tailEnd/>
            </a:ln>
            <a:effectLst/>
          </p:spPr>
          <p:txBody>
            <a:bodyPr wrap="none" lIns="90000" tIns="46800" rIns="90000" bIns="46800">
              <a:spAutoFit/>
            </a:bodyPr>
            <a:lstStyle/>
            <a:p>
              <a:r>
                <a:rPr lang="en-GB" sz="1000">
                  <a:latin typeface="Calibri" pitchFamily="34" charset="0"/>
                </a:rPr>
                <a:t>1</a:t>
              </a:r>
            </a:p>
          </p:txBody>
        </p:sp>
        <p:sp>
          <p:nvSpPr>
            <p:cNvPr id="13" name="Text Box 16">
              <a:extLst>
                <a:ext uri="{FF2B5EF4-FFF2-40B4-BE49-F238E27FC236}">
                  <a16:creationId xmlns:a16="http://schemas.microsoft.com/office/drawing/2014/main" id="{C43DEB92-FEA7-2DC9-10EE-725B64EF21C6}"/>
                </a:ext>
              </a:extLst>
            </p:cNvPr>
            <p:cNvSpPr txBox="1">
              <a:spLocks noChangeArrowheads="1"/>
            </p:cNvSpPr>
            <p:nvPr/>
          </p:nvSpPr>
          <p:spPr bwMode="auto">
            <a:xfrm>
              <a:off x="1161" y="3023"/>
              <a:ext cx="306" cy="293"/>
            </a:xfrm>
            <a:prstGeom prst="rect">
              <a:avLst/>
            </a:prstGeom>
            <a:noFill/>
            <a:ln w="12700">
              <a:noFill/>
              <a:miter lim="800000"/>
              <a:headEnd/>
              <a:tailEnd/>
            </a:ln>
            <a:effectLst/>
          </p:spPr>
          <p:txBody>
            <a:bodyPr wrap="none" lIns="90000" tIns="46800" rIns="90000" bIns="46800">
              <a:spAutoFit/>
            </a:bodyPr>
            <a:lstStyle/>
            <a:p>
              <a:r>
                <a:rPr lang="en-GB" sz="1000">
                  <a:latin typeface="Calibri" pitchFamily="34" charset="0"/>
                </a:rPr>
                <a:t>N</a:t>
              </a:r>
            </a:p>
          </p:txBody>
        </p:sp>
        <p:sp>
          <p:nvSpPr>
            <p:cNvPr id="14" name="Text Box 17">
              <a:extLst>
                <a:ext uri="{FF2B5EF4-FFF2-40B4-BE49-F238E27FC236}">
                  <a16:creationId xmlns:a16="http://schemas.microsoft.com/office/drawing/2014/main" id="{5F6910FF-AC9E-8416-EE6D-F706FFEAF36B}"/>
                </a:ext>
              </a:extLst>
            </p:cNvPr>
            <p:cNvSpPr txBox="1">
              <a:spLocks noChangeArrowheads="1"/>
            </p:cNvSpPr>
            <p:nvPr/>
          </p:nvSpPr>
          <p:spPr bwMode="auto">
            <a:xfrm>
              <a:off x="4324" y="2122"/>
              <a:ext cx="339" cy="293"/>
            </a:xfrm>
            <a:prstGeom prst="rect">
              <a:avLst/>
            </a:prstGeom>
            <a:noFill/>
            <a:ln w="12700">
              <a:noFill/>
              <a:miter lim="800000"/>
              <a:headEnd/>
              <a:tailEnd/>
            </a:ln>
            <a:effectLst/>
          </p:spPr>
          <p:txBody>
            <a:bodyPr wrap="none" lIns="90000" tIns="46800" rIns="90000" bIns="46800">
              <a:spAutoFit/>
            </a:bodyPr>
            <a:lstStyle/>
            <a:p>
              <a:r>
                <a:rPr lang="en-GB" sz="1000">
                  <a:latin typeface="Calibri" pitchFamily="34" charset="0"/>
                </a:rPr>
                <a:t>M</a:t>
              </a:r>
            </a:p>
          </p:txBody>
        </p:sp>
        <p:sp>
          <p:nvSpPr>
            <p:cNvPr id="15" name="Text Box 18">
              <a:extLst>
                <a:ext uri="{FF2B5EF4-FFF2-40B4-BE49-F238E27FC236}">
                  <a16:creationId xmlns:a16="http://schemas.microsoft.com/office/drawing/2014/main" id="{D8E022F2-48B1-9093-4A5E-C8D917BC5BE5}"/>
                </a:ext>
              </a:extLst>
            </p:cNvPr>
            <p:cNvSpPr txBox="1">
              <a:spLocks noChangeArrowheads="1"/>
            </p:cNvSpPr>
            <p:nvPr/>
          </p:nvSpPr>
          <p:spPr bwMode="auto">
            <a:xfrm>
              <a:off x="4318" y="2948"/>
              <a:ext cx="306" cy="293"/>
            </a:xfrm>
            <a:prstGeom prst="rect">
              <a:avLst/>
            </a:prstGeom>
            <a:noFill/>
            <a:ln w="12700">
              <a:noFill/>
              <a:miter lim="800000"/>
              <a:headEnd/>
              <a:tailEnd/>
            </a:ln>
            <a:effectLst/>
          </p:spPr>
          <p:txBody>
            <a:bodyPr wrap="none" lIns="90000" tIns="46800" rIns="90000" bIns="46800">
              <a:spAutoFit/>
            </a:bodyPr>
            <a:lstStyle/>
            <a:p>
              <a:r>
                <a:rPr lang="en-GB" sz="1000">
                  <a:latin typeface="Calibri" pitchFamily="34" charset="0"/>
                </a:rPr>
                <a:t>N</a:t>
              </a:r>
            </a:p>
          </p:txBody>
        </p:sp>
        <p:cxnSp>
          <p:nvCxnSpPr>
            <p:cNvPr id="16" name="AutoShape 19">
              <a:extLst>
                <a:ext uri="{FF2B5EF4-FFF2-40B4-BE49-F238E27FC236}">
                  <a16:creationId xmlns:a16="http://schemas.microsoft.com/office/drawing/2014/main" id="{6E6C8FA1-3978-7F9B-1A08-DC1E72E82378}"/>
                </a:ext>
              </a:extLst>
            </p:cNvPr>
            <p:cNvCxnSpPr>
              <a:cxnSpLocks noChangeShapeType="1"/>
              <a:stCxn id="43" idx="2"/>
              <a:endCxn id="10" idx="0"/>
            </p:cNvCxnSpPr>
            <p:nvPr/>
          </p:nvCxnSpPr>
          <p:spPr bwMode="auto">
            <a:xfrm>
              <a:off x="1131" y="1968"/>
              <a:ext cx="32" cy="557"/>
            </a:xfrm>
            <a:prstGeom prst="straightConnector1">
              <a:avLst/>
            </a:prstGeom>
            <a:noFill/>
            <a:ln w="12700">
              <a:solidFill>
                <a:schemeClr val="tx1"/>
              </a:solidFill>
              <a:round/>
              <a:headEnd/>
              <a:tailEnd/>
            </a:ln>
            <a:effectLst/>
          </p:spPr>
        </p:cxnSp>
        <p:cxnSp>
          <p:nvCxnSpPr>
            <p:cNvPr id="17" name="AutoShape 20">
              <a:extLst>
                <a:ext uri="{FF2B5EF4-FFF2-40B4-BE49-F238E27FC236}">
                  <a16:creationId xmlns:a16="http://schemas.microsoft.com/office/drawing/2014/main" id="{364D2F1A-C34F-84AF-C190-2BC55481ACB2}"/>
                </a:ext>
              </a:extLst>
            </p:cNvPr>
            <p:cNvCxnSpPr>
              <a:cxnSpLocks noChangeShapeType="1"/>
              <a:stCxn id="10" idx="2"/>
              <a:endCxn id="6" idx="1"/>
            </p:cNvCxnSpPr>
            <p:nvPr/>
          </p:nvCxnSpPr>
          <p:spPr bwMode="auto">
            <a:xfrm rot="16200000" flipH="1">
              <a:off x="1794" y="2477"/>
              <a:ext cx="141" cy="1403"/>
            </a:xfrm>
            <a:prstGeom prst="bentConnector2">
              <a:avLst/>
            </a:prstGeom>
            <a:noFill/>
            <a:ln w="12700">
              <a:solidFill>
                <a:schemeClr val="tx1"/>
              </a:solidFill>
              <a:miter lim="800000"/>
              <a:headEnd/>
              <a:tailEnd/>
            </a:ln>
            <a:effectLst/>
          </p:spPr>
        </p:cxnSp>
        <p:cxnSp>
          <p:nvCxnSpPr>
            <p:cNvPr id="18" name="AutoShape 21">
              <a:extLst>
                <a:ext uri="{FF2B5EF4-FFF2-40B4-BE49-F238E27FC236}">
                  <a16:creationId xmlns:a16="http://schemas.microsoft.com/office/drawing/2014/main" id="{DF772FC6-BF30-F4BF-2B5F-01D26F5A6E19}"/>
                </a:ext>
              </a:extLst>
            </p:cNvPr>
            <p:cNvCxnSpPr>
              <a:cxnSpLocks noChangeShapeType="1"/>
              <a:stCxn id="11" idx="2"/>
              <a:endCxn id="6" idx="3"/>
            </p:cNvCxnSpPr>
            <p:nvPr/>
          </p:nvCxnSpPr>
          <p:spPr bwMode="auto">
            <a:xfrm rot="5400000">
              <a:off x="3729" y="2417"/>
              <a:ext cx="309" cy="1355"/>
            </a:xfrm>
            <a:prstGeom prst="bentConnector2">
              <a:avLst/>
            </a:prstGeom>
            <a:noFill/>
            <a:ln w="12700">
              <a:solidFill>
                <a:schemeClr val="tx1"/>
              </a:solidFill>
              <a:miter lim="800000"/>
              <a:headEnd/>
              <a:tailEnd/>
            </a:ln>
            <a:effectLst/>
          </p:spPr>
        </p:cxnSp>
        <p:cxnSp>
          <p:nvCxnSpPr>
            <p:cNvPr id="19" name="AutoShape 22">
              <a:extLst>
                <a:ext uri="{FF2B5EF4-FFF2-40B4-BE49-F238E27FC236}">
                  <a16:creationId xmlns:a16="http://schemas.microsoft.com/office/drawing/2014/main" id="{5714D705-8668-04D0-0E6E-6259DA8436B1}"/>
                </a:ext>
              </a:extLst>
            </p:cNvPr>
            <p:cNvCxnSpPr>
              <a:cxnSpLocks noChangeShapeType="1"/>
              <a:stCxn id="44" idx="2"/>
              <a:endCxn id="11" idx="0"/>
            </p:cNvCxnSpPr>
            <p:nvPr/>
          </p:nvCxnSpPr>
          <p:spPr bwMode="auto">
            <a:xfrm>
              <a:off x="4558" y="1968"/>
              <a:ext cx="3" cy="389"/>
            </a:xfrm>
            <a:prstGeom prst="straightConnector1">
              <a:avLst/>
            </a:prstGeom>
            <a:noFill/>
            <a:ln w="12700">
              <a:solidFill>
                <a:schemeClr val="tx1"/>
              </a:solidFill>
              <a:round/>
              <a:headEnd/>
              <a:tailEnd/>
            </a:ln>
            <a:effectLst/>
          </p:spPr>
        </p:cxnSp>
        <p:sp>
          <p:nvSpPr>
            <p:cNvPr id="20" name="Oval 23">
              <a:extLst>
                <a:ext uri="{FF2B5EF4-FFF2-40B4-BE49-F238E27FC236}">
                  <a16:creationId xmlns:a16="http://schemas.microsoft.com/office/drawing/2014/main" id="{10C7C769-8B31-DE9B-7001-394ACDAA6E14}"/>
                </a:ext>
              </a:extLst>
            </p:cNvPr>
            <p:cNvSpPr>
              <a:spLocks noChangeArrowheads="1"/>
            </p:cNvSpPr>
            <p:nvPr/>
          </p:nvSpPr>
          <p:spPr bwMode="auto">
            <a:xfrm>
              <a:off x="1899" y="3594"/>
              <a:ext cx="836"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u="sng" dirty="0" err="1">
                  <a:latin typeface="Calibri" pitchFamily="34" charset="0"/>
                </a:rPr>
                <a:t>CName</a:t>
              </a:r>
              <a:endParaRPr lang="en-GB" sz="900" u="sng" dirty="0">
                <a:latin typeface="Calibri" pitchFamily="34" charset="0"/>
              </a:endParaRPr>
            </a:p>
          </p:txBody>
        </p:sp>
        <p:sp>
          <p:nvSpPr>
            <p:cNvPr id="21" name="Oval 24">
              <a:extLst>
                <a:ext uri="{FF2B5EF4-FFF2-40B4-BE49-F238E27FC236}">
                  <a16:creationId xmlns:a16="http://schemas.microsoft.com/office/drawing/2014/main" id="{FB41B389-0E12-46AC-6C65-3785AEBE313A}"/>
                </a:ext>
              </a:extLst>
            </p:cNvPr>
            <p:cNvSpPr>
              <a:spLocks noChangeArrowheads="1"/>
            </p:cNvSpPr>
            <p:nvPr/>
          </p:nvSpPr>
          <p:spPr bwMode="auto">
            <a:xfrm>
              <a:off x="2915" y="3594"/>
              <a:ext cx="1152"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a:latin typeface="Calibri" pitchFamily="34" charset="0"/>
                </a:rPr>
                <a:t>Description</a:t>
              </a:r>
            </a:p>
          </p:txBody>
        </p:sp>
        <p:sp>
          <p:nvSpPr>
            <p:cNvPr id="22" name="Line 25">
              <a:extLst>
                <a:ext uri="{FF2B5EF4-FFF2-40B4-BE49-F238E27FC236}">
                  <a16:creationId xmlns:a16="http://schemas.microsoft.com/office/drawing/2014/main" id="{7911ABF3-19F0-DB78-D0AF-A6D6069FB268}"/>
                </a:ext>
              </a:extLst>
            </p:cNvPr>
            <p:cNvSpPr>
              <a:spLocks noChangeShapeType="1"/>
            </p:cNvSpPr>
            <p:nvPr/>
          </p:nvSpPr>
          <p:spPr bwMode="auto">
            <a:xfrm flipV="1">
              <a:off x="2310" y="3356"/>
              <a:ext cx="493" cy="257"/>
            </a:xfrm>
            <a:prstGeom prst="line">
              <a:avLst/>
            </a:prstGeom>
            <a:noFill/>
            <a:ln w="12700">
              <a:solidFill>
                <a:schemeClr val="tx1"/>
              </a:solidFill>
              <a:round/>
              <a:headEnd/>
              <a:tailEnd/>
            </a:ln>
            <a:effectLst/>
          </p:spPr>
          <p:txBody>
            <a:bodyPr wrap="square" lIns="90000" tIns="46800" rIns="90000" bIns="46800">
              <a:spAutoFit/>
            </a:bodyPr>
            <a:lstStyle/>
            <a:p>
              <a:endParaRPr lang="en-US" sz="800"/>
            </a:p>
          </p:txBody>
        </p:sp>
        <p:sp>
          <p:nvSpPr>
            <p:cNvPr id="23" name="Line 26">
              <a:extLst>
                <a:ext uri="{FF2B5EF4-FFF2-40B4-BE49-F238E27FC236}">
                  <a16:creationId xmlns:a16="http://schemas.microsoft.com/office/drawing/2014/main" id="{932551A8-F971-F3B9-5B43-02FC7D8EF13C}"/>
                </a:ext>
              </a:extLst>
            </p:cNvPr>
            <p:cNvSpPr>
              <a:spLocks noChangeShapeType="1"/>
            </p:cNvSpPr>
            <p:nvPr/>
          </p:nvSpPr>
          <p:spPr bwMode="auto">
            <a:xfrm>
              <a:off x="2985" y="3373"/>
              <a:ext cx="493" cy="240"/>
            </a:xfrm>
            <a:prstGeom prst="line">
              <a:avLst/>
            </a:prstGeom>
            <a:noFill/>
            <a:ln w="12700">
              <a:solidFill>
                <a:schemeClr val="tx1"/>
              </a:solidFill>
              <a:round/>
              <a:headEnd/>
              <a:tailEnd/>
            </a:ln>
            <a:effectLst/>
          </p:spPr>
          <p:txBody>
            <a:bodyPr wrap="square" lIns="90000" tIns="46800" rIns="90000" bIns="46800">
              <a:spAutoFit/>
            </a:bodyPr>
            <a:lstStyle/>
            <a:p>
              <a:endParaRPr lang="en-US" sz="800"/>
            </a:p>
          </p:txBody>
        </p:sp>
        <p:sp>
          <p:nvSpPr>
            <p:cNvPr id="24" name="Oval 27">
              <a:extLst>
                <a:ext uri="{FF2B5EF4-FFF2-40B4-BE49-F238E27FC236}">
                  <a16:creationId xmlns:a16="http://schemas.microsoft.com/office/drawing/2014/main" id="{AA2F716B-1E1A-0CBF-147F-29F2D2F63B21}"/>
                </a:ext>
              </a:extLst>
            </p:cNvPr>
            <p:cNvSpPr>
              <a:spLocks noChangeArrowheads="1"/>
            </p:cNvSpPr>
            <p:nvPr/>
          </p:nvSpPr>
          <p:spPr bwMode="auto">
            <a:xfrm>
              <a:off x="221" y="1144"/>
              <a:ext cx="852"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u="sng" dirty="0" err="1">
                  <a:latin typeface="Calibri" pitchFamily="34" charset="0"/>
                </a:rPr>
                <a:t>DName</a:t>
              </a:r>
              <a:endParaRPr lang="en-GB" sz="900" u="sng" dirty="0">
                <a:latin typeface="Calibri" pitchFamily="34" charset="0"/>
              </a:endParaRPr>
            </a:p>
          </p:txBody>
        </p:sp>
        <p:sp>
          <p:nvSpPr>
            <p:cNvPr id="25" name="Oval 28">
              <a:extLst>
                <a:ext uri="{FF2B5EF4-FFF2-40B4-BE49-F238E27FC236}">
                  <a16:creationId xmlns:a16="http://schemas.microsoft.com/office/drawing/2014/main" id="{403F3572-4D08-E3F3-63C6-84F3C32D911B}"/>
                </a:ext>
              </a:extLst>
            </p:cNvPr>
            <p:cNvSpPr>
              <a:spLocks noChangeArrowheads="1"/>
            </p:cNvSpPr>
            <p:nvPr/>
          </p:nvSpPr>
          <p:spPr bwMode="auto">
            <a:xfrm>
              <a:off x="126" y="2030"/>
              <a:ext cx="618"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a:latin typeface="Calibri" pitchFamily="34" charset="0"/>
                </a:rPr>
                <a:t>HoD</a:t>
              </a:r>
            </a:p>
          </p:txBody>
        </p:sp>
        <p:sp>
          <p:nvSpPr>
            <p:cNvPr id="26" name="Oval 29">
              <a:extLst>
                <a:ext uri="{FF2B5EF4-FFF2-40B4-BE49-F238E27FC236}">
                  <a16:creationId xmlns:a16="http://schemas.microsoft.com/office/drawing/2014/main" id="{1AB3A2A3-CC52-90DE-7B52-06DE64FD0B64}"/>
                </a:ext>
              </a:extLst>
            </p:cNvPr>
            <p:cNvSpPr>
              <a:spLocks noChangeArrowheads="1"/>
            </p:cNvSpPr>
            <p:nvPr/>
          </p:nvSpPr>
          <p:spPr bwMode="auto">
            <a:xfrm>
              <a:off x="663" y="776"/>
              <a:ext cx="1096"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dirty="0" err="1">
                  <a:latin typeface="Calibri" pitchFamily="34" charset="0"/>
                </a:rPr>
                <a:t>NoOfEmps</a:t>
              </a:r>
              <a:endParaRPr lang="en-GB" sz="900" dirty="0">
                <a:latin typeface="Calibri" pitchFamily="34" charset="0"/>
              </a:endParaRPr>
            </a:p>
          </p:txBody>
        </p:sp>
        <p:sp>
          <p:nvSpPr>
            <p:cNvPr id="27" name="Line 35">
              <a:extLst>
                <a:ext uri="{FF2B5EF4-FFF2-40B4-BE49-F238E27FC236}">
                  <a16:creationId xmlns:a16="http://schemas.microsoft.com/office/drawing/2014/main" id="{4F2A906A-9F56-6504-D7FF-941239F252E1}"/>
                </a:ext>
              </a:extLst>
            </p:cNvPr>
            <p:cNvSpPr>
              <a:spLocks noChangeShapeType="1"/>
            </p:cNvSpPr>
            <p:nvPr/>
          </p:nvSpPr>
          <p:spPr bwMode="auto">
            <a:xfrm>
              <a:off x="514" y="1499"/>
              <a:ext cx="386" cy="167"/>
            </a:xfrm>
            <a:prstGeom prst="line">
              <a:avLst/>
            </a:prstGeom>
            <a:noFill/>
            <a:ln w="12700">
              <a:solidFill>
                <a:schemeClr val="tx1"/>
              </a:solidFill>
              <a:round/>
              <a:headEnd/>
              <a:tailEnd/>
            </a:ln>
            <a:effectLst/>
          </p:spPr>
          <p:txBody>
            <a:bodyPr wrap="none" lIns="90000" tIns="46800" rIns="90000" bIns="46800">
              <a:spAutoFit/>
            </a:bodyPr>
            <a:lstStyle/>
            <a:p>
              <a:endParaRPr lang="en-US" sz="800"/>
            </a:p>
          </p:txBody>
        </p:sp>
        <p:sp>
          <p:nvSpPr>
            <p:cNvPr id="28" name="Line 36">
              <a:extLst>
                <a:ext uri="{FF2B5EF4-FFF2-40B4-BE49-F238E27FC236}">
                  <a16:creationId xmlns:a16="http://schemas.microsoft.com/office/drawing/2014/main" id="{45483EB3-75EE-16CF-7090-CB3158D95B5C}"/>
                </a:ext>
              </a:extLst>
            </p:cNvPr>
            <p:cNvSpPr>
              <a:spLocks noChangeShapeType="1"/>
            </p:cNvSpPr>
            <p:nvPr/>
          </p:nvSpPr>
          <p:spPr bwMode="auto">
            <a:xfrm>
              <a:off x="1191" y="1135"/>
              <a:ext cx="0" cy="531"/>
            </a:xfrm>
            <a:prstGeom prst="line">
              <a:avLst/>
            </a:prstGeom>
            <a:noFill/>
            <a:ln w="12700">
              <a:solidFill>
                <a:schemeClr val="tx1"/>
              </a:solidFill>
              <a:round/>
              <a:headEnd/>
              <a:tailEnd/>
            </a:ln>
            <a:effectLst/>
          </p:spPr>
          <p:txBody>
            <a:bodyPr wrap="none" lIns="90000" tIns="46800" rIns="90000" bIns="46800">
              <a:spAutoFit/>
            </a:bodyPr>
            <a:lstStyle/>
            <a:p>
              <a:endParaRPr lang="en-US" sz="800"/>
            </a:p>
          </p:txBody>
        </p:sp>
        <p:sp>
          <p:nvSpPr>
            <p:cNvPr id="29" name="Line 38">
              <a:extLst>
                <a:ext uri="{FF2B5EF4-FFF2-40B4-BE49-F238E27FC236}">
                  <a16:creationId xmlns:a16="http://schemas.microsoft.com/office/drawing/2014/main" id="{6DC98C16-50A0-CF82-241F-874D302FBBC7}"/>
                </a:ext>
              </a:extLst>
            </p:cNvPr>
            <p:cNvSpPr>
              <a:spLocks noChangeShapeType="1"/>
            </p:cNvSpPr>
            <p:nvPr/>
          </p:nvSpPr>
          <p:spPr bwMode="auto">
            <a:xfrm flipV="1">
              <a:off x="436" y="1963"/>
              <a:ext cx="498" cy="84"/>
            </a:xfrm>
            <a:prstGeom prst="line">
              <a:avLst/>
            </a:prstGeom>
            <a:noFill/>
            <a:ln w="12700">
              <a:solidFill>
                <a:schemeClr val="tx1"/>
              </a:solidFill>
              <a:round/>
              <a:headEnd/>
              <a:tailEnd/>
            </a:ln>
            <a:effectLst/>
          </p:spPr>
          <p:txBody>
            <a:bodyPr wrap="none" lIns="90000" tIns="46800" rIns="90000" bIns="46800">
              <a:spAutoFit/>
            </a:bodyPr>
            <a:lstStyle/>
            <a:p>
              <a:endParaRPr lang="en-US" sz="800"/>
            </a:p>
          </p:txBody>
        </p:sp>
        <p:sp>
          <p:nvSpPr>
            <p:cNvPr id="30" name="Oval 40">
              <a:extLst>
                <a:ext uri="{FF2B5EF4-FFF2-40B4-BE49-F238E27FC236}">
                  <a16:creationId xmlns:a16="http://schemas.microsoft.com/office/drawing/2014/main" id="{064DF5E8-1A00-1D41-2200-B86795554683}"/>
                </a:ext>
              </a:extLst>
            </p:cNvPr>
            <p:cNvSpPr>
              <a:spLocks noChangeArrowheads="1"/>
            </p:cNvSpPr>
            <p:nvPr/>
          </p:nvSpPr>
          <p:spPr bwMode="auto">
            <a:xfrm>
              <a:off x="2245" y="638"/>
              <a:ext cx="1014" cy="351"/>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800">
                  <a:latin typeface="Calibri" pitchFamily="34" charset="0"/>
                </a:rPr>
                <a:t>First Name</a:t>
              </a:r>
            </a:p>
          </p:txBody>
        </p:sp>
        <p:sp>
          <p:nvSpPr>
            <p:cNvPr id="31" name="Oval 41">
              <a:extLst>
                <a:ext uri="{FF2B5EF4-FFF2-40B4-BE49-F238E27FC236}">
                  <a16:creationId xmlns:a16="http://schemas.microsoft.com/office/drawing/2014/main" id="{66387719-9C51-117B-CDFE-A1623B905542}"/>
                </a:ext>
              </a:extLst>
            </p:cNvPr>
            <p:cNvSpPr>
              <a:spLocks noChangeArrowheads="1"/>
            </p:cNvSpPr>
            <p:nvPr/>
          </p:nvSpPr>
          <p:spPr bwMode="auto">
            <a:xfrm>
              <a:off x="2920" y="883"/>
              <a:ext cx="993" cy="351"/>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800" dirty="0">
                  <a:latin typeface="Calibri" pitchFamily="34" charset="0"/>
                </a:rPr>
                <a:t>Last Name</a:t>
              </a:r>
            </a:p>
          </p:txBody>
        </p:sp>
        <p:cxnSp>
          <p:nvCxnSpPr>
            <p:cNvPr id="32" name="AutoShape 42">
              <a:extLst>
                <a:ext uri="{FF2B5EF4-FFF2-40B4-BE49-F238E27FC236}">
                  <a16:creationId xmlns:a16="http://schemas.microsoft.com/office/drawing/2014/main" id="{5C761707-FC8D-14BA-11BD-42126E527BB1}"/>
                </a:ext>
              </a:extLst>
            </p:cNvPr>
            <p:cNvCxnSpPr>
              <a:cxnSpLocks noChangeShapeType="1"/>
              <a:stCxn id="38" idx="0"/>
              <a:endCxn id="30" idx="4"/>
            </p:cNvCxnSpPr>
            <p:nvPr/>
          </p:nvCxnSpPr>
          <p:spPr bwMode="auto">
            <a:xfrm flipH="1" flipV="1">
              <a:off x="2752" y="989"/>
              <a:ext cx="665" cy="510"/>
            </a:xfrm>
            <a:prstGeom prst="straightConnector1">
              <a:avLst/>
            </a:prstGeom>
            <a:noFill/>
            <a:ln w="12700">
              <a:solidFill>
                <a:schemeClr val="tx1"/>
              </a:solidFill>
              <a:round/>
              <a:headEnd/>
              <a:tailEnd/>
            </a:ln>
            <a:effectLst/>
          </p:spPr>
        </p:cxnSp>
        <p:cxnSp>
          <p:nvCxnSpPr>
            <p:cNvPr id="33" name="AutoShape 43">
              <a:extLst>
                <a:ext uri="{FF2B5EF4-FFF2-40B4-BE49-F238E27FC236}">
                  <a16:creationId xmlns:a16="http://schemas.microsoft.com/office/drawing/2014/main" id="{5A331B92-1D6B-E030-E402-B98F89F7E8BF}"/>
                </a:ext>
              </a:extLst>
            </p:cNvPr>
            <p:cNvCxnSpPr>
              <a:cxnSpLocks noChangeShapeType="1"/>
              <a:stCxn id="44" idx="0"/>
              <a:endCxn id="31" idx="4"/>
            </p:cNvCxnSpPr>
            <p:nvPr/>
          </p:nvCxnSpPr>
          <p:spPr bwMode="auto">
            <a:xfrm flipH="1" flipV="1">
              <a:off x="3417" y="1234"/>
              <a:ext cx="1141" cy="441"/>
            </a:xfrm>
            <a:prstGeom prst="straightConnector1">
              <a:avLst/>
            </a:prstGeom>
            <a:noFill/>
            <a:ln w="12700">
              <a:solidFill>
                <a:schemeClr val="tx1"/>
              </a:solidFill>
              <a:round/>
              <a:headEnd/>
              <a:tailEnd/>
            </a:ln>
            <a:effectLst/>
          </p:spPr>
        </p:cxnSp>
        <p:sp>
          <p:nvSpPr>
            <p:cNvPr id="34" name="Oval 44">
              <a:extLst>
                <a:ext uri="{FF2B5EF4-FFF2-40B4-BE49-F238E27FC236}">
                  <a16:creationId xmlns:a16="http://schemas.microsoft.com/office/drawing/2014/main" id="{19FDA2BF-3C6A-412D-7B82-EEC85F6202F3}"/>
                </a:ext>
              </a:extLst>
            </p:cNvPr>
            <p:cNvSpPr>
              <a:spLocks noChangeArrowheads="1"/>
            </p:cNvSpPr>
            <p:nvPr/>
          </p:nvSpPr>
          <p:spPr bwMode="auto">
            <a:xfrm>
              <a:off x="3703" y="1031"/>
              <a:ext cx="937"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u="sng">
                  <a:latin typeface="Calibri" pitchFamily="34" charset="0"/>
                </a:rPr>
                <a:t>RegNum</a:t>
              </a:r>
            </a:p>
          </p:txBody>
        </p:sp>
        <p:sp>
          <p:nvSpPr>
            <p:cNvPr id="35" name="Oval 45">
              <a:extLst>
                <a:ext uri="{FF2B5EF4-FFF2-40B4-BE49-F238E27FC236}">
                  <a16:creationId xmlns:a16="http://schemas.microsoft.com/office/drawing/2014/main" id="{38EEB050-B979-1874-2F29-2A429CD0157D}"/>
                </a:ext>
              </a:extLst>
            </p:cNvPr>
            <p:cNvSpPr>
              <a:spLocks noChangeArrowheads="1"/>
            </p:cNvSpPr>
            <p:nvPr/>
          </p:nvSpPr>
          <p:spPr bwMode="auto">
            <a:xfrm>
              <a:off x="4536" y="750"/>
              <a:ext cx="895"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dirty="0">
                  <a:latin typeface="Calibri" pitchFamily="34" charset="0"/>
                </a:rPr>
                <a:t>Address</a:t>
              </a:r>
            </a:p>
          </p:txBody>
        </p:sp>
        <p:sp>
          <p:nvSpPr>
            <p:cNvPr id="36" name="Oval 46">
              <a:extLst>
                <a:ext uri="{FF2B5EF4-FFF2-40B4-BE49-F238E27FC236}">
                  <a16:creationId xmlns:a16="http://schemas.microsoft.com/office/drawing/2014/main" id="{E7380644-10C4-47E8-0432-DDCDE4D83099}"/>
                </a:ext>
              </a:extLst>
            </p:cNvPr>
            <p:cNvSpPr>
              <a:spLocks noChangeArrowheads="1"/>
            </p:cNvSpPr>
            <p:nvPr/>
          </p:nvSpPr>
          <p:spPr bwMode="auto">
            <a:xfrm>
              <a:off x="4896" y="1158"/>
              <a:ext cx="746"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a:latin typeface="Calibri" pitchFamily="34" charset="0"/>
                </a:rPr>
                <a:t>BDate</a:t>
              </a:r>
            </a:p>
          </p:txBody>
        </p:sp>
        <p:sp>
          <p:nvSpPr>
            <p:cNvPr id="37" name="Oval 47">
              <a:extLst>
                <a:ext uri="{FF2B5EF4-FFF2-40B4-BE49-F238E27FC236}">
                  <a16:creationId xmlns:a16="http://schemas.microsoft.com/office/drawing/2014/main" id="{32AEEEFB-030E-788D-50F4-67EB1A76773F}"/>
                </a:ext>
              </a:extLst>
            </p:cNvPr>
            <p:cNvSpPr>
              <a:spLocks noChangeArrowheads="1"/>
            </p:cNvSpPr>
            <p:nvPr/>
          </p:nvSpPr>
          <p:spPr bwMode="auto">
            <a:xfrm>
              <a:off x="4885" y="1980"/>
              <a:ext cx="852"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a:latin typeface="Calibri" pitchFamily="34" charset="0"/>
                </a:rPr>
                <a:t>Gender</a:t>
              </a:r>
            </a:p>
          </p:txBody>
        </p:sp>
        <p:sp>
          <p:nvSpPr>
            <p:cNvPr id="38" name="Line 48">
              <a:extLst>
                <a:ext uri="{FF2B5EF4-FFF2-40B4-BE49-F238E27FC236}">
                  <a16:creationId xmlns:a16="http://schemas.microsoft.com/office/drawing/2014/main" id="{786ADED1-FA85-EB60-3ECA-CB30C1D09E24}"/>
                </a:ext>
              </a:extLst>
            </p:cNvPr>
            <p:cNvSpPr>
              <a:spLocks noChangeShapeType="1"/>
            </p:cNvSpPr>
            <p:nvPr/>
          </p:nvSpPr>
          <p:spPr bwMode="auto">
            <a:xfrm>
              <a:off x="3417" y="1499"/>
              <a:ext cx="878" cy="167"/>
            </a:xfrm>
            <a:prstGeom prst="line">
              <a:avLst/>
            </a:prstGeom>
            <a:noFill/>
            <a:ln w="12700">
              <a:solidFill>
                <a:schemeClr val="tx1"/>
              </a:solidFill>
              <a:round/>
              <a:headEnd/>
              <a:tailEnd/>
            </a:ln>
            <a:effectLst/>
          </p:spPr>
          <p:txBody>
            <a:bodyPr wrap="none" lIns="90000" tIns="46800" rIns="90000" bIns="46800">
              <a:spAutoFit/>
            </a:bodyPr>
            <a:lstStyle/>
            <a:p>
              <a:endParaRPr lang="en-US" sz="800"/>
            </a:p>
          </p:txBody>
        </p:sp>
        <p:sp>
          <p:nvSpPr>
            <p:cNvPr id="39" name="Line 49">
              <a:extLst>
                <a:ext uri="{FF2B5EF4-FFF2-40B4-BE49-F238E27FC236}">
                  <a16:creationId xmlns:a16="http://schemas.microsoft.com/office/drawing/2014/main" id="{9B016270-C9FB-32EB-4B59-EC93D6C42856}"/>
                </a:ext>
              </a:extLst>
            </p:cNvPr>
            <p:cNvSpPr>
              <a:spLocks noChangeShapeType="1"/>
            </p:cNvSpPr>
            <p:nvPr/>
          </p:nvSpPr>
          <p:spPr bwMode="auto">
            <a:xfrm>
              <a:off x="4211" y="1387"/>
              <a:ext cx="184" cy="285"/>
            </a:xfrm>
            <a:prstGeom prst="line">
              <a:avLst/>
            </a:prstGeom>
            <a:noFill/>
            <a:ln w="12700">
              <a:solidFill>
                <a:schemeClr val="tx1"/>
              </a:solidFill>
              <a:round/>
              <a:headEnd/>
              <a:tailEnd/>
            </a:ln>
            <a:effectLst/>
          </p:spPr>
          <p:txBody>
            <a:bodyPr wrap="none" lIns="90000" tIns="46800" rIns="90000" bIns="46800">
              <a:spAutoFit/>
            </a:bodyPr>
            <a:lstStyle/>
            <a:p>
              <a:endParaRPr lang="en-US" sz="800"/>
            </a:p>
          </p:txBody>
        </p:sp>
        <p:sp>
          <p:nvSpPr>
            <p:cNvPr id="40" name="Line 50">
              <a:extLst>
                <a:ext uri="{FF2B5EF4-FFF2-40B4-BE49-F238E27FC236}">
                  <a16:creationId xmlns:a16="http://schemas.microsoft.com/office/drawing/2014/main" id="{280E5E5C-E2C4-349D-4AB4-B484C6B20216}"/>
                </a:ext>
              </a:extLst>
            </p:cNvPr>
            <p:cNvSpPr>
              <a:spLocks noChangeShapeType="1"/>
            </p:cNvSpPr>
            <p:nvPr/>
          </p:nvSpPr>
          <p:spPr bwMode="auto">
            <a:xfrm flipH="1">
              <a:off x="4535" y="1102"/>
              <a:ext cx="381" cy="564"/>
            </a:xfrm>
            <a:prstGeom prst="line">
              <a:avLst/>
            </a:prstGeom>
            <a:noFill/>
            <a:ln w="12700">
              <a:solidFill>
                <a:schemeClr val="tx1"/>
              </a:solidFill>
              <a:round/>
              <a:headEnd/>
              <a:tailEnd/>
            </a:ln>
            <a:effectLst/>
          </p:spPr>
          <p:txBody>
            <a:bodyPr wrap="none" lIns="90000" tIns="46800" rIns="90000" bIns="46800">
              <a:spAutoFit/>
            </a:bodyPr>
            <a:lstStyle/>
            <a:p>
              <a:endParaRPr lang="en-US" sz="800"/>
            </a:p>
          </p:txBody>
        </p:sp>
        <p:sp>
          <p:nvSpPr>
            <p:cNvPr id="41" name="Line 51">
              <a:extLst>
                <a:ext uri="{FF2B5EF4-FFF2-40B4-BE49-F238E27FC236}">
                  <a16:creationId xmlns:a16="http://schemas.microsoft.com/office/drawing/2014/main" id="{440D44CB-B4A0-FA04-1EDA-99E464E5FA8F}"/>
                </a:ext>
              </a:extLst>
            </p:cNvPr>
            <p:cNvSpPr>
              <a:spLocks noChangeShapeType="1"/>
            </p:cNvSpPr>
            <p:nvPr/>
          </p:nvSpPr>
          <p:spPr bwMode="auto">
            <a:xfrm flipH="1">
              <a:off x="4781" y="1515"/>
              <a:ext cx="470" cy="151"/>
            </a:xfrm>
            <a:prstGeom prst="line">
              <a:avLst/>
            </a:prstGeom>
            <a:noFill/>
            <a:ln w="12700">
              <a:solidFill>
                <a:schemeClr val="tx1"/>
              </a:solidFill>
              <a:round/>
              <a:headEnd/>
              <a:tailEnd/>
            </a:ln>
            <a:effectLst/>
          </p:spPr>
          <p:txBody>
            <a:bodyPr wrap="none" lIns="90000" tIns="46800" rIns="90000" bIns="46800">
              <a:spAutoFit/>
            </a:bodyPr>
            <a:lstStyle/>
            <a:p>
              <a:endParaRPr lang="en-US" sz="800"/>
            </a:p>
          </p:txBody>
        </p:sp>
        <p:sp>
          <p:nvSpPr>
            <p:cNvPr id="42" name="Line 52">
              <a:extLst>
                <a:ext uri="{FF2B5EF4-FFF2-40B4-BE49-F238E27FC236}">
                  <a16:creationId xmlns:a16="http://schemas.microsoft.com/office/drawing/2014/main" id="{0ECB04C3-1ECF-5072-722B-8301DC089475}"/>
                </a:ext>
              </a:extLst>
            </p:cNvPr>
            <p:cNvSpPr>
              <a:spLocks noChangeShapeType="1"/>
            </p:cNvSpPr>
            <p:nvPr/>
          </p:nvSpPr>
          <p:spPr bwMode="auto">
            <a:xfrm flipH="1" flipV="1">
              <a:off x="4756" y="1812"/>
              <a:ext cx="545" cy="184"/>
            </a:xfrm>
            <a:prstGeom prst="line">
              <a:avLst/>
            </a:prstGeom>
            <a:noFill/>
            <a:ln w="12700">
              <a:solidFill>
                <a:schemeClr val="tx1"/>
              </a:solidFill>
              <a:round/>
              <a:headEnd/>
              <a:tailEnd/>
            </a:ln>
            <a:effectLst/>
          </p:spPr>
          <p:txBody>
            <a:bodyPr wrap="square" lIns="90000" tIns="46800" rIns="90000" bIns="46800">
              <a:spAutoFit/>
            </a:bodyPr>
            <a:lstStyle/>
            <a:p>
              <a:endParaRPr lang="en-US" sz="800"/>
            </a:p>
          </p:txBody>
        </p:sp>
      </p:grpSp>
      <p:sp>
        <p:nvSpPr>
          <p:cNvPr id="48" name="Oval 47">
            <a:extLst>
              <a:ext uri="{FF2B5EF4-FFF2-40B4-BE49-F238E27FC236}">
                <a16:creationId xmlns:a16="http://schemas.microsoft.com/office/drawing/2014/main" id="{BC1964A7-E6AD-0CE3-0061-88EE0DE3B6A4}"/>
              </a:ext>
            </a:extLst>
          </p:cNvPr>
          <p:cNvSpPr/>
          <p:nvPr/>
        </p:nvSpPr>
        <p:spPr>
          <a:xfrm rot="1009015">
            <a:off x="7160746" y="3767477"/>
            <a:ext cx="2446935" cy="897017"/>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4320720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9483F-C58E-D11C-EF59-789528886C5E}"/>
              </a:ext>
            </a:extLst>
          </p:cNvPr>
          <p:cNvSpPr>
            <a:spLocks noGrp="1"/>
          </p:cNvSpPr>
          <p:nvPr>
            <p:ph type="title"/>
          </p:nvPr>
        </p:nvSpPr>
        <p:spPr/>
        <p:txBody>
          <a:bodyPr/>
          <a:lstStyle/>
          <a:p>
            <a:r>
              <a:rPr lang="en-GB" dirty="0"/>
              <a:t>Exercise solutions</a:t>
            </a:r>
          </a:p>
        </p:txBody>
      </p:sp>
      <p:sp>
        <p:nvSpPr>
          <p:cNvPr id="3" name="Content Placeholder 2">
            <a:extLst>
              <a:ext uri="{FF2B5EF4-FFF2-40B4-BE49-F238E27FC236}">
                <a16:creationId xmlns:a16="http://schemas.microsoft.com/office/drawing/2014/main" id="{F8CD9030-1E32-648A-C134-12CD87206B3B}"/>
              </a:ext>
            </a:extLst>
          </p:cNvPr>
          <p:cNvSpPr>
            <a:spLocks noGrp="1"/>
          </p:cNvSpPr>
          <p:nvPr>
            <p:ph idx="1"/>
          </p:nvPr>
        </p:nvSpPr>
        <p:spPr>
          <a:xfrm>
            <a:off x="783773" y="2313991"/>
            <a:ext cx="5894933" cy="3862971"/>
          </a:xfrm>
        </p:spPr>
        <p:txBody>
          <a:bodyPr>
            <a:normAutofit fontScale="70000" lnSpcReduction="20000"/>
          </a:bodyPr>
          <a:lstStyle/>
          <a:p>
            <a:r>
              <a:rPr lang="en-GB" dirty="0"/>
              <a:t>Department(</a:t>
            </a:r>
            <a:r>
              <a:rPr lang="en-GB" dirty="0" err="1"/>
              <a:t>DName</a:t>
            </a:r>
            <a:r>
              <a:rPr lang="en-GB" dirty="0"/>
              <a:t> TEXT NOT NULL, </a:t>
            </a:r>
            <a:r>
              <a:rPr lang="en-GB" dirty="0" err="1"/>
              <a:t>HoD</a:t>
            </a:r>
            <a:r>
              <a:rPr lang="en-GB" dirty="0"/>
              <a:t> TEXT, </a:t>
            </a:r>
            <a:r>
              <a:rPr lang="en-GB" dirty="0" err="1"/>
              <a:t>NoOfEmp</a:t>
            </a:r>
            <a:r>
              <a:rPr lang="en-GB" dirty="0"/>
              <a:t> INTEGER, </a:t>
            </a:r>
            <a:r>
              <a:rPr lang="en-GB" dirty="0">
                <a:solidFill>
                  <a:srgbClr val="FF0000"/>
                </a:solidFill>
              </a:rPr>
              <a:t>PRIMARY KEY(</a:t>
            </a:r>
            <a:r>
              <a:rPr lang="en-GB" dirty="0" err="1">
                <a:solidFill>
                  <a:srgbClr val="FF0000"/>
                </a:solidFill>
              </a:rPr>
              <a:t>DName</a:t>
            </a:r>
            <a:r>
              <a:rPr lang="en-GB" dirty="0">
                <a:solidFill>
                  <a:srgbClr val="FF0000"/>
                </a:solidFill>
              </a:rPr>
              <a:t>)</a:t>
            </a:r>
            <a:r>
              <a:rPr lang="en-GB" dirty="0"/>
              <a:t>)</a:t>
            </a:r>
          </a:p>
          <a:p>
            <a:r>
              <a:rPr lang="en-GB" dirty="0" err="1"/>
              <a:t>StudentsEnrol</a:t>
            </a:r>
            <a:r>
              <a:rPr lang="en-GB" dirty="0"/>
              <a:t>(</a:t>
            </a:r>
            <a:r>
              <a:rPr lang="en-GB" dirty="0" err="1"/>
              <a:t>firstName</a:t>
            </a:r>
            <a:r>
              <a:rPr lang="en-GB" dirty="0"/>
              <a:t> TEXT, </a:t>
            </a:r>
            <a:r>
              <a:rPr lang="en-GB" dirty="0" err="1"/>
              <a:t>lastName</a:t>
            </a:r>
            <a:r>
              <a:rPr lang="en-GB" dirty="0"/>
              <a:t> TEXT, </a:t>
            </a:r>
            <a:r>
              <a:rPr lang="en-GB" dirty="0" err="1"/>
              <a:t>RegNumber</a:t>
            </a:r>
            <a:r>
              <a:rPr lang="en-GB" dirty="0"/>
              <a:t> INTEGER NOT NULL, Address TEXT, </a:t>
            </a:r>
            <a:r>
              <a:rPr lang="en-GB" dirty="0" err="1"/>
              <a:t>BDate</a:t>
            </a:r>
            <a:r>
              <a:rPr lang="en-GB" dirty="0"/>
              <a:t> TEXT, Gender TEXT, </a:t>
            </a:r>
            <a:r>
              <a:rPr lang="en-GB" dirty="0" err="1">
                <a:solidFill>
                  <a:srgbClr val="FFC000"/>
                </a:solidFill>
              </a:rPr>
              <a:t>DepName</a:t>
            </a:r>
            <a:r>
              <a:rPr lang="en-GB" dirty="0">
                <a:solidFill>
                  <a:srgbClr val="FFC000"/>
                </a:solidFill>
              </a:rPr>
              <a:t> TEXT</a:t>
            </a:r>
            <a:r>
              <a:rPr lang="en-GB" dirty="0"/>
              <a:t>, </a:t>
            </a:r>
            <a:r>
              <a:rPr lang="en-GB" dirty="0">
                <a:solidFill>
                  <a:srgbClr val="FF0000"/>
                </a:solidFill>
              </a:rPr>
              <a:t>PRIMARY KEY (</a:t>
            </a:r>
            <a:r>
              <a:rPr lang="en-GB" dirty="0" err="1">
                <a:solidFill>
                  <a:srgbClr val="FF0000"/>
                </a:solidFill>
              </a:rPr>
              <a:t>RegNumber</a:t>
            </a:r>
            <a:r>
              <a:rPr lang="en-GB" dirty="0">
                <a:solidFill>
                  <a:srgbClr val="FF0000"/>
                </a:solidFill>
              </a:rPr>
              <a:t>)</a:t>
            </a:r>
            <a:r>
              <a:rPr lang="en-GB" dirty="0"/>
              <a:t>, </a:t>
            </a:r>
            <a:r>
              <a:rPr lang="en-GB" dirty="0">
                <a:solidFill>
                  <a:srgbClr val="FFC000"/>
                </a:solidFill>
              </a:rPr>
              <a:t>FOREIGN KEY(</a:t>
            </a:r>
            <a:r>
              <a:rPr lang="en-GB" dirty="0" err="1">
                <a:solidFill>
                  <a:srgbClr val="FFC000"/>
                </a:solidFill>
              </a:rPr>
              <a:t>DepName</a:t>
            </a:r>
            <a:r>
              <a:rPr lang="en-GB" dirty="0">
                <a:solidFill>
                  <a:srgbClr val="FFC000"/>
                </a:solidFill>
              </a:rPr>
              <a:t>) REFERENCES Department(</a:t>
            </a:r>
            <a:r>
              <a:rPr lang="en-GB" dirty="0" err="1">
                <a:solidFill>
                  <a:srgbClr val="FFC000"/>
                </a:solidFill>
              </a:rPr>
              <a:t>DName</a:t>
            </a:r>
            <a:r>
              <a:rPr lang="en-GB" dirty="0">
                <a:solidFill>
                  <a:srgbClr val="FFC000"/>
                </a:solidFill>
              </a:rPr>
              <a:t>) ON DELETE SET NULL</a:t>
            </a:r>
            <a:r>
              <a:rPr lang="en-GB" dirty="0"/>
              <a:t>)</a:t>
            </a:r>
          </a:p>
          <a:p>
            <a:r>
              <a:rPr lang="en-GB" dirty="0" err="1"/>
              <a:t>CourseRuns</a:t>
            </a:r>
            <a:r>
              <a:rPr lang="en-GB" dirty="0"/>
              <a:t>(</a:t>
            </a:r>
            <a:r>
              <a:rPr lang="en-GB" dirty="0" err="1"/>
              <a:t>CName</a:t>
            </a:r>
            <a:r>
              <a:rPr lang="en-GB" dirty="0"/>
              <a:t> TEXT NOT NULL, </a:t>
            </a:r>
            <a:r>
              <a:rPr lang="en-GB" dirty="0" err="1"/>
              <a:t>Desc</a:t>
            </a:r>
            <a:r>
              <a:rPr lang="en-GB" dirty="0"/>
              <a:t> TEXT, </a:t>
            </a:r>
            <a:r>
              <a:rPr lang="en-GB" dirty="0" err="1"/>
              <a:t>DepName</a:t>
            </a:r>
            <a:r>
              <a:rPr lang="en-GB" dirty="0"/>
              <a:t> TEXT, </a:t>
            </a:r>
            <a:r>
              <a:rPr lang="en-GB" dirty="0">
                <a:solidFill>
                  <a:srgbClr val="FF0000"/>
                </a:solidFill>
              </a:rPr>
              <a:t>PRIMARY KEY (</a:t>
            </a:r>
            <a:r>
              <a:rPr lang="en-GB" dirty="0" err="1">
                <a:solidFill>
                  <a:srgbClr val="FF0000"/>
                </a:solidFill>
              </a:rPr>
              <a:t>CName</a:t>
            </a:r>
            <a:r>
              <a:rPr lang="en-GB" dirty="0">
                <a:solidFill>
                  <a:srgbClr val="FF0000"/>
                </a:solidFill>
              </a:rPr>
              <a:t>), </a:t>
            </a:r>
            <a:r>
              <a:rPr lang="en-GB" dirty="0">
                <a:solidFill>
                  <a:srgbClr val="FFC000"/>
                </a:solidFill>
              </a:rPr>
              <a:t>FOREIGN KEY(</a:t>
            </a:r>
            <a:r>
              <a:rPr lang="en-GB" dirty="0" err="1">
                <a:solidFill>
                  <a:srgbClr val="FFC000"/>
                </a:solidFill>
              </a:rPr>
              <a:t>DepName</a:t>
            </a:r>
            <a:r>
              <a:rPr lang="en-GB" dirty="0">
                <a:solidFill>
                  <a:srgbClr val="FFC000"/>
                </a:solidFill>
              </a:rPr>
              <a:t>) REFERENCES Department(</a:t>
            </a:r>
            <a:r>
              <a:rPr lang="en-GB" dirty="0" err="1">
                <a:solidFill>
                  <a:srgbClr val="FFC000"/>
                </a:solidFill>
              </a:rPr>
              <a:t>DName</a:t>
            </a:r>
            <a:r>
              <a:rPr lang="en-GB" dirty="0">
                <a:solidFill>
                  <a:srgbClr val="FFC000"/>
                </a:solidFill>
              </a:rPr>
              <a:t>) ON DELETE SET NULL</a:t>
            </a:r>
            <a:r>
              <a:rPr lang="en-GB" dirty="0"/>
              <a:t>)</a:t>
            </a:r>
          </a:p>
          <a:p>
            <a:r>
              <a:rPr lang="en-GB" dirty="0" err="1">
                <a:solidFill>
                  <a:schemeClr val="bg1"/>
                </a:solidFill>
              </a:rPr>
              <a:t>StTakesCourse</a:t>
            </a:r>
            <a:r>
              <a:rPr lang="en-GB" dirty="0">
                <a:solidFill>
                  <a:schemeClr val="bg1"/>
                </a:solidFill>
              </a:rPr>
              <a:t>(</a:t>
            </a:r>
            <a:r>
              <a:rPr lang="en-GB" dirty="0" err="1">
                <a:solidFill>
                  <a:schemeClr val="bg1"/>
                </a:solidFill>
              </a:rPr>
              <a:t>CName</a:t>
            </a:r>
            <a:r>
              <a:rPr lang="en-GB" dirty="0">
                <a:solidFill>
                  <a:schemeClr val="bg1"/>
                </a:solidFill>
              </a:rPr>
              <a:t> TEXT NOT NULL, </a:t>
            </a:r>
            <a:r>
              <a:rPr lang="en-GB" dirty="0" err="1">
                <a:solidFill>
                  <a:schemeClr val="bg1"/>
                </a:solidFill>
              </a:rPr>
              <a:t>RegNumber</a:t>
            </a:r>
            <a:r>
              <a:rPr lang="en-GB" dirty="0">
                <a:solidFill>
                  <a:schemeClr val="bg1"/>
                </a:solidFill>
              </a:rPr>
              <a:t> INTEGER NOT NULL, PRIMARY KEY(</a:t>
            </a:r>
            <a:r>
              <a:rPr lang="en-GB" dirty="0" err="1">
                <a:solidFill>
                  <a:schemeClr val="bg1"/>
                </a:solidFill>
              </a:rPr>
              <a:t>CNAME,RegNumber</a:t>
            </a:r>
            <a:r>
              <a:rPr lang="en-GB" dirty="0">
                <a:solidFill>
                  <a:schemeClr val="bg1"/>
                </a:solidFill>
              </a:rPr>
              <a:t>), FOREIGN KEY (</a:t>
            </a:r>
            <a:r>
              <a:rPr lang="en-GB" dirty="0" err="1">
                <a:solidFill>
                  <a:schemeClr val="bg1"/>
                </a:solidFill>
              </a:rPr>
              <a:t>CName</a:t>
            </a:r>
            <a:r>
              <a:rPr lang="en-GB" dirty="0">
                <a:solidFill>
                  <a:schemeClr val="bg1"/>
                </a:solidFill>
              </a:rPr>
              <a:t>) REFERENCES </a:t>
            </a:r>
            <a:r>
              <a:rPr lang="en-GB" dirty="0" err="1">
                <a:solidFill>
                  <a:schemeClr val="bg1"/>
                </a:solidFill>
              </a:rPr>
              <a:t>CourseRuns</a:t>
            </a:r>
            <a:r>
              <a:rPr lang="en-GB" dirty="0">
                <a:solidFill>
                  <a:schemeClr val="bg1"/>
                </a:solidFill>
              </a:rPr>
              <a:t>(</a:t>
            </a:r>
            <a:r>
              <a:rPr lang="en-GB" dirty="0" err="1">
                <a:solidFill>
                  <a:schemeClr val="bg1"/>
                </a:solidFill>
              </a:rPr>
              <a:t>CName</a:t>
            </a:r>
            <a:r>
              <a:rPr lang="en-GB" dirty="0">
                <a:solidFill>
                  <a:schemeClr val="bg1"/>
                </a:solidFill>
              </a:rPr>
              <a:t> ), ON DELETE SET NULL, FOREIGN KEY (</a:t>
            </a:r>
            <a:r>
              <a:rPr lang="en-GB" dirty="0" err="1">
                <a:solidFill>
                  <a:schemeClr val="bg1"/>
                </a:solidFill>
              </a:rPr>
              <a:t>RegNumber</a:t>
            </a:r>
            <a:r>
              <a:rPr lang="en-GB" dirty="0">
                <a:solidFill>
                  <a:schemeClr val="bg1"/>
                </a:solidFill>
              </a:rPr>
              <a:t>) REFERENCES </a:t>
            </a:r>
            <a:r>
              <a:rPr lang="en-GB" dirty="0" err="1">
                <a:solidFill>
                  <a:schemeClr val="bg1"/>
                </a:solidFill>
              </a:rPr>
              <a:t>StudentsEnrol</a:t>
            </a:r>
            <a:r>
              <a:rPr lang="en-GB" dirty="0">
                <a:solidFill>
                  <a:schemeClr val="bg1"/>
                </a:solidFill>
              </a:rPr>
              <a:t>(</a:t>
            </a:r>
            <a:r>
              <a:rPr lang="en-GB" dirty="0" err="1">
                <a:solidFill>
                  <a:schemeClr val="bg1"/>
                </a:solidFill>
              </a:rPr>
              <a:t>RegNumber</a:t>
            </a:r>
            <a:r>
              <a:rPr lang="en-GB" dirty="0">
                <a:solidFill>
                  <a:schemeClr val="bg1"/>
                </a:solidFill>
              </a:rPr>
              <a:t>), ON DELETE SET NULL)</a:t>
            </a:r>
          </a:p>
        </p:txBody>
      </p:sp>
      <p:sp>
        <p:nvSpPr>
          <p:cNvPr id="4" name="Slide Number Placeholder 3">
            <a:extLst>
              <a:ext uri="{FF2B5EF4-FFF2-40B4-BE49-F238E27FC236}">
                <a16:creationId xmlns:a16="http://schemas.microsoft.com/office/drawing/2014/main" id="{AE157959-08AB-87C5-F60B-12B594EC9141}"/>
              </a:ext>
            </a:extLst>
          </p:cNvPr>
          <p:cNvSpPr>
            <a:spLocks noGrp="1"/>
          </p:cNvSpPr>
          <p:nvPr>
            <p:ph type="sldNum" sz="quarter" idx="4"/>
          </p:nvPr>
        </p:nvSpPr>
        <p:spPr/>
        <p:txBody>
          <a:bodyPr/>
          <a:lstStyle/>
          <a:p>
            <a:fld id="{6998E55D-8E2A-4AFE-A61C-B5DBBB7761E7}" type="slidenum">
              <a:rPr lang="en-GB" smtClean="0"/>
              <a:pPr/>
              <a:t>122</a:t>
            </a:fld>
            <a:endParaRPr lang="en-GB"/>
          </a:p>
        </p:txBody>
      </p:sp>
      <p:grpSp>
        <p:nvGrpSpPr>
          <p:cNvPr id="5" name="Group 3">
            <a:extLst>
              <a:ext uri="{FF2B5EF4-FFF2-40B4-BE49-F238E27FC236}">
                <a16:creationId xmlns:a16="http://schemas.microsoft.com/office/drawing/2014/main" id="{F1C4EB4F-33AB-C5FC-55B6-3BD0C1593B7C}"/>
              </a:ext>
            </a:extLst>
          </p:cNvPr>
          <p:cNvGrpSpPr>
            <a:grpSpLocks/>
          </p:cNvGrpSpPr>
          <p:nvPr/>
        </p:nvGrpSpPr>
        <p:grpSpPr bwMode="auto">
          <a:xfrm>
            <a:off x="6732851" y="2183023"/>
            <a:ext cx="4920975" cy="2908043"/>
            <a:chOff x="126" y="638"/>
            <a:chExt cx="5611" cy="3331"/>
          </a:xfrm>
        </p:grpSpPr>
        <p:sp>
          <p:nvSpPr>
            <p:cNvPr id="6" name="Text Box 4">
              <a:extLst>
                <a:ext uri="{FF2B5EF4-FFF2-40B4-BE49-F238E27FC236}">
                  <a16:creationId xmlns:a16="http://schemas.microsoft.com/office/drawing/2014/main" id="{9F5A3AF6-8C96-585A-1068-0CA9A6FF061C}"/>
                </a:ext>
              </a:extLst>
            </p:cNvPr>
            <p:cNvSpPr txBox="1">
              <a:spLocks noChangeArrowheads="1"/>
            </p:cNvSpPr>
            <p:nvPr/>
          </p:nvSpPr>
          <p:spPr bwMode="auto">
            <a:xfrm>
              <a:off x="2566" y="3102"/>
              <a:ext cx="640" cy="293"/>
            </a:xfrm>
            <a:prstGeom prst="rect">
              <a:avLst/>
            </a:prstGeom>
            <a:noFill/>
            <a:ln w="12700">
              <a:solidFill>
                <a:schemeClr val="tx1"/>
              </a:solidFill>
              <a:miter lim="800000"/>
              <a:headEnd/>
              <a:tailEnd/>
            </a:ln>
            <a:effectLst/>
          </p:spPr>
          <p:txBody>
            <a:bodyPr wrap="none" lIns="90000" tIns="46800" rIns="90000" bIns="46800">
              <a:spAutoFit/>
            </a:bodyPr>
            <a:lstStyle/>
            <a:p>
              <a:r>
                <a:rPr lang="en-GB" sz="1000">
                  <a:latin typeface="Calibri" pitchFamily="34" charset="0"/>
                </a:rPr>
                <a:t>Course</a:t>
              </a:r>
            </a:p>
          </p:txBody>
        </p:sp>
        <p:grpSp>
          <p:nvGrpSpPr>
            <p:cNvPr id="7" name="Group 5">
              <a:extLst>
                <a:ext uri="{FF2B5EF4-FFF2-40B4-BE49-F238E27FC236}">
                  <a16:creationId xmlns:a16="http://schemas.microsoft.com/office/drawing/2014/main" id="{63E61BE4-8994-752D-5F03-A96A05630D78}"/>
                </a:ext>
              </a:extLst>
            </p:cNvPr>
            <p:cNvGrpSpPr>
              <a:grpSpLocks/>
            </p:cNvGrpSpPr>
            <p:nvPr/>
          </p:nvGrpSpPr>
          <p:grpSpPr bwMode="auto">
            <a:xfrm>
              <a:off x="647" y="1526"/>
              <a:ext cx="4260" cy="583"/>
              <a:chOff x="563" y="1376"/>
              <a:chExt cx="4260" cy="583"/>
            </a:xfrm>
          </p:grpSpPr>
          <p:sp>
            <p:nvSpPr>
              <p:cNvPr id="43" name="Text Box 6">
                <a:extLst>
                  <a:ext uri="{FF2B5EF4-FFF2-40B4-BE49-F238E27FC236}">
                    <a16:creationId xmlns:a16="http://schemas.microsoft.com/office/drawing/2014/main" id="{404786C9-78A2-78B1-81E1-92BB4656614C}"/>
                  </a:ext>
                </a:extLst>
              </p:cNvPr>
              <p:cNvSpPr txBox="1">
                <a:spLocks noChangeArrowheads="1"/>
              </p:cNvSpPr>
              <p:nvPr/>
            </p:nvSpPr>
            <p:spPr bwMode="auto">
              <a:xfrm>
                <a:off x="563" y="1525"/>
                <a:ext cx="968" cy="293"/>
              </a:xfrm>
              <a:prstGeom prst="rect">
                <a:avLst/>
              </a:prstGeom>
              <a:noFill/>
              <a:ln w="12700">
                <a:solidFill>
                  <a:schemeClr val="tx1"/>
                </a:solidFill>
                <a:miter lim="800000"/>
                <a:headEnd/>
                <a:tailEnd/>
              </a:ln>
              <a:effectLst/>
            </p:spPr>
            <p:txBody>
              <a:bodyPr wrap="none" lIns="90000" tIns="46800" rIns="90000" bIns="46800">
                <a:spAutoFit/>
              </a:bodyPr>
              <a:lstStyle/>
              <a:p>
                <a:r>
                  <a:rPr lang="en-GB" sz="1000" dirty="0">
                    <a:latin typeface="Calibri" pitchFamily="34" charset="0"/>
                  </a:rPr>
                  <a:t>Department</a:t>
                </a:r>
              </a:p>
            </p:txBody>
          </p:sp>
          <p:sp>
            <p:nvSpPr>
              <p:cNvPr id="44" name="Text Box 7">
                <a:extLst>
                  <a:ext uri="{FF2B5EF4-FFF2-40B4-BE49-F238E27FC236}">
                    <a16:creationId xmlns:a16="http://schemas.microsoft.com/office/drawing/2014/main" id="{1D1E8596-7D09-24EC-CD03-ED516E0E9420}"/>
                  </a:ext>
                </a:extLst>
              </p:cNvPr>
              <p:cNvSpPr txBox="1">
                <a:spLocks noChangeArrowheads="1"/>
              </p:cNvSpPr>
              <p:nvPr/>
            </p:nvSpPr>
            <p:spPr bwMode="auto">
              <a:xfrm>
                <a:off x="4124" y="1525"/>
                <a:ext cx="699" cy="293"/>
              </a:xfrm>
              <a:prstGeom prst="rect">
                <a:avLst/>
              </a:prstGeom>
              <a:noFill/>
              <a:ln w="12700">
                <a:solidFill>
                  <a:schemeClr val="tx1"/>
                </a:solidFill>
                <a:miter lim="800000"/>
                <a:headEnd/>
                <a:tailEnd/>
              </a:ln>
              <a:effectLst/>
            </p:spPr>
            <p:txBody>
              <a:bodyPr wrap="none" lIns="90000" tIns="46800" rIns="90000" bIns="46800">
                <a:spAutoFit/>
              </a:bodyPr>
              <a:lstStyle/>
              <a:p>
                <a:r>
                  <a:rPr lang="en-GB" sz="1000">
                    <a:latin typeface="Calibri" pitchFamily="34" charset="0"/>
                  </a:rPr>
                  <a:t>Student</a:t>
                </a:r>
              </a:p>
            </p:txBody>
          </p:sp>
          <p:sp>
            <p:nvSpPr>
              <p:cNvPr id="45" name="AutoShape 8">
                <a:extLst>
                  <a:ext uri="{FF2B5EF4-FFF2-40B4-BE49-F238E27FC236}">
                    <a16:creationId xmlns:a16="http://schemas.microsoft.com/office/drawing/2014/main" id="{5A32E509-14DD-5443-C5D2-052ED072DD31}"/>
                  </a:ext>
                </a:extLst>
              </p:cNvPr>
              <p:cNvSpPr>
                <a:spLocks noChangeArrowheads="1"/>
              </p:cNvSpPr>
              <p:nvPr/>
            </p:nvSpPr>
            <p:spPr bwMode="auto">
              <a:xfrm>
                <a:off x="2238" y="1376"/>
                <a:ext cx="1226" cy="583"/>
              </a:xfrm>
              <a:prstGeom prst="diamond">
                <a:avLst/>
              </a:prstGeom>
              <a:noFill/>
              <a:ln w="12700">
                <a:solidFill>
                  <a:schemeClr val="tx1"/>
                </a:solidFill>
                <a:miter lim="800000"/>
                <a:headEnd/>
                <a:tailEnd/>
              </a:ln>
              <a:effectLst/>
            </p:spPr>
            <p:txBody>
              <a:bodyPr lIns="90000" tIns="46800" rIns="90000" bIns="46800" anchor="ctr">
                <a:spAutoFit/>
              </a:bodyPr>
              <a:lstStyle/>
              <a:p>
                <a:pPr algn="ctr"/>
                <a:r>
                  <a:rPr lang="en-GB" sz="1000">
                    <a:latin typeface="Calibri" pitchFamily="34" charset="0"/>
                  </a:rPr>
                  <a:t>Enrols</a:t>
                </a:r>
              </a:p>
            </p:txBody>
          </p:sp>
          <p:sp>
            <p:nvSpPr>
              <p:cNvPr id="46" name="Line 9">
                <a:extLst>
                  <a:ext uri="{FF2B5EF4-FFF2-40B4-BE49-F238E27FC236}">
                    <a16:creationId xmlns:a16="http://schemas.microsoft.com/office/drawing/2014/main" id="{FC3120FE-5DBE-CCC9-C54C-8B80251E52DF}"/>
                  </a:ext>
                </a:extLst>
              </p:cNvPr>
              <p:cNvSpPr>
                <a:spLocks noChangeShapeType="1"/>
              </p:cNvSpPr>
              <p:nvPr/>
            </p:nvSpPr>
            <p:spPr bwMode="auto">
              <a:xfrm flipV="1">
                <a:off x="1326" y="1666"/>
                <a:ext cx="916" cy="11"/>
              </a:xfrm>
              <a:prstGeom prst="line">
                <a:avLst/>
              </a:prstGeom>
              <a:noFill/>
              <a:ln w="12700">
                <a:solidFill>
                  <a:schemeClr val="tx1"/>
                </a:solidFill>
                <a:round/>
                <a:headEnd/>
                <a:tailEnd/>
              </a:ln>
              <a:effectLst/>
            </p:spPr>
            <p:txBody>
              <a:bodyPr wrap="square" lIns="90000" tIns="46800" rIns="90000" bIns="46800">
                <a:spAutoFit/>
              </a:bodyPr>
              <a:lstStyle/>
              <a:p>
                <a:endParaRPr lang="en-US" sz="800"/>
              </a:p>
            </p:txBody>
          </p:sp>
          <p:sp>
            <p:nvSpPr>
              <p:cNvPr id="47" name="Line 10">
                <a:extLst>
                  <a:ext uri="{FF2B5EF4-FFF2-40B4-BE49-F238E27FC236}">
                    <a16:creationId xmlns:a16="http://schemas.microsoft.com/office/drawing/2014/main" id="{9F387EFF-5CCE-C894-CAE0-98F66ACB1300}"/>
                  </a:ext>
                </a:extLst>
              </p:cNvPr>
              <p:cNvSpPr>
                <a:spLocks noChangeShapeType="1"/>
              </p:cNvSpPr>
              <p:nvPr/>
            </p:nvSpPr>
            <p:spPr bwMode="auto">
              <a:xfrm>
                <a:off x="3479" y="1667"/>
                <a:ext cx="648" cy="0"/>
              </a:xfrm>
              <a:prstGeom prst="line">
                <a:avLst/>
              </a:prstGeom>
              <a:noFill/>
              <a:ln w="12700">
                <a:solidFill>
                  <a:schemeClr val="tx1"/>
                </a:solidFill>
                <a:round/>
                <a:headEnd/>
                <a:tailEnd/>
              </a:ln>
              <a:effectLst/>
            </p:spPr>
            <p:txBody>
              <a:bodyPr lIns="90000" tIns="46800" rIns="90000" bIns="46800">
                <a:spAutoFit/>
              </a:bodyPr>
              <a:lstStyle/>
              <a:p>
                <a:endParaRPr lang="en-US" sz="800"/>
              </a:p>
            </p:txBody>
          </p:sp>
        </p:grpSp>
        <p:sp>
          <p:nvSpPr>
            <p:cNvPr id="8" name="Text Box 11">
              <a:extLst>
                <a:ext uri="{FF2B5EF4-FFF2-40B4-BE49-F238E27FC236}">
                  <a16:creationId xmlns:a16="http://schemas.microsoft.com/office/drawing/2014/main" id="{5FE05AFB-BE67-C22D-4095-A4C025496566}"/>
                </a:ext>
              </a:extLst>
            </p:cNvPr>
            <p:cNvSpPr txBox="1">
              <a:spLocks noChangeArrowheads="1"/>
            </p:cNvSpPr>
            <p:nvPr/>
          </p:nvSpPr>
          <p:spPr bwMode="auto">
            <a:xfrm>
              <a:off x="2168" y="1566"/>
              <a:ext cx="286" cy="293"/>
            </a:xfrm>
            <a:prstGeom prst="rect">
              <a:avLst/>
            </a:prstGeom>
            <a:noFill/>
            <a:ln w="12700">
              <a:noFill/>
              <a:miter lim="800000"/>
              <a:headEnd/>
              <a:tailEnd/>
            </a:ln>
            <a:effectLst/>
          </p:spPr>
          <p:txBody>
            <a:bodyPr wrap="none" lIns="90000" tIns="46800" rIns="90000" bIns="46800">
              <a:spAutoFit/>
            </a:bodyPr>
            <a:lstStyle/>
            <a:p>
              <a:r>
                <a:rPr lang="en-GB" sz="1000">
                  <a:latin typeface="Calibri" pitchFamily="34" charset="0"/>
                </a:rPr>
                <a:t>1</a:t>
              </a:r>
            </a:p>
          </p:txBody>
        </p:sp>
        <p:sp>
          <p:nvSpPr>
            <p:cNvPr id="9" name="Text Box 12">
              <a:extLst>
                <a:ext uri="{FF2B5EF4-FFF2-40B4-BE49-F238E27FC236}">
                  <a16:creationId xmlns:a16="http://schemas.microsoft.com/office/drawing/2014/main" id="{E22268F5-B8A2-7E74-6497-008ACB55E06A}"/>
                </a:ext>
              </a:extLst>
            </p:cNvPr>
            <p:cNvSpPr txBox="1">
              <a:spLocks noChangeArrowheads="1"/>
            </p:cNvSpPr>
            <p:nvPr/>
          </p:nvSpPr>
          <p:spPr bwMode="auto">
            <a:xfrm>
              <a:off x="3515" y="1571"/>
              <a:ext cx="306" cy="293"/>
            </a:xfrm>
            <a:prstGeom prst="rect">
              <a:avLst/>
            </a:prstGeom>
            <a:noFill/>
            <a:ln w="12700">
              <a:noFill/>
              <a:miter lim="800000"/>
              <a:headEnd/>
              <a:tailEnd/>
            </a:ln>
            <a:effectLst/>
          </p:spPr>
          <p:txBody>
            <a:bodyPr wrap="none" lIns="90000" tIns="46800" rIns="90000" bIns="46800">
              <a:spAutoFit/>
            </a:bodyPr>
            <a:lstStyle/>
            <a:p>
              <a:r>
                <a:rPr lang="en-GB" sz="1000">
                  <a:latin typeface="Calibri" pitchFamily="34" charset="0"/>
                </a:rPr>
                <a:t>N</a:t>
              </a:r>
            </a:p>
          </p:txBody>
        </p:sp>
        <p:sp>
          <p:nvSpPr>
            <p:cNvPr id="10" name="AutoShape 13">
              <a:extLst>
                <a:ext uri="{FF2B5EF4-FFF2-40B4-BE49-F238E27FC236}">
                  <a16:creationId xmlns:a16="http://schemas.microsoft.com/office/drawing/2014/main" id="{47BBA449-4D46-4F3D-1912-FFB5661DCD00}"/>
                </a:ext>
              </a:extLst>
            </p:cNvPr>
            <p:cNvSpPr>
              <a:spLocks noChangeArrowheads="1"/>
            </p:cNvSpPr>
            <p:nvPr/>
          </p:nvSpPr>
          <p:spPr bwMode="auto">
            <a:xfrm>
              <a:off x="548" y="2525"/>
              <a:ext cx="1230" cy="583"/>
            </a:xfrm>
            <a:prstGeom prst="diamond">
              <a:avLst/>
            </a:prstGeom>
            <a:noFill/>
            <a:ln w="12700">
              <a:solidFill>
                <a:schemeClr val="tx1"/>
              </a:solidFill>
              <a:miter lim="800000"/>
              <a:headEnd/>
              <a:tailEnd/>
            </a:ln>
            <a:effectLst/>
          </p:spPr>
          <p:txBody>
            <a:bodyPr lIns="90000" tIns="46800" rIns="90000" bIns="46800" anchor="ctr">
              <a:spAutoFit/>
            </a:bodyPr>
            <a:lstStyle/>
            <a:p>
              <a:pPr algn="ctr"/>
              <a:r>
                <a:rPr lang="en-GB" sz="1000">
                  <a:latin typeface="Calibri" pitchFamily="34" charset="0"/>
                </a:rPr>
                <a:t>Runs</a:t>
              </a:r>
            </a:p>
          </p:txBody>
        </p:sp>
        <p:sp>
          <p:nvSpPr>
            <p:cNvPr id="11" name="AutoShape 14">
              <a:extLst>
                <a:ext uri="{FF2B5EF4-FFF2-40B4-BE49-F238E27FC236}">
                  <a16:creationId xmlns:a16="http://schemas.microsoft.com/office/drawing/2014/main" id="{6A64E916-255B-446B-C82F-2D6ABA63D180}"/>
                </a:ext>
              </a:extLst>
            </p:cNvPr>
            <p:cNvSpPr>
              <a:spLocks noChangeArrowheads="1"/>
            </p:cNvSpPr>
            <p:nvPr/>
          </p:nvSpPr>
          <p:spPr bwMode="auto">
            <a:xfrm>
              <a:off x="3946" y="2357"/>
              <a:ext cx="1230" cy="583"/>
            </a:xfrm>
            <a:prstGeom prst="diamond">
              <a:avLst/>
            </a:prstGeom>
            <a:noFill/>
            <a:ln w="12700">
              <a:solidFill>
                <a:schemeClr val="tx1"/>
              </a:solidFill>
              <a:miter lim="800000"/>
              <a:headEnd/>
              <a:tailEnd/>
            </a:ln>
            <a:effectLst/>
          </p:spPr>
          <p:txBody>
            <a:bodyPr lIns="90000" tIns="46800" rIns="90000" bIns="46800" anchor="ctr">
              <a:spAutoFit/>
            </a:bodyPr>
            <a:lstStyle/>
            <a:p>
              <a:pPr algn="ctr"/>
              <a:r>
                <a:rPr lang="en-GB" sz="1000">
                  <a:latin typeface="Calibri" pitchFamily="34" charset="0"/>
                </a:rPr>
                <a:t>Takes</a:t>
              </a:r>
            </a:p>
          </p:txBody>
        </p:sp>
        <p:sp>
          <p:nvSpPr>
            <p:cNvPr id="12" name="Text Box 15">
              <a:extLst>
                <a:ext uri="{FF2B5EF4-FFF2-40B4-BE49-F238E27FC236}">
                  <a16:creationId xmlns:a16="http://schemas.microsoft.com/office/drawing/2014/main" id="{D0A63D4C-DE84-F3A7-82FD-074134FDCF83}"/>
                </a:ext>
              </a:extLst>
            </p:cNvPr>
            <p:cNvSpPr txBox="1">
              <a:spLocks noChangeArrowheads="1"/>
            </p:cNvSpPr>
            <p:nvPr/>
          </p:nvSpPr>
          <p:spPr bwMode="auto">
            <a:xfrm>
              <a:off x="1129" y="2321"/>
              <a:ext cx="286" cy="293"/>
            </a:xfrm>
            <a:prstGeom prst="rect">
              <a:avLst/>
            </a:prstGeom>
            <a:noFill/>
            <a:ln w="12700">
              <a:noFill/>
              <a:miter lim="800000"/>
              <a:headEnd/>
              <a:tailEnd/>
            </a:ln>
            <a:effectLst/>
          </p:spPr>
          <p:txBody>
            <a:bodyPr wrap="none" lIns="90000" tIns="46800" rIns="90000" bIns="46800">
              <a:spAutoFit/>
            </a:bodyPr>
            <a:lstStyle/>
            <a:p>
              <a:r>
                <a:rPr lang="en-GB" sz="1000">
                  <a:latin typeface="Calibri" pitchFamily="34" charset="0"/>
                </a:rPr>
                <a:t>1</a:t>
              </a:r>
            </a:p>
          </p:txBody>
        </p:sp>
        <p:sp>
          <p:nvSpPr>
            <p:cNvPr id="13" name="Text Box 16">
              <a:extLst>
                <a:ext uri="{FF2B5EF4-FFF2-40B4-BE49-F238E27FC236}">
                  <a16:creationId xmlns:a16="http://schemas.microsoft.com/office/drawing/2014/main" id="{C43DEB92-FEA7-2DC9-10EE-725B64EF21C6}"/>
                </a:ext>
              </a:extLst>
            </p:cNvPr>
            <p:cNvSpPr txBox="1">
              <a:spLocks noChangeArrowheads="1"/>
            </p:cNvSpPr>
            <p:nvPr/>
          </p:nvSpPr>
          <p:spPr bwMode="auto">
            <a:xfrm>
              <a:off x="1161" y="3023"/>
              <a:ext cx="306" cy="293"/>
            </a:xfrm>
            <a:prstGeom prst="rect">
              <a:avLst/>
            </a:prstGeom>
            <a:noFill/>
            <a:ln w="12700">
              <a:noFill/>
              <a:miter lim="800000"/>
              <a:headEnd/>
              <a:tailEnd/>
            </a:ln>
            <a:effectLst/>
          </p:spPr>
          <p:txBody>
            <a:bodyPr wrap="none" lIns="90000" tIns="46800" rIns="90000" bIns="46800">
              <a:spAutoFit/>
            </a:bodyPr>
            <a:lstStyle/>
            <a:p>
              <a:r>
                <a:rPr lang="en-GB" sz="1000">
                  <a:latin typeface="Calibri" pitchFamily="34" charset="0"/>
                </a:rPr>
                <a:t>N</a:t>
              </a:r>
            </a:p>
          </p:txBody>
        </p:sp>
        <p:sp>
          <p:nvSpPr>
            <p:cNvPr id="14" name="Text Box 17">
              <a:extLst>
                <a:ext uri="{FF2B5EF4-FFF2-40B4-BE49-F238E27FC236}">
                  <a16:creationId xmlns:a16="http://schemas.microsoft.com/office/drawing/2014/main" id="{5F6910FF-AC9E-8416-EE6D-F706FFEAF36B}"/>
                </a:ext>
              </a:extLst>
            </p:cNvPr>
            <p:cNvSpPr txBox="1">
              <a:spLocks noChangeArrowheads="1"/>
            </p:cNvSpPr>
            <p:nvPr/>
          </p:nvSpPr>
          <p:spPr bwMode="auto">
            <a:xfrm>
              <a:off x="4324" y="2122"/>
              <a:ext cx="339" cy="293"/>
            </a:xfrm>
            <a:prstGeom prst="rect">
              <a:avLst/>
            </a:prstGeom>
            <a:noFill/>
            <a:ln w="12700">
              <a:noFill/>
              <a:miter lim="800000"/>
              <a:headEnd/>
              <a:tailEnd/>
            </a:ln>
            <a:effectLst/>
          </p:spPr>
          <p:txBody>
            <a:bodyPr wrap="none" lIns="90000" tIns="46800" rIns="90000" bIns="46800">
              <a:spAutoFit/>
            </a:bodyPr>
            <a:lstStyle/>
            <a:p>
              <a:r>
                <a:rPr lang="en-GB" sz="1000">
                  <a:latin typeface="Calibri" pitchFamily="34" charset="0"/>
                </a:rPr>
                <a:t>M</a:t>
              </a:r>
            </a:p>
          </p:txBody>
        </p:sp>
        <p:sp>
          <p:nvSpPr>
            <p:cNvPr id="15" name="Text Box 18">
              <a:extLst>
                <a:ext uri="{FF2B5EF4-FFF2-40B4-BE49-F238E27FC236}">
                  <a16:creationId xmlns:a16="http://schemas.microsoft.com/office/drawing/2014/main" id="{D8E022F2-48B1-9093-4A5E-C8D917BC5BE5}"/>
                </a:ext>
              </a:extLst>
            </p:cNvPr>
            <p:cNvSpPr txBox="1">
              <a:spLocks noChangeArrowheads="1"/>
            </p:cNvSpPr>
            <p:nvPr/>
          </p:nvSpPr>
          <p:spPr bwMode="auto">
            <a:xfrm>
              <a:off x="4318" y="2948"/>
              <a:ext cx="306" cy="293"/>
            </a:xfrm>
            <a:prstGeom prst="rect">
              <a:avLst/>
            </a:prstGeom>
            <a:noFill/>
            <a:ln w="12700">
              <a:noFill/>
              <a:miter lim="800000"/>
              <a:headEnd/>
              <a:tailEnd/>
            </a:ln>
            <a:effectLst/>
          </p:spPr>
          <p:txBody>
            <a:bodyPr wrap="none" lIns="90000" tIns="46800" rIns="90000" bIns="46800">
              <a:spAutoFit/>
            </a:bodyPr>
            <a:lstStyle/>
            <a:p>
              <a:r>
                <a:rPr lang="en-GB" sz="1000">
                  <a:latin typeface="Calibri" pitchFamily="34" charset="0"/>
                </a:rPr>
                <a:t>N</a:t>
              </a:r>
            </a:p>
          </p:txBody>
        </p:sp>
        <p:cxnSp>
          <p:nvCxnSpPr>
            <p:cNvPr id="16" name="AutoShape 19">
              <a:extLst>
                <a:ext uri="{FF2B5EF4-FFF2-40B4-BE49-F238E27FC236}">
                  <a16:creationId xmlns:a16="http://schemas.microsoft.com/office/drawing/2014/main" id="{6E6C8FA1-3978-7F9B-1A08-DC1E72E82378}"/>
                </a:ext>
              </a:extLst>
            </p:cNvPr>
            <p:cNvCxnSpPr>
              <a:cxnSpLocks noChangeShapeType="1"/>
              <a:stCxn id="43" idx="2"/>
              <a:endCxn id="10" idx="0"/>
            </p:cNvCxnSpPr>
            <p:nvPr/>
          </p:nvCxnSpPr>
          <p:spPr bwMode="auto">
            <a:xfrm>
              <a:off x="1131" y="1968"/>
              <a:ext cx="32" cy="557"/>
            </a:xfrm>
            <a:prstGeom prst="straightConnector1">
              <a:avLst/>
            </a:prstGeom>
            <a:noFill/>
            <a:ln w="12700">
              <a:solidFill>
                <a:schemeClr val="tx1"/>
              </a:solidFill>
              <a:round/>
              <a:headEnd/>
              <a:tailEnd/>
            </a:ln>
            <a:effectLst/>
          </p:spPr>
        </p:cxnSp>
        <p:cxnSp>
          <p:nvCxnSpPr>
            <p:cNvPr id="17" name="AutoShape 20">
              <a:extLst>
                <a:ext uri="{FF2B5EF4-FFF2-40B4-BE49-F238E27FC236}">
                  <a16:creationId xmlns:a16="http://schemas.microsoft.com/office/drawing/2014/main" id="{364D2F1A-C34F-84AF-C190-2BC55481ACB2}"/>
                </a:ext>
              </a:extLst>
            </p:cNvPr>
            <p:cNvCxnSpPr>
              <a:cxnSpLocks noChangeShapeType="1"/>
              <a:stCxn id="10" idx="2"/>
              <a:endCxn id="6" idx="1"/>
            </p:cNvCxnSpPr>
            <p:nvPr/>
          </p:nvCxnSpPr>
          <p:spPr bwMode="auto">
            <a:xfrm rot="16200000" flipH="1">
              <a:off x="1794" y="2477"/>
              <a:ext cx="141" cy="1403"/>
            </a:xfrm>
            <a:prstGeom prst="bentConnector2">
              <a:avLst/>
            </a:prstGeom>
            <a:noFill/>
            <a:ln w="12700">
              <a:solidFill>
                <a:schemeClr val="tx1"/>
              </a:solidFill>
              <a:miter lim="800000"/>
              <a:headEnd/>
              <a:tailEnd/>
            </a:ln>
            <a:effectLst/>
          </p:spPr>
        </p:cxnSp>
        <p:cxnSp>
          <p:nvCxnSpPr>
            <p:cNvPr id="18" name="AutoShape 21">
              <a:extLst>
                <a:ext uri="{FF2B5EF4-FFF2-40B4-BE49-F238E27FC236}">
                  <a16:creationId xmlns:a16="http://schemas.microsoft.com/office/drawing/2014/main" id="{DF772FC6-BF30-F4BF-2B5F-01D26F5A6E19}"/>
                </a:ext>
              </a:extLst>
            </p:cNvPr>
            <p:cNvCxnSpPr>
              <a:cxnSpLocks noChangeShapeType="1"/>
              <a:stCxn id="11" idx="2"/>
              <a:endCxn id="6" idx="3"/>
            </p:cNvCxnSpPr>
            <p:nvPr/>
          </p:nvCxnSpPr>
          <p:spPr bwMode="auto">
            <a:xfrm rot="5400000">
              <a:off x="3729" y="2417"/>
              <a:ext cx="309" cy="1355"/>
            </a:xfrm>
            <a:prstGeom prst="bentConnector2">
              <a:avLst/>
            </a:prstGeom>
            <a:noFill/>
            <a:ln w="12700">
              <a:solidFill>
                <a:schemeClr val="tx1"/>
              </a:solidFill>
              <a:miter lim="800000"/>
              <a:headEnd/>
              <a:tailEnd/>
            </a:ln>
            <a:effectLst/>
          </p:spPr>
        </p:cxnSp>
        <p:cxnSp>
          <p:nvCxnSpPr>
            <p:cNvPr id="19" name="AutoShape 22">
              <a:extLst>
                <a:ext uri="{FF2B5EF4-FFF2-40B4-BE49-F238E27FC236}">
                  <a16:creationId xmlns:a16="http://schemas.microsoft.com/office/drawing/2014/main" id="{5714D705-8668-04D0-0E6E-6259DA8436B1}"/>
                </a:ext>
              </a:extLst>
            </p:cNvPr>
            <p:cNvCxnSpPr>
              <a:cxnSpLocks noChangeShapeType="1"/>
              <a:stCxn id="44" idx="2"/>
              <a:endCxn id="11" idx="0"/>
            </p:cNvCxnSpPr>
            <p:nvPr/>
          </p:nvCxnSpPr>
          <p:spPr bwMode="auto">
            <a:xfrm>
              <a:off x="4558" y="1968"/>
              <a:ext cx="3" cy="389"/>
            </a:xfrm>
            <a:prstGeom prst="straightConnector1">
              <a:avLst/>
            </a:prstGeom>
            <a:noFill/>
            <a:ln w="12700">
              <a:solidFill>
                <a:schemeClr val="tx1"/>
              </a:solidFill>
              <a:round/>
              <a:headEnd/>
              <a:tailEnd/>
            </a:ln>
            <a:effectLst/>
          </p:spPr>
        </p:cxnSp>
        <p:sp>
          <p:nvSpPr>
            <p:cNvPr id="20" name="Oval 23">
              <a:extLst>
                <a:ext uri="{FF2B5EF4-FFF2-40B4-BE49-F238E27FC236}">
                  <a16:creationId xmlns:a16="http://schemas.microsoft.com/office/drawing/2014/main" id="{10C7C769-8B31-DE9B-7001-394ACDAA6E14}"/>
                </a:ext>
              </a:extLst>
            </p:cNvPr>
            <p:cNvSpPr>
              <a:spLocks noChangeArrowheads="1"/>
            </p:cNvSpPr>
            <p:nvPr/>
          </p:nvSpPr>
          <p:spPr bwMode="auto">
            <a:xfrm>
              <a:off x="1899" y="3594"/>
              <a:ext cx="836"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u="sng" dirty="0" err="1">
                  <a:latin typeface="Calibri" pitchFamily="34" charset="0"/>
                </a:rPr>
                <a:t>CName</a:t>
              </a:r>
              <a:endParaRPr lang="en-GB" sz="900" u="sng" dirty="0">
                <a:latin typeface="Calibri" pitchFamily="34" charset="0"/>
              </a:endParaRPr>
            </a:p>
          </p:txBody>
        </p:sp>
        <p:sp>
          <p:nvSpPr>
            <p:cNvPr id="21" name="Oval 24">
              <a:extLst>
                <a:ext uri="{FF2B5EF4-FFF2-40B4-BE49-F238E27FC236}">
                  <a16:creationId xmlns:a16="http://schemas.microsoft.com/office/drawing/2014/main" id="{FB41B389-0E12-46AC-6C65-3785AEBE313A}"/>
                </a:ext>
              </a:extLst>
            </p:cNvPr>
            <p:cNvSpPr>
              <a:spLocks noChangeArrowheads="1"/>
            </p:cNvSpPr>
            <p:nvPr/>
          </p:nvSpPr>
          <p:spPr bwMode="auto">
            <a:xfrm>
              <a:off x="2915" y="3594"/>
              <a:ext cx="1152"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a:latin typeface="Calibri" pitchFamily="34" charset="0"/>
                </a:rPr>
                <a:t>Description</a:t>
              </a:r>
            </a:p>
          </p:txBody>
        </p:sp>
        <p:sp>
          <p:nvSpPr>
            <p:cNvPr id="22" name="Line 25">
              <a:extLst>
                <a:ext uri="{FF2B5EF4-FFF2-40B4-BE49-F238E27FC236}">
                  <a16:creationId xmlns:a16="http://schemas.microsoft.com/office/drawing/2014/main" id="{7911ABF3-19F0-DB78-D0AF-A6D6069FB268}"/>
                </a:ext>
              </a:extLst>
            </p:cNvPr>
            <p:cNvSpPr>
              <a:spLocks noChangeShapeType="1"/>
            </p:cNvSpPr>
            <p:nvPr/>
          </p:nvSpPr>
          <p:spPr bwMode="auto">
            <a:xfrm flipV="1">
              <a:off x="2310" y="3356"/>
              <a:ext cx="493" cy="257"/>
            </a:xfrm>
            <a:prstGeom prst="line">
              <a:avLst/>
            </a:prstGeom>
            <a:noFill/>
            <a:ln w="12700">
              <a:solidFill>
                <a:schemeClr val="tx1"/>
              </a:solidFill>
              <a:round/>
              <a:headEnd/>
              <a:tailEnd/>
            </a:ln>
            <a:effectLst/>
          </p:spPr>
          <p:txBody>
            <a:bodyPr wrap="square" lIns="90000" tIns="46800" rIns="90000" bIns="46800">
              <a:spAutoFit/>
            </a:bodyPr>
            <a:lstStyle/>
            <a:p>
              <a:endParaRPr lang="en-US" sz="800"/>
            </a:p>
          </p:txBody>
        </p:sp>
        <p:sp>
          <p:nvSpPr>
            <p:cNvPr id="23" name="Line 26">
              <a:extLst>
                <a:ext uri="{FF2B5EF4-FFF2-40B4-BE49-F238E27FC236}">
                  <a16:creationId xmlns:a16="http://schemas.microsoft.com/office/drawing/2014/main" id="{932551A8-F971-F3B9-5B43-02FC7D8EF13C}"/>
                </a:ext>
              </a:extLst>
            </p:cNvPr>
            <p:cNvSpPr>
              <a:spLocks noChangeShapeType="1"/>
            </p:cNvSpPr>
            <p:nvPr/>
          </p:nvSpPr>
          <p:spPr bwMode="auto">
            <a:xfrm>
              <a:off x="2985" y="3373"/>
              <a:ext cx="493" cy="240"/>
            </a:xfrm>
            <a:prstGeom prst="line">
              <a:avLst/>
            </a:prstGeom>
            <a:noFill/>
            <a:ln w="12700">
              <a:solidFill>
                <a:schemeClr val="tx1"/>
              </a:solidFill>
              <a:round/>
              <a:headEnd/>
              <a:tailEnd/>
            </a:ln>
            <a:effectLst/>
          </p:spPr>
          <p:txBody>
            <a:bodyPr wrap="square" lIns="90000" tIns="46800" rIns="90000" bIns="46800">
              <a:spAutoFit/>
            </a:bodyPr>
            <a:lstStyle/>
            <a:p>
              <a:endParaRPr lang="en-US" sz="800"/>
            </a:p>
          </p:txBody>
        </p:sp>
        <p:sp>
          <p:nvSpPr>
            <p:cNvPr id="24" name="Oval 27">
              <a:extLst>
                <a:ext uri="{FF2B5EF4-FFF2-40B4-BE49-F238E27FC236}">
                  <a16:creationId xmlns:a16="http://schemas.microsoft.com/office/drawing/2014/main" id="{AA2F716B-1E1A-0CBF-147F-29F2D2F63B21}"/>
                </a:ext>
              </a:extLst>
            </p:cNvPr>
            <p:cNvSpPr>
              <a:spLocks noChangeArrowheads="1"/>
            </p:cNvSpPr>
            <p:nvPr/>
          </p:nvSpPr>
          <p:spPr bwMode="auto">
            <a:xfrm>
              <a:off x="221" y="1144"/>
              <a:ext cx="852"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u="sng" dirty="0" err="1">
                  <a:latin typeface="Calibri" pitchFamily="34" charset="0"/>
                </a:rPr>
                <a:t>DName</a:t>
              </a:r>
              <a:endParaRPr lang="en-GB" sz="900" u="sng" dirty="0">
                <a:latin typeface="Calibri" pitchFamily="34" charset="0"/>
              </a:endParaRPr>
            </a:p>
          </p:txBody>
        </p:sp>
        <p:sp>
          <p:nvSpPr>
            <p:cNvPr id="25" name="Oval 28">
              <a:extLst>
                <a:ext uri="{FF2B5EF4-FFF2-40B4-BE49-F238E27FC236}">
                  <a16:creationId xmlns:a16="http://schemas.microsoft.com/office/drawing/2014/main" id="{403F3572-4D08-E3F3-63C6-84F3C32D911B}"/>
                </a:ext>
              </a:extLst>
            </p:cNvPr>
            <p:cNvSpPr>
              <a:spLocks noChangeArrowheads="1"/>
            </p:cNvSpPr>
            <p:nvPr/>
          </p:nvSpPr>
          <p:spPr bwMode="auto">
            <a:xfrm>
              <a:off x="126" y="2030"/>
              <a:ext cx="618"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a:latin typeface="Calibri" pitchFamily="34" charset="0"/>
                </a:rPr>
                <a:t>HoD</a:t>
              </a:r>
            </a:p>
          </p:txBody>
        </p:sp>
        <p:sp>
          <p:nvSpPr>
            <p:cNvPr id="26" name="Oval 29">
              <a:extLst>
                <a:ext uri="{FF2B5EF4-FFF2-40B4-BE49-F238E27FC236}">
                  <a16:creationId xmlns:a16="http://schemas.microsoft.com/office/drawing/2014/main" id="{1AB3A2A3-CC52-90DE-7B52-06DE64FD0B64}"/>
                </a:ext>
              </a:extLst>
            </p:cNvPr>
            <p:cNvSpPr>
              <a:spLocks noChangeArrowheads="1"/>
            </p:cNvSpPr>
            <p:nvPr/>
          </p:nvSpPr>
          <p:spPr bwMode="auto">
            <a:xfrm>
              <a:off x="663" y="776"/>
              <a:ext cx="1096"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dirty="0" err="1">
                  <a:latin typeface="Calibri" pitchFamily="34" charset="0"/>
                </a:rPr>
                <a:t>NoOfEmps</a:t>
              </a:r>
              <a:endParaRPr lang="en-GB" sz="900" dirty="0">
                <a:latin typeface="Calibri" pitchFamily="34" charset="0"/>
              </a:endParaRPr>
            </a:p>
          </p:txBody>
        </p:sp>
        <p:sp>
          <p:nvSpPr>
            <p:cNvPr id="27" name="Line 35">
              <a:extLst>
                <a:ext uri="{FF2B5EF4-FFF2-40B4-BE49-F238E27FC236}">
                  <a16:creationId xmlns:a16="http://schemas.microsoft.com/office/drawing/2014/main" id="{4F2A906A-9F56-6504-D7FF-941239F252E1}"/>
                </a:ext>
              </a:extLst>
            </p:cNvPr>
            <p:cNvSpPr>
              <a:spLocks noChangeShapeType="1"/>
            </p:cNvSpPr>
            <p:nvPr/>
          </p:nvSpPr>
          <p:spPr bwMode="auto">
            <a:xfrm>
              <a:off x="514" y="1499"/>
              <a:ext cx="386" cy="167"/>
            </a:xfrm>
            <a:prstGeom prst="line">
              <a:avLst/>
            </a:prstGeom>
            <a:noFill/>
            <a:ln w="12700">
              <a:solidFill>
                <a:schemeClr val="tx1"/>
              </a:solidFill>
              <a:round/>
              <a:headEnd/>
              <a:tailEnd/>
            </a:ln>
            <a:effectLst/>
          </p:spPr>
          <p:txBody>
            <a:bodyPr wrap="none" lIns="90000" tIns="46800" rIns="90000" bIns="46800">
              <a:spAutoFit/>
            </a:bodyPr>
            <a:lstStyle/>
            <a:p>
              <a:endParaRPr lang="en-US" sz="800"/>
            </a:p>
          </p:txBody>
        </p:sp>
        <p:sp>
          <p:nvSpPr>
            <p:cNvPr id="28" name="Line 36">
              <a:extLst>
                <a:ext uri="{FF2B5EF4-FFF2-40B4-BE49-F238E27FC236}">
                  <a16:creationId xmlns:a16="http://schemas.microsoft.com/office/drawing/2014/main" id="{45483EB3-75EE-16CF-7090-CB3158D95B5C}"/>
                </a:ext>
              </a:extLst>
            </p:cNvPr>
            <p:cNvSpPr>
              <a:spLocks noChangeShapeType="1"/>
            </p:cNvSpPr>
            <p:nvPr/>
          </p:nvSpPr>
          <p:spPr bwMode="auto">
            <a:xfrm>
              <a:off x="1191" y="1135"/>
              <a:ext cx="0" cy="531"/>
            </a:xfrm>
            <a:prstGeom prst="line">
              <a:avLst/>
            </a:prstGeom>
            <a:noFill/>
            <a:ln w="12700">
              <a:solidFill>
                <a:schemeClr val="tx1"/>
              </a:solidFill>
              <a:round/>
              <a:headEnd/>
              <a:tailEnd/>
            </a:ln>
            <a:effectLst/>
          </p:spPr>
          <p:txBody>
            <a:bodyPr wrap="none" lIns="90000" tIns="46800" rIns="90000" bIns="46800">
              <a:spAutoFit/>
            </a:bodyPr>
            <a:lstStyle/>
            <a:p>
              <a:endParaRPr lang="en-US" sz="800"/>
            </a:p>
          </p:txBody>
        </p:sp>
        <p:sp>
          <p:nvSpPr>
            <p:cNvPr id="29" name="Line 38">
              <a:extLst>
                <a:ext uri="{FF2B5EF4-FFF2-40B4-BE49-F238E27FC236}">
                  <a16:creationId xmlns:a16="http://schemas.microsoft.com/office/drawing/2014/main" id="{6DC98C16-50A0-CF82-241F-874D302FBBC7}"/>
                </a:ext>
              </a:extLst>
            </p:cNvPr>
            <p:cNvSpPr>
              <a:spLocks noChangeShapeType="1"/>
            </p:cNvSpPr>
            <p:nvPr/>
          </p:nvSpPr>
          <p:spPr bwMode="auto">
            <a:xfrm flipV="1">
              <a:off x="436" y="1963"/>
              <a:ext cx="498" cy="84"/>
            </a:xfrm>
            <a:prstGeom prst="line">
              <a:avLst/>
            </a:prstGeom>
            <a:noFill/>
            <a:ln w="12700">
              <a:solidFill>
                <a:schemeClr val="tx1"/>
              </a:solidFill>
              <a:round/>
              <a:headEnd/>
              <a:tailEnd/>
            </a:ln>
            <a:effectLst/>
          </p:spPr>
          <p:txBody>
            <a:bodyPr wrap="none" lIns="90000" tIns="46800" rIns="90000" bIns="46800">
              <a:spAutoFit/>
            </a:bodyPr>
            <a:lstStyle/>
            <a:p>
              <a:endParaRPr lang="en-US" sz="800"/>
            </a:p>
          </p:txBody>
        </p:sp>
        <p:sp>
          <p:nvSpPr>
            <p:cNvPr id="30" name="Oval 40">
              <a:extLst>
                <a:ext uri="{FF2B5EF4-FFF2-40B4-BE49-F238E27FC236}">
                  <a16:creationId xmlns:a16="http://schemas.microsoft.com/office/drawing/2014/main" id="{064DF5E8-1A00-1D41-2200-B86795554683}"/>
                </a:ext>
              </a:extLst>
            </p:cNvPr>
            <p:cNvSpPr>
              <a:spLocks noChangeArrowheads="1"/>
            </p:cNvSpPr>
            <p:nvPr/>
          </p:nvSpPr>
          <p:spPr bwMode="auto">
            <a:xfrm>
              <a:off x="2245" y="638"/>
              <a:ext cx="1014" cy="351"/>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800">
                  <a:latin typeface="Calibri" pitchFamily="34" charset="0"/>
                </a:rPr>
                <a:t>First Name</a:t>
              </a:r>
            </a:p>
          </p:txBody>
        </p:sp>
        <p:sp>
          <p:nvSpPr>
            <p:cNvPr id="31" name="Oval 41">
              <a:extLst>
                <a:ext uri="{FF2B5EF4-FFF2-40B4-BE49-F238E27FC236}">
                  <a16:creationId xmlns:a16="http://schemas.microsoft.com/office/drawing/2014/main" id="{66387719-9C51-117B-CDFE-A1623B905542}"/>
                </a:ext>
              </a:extLst>
            </p:cNvPr>
            <p:cNvSpPr>
              <a:spLocks noChangeArrowheads="1"/>
            </p:cNvSpPr>
            <p:nvPr/>
          </p:nvSpPr>
          <p:spPr bwMode="auto">
            <a:xfrm>
              <a:off x="2920" y="883"/>
              <a:ext cx="993" cy="351"/>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800" dirty="0">
                  <a:latin typeface="Calibri" pitchFamily="34" charset="0"/>
                </a:rPr>
                <a:t>Last Name</a:t>
              </a:r>
            </a:p>
          </p:txBody>
        </p:sp>
        <p:cxnSp>
          <p:nvCxnSpPr>
            <p:cNvPr id="32" name="AutoShape 42">
              <a:extLst>
                <a:ext uri="{FF2B5EF4-FFF2-40B4-BE49-F238E27FC236}">
                  <a16:creationId xmlns:a16="http://schemas.microsoft.com/office/drawing/2014/main" id="{5C761707-FC8D-14BA-11BD-42126E527BB1}"/>
                </a:ext>
              </a:extLst>
            </p:cNvPr>
            <p:cNvCxnSpPr>
              <a:cxnSpLocks noChangeShapeType="1"/>
              <a:stCxn id="38" idx="0"/>
              <a:endCxn id="30" idx="4"/>
            </p:cNvCxnSpPr>
            <p:nvPr/>
          </p:nvCxnSpPr>
          <p:spPr bwMode="auto">
            <a:xfrm flipH="1" flipV="1">
              <a:off x="2752" y="989"/>
              <a:ext cx="665" cy="510"/>
            </a:xfrm>
            <a:prstGeom prst="straightConnector1">
              <a:avLst/>
            </a:prstGeom>
            <a:noFill/>
            <a:ln w="12700">
              <a:solidFill>
                <a:schemeClr val="tx1"/>
              </a:solidFill>
              <a:round/>
              <a:headEnd/>
              <a:tailEnd/>
            </a:ln>
            <a:effectLst/>
          </p:spPr>
        </p:cxnSp>
        <p:cxnSp>
          <p:nvCxnSpPr>
            <p:cNvPr id="33" name="AutoShape 43">
              <a:extLst>
                <a:ext uri="{FF2B5EF4-FFF2-40B4-BE49-F238E27FC236}">
                  <a16:creationId xmlns:a16="http://schemas.microsoft.com/office/drawing/2014/main" id="{5A331B92-1D6B-E030-E402-B98F89F7E8BF}"/>
                </a:ext>
              </a:extLst>
            </p:cNvPr>
            <p:cNvCxnSpPr>
              <a:cxnSpLocks noChangeShapeType="1"/>
              <a:stCxn id="44" idx="0"/>
              <a:endCxn id="31" idx="4"/>
            </p:cNvCxnSpPr>
            <p:nvPr/>
          </p:nvCxnSpPr>
          <p:spPr bwMode="auto">
            <a:xfrm flipH="1" flipV="1">
              <a:off x="3417" y="1234"/>
              <a:ext cx="1141" cy="441"/>
            </a:xfrm>
            <a:prstGeom prst="straightConnector1">
              <a:avLst/>
            </a:prstGeom>
            <a:noFill/>
            <a:ln w="12700">
              <a:solidFill>
                <a:schemeClr val="tx1"/>
              </a:solidFill>
              <a:round/>
              <a:headEnd/>
              <a:tailEnd/>
            </a:ln>
            <a:effectLst/>
          </p:spPr>
        </p:cxnSp>
        <p:sp>
          <p:nvSpPr>
            <p:cNvPr id="34" name="Oval 44">
              <a:extLst>
                <a:ext uri="{FF2B5EF4-FFF2-40B4-BE49-F238E27FC236}">
                  <a16:creationId xmlns:a16="http://schemas.microsoft.com/office/drawing/2014/main" id="{19FDA2BF-3C6A-412D-7B82-EEC85F6202F3}"/>
                </a:ext>
              </a:extLst>
            </p:cNvPr>
            <p:cNvSpPr>
              <a:spLocks noChangeArrowheads="1"/>
            </p:cNvSpPr>
            <p:nvPr/>
          </p:nvSpPr>
          <p:spPr bwMode="auto">
            <a:xfrm>
              <a:off x="3703" y="1031"/>
              <a:ext cx="937"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u="sng">
                  <a:latin typeface="Calibri" pitchFamily="34" charset="0"/>
                </a:rPr>
                <a:t>RegNum</a:t>
              </a:r>
            </a:p>
          </p:txBody>
        </p:sp>
        <p:sp>
          <p:nvSpPr>
            <p:cNvPr id="35" name="Oval 45">
              <a:extLst>
                <a:ext uri="{FF2B5EF4-FFF2-40B4-BE49-F238E27FC236}">
                  <a16:creationId xmlns:a16="http://schemas.microsoft.com/office/drawing/2014/main" id="{38EEB050-B979-1874-2F29-2A429CD0157D}"/>
                </a:ext>
              </a:extLst>
            </p:cNvPr>
            <p:cNvSpPr>
              <a:spLocks noChangeArrowheads="1"/>
            </p:cNvSpPr>
            <p:nvPr/>
          </p:nvSpPr>
          <p:spPr bwMode="auto">
            <a:xfrm>
              <a:off x="4536" y="750"/>
              <a:ext cx="895"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dirty="0">
                  <a:latin typeface="Calibri" pitchFamily="34" charset="0"/>
                </a:rPr>
                <a:t>Address</a:t>
              </a:r>
            </a:p>
          </p:txBody>
        </p:sp>
        <p:sp>
          <p:nvSpPr>
            <p:cNvPr id="36" name="Oval 46">
              <a:extLst>
                <a:ext uri="{FF2B5EF4-FFF2-40B4-BE49-F238E27FC236}">
                  <a16:creationId xmlns:a16="http://schemas.microsoft.com/office/drawing/2014/main" id="{E7380644-10C4-47E8-0432-DDCDE4D83099}"/>
                </a:ext>
              </a:extLst>
            </p:cNvPr>
            <p:cNvSpPr>
              <a:spLocks noChangeArrowheads="1"/>
            </p:cNvSpPr>
            <p:nvPr/>
          </p:nvSpPr>
          <p:spPr bwMode="auto">
            <a:xfrm>
              <a:off x="4896" y="1158"/>
              <a:ext cx="746"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a:latin typeface="Calibri" pitchFamily="34" charset="0"/>
                </a:rPr>
                <a:t>BDate</a:t>
              </a:r>
            </a:p>
          </p:txBody>
        </p:sp>
        <p:sp>
          <p:nvSpPr>
            <p:cNvPr id="37" name="Oval 47">
              <a:extLst>
                <a:ext uri="{FF2B5EF4-FFF2-40B4-BE49-F238E27FC236}">
                  <a16:creationId xmlns:a16="http://schemas.microsoft.com/office/drawing/2014/main" id="{32AEEEFB-030E-788D-50F4-67EB1A76773F}"/>
                </a:ext>
              </a:extLst>
            </p:cNvPr>
            <p:cNvSpPr>
              <a:spLocks noChangeArrowheads="1"/>
            </p:cNvSpPr>
            <p:nvPr/>
          </p:nvSpPr>
          <p:spPr bwMode="auto">
            <a:xfrm>
              <a:off x="4885" y="1980"/>
              <a:ext cx="852"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a:latin typeface="Calibri" pitchFamily="34" charset="0"/>
                </a:rPr>
                <a:t>Gender</a:t>
              </a:r>
            </a:p>
          </p:txBody>
        </p:sp>
        <p:sp>
          <p:nvSpPr>
            <p:cNvPr id="38" name="Line 48">
              <a:extLst>
                <a:ext uri="{FF2B5EF4-FFF2-40B4-BE49-F238E27FC236}">
                  <a16:creationId xmlns:a16="http://schemas.microsoft.com/office/drawing/2014/main" id="{786ADED1-FA85-EB60-3ECA-CB30C1D09E24}"/>
                </a:ext>
              </a:extLst>
            </p:cNvPr>
            <p:cNvSpPr>
              <a:spLocks noChangeShapeType="1"/>
            </p:cNvSpPr>
            <p:nvPr/>
          </p:nvSpPr>
          <p:spPr bwMode="auto">
            <a:xfrm>
              <a:off x="3417" y="1499"/>
              <a:ext cx="878" cy="167"/>
            </a:xfrm>
            <a:prstGeom prst="line">
              <a:avLst/>
            </a:prstGeom>
            <a:noFill/>
            <a:ln w="12700">
              <a:solidFill>
                <a:schemeClr val="tx1"/>
              </a:solidFill>
              <a:round/>
              <a:headEnd/>
              <a:tailEnd/>
            </a:ln>
            <a:effectLst/>
          </p:spPr>
          <p:txBody>
            <a:bodyPr wrap="none" lIns="90000" tIns="46800" rIns="90000" bIns="46800">
              <a:spAutoFit/>
            </a:bodyPr>
            <a:lstStyle/>
            <a:p>
              <a:endParaRPr lang="en-US" sz="800"/>
            </a:p>
          </p:txBody>
        </p:sp>
        <p:sp>
          <p:nvSpPr>
            <p:cNvPr id="39" name="Line 49">
              <a:extLst>
                <a:ext uri="{FF2B5EF4-FFF2-40B4-BE49-F238E27FC236}">
                  <a16:creationId xmlns:a16="http://schemas.microsoft.com/office/drawing/2014/main" id="{9B016270-C9FB-32EB-4B59-EC93D6C42856}"/>
                </a:ext>
              </a:extLst>
            </p:cNvPr>
            <p:cNvSpPr>
              <a:spLocks noChangeShapeType="1"/>
            </p:cNvSpPr>
            <p:nvPr/>
          </p:nvSpPr>
          <p:spPr bwMode="auto">
            <a:xfrm>
              <a:off x="4211" y="1387"/>
              <a:ext cx="184" cy="285"/>
            </a:xfrm>
            <a:prstGeom prst="line">
              <a:avLst/>
            </a:prstGeom>
            <a:noFill/>
            <a:ln w="12700">
              <a:solidFill>
                <a:schemeClr val="tx1"/>
              </a:solidFill>
              <a:round/>
              <a:headEnd/>
              <a:tailEnd/>
            </a:ln>
            <a:effectLst/>
          </p:spPr>
          <p:txBody>
            <a:bodyPr wrap="none" lIns="90000" tIns="46800" rIns="90000" bIns="46800">
              <a:spAutoFit/>
            </a:bodyPr>
            <a:lstStyle/>
            <a:p>
              <a:endParaRPr lang="en-US" sz="800"/>
            </a:p>
          </p:txBody>
        </p:sp>
        <p:sp>
          <p:nvSpPr>
            <p:cNvPr id="40" name="Line 50">
              <a:extLst>
                <a:ext uri="{FF2B5EF4-FFF2-40B4-BE49-F238E27FC236}">
                  <a16:creationId xmlns:a16="http://schemas.microsoft.com/office/drawing/2014/main" id="{280E5E5C-E2C4-349D-4AB4-B484C6B20216}"/>
                </a:ext>
              </a:extLst>
            </p:cNvPr>
            <p:cNvSpPr>
              <a:spLocks noChangeShapeType="1"/>
            </p:cNvSpPr>
            <p:nvPr/>
          </p:nvSpPr>
          <p:spPr bwMode="auto">
            <a:xfrm flipH="1">
              <a:off x="4535" y="1102"/>
              <a:ext cx="381" cy="564"/>
            </a:xfrm>
            <a:prstGeom prst="line">
              <a:avLst/>
            </a:prstGeom>
            <a:noFill/>
            <a:ln w="12700">
              <a:solidFill>
                <a:schemeClr val="tx1"/>
              </a:solidFill>
              <a:round/>
              <a:headEnd/>
              <a:tailEnd/>
            </a:ln>
            <a:effectLst/>
          </p:spPr>
          <p:txBody>
            <a:bodyPr wrap="none" lIns="90000" tIns="46800" rIns="90000" bIns="46800">
              <a:spAutoFit/>
            </a:bodyPr>
            <a:lstStyle/>
            <a:p>
              <a:endParaRPr lang="en-US" sz="800"/>
            </a:p>
          </p:txBody>
        </p:sp>
        <p:sp>
          <p:nvSpPr>
            <p:cNvPr id="41" name="Line 51">
              <a:extLst>
                <a:ext uri="{FF2B5EF4-FFF2-40B4-BE49-F238E27FC236}">
                  <a16:creationId xmlns:a16="http://schemas.microsoft.com/office/drawing/2014/main" id="{440D44CB-B4A0-FA04-1EDA-99E464E5FA8F}"/>
                </a:ext>
              </a:extLst>
            </p:cNvPr>
            <p:cNvSpPr>
              <a:spLocks noChangeShapeType="1"/>
            </p:cNvSpPr>
            <p:nvPr/>
          </p:nvSpPr>
          <p:spPr bwMode="auto">
            <a:xfrm flipH="1">
              <a:off x="4781" y="1515"/>
              <a:ext cx="470" cy="151"/>
            </a:xfrm>
            <a:prstGeom prst="line">
              <a:avLst/>
            </a:prstGeom>
            <a:noFill/>
            <a:ln w="12700">
              <a:solidFill>
                <a:schemeClr val="tx1"/>
              </a:solidFill>
              <a:round/>
              <a:headEnd/>
              <a:tailEnd/>
            </a:ln>
            <a:effectLst/>
          </p:spPr>
          <p:txBody>
            <a:bodyPr wrap="none" lIns="90000" tIns="46800" rIns="90000" bIns="46800">
              <a:spAutoFit/>
            </a:bodyPr>
            <a:lstStyle/>
            <a:p>
              <a:endParaRPr lang="en-US" sz="800"/>
            </a:p>
          </p:txBody>
        </p:sp>
        <p:sp>
          <p:nvSpPr>
            <p:cNvPr id="42" name="Line 52">
              <a:extLst>
                <a:ext uri="{FF2B5EF4-FFF2-40B4-BE49-F238E27FC236}">
                  <a16:creationId xmlns:a16="http://schemas.microsoft.com/office/drawing/2014/main" id="{0ECB04C3-1ECF-5072-722B-8301DC089475}"/>
                </a:ext>
              </a:extLst>
            </p:cNvPr>
            <p:cNvSpPr>
              <a:spLocks noChangeShapeType="1"/>
            </p:cNvSpPr>
            <p:nvPr/>
          </p:nvSpPr>
          <p:spPr bwMode="auto">
            <a:xfrm flipH="1" flipV="1">
              <a:off x="4756" y="1812"/>
              <a:ext cx="545" cy="184"/>
            </a:xfrm>
            <a:prstGeom prst="line">
              <a:avLst/>
            </a:prstGeom>
            <a:noFill/>
            <a:ln w="12700">
              <a:solidFill>
                <a:schemeClr val="tx1"/>
              </a:solidFill>
              <a:round/>
              <a:headEnd/>
              <a:tailEnd/>
            </a:ln>
            <a:effectLst/>
          </p:spPr>
          <p:txBody>
            <a:bodyPr wrap="square" lIns="90000" tIns="46800" rIns="90000" bIns="46800">
              <a:spAutoFit/>
            </a:bodyPr>
            <a:lstStyle/>
            <a:p>
              <a:endParaRPr lang="en-US" sz="800"/>
            </a:p>
          </p:txBody>
        </p:sp>
      </p:grpSp>
      <p:sp>
        <p:nvSpPr>
          <p:cNvPr id="48" name="Oval 47">
            <a:extLst>
              <a:ext uri="{FF2B5EF4-FFF2-40B4-BE49-F238E27FC236}">
                <a16:creationId xmlns:a16="http://schemas.microsoft.com/office/drawing/2014/main" id="{BC1964A7-E6AD-0CE3-0061-88EE0DE3B6A4}"/>
              </a:ext>
            </a:extLst>
          </p:cNvPr>
          <p:cNvSpPr/>
          <p:nvPr/>
        </p:nvSpPr>
        <p:spPr>
          <a:xfrm rot="774516">
            <a:off x="7149825" y="3813884"/>
            <a:ext cx="2335298" cy="836267"/>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6820444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9483F-C58E-D11C-EF59-789528886C5E}"/>
              </a:ext>
            </a:extLst>
          </p:cNvPr>
          <p:cNvSpPr>
            <a:spLocks noGrp="1"/>
          </p:cNvSpPr>
          <p:nvPr>
            <p:ph type="title"/>
          </p:nvPr>
        </p:nvSpPr>
        <p:spPr/>
        <p:txBody>
          <a:bodyPr/>
          <a:lstStyle/>
          <a:p>
            <a:r>
              <a:rPr lang="en-GB" dirty="0"/>
              <a:t>Exercise solutions</a:t>
            </a:r>
          </a:p>
        </p:txBody>
      </p:sp>
      <p:sp>
        <p:nvSpPr>
          <p:cNvPr id="3" name="Content Placeholder 2">
            <a:extLst>
              <a:ext uri="{FF2B5EF4-FFF2-40B4-BE49-F238E27FC236}">
                <a16:creationId xmlns:a16="http://schemas.microsoft.com/office/drawing/2014/main" id="{F8CD9030-1E32-648A-C134-12CD87206B3B}"/>
              </a:ext>
            </a:extLst>
          </p:cNvPr>
          <p:cNvSpPr>
            <a:spLocks noGrp="1"/>
          </p:cNvSpPr>
          <p:nvPr>
            <p:ph idx="1"/>
          </p:nvPr>
        </p:nvSpPr>
        <p:spPr>
          <a:xfrm>
            <a:off x="783773" y="2313991"/>
            <a:ext cx="5894933" cy="3862971"/>
          </a:xfrm>
        </p:spPr>
        <p:txBody>
          <a:bodyPr>
            <a:normAutofit fontScale="70000" lnSpcReduction="20000"/>
          </a:bodyPr>
          <a:lstStyle/>
          <a:p>
            <a:r>
              <a:rPr lang="en-GB" dirty="0"/>
              <a:t>Department(</a:t>
            </a:r>
            <a:r>
              <a:rPr lang="en-GB" dirty="0" err="1"/>
              <a:t>DName</a:t>
            </a:r>
            <a:r>
              <a:rPr lang="en-GB" dirty="0"/>
              <a:t> TEXT NOT NULL, </a:t>
            </a:r>
            <a:r>
              <a:rPr lang="en-GB" dirty="0" err="1"/>
              <a:t>HoD</a:t>
            </a:r>
            <a:r>
              <a:rPr lang="en-GB" dirty="0"/>
              <a:t> TEXT, </a:t>
            </a:r>
            <a:r>
              <a:rPr lang="en-GB" dirty="0" err="1"/>
              <a:t>NoOfEmp</a:t>
            </a:r>
            <a:r>
              <a:rPr lang="en-GB" dirty="0"/>
              <a:t> INTEGER, </a:t>
            </a:r>
            <a:r>
              <a:rPr lang="en-GB" dirty="0">
                <a:solidFill>
                  <a:srgbClr val="FF0000"/>
                </a:solidFill>
              </a:rPr>
              <a:t>PRIMARY KEY(</a:t>
            </a:r>
            <a:r>
              <a:rPr lang="en-GB" dirty="0" err="1">
                <a:solidFill>
                  <a:srgbClr val="FF0000"/>
                </a:solidFill>
              </a:rPr>
              <a:t>DName</a:t>
            </a:r>
            <a:r>
              <a:rPr lang="en-GB" dirty="0">
                <a:solidFill>
                  <a:srgbClr val="FF0000"/>
                </a:solidFill>
              </a:rPr>
              <a:t>)</a:t>
            </a:r>
            <a:r>
              <a:rPr lang="en-GB" dirty="0"/>
              <a:t>)</a:t>
            </a:r>
          </a:p>
          <a:p>
            <a:r>
              <a:rPr lang="en-GB" dirty="0" err="1"/>
              <a:t>StudentsEnrol</a:t>
            </a:r>
            <a:r>
              <a:rPr lang="en-GB" dirty="0"/>
              <a:t>(</a:t>
            </a:r>
            <a:r>
              <a:rPr lang="en-GB" dirty="0" err="1"/>
              <a:t>firstName</a:t>
            </a:r>
            <a:r>
              <a:rPr lang="en-GB" dirty="0"/>
              <a:t> TEXT, </a:t>
            </a:r>
            <a:r>
              <a:rPr lang="en-GB" dirty="0" err="1"/>
              <a:t>lastName</a:t>
            </a:r>
            <a:r>
              <a:rPr lang="en-GB" dirty="0"/>
              <a:t> TEXT, </a:t>
            </a:r>
            <a:r>
              <a:rPr lang="en-GB" dirty="0" err="1"/>
              <a:t>RegNumber</a:t>
            </a:r>
            <a:r>
              <a:rPr lang="en-GB" dirty="0"/>
              <a:t> INTEGER NOT NULL, Address TEXT, </a:t>
            </a:r>
            <a:r>
              <a:rPr lang="en-GB" dirty="0" err="1"/>
              <a:t>BDate</a:t>
            </a:r>
            <a:r>
              <a:rPr lang="en-GB" dirty="0"/>
              <a:t> TEXT, Gender TEXT, </a:t>
            </a:r>
            <a:r>
              <a:rPr lang="en-GB" dirty="0" err="1">
                <a:solidFill>
                  <a:srgbClr val="FFC000"/>
                </a:solidFill>
              </a:rPr>
              <a:t>DepName</a:t>
            </a:r>
            <a:r>
              <a:rPr lang="en-GB" dirty="0">
                <a:solidFill>
                  <a:srgbClr val="FFC000"/>
                </a:solidFill>
              </a:rPr>
              <a:t> TEXT</a:t>
            </a:r>
            <a:r>
              <a:rPr lang="en-GB" dirty="0"/>
              <a:t>, </a:t>
            </a:r>
            <a:r>
              <a:rPr lang="en-GB" dirty="0">
                <a:solidFill>
                  <a:srgbClr val="FF0000"/>
                </a:solidFill>
              </a:rPr>
              <a:t>PRIMARY KEY (</a:t>
            </a:r>
            <a:r>
              <a:rPr lang="en-GB" dirty="0" err="1">
                <a:solidFill>
                  <a:srgbClr val="FF0000"/>
                </a:solidFill>
              </a:rPr>
              <a:t>RegNumber</a:t>
            </a:r>
            <a:r>
              <a:rPr lang="en-GB" dirty="0">
                <a:solidFill>
                  <a:srgbClr val="FF0000"/>
                </a:solidFill>
              </a:rPr>
              <a:t>)</a:t>
            </a:r>
            <a:r>
              <a:rPr lang="en-GB" dirty="0"/>
              <a:t>, </a:t>
            </a:r>
            <a:r>
              <a:rPr lang="en-GB" dirty="0">
                <a:solidFill>
                  <a:srgbClr val="FFC000"/>
                </a:solidFill>
              </a:rPr>
              <a:t>FOREIGN KEY(</a:t>
            </a:r>
            <a:r>
              <a:rPr lang="en-GB" dirty="0" err="1">
                <a:solidFill>
                  <a:srgbClr val="FFC000"/>
                </a:solidFill>
              </a:rPr>
              <a:t>DepName</a:t>
            </a:r>
            <a:r>
              <a:rPr lang="en-GB" dirty="0">
                <a:solidFill>
                  <a:srgbClr val="FFC000"/>
                </a:solidFill>
              </a:rPr>
              <a:t>) REFERENCES Department(</a:t>
            </a:r>
            <a:r>
              <a:rPr lang="en-GB" dirty="0" err="1">
                <a:solidFill>
                  <a:srgbClr val="FFC000"/>
                </a:solidFill>
              </a:rPr>
              <a:t>DName</a:t>
            </a:r>
            <a:r>
              <a:rPr lang="en-GB" dirty="0">
                <a:solidFill>
                  <a:srgbClr val="FFC000"/>
                </a:solidFill>
              </a:rPr>
              <a:t>) ON DELETE SET NULL</a:t>
            </a:r>
            <a:r>
              <a:rPr lang="en-GB" dirty="0"/>
              <a:t>)</a:t>
            </a:r>
          </a:p>
          <a:p>
            <a:r>
              <a:rPr lang="en-GB" dirty="0" err="1"/>
              <a:t>CourseRuns</a:t>
            </a:r>
            <a:r>
              <a:rPr lang="en-GB" dirty="0"/>
              <a:t>(</a:t>
            </a:r>
            <a:r>
              <a:rPr lang="en-GB" dirty="0" err="1"/>
              <a:t>CName</a:t>
            </a:r>
            <a:r>
              <a:rPr lang="en-GB" dirty="0"/>
              <a:t> TEXT NOT NULL, </a:t>
            </a:r>
            <a:r>
              <a:rPr lang="en-GB" dirty="0" err="1"/>
              <a:t>Desc</a:t>
            </a:r>
            <a:r>
              <a:rPr lang="en-GB" dirty="0"/>
              <a:t> TEXT, </a:t>
            </a:r>
            <a:r>
              <a:rPr lang="en-GB" dirty="0" err="1"/>
              <a:t>DepName</a:t>
            </a:r>
            <a:r>
              <a:rPr lang="en-GB" dirty="0"/>
              <a:t> TEXT, </a:t>
            </a:r>
            <a:r>
              <a:rPr lang="en-GB" dirty="0">
                <a:solidFill>
                  <a:srgbClr val="FF0000"/>
                </a:solidFill>
              </a:rPr>
              <a:t>PRIMARY KEY (</a:t>
            </a:r>
            <a:r>
              <a:rPr lang="en-GB" dirty="0" err="1">
                <a:solidFill>
                  <a:srgbClr val="FF0000"/>
                </a:solidFill>
              </a:rPr>
              <a:t>CName</a:t>
            </a:r>
            <a:r>
              <a:rPr lang="en-GB" dirty="0">
                <a:solidFill>
                  <a:srgbClr val="FF0000"/>
                </a:solidFill>
              </a:rPr>
              <a:t>), </a:t>
            </a:r>
            <a:r>
              <a:rPr lang="en-GB" dirty="0">
                <a:solidFill>
                  <a:srgbClr val="FFC000"/>
                </a:solidFill>
              </a:rPr>
              <a:t>FOREIGN KEY(</a:t>
            </a:r>
            <a:r>
              <a:rPr lang="en-GB" dirty="0" err="1">
                <a:solidFill>
                  <a:srgbClr val="FFC000"/>
                </a:solidFill>
              </a:rPr>
              <a:t>DepName</a:t>
            </a:r>
            <a:r>
              <a:rPr lang="en-GB" dirty="0">
                <a:solidFill>
                  <a:srgbClr val="FFC000"/>
                </a:solidFill>
              </a:rPr>
              <a:t>) REFERENCES Department(</a:t>
            </a:r>
            <a:r>
              <a:rPr lang="en-GB" dirty="0" err="1">
                <a:solidFill>
                  <a:srgbClr val="FFC000"/>
                </a:solidFill>
              </a:rPr>
              <a:t>DName</a:t>
            </a:r>
            <a:r>
              <a:rPr lang="en-GB" dirty="0">
                <a:solidFill>
                  <a:srgbClr val="FFC000"/>
                </a:solidFill>
              </a:rPr>
              <a:t>) ON DELETE SET NULL</a:t>
            </a:r>
            <a:r>
              <a:rPr lang="en-GB" dirty="0"/>
              <a:t>)</a:t>
            </a:r>
          </a:p>
          <a:p>
            <a:r>
              <a:rPr lang="en-GB" dirty="0" err="1">
                <a:solidFill>
                  <a:schemeClr val="bg1"/>
                </a:solidFill>
              </a:rPr>
              <a:t>StTakesCourse</a:t>
            </a:r>
            <a:r>
              <a:rPr lang="en-GB" dirty="0">
                <a:solidFill>
                  <a:schemeClr val="bg1"/>
                </a:solidFill>
              </a:rPr>
              <a:t>(</a:t>
            </a:r>
            <a:r>
              <a:rPr lang="en-GB" dirty="0" err="1">
                <a:solidFill>
                  <a:schemeClr val="bg1"/>
                </a:solidFill>
              </a:rPr>
              <a:t>CName</a:t>
            </a:r>
            <a:r>
              <a:rPr lang="en-GB" dirty="0">
                <a:solidFill>
                  <a:schemeClr val="bg1"/>
                </a:solidFill>
              </a:rPr>
              <a:t> TEXT NOT NULL, </a:t>
            </a:r>
            <a:r>
              <a:rPr lang="en-GB" dirty="0" err="1">
                <a:solidFill>
                  <a:schemeClr val="bg1"/>
                </a:solidFill>
              </a:rPr>
              <a:t>RegNumber</a:t>
            </a:r>
            <a:r>
              <a:rPr lang="en-GB" dirty="0">
                <a:solidFill>
                  <a:schemeClr val="bg1"/>
                </a:solidFill>
              </a:rPr>
              <a:t> INTEGER NOT NULL, PRIMARY KEY(</a:t>
            </a:r>
            <a:r>
              <a:rPr lang="en-GB" dirty="0" err="1">
                <a:solidFill>
                  <a:schemeClr val="bg1"/>
                </a:solidFill>
              </a:rPr>
              <a:t>CNAME,RegNumber</a:t>
            </a:r>
            <a:r>
              <a:rPr lang="en-GB" dirty="0">
                <a:solidFill>
                  <a:schemeClr val="bg1"/>
                </a:solidFill>
              </a:rPr>
              <a:t>), FOREIGN KEY (</a:t>
            </a:r>
            <a:r>
              <a:rPr lang="en-GB" dirty="0" err="1">
                <a:solidFill>
                  <a:schemeClr val="bg1"/>
                </a:solidFill>
              </a:rPr>
              <a:t>CName</a:t>
            </a:r>
            <a:r>
              <a:rPr lang="en-GB" dirty="0">
                <a:solidFill>
                  <a:schemeClr val="bg1"/>
                </a:solidFill>
              </a:rPr>
              <a:t>) REFERENCES </a:t>
            </a:r>
            <a:r>
              <a:rPr lang="en-GB" dirty="0" err="1">
                <a:solidFill>
                  <a:schemeClr val="bg1"/>
                </a:solidFill>
              </a:rPr>
              <a:t>CourseRuns</a:t>
            </a:r>
            <a:r>
              <a:rPr lang="en-GB" dirty="0">
                <a:solidFill>
                  <a:schemeClr val="bg1"/>
                </a:solidFill>
              </a:rPr>
              <a:t>(</a:t>
            </a:r>
            <a:r>
              <a:rPr lang="en-GB" dirty="0" err="1">
                <a:solidFill>
                  <a:schemeClr val="bg1"/>
                </a:solidFill>
              </a:rPr>
              <a:t>CName</a:t>
            </a:r>
            <a:r>
              <a:rPr lang="en-GB" dirty="0">
                <a:solidFill>
                  <a:schemeClr val="bg1"/>
                </a:solidFill>
              </a:rPr>
              <a:t> ), ON DELETE SET NULL, FOREIGN KEY (</a:t>
            </a:r>
            <a:r>
              <a:rPr lang="en-GB" dirty="0" err="1">
                <a:solidFill>
                  <a:schemeClr val="bg1"/>
                </a:solidFill>
              </a:rPr>
              <a:t>RegNumber</a:t>
            </a:r>
            <a:r>
              <a:rPr lang="en-GB" dirty="0">
                <a:solidFill>
                  <a:schemeClr val="bg1"/>
                </a:solidFill>
              </a:rPr>
              <a:t>) REFERENCES </a:t>
            </a:r>
            <a:r>
              <a:rPr lang="en-GB" dirty="0" err="1">
                <a:solidFill>
                  <a:schemeClr val="bg1"/>
                </a:solidFill>
              </a:rPr>
              <a:t>StudentsEnrol</a:t>
            </a:r>
            <a:r>
              <a:rPr lang="en-GB" dirty="0">
                <a:solidFill>
                  <a:schemeClr val="bg1"/>
                </a:solidFill>
              </a:rPr>
              <a:t>(</a:t>
            </a:r>
            <a:r>
              <a:rPr lang="en-GB" dirty="0" err="1">
                <a:solidFill>
                  <a:schemeClr val="bg1"/>
                </a:solidFill>
              </a:rPr>
              <a:t>RegNumber</a:t>
            </a:r>
            <a:r>
              <a:rPr lang="en-GB" dirty="0">
                <a:solidFill>
                  <a:schemeClr val="bg1"/>
                </a:solidFill>
              </a:rPr>
              <a:t>), ON DELETE SET NULL)</a:t>
            </a:r>
          </a:p>
        </p:txBody>
      </p:sp>
      <p:sp>
        <p:nvSpPr>
          <p:cNvPr id="4" name="Slide Number Placeholder 3">
            <a:extLst>
              <a:ext uri="{FF2B5EF4-FFF2-40B4-BE49-F238E27FC236}">
                <a16:creationId xmlns:a16="http://schemas.microsoft.com/office/drawing/2014/main" id="{AE157959-08AB-87C5-F60B-12B594EC9141}"/>
              </a:ext>
            </a:extLst>
          </p:cNvPr>
          <p:cNvSpPr>
            <a:spLocks noGrp="1"/>
          </p:cNvSpPr>
          <p:nvPr>
            <p:ph type="sldNum" sz="quarter" idx="4"/>
          </p:nvPr>
        </p:nvSpPr>
        <p:spPr/>
        <p:txBody>
          <a:bodyPr/>
          <a:lstStyle/>
          <a:p>
            <a:fld id="{6998E55D-8E2A-4AFE-A61C-B5DBBB7761E7}" type="slidenum">
              <a:rPr lang="en-GB" smtClean="0"/>
              <a:pPr/>
              <a:t>123</a:t>
            </a:fld>
            <a:endParaRPr lang="en-GB"/>
          </a:p>
        </p:txBody>
      </p:sp>
      <p:grpSp>
        <p:nvGrpSpPr>
          <p:cNvPr id="5" name="Group 3">
            <a:extLst>
              <a:ext uri="{FF2B5EF4-FFF2-40B4-BE49-F238E27FC236}">
                <a16:creationId xmlns:a16="http://schemas.microsoft.com/office/drawing/2014/main" id="{F1C4EB4F-33AB-C5FC-55B6-3BD0C1593B7C}"/>
              </a:ext>
            </a:extLst>
          </p:cNvPr>
          <p:cNvGrpSpPr>
            <a:grpSpLocks/>
          </p:cNvGrpSpPr>
          <p:nvPr/>
        </p:nvGrpSpPr>
        <p:grpSpPr bwMode="auto">
          <a:xfrm>
            <a:off x="6732851" y="2183023"/>
            <a:ext cx="4920975" cy="2908043"/>
            <a:chOff x="126" y="638"/>
            <a:chExt cx="5611" cy="3331"/>
          </a:xfrm>
        </p:grpSpPr>
        <p:sp>
          <p:nvSpPr>
            <p:cNvPr id="6" name="Text Box 4">
              <a:extLst>
                <a:ext uri="{FF2B5EF4-FFF2-40B4-BE49-F238E27FC236}">
                  <a16:creationId xmlns:a16="http://schemas.microsoft.com/office/drawing/2014/main" id="{9F5A3AF6-8C96-585A-1068-0CA9A6FF061C}"/>
                </a:ext>
              </a:extLst>
            </p:cNvPr>
            <p:cNvSpPr txBox="1">
              <a:spLocks noChangeArrowheads="1"/>
            </p:cNvSpPr>
            <p:nvPr/>
          </p:nvSpPr>
          <p:spPr bwMode="auto">
            <a:xfrm>
              <a:off x="2566" y="3102"/>
              <a:ext cx="640" cy="293"/>
            </a:xfrm>
            <a:prstGeom prst="rect">
              <a:avLst/>
            </a:prstGeom>
            <a:noFill/>
            <a:ln w="12700">
              <a:solidFill>
                <a:schemeClr val="tx1"/>
              </a:solidFill>
              <a:miter lim="800000"/>
              <a:headEnd/>
              <a:tailEnd/>
            </a:ln>
            <a:effectLst/>
          </p:spPr>
          <p:txBody>
            <a:bodyPr wrap="none" lIns="90000" tIns="46800" rIns="90000" bIns="46800">
              <a:spAutoFit/>
            </a:bodyPr>
            <a:lstStyle/>
            <a:p>
              <a:r>
                <a:rPr lang="en-GB" sz="1000">
                  <a:latin typeface="Calibri" pitchFamily="34" charset="0"/>
                </a:rPr>
                <a:t>Course</a:t>
              </a:r>
            </a:p>
          </p:txBody>
        </p:sp>
        <p:grpSp>
          <p:nvGrpSpPr>
            <p:cNvPr id="7" name="Group 5">
              <a:extLst>
                <a:ext uri="{FF2B5EF4-FFF2-40B4-BE49-F238E27FC236}">
                  <a16:creationId xmlns:a16="http://schemas.microsoft.com/office/drawing/2014/main" id="{63E61BE4-8994-752D-5F03-A96A05630D78}"/>
                </a:ext>
              </a:extLst>
            </p:cNvPr>
            <p:cNvGrpSpPr>
              <a:grpSpLocks/>
            </p:cNvGrpSpPr>
            <p:nvPr/>
          </p:nvGrpSpPr>
          <p:grpSpPr bwMode="auto">
            <a:xfrm>
              <a:off x="647" y="1526"/>
              <a:ext cx="4260" cy="583"/>
              <a:chOff x="563" y="1376"/>
              <a:chExt cx="4260" cy="583"/>
            </a:xfrm>
          </p:grpSpPr>
          <p:sp>
            <p:nvSpPr>
              <p:cNvPr id="43" name="Text Box 6">
                <a:extLst>
                  <a:ext uri="{FF2B5EF4-FFF2-40B4-BE49-F238E27FC236}">
                    <a16:creationId xmlns:a16="http://schemas.microsoft.com/office/drawing/2014/main" id="{404786C9-78A2-78B1-81E1-92BB4656614C}"/>
                  </a:ext>
                </a:extLst>
              </p:cNvPr>
              <p:cNvSpPr txBox="1">
                <a:spLocks noChangeArrowheads="1"/>
              </p:cNvSpPr>
              <p:nvPr/>
            </p:nvSpPr>
            <p:spPr bwMode="auto">
              <a:xfrm>
                <a:off x="563" y="1525"/>
                <a:ext cx="968" cy="293"/>
              </a:xfrm>
              <a:prstGeom prst="rect">
                <a:avLst/>
              </a:prstGeom>
              <a:noFill/>
              <a:ln w="12700">
                <a:solidFill>
                  <a:schemeClr val="tx1"/>
                </a:solidFill>
                <a:miter lim="800000"/>
                <a:headEnd/>
                <a:tailEnd/>
              </a:ln>
              <a:effectLst/>
            </p:spPr>
            <p:txBody>
              <a:bodyPr wrap="none" lIns="90000" tIns="46800" rIns="90000" bIns="46800">
                <a:spAutoFit/>
              </a:bodyPr>
              <a:lstStyle/>
              <a:p>
                <a:r>
                  <a:rPr lang="en-GB" sz="1000" dirty="0">
                    <a:latin typeface="Calibri" pitchFamily="34" charset="0"/>
                  </a:rPr>
                  <a:t>Department</a:t>
                </a:r>
              </a:p>
            </p:txBody>
          </p:sp>
          <p:sp>
            <p:nvSpPr>
              <p:cNvPr id="44" name="Text Box 7">
                <a:extLst>
                  <a:ext uri="{FF2B5EF4-FFF2-40B4-BE49-F238E27FC236}">
                    <a16:creationId xmlns:a16="http://schemas.microsoft.com/office/drawing/2014/main" id="{1D1E8596-7D09-24EC-CD03-ED516E0E9420}"/>
                  </a:ext>
                </a:extLst>
              </p:cNvPr>
              <p:cNvSpPr txBox="1">
                <a:spLocks noChangeArrowheads="1"/>
              </p:cNvSpPr>
              <p:nvPr/>
            </p:nvSpPr>
            <p:spPr bwMode="auto">
              <a:xfrm>
                <a:off x="4124" y="1525"/>
                <a:ext cx="699" cy="293"/>
              </a:xfrm>
              <a:prstGeom prst="rect">
                <a:avLst/>
              </a:prstGeom>
              <a:noFill/>
              <a:ln w="12700">
                <a:solidFill>
                  <a:schemeClr val="tx1"/>
                </a:solidFill>
                <a:miter lim="800000"/>
                <a:headEnd/>
                <a:tailEnd/>
              </a:ln>
              <a:effectLst/>
            </p:spPr>
            <p:txBody>
              <a:bodyPr wrap="none" lIns="90000" tIns="46800" rIns="90000" bIns="46800">
                <a:spAutoFit/>
              </a:bodyPr>
              <a:lstStyle/>
              <a:p>
                <a:r>
                  <a:rPr lang="en-GB" sz="1000">
                    <a:latin typeface="Calibri" pitchFamily="34" charset="0"/>
                  </a:rPr>
                  <a:t>Student</a:t>
                </a:r>
              </a:p>
            </p:txBody>
          </p:sp>
          <p:sp>
            <p:nvSpPr>
              <p:cNvPr id="45" name="AutoShape 8">
                <a:extLst>
                  <a:ext uri="{FF2B5EF4-FFF2-40B4-BE49-F238E27FC236}">
                    <a16:creationId xmlns:a16="http://schemas.microsoft.com/office/drawing/2014/main" id="{5A32E509-14DD-5443-C5D2-052ED072DD31}"/>
                  </a:ext>
                </a:extLst>
              </p:cNvPr>
              <p:cNvSpPr>
                <a:spLocks noChangeArrowheads="1"/>
              </p:cNvSpPr>
              <p:nvPr/>
            </p:nvSpPr>
            <p:spPr bwMode="auto">
              <a:xfrm>
                <a:off x="2238" y="1376"/>
                <a:ext cx="1226" cy="583"/>
              </a:xfrm>
              <a:prstGeom prst="diamond">
                <a:avLst/>
              </a:prstGeom>
              <a:noFill/>
              <a:ln w="12700">
                <a:solidFill>
                  <a:schemeClr val="tx1"/>
                </a:solidFill>
                <a:miter lim="800000"/>
                <a:headEnd/>
                <a:tailEnd/>
              </a:ln>
              <a:effectLst/>
            </p:spPr>
            <p:txBody>
              <a:bodyPr lIns="90000" tIns="46800" rIns="90000" bIns="46800" anchor="ctr">
                <a:spAutoFit/>
              </a:bodyPr>
              <a:lstStyle/>
              <a:p>
                <a:pPr algn="ctr"/>
                <a:r>
                  <a:rPr lang="en-GB" sz="1000">
                    <a:latin typeface="Calibri" pitchFamily="34" charset="0"/>
                  </a:rPr>
                  <a:t>Enrols</a:t>
                </a:r>
              </a:p>
            </p:txBody>
          </p:sp>
          <p:sp>
            <p:nvSpPr>
              <p:cNvPr id="46" name="Line 9">
                <a:extLst>
                  <a:ext uri="{FF2B5EF4-FFF2-40B4-BE49-F238E27FC236}">
                    <a16:creationId xmlns:a16="http://schemas.microsoft.com/office/drawing/2014/main" id="{FC3120FE-5DBE-CCC9-C54C-8B80251E52DF}"/>
                  </a:ext>
                </a:extLst>
              </p:cNvPr>
              <p:cNvSpPr>
                <a:spLocks noChangeShapeType="1"/>
              </p:cNvSpPr>
              <p:nvPr/>
            </p:nvSpPr>
            <p:spPr bwMode="auto">
              <a:xfrm flipV="1">
                <a:off x="1326" y="1666"/>
                <a:ext cx="916" cy="11"/>
              </a:xfrm>
              <a:prstGeom prst="line">
                <a:avLst/>
              </a:prstGeom>
              <a:noFill/>
              <a:ln w="12700">
                <a:solidFill>
                  <a:schemeClr val="tx1"/>
                </a:solidFill>
                <a:round/>
                <a:headEnd/>
                <a:tailEnd/>
              </a:ln>
              <a:effectLst/>
            </p:spPr>
            <p:txBody>
              <a:bodyPr wrap="square" lIns="90000" tIns="46800" rIns="90000" bIns="46800">
                <a:spAutoFit/>
              </a:bodyPr>
              <a:lstStyle/>
              <a:p>
                <a:endParaRPr lang="en-US" sz="800"/>
              </a:p>
            </p:txBody>
          </p:sp>
          <p:sp>
            <p:nvSpPr>
              <p:cNvPr id="47" name="Line 10">
                <a:extLst>
                  <a:ext uri="{FF2B5EF4-FFF2-40B4-BE49-F238E27FC236}">
                    <a16:creationId xmlns:a16="http://schemas.microsoft.com/office/drawing/2014/main" id="{9F387EFF-5CCE-C894-CAE0-98F66ACB1300}"/>
                  </a:ext>
                </a:extLst>
              </p:cNvPr>
              <p:cNvSpPr>
                <a:spLocks noChangeShapeType="1"/>
              </p:cNvSpPr>
              <p:nvPr/>
            </p:nvSpPr>
            <p:spPr bwMode="auto">
              <a:xfrm>
                <a:off x="3479" y="1667"/>
                <a:ext cx="648" cy="0"/>
              </a:xfrm>
              <a:prstGeom prst="line">
                <a:avLst/>
              </a:prstGeom>
              <a:noFill/>
              <a:ln w="12700">
                <a:solidFill>
                  <a:schemeClr val="tx1"/>
                </a:solidFill>
                <a:round/>
                <a:headEnd/>
                <a:tailEnd/>
              </a:ln>
              <a:effectLst/>
            </p:spPr>
            <p:txBody>
              <a:bodyPr lIns="90000" tIns="46800" rIns="90000" bIns="46800">
                <a:spAutoFit/>
              </a:bodyPr>
              <a:lstStyle/>
              <a:p>
                <a:endParaRPr lang="en-US" sz="800"/>
              </a:p>
            </p:txBody>
          </p:sp>
        </p:grpSp>
        <p:sp>
          <p:nvSpPr>
            <p:cNvPr id="8" name="Text Box 11">
              <a:extLst>
                <a:ext uri="{FF2B5EF4-FFF2-40B4-BE49-F238E27FC236}">
                  <a16:creationId xmlns:a16="http://schemas.microsoft.com/office/drawing/2014/main" id="{5FE05AFB-BE67-C22D-4095-A4C025496566}"/>
                </a:ext>
              </a:extLst>
            </p:cNvPr>
            <p:cNvSpPr txBox="1">
              <a:spLocks noChangeArrowheads="1"/>
            </p:cNvSpPr>
            <p:nvPr/>
          </p:nvSpPr>
          <p:spPr bwMode="auto">
            <a:xfrm>
              <a:off x="2168" y="1566"/>
              <a:ext cx="286" cy="293"/>
            </a:xfrm>
            <a:prstGeom prst="rect">
              <a:avLst/>
            </a:prstGeom>
            <a:noFill/>
            <a:ln w="12700">
              <a:noFill/>
              <a:miter lim="800000"/>
              <a:headEnd/>
              <a:tailEnd/>
            </a:ln>
            <a:effectLst/>
          </p:spPr>
          <p:txBody>
            <a:bodyPr wrap="none" lIns="90000" tIns="46800" rIns="90000" bIns="46800">
              <a:spAutoFit/>
            </a:bodyPr>
            <a:lstStyle/>
            <a:p>
              <a:r>
                <a:rPr lang="en-GB" sz="1000">
                  <a:latin typeface="Calibri" pitchFamily="34" charset="0"/>
                </a:rPr>
                <a:t>1</a:t>
              </a:r>
            </a:p>
          </p:txBody>
        </p:sp>
        <p:sp>
          <p:nvSpPr>
            <p:cNvPr id="9" name="Text Box 12">
              <a:extLst>
                <a:ext uri="{FF2B5EF4-FFF2-40B4-BE49-F238E27FC236}">
                  <a16:creationId xmlns:a16="http://schemas.microsoft.com/office/drawing/2014/main" id="{E22268F5-B8A2-7E74-6497-008ACB55E06A}"/>
                </a:ext>
              </a:extLst>
            </p:cNvPr>
            <p:cNvSpPr txBox="1">
              <a:spLocks noChangeArrowheads="1"/>
            </p:cNvSpPr>
            <p:nvPr/>
          </p:nvSpPr>
          <p:spPr bwMode="auto">
            <a:xfrm>
              <a:off x="3515" y="1571"/>
              <a:ext cx="306" cy="293"/>
            </a:xfrm>
            <a:prstGeom prst="rect">
              <a:avLst/>
            </a:prstGeom>
            <a:noFill/>
            <a:ln w="12700">
              <a:noFill/>
              <a:miter lim="800000"/>
              <a:headEnd/>
              <a:tailEnd/>
            </a:ln>
            <a:effectLst/>
          </p:spPr>
          <p:txBody>
            <a:bodyPr wrap="none" lIns="90000" tIns="46800" rIns="90000" bIns="46800">
              <a:spAutoFit/>
            </a:bodyPr>
            <a:lstStyle/>
            <a:p>
              <a:r>
                <a:rPr lang="en-GB" sz="1000">
                  <a:latin typeface="Calibri" pitchFamily="34" charset="0"/>
                </a:rPr>
                <a:t>N</a:t>
              </a:r>
            </a:p>
          </p:txBody>
        </p:sp>
        <p:sp>
          <p:nvSpPr>
            <p:cNvPr id="10" name="AutoShape 13">
              <a:extLst>
                <a:ext uri="{FF2B5EF4-FFF2-40B4-BE49-F238E27FC236}">
                  <a16:creationId xmlns:a16="http://schemas.microsoft.com/office/drawing/2014/main" id="{47BBA449-4D46-4F3D-1912-FFB5661DCD00}"/>
                </a:ext>
              </a:extLst>
            </p:cNvPr>
            <p:cNvSpPr>
              <a:spLocks noChangeArrowheads="1"/>
            </p:cNvSpPr>
            <p:nvPr/>
          </p:nvSpPr>
          <p:spPr bwMode="auto">
            <a:xfrm>
              <a:off x="548" y="2525"/>
              <a:ext cx="1230" cy="583"/>
            </a:xfrm>
            <a:prstGeom prst="diamond">
              <a:avLst/>
            </a:prstGeom>
            <a:noFill/>
            <a:ln w="12700">
              <a:solidFill>
                <a:schemeClr val="tx1"/>
              </a:solidFill>
              <a:miter lim="800000"/>
              <a:headEnd/>
              <a:tailEnd/>
            </a:ln>
            <a:effectLst/>
          </p:spPr>
          <p:txBody>
            <a:bodyPr lIns="90000" tIns="46800" rIns="90000" bIns="46800" anchor="ctr">
              <a:spAutoFit/>
            </a:bodyPr>
            <a:lstStyle/>
            <a:p>
              <a:pPr algn="ctr"/>
              <a:r>
                <a:rPr lang="en-GB" sz="1000">
                  <a:latin typeface="Calibri" pitchFamily="34" charset="0"/>
                </a:rPr>
                <a:t>Runs</a:t>
              </a:r>
            </a:p>
          </p:txBody>
        </p:sp>
        <p:sp>
          <p:nvSpPr>
            <p:cNvPr id="11" name="AutoShape 14">
              <a:extLst>
                <a:ext uri="{FF2B5EF4-FFF2-40B4-BE49-F238E27FC236}">
                  <a16:creationId xmlns:a16="http://schemas.microsoft.com/office/drawing/2014/main" id="{6A64E916-255B-446B-C82F-2D6ABA63D180}"/>
                </a:ext>
              </a:extLst>
            </p:cNvPr>
            <p:cNvSpPr>
              <a:spLocks noChangeArrowheads="1"/>
            </p:cNvSpPr>
            <p:nvPr/>
          </p:nvSpPr>
          <p:spPr bwMode="auto">
            <a:xfrm>
              <a:off x="3946" y="2357"/>
              <a:ext cx="1230" cy="583"/>
            </a:xfrm>
            <a:prstGeom prst="diamond">
              <a:avLst/>
            </a:prstGeom>
            <a:noFill/>
            <a:ln w="12700">
              <a:solidFill>
                <a:schemeClr val="tx1"/>
              </a:solidFill>
              <a:miter lim="800000"/>
              <a:headEnd/>
              <a:tailEnd/>
            </a:ln>
            <a:effectLst/>
          </p:spPr>
          <p:txBody>
            <a:bodyPr lIns="90000" tIns="46800" rIns="90000" bIns="46800" anchor="ctr">
              <a:spAutoFit/>
            </a:bodyPr>
            <a:lstStyle/>
            <a:p>
              <a:pPr algn="ctr"/>
              <a:r>
                <a:rPr lang="en-GB" sz="1000">
                  <a:latin typeface="Calibri" pitchFamily="34" charset="0"/>
                </a:rPr>
                <a:t>Takes</a:t>
              </a:r>
            </a:p>
          </p:txBody>
        </p:sp>
        <p:sp>
          <p:nvSpPr>
            <p:cNvPr id="12" name="Text Box 15">
              <a:extLst>
                <a:ext uri="{FF2B5EF4-FFF2-40B4-BE49-F238E27FC236}">
                  <a16:creationId xmlns:a16="http://schemas.microsoft.com/office/drawing/2014/main" id="{D0A63D4C-DE84-F3A7-82FD-074134FDCF83}"/>
                </a:ext>
              </a:extLst>
            </p:cNvPr>
            <p:cNvSpPr txBox="1">
              <a:spLocks noChangeArrowheads="1"/>
            </p:cNvSpPr>
            <p:nvPr/>
          </p:nvSpPr>
          <p:spPr bwMode="auto">
            <a:xfrm>
              <a:off x="1129" y="2321"/>
              <a:ext cx="286" cy="293"/>
            </a:xfrm>
            <a:prstGeom prst="rect">
              <a:avLst/>
            </a:prstGeom>
            <a:noFill/>
            <a:ln w="12700">
              <a:noFill/>
              <a:miter lim="800000"/>
              <a:headEnd/>
              <a:tailEnd/>
            </a:ln>
            <a:effectLst/>
          </p:spPr>
          <p:txBody>
            <a:bodyPr wrap="none" lIns="90000" tIns="46800" rIns="90000" bIns="46800">
              <a:spAutoFit/>
            </a:bodyPr>
            <a:lstStyle/>
            <a:p>
              <a:r>
                <a:rPr lang="en-GB" sz="1000">
                  <a:latin typeface="Calibri" pitchFamily="34" charset="0"/>
                </a:rPr>
                <a:t>1</a:t>
              </a:r>
            </a:p>
          </p:txBody>
        </p:sp>
        <p:sp>
          <p:nvSpPr>
            <p:cNvPr id="13" name="Text Box 16">
              <a:extLst>
                <a:ext uri="{FF2B5EF4-FFF2-40B4-BE49-F238E27FC236}">
                  <a16:creationId xmlns:a16="http://schemas.microsoft.com/office/drawing/2014/main" id="{C43DEB92-FEA7-2DC9-10EE-725B64EF21C6}"/>
                </a:ext>
              </a:extLst>
            </p:cNvPr>
            <p:cNvSpPr txBox="1">
              <a:spLocks noChangeArrowheads="1"/>
            </p:cNvSpPr>
            <p:nvPr/>
          </p:nvSpPr>
          <p:spPr bwMode="auto">
            <a:xfrm>
              <a:off x="1161" y="3023"/>
              <a:ext cx="306" cy="293"/>
            </a:xfrm>
            <a:prstGeom prst="rect">
              <a:avLst/>
            </a:prstGeom>
            <a:noFill/>
            <a:ln w="12700">
              <a:noFill/>
              <a:miter lim="800000"/>
              <a:headEnd/>
              <a:tailEnd/>
            </a:ln>
            <a:effectLst/>
          </p:spPr>
          <p:txBody>
            <a:bodyPr wrap="none" lIns="90000" tIns="46800" rIns="90000" bIns="46800">
              <a:spAutoFit/>
            </a:bodyPr>
            <a:lstStyle/>
            <a:p>
              <a:r>
                <a:rPr lang="en-GB" sz="1000">
                  <a:latin typeface="Calibri" pitchFamily="34" charset="0"/>
                </a:rPr>
                <a:t>N</a:t>
              </a:r>
            </a:p>
          </p:txBody>
        </p:sp>
        <p:sp>
          <p:nvSpPr>
            <p:cNvPr id="14" name="Text Box 17">
              <a:extLst>
                <a:ext uri="{FF2B5EF4-FFF2-40B4-BE49-F238E27FC236}">
                  <a16:creationId xmlns:a16="http://schemas.microsoft.com/office/drawing/2014/main" id="{5F6910FF-AC9E-8416-EE6D-F706FFEAF36B}"/>
                </a:ext>
              </a:extLst>
            </p:cNvPr>
            <p:cNvSpPr txBox="1">
              <a:spLocks noChangeArrowheads="1"/>
            </p:cNvSpPr>
            <p:nvPr/>
          </p:nvSpPr>
          <p:spPr bwMode="auto">
            <a:xfrm>
              <a:off x="4324" y="2122"/>
              <a:ext cx="339" cy="293"/>
            </a:xfrm>
            <a:prstGeom prst="rect">
              <a:avLst/>
            </a:prstGeom>
            <a:noFill/>
            <a:ln w="12700">
              <a:noFill/>
              <a:miter lim="800000"/>
              <a:headEnd/>
              <a:tailEnd/>
            </a:ln>
            <a:effectLst/>
          </p:spPr>
          <p:txBody>
            <a:bodyPr wrap="none" lIns="90000" tIns="46800" rIns="90000" bIns="46800">
              <a:spAutoFit/>
            </a:bodyPr>
            <a:lstStyle/>
            <a:p>
              <a:r>
                <a:rPr lang="en-GB" sz="1000">
                  <a:latin typeface="Calibri" pitchFamily="34" charset="0"/>
                </a:rPr>
                <a:t>M</a:t>
              </a:r>
            </a:p>
          </p:txBody>
        </p:sp>
        <p:sp>
          <p:nvSpPr>
            <p:cNvPr id="15" name="Text Box 18">
              <a:extLst>
                <a:ext uri="{FF2B5EF4-FFF2-40B4-BE49-F238E27FC236}">
                  <a16:creationId xmlns:a16="http://schemas.microsoft.com/office/drawing/2014/main" id="{D8E022F2-48B1-9093-4A5E-C8D917BC5BE5}"/>
                </a:ext>
              </a:extLst>
            </p:cNvPr>
            <p:cNvSpPr txBox="1">
              <a:spLocks noChangeArrowheads="1"/>
            </p:cNvSpPr>
            <p:nvPr/>
          </p:nvSpPr>
          <p:spPr bwMode="auto">
            <a:xfrm>
              <a:off x="4318" y="2948"/>
              <a:ext cx="306" cy="293"/>
            </a:xfrm>
            <a:prstGeom prst="rect">
              <a:avLst/>
            </a:prstGeom>
            <a:noFill/>
            <a:ln w="12700">
              <a:noFill/>
              <a:miter lim="800000"/>
              <a:headEnd/>
              <a:tailEnd/>
            </a:ln>
            <a:effectLst/>
          </p:spPr>
          <p:txBody>
            <a:bodyPr wrap="none" lIns="90000" tIns="46800" rIns="90000" bIns="46800">
              <a:spAutoFit/>
            </a:bodyPr>
            <a:lstStyle/>
            <a:p>
              <a:r>
                <a:rPr lang="en-GB" sz="1000">
                  <a:latin typeface="Calibri" pitchFamily="34" charset="0"/>
                </a:rPr>
                <a:t>N</a:t>
              </a:r>
            </a:p>
          </p:txBody>
        </p:sp>
        <p:cxnSp>
          <p:nvCxnSpPr>
            <p:cNvPr id="16" name="AutoShape 19">
              <a:extLst>
                <a:ext uri="{FF2B5EF4-FFF2-40B4-BE49-F238E27FC236}">
                  <a16:creationId xmlns:a16="http://schemas.microsoft.com/office/drawing/2014/main" id="{6E6C8FA1-3978-7F9B-1A08-DC1E72E82378}"/>
                </a:ext>
              </a:extLst>
            </p:cNvPr>
            <p:cNvCxnSpPr>
              <a:cxnSpLocks noChangeShapeType="1"/>
              <a:stCxn id="43" idx="2"/>
              <a:endCxn id="10" idx="0"/>
            </p:cNvCxnSpPr>
            <p:nvPr/>
          </p:nvCxnSpPr>
          <p:spPr bwMode="auto">
            <a:xfrm>
              <a:off x="1131" y="1968"/>
              <a:ext cx="32" cy="557"/>
            </a:xfrm>
            <a:prstGeom prst="straightConnector1">
              <a:avLst/>
            </a:prstGeom>
            <a:noFill/>
            <a:ln w="12700">
              <a:solidFill>
                <a:schemeClr val="tx1"/>
              </a:solidFill>
              <a:round/>
              <a:headEnd/>
              <a:tailEnd/>
            </a:ln>
            <a:effectLst/>
          </p:spPr>
        </p:cxnSp>
        <p:cxnSp>
          <p:nvCxnSpPr>
            <p:cNvPr id="17" name="AutoShape 20">
              <a:extLst>
                <a:ext uri="{FF2B5EF4-FFF2-40B4-BE49-F238E27FC236}">
                  <a16:creationId xmlns:a16="http://schemas.microsoft.com/office/drawing/2014/main" id="{364D2F1A-C34F-84AF-C190-2BC55481ACB2}"/>
                </a:ext>
              </a:extLst>
            </p:cNvPr>
            <p:cNvCxnSpPr>
              <a:cxnSpLocks noChangeShapeType="1"/>
              <a:stCxn id="10" idx="2"/>
              <a:endCxn id="6" idx="1"/>
            </p:cNvCxnSpPr>
            <p:nvPr/>
          </p:nvCxnSpPr>
          <p:spPr bwMode="auto">
            <a:xfrm rot="16200000" flipH="1">
              <a:off x="1794" y="2477"/>
              <a:ext cx="141" cy="1403"/>
            </a:xfrm>
            <a:prstGeom prst="bentConnector2">
              <a:avLst/>
            </a:prstGeom>
            <a:noFill/>
            <a:ln w="12700">
              <a:solidFill>
                <a:schemeClr val="tx1"/>
              </a:solidFill>
              <a:miter lim="800000"/>
              <a:headEnd/>
              <a:tailEnd/>
            </a:ln>
            <a:effectLst/>
          </p:spPr>
        </p:cxnSp>
        <p:cxnSp>
          <p:nvCxnSpPr>
            <p:cNvPr id="18" name="AutoShape 21">
              <a:extLst>
                <a:ext uri="{FF2B5EF4-FFF2-40B4-BE49-F238E27FC236}">
                  <a16:creationId xmlns:a16="http://schemas.microsoft.com/office/drawing/2014/main" id="{DF772FC6-BF30-F4BF-2B5F-01D26F5A6E19}"/>
                </a:ext>
              </a:extLst>
            </p:cNvPr>
            <p:cNvCxnSpPr>
              <a:cxnSpLocks noChangeShapeType="1"/>
              <a:stCxn id="11" idx="2"/>
              <a:endCxn id="6" idx="3"/>
            </p:cNvCxnSpPr>
            <p:nvPr/>
          </p:nvCxnSpPr>
          <p:spPr bwMode="auto">
            <a:xfrm rot="5400000">
              <a:off x="3729" y="2417"/>
              <a:ext cx="309" cy="1355"/>
            </a:xfrm>
            <a:prstGeom prst="bentConnector2">
              <a:avLst/>
            </a:prstGeom>
            <a:noFill/>
            <a:ln w="12700">
              <a:solidFill>
                <a:schemeClr val="tx1"/>
              </a:solidFill>
              <a:miter lim="800000"/>
              <a:headEnd/>
              <a:tailEnd/>
            </a:ln>
            <a:effectLst/>
          </p:spPr>
        </p:cxnSp>
        <p:cxnSp>
          <p:nvCxnSpPr>
            <p:cNvPr id="19" name="AutoShape 22">
              <a:extLst>
                <a:ext uri="{FF2B5EF4-FFF2-40B4-BE49-F238E27FC236}">
                  <a16:creationId xmlns:a16="http://schemas.microsoft.com/office/drawing/2014/main" id="{5714D705-8668-04D0-0E6E-6259DA8436B1}"/>
                </a:ext>
              </a:extLst>
            </p:cNvPr>
            <p:cNvCxnSpPr>
              <a:cxnSpLocks noChangeShapeType="1"/>
              <a:stCxn id="44" idx="2"/>
              <a:endCxn id="11" idx="0"/>
            </p:cNvCxnSpPr>
            <p:nvPr/>
          </p:nvCxnSpPr>
          <p:spPr bwMode="auto">
            <a:xfrm>
              <a:off x="4558" y="1968"/>
              <a:ext cx="3" cy="389"/>
            </a:xfrm>
            <a:prstGeom prst="straightConnector1">
              <a:avLst/>
            </a:prstGeom>
            <a:noFill/>
            <a:ln w="12700">
              <a:solidFill>
                <a:schemeClr val="tx1"/>
              </a:solidFill>
              <a:round/>
              <a:headEnd/>
              <a:tailEnd/>
            </a:ln>
            <a:effectLst/>
          </p:spPr>
        </p:cxnSp>
        <p:sp>
          <p:nvSpPr>
            <p:cNvPr id="20" name="Oval 23">
              <a:extLst>
                <a:ext uri="{FF2B5EF4-FFF2-40B4-BE49-F238E27FC236}">
                  <a16:creationId xmlns:a16="http://schemas.microsoft.com/office/drawing/2014/main" id="{10C7C769-8B31-DE9B-7001-394ACDAA6E14}"/>
                </a:ext>
              </a:extLst>
            </p:cNvPr>
            <p:cNvSpPr>
              <a:spLocks noChangeArrowheads="1"/>
            </p:cNvSpPr>
            <p:nvPr/>
          </p:nvSpPr>
          <p:spPr bwMode="auto">
            <a:xfrm>
              <a:off x="1899" y="3594"/>
              <a:ext cx="836"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u="sng" dirty="0" err="1">
                  <a:latin typeface="Calibri" pitchFamily="34" charset="0"/>
                </a:rPr>
                <a:t>CName</a:t>
              </a:r>
              <a:endParaRPr lang="en-GB" sz="900" u="sng" dirty="0">
                <a:latin typeface="Calibri" pitchFamily="34" charset="0"/>
              </a:endParaRPr>
            </a:p>
          </p:txBody>
        </p:sp>
        <p:sp>
          <p:nvSpPr>
            <p:cNvPr id="21" name="Oval 24">
              <a:extLst>
                <a:ext uri="{FF2B5EF4-FFF2-40B4-BE49-F238E27FC236}">
                  <a16:creationId xmlns:a16="http://schemas.microsoft.com/office/drawing/2014/main" id="{FB41B389-0E12-46AC-6C65-3785AEBE313A}"/>
                </a:ext>
              </a:extLst>
            </p:cNvPr>
            <p:cNvSpPr>
              <a:spLocks noChangeArrowheads="1"/>
            </p:cNvSpPr>
            <p:nvPr/>
          </p:nvSpPr>
          <p:spPr bwMode="auto">
            <a:xfrm>
              <a:off x="2915" y="3594"/>
              <a:ext cx="1152"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a:latin typeface="Calibri" pitchFamily="34" charset="0"/>
                </a:rPr>
                <a:t>Description</a:t>
              </a:r>
            </a:p>
          </p:txBody>
        </p:sp>
        <p:sp>
          <p:nvSpPr>
            <p:cNvPr id="22" name="Line 25">
              <a:extLst>
                <a:ext uri="{FF2B5EF4-FFF2-40B4-BE49-F238E27FC236}">
                  <a16:creationId xmlns:a16="http://schemas.microsoft.com/office/drawing/2014/main" id="{7911ABF3-19F0-DB78-D0AF-A6D6069FB268}"/>
                </a:ext>
              </a:extLst>
            </p:cNvPr>
            <p:cNvSpPr>
              <a:spLocks noChangeShapeType="1"/>
            </p:cNvSpPr>
            <p:nvPr/>
          </p:nvSpPr>
          <p:spPr bwMode="auto">
            <a:xfrm flipV="1">
              <a:off x="2310" y="3356"/>
              <a:ext cx="493" cy="257"/>
            </a:xfrm>
            <a:prstGeom prst="line">
              <a:avLst/>
            </a:prstGeom>
            <a:noFill/>
            <a:ln w="12700">
              <a:solidFill>
                <a:schemeClr val="tx1"/>
              </a:solidFill>
              <a:round/>
              <a:headEnd/>
              <a:tailEnd/>
            </a:ln>
            <a:effectLst/>
          </p:spPr>
          <p:txBody>
            <a:bodyPr wrap="square" lIns="90000" tIns="46800" rIns="90000" bIns="46800">
              <a:spAutoFit/>
            </a:bodyPr>
            <a:lstStyle/>
            <a:p>
              <a:endParaRPr lang="en-US" sz="800"/>
            </a:p>
          </p:txBody>
        </p:sp>
        <p:sp>
          <p:nvSpPr>
            <p:cNvPr id="23" name="Line 26">
              <a:extLst>
                <a:ext uri="{FF2B5EF4-FFF2-40B4-BE49-F238E27FC236}">
                  <a16:creationId xmlns:a16="http://schemas.microsoft.com/office/drawing/2014/main" id="{932551A8-F971-F3B9-5B43-02FC7D8EF13C}"/>
                </a:ext>
              </a:extLst>
            </p:cNvPr>
            <p:cNvSpPr>
              <a:spLocks noChangeShapeType="1"/>
            </p:cNvSpPr>
            <p:nvPr/>
          </p:nvSpPr>
          <p:spPr bwMode="auto">
            <a:xfrm>
              <a:off x="2985" y="3373"/>
              <a:ext cx="493" cy="240"/>
            </a:xfrm>
            <a:prstGeom prst="line">
              <a:avLst/>
            </a:prstGeom>
            <a:noFill/>
            <a:ln w="12700">
              <a:solidFill>
                <a:schemeClr val="tx1"/>
              </a:solidFill>
              <a:round/>
              <a:headEnd/>
              <a:tailEnd/>
            </a:ln>
            <a:effectLst/>
          </p:spPr>
          <p:txBody>
            <a:bodyPr wrap="square" lIns="90000" tIns="46800" rIns="90000" bIns="46800">
              <a:spAutoFit/>
            </a:bodyPr>
            <a:lstStyle/>
            <a:p>
              <a:endParaRPr lang="en-US" sz="800"/>
            </a:p>
          </p:txBody>
        </p:sp>
        <p:sp>
          <p:nvSpPr>
            <p:cNvPr id="24" name="Oval 27">
              <a:extLst>
                <a:ext uri="{FF2B5EF4-FFF2-40B4-BE49-F238E27FC236}">
                  <a16:creationId xmlns:a16="http://schemas.microsoft.com/office/drawing/2014/main" id="{AA2F716B-1E1A-0CBF-147F-29F2D2F63B21}"/>
                </a:ext>
              </a:extLst>
            </p:cNvPr>
            <p:cNvSpPr>
              <a:spLocks noChangeArrowheads="1"/>
            </p:cNvSpPr>
            <p:nvPr/>
          </p:nvSpPr>
          <p:spPr bwMode="auto">
            <a:xfrm>
              <a:off x="221" y="1144"/>
              <a:ext cx="852"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u="sng" dirty="0" err="1">
                  <a:latin typeface="Calibri" pitchFamily="34" charset="0"/>
                </a:rPr>
                <a:t>DName</a:t>
              </a:r>
              <a:endParaRPr lang="en-GB" sz="900" u="sng" dirty="0">
                <a:latin typeface="Calibri" pitchFamily="34" charset="0"/>
              </a:endParaRPr>
            </a:p>
          </p:txBody>
        </p:sp>
        <p:sp>
          <p:nvSpPr>
            <p:cNvPr id="25" name="Oval 28">
              <a:extLst>
                <a:ext uri="{FF2B5EF4-FFF2-40B4-BE49-F238E27FC236}">
                  <a16:creationId xmlns:a16="http://schemas.microsoft.com/office/drawing/2014/main" id="{403F3572-4D08-E3F3-63C6-84F3C32D911B}"/>
                </a:ext>
              </a:extLst>
            </p:cNvPr>
            <p:cNvSpPr>
              <a:spLocks noChangeArrowheads="1"/>
            </p:cNvSpPr>
            <p:nvPr/>
          </p:nvSpPr>
          <p:spPr bwMode="auto">
            <a:xfrm>
              <a:off x="126" y="2030"/>
              <a:ext cx="618"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a:latin typeface="Calibri" pitchFamily="34" charset="0"/>
                </a:rPr>
                <a:t>HoD</a:t>
              </a:r>
            </a:p>
          </p:txBody>
        </p:sp>
        <p:sp>
          <p:nvSpPr>
            <p:cNvPr id="26" name="Oval 29">
              <a:extLst>
                <a:ext uri="{FF2B5EF4-FFF2-40B4-BE49-F238E27FC236}">
                  <a16:creationId xmlns:a16="http://schemas.microsoft.com/office/drawing/2014/main" id="{1AB3A2A3-CC52-90DE-7B52-06DE64FD0B64}"/>
                </a:ext>
              </a:extLst>
            </p:cNvPr>
            <p:cNvSpPr>
              <a:spLocks noChangeArrowheads="1"/>
            </p:cNvSpPr>
            <p:nvPr/>
          </p:nvSpPr>
          <p:spPr bwMode="auto">
            <a:xfrm>
              <a:off x="663" y="776"/>
              <a:ext cx="1096"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dirty="0" err="1">
                  <a:latin typeface="Calibri" pitchFamily="34" charset="0"/>
                </a:rPr>
                <a:t>NoOfEmps</a:t>
              </a:r>
              <a:endParaRPr lang="en-GB" sz="900" dirty="0">
                <a:latin typeface="Calibri" pitchFamily="34" charset="0"/>
              </a:endParaRPr>
            </a:p>
          </p:txBody>
        </p:sp>
        <p:sp>
          <p:nvSpPr>
            <p:cNvPr id="27" name="Line 35">
              <a:extLst>
                <a:ext uri="{FF2B5EF4-FFF2-40B4-BE49-F238E27FC236}">
                  <a16:creationId xmlns:a16="http://schemas.microsoft.com/office/drawing/2014/main" id="{4F2A906A-9F56-6504-D7FF-941239F252E1}"/>
                </a:ext>
              </a:extLst>
            </p:cNvPr>
            <p:cNvSpPr>
              <a:spLocks noChangeShapeType="1"/>
            </p:cNvSpPr>
            <p:nvPr/>
          </p:nvSpPr>
          <p:spPr bwMode="auto">
            <a:xfrm>
              <a:off x="514" y="1499"/>
              <a:ext cx="386" cy="167"/>
            </a:xfrm>
            <a:prstGeom prst="line">
              <a:avLst/>
            </a:prstGeom>
            <a:noFill/>
            <a:ln w="12700">
              <a:solidFill>
                <a:schemeClr val="tx1"/>
              </a:solidFill>
              <a:round/>
              <a:headEnd/>
              <a:tailEnd/>
            </a:ln>
            <a:effectLst/>
          </p:spPr>
          <p:txBody>
            <a:bodyPr wrap="none" lIns="90000" tIns="46800" rIns="90000" bIns="46800">
              <a:spAutoFit/>
            </a:bodyPr>
            <a:lstStyle/>
            <a:p>
              <a:endParaRPr lang="en-US" sz="800"/>
            </a:p>
          </p:txBody>
        </p:sp>
        <p:sp>
          <p:nvSpPr>
            <p:cNvPr id="28" name="Line 36">
              <a:extLst>
                <a:ext uri="{FF2B5EF4-FFF2-40B4-BE49-F238E27FC236}">
                  <a16:creationId xmlns:a16="http://schemas.microsoft.com/office/drawing/2014/main" id="{45483EB3-75EE-16CF-7090-CB3158D95B5C}"/>
                </a:ext>
              </a:extLst>
            </p:cNvPr>
            <p:cNvSpPr>
              <a:spLocks noChangeShapeType="1"/>
            </p:cNvSpPr>
            <p:nvPr/>
          </p:nvSpPr>
          <p:spPr bwMode="auto">
            <a:xfrm>
              <a:off x="1191" y="1135"/>
              <a:ext cx="0" cy="531"/>
            </a:xfrm>
            <a:prstGeom prst="line">
              <a:avLst/>
            </a:prstGeom>
            <a:noFill/>
            <a:ln w="12700">
              <a:solidFill>
                <a:schemeClr val="tx1"/>
              </a:solidFill>
              <a:round/>
              <a:headEnd/>
              <a:tailEnd/>
            </a:ln>
            <a:effectLst/>
          </p:spPr>
          <p:txBody>
            <a:bodyPr wrap="none" lIns="90000" tIns="46800" rIns="90000" bIns="46800">
              <a:spAutoFit/>
            </a:bodyPr>
            <a:lstStyle/>
            <a:p>
              <a:endParaRPr lang="en-US" sz="800"/>
            </a:p>
          </p:txBody>
        </p:sp>
        <p:sp>
          <p:nvSpPr>
            <p:cNvPr id="29" name="Line 38">
              <a:extLst>
                <a:ext uri="{FF2B5EF4-FFF2-40B4-BE49-F238E27FC236}">
                  <a16:creationId xmlns:a16="http://schemas.microsoft.com/office/drawing/2014/main" id="{6DC98C16-50A0-CF82-241F-874D302FBBC7}"/>
                </a:ext>
              </a:extLst>
            </p:cNvPr>
            <p:cNvSpPr>
              <a:spLocks noChangeShapeType="1"/>
            </p:cNvSpPr>
            <p:nvPr/>
          </p:nvSpPr>
          <p:spPr bwMode="auto">
            <a:xfrm flipV="1">
              <a:off x="436" y="1963"/>
              <a:ext cx="498" cy="84"/>
            </a:xfrm>
            <a:prstGeom prst="line">
              <a:avLst/>
            </a:prstGeom>
            <a:noFill/>
            <a:ln w="12700">
              <a:solidFill>
                <a:schemeClr val="tx1"/>
              </a:solidFill>
              <a:round/>
              <a:headEnd/>
              <a:tailEnd/>
            </a:ln>
            <a:effectLst/>
          </p:spPr>
          <p:txBody>
            <a:bodyPr wrap="none" lIns="90000" tIns="46800" rIns="90000" bIns="46800">
              <a:spAutoFit/>
            </a:bodyPr>
            <a:lstStyle/>
            <a:p>
              <a:endParaRPr lang="en-US" sz="800"/>
            </a:p>
          </p:txBody>
        </p:sp>
        <p:sp>
          <p:nvSpPr>
            <p:cNvPr id="30" name="Oval 40">
              <a:extLst>
                <a:ext uri="{FF2B5EF4-FFF2-40B4-BE49-F238E27FC236}">
                  <a16:creationId xmlns:a16="http://schemas.microsoft.com/office/drawing/2014/main" id="{064DF5E8-1A00-1D41-2200-B86795554683}"/>
                </a:ext>
              </a:extLst>
            </p:cNvPr>
            <p:cNvSpPr>
              <a:spLocks noChangeArrowheads="1"/>
            </p:cNvSpPr>
            <p:nvPr/>
          </p:nvSpPr>
          <p:spPr bwMode="auto">
            <a:xfrm>
              <a:off x="2245" y="638"/>
              <a:ext cx="1014" cy="351"/>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800">
                  <a:latin typeface="Calibri" pitchFamily="34" charset="0"/>
                </a:rPr>
                <a:t>First Name</a:t>
              </a:r>
            </a:p>
          </p:txBody>
        </p:sp>
        <p:sp>
          <p:nvSpPr>
            <p:cNvPr id="31" name="Oval 41">
              <a:extLst>
                <a:ext uri="{FF2B5EF4-FFF2-40B4-BE49-F238E27FC236}">
                  <a16:creationId xmlns:a16="http://schemas.microsoft.com/office/drawing/2014/main" id="{66387719-9C51-117B-CDFE-A1623B905542}"/>
                </a:ext>
              </a:extLst>
            </p:cNvPr>
            <p:cNvSpPr>
              <a:spLocks noChangeArrowheads="1"/>
            </p:cNvSpPr>
            <p:nvPr/>
          </p:nvSpPr>
          <p:spPr bwMode="auto">
            <a:xfrm>
              <a:off x="2920" y="883"/>
              <a:ext cx="993" cy="351"/>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800" dirty="0">
                  <a:latin typeface="Calibri" pitchFamily="34" charset="0"/>
                </a:rPr>
                <a:t>Last Name</a:t>
              </a:r>
            </a:p>
          </p:txBody>
        </p:sp>
        <p:cxnSp>
          <p:nvCxnSpPr>
            <p:cNvPr id="32" name="AutoShape 42">
              <a:extLst>
                <a:ext uri="{FF2B5EF4-FFF2-40B4-BE49-F238E27FC236}">
                  <a16:creationId xmlns:a16="http://schemas.microsoft.com/office/drawing/2014/main" id="{5C761707-FC8D-14BA-11BD-42126E527BB1}"/>
                </a:ext>
              </a:extLst>
            </p:cNvPr>
            <p:cNvCxnSpPr>
              <a:cxnSpLocks noChangeShapeType="1"/>
              <a:stCxn id="38" idx="0"/>
              <a:endCxn id="30" idx="4"/>
            </p:cNvCxnSpPr>
            <p:nvPr/>
          </p:nvCxnSpPr>
          <p:spPr bwMode="auto">
            <a:xfrm flipH="1" flipV="1">
              <a:off x="2752" y="989"/>
              <a:ext cx="665" cy="510"/>
            </a:xfrm>
            <a:prstGeom prst="straightConnector1">
              <a:avLst/>
            </a:prstGeom>
            <a:noFill/>
            <a:ln w="12700">
              <a:solidFill>
                <a:schemeClr val="tx1"/>
              </a:solidFill>
              <a:round/>
              <a:headEnd/>
              <a:tailEnd/>
            </a:ln>
            <a:effectLst/>
          </p:spPr>
        </p:cxnSp>
        <p:cxnSp>
          <p:nvCxnSpPr>
            <p:cNvPr id="33" name="AutoShape 43">
              <a:extLst>
                <a:ext uri="{FF2B5EF4-FFF2-40B4-BE49-F238E27FC236}">
                  <a16:creationId xmlns:a16="http://schemas.microsoft.com/office/drawing/2014/main" id="{5A331B92-1D6B-E030-E402-B98F89F7E8BF}"/>
                </a:ext>
              </a:extLst>
            </p:cNvPr>
            <p:cNvCxnSpPr>
              <a:cxnSpLocks noChangeShapeType="1"/>
              <a:stCxn id="44" idx="0"/>
              <a:endCxn id="31" idx="4"/>
            </p:cNvCxnSpPr>
            <p:nvPr/>
          </p:nvCxnSpPr>
          <p:spPr bwMode="auto">
            <a:xfrm flipH="1" flipV="1">
              <a:off x="3417" y="1234"/>
              <a:ext cx="1141" cy="441"/>
            </a:xfrm>
            <a:prstGeom prst="straightConnector1">
              <a:avLst/>
            </a:prstGeom>
            <a:noFill/>
            <a:ln w="12700">
              <a:solidFill>
                <a:schemeClr val="tx1"/>
              </a:solidFill>
              <a:round/>
              <a:headEnd/>
              <a:tailEnd/>
            </a:ln>
            <a:effectLst/>
          </p:spPr>
        </p:cxnSp>
        <p:sp>
          <p:nvSpPr>
            <p:cNvPr id="34" name="Oval 44">
              <a:extLst>
                <a:ext uri="{FF2B5EF4-FFF2-40B4-BE49-F238E27FC236}">
                  <a16:creationId xmlns:a16="http://schemas.microsoft.com/office/drawing/2014/main" id="{19FDA2BF-3C6A-412D-7B82-EEC85F6202F3}"/>
                </a:ext>
              </a:extLst>
            </p:cNvPr>
            <p:cNvSpPr>
              <a:spLocks noChangeArrowheads="1"/>
            </p:cNvSpPr>
            <p:nvPr/>
          </p:nvSpPr>
          <p:spPr bwMode="auto">
            <a:xfrm>
              <a:off x="3703" y="1031"/>
              <a:ext cx="937"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u="sng">
                  <a:latin typeface="Calibri" pitchFamily="34" charset="0"/>
                </a:rPr>
                <a:t>RegNum</a:t>
              </a:r>
            </a:p>
          </p:txBody>
        </p:sp>
        <p:sp>
          <p:nvSpPr>
            <p:cNvPr id="35" name="Oval 45">
              <a:extLst>
                <a:ext uri="{FF2B5EF4-FFF2-40B4-BE49-F238E27FC236}">
                  <a16:creationId xmlns:a16="http://schemas.microsoft.com/office/drawing/2014/main" id="{38EEB050-B979-1874-2F29-2A429CD0157D}"/>
                </a:ext>
              </a:extLst>
            </p:cNvPr>
            <p:cNvSpPr>
              <a:spLocks noChangeArrowheads="1"/>
            </p:cNvSpPr>
            <p:nvPr/>
          </p:nvSpPr>
          <p:spPr bwMode="auto">
            <a:xfrm>
              <a:off x="4536" y="750"/>
              <a:ext cx="895"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dirty="0">
                  <a:latin typeface="Calibri" pitchFamily="34" charset="0"/>
                </a:rPr>
                <a:t>Address</a:t>
              </a:r>
            </a:p>
          </p:txBody>
        </p:sp>
        <p:sp>
          <p:nvSpPr>
            <p:cNvPr id="36" name="Oval 46">
              <a:extLst>
                <a:ext uri="{FF2B5EF4-FFF2-40B4-BE49-F238E27FC236}">
                  <a16:creationId xmlns:a16="http://schemas.microsoft.com/office/drawing/2014/main" id="{E7380644-10C4-47E8-0432-DDCDE4D83099}"/>
                </a:ext>
              </a:extLst>
            </p:cNvPr>
            <p:cNvSpPr>
              <a:spLocks noChangeArrowheads="1"/>
            </p:cNvSpPr>
            <p:nvPr/>
          </p:nvSpPr>
          <p:spPr bwMode="auto">
            <a:xfrm>
              <a:off x="4896" y="1158"/>
              <a:ext cx="746"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a:latin typeface="Calibri" pitchFamily="34" charset="0"/>
                </a:rPr>
                <a:t>BDate</a:t>
              </a:r>
            </a:p>
          </p:txBody>
        </p:sp>
        <p:sp>
          <p:nvSpPr>
            <p:cNvPr id="37" name="Oval 47">
              <a:extLst>
                <a:ext uri="{FF2B5EF4-FFF2-40B4-BE49-F238E27FC236}">
                  <a16:creationId xmlns:a16="http://schemas.microsoft.com/office/drawing/2014/main" id="{32AEEEFB-030E-788D-50F4-67EB1A76773F}"/>
                </a:ext>
              </a:extLst>
            </p:cNvPr>
            <p:cNvSpPr>
              <a:spLocks noChangeArrowheads="1"/>
            </p:cNvSpPr>
            <p:nvPr/>
          </p:nvSpPr>
          <p:spPr bwMode="auto">
            <a:xfrm>
              <a:off x="4885" y="1980"/>
              <a:ext cx="852"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a:latin typeface="Calibri" pitchFamily="34" charset="0"/>
                </a:rPr>
                <a:t>Gender</a:t>
              </a:r>
            </a:p>
          </p:txBody>
        </p:sp>
        <p:sp>
          <p:nvSpPr>
            <p:cNvPr id="38" name="Line 48">
              <a:extLst>
                <a:ext uri="{FF2B5EF4-FFF2-40B4-BE49-F238E27FC236}">
                  <a16:creationId xmlns:a16="http://schemas.microsoft.com/office/drawing/2014/main" id="{786ADED1-FA85-EB60-3ECA-CB30C1D09E24}"/>
                </a:ext>
              </a:extLst>
            </p:cNvPr>
            <p:cNvSpPr>
              <a:spLocks noChangeShapeType="1"/>
            </p:cNvSpPr>
            <p:nvPr/>
          </p:nvSpPr>
          <p:spPr bwMode="auto">
            <a:xfrm>
              <a:off x="3417" y="1499"/>
              <a:ext cx="878" cy="167"/>
            </a:xfrm>
            <a:prstGeom prst="line">
              <a:avLst/>
            </a:prstGeom>
            <a:noFill/>
            <a:ln w="12700">
              <a:solidFill>
                <a:schemeClr val="tx1"/>
              </a:solidFill>
              <a:round/>
              <a:headEnd/>
              <a:tailEnd/>
            </a:ln>
            <a:effectLst/>
          </p:spPr>
          <p:txBody>
            <a:bodyPr wrap="none" lIns="90000" tIns="46800" rIns="90000" bIns="46800">
              <a:spAutoFit/>
            </a:bodyPr>
            <a:lstStyle/>
            <a:p>
              <a:endParaRPr lang="en-US" sz="800"/>
            </a:p>
          </p:txBody>
        </p:sp>
        <p:sp>
          <p:nvSpPr>
            <p:cNvPr id="39" name="Line 49">
              <a:extLst>
                <a:ext uri="{FF2B5EF4-FFF2-40B4-BE49-F238E27FC236}">
                  <a16:creationId xmlns:a16="http://schemas.microsoft.com/office/drawing/2014/main" id="{9B016270-C9FB-32EB-4B59-EC93D6C42856}"/>
                </a:ext>
              </a:extLst>
            </p:cNvPr>
            <p:cNvSpPr>
              <a:spLocks noChangeShapeType="1"/>
            </p:cNvSpPr>
            <p:nvPr/>
          </p:nvSpPr>
          <p:spPr bwMode="auto">
            <a:xfrm>
              <a:off x="4211" y="1387"/>
              <a:ext cx="184" cy="285"/>
            </a:xfrm>
            <a:prstGeom prst="line">
              <a:avLst/>
            </a:prstGeom>
            <a:noFill/>
            <a:ln w="12700">
              <a:solidFill>
                <a:schemeClr val="tx1"/>
              </a:solidFill>
              <a:round/>
              <a:headEnd/>
              <a:tailEnd/>
            </a:ln>
            <a:effectLst/>
          </p:spPr>
          <p:txBody>
            <a:bodyPr wrap="none" lIns="90000" tIns="46800" rIns="90000" bIns="46800">
              <a:spAutoFit/>
            </a:bodyPr>
            <a:lstStyle/>
            <a:p>
              <a:endParaRPr lang="en-US" sz="800"/>
            </a:p>
          </p:txBody>
        </p:sp>
        <p:sp>
          <p:nvSpPr>
            <p:cNvPr id="40" name="Line 50">
              <a:extLst>
                <a:ext uri="{FF2B5EF4-FFF2-40B4-BE49-F238E27FC236}">
                  <a16:creationId xmlns:a16="http://schemas.microsoft.com/office/drawing/2014/main" id="{280E5E5C-E2C4-349D-4AB4-B484C6B20216}"/>
                </a:ext>
              </a:extLst>
            </p:cNvPr>
            <p:cNvSpPr>
              <a:spLocks noChangeShapeType="1"/>
            </p:cNvSpPr>
            <p:nvPr/>
          </p:nvSpPr>
          <p:spPr bwMode="auto">
            <a:xfrm flipH="1">
              <a:off x="4535" y="1102"/>
              <a:ext cx="381" cy="564"/>
            </a:xfrm>
            <a:prstGeom prst="line">
              <a:avLst/>
            </a:prstGeom>
            <a:noFill/>
            <a:ln w="12700">
              <a:solidFill>
                <a:schemeClr val="tx1"/>
              </a:solidFill>
              <a:round/>
              <a:headEnd/>
              <a:tailEnd/>
            </a:ln>
            <a:effectLst/>
          </p:spPr>
          <p:txBody>
            <a:bodyPr wrap="none" lIns="90000" tIns="46800" rIns="90000" bIns="46800">
              <a:spAutoFit/>
            </a:bodyPr>
            <a:lstStyle/>
            <a:p>
              <a:endParaRPr lang="en-US" sz="800"/>
            </a:p>
          </p:txBody>
        </p:sp>
        <p:sp>
          <p:nvSpPr>
            <p:cNvPr id="41" name="Line 51">
              <a:extLst>
                <a:ext uri="{FF2B5EF4-FFF2-40B4-BE49-F238E27FC236}">
                  <a16:creationId xmlns:a16="http://schemas.microsoft.com/office/drawing/2014/main" id="{440D44CB-B4A0-FA04-1EDA-99E464E5FA8F}"/>
                </a:ext>
              </a:extLst>
            </p:cNvPr>
            <p:cNvSpPr>
              <a:spLocks noChangeShapeType="1"/>
            </p:cNvSpPr>
            <p:nvPr/>
          </p:nvSpPr>
          <p:spPr bwMode="auto">
            <a:xfrm flipH="1">
              <a:off x="4781" y="1515"/>
              <a:ext cx="470" cy="151"/>
            </a:xfrm>
            <a:prstGeom prst="line">
              <a:avLst/>
            </a:prstGeom>
            <a:noFill/>
            <a:ln w="12700">
              <a:solidFill>
                <a:schemeClr val="tx1"/>
              </a:solidFill>
              <a:round/>
              <a:headEnd/>
              <a:tailEnd/>
            </a:ln>
            <a:effectLst/>
          </p:spPr>
          <p:txBody>
            <a:bodyPr wrap="none" lIns="90000" tIns="46800" rIns="90000" bIns="46800">
              <a:spAutoFit/>
            </a:bodyPr>
            <a:lstStyle/>
            <a:p>
              <a:endParaRPr lang="en-US" sz="800"/>
            </a:p>
          </p:txBody>
        </p:sp>
        <p:sp>
          <p:nvSpPr>
            <p:cNvPr id="42" name="Line 52">
              <a:extLst>
                <a:ext uri="{FF2B5EF4-FFF2-40B4-BE49-F238E27FC236}">
                  <a16:creationId xmlns:a16="http://schemas.microsoft.com/office/drawing/2014/main" id="{0ECB04C3-1ECF-5072-722B-8301DC089475}"/>
                </a:ext>
              </a:extLst>
            </p:cNvPr>
            <p:cNvSpPr>
              <a:spLocks noChangeShapeType="1"/>
            </p:cNvSpPr>
            <p:nvPr/>
          </p:nvSpPr>
          <p:spPr bwMode="auto">
            <a:xfrm flipH="1" flipV="1">
              <a:off x="4756" y="1812"/>
              <a:ext cx="545" cy="184"/>
            </a:xfrm>
            <a:prstGeom prst="line">
              <a:avLst/>
            </a:prstGeom>
            <a:noFill/>
            <a:ln w="12700">
              <a:solidFill>
                <a:schemeClr val="tx1"/>
              </a:solidFill>
              <a:round/>
              <a:headEnd/>
              <a:tailEnd/>
            </a:ln>
            <a:effectLst/>
          </p:spPr>
          <p:txBody>
            <a:bodyPr wrap="square" lIns="90000" tIns="46800" rIns="90000" bIns="46800">
              <a:spAutoFit/>
            </a:bodyPr>
            <a:lstStyle/>
            <a:p>
              <a:endParaRPr lang="en-US" sz="800"/>
            </a:p>
          </p:txBody>
        </p:sp>
      </p:grpSp>
      <p:sp>
        <p:nvSpPr>
          <p:cNvPr id="48" name="Oval 47">
            <a:extLst>
              <a:ext uri="{FF2B5EF4-FFF2-40B4-BE49-F238E27FC236}">
                <a16:creationId xmlns:a16="http://schemas.microsoft.com/office/drawing/2014/main" id="{BC1964A7-E6AD-0CE3-0061-88EE0DE3B6A4}"/>
              </a:ext>
            </a:extLst>
          </p:cNvPr>
          <p:cNvSpPr/>
          <p:nvPr/>
        </p:nvSpPr>
        <p:spPr>
          <a:xfrm>
            <a:off x="9780075" y="3681389"/>
            <a:ext cx="1521915" cy="503152"/>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6614025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9483F-C58E-D11C-EF59-789528886C5E}"/>
              </a:ext>
            </a:extLst>
          </p:cNvPr>
          <p:cNvSpPr>
            <a:spLocks noGrp="1"/>
          </p:cNvSpPr>
          <p:nvPr>
            <p:ph type="title"/>
          </p:nvPr>
        </p:nvSpPr>
        <p:spPr/>
        <p:txBody>
          <a:bodyPr/>
          <a:lstStyle/>
          <a:p>
            <a:r>
              <a:rPr lang="en-GB" dirty="0"/>
              <a:t>Exercise solutions</a:t>
            </a:r>
          </a:p>
        </p:txBody>
      </p:sp>
      <p:sp>
        <p:nvSpPr>
          <p:cNvPr id="3" name="Content Placeholder 2">
            <a:extLst>
              <a:ext uri="{FF2B5EF4-FFF2-40B4-BE49-F238E27FC236}">
                <a16:creationId xmlns:a16="http://schemas.microsoft.com/office/drawing/2014/main" id="{F8CD9030-1E32-648A-C134-12CD87206B3B}"/>
              </a:ext>
            </a:extLst>
          </p:cNvPr>
          <p:cNvSpPr>
            <a:spLocks noGrp="1"/>
          </p:cNvSpPr>
          <p:nvPr>
            <p:ph idx="1"/>
          </p:nvPr>
        </p:nvSpPr>
        <p:spPr>
          <a:xfrm>
            <a:off x="783773" y="2313991"/>
            <a:ext cx="5894933" cy="3862971"/>
          </a:xfrm>
        </p:spPr>
        <p:txBody>
          <a:bodyPr>
            <a:normAutofit fontScale="70000" lnSpcReduction="20000"/>
          </a:bodyPr>
          <a:lstStyle/>
          <a:p>
            <a:r>
              <a:rPr lang="en-GB" dirty="0"/>
              <a:t>Department(</a:t>
            </a:r>
            <a:r>
              <a:rPr lang="en-GB" dirty="0" err="1"/>
              <a:t>DName</a:t>
            </a:r>
            <a:r>
              <a:rPr lang="en-GB" dirty="0"/>
              <a:t> TEXT NOT NULL, </a:t>
            </a:r>
            <a:r>
              <a:rPr lang="en-GB" dirty="0" err="1"/>
              <a:t>HoD</a:t>
            </a:r>
            <a:r>
              <a:rPr lang="en-GB" dirty="0"/>
              <a:t> TEXT, </a:t>
            </a:r>
            <a:r>
              <a:rPr lang="en-GB" dirty="0" err="1"/>
              <a:t>NoOfEmp</a:t>
            </a:r>
            <a:r>
              <a:rPr lang="en-GB" dirty="0"/>
              <a:t> INTEGER, </a:t>
            </a:r>
            <a:r>
              <a:rPr lang="en-GB" dirty="0">
                <a:solidFill>
                  <a:srgbClr val="FF0000"/>
                </a:solidFill>
              </a:rPr>
              <a:t>PRIMARY KEY(</a:t>
            </a:r>
            <a:r>
              <a:rPr lang="en-GB" dirty="0" err="1">
                <a:solidFill>
                  <a:srgbClr val="FF0000"/>
                </a:solidFill>
              </a:rPr>
              <a:t>DName</a:t>
            </a:r>
            <a:r>
              <a:rPr lang="en-GB" dirty="0">
                <a:solidFill>
                  <a:srgbClr val="FF0000"/>
                </a:solidFill>
              </a:rPr>
              <a:t>)</a:t>
            </a:r>
            <a:r>
              <a:rPr lang="en-GB" dirty="0"/>
              <a:t>)</a:t>
            </a:r>
          </a:p>
          <a:p>
            <a:r>
              <a:rPr lang="en-GB" dirty="0" err="1"/>
              <a:t>StudentsEnrol</a:t>
            </a:r>
            <a:r>
              <a:rPr lang="en-GB" dirty="0"/>
              <a:t>(</a:t>
            </a:r>
            <a:r>
              <a:rPr lang="en-GB" dirty="0" err="1"/>
              <a:t>firstName</a:t>
            </a:r>
            <a:r>
              <a:rPr lang="en-GB" dirty="0"/>
              <a:t> TEXT, </a:t>
            </a:r>
            <a:r>
              <a:rPr lang="en-GB" dirty="0" err="1"/>
              <a:t>lastName</a:t>
            </a:r>
            <a:r>
              <a:rPr lang="en-GB" dirty="0"/>
              <a:t> TEXT, </a:t>
            </a:r>
            <a:r>
              <a:rPr lang="en-GB" dirty="0" err="1"/>
              <a:t>RegNumber</a:t>
            </a:r>
            <a:r>
              <a:rPr lang="en-GB" dirty="0"/>
              <a:t> INTEGER NOT NULL, Address TEXT, </a:t>
            </a:r>
            <a:r>
              <a:rPr lang="en-GB" dirty="0" err="1"/>
              <a:t>BDate</a:t>
            </a:r>
            <a:r>
              <a:rPr lang="en-GB" dirty="0"/>
              <a:t> TEXT, Gender TEXT, </a:t>
            </a:r>
            <a:r>
              <a:rPr lang="en-GB" dirty="0" err="1">
                <a:solidFill>
                  <a:srgbClr val="FFC000"/>
                </a:solidFill>
              </a:rPr>
              <a:t>DepName</a:t>
            </a:r>
            <a:r>
              <a:rPr lang="en-GB" dirty="0">
                <a:solidFill>
                  <a:srgbClr val="FFC000"/>
                </a:solidFill>
              </a:rPr>
              <a:t> TEXT</a:t>
            </a:r>
            <a:r>
              <a:rPr lang="en-GB" dirty="0"/>
              <a:t>, </a:t>
            </a:r>
            <a:r>
              <a:rPr lang="en-GB" dirty="0">
                <a:solidFill>
                  <a:srgbClr val="FF0000"/>
                </a:solidFill>
              </a:rPr>
              <a:t>PRIMARY KEY (</a:t>
            </a:r>
            <a:r>
              <a:rPr lang="en-GB" dirty="0" err="1">
                <a:solidFill>
                  <a:srgbClr val="FF0000"/>
                </a:solidFill>
              </a:rPr>
              <a:t>RegNumber</a:t>
            </a:r>
            <a:r>
              <a:rPr lang="en-GB" dirty="0">
                <a:solidFill>
                  <a:srgbClr val="FF0000"/>
                </a:solidFill>
              </a:rPr>
              <a:t>)</a:t>
            </a:r>
            <a:r>
              <a:rPr lang="en-GB" dirty="0"/>
              <a:t>, </a:t>
            </a:r>
            <a:r>
              <a:rPr lang="en-GB" dirty="0">
                <a:solidFill>
                  <a:srgbClr val="FFC000"/>
                </a:solidFill>
              </a:rPr>
              <a:t>FOREIGN KEY(</a:t>
            </a:r>
            <a:r>
              <a:rPr lang="en-GB" dirty="0" err="1">
                <a:solidFill>
                  <a:srgbClr val="FFC000"/>
                </a:solidFill>
              </a:rPr>
              <a:t>DepName</a:t>
            </a:r>
            <a:r>
              <a:rPr lang="en-GB" dirty="0">
                <a:solidFill>
                  <a:srgbClr val="FFC000"/>
                </a:solidFill>
              </a:rPr>
              <a:t>) REFERENCES Department(</a:t>
            </a:r>
            <a:r>
              <a:rPr lang="en-GB" dirty="0" err="1">
                <a:solidFill>
                  <a:srgbClr val="FFC000"/>
                </a:solidFill>
              </a:rPr>
              <a:t>DName</a:t>
            </a:r>
            <a:r>
              <a:rPr lang="en-GB" dirty="0">
                <a:solidFill>
                  <a:srgbClr val="FFC000"/>
                </a:solidFill>
              </a:rPr>
              <a:t>) ON DELETE SET NULL</a:t>
            </a:r>
            <a:r>
              <a:rPr lang="en-GB" dirty="0"/>
              <a:t>)</a:t>
            </a:r>
          </a:p>
          <a:p>
            <a:r>
              <a:rPr lang="en-GB" dirty="0" err="1"/>
              <a:t>CourseRuns</a:t>
            </a:r>
            <a:r>
              <a:rPr lang="en-GB" dirty="0"/>
              <a:t>(</a:t>
            </a:r>
            <a:r>
              <a:rPr lang="en-GB" dirty="0" err="1"/>
              <a:t>CName</a:t>
            </a:r>
            <a:r>
              <a:rPr lang="en-GB" dirty="0"/>
              <a:t> TEXT NOT NULL, </a:t>
            </a:r>
            <a:r>
              <a:rPr lang="en-GB" dirty="0" err="1"/>
              <a:t>Desc</a:t>
            </a:r>
            <a:r>
              <a:rPr lang="en-GB" dirty="0"/>
              <a:t> TEXT, </a:t>
            </a:r>
            <a:r>
              <a:rPr lang="en-GB" dirty="0" err="1"/>
              <a:t>DepName</a:t>
            </a:r>
            <a:r>
              <a:rPr lang="en-GB" dirty="0"/>
              <a:t> TEXT, </a:t>
            </a:r>
            <a:r>
              <a:rPr lang="en-GB" dirty="0">
                <a:solidFill>
                  <a:srgbClr val="FF0000"/>
                </a:solidFill>
              </a:rPr>
              <a:t>PRIMARY KEY (</a:t>
            </a:r>
            <a:r>
              <a:rPr lang="en-GB" dirty="0" err="1">
                <a:solidFill>
                  <a:srgbClr val="FF0000"/>
                </a:solidFill>
              </a:rPr>
              <a:t>CName</a:t>
            </a:r>
            <a:r>
              <a:rPr lang="en-GB" dirty="0">
                <a:solidFill>
                  <a:srgbClr val="FF0000"/>
                </a:solidFill>
              </a:rPr>
              <a:t>), </a:t>
            </a:r>
            <a:r>
              <a:rPr lang="en-GB" dirty="0">
                <a:solidFill>
                  <a:srgbClr val="FFC000"/>
                </a:solidFill>
              </a:rPr>
              <a:t>FOREIGN KEY(</a:t>
            </a:r>
            <a:r>
              <a:rPr lang="en-GB" dirty="0" err="1">
                <a:solidFill>
                  <a:srgbClr val="FFC000"/>
                </a:solidFill>
              </a:rPr>
              <a:t>DepName</a:t>
            </a:r>
            <a:r>
              <a:rPr lang="en-GB" dirty="0">
                <a:solidFill>
                  <a:srgbClr val="FFC000"/>
                </a:solidFill>
              </a:rPr>
              <a:t>) REFERENCES Department(</a:t>
            </a:r>
            <a:r>
              <a:rPr lang="en-GB" dirty="0" err="1">
                <a:solidFill>
                  <a:srgbClr val="FFC000"/>
                </a:solidFill>
              </a:rPr>
              <a:t>DName</a:t>
            </a:r>
            <a:r>
              <a:rPr lang="en-GB" dirty="0">
                <a:solidFill>
                  <a:srgbClr val="FFC000"/>
                </a:solidFill>
              </a:rPr>
              <a:t>) ON DELETE SET NULL</a:t>
            </a:r>
            <a:r>
              <a:rPr lang="en-GB" dirty="0"/>
              <a:t>)</a:t>
            </a:r>
          </a:p>
          <a:p>
            <a:r>
              <a:rPr lang="en-GB" dirty="0" err="1"/>
              <a:t>StTakesCourse</a:t>
            </a:r>
            <a:r>
              <a:rPr lang="en-GB" dirty="0"/>
              <a:t>(</a:t>
            </a:r>
            <a:r>
              <a:rPr lang="en-GB" dirty="0" err="1"/>
              <a:t>CName</a:t>
            </a:r>
            <a:r>
              <a:rPr lang="en-GB" dirty="0"/>
              <a:t> TEXT NOT NULL, </a:t>
            </a:r>
            <a:r>
              <a:rPr lang="en-GB" dirty="0" err="1"/>
              <a:t>RegNumber</a:t>
            </a:r>
            <a:r>
              <a:rPr lang="en-GB" dirty="0"/>
              <a:t> INTEGER NOT NULL, </a:t>
            </a:r>
            <a:r>
              <a:rPr lang="en-GB" dirty="0">
                <a:solidFill>
                  <a:srgbClr val="FF0000"/>
                </a:solidFill>
              </a:rPr>
              <a:t>PRIMARY KEY(</a:t>
            </a:r>
            <a:r>
              <a:rPr lang="en-GB" dirty="0" err="1">
                <a:solidFill>
                  <a:srgbClr val="FF0000"/>
                </a:solidFill>
              </a:rPr>
              <a:t>CNAME,RegNumber</a:t>
            </a:r>
            <a:r>
              <a:rPr lang="en-GB" dirty="0">
                <a:solidFill>
                  <a:srgbClr val="FF0000"/>
                </a:solidFill>
              </a:rPr>
              <a:t>)</a:t>
            </a:r>
            <a:r>
              <a:rPr lang="en-GB" dirty="0"/>
              <a:t>, </a:t>
            </a:r>
            <a:r>
              <a:rPr lang="en-GB" dirty="0">
                <a:solidFill>
                  <a:srgbClr val="FFC000"/>
                </a:solidFill>
              </a:rPr>
              <a:t>FOREIGN KEY (</a:t>
            </a:r>
            <a:r>
              <a:rPr lang="en-GB" dirty="0" err="1">
                <a:solidFill>
                  <a:srgbClr val="FFC000"/>
                </a:solidFill>
              </a:rPr>
              <a:t>CName</a:t>
            </a:r>
            <a:r>
              <a:rPr lang="en-GB" dirty="0">
                <a:solidFill>
                  <a:srgbClr val="FFC000"/>
                </a:solidFill>
              </a:rPr>
              <a:t>) REFERENCES </a:t>
            </a:r>
            <a:r>
              <a:rPr lang="en-GB" dirty="0" err="1">
                <a:solidFill>
                  <a:srgbClr val="FFC000"/>
                </a:solidFill>
              </a:rPr>
              <a:t>CourseRuns</a:t>
            </a:r>
            <a:r>
              <a:rPr lang="en-GB" dirty="0">
                <a:solidFill>
                  <a:srgbClr val="FFC000"/>
                </a:solidFill>
              </a:rPr>
              <a:t>(</a:t>
            </a:r>
            <a:r>
              <a:rPr lang="en-GB" dirty="0" err="1">
                <a:solidFill>
                  <a:srgbClr val="FFC000"/>
                </a:solidFill>
              </a:rPr>
              <a:t>CName</a:t>
            </a:r>
            <a:r>
              <a:rPr lang="en-GB" dirty="0">
                <a:solidFill>
                  <a:srgbClr val="FFC000"/>
                </a:solidFill>
              </a:rPr>
              <a:t> ), ON DELETE SET NULL, FOREIGN KEY (</a:t>
            </a:r>
            <a:r>
              <a:rPr lang="en-GB" dirty="0" err="1">
                <a:solidFill>
                  <a:srgbClr val="FFC000"/>
                </a:solidFill>
              </a:rPr>
              <a:t>RegNumber</a:t>
            </a:r>
            <a:r>
              <a:rPr lang="en-GB" dirty="0">
                <a:solidFill>
                  <a:srgbClr val="FFC000"/>
                </a:solidFill>
              </a:rPr>
              <a:t>) REFERENCES </a:t>
            </a:r>
            <a:r>
              <a:rPr lang="en-GB" dirty="0" err="1">
                <a:solidFill>
                  <a:srgbClr val="FFC000"/>
                </a:solidFill>
              </a:rPr>
              <a:t>StudentsEnrol</a:t>
            </a:r>
            <a:r>
              <a:rPr lang="en-GB" dirty="0">
                <a:solidFill>
                  <a:srgbClr val="FFC000"/>
                </a:solidFill>
              </a:rPr>
              <a:t>(</a:t>
            </a:r>
            <a:r>
              <a:rPr lang="en-GB" dirty="0" err="1">
                <a:solidFill>
                  <a:srgbClr val="FFC000"/>
                </a:solidFill>
              </a:rPr>
              <a:t>RegNumber</a:t>
            </a:r>
            <a:r>
              <a:rPr lang="en-GB" dirty="0">
                <a:solidFill>
                  <a:srgbClr val="FFC000"/>
                </a:solidFill>
              </a:rPr>
              <a:t>), ON DELETE SET NULL</a:t>
            </a:r>
            <a:r>
              <a:rPr lang="en-GB" dirty="0"/>
              <a:t>)</a:t>
            </a:r>
          </a:p>
        </p:txBody>
      </p:sp>
      <p:sp>
        <p:nvSpPr>
          <p:cNvPr id="4" name="Slide Number Placeholder 3">
            <a:extLst>
              <a:ext uri="{FF2B5EF4-FFF2-40B4-BE49-F238E27FC236}">
                <a16:creationId xmlns:a16="http://schemas.microsoft.com/office/drawing/2014/main" id="{AE157959-08AB-87C5-F60B-12B594EC9141}"/>
              </a:ext>
            </a:extLst>
          </p:cNvPr>
          <p:cNvSpPr>
            <a:spLocks noGrp="1"/>
          </p:cNvSpPr>
          <p:nvPr>
            <p:ph type="sldNum" sz="quarter" idx="4"/>
          </p:nvPr>
        </p:nvSpPr>
        <p:spPr/>
        <p:txBody>
          <a:bodyPr/>
          <a:lstStyle/>
          <a:p>
            <a:fld id="{6998E55D-8E2A-4AFE-A61C-B5DBBB7761E7}" type="slidenum">
              <a:rPr lang="en-GB" smtClean="0"/>
              <a:pPr/>
              <a:t>124</a:t>
            </a:fld>
            <a:endParaRPr lang="en-GB"/>
          </a:p>
        </p:txBody>
      </p:sp>
      <p:grpSp>
        <p:nvGrpSpPr>
          <p:cNvPr id="5" name="Group 3">
            <a:extLst>
              <a:ext uri="{FF2B5EF4-FFF2-40B4-BE49-F238E27FC236}">
                <a16:creationId xmlns:a16="http://schemas.microsoft.com/office/drawing/2014/main" id="{F1C4EB4F-33AB-C5FC-55B6-3BD0C1593B7C}"/>
              </a:ext>
            </a:extLst>
          </p:cNvPr>
          <p:cNvGrpSpPr>
            <a:grpSpLocks/>
          </p:cNvGrpSpPr>
          <p:nvPr/>
        </p:nvGrpSpPr>
        <p:grpSpPr bwMode="auto">
          <a:xfrm>
            <a:off x="6732851" y="2183023"/>
            <a:ext cx="4920975" cy="2908043"/>
            <a:chOff x="126" y="638"/>
            <a:chExt cx="5611" cy="3331"/>
          </a:xfrm>
        </p:grpSpPr>
        <p:sp>
          <p:nvSpPr>
            <p:cNvPr id="6" name="Text Box 4">
              <a:extLst>
                <a:ext uri="{FF2B5EF4-FFF2-40B4-BE49-F238E27FC236}">
                  <a16:creationId xmlns:a16="http://schemas.microsoft.com/office/drawing/2014/main" id="{9F5A3AF6-8C96-585A-1068-0CA9A6FF061C}"/>
                </a:ext>
              </a:extLst>
            </p:cNvPr>
            <p:cNvSpPr txBox="1">
              <a:spLocks noChangeArrowheads="1"/>
            </p:cNvSpPr>
            <p:nvPr/>
          </p:nvSpPr>
          <p:spPr bwMode="auto">
            <a:xfrm>
              <a:off x="2566" y="3102"/>
              <a:ext cx="640" cy="293"/>
            </a:xfrm>
            <a:prstGeom prst="rect">
              <a:avLst/>
            </a:prstGeom>
            <a:noFill/>
            <a:ln w="12700">
              <a:solidFill>
                <a:schemeClr val="tx1"/>
              </a:solidFill>
              <a:miter lim="800000"/>
              <a:headEnd/>
              <a:tailEnd/>
            </a:ln>
            <a:effectLst/>
          </p:spPr>
          <p:txBody>
            <a:bodyPr wrap="none" lIns="90000" tIns="46800" rIns="90000" bIns="46800">
              <a:spAutoFit/>
            </a:bodyPr>
            <a:lstStyle/>
            <a:p>
              <a:r>
                <a:rPr lang="en-GB" sz="1000">
                  <a:latin typeface="Calibri" pitchFamily="34" charset="0"/>
                </a:rPr>
                <a:t>Course</a:t>
              </a:r>
            </a:p>
          </p:txBody>
        </p:sp>
        <p:grpSp>
          <p:nvGrpSpPr>
            <p:cNvPr id="7" name="Group 5">
              <a:extLst>
                <a:ext uri="{FF2B5EF4-FFF2-40B4-BE49-F238E27FC236}">
                  <a16:creationId xmlns:a16="http://schemas.microsoft.com/office/drawing/2014/main" id="{63E61BE4-8994-752D-5F03-A96A05630D78}"/>
                </a:ext>
              </a:extLst>
            </p:cNvPr>
            <p:cNvGrpSpPr>
              <a:grpSpLocks/>
            </p:cNvGrpSpPr>
            <p:nvPr/>
          </p:nvGrpSpPr>
          <p:grpSpPr bwMode="auto">
            <a:xfrm>
              <a:off x="647" y="1526"/>
              <a:ext cx="4260" cy="583"/>
              <a:chOff x="563" y="1376"/>
              <a:chExt cx="4260" cy="583"/>
            </a:xfrm>
          </p:grpSpPr>
          <p:sp>
            <p:nvSpPr>
              <p:cNvPr id="43" name="Text Box 6">
                <a:extLst>
                  <a:ext uri="{FF2B5EF4-FFF2-40B4-BE49-F238E27FC236}">
                    <a16:creationId xmlns:a16="http://schemas.microsoft.com/office/drawing/2014/main" id="{404786C9-78A2-78B1-81E1-92BB4656614C}"/>
                  </a:ext>
                </a:extLst>
              </p:cNvPr>
              <p:cNvSpPr txBox="1">
                <a:spLocks noChangeArrowheads="1"/>
              </p:cNvSpPr>
              <p:nvPr/>
            </p:nvSpPr>
            <p:spPr bwMode="auto">
              <a:xfrm>
                <a:off x="563" y="1525"/>
                <a:ext cx="968" cy="293"/>
              </a:xfrm>
              <a:prstGeom prst="rect">
                <a:avLst/>
              </a:prstGeom>
              <a:noFill/>
              <a:ln w="12700">
                <a:solidFill>
                  <a:schemeClr val="tx1"/>
                </a:solidFill>
                <a:miter lim="800000"/>
                <a:headEnd/>
                <a:tailEnd/>
              </a:ln>
              <a:effectLst/>
            </p:spPr>
            <p:txBody>
              <a:bodyPr wrap="none" lIns="90000" tIns="46800" rIns="90000" bIns="46800">
                <a:spAutoFit/>
              </a:bodyPr>
              <a:lstStyle/>
              <a:p>
                <a:r>
                  <a:rPr lang="en-GB" sz="1000" dirty="0">
                    <a:latin typeface="Calibri" pitchFamily="34" charset="0"/>
                  </a:rPr>
                  <a:t>Department</a:t>
                </a:r>
              </a:p>
            </p:txBody>
          </p:sp>
          <p:sp>
            <p:nvSpPr>
              <p:cNvPr id="44" name="Text Box 7">
                <a:extLst>
                  <a:ext uri="{FF2B5EF4-FFF2-40B4-BE49-F238E27FC236}">
                    <a16:creationId xmlns:a16="http://schemas.microsoft.com/office/drawing/2014/main" id="{1D1E8596-7D09-24EC-CD03-ED516E0E9420}"/>
                  </a:ext>
                </a:extLst>
              </p:cNvPr>
              <p:cNvSpPr txBox="1">
                <a:spLocks noChangeArrowheads="1"/>
              </p:cNvSpPr>
              <p:nvPr/>
            </p:nvSpPr>
            <p:spPr bwMode="auto">
              <a:xfrm>
                <a:off x="4124" y="1525"/>
                <a:ext cx="699" cy="293"/>
              </a:xfrm>
              <a:prstGeom prst="rect">
                <a:avLst/>
              </a:prstGeom>
              <a:noFill/>
              <a:ln w="12700">
                <a:solidFill>
                  <a:schemeClr val="tx1"/>
                </a:solidFill>
                <a:miter lim="800000"/>
                <a:headEnd/>
                <a:tailEnd/>
              </a:ln>
              <a:effectLst/>
            </p:spPr>
            <p:txBody>
              <a:bodyPr wrap="none" lIns="90000" tIns="46800" rIns="90000" bIns="46800">
                <a:spAutoFit/>
              </a:bodyPr>
              <a:lstStyle/>
              <a:p>
                <a:r>
                  <a:rPr lang="en-GB" sz="1000">
                    <a:latin typeface="Calibri" pitchFamily="34" charset="0"/>
                  </a:rPr>
                  <a:t>Student</a:t>
                </a:r>
              </a:p>
            </p:txBody>
          </p:sp>
          <p:sp>
            <p:nvSpPr>
              <p:cNvPr id="45" name="AutoShape 8">
                <a:extLst>
                  <a:ext uri="{FF2B5EF4-FFF2-40B4-BE49-F238E27FC236}">
                    <a16:creationId xmlns:a16="http://schemas.microsoft.com/office/drawing/2014/main" id="{5A32E509-14DD-5443-C5D2-052ED072DD31}"/>
                  </a:ext>
                </a:extLst>
              </p:cNvPr>
              <p:cNvSpPr>
                <a:spLocks noChangeArrowheads="1"/>
              </p:cNvSpPr>
              <p:nvPr/>
            </p:nvSpPr>
            <p:spPr bwMode="auto">
              <a:xfrm>
                <a:off x="2238" y="1376"/>
                <a:ext cx="1226" cy="583"/>
              </a:xfrm>
              <a:prstGeom prst="diamond">
                <a:avLst/>
              </a:prstGeom>
              <a:noFill/>
              <a:ln w="12700">
                <a:solidFill>
                  <a:schemeClr val="tx1"/>
                </a:solidFill>
                <a:miter lim="800000"/>
                <a:headEnd/>
                <a:tailEnd/>
              </a:ln>
              <a:effectLst/>
            </p:spPr>
            <p:txBody>
              <a:bodyPr lIns="90000" tIns="46800" rIns="90000" bIns="46800" anchor="ctr">
                <a:spAutoFit/>
              </a:bodyPr>
              <a:lstStyle/>
              <a:p>
                <a:pPr algn="ctr"/>
                <a:r>
                  <a:rPr lang="en-GB" sz="1000">
                    <a:latin typeface="Calibri" pitchFamily="34" charset="0"/>
                  </a:rPr>
                  <a:t>Enrols</a:t>
                </a:r>
              </a:p>
            </p:txBody>
          </p:sp>
          <p:sp>
            <p:nvSpPr>
              <p:cNvPr id="46" name="Line 9">
                <a:extLst>
                  <a:ext uri="{FF2B5EF4-FFF2-40B4-BE49-F238E27FC236}">
                    <a16:creationId xmlns:a16="http://schemas.microsoft.com/office/drawing/2014/main" id="{FC3120FE-5DBE-CCC9-C54C-8B80251E52DF}"/>
                  </a:ext>
                </a:extLst>
              </p:cNvPr>
              <p:cNvSpPr>
                <a:spLocks noChangeShapeType="1"/>
              </p:cNvSpPr>
              <p:nvPr/>
            </p:nvSpPr>
            <p:spPr bwMode="auto">
              <a:xfrm flipV="1">
                <a:off x="1326" y="1666"/>
                <a:ext cx="916" cy="11"/>
              </a:xfrm>
              <a:prstGeom prst="line">
                <a:avLst/>
              </a:prstGeom>
              <a:noFill/>
              <a:ln w="12700">
                <a:solidFill>
                  <a:schemeClr val="tx1"/>
                </a:solidFill>
                <a:round/>
                <a:headEnd/>
                <a:tailEnd/>
              </a:ln>
              <a:effectLst/>
            </p:spPr>
            <p:txBody>
              <a:bodyPr wrap="square" lIns="90000" tIns="46800" rIns="90000" bIns="46800">
                <a:spAutoFit/>
              </a:bodyPr>
              <a:lstStyle/>
              <a:p>
                <a:endParaRPr lang="en-US" sz="800"/>
              </a:p>
            </p:txBody>
          </p:sp>
          <p:sp>
            <p:nvSpPr>
              <p:cNvPr id="47" name="Line 10">
                <a:extLst>
                  <a:ext uri="{FF2B5EF4-FFF2-40B4-BE49-F238E27FC236}">
                    <a16:creationId xmlns:a16="http://schemas.microsoft.com/office/drawing/2014/main" id="{9F387EFF-5CCE-C894-CAE0-98F66ACB1300}"/>
                  </a:ext>
                </a:extLst>
              </p:cNvPr>
              <p:cNvSpPr>
                <a:spLocks noChangeShapeType="1"/>
              </p:cNvSpPr>
              <p:nvPr/>
            </p:nvSpPr>
            <p:spPr bwMode="auto">
              <a:xfrm>
                <a:off x="3479" y="1667"/>
                <a:ext cx="648" cy="0"/>
              </a:xfrm>
              <a:prstGeom prst="line">
                <a:avLst/>
              </a:prstGeom>
              <a:noFill/>
              <a:ln w="12700">
                <a:solidFill>
                  <a:schemeClr val="tx1"/>
                </a:solidFill>
                <a:round/>
                <a:headEnd/>
                <a:tailEnd/>
              </a:ln>
              <a:effectLst/>
            </p:spPr>
            <p:txBody>
              <a:bodyPr lIns="90000" tIns="46800" rIns="90000" bIns="46800">
                <a:spAutoFit/>
              </a:bodyPr>
              <a:lstStyle/>
              <a:p>
                <a:endParaRPr lang="en-US" sz="800"/>
              </a:p>
            </p:txBody>
          </p:sp>
        </p:grpSp>
        <p:sp>
          <p:nvSpPr>
            <p:cNvPr id="8" name="Text Box 11">
              <a:extLst>
                <a:ext uri="{FF2B5EF4-FFF2-40B4-BE49-F238E27FC236}">
                  <a16:creationId xmlns:a16="http://schemas.microsoft.com/office/drawing/2014/main" id="{5FE05AFB-BE67-C22D-4095-A4C025496566}"/>
                </a:ext>
              </a:extLst>
            </p:cNvPr>
            <p:cNvSpPr txBox="1">
              <a:spLocks noChangeArrowheads="1"/>
            </p:cNvSpPr>
            <p:nvPr/>
          </p:nvSpPr>
          <p:spPr bwMode="auto">
            <a:xfrm>
              <a:off x="2168" y="1566"/>
              <a:ext cx="286" cy="293"/>
            </a:xfrm>
            <a:prstGeom prst="rect">
              <a:avLst/>
            </a:prstGeom>
            <a:noFill/>
            <a:ln w="12700">
              <a:noFill/>
              <a:miter lim="800000"/>
              <a:headEnd/>
              <a:tailEnd/>
            </a:ln>
            <a:effectLst/>
          </p:spPr>
          <p:txBody>
            <a:bodyPr wrap="none" lIns="90000" tIns="46800" rIns="90000" bIns="46800">
              <a:spAutoFit/>
            </a:bodyPr>
            <a:lstStyle/>
            <a:p>
              <a:r>
                <a:rPr lang="en-GB" sz="1000">
                  <a:latin typeface="Calibri" pitchFamily="34" charset="0"/>
                </a:rPr>
                <a:t>1</a:t>
              </a:r>
            </a:p>
          </p:txBody>
        </p:sp>
        <p:sp>
          <p:nvSpPr>
            <p:cNvPr id="9" name="Text Box 12">
              <a:extLst>
                <a:ext uri="{FF2B5EF4-FFF2-40B4-BE49-F238E27FC236}">
                  <a16:creationId xmlns:a16="http://schemas.microsoft.com/office/drawing/2014/main" id="{E22268F5-B8A2-7E74-6497-008ACB55E06A}"/>
                </a:ext>
              </a:extLst>
            </p:cNvPr>
            <p:cNvSpPr txBox="1">
              <a:spLocks noChangeArrowheads="1"/>
            </p:cNvSpPr>
            <p:nvPr/>
          </p:nvSpPr>
          <p:spPr bwMode="auto">
            <a:xfrm>
              <a:off x="3515" y="1571"/>
              <a:ext cx="306" cy="293"/>
            </a:xfrm>
            <a:prstGeom prst="rect">
              <a:avLst/>
            </a:prstGeom>
            <a:noFill/>
            <a:ln w="12700">
              <a:noFill/>
              <a:miter lim="800000"/>
              <a:headEnd/>
              <a:tailEnd/>
            </a:ln>
            <a:effectLst/>
          </p:spPr>
          <p:txBody>
            <a:bodyPr wrap="none" lIns="90000" tIns="46800" rIns="90000" bIns="46800">
              <a:spAutoFit/>
            </a:bodyPr>
            <a:lstStyle/>
            <a:p>
              <a:r>
                <a:rPr lang="en-GB" sz="1000">
                  <a:latin typeface="Calibri" pitchFamily="34" charset="0"/>
                </a:rPr>
                <a:t>N</a:t>
              </a:r>
            </a:p>
          </p:txBody>
        </p:sp>
        <p:sp>
          <p:nvSpPr>
            <p:cNvPr id="10" name="AutoShape 13">
              <a:extLst>
                <a:ext uri="{FF2B5EF4-FFF2-40B4-BE49-F238E27FC236}">
                  <a16:creationId xmlns:a16="http://schemas.microsoft.com/office/drawing/2014/main" id="{47BBA449-4D46-4F3D-1912-FFB5661DCD00}"/>
                </a:ext>
              </a:extLst>
            </p:cNvPr>
            <p:cNvSpPr>
              <a:spLocks noChangeArrowheads="1"/>
            </p:cNvSpPr>
            <p:nvPr/>
          </p:nvSpPr>
          <p:spPr bwMode="auto">
            <a:xfrm>
              <a:off x="548" y="2525"/>
              <a:ext cx="1230" cy="583"/>
            </a:xfrm>
            <a:prstGeom prst="diamond">
              <a:avLst/>
            </a:prstGeom>
            <a:noFill/>
            <a:ln w="12700">
              <a:solidFill>
                <a:schemeClr val="tx1"/>
              </a:solidFill>
              <a:miter lim="800000"/>
              <a:headEnd/>
              <a:tailEnd/>
            </a:ln>
            <a:effectLst/>
          </p:spPr>
          <p:txBody>
            <a:bodyPr lIns="90000" tIns="46800" rIns="90000" bIns="46800" anchor="ctr">
              <a:spAutoFit/>
            </a:bodyPr>
            <a:lstStyle/>
            <a:p>
              <a:pPr algn="ctr"/>
              <a:r>
                <a:rPr lang="en-GB" sz="1000">
                  <a:latin typeface="Calibri" pitchFamily="34" charset="0"/>
                </a:rPr>
                <a:t>Runs</a:t>
              </a:r>
            </a:p>
          </p:txBody>
        </p:sp>
        <p:sp>
          <p:nvSpPr>
            <p:cNvPr id="11" name="AutoShape 14">
              <a:extLst>
                <a:ext uri="{FF2B5EF4-FFF2-40B4-BE49-F238E27FC236}">
                  <a16:creationId xmlns:a16="http://schemas.microsoft.com/office/drawing/2014/main" id="{6A64E916-255B-446B-C82F-2D6ABA63D180}"/>
                </a:ext>
              </a:extLst>
            </p:cNvPr>
            <p:cNvSpPr>
              <a:spLocks noChangeArrowheads="1"/>
            </p:cNvSpPr>
            <p:nvPr/>
          </p:nvSpPr>
          <p:spPr bwMode="auto">
            <a:xfrm>
              <a:off x="3946" y="2357"/>
              <a:ext cx="1230" cy="583"/>
            </a:xfrm>
            <a:prstGeom prst="diamond">
              <a:avLst/>
            </a:prstGeom>
            <a:noFill/>
            <a:ln w="12700">
              <a:solidFill>
                <a:schemeClr val="tx1"/>
              </a:solidFill>
              <a:miter lim="800000"/>
              <a:headEnd/>
              <a:tailEnd/>
            </a:ln>
            <a:effectLst/>
          </p:spPr>
          <p:txBody>
            <a:bodyPr lIns="90000" tIns="46800" rIns="90000" bIns="46800" anchor="ctr">
              <a:spAutoFit/>
            </a:bodyPr>
            <a:lstStyle/>
            <a:p>
              <a:pPr algn="ctr"/>
              <a:r>
                <a:rPr lang="en-GB" sz="1000">
                  <a:latin typeface="Calibri" pitchFamily="34" charset="0"/>
                </a:rPr>
                <a:t>Takes</a:t>
              </a:r>
            </a:p>
          </p:txBody>
        </p:sp>
        <p:sp>
          <p:nvSpPr>
            <p:cNvPr id="12" name="Text Box 15">
              <a:extLst>
                <a:ext uri="{FF2B5EF4-FFF2-40B4-BE49-F238E27FC236}">
                  <a16:creationId xmlns:a16="http://schemas.microsoft.com/office/drawing/2014/main" id="{D0A63D4C-DE84-F3A7-82FD-074134FDCF83}"/>
                </a:ext>
              </a:extLst>
            </p:cNvPr>
            <p:cNvSpPr txBox="1">
              <a:spLocks noChangeArrowheads="1"/>
            </p:cNvSpPr>
            <p:nvPr/>
          </p:nvSpPr>
          <p:spPr bwMode="auto">
            <a:xfrm>
              <a:off x="1129" y="2321"/>
              <a:ext cx="286" cy="293"/>
            </a:xfrm>
            <a:prstGeom prst="rect">
              <a:avLst/>
            </a:prstGeom>
            <a:noFill/>
            <a:ln w="12700">
              <a:noFill/>
              <a:miter lim="800000"/>
              <a:headEnd/>
              <a:tailEnd/>
            </a:ln>
            <a:effectLst/>
          </p:spPr>
          <p:txBody>
            <a:bodyPr wrap="none" lIns="90000" tIns="46800" rIns="90000" bIns="46800">
              <a:spAutoFit/>
            </a:bodyPr>
            <a:lstStyle/>
            <a:p>
              <a:r>
                <a:rPr lang="en-GB" sz="1000">
                  <a:latin typeface="Calibri" pitchFamily="34" charset="0"/>
                </a:rPr>
                <a:t>1</a:t>
              </a:r>
            </a:p>
          </p:txBody>
        </p:sp>
        <p:sp>
          <p:nvSpPr>
            <p:cNvPr id="13" name="Text Box 16">
              <a:extLst>
                <a:ext uri="{FF2B5EF4-FFF2-40B4-BE49-F238E27FC236}">
                  <a16:creationId xmlns:a16="http://schemas.microsoft.com/office/drawing/2014/main" id="{C43DEB92-FEA7-2DC9-10EE-725B64EF21C6}"/>
                </a:ext>
              </a:extLst>
            </p:cNvPr>
            <p:cNvSpPr txBox="1">
              <a:spLocks noChangeArrowheads="1"/>
            </p:cNvSpPr>
            <p:nvPr/>
          </p:nvSpPr>
          <p:spPr bwMode="auto">
            <a:xfrm>
              <a:off x="1161" y="3023"/>
              <a:ext cx="306" cy="293"/>
            </a:xfrm>
            <a:prstGeom prst="rect">
              <a:avLst/>
            </a:prstGeom>
            <a:noFill/>
            <a:ln w="12700">
              <a:noFill/>
              <a:miter lim="800000"/>
              <a:headEnd/>
              <a:tailEnd/>
            </a:ln>
            <a:effectLst/>
          </p:spPr>
          <p:txBody>
            <a:bodyPr wrap="none" lIns="90000" tIns="46800" rIns="90000" bIns="46800">
              <a:spAutoFit/>
            </a:bodyPr>
            <a:lstStyle/>
            <a:p>
              <a:r>
                <a:rPr lang="en-GB" sz="1000">
                  <a:latin typeface="Calibri" pitchFamily="34" charset="0"/>
                </a:rPr>
                <a:t>N</a:t>
              </a:r>
            </a:p>
          </p:txBody>
        </p:sp>
        <p:sp>
          <p:nvSpPr>
            <p:cNvPr id="14" name="Text Box 17">
              <a:extLst>
                <a:ext uri="{FF2B5EF4-FFF2-40B4-BE49-F238E27FC236}">
                  <a16:creationId xmlns:a16="http://schemas.microsoft.com/office/drawing/2014/main" id="{5F6910FF-AC9E-8416-EE6D-F706FFEAF36B}"/>
                </a:ext>
              </a:extLst>
            </p:cNvPr>
            <p:cNvSpPr txBox="1">
              <a:spLocks noChangeArrowheads="1"/>
            </p:cNvSpPr>
            <p:nvPr/>
          </p:nvSpPr>
          <p:spPr bwMode="auto">
            <a:xfrm>
              <a:off x="4324" y="2122"/>
              <a:ext cx="339" cy="293"/>
            </a:xfrm>
            <a:prstGeom prst="rect">
              <a:avLst/>
            </a:prstGeom>
            <a:noFill/>
            <a:ln w="12700">
              <a:noFill/>
              <a:miter lim="800000"/>
              <a:headEnd/>
              <a:tailEnd/>
            </a:ln>
            <a:effectLst/>
          </p:spPr>
          <p:txBody>
            <a:bodyPr wrap="none" lIns="90000" tIns="46800" rIns="90000" bIns="46800">
              <a:spAutoFit/>
            </a:bodyPr>
            <a:lstStyle/>
            <a:p>
              <a:r>
                <a:rPr lang="en-GB" sz="1000">
                  <a:latin typeface="Calibri" pitchFamily="34" charset="0"/>
                </a:rPr>
                <a:t>M</a:t>
              </a:r>
            </a:p>
          </p:txBody>
        </p:sp>
        <p:sp>
          <p:nvSpPr>
            <p:cNvPr id="15" name="Text Box 18">
              <a:extLst>
                <a:ext uri="{FF2B5EF4-FFF2-40B4-BE49-F238E27FC236}">
                  <a16:creationId xmlns:a16="http://schemas.microsoft.com/office/drawing/2014/main" id="{D8E022F2-48B1-9093-4A5E-C8D917BC5BE5}"/>
                </a:ext>
              </a:extLst>
            </p:cNvPr>
            <p:cNvSpPr txBox="1">
              <a:spLocks noChangeArrowheads="1"/>
            </p:cNvSpPr>
            <p:nvPr/>
          </p:nvSpPr>
          <p:spPr bwMode="auto">
            <a:xfrm>
              <a:off x="4318" y="2948"/>
              <a:ext cx="306" cy="293"/>
            </a:xfrm>
            <a:prstGeom prst="rect">
              <a:avLst/>
            </a:prstGeom>
            <a:noFill/>
            <a:ln w="12700">
              <a:noFill/>
              <a:miter lim="800000"/>
              <a:headEnd/>
              <a:tailEnd/>
            </a:ln>
            <a:effectLst/>
          </p:spPr>
          <p:txBody>
            <a:bodyPr wrap="none" lIns="90000" tIns="46800" rIns="90000" bIns="46800">
              <a:spAutoFit/>
            </a:bodyPr>
            <a:lstStyle/>
            <a:p>
              <a:r>
                <a:rPr lang="en-GB" sz="1000">
                  <a:latin typeface="Calibri" pitchFamily="34" charset="0"/>
                </a:rPr>
                <a:t>N</a:t>
              </a:r>
            </a:p>
          </p:txBody>
        </p:sp>
        <p:cxnSp>
          <p:nvCxnSpPr>
            <p:cNvPr id="16" name="AutoShape 19">
              <a:extLst>
                <a:ext uri="{FF2B5EF4-FFF2-40B4-BE49-F238E27FC236}">
                  <a16:creationId xmlns:a16="http://schemas.microsoft.com/office/drawing/2014/main" id="{6E6C8FA1-3978-7F9B-1A08-DC1E72E82378}"/>
                </a:ext>
              </a:extLst>
            </p:cNvPr>
            <p:cNvCxnSpPr>
              <a:cxnSpLocks noChangeShapeType="1"/>
              <a:stCxn id="43" idx="2"/>
              <a:endCxn id="10" idx="0"/>
            </p:cNvCxnSpPr>
            <p:nvPr/>
          </p:nvCxnSpPr>
          <p:spPr bwMode="auto">
            <a:xfrm>
              <a:off x="1131" y="1968"/>
              <a:ext cx="32" cy="557"/>
            </a:xfrm>
            <a:prstGeom prst="straightConnector1">
              <a:avLst/>
            </a:prstGeom>
            <a:noFill/>
            <a:ln w="12700">
              <a:solidFill>
                <a:schemeClr val="tx1"/>
              </a:solidFill>
              <a:round/>
              <a:headEnd/>
              <a:tailEnd/>
            </a:ln>
            <a:effectLst/>
          </p:spPr>
        </p:cxnSp>
        <p:cxnSp>
          <p:nvCxnSpPr>
            <p:cNvPr id="17" name="AutoShape 20">
              <a:extLst>
                <a:ext uri="{FF2B5EF4-FFF2-40B4-BE49-F238E27FC236}">
                  <a16:creationId xmlns:a16="http://schemas.microsoft.com/office/drawing/2014/main" id="{364D2F1A-C34F-84AF-C190-2BC55481ACB2}"/>
                </a:ext>
              </a:extLst>
            </p:cNvPr>
            <p:cNvCxnSpPr>
              <a:cxnSpLocks noChangeShapeType="1"/>
              <a:stCxn id="10" idx="2"/>
              <a:endCxn id="6" idx="1"/>
            </p:cNvCxnSpPr>
            <p:nvPr/>
          </p:nvCxnSpPr>
          <p:spPr bwMode="auto">
            <a:xfrm rot="16200000" flipH="1">
              <a:off x="1794" y="2477"/>
              <a:ext cx="141" cy="1403"/>
            </a:xfrm>
            <a:prstGeom prst="bentConnector2">
              <a:avLst/>
            </a:prstGeom>
            <a:noFill/>
            <a:ln w="12700">
              <a:solidFill>
                <a:schemeClr val="tx1"/>
              </a:solidFill>
              <a:miter lim="800000"/>
              <a:headEnd/>
              <a:tailEnd/>
            </a:ln>
            <a:effectLst/>
          </p:spPr>
        </p:cxnSp>
        <p:cxnSp>
          <p:nvCxnSpPr>
            <p:cNvPr id="18" name="AutoShape 21">
              <a:extLst>
                <a:ext uri="{FF2B5EF4-FFF2-40B4-BE49-F238E27FC236}">
                  <a16:creationId xmlns:a16="http://schemas.microsoft.com/office/drawing/2014/main" id="{DF772FC6-BF30-F4BF-2B5F-01D26F5A6E19}"/>
                </a:ext>
              </a:extLst>
            </p:cNvPr>
            <p:cNvCxnSpPr>
              <a:cxnSpLocks noChangeShapeType="1"/>
              <a:stCxn id="11" idx="2"/>
              <a:endCxn id="6" idx="3"/>
            </p:cNvCxnSpPr>
            <p:nvPr/>
          </p:nvCxnSpPr>
          <p:spPr bwMode="auto">
            <a:xfrm rot="5400000">
              <a:off x="3729" y="2417"/>
              <a:ext cx="309" cy="1355"/>
            </a:xfrm>
            <a:prstGeom prst="bentConnector2">
              <a:avLst/>
            </a:prstGeom>
            <a:noFill/>
            <a:ln w="12700">
              <a:solidFill>
                <a:schemeClr val="tx1"/>
              </a:solidFill>
              <a:miter lim="800000"/>
              <a:headEnd/>
              <a:tailEnd/>
            </a:ln>
            <a:effectLst/>
          </p:spPr>
        </p:cxnSp>
        <p:cxnSp>
          <p:nvCxnSpPr>
            <p:cNvPr id="19" name="AutoShape 22">
              <a:extLst>
                <a:ext uri="{FF2B5EF4-FFF2-40B4-BE49-F238E27FC236}">
                  <a16:creationId xmlns:a16="http://schemas.microsoft.com/office/drawing/2014/main" id="{5714D705-8668-04D0-0E6E-6259DA8436B1}"/>
                </a:ext>
              </a:extLst>
            </p:cNvPr>
            <p:cNvCxnSpPr>
              <a:cxnSpLocks noChangeShapeType="1"/>
              <a:stCxn id="44" idx="2"/>
              <a:endCxn id="11" idx="0"/>
            </p:cNvCxnSpPr>
            <p:nvPr/>
          </p:nvCxnSpPr>
          <p:spPr bwMode="auto">
            <a:xfrm>
              <a:off x="4558" y="1968"/>
              <a:ext cx="3" cy="389"/>
            </a:xfrm>
            <a:prstGeom prst="straightConnector1">
              <a:avLst/>
            </a:prstGeom>
            <a:noFill/>
            <a:ln w="12700">
              <a:solidFill>
                <a:schemeClr val="tx1"/>
              </a:solidFill>
              <a:round/>
              <a:headEnd/>
              <a:tailEnd/>
            </a:ln>
            <a:effectLst/>
          </p:spPr>
        </p:cxnSp>
        <p:sp>
          <p:nvSpPr>
            <p:cNvPr id="20" name="Oval 23">
              <a:extLst>
                <a:ext uri="{FF2B5EF4-FFF2-40B4-BE49-F238E27FC236}">
                  <a16:creationId xmlns:a16="http://schemas.microsoft.com/office/drawing/2014/main" id="{10C7C769-8B31-DE9B-7001-394ACDAA6E14}"/>
                </a:ext>
              </a:extLst>
            </p:cNvPr>
            <p:cNvSpPr>
              <a:spLocks noChangeArrowheads="1"/>
            </p:cNvSpPr>
            <p:nvPr/>
          </p:nvSpPr>
          <p:spPr bwMode="auto">
            <a:xfrm>
              <a:off x="1899" y="3594"/>
              <a:ext cx="836"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u="sng" dirty="0" err="1">
                  <a:latin typeface="Calibri" pitchFamily="34" charset="0"/>
                </a:rPr>
                <a:t>CName</a:t>
              </a:r>
              <a:endParaRPr lang="en-GB" sz="900" u="sng" dirty="0">
                <a:latin typeface="Calibri" pitchFamily="34" charset="0"/>
              </a:endParaRPr>
            </a:p>
          </p:txBody>
        </p:sp>
        <p:sp>
          <p:nvSpPr>
            <p:cNvPr id="21" name="Oval 24">
              <a:extLst>
                <a:ext uri="{FF2B5EF4-FFF2-40B4-BE49-F238E27FC236}">
                  <a16:creationId xmlns:a16="http://schemas.microsoft.com/office/drawing/2014/main" id="{FB41B389-0E12-46AC-6C65-3785AEBE313A}"/>
                </a:ext>
              </a:extLst>
            </p:cNvPr>
            <p:cNvSpPr>
              <a:spLocks noChangeArrowheads="1"/>
            </p:cNvSpPr>
            <p:nvPr/>
          </p:nvSpPr>
          <p:spPr bwMode="auto">
            <a:xfrm>
              <a:off x="2915" y="3594"/>
              <a:ext cx="1152"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a:latin typeface="Calibri" pitchFamily="34" charset="0"/>
                </a:rPr>
                <a:t>Description</a:t>
              </a:r>
            </a:p>
          </p:txBody>
        </p:sp>
        <p:sp>
          <p:nvSpPr>
            <p:cNvPr id="22" name="Line 25">
              <a:extLst>
                <a:ext uri="{FF2B5EF4-FFF2-40B4-BE49-F238E27FC236}">
                  <a16:creationId xmlns:a16="http://schemas.microsoft.com/office/drawing/2014/main" id="{7911ABF3-19F0-DB78-D0AF-A6D6069FB268}"/>
                </a:ext>
              </a:extLst>
            </p:cNvPr>
            <p:cNvSpPr>
              <a:spLocks noChangeShapeType="1"/>
            </p:cNvSpPr>
            <p:nvPr/>
          </p:nvSpPr>
          <p:spPr bwMode="auto">
            <a:xfrm flipV="1">
              <a:off x="2310" y="3356"/>
              <a:ext cx="493" cy="257"/>
            </a:xfrm>
            <a:prstGeom prst="line">
              <a:avLst/>
            </a:prstGeom>
            <a:noFill/>
            <a:ln w="12700">
              <a:solidFill>
                <a:schemeClr val="tx1"/>
              </a:solidFill>
              <a:round/>
              <a:headEnd/>
              <a:tailEnd/>
            </a:ln>
            <a:effectLst/>
          </p:spPr>
          <p:txBody>
            <a:bodyPr wrap="square" lIns="90000" tIns="46800" rIns="90000" bIns="46800">
              <a:spAutoFit/>
            </a:bodyPr>
            <a:lstStyle/>
            <a:p>
              <a:endParaRPr lang="en-US" sz="800"/>
            </a:p>
          </p:txBody>
        </p:sp>
        <p:sp>
          <p:nvSpPr>
            <p:cNvPr id="23" name="Line 26">
              <a:extLst>
                <a:ext uri="{FF2B5EF4-FFF2-40B4-BE49-F238E27FC236}">
                  <a16:creationId xmlns:a16="http://schemas.microsoft.com/office/drawing/2014/main" id="{932551A8-F971-F3B9-5B43-02FC7D8EF13C}"/>
                </a:ext>
              </a:extLst>
            </p:cNvPr>
            <p:cNvSpPr>
              <a:spLocks noChangeShapeType="1"/>
            </p:cNvSpPr>
            <p:nvPr/>
          </p:nvSpPr>
          <p:spPr bwMode="auto">
            <a:xfrm>
              <a:off x="2985" y="3373"/>
              <a:ext cx="493" cy="240"/>
            </a:xfrm>
            <a:prstGeom prst="line">
              <a:avLst/>
            </a:prstGeom>
            <a:noFill/>
            <a:ln w="12700">
              <a:solidFill>
                <a:schemeClr val="tx1"/>
              </a:solidFill>
              <a:round/>
              <a:headEnd/>
              <a:tailEnd/>
            </a:ln>
            <a:effectLst/>
          </p:spPr>
          <p:txBody>
            <a:bodyPr wrap="square" lIns="90000" tIns="46800" rIns="90000" bIns="46800">
              <a:spAutoFit/>
            </a:bodyPr>
            <a:lstStyle/>
            <a:p>
              <a:endParaRPr lang="en-US" sz="800"/>
            </a:p>
          </p:txBody>
        </p:sp>
        <p:sp>
          <p:nvSpPr>
            <p:cNvPr id="24" name="Oval 27">
              <a:extLst>
                <a:ext uri="{FF2B5EF4-FFF2-40B4-BE49-F238E27FC236}">
                  <a16:creationId xmlns:a16="http://schemas.microsoft.com/office/drawing/2014/main" id="{AA2F716B-1E1A-0CBF-147F-29F2D2F63B21}"/>
                </a:ext>
              </a:extLst>
            </p:cNvPr>
            <p:cNvSpPr>
              <a:spLocks noChangeArrowheads="1"/>
            </p:cNvSpPr>
            <p:nvPr/>
          </p:nvSpPr>
          <p:spPr bwMode="auto">
            <a:xfrm>
              <a:off x="221" y="1144"/>
              <a:ext cx="852"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u="sng" dirty="0" err="1">
                  <a:latin typeface="Calibri" pitchFamily="34" charset="0"/>
                </a:rPr>
                <a:t>DName</a:t>
              </a:r>
              <a:endParaRPr lang="en-GB" sz="900" u="sng" dirty="0">
                <a:latin typeface="Calibri" pitchFamily="34" charset="0"/>
              </a:endParaRPr>
            </a:p>
          </p:txBody>
        </p:sp>
        <p:sp>
          <p:nvSpPr>
            <p:cNvPr id="25" name="Oval 28">
              <a:extLst>
                <a:ext uri="{FF2B5EF4-FFF2-40B4-BE49-F238E27FC236}">
                  <a16:creationId xmlns:a16="http://schemas.microsoft.com/office/drawing/2014/main" id="{403F3572-4D08-E3F3-63C6-84F3C32D911B}"/>
                </a:ext>
              </a:extLst>
            </p:cNvPr>
            <p:cNvSpPr>
              <a:spLocks noChangeArrowheads="1"/>
            </p:cNvSpPr>
            <p:nvPr/>
          </p:nvSpPr>
          <p:spPr bwMode="auto">
            <a:xfrm>
              <a:off x="126" y="2030"/>
              <a:ext cx="618"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a:latin typeface="Calibri" pitchFamily="34" charset="0"/>
                </a:rPr>
                <a:t>HoD</a:t>
              </a:r>
            </a:p>
          </p:txBody>
        </p:sp>
        <p:sp>
          <p:nvSpPr>
            <p:cNvPr id="26" name="Oval 29">
              <a:extLst>
                <a:ext uri="{FF2B5EF4-FFF2-40B4-BE49-F238E27FC236}">
                  <a16:creationId xmlns:a16="http://schemas.microsoft.com/office/drawing/2014/main" id="{1AB3A2A3-CC52-90DE-7B52-06DE64FD0B64}"/>
                </a:ext>
              </a:extLst>
            </p:cNvPr>
            <p:cNvSpPr>
              <a:spLocks noChangeArrowheads="1"/>
            </p:cNvSpPr>
            <p:nvPr/>
          </p:nvSpPr>
          <p:spPr bwMode="auto">
            <a:xfrm>
              <a:off x="663" y="776"/>
              <a:ext cx="1096"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dirty="0" err="1">
                  <a:latin typeface="Calibri" pitchFamily="34" charset="0"/>
                </a:rPr>
                <a:t>NoOfEmps</a:t>
              </a:r>
              <a:endParaRPr lang="en-GB" sz="900" dirty="0">
                <a:latin typeface="Calibri" pitchFamily="34" charset="0"/>
              </a:endParaRPr>
            </a:p>
          </p:txBody>
        </p:sp>
        <p:sp>
          <p:nvSpPr>
            <p:cNvPr id="27" name="Line 35">
              <a:extLst>
                <a:ext uri="{FF2B5EF4-FFF2-40B4-BE49-F238E27FC236}">
                  <a16:creationId xmlns:a16="http://schemas.microsoft.com/office/drawing/2014/main" id="{4F2A906A-9F56-6504-D7FF-941239F252E1}"/>
                </a:ext>
              </a:extLst>
            </p:cNvPr>
            <p:cNvSpPr>
              <a:spLocks noChangeShapeType="1"/>
            </p:cNvSpPr>
            <p:nvPr/>
          </p:nvSpPr>
          <p:spPr bwMode="auto">
            <a:xfrm>
              <a:off x="514" y="1499"/>
              <a:ext cx="386" cy="167"/>
            </a:xfrm>
            <a:prstGeom prst="line">
              <a:avLst/>
            </a:prstGeom>
            <a:noFill/>
            <a:ln w="12700">
              <a:solidFill>
                <a:schemeClr val="tx1"/>
              </a:solidFill>
              <a:round/>
              <a:headEnd/>
              <a:tailEnd/>
            </a:ln>
            <a:effectLst/>
          </p:spPr>
          <p:txBody>
            <a:bodyPr wrap="none" lIns="90000" tIns="46800" rIns="90000" bIns="46800">
              <a:spAutoFit/>
            </a:bodyPr>
            <a:lstStyle/>
            <a:p>
              <a:endParaRPr lang="en-US" sz="800"/>
            </a:p>
          </p:txBody>
        </p:sp>
        <p:sp>
          <p:nvSpPr>
            <p:cNvPr id="28" name="Line 36">
              <a:extLst>
                <a:ext uri="{FF2B5EF4-FFF2-40B4-BE49-F238E27FC236}">
                  <a16:creationId xmlns:a16="http://schemas.microsoft.com/office/drawing/2014/main" id="{45483EB3-75EE-16CF-7090-CB3158D95B5C}"/>
                </a:ext>
              </a:extLst>
            </p:cNvPr>
            <p:cNvSpPr>
              <a:spLocks noChangeShapeType="1"/>
            </p:cNvSpPr>
            <p:nvPr/>
          </p:nvSpPr>
          <p:spPr bwMode="auto">
            <a:xfrm>
              <a:off x="1191" y="1135"/>
              <a:ext cx="0" cy="531"/>
            </a:xfrm>
            <a:prstGeom prst="line">
              <a:avLst/>
            </a:prstGeom>
            <a:noFill/>
            <a:ln w="12700">
              <a:solidFill>
                <a:schemeClr val="tx1"/>
              </a:solidFill>
              <a:round/>
              <a:headEnd/>
              <a:tailEnd/>
            </a:ln>
            <a:effectLst/>
          </p:spPr>
          <p:txBody>
            <a:bodyPr wrap="none" lIns="90000" tIns="46800" rIns="90000" bIns="46800">
              <a:spAutoFit/>
            </a:bodyPr>
            <a:lstStyle/>
            <a:p>
              <a:endParaRPr lang="en-US" sz="800"/>
            </a:p>
          </p:txBody>
        </p:sp>
        <p:sp>
          <p:nvSpPr>
            <p:cNvPr id="29" name="Line 38">
              <a:extLst>
                <a:ext uri="{FF2B5EF4-FFF2-40B4-BE49-F238E27FC236}">
                  <a16:creationId xmlns:a16="http://schemas.microsoft.com/office/drawing/2014/main" id="{6DC98C16-50A0-CF82-241F-874D302FBBC7}"/>
                </a:ext>
              </a:extLst>
            </p:cNvPr>
            <p:cNvSpPr>
              <a:spLocks noChangeShapeType="1"/>
            </p:cNvSpPr>
            <p:nvPr/>
          </p:nvSpPr>
          <p:spPr bwMode="auto">
            <a:xfrm flipV="1">
              <a:off x="436" y="1963"/>
              <a:ext cx="498" cy="84"/>
            </a:xfrm>
            <a:prstGeom prst="line">
              <a:avLst/>
            </a:prstGeom>
            <a:noFill/>
            <a:ln w="12700">
              <a:solidFill>
                <a:schemeClr val="tx1"/>
              </a:solidFill>
              <a:round/>
              <a:headEnd/>
              <a:tailEnd/>
            </a:ln>
            <a:effectLst/>
          </p:spPr>
          <p:txBody>
            <a:bodyPr wrap="none" lIns="90000" tIns="46800" rIns="90000" bIns="46800">
              <a:spAutoFit/>
            </a:bodyPr>
            <a:lstStyle/>
            <a:p>
              <a:endParaRPr lang="en-US" sz="800"/>
            </a:p>
          </p:txBody>
        </p:sp>
        <p:sp>
          <p:nvSpPr>
            <p:cNvPr id="30" name="Oval 40">
              <a:extLst>
                <a:ext uri="{FF2B5EF4-FFF2-40B4-BE49-F238E27FC236}">
                  <a16:creationId xmlns:a16="http://schemas.microsoft.com/office/drawing/2014/main" id="{064DF5E8-1A00-1D41-2200-B86795554683}"/>
                </a:ext>
              </a:extLst>
            </p:cNvPr>
            <p:cNvSpPr>
              <a:spLocks noChangeArrowheads="1"/>
            </p:cNvSpPr>
            <p:nvPr/>
          </p:nvSpPr>
          <p:spPr bwMode="auto">
            <a:xfrm>
              <a:off x="2245" y="638"/>
              <a:ext cx="1014" cy="351"/>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800">
                  <a:latin typeface="Calibri" pitchFamily="34" charset="0"/>
                </a:rPr>
                <a:t>First Name</a:t>
              </a:r>
            </a:p>
          </p:txBody>
        </p:sp>
        <p:sp>
          <p:nvSpPr>
            <p:cNvPr id="31" name="Oval 41">
              <a:extLst>
                <a:ext uri="{FF2B5EF4-FFF2-40B4-BE49-F238E27FC236}">
                  <a16:creationId xmlns:a16="http://schemas.microsoft.com/office/drawing/2014/main" id="{66387719-9C51-117B-CDFE-A1623B905542}"/>
                </a:ext>
              </a:extLst>
            </p:cNvPr>
            <p:cNvSpPr>
              <a:spLocks noChangeArrowheads="1"/>
            </p:cNvSpPr>
            <p:nvPr/>
          </p:nvSpPr>
          <p:spPr bwMode="auto">
            <a:xfrm>
              <a:off x="2920" y="883"/>
              <a:ext cx="993" cy="351"/>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800" dirty="0">
                  <a:latin typeface="Calibri" pitchFamily="34" charset="0"/>
                </a:rPr>
                <a:t>Last Name</a:t>
              </a:r>
            </a:p>
          </p:txBody>
        </p:sp>
        <p:cxnSp>
          <p:nvCxnSpPr>
            <p:cNvPr id="32" name="AutoShape 42">
              <a:extLst>
                <a:ext uri="{FF2B5EF4-FFF2-40B4-BE49-F238E27FC236}">
                  <a16:creationId xmlns:a16="http://schemas.microsoft.com/office/drawing/2014/main" id="{5C761707-FC8D-14BA-11BD-42126E527BB1}"/>
                </a:ext>
              </a:extLst>
            </p:cNvPr>
            <p:cNvCxnSpPr>
              <a:cxnSpLocks noChangeShapeType="1"/>
              <a:stCxn id="38" idx="0"/>
              <a:endCxn id="30" idx="4"/>
            </p:cNvCxnSpPr>
            <p:nvPr/>
          </p:nvCxnSpPr>
          <p:spPr bwMode="auto">
            <a:xfrm flipH="1" flipV="1">
              <a:off x="2752" y="989"/>
              <a:ext cx="665" cy="510"/>
            </a:xfrm>
            <a:prstGeom prst="straightConnector1">
              <a:avLst/>
            </a:prstGeom>
            <a:noFill/>
            <a:ln w="12700">
              <a:solidFill>
                <a:schemeClr val="tx1"/>
              </a:solidFill>
              <a:round/>
              <a:headEnd/>
              <a:tailEnd/>
            </a:ln>
            <a:effectLst/>
          </p:spPr>
        </p:cxnSp>
        <p:cxnSp>
          <p:nvCxnSpPr>
            <p:cNvPr id="33" name="AutoShape 43">
              <a:extLst>
                <a:ext uri="{FF2B5EF4-FFF2-40B4-BE49-F238E27FC236}">
                  <a16:creationId xmlns:a16="http://schemas.microsoft.com/office/drawing/2014/main" id="{5A331B92-1D6B-E030-E402-B98F89F7E8BF}"/>
                </a:ext>
              </a:extLst>
            </p:cNvPr>
            <p:cNvCxnSpPr>
              <a:cxnSpLocks noChangeShapeType="1"/>
              <a:stCxn id="44" idx="0"/>
              <a:endCxn id="31" idx="4"/>
            </p:cNvCxnSpPr>
            <p:nvPr/>
          </p:nvCxnSpPr>
          <p:spPr bwMode="auto">
            <a:xfrm flipH="1" flipV="1">
              <a:off x="3417" y="1234"/>
              <a:ext cx="1141" cy="441"/>
            </a:xfrm>
            <a:prstGeom prst="straightConnector1">
              <a:avLst/>
            </a:prstGeom>
            <a:noFill/>
            <a:ln w="12700">
              <a:solidFill>
                <a:schemeClr val="tx1"/>
              </a:solidFill>
              <a:round/>
              <a:headEnd/>
              <a:tailEnd/>
            </a:ln>
            <a:effectLst/>
          </p:spPr>
        </p:cxnSp>
        <p:sp>
          <p:nvSpPr>
            <p:cNvPr id="34" name="Oval 44">
              <a:extLst>
                <a:ext uri="{FF2B5EF4-FFF2-40B4-BE49-F238E27FC236}">
                  <a16:creationId xmlns:a16="http://schemas.microsoft.com/office/drawing/2014/main" id="{19FDA2BF-3C6A-412D-7B82-EEC85F6202F3}"/>
                </a:ext>
              </a:extLst>
            </p:cNvPr>
            <p:cNvSpPr>
              <a:spLocks noChangeArrowheads="1"/>
            </p:cNvSpPr>
            <p:nvPr/>
          </p:nvSpPr>
          <p:spPr bwMode="auto">
            <a:xfrm>
              <a:off x="3703" y="1031"/>
              <a:ext cx="937"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u="sng">
                  <a:latin typeface="Calibri" pitchFamily="34" charset="0"/>
                </a:rPr>
                <a:t>RegNum</a:t>
              </a:r>
            </a:p>
          </p:txBody>
        </p:sp>
        <p:sp>
          <p:nvSpPr>
            <p:cNvPr id="35" name="Oval 45">
              <a:extLst>
                <a:ext uri="{FF2B5EF4-FFF2-40B4-BE49-F238E27FC236}">
                  <a16:creationId xmlns:a16="http://schemas.microsoft.com/office/drawing/2014/main" id="{38EEB050-B979-1874-2F29-2A429CD0157D}"/>
                </a:ext>
              </a:extLst>
            </p:cNvPr>
            <p:cNvSpPr>
              <a:spLocks noChangeArrowheads="1"/>
            </p:cNvSpPr>
            <p:nvPr/>
          </p:nvSpPr>
          <p:spPr bwMode="auto">
            <a:xfrm>
              <a:off x="4536" y="750"/>
              <a:ext cx="895"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dirty="0">
                  <a:latin typeface="Calibri" pitchFamily="34" charset="0"/>
                </a:rPr>
                <a:t>Address</a:t>
              </a:r>
            </a:p>
          </p:txBody>
        </p:sp>
        <p:sp>
          <p:nvSpPr>
            <p:cNvPr id="36" name="Oval 46">
              <a:extLst>
                <a:ext uri="{FF2B5EF4-FFF2-40B4-BE49-F238E27FC236}">
                  <a16:creationId xmlns:a16="http://schemas.microsoft.com/office/drawing/2014/main" id="{E7380644-10C4-47E8-0432-DDCDE4D83099}"/>
                </a:ext>
              </a:extLst>
            </p:cNvPr>
            <p:cNvSpPr>
              <a:spLocks noChangeArrowheads="1"/>
            </p:cNvSpPr>
            <p:nvPr/>
          </p:nvSpPr>
          <p:spPr bwMode="auto">
            <a:xfrm>
              <a:off x="4896" y="1158"/>
              <a:ext cx="746"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a:latin typeface="Calibri" pitchFamily="34" charset="0"/>
                </a:rPr>
                <a:t>BDate</a:t>
              </a:r>
            </a:p>
          </p:txBody>
        </p:sp>
        <p:sp>
          <p:nvSpPr>
            <p:cNvPr id="37" name="Oval 47">
              <a:extLst>
                <a:ext uri="{FF2B5EF4-FFF2-40B4-BE49-F238E27FC236}">
                  <a16:creationId xmlns:a16="http://schemas.microsoft.com/office/drawing/2014/main" id="{32AEEEFB-030E-788D-50F4-67EB1A76773F}"/>
                </a:ext>
              </a:extLst>
            </p:cNvPr>
            <p:cNvSpPr>
              <a:spLocks noChangeArrowheads="1"/>
            </p:cNvSpPr>
            <p:nvPr/>
          </p:nvSpPr>
          <p:spPr bwMode="auto">
            <a:xfrm>
              <a:off x="4885" y="1980"/>
              <a:ext cx="852" cy="375"/>
            </a:xfrm>
            <a:prstGeom prst="ellipse">
              <a:avLst/>
            </a:prstGeom>
            <a:noFill/>
            <a:ln w="12700">
              <a:solidFill>
                <a:schemeClr val="tx1"/>
              </a:solidFill>
              <a:round/>
              <a:headEnd/>
              <a:tailEnd/>
            </a:ln>
            <a:effectLst/>
          </p:spPr>
          <p:txBody>
            <a:bodyPr wrap="none" lIns="90000" tIns="46800" rIns="90000" bIns="46800" anchor="ctr">
              <a:spAutoFit/>
            </a:bodyPr>
            <a:lstStyle/>
            <a:p>
              <a:pPr algn="ctr"/>
              <a:r>
                <a:rPr lang="en-GB" sz="900">
                  <a:latin typeface="Calibri" pitchFamily="34" charset="0"/>
                </a:rPr>
                <a:t>Gender</a:t>
              </a:r>
            </a:p>
          </p:txBody>
        </p:sp>
        <p:sp>
          <p:nvSpPr>
            <p:cNvPr id="38" name="Line 48">
              <a:extLst>
                <a:ext uri="{FF2B5EF4-FFF2-40B4-BE49-F238E27FC236}">
                  <a16:creationId xmlns:a16="http://schemas.microsoft.com/office/drawing/2014/main" id="{786ADED1-FA85-EB60-3ECA-CB30C1D09E24}"/>
                </a:ext>
              </a:extLst>
            </p:cNvPr>
            <p:cNvSpPr>
              <a:spLocks noChangeShapeType="1"/>
            </p:cNvSpPr>
            <p:nvPr/>
          </p:nvSpPr>
          <p:spPr bwMode="auto">
            <a:xfrm>
              <a:off x="3417" y="1499"/>
              <a:ext cx="878" cy="167"/>
            </a:xfrm>
            <a:prstGeom prst="line">
              <a:avLst/>
            </a:prstGeom>
            <a:noFill/>
            <a:ln w="12700">
              <a:solidFill>
                <a:schemeClr val="tx1"/>
              </a:solidFill>
              <a:round/>
              <a:headEnd/>
              <a:tailEnd/>
            </a:ln>
            <a:effectLst/>
          </p:spPr>
          <p:txBody>
            <a:bodyPr wrap="none" lIns="90000" tIns="46800" rIns="90000" bIns="46800">
              <a:spAutoFit/>
            </a:bodyPr>
            <a:lstStyle/>
            <a:p>
              <a:endParaRPr lang="en-US" sz="800"/>
            </a:p>
          </p:txBody>
        </p:sp>
        <p:sp>
          <p:nvSpPr>
            <p:cNvPr id="39" name="Line 49">
              <a:extLst>
                <a:ext uri="{FF2B5EF4-FFF2-40B4-BE49-F238E27FC236}">
                  <a16:creationId xmlns:a16="http://schemas.microsoft.com/office/drawing/2014/main" id="{9B016270-C9FB-32EB-4B59-EC93D6C42856}"/>
                </a:ext>
              </a:extLst>
            </p:cNvPr>
            <p:cNvSpPr>
              <a:spLocks noChangeShapeType="1"/>
            </p:cNvSpPr>
            <p:nvPr/>
          </p:nvSpPr>
          <p:spPr bwMode="auto">
            <a:xfrm>
              <a:off x="4211" y="1387"/>
              <a:ext cx="184" cy="285"/>
            </a:xfrm>
            <a:prstGeom prst="line">
              <a:avLst/>
            </a:prstGeom>
            <a:noFill/>
            <a:ln w="12700">
              <a:solidFill>
                <a:schemeClr val="tx1"/>
              </a:solidFill>
              <a:round/>
              <a:headEnd/>
              <a:tailEnd/>
            </a:ln>
            <a:effectLst/>
          </p:spPr>
          <p:txBody>
            <a:bodyPr wrap="none" lIns="90000" tIns="46800" rIns="90000" bIns="46800">
              <a:spAutoFit/>
            </a:bodyPr>
            <a:lstStyle/>
            <a:p>
              <a:endParaRPr lang="en-US" sz="800"/>
            </a:p>
          </p:txBody>
        </p:sp>
        <p:sp>
          <p:nvSpPr>
            <p:cNvPr id="40" name="Line 50">
              <a:extLst>
                <a:ext uri="{FF2B5EF4-FFF2-40B4-BE49-F238E27FC236}">
                  <a16:creationId xmlns:a16="http://schemas.microsoft.com/office/drawing/2014/main" id="{280E5E5C-E2C4-349D-4AB4-B484C6B20216}"/>
                </a:ext>
              </a:extLst>
            </p:cNvPr>
            <p:cNvSpPr>
              <a:spLocks noChangeShapeType="1"/>
            </p:cNvSpPr>
            <p:nvPr/>
          </p:nvSpPr>
          <p:spPr bwMode="auto">
            <a:xfrm flipH="1">
              <a:off x="4535" y="1102"/>
              <a:ext cx="381" cy="564"/>
            </a:xfrm>
            <a:prstGeom prst="line">
              <a:avLst/>
            </a:prstGeom>
            <a:noFill/>
            <a:ln w="12700">
              <a:solidFill>
                <a:schemeClr val="tx1"/>
              </a:solidFill>
              <a:round/>
              <a:headEnd/>
              <a:tailEnd/>
            </a:ln>
            <a:effectLst/>
          </p:spPr>
          <p:txBody>
            <a:bodyPr wrap="none" lIns="90000" tIns="46800" rIns="90000" bIns="46800">
              <a:spAutoFit/>
            </a:bodyPr>
            <a:lstStyle/>
            <a:p>
              <a:endParaRPr lang="en-US" sz="800"/>
            </a:p>
          </p:txBody>
        </p:sp>
        <p:sp>
          <p:nvSpPr>
            <p:cNvPr id="41" name="Line 51">
              <a:extLst>
                <a:ext uri="{FF2B5EF4-FFF2-40B4-BE49-F238E27FC236}">
                  <a16:creationId xmlns:a16="http://schemas.microsoft.com/office/drawing/2014/main" id="{440D44CB-B4A0-FA04-1EDA-99E464E5FA8F}"/>
                </a:ext>
              </a:extLst>
            </p:cNvPr>
            <p:cNvSpPr>
              <a:spLocks noChangeShapeType="1"/>
            </p:cNvSpPr>
            <p:nvPr/>
          </p:nvSpPr>
          <p:spPr bwMode="auto">
            <a:xfrm flipH="1">
              <a:off x="4781" y="1515"/>
              <a:ext cx="470" cy="151"/>
            </a:xfrm>
            <a:prstGeom prst="line">
              <a:avLst/>
            </a:prstGeom>
            <a:noFill/>
            <a:ln w="12700">
              <a:solidFill>
                <a:schemeClr val="tx1"/>
              </a:solidFill>
              <a:round/>
              <a:headEnd/>
              <a:tailEnd/>
            </a:ln>
            <a:effectLst/>
          </p:spPr>
          <p:txBody>
            <a:bodyPr wrap="none" lIns="90000" tIns="46800" rIns="90000" bIns="46800">
              <a:spAutoFit/>
            </a:bodyPr>
            <a:lstStyle/>
            <a:p>
              <a:endParaRPr lang="en-US" sz="800"/>
            </a:p>
          </p:txBody>
        </p:sp>
        <p:sp>
          <p:nvSpPr>
            <p:cNvPr id="42" name="Line 52">
              <a:extLst>
                <a:ext uri="{FF2B5EF4-FFF2-40B4-BE49-F238E27FC236}">
                  <a16:creationId xmlns:a16="http://schemas.microsoft.com/office/drawing/2014/main" id="{0ECB04C3-1ECF-5072-722B-8301DC089475}"/>
                </a:ext>
              </a:extLst>
            </p:cNvPr>
            <p:cNvSpPr>
              <a:spLocks noChangeShapeType="1"/>
            </p:cNvSpPr>
            <p:nvPr/>
          </p:nvSpPr>
          <p:spPr bwMode="auto">
            <a:xfrm flipH="1" flipV="1">
              <a:off x="4756" y="1812"/>
              <a:ext cx="545" cy="184"/>
            </a:xfrm>
            <a:prstGeom prst="line">
              <a:avLst/>
            </a:prstGeom>
            <a:noFill/>
            <a:ln w="12700">
              <a:solidFill>
                <a:schemeClr val="tx1"/>
              </a:solidFill>
              <a:round/>
              <a:headEnd/>
              <a:tailEnd/>
            </a:ln>
            <a:effectLst/>
          </p:spPr>
          <p:txBody>
            <a:bodyPr wrap="square" lIns="90000" tIns="46800" rIns="90000" bIns="46800">
              <a:spAutoFit/>
            </a:bodyPr>
            <a:lstStyle/>
            <a:p>
              <a:endParaRPr lang="en-US" sz="800"/>
            </a:p>
          </p:txBody>
        </p:sp>
      </p:grpSp>
      <p:sp>
        <p:nvSpPr>
          <p:cNvPr id="48" name="Oval 47">
            <a:extLst>
              <a:ext uri="{FF2B5EF4-FFF2-40B4-BE49-F238E27FC236}">
                <a16:creationId xmlns:a16="http://schemas.microsoft.com/office/drawing/2014/main" id="{BC1964A7-E6AD-0CE3-0061-88EE0DE3B6A4}"/>
              </a:ext>
            </a:extLst>
          </p:cNvPr>
          <p:cNvSpPr/>
          <p:nvPr/>
        </p:nvSpPr>
        <p:spPr>
          <a:xfrm flipH="1">
            <a:off x="9461493" y="3545422"/>
            <a:ext cx="2303211" cy="836267"/>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6676733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26E2-EA09-C369-76DA-6DE7AF0DE9C3}"/>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8C3D7502-B1C9-25A7-4E67-419516F871D9}"/>
              </a:ext>
            </a:extLst>
          </p:cNvPr>
          <p:cNvSpPr>
            <a:spLocks noGrp="1"/>
          </p:cNvSpPr>
          <p:nvPr>
            <p:ph idx="1"/>
          </p:nvPr>
        </p:nvSpPr>
        <p:spPr/>
        <p:txBody>
          <a:bodyPr>
            <a:normAutofit fontScale="92500" lnSpcReduction="10000"/>
          </a:bodyPr>
          <a:lstStyle/>
          <a:p>
            <a:r>
              <a:rPr lang="en-GB" dirty="0"/>
              <a:t>Relational Model is where we translate ER or EER to a mathematical representation called </a:t>
            </a:r>
            <a:r>
              <a:rPr lang="en-GB" dirty="0">
                <a:solidFill>
                  <a:srgbClr val="00B0F0"/>
                </a:solidFill>
              </a:rPr>
              <a:t>Relations</a:t>
            </a:r>
            <a:r>
              <a:rPr lang="en-GB" dirty="0"/>
              <a:t>.</a:t>
            </a:r>
          </a:p>
          <a:p>
            <a:r>
              <a:rPr lang="en-GB" dirty="0">
                <a:solidFill>
                  <a:schemeClr val="bg1"/>
                </a:solidFill>
              </a:rPr>
              <a:t>A Relation has two components: An Instance and A Relational Schema (RS).</a:t>
            </a:r>
          </a:p>
          <a:p>
            <a:r>
              <a:rPr lang="en-GB" dirty="0">
                <a:solidFill>
                  <a:schemeClr val="bg1"/>
                </a:solidFill>
              </a:rPr>
              <a:t>While writing the RS, the domain of attributes (to enforce Domain Integrity), the primary key (to enforce Entity Integrity), foreign keys (to enforce Referential Integrity) and Multiplicity and Participation constraints must be provided.</a:t>
            </a:r>
          </a:p>
          <a:p>
            <a:r>
              <a:rPr lang="en-GB" dirty="0">
                <a:solidFill>
                  <a:schemeClr val="bg1"/>
                </a:solidFill>
              </a:rPr>
              <a:t>We saw </a:t>
            </a:r>
            <a:r>
              <a:rPr lang="en-GB" b="1" dirty="0">
                <a:solidFill>
                  <a:schemeClr val="bg1"/>
                </a:solidFill>
              </a:rPr>
              <a:t>UNIQUE</a:t>
            </a:r>
            <a:r>
              <a:rPr lang="en-GB" dirty="0">
                <a:solidFill>
                  <a:schemeClr val="bg1"/>
                </a:solidFill>
              </a:rPr>
              <a:t>, </a:t>
            </a:r>
            <a:r>
              <a:rPr lang="en-GB" b="1" dirty="0">
                <a:solidFill>
                  <a:schemeClr val="bg1"/>
                </a:solidFill>
              </a:rPr>
              <a:t>CANNOT</a:t>
            </a:r>
            <a:r>
              <a:rPr lang="en-GB" dirty="0">
                <a:solidFill>
                  <a:schemeClr val="bg1"/>
                </a:solidFill>
              </a:rPr>
              <a:t> </a:t>
            </a:r>
            <a:r>
              <a:rPr lang="en-GB" b="1" dirty="0">
                <a:solidFill>
                  <a:schemeClr val="bg1"/>
                </a:solidFill>
              </a:rPr>
              <a:t>BE</a:t>
            </a:r>
            <a:r>
              <a:rPr lang="en-GB" dirty="0">
                <a:solidFill>
                  <a:schemeClr val="bg1"/>
                </a:solidFill>
              </a:rPr>
              <a:t> </a:t>
            </a:r>
            <a:r>
              <a:rPr lang="en-GB" b="1" dirty="0">
                <a:solidFill>
                  <a:schemeClr val="bg1"/>
                </a:solidFill>
              </a:rPr>
              <a:t>NULL</a:t>
            </a:r>
            <a:r>
              <a:rPr lang="en-GB" dirty="0">
                <a:solidFill>
                  <a:schemeClr val="bg1"/>
                </a:solidFill>
              </a:rPr>
              <a:t>, </a:t>
            </a:r>
            <a:r>
              <a:rPr lang="en-GB" b="1" dirty="0">
                <a:solidFill>
                  <a:schemeClr val="bg1"/>
                </a:solidFill>
              </a:rPr>
              <a:t>SET</a:t>
            </a:r>
            <a:r>
              <a:rPr lang="en-GB" dirty="0">
                <a:solidFill>
                  <a:schemeClr val="bg1"/>
                </a:solidFill>
              </a:rPr>
              <a:t> </a:t>
            </a:r>
            <a:r>
              <a:rPr lang="en-GB" b="1" dirty="0">
                <a:solidFill>
                  <a:schemeClr val="bg1"/>
                </a:solidFill>
              </a:rPr>
              <a:t>NULL</a:t>
            </a:r>
            <a:r>
              <a:rPr lang="en-GB" dirty="0">
                <a:solidFill>
                  <a:schemeClr val="bg1"/>
                </a:solidFill>
              </a:rPr>
              <a:t>/</a:t>
            </a:r>
            <a:r>
              <a:rPr lang="en-GB" b="1" dirty="0">
                <a:solidFill>
                  <a:schemeClr val="bg1"/>
                </a:solidFill>
              </a:rPr>
              <a:t>DEFAULT</a:t>
            </a:r>
            <a:r>
              <a:rPr lang="en-GB" dirty="0">
                <a:solidFill>
                  <a:schemeClr val="bg1"/>
                </a:solidFill>
              </a:rPr>
              <a:t>, </a:t>
            </a:r>
            <a:r>
              <a:rPr lang="en-GB" b="1" dirty="0">
                <a:solidFill>
                  <a:schemeClr val="bg1"/>
                </a:solidFill>
              </a:rPr>
              <a:t>ON</a:t>
            </a:r>
            <a:r>
              <a:rPr lang="en-GB" dirty="0">
                <a:solidFill>
                  <a:schemeClr val="bg1"/>
                </a:solidFill>
              </a:rPr>
              <a:t> </a:t>
            </a:r>
            <a:r>
              <a:rPr lang="en-GB" b="1" dirty="0">
                <a:solidFill>
                  <a:schemeClr val="bg1"/>
                </a:solidFill>
              </a:rPr>
              <a:t>DELETE</a:t>
            </a:r>
            <a:r>
              <a:rPr lang="en-GB" dirty="0">
                <a:solidFill>
                  <a:schemeClr val="bg1"/>
                </a:solidFill>
              </a:rPr>
              <a:t> </a:t>
            </a:r>
            <a:r>
              <a:rPr lang="en-GB" b="1" dirty="0">
                <a:solidFill>
                  <a:schemeClr val="bg1"/>
                </a:solidFill>
              </a:rPr>
              <a:t>REJECT</a:t>
            </a:r>
            <a:r>
              <a:rPr lang="en-GB" dirty="0">
                <a:solidFill>
                  <a:schemeClr val="bg1"/>
                </a:solidFill>
              </a:rPr>
              <a:t>/</a:t>
            </a:r>
            <a:r>
              <a:rPr lang="en-GB" b="1" dirty="0">
                <a:solidFill>
                  <a:schemeClr val="bg1"/>
                </a:solidFill>
              </a:rPr>
              <a:t>CASCADE</a:t>
            </a:r>
            <a:r>
              <a:rPr lang="en-GB" dirty="0">
                <a:solidFill>
                  <a:schemeClr val="bg1"/>
                </a:solidFill>
              </a:rPr>
              <a:t> to enforce multiplicity and participation constraints.</a:t>
            </a:r>
          </a:p>
          <a:p>
            <a:r>
              <a:rPr lang="en-GB" u="sng" dirty="0">
                <a:solidFill>
                  <a:schemeClr val="bg1"/>
                </a:solidFill>
              </a:rPr>
              <a:t>For a given ERD there can be more than one RS.</a:t>
            </a:r>
          </a:p>
          <a:p>
            <a:endParaRPr lang="en-GB" dirty="0"/>
          </a:p>
        </p:txBody>
      </p:sp>
      <p:sp>
        <p:nvSpPr>
          <p:cNvPr id="4" name="Slide Number Placeholder 3">
            <a:extLst>
              <a:ext uri="{FF2B5EF4-FFF2-40B4-BE49-F238E27FC236}">
                <a16:creationId xmlns:a16="http://schemas.microsoft.com/office/drawing/2014/main" id="{FD0463C7-B032-9B2B-5A4C-FEE98CBCA217}"/>
              </a:ext>
            </a:extLst>
          </p:cNvPr>
          <p:cNvSpPr>
            <a:spLocks noGrp="1"/>
          </p:cNvSpPr>
          <p:nvPr>
            <p:ph type="sldNum" sz="quarter" idx="4"/>
          </p:nvPr>
        </p:nvSpPr>
        <p:spPr/>
        <p:txBody>
          <a:bodyPr/>
          <a:lstStyle/>
          <a:p>
            <a:fld id="{6998E55D-8E2A-4AFE-A61C-B5DBBB7761E7}" type="slidenum">
              <a:rPr lang="en-GB" smtClean="0"/>
              <a:pPr/>
              <a:t>125</a:t>
            </a:fld>
            <a:endParaRPr lang="en-GB"/>
          </a:p>
        </p:txBody>
      </p:sp>
    </p:spTree>
    <p:extLst>
      <p:ext uri="{BB962C8B-B14F-4D97-AF65-F5344CB8AC3E}">
        <p14:creationId xmlns:p14="http://schemas.microsoft.com/office/powerpoint/2010/main" val="266523195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26E2-EA09-C369-76DA-6DE7AF0DE9C3}"/>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8C3D7502-B1C9-25A7-4E67-419516F871D9}"/>
              </a:ext>
            </a:extLst>
          </p:cNvPr>
          <p:cNvSpPr>
            <a:spLocks noGrp="1"/>
          </p:cNvSpPr>
          <p:nvPr>
            <p:ph idx="1"/>
          </p:nvPr>
        </p:nvSpPr>
        <p:spPr/>
        <p:txBody>
          <a:bodyPr>
            <a:normAutofit fontScale="92500" lnSpcReduction="10000"/>
          </a:bodyPr>
          <a:lstStyle/>
          <a:p>
            <a:r>
              <a:rPr lang="en-GB" dirty="0"/>
              <a:t>Relational Model is where we translate ER or EER to a mathematical representation called </a:t>
            </a:r>
            <a:r>
              <a:rPr lang="en-GB" dirty="0">
                <a:solidFill>
                  <a:srgbClr val="00B0F0"/>
                </a:solidFill>
              </a:rPr>
              <a:t>Relations</a:t>
            </a:r>
            <a:r>
              <a:rPr lang="en-GB" dirty="0"/>
              <a:t>.</a:t>
            </a:r>
          </a:p>
          <a:p>
            <a:r>
              <a:rPr lang="en-GB" dirty="0"/>
              <a:t>A </a:t>
            </a:r>
            <a:r>
              <a:rPr lang="en-GB" dirty="0">
                <a:solidFill>
                  <a:srgbClr val="FF0000"/>
                </a:solidFill>
              </a:rPr>
              <a:t>Relation</a:t>
            </a:r>
            <a:r>
              <a:rPr lang="en-GB" dirty="0"/>
              <a:t> has two components: An </a:t>
            </a:r>
            <a:r>
              <a:rPr lang="en-GB" dirty="0">
                <a:solidFill>
                  <a:srgbClr val="00B050"/>
                </a:solidFill>
              </a:rPr>
              <a:t>Instance</a:t>
            </a:r>
            <a:r>
              <a:rPr lang="en-GB" dirty="0"/>
              <a:t> and A </a:t>
            </a:r>
            <a:r>
              <a:rPr lang="en-GB" dirty="0">
                <a:solidFill>
                  <a:srgbClr val="00B050"/>
                </a:solidFill>
              </a:rPr>
              <a:t>Relational Schema </a:t>
            </a:r>
            <a:r>
              <a:rPr lang="en-GB" dirty="0"/>
              <a:t>(RS).</a:t>
            </a:r>
          </a:p>
          <a:p>
            <a:r>
              <a:rPr lang="en-GB" dirty="0">
                <a:solidFill>
                  <a:schemeClr val="bg1"/>
                </a:solidFill>
              </a:rPr>
              <a:t>While writing the RS, the domain of attributes (to enforce Domain Integrity), the primary key (to enforce Entity Integrity), foreign keys (to enforce Referential Integrity) and Multiplicity and Participation constraints must be provided.</a:t>
            </a:r>
          </a:p>
          <a:p>
            <a:r>
              <a:rPr lang="en-GB" dirty="0">
                <a:solidFill>
                  <a:schemeClr val="bg1"/>
                </a:solidFill>
              </a:rPr>
              <a:t>We saw </a:t>
            </a:r>
            <a:r>
              <a:rPr lang="en-GB" b="1" dirty="0">
                <a:solidFill>
                  <a:schemeClr val="bg1"/>
                </a:solidFill>
              </a:rPr>
              <a:t>UNIQUE</a:t>
            </a:r>
            <a:r>
              <a:rPr lang="en-GB" dirty="0">
                <a:solidFill>
                  <a:schemeClr val="bg1"/>
                </a:solidFill>
              </a:rPr>
              <a:t>, </a:t>
            </a:r>
            <a:r>
              <a:rPr lang="en-GB" b="1" dirty="0">
                <a:solidFill>
                  <a:schemeClr val="bg1"/>
                </a:solidFill>
              </a:rPr>
              <a:t>CANNOT</a:t>
            </a:r>
            <a:r>
              <a:rPr lang="en-GB" dirty="0">
                <a:solidFill>
                  <a:schemeClr val="bg1"/>
                </a:solidFill>
              </a:rPr>
              <a:t> </a:t>
            </a:r>
            <a:r>
              <a:rPr lang="en-GB" b="1" dirty="0">
                <a:solidFill>
                  <a:schemeClr val="bg1"/>
                </a:solidFill>
              </a:rPr>
              <a:t>BE</a:t>
            </a:r>
            <a:r>
              <a:rPr lang="en-GB" dirty="0">
                <a:solidFill>
                  <a:schemeClr val="bg1"/>
                </a:solidFill>
              </a:rPr>
              <a:t> </a:t>
            </a:r>
            <a:r>
              <a:rPr lang="en-GB" b="1" dirty="0">
                <a:solidFill>
                  <a:schemeClr val="bg1"/>
                </a:solidFill>
              </a:rPr>
              <a:t>NULL</a:t>
            </a:r>
            <a:r>
              <a:rPr lang="en-GB" dirty="0">
                <a:solidFill>
                  <a:schemeClr val="bg1"/>
                </a:solidFill>
              </a:rPr>
              <a:t>, </a:t>
            </a:r>
            <a:r>
              <a:rPr lang="en-GB" b="1" dirty="0">
                <a:solidFill>
                  <a:schemeClr val="bg1"/>
                </a:solidFill>
              </a:rPr>
              <a:t>SET</a:t>
            </a:r>
            <a:r>
              <a:rPr lang="en-GB" dirty="0">
                <a:solidFill>
                  <a:schemeClr val="bg1"/>
                </a:solidFill>
              </a:rPr>
              <a:t> </a:t>
            </a:r>
            <a:r>
              <a:rPr lang="en-GB" b="1" dirty="0">
                <a:solidFill>
                  <a:schemeClr val="bg1"/>
                </a:solidFill>
              </a:rPr>
              <a:t>NULL</a:t>
            </a:r>
            <a:r>
              <a:rPr lang="en-GB" dirty="0">
                <a:solidFill>
                  <a:schemeClr val="bg1"/>
                </a:solidFill>
              </a:rPr>
              <a:t>/</a:t>
            </a:r>
            <a:r>
              <a:rPr lang="en-GB" b="1" dirty="0">
                <a:solidFill>
                  <a:schemeClr val="bg1"/>
                </a:solidFill>
              </a:rPr>
              <a:t>DEFAULT</a:t>
            </a:r>
            <a:r>
              <a:rPr lang="en-GB" dirty="0">
                <a:solidFill>
                  <a:schemeClr val="bg1"/>
                </a:solidFill>
              </a:rPr>
              <a:t>, </a:t>
            </a:r>
            <a:r>
              <a:rPr lang="en-GB" b="1" dirty="0">
                <a:solidFill>
                  <a:schemeClr val="bg1"/>
                </a:solidFill>
              </a:rPr>
              <a:t>ON</a:t>
            </a:r>
            <a:r>
              <a:rPr lang="en-GB" dirty="0">
                <a:solidFill>
                  <a:schemeClr val="bg1"/>
                </a:solidFill>
              </a:rPr>
              <a:t> </a:t>
            </a:r>
            <a:r>
              <a:rPr lang="en-GB" b="1" dirty="0">
                <a:solidFill>
                  <a:schemeClr val="bg1"/>
                </a:solidFill>
              </a:rPr>
              <a:t>DELETE</a:t>
            </a:r>
            <a:r>
              <a:rPr lang="en-GB" dirty="0">
                <a:solidFill>
                  <a:schemeClr val="bg1"/>
                </a:solidFill>
              </a:rPr>
              <a:t> </a:t>
            </a:r>
            <a:r>
              <a:rPr lang="en-GB" b="1" dirty="0">
                <a:solidFill>
                  <a:schemeClr val="bg1"/>
                </a:solidFill>
              </a:rPr>
              <a:t>REJECT</a:t>
            </a:r>
            <a:r>
              <a:rPr lang="en-GB" dirty="0">
                <a:solidFill>
                  <a:schemeClr val="bg1"/>
                </a:solidFill>
              </a:rPr>
              <a:t>/</a:t>
            </a:r>
            <a:r>
              <a:rPr lang="en-GB" b="1" dirty="0">
                <a:solidFill>
                  <a:schemeClr val="bg1"/>
                </a:solidFill>
              </a:rPr>
              <a:t>CASCADE</a:t>
            </a:r>
            <a:r>
              <a:rPr lang="en-GB" dirty="0">
                <a:solidFill>
                  <a:schemeClr val="bg1"/>
                </a:solidFill>
              </a:rPr>
              <a:t> to enforce multiplicity and participation constraints.</a:t>
            </a:r>
          </a:p>
          <a:p>
            <a:r>
              <a:rPr lang="en-GB" u="sng" dirty="0">
                <a:solidFill>
                  <a:schemeClr val="bg1"/>
                </a:solidFill>
              </a:rPr>
              <a:t>For a given ERD there can be more than one RS.</a:t>
            </a:r>
          </a:p>
          <a:p>
            <a:endParaRPr lang="en-GB" dirty="0"/>
          </a:p>
        </p:txBody>
      </p:sp>
      <p:sp>
        <p:nvSpPr>
          <p:cNvPr id="4" name="Slide Number Placeholder 3">
            <a:extLst>
              <a:ext uri="{FF2B5EF4-FFF2-40B4-BE49-F238E27FC236}">
                <a16:creationId xmlns:a16="http://schemas.microsoft.com/office/drawing/2014/main" id="{FD0463C7-B032-9B2B-5A4C-FEE98CBCA217}"/>
              </a:ext>
            </a:extLst>
          </p:cNvPr>
          <p:cNvSpPr>
            <a:spLocks noGrp="1"/>
          </p:cNvSpPr>
          <p:nvPr>
            <p:ph type="sldNum" sz="quarter" idx="4"/>
          </p:nvPr>
        </p:nvSpPr>
        <p:spPr/>
        <p:txBody>
          <a:bodyPr/>
          <a:lstStyle/>
          <a:p>
            <a:fld id="{6998E55D-8E2A-4AFE-A61C-B5DBBB7761E7}" type="slidenum">
              <a:rPr lang="en-GB" smtClean="0"/>
              <a:pPr/>
              <a:t>126</a:t>
            </a:fld>
            <a:endParaRPr lang="en-GB"/>
          </a:p>
        </p:txBody>
      </p:sp>
    </p:spTree>
    <p:extLst>
      <p:ext uri="{BB962C8B-B14F-4D97-AF65-F5344CB8AC3E}">
        <p14:creationId xmlns:p14="http://schemas.microsoft.com/office/powerpoint/2010/main" val="371179409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26E2-EA09-C369-76DA-6DE7AF0DE9C3}"/>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8C3D7502-B1C9-25A7-4E67-419516F871D9}"/>
              </a:ext>
            </a:extLst>
          </p:cNvPr>
          <p:cNvSpPr>
            <a:spLocks noGrp="1"/>
          </p:cNvSpPr>
          <p:nvPr>
            <p:ph idx="1"/>
          </p:nvPr>
        </p:nvSpPr>
        <p:spPr/>
        <p:txBody>
          <a:bodyPr>
            <a:normAutofit fontScale="92500" lnSpcReduction="10000"/>
          </a:bodyPr>
          <a:lstStyle/>
          <a:p>
            <a:r>
              <a:rPr lang="en-GB" dirty="0"/>
              <a:t>Relational Model is where we translate ER or EER to a mathematical representation called </a:t>
            </a:r>
            <a:r>
              <a:rPr lang="en-GB" dirty="0">
                <a:solidFill>
                  <a:srgbClr val="00B0F0"/>
                </a:solidFill>
              </a:rPr>
              <a:t>Relations</a:t>
            </a:r>
            <a:r>
              <a:rPr lang="en-GB" dirty="0"/>
              <a:t>.</a:t>
            </a:r>
          </a:p>
          <a:p>
            <a:r>
              <a:rPr lang="en-GB" dirty="0"/>
              <a:t>A </a:t>
            </a:r>
            <a:r>
              <a:rPr lang="en-GB" dirty="0">
                <a:solidFill>
                  <a:srgbClr val="FF0000"/>
                </a:solidFill>
              </a:rPr>
              <a:t>Relation</a:t>
            </a:r>
            <a:r>
              <a:rPr lang="en-GB" dirty="0"/>
              <a:t> has two components: An </a:t>
            </a:r>
            <a:r>
              <a:rPr lang="en-GB" dirty="0">
                <a:solidFill>
                  <a:srgbClr val="00B050"/>
                </a:solidFill>
              </a:rPr>
              <a:t>Instance</a:t>
            </a:r>
            <a:r>
              <a:rPr lang="en-GB" dirty="0"/>
              <a:t> and A </a:t>
            </a:r>
            <a:r>
              <a:rPr lang="en-GB" dirty="0">
                <a:solidFill>
                  <a:srgbClr val="00B050"/>
                </a:solidFill>
              </a:rPr>
              <a:t>Relational Schema </a:t>
            </a:r>
            <a:r>
              <a:rPr lang="en-GB" dirty="0"/>
              <a:t>(RS).</a:t>
            </a:r>
          </a:p>
          <a:p>
            <a:r>
              <a:rPr lang="en-GB" dirty="0"/>
              <a:t>While writing the RS, the domain of attributes (to enforce </a:t>
            </a:r>
            <a:r>
              <a:rPr lang="en-GB" dirty="0">
                <a:solidFill>
                  <a:srgbClr val="7030A0"/>
                </a:solidFill>
              </a:rPr>
              <a:t>Domain Integrity</a:t>
            </a:r>
            <a:r>
              <a:rPr lang="en-GB" dirty="0"/>
              <a:t>), the primary key (to enforce </a:t>
            </a:r>
            <a:r>
              <a:rPr lang="en-GB" dirty="0">
                <a:solidFill>
                  <a:srgbClr val="7030A0"/>
                </a:solidFill>
              </a:rPr>
              <a:t>Entity Integrity</a:t>
            </a:r>
            <a:r>
              <a:rPr lang="en-GB" dirty="0"/>
              <a:t>), foreign keys (to enforce </a:t>
            </a:r>
            <a:r>
              <a:rPr lang="en-GB" dirty="0">
                <a:solidFill>
                  <a:srgbClr val="7030A0"/>
                </a:solidFill>
              </a:rPr>
              <a:t>Referential Integrity</a:t>
            </a:r>
            <a:r>
              <a:rPr lang="en-GB" dirty="0"/>
              <a:t>) and </a:t>
            </a:r>
            <a:r>
              <a:rPr lang="en-GB" dirty="0">
                <a:solidFill>
                  <a:srgbClr val="7030A0"/>
                </a:solidFill>
              </a:rPr>
              <a:t>Multiplicity</a:t>
            </a:r>
            <a:r>
              <a:rPr lang="en-GB" dirty="0"/>
              <a:t> and </a:t>
            </a:r>
            <a:r>
              <a:rPr lang="en-GB" dirty="0">
                <a:solidFill>
                  <a:srgbClr val="7030A0"/>
                </a:solidFill>
              </a:rPr>
              <a:t>Participation</a:t>
            </a:r>
            <a:r>
              <a:rPr lang="en-GB" dirty="0"/>
              <a:t> constraints must be provided.</a:t>
            </a:r>
          </a:p>
          <a:p>
            <a:r>
              <a:rPr lang="en-GB" dirty="0">
                <a:solidFill>
                  <a:schemeClr val="bg1"/>
                </a:solidFill>
              </a:rPr>
              <a:t>We saw </a:t>
            </a:r>
            <a:r>
              <a:rPr lang="en-GB" b="1" dirty="0">
                <a:solidFill>
                  <a:schemeClr val="bg1"/>
                </a:solidFill>
              </a:rPr>
              <a:t>UNIQUE</a:t>
            </a:r>
            <a:r>
              <a:rPr lang="en-GB" dirty="0">
                <a:solidFill>
                  <a:schemeClr val="bg1"/>
                </a:solidFill>
              </a:rPr>
              <a:t>, </a:t>
            </a:r>
            <a:r>
              <a:rPr lang="en-GB" b="1" dirty="0">
                <a:solidFill>
                  <a:schemeClr val="bg1"/>
                </a:solidFill>
              </a:rPr>
              <a:t>CANNOT</a:t>
            </a:r>
            <a:r>
              <a:rPr lang="en-GB" dirty="0">
                <a:solidFill>
                  <a:schemeClr val="bg1"/>
                </a:solidFill>
              </a:rPr>
              <a:t> </a:t>
            </a:r>
            <a:r>
              <a:rPr lang="en-GB" b="1" dirty="0">
                <a:solidFill>
                  <a:schemeClr val="bg1"/>
                </a:solidFill>
              </a:rPr>
              <a:t>BE</a:t>
            </a:r>
            <a:r>
              <a:rPr lang="en-GB" dirty="0">
                <a:solidFill>
                  <a:schemeClr val="bg1"/>
                </a:solidFill>
              </a:rPr>
              <a:t> </a:t>
            </a:r>
            <a:r>
              <a:rPr lang="en-GB" b="1" dirty="0">
                <a:solidFill>
                  <a:schemeClr val="bg1"/>
                </a:solidFill>
              </a:rPr>
              <a:t>NULL</a:t>
            </a:r>
            <a:r>
              <a:rPr lang="en-GB" dirty="0">
                <a:solidFill>
                  <a:schemeClr val="bg1"/>
                </a:solidFill>
              </a:rPr>
              <a:t>, </a:t>
            </a:r>
            <a:r>
              <a:rPr lang="en-GB" b="1" dirty="0">
                <a:solidFill>
                  <a:schemeClr val="bg1"/>
                </a:solidFill>
              </a:rPr>
              <a:t>SET</a:t>
            </a:r>
            <a:r>
              <a:rPr lang="en-GB" dirty="0">
                <a:solidFill>
                  <a:schemeClr val="bg1"/>
                </a:solidFill>
              </a:rPr>
              <a:t> </a:t>
            </a:r>
            <a:r>
              <a:rPr lang="en-GB" b="1" dirty="0">
                <a:solidFill>
                  <a:schemeClr val="bg1"/>
                </a:solidFill>
              </a:rPr>
              <a:t>NULL</a:t>
            </a:r>
            <a:r>
              <a:rPr lang="en-GB" dirty="0">
                <a:solidFill>
                  <a:schemeClr val="bg1"/>
                </a:solidFill>
              </a:rPr>
              <a:t>/</a:t>
            </a:r>
            <a:r>
              <a:rPr lang="en-GB" b="1" dirty="0">
                <a:solidFill>
                  <a:schemeClr val="bg1"/>
                </a:solidFill>
              </a:rPr>
              <a:t>DEFAULT</a:t>
            </a:r>
            <a:r>
              <a:rPr lang="en-GB" dirty="0">
                <a:solidFill>
                  <a:schemeClr val="bg1"/>
                </a:solidFill>
              </a:rPr>
              <a:t>, </a:t>
            </a:r>
            <a:r>
              <a:rPr lang="en-GB" b="1" dirty="0">
                <a:solidFill>
                  <a:schemeClr val="bg1"/>
                </a:solidFill>
              </a:rPr>
              <a:t>ON</a:t>
            </a:r>
            <a:r>
              <a:rPr lang="en-GB" dirty="0">
                <a:solidFill>
                  <a:schemeClr val="bg1"/>
                </a:solidFill>
              </a:rPr>
              <a:t> </a:t>
            </a:r>
            <a:r>
              <a:rPr lang="en-GB" b="1" dirty="0">
                <a:solidFill>
                  <a:schemeClr val="bg1"/>
                </a:solidFill>
              </a:rPr>
              <a:t>DELETE</a:t>
            </a:r>
            <a:r>
              <a:rPr lang="en-GB" dirty="0">
                <a:solidFill>
                  <a:schemeClr val="bg1"/>
                </a:solidFill>
              </a:rPr>
              <a:t> </a:t>
            </a:r>
            <a:r>
              <a:rPr lang="en-GB" b="1" dirty="0">
                <a:solidFill>
                  <a:schemeClr val="bg1"/>
                </a:solidFill>
              </a:rPr>
              <a:t>REJECT</a:t>
            </a:r>
            <a:r>
              <a:rPr lang="en-GB" dirty="0">
                <a:solidFill>
                  <a:schemeClr val="bg1"/>
                </a:solidFill>
              </a:rPr>
              <a:t>/</a:t>
            </a:r>
            <a:r>
              <a:rPr lang="en-GB" b="1" dirty="0">
                <a:solidFill>
                  <a:schemeClr val="bg1"/>
                </a:solidFill>
              </a:rPr>
              <a:t>CASCADE</a:t>
            </a:r>
            <a:r>
              <a:rPr lang="en-GB" dirty="0">
                <a:solidFill>
                  <a:schemeClr val="bg1"/>
                </a:solidFill>
              </a:rPr>
              <a:t> to enforce multiplicity and participation constraints.</a:t>
            </a:r>
          </a:p>
          <a:p>
            <a:r>
              <a:rPr lang="en-GB" u="sng" dirty="0">
                <a:solidFill>
                  <a:schemeClr val="bg1"/>
                </a:solidFill>
              </a:rPr>
              <a:t>For a given ERD there can be more than one RS.</a:t>
            </a:r>
          </a:p>
          <a:p>
            <a:endParaRPr lang="en-GB" dirty="0"/>
          </a:p>
        </p:txBody>
      </p:sp>
      <p:sp>
        <p:nvSpPr>
          <p:cNvPr id="4" name="Slide Number Placeholder 3">
            <a:extLst>
              <a:ext uri="{FF2B5EF4-FFF2-40B4-BE49-F238E27FC236}">
                <a16:creationId xmlns:a16="http://schemas.microsoft.com/office/drawing/2014/main" id="{FD0463C7-B032-9B2B-5A4C-FEE98CBCA217}"/>
              </a:ext>
            </a:extLst>
          </p:cNvPr>
          <p:cNvSpPr>
            <a:spLocks noGrp="1"/>
          </p:cNvSpPr>
          <p:nvPr>
            <p:ph type="sldNum" sz="quarter" idx="4"/>
          </p:nvPr>
        </p:nvSpPr>
        <p:spPr/>
        <p:txBody>
          <a:bodyPr/>
          <a:lstStyle/>
          <a:p>
            <a:fld id="{6998E55D-8E2A-4AFE-A61C-B5DBBB7761E7}" type="slidenum">
              <a:rPr lang="en-GB" smtClean="0"/>
              <a:pPr/>
              <a:t>127</a:t>
            </a:fld>
            <a:endParaRPr lang="en-GB"/>
          </a:p>
        </p:txBody>
      </p:sp>
    </p:spTree>
    <p:extLst>
      <p:ext uri="{BB962C8B-B14F-4D97-AF65-F5344CB8AC3E}">
        <p14:creationId xmlns:p14="http://schemas.microsoft.com/office/powerpoint/2010/main" val="367724403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26E2-EA09-C369-76DA-6DE7AF0DE9C3}"/>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8C3D7502-B1C9-25A7-4E67-419516F871D9}"/>
              </a:ext>
            </a:extLst>
          </p:cNvPr>
          <p:cNvSpPr>
            <a:spLocks noGrp="1"/>
          </p:cNvSpPr>
          <p:nvPr>
            <p:ph idx="1"/>
          </p:nvPr>
        </p:nvSpPr>
        <p:spPr/>
        <p:txBody>
          <a:bodyPr>
            <a:normAutofit fontScale="92500" lnSpcReduction="10000"/>
          </a:bodyPr>
          <a:lstStyle/>
          <a:p>
            <a:r>
              <a:rPr lang="en-GB" dirty="0"/>
              <a:t>Relational Model is where we translate ER or EER to a mathematical representation called </a:t>
            </a:r>
            <a:r>
              <a:rPr lang="en-GB" dirty="0">
                <a:solidFill>
                  <a:srgbClr val="00B0F0"/>
                </a:solidFill>
              </a:rPr>
              <a:t>Relations</a:t>
            </a:r>
            <a:r>
              <a:rPr lang="en-GB" dirty="0"/>
              <a:t>.</a:t>
            </a:r>
          </a:p>
          <a:p>
            <a:r>
              <a:rPr lang="en-GB" dirty="0"/>
              <a:t>A </a:t>
            </a:r>
            <a:r>
              <a:rPr lang="en-GB" dirty="0">
                <a:solidFill>
                  <a:srgbClr val="FF0000"/>
                </a:solidFill>
              </a:rPr>
              <a:t>Relation</a:t>
            </a:r>
            <a:r>
              <a:rPr lang="en-GB" dirty="0"/>
              <a:t> has two components: An </a:t>
            </a:r>
            <a:r>
              <a:rPr lang="en-GB" dirty="0">
                <a:solidFill>
                  <a:srgbClr val="00B050"/>
                </a:solidFill>
              </a:rPr>
              <a:t>Instance</a:t>
            </a:r>
            <a:r>
              <a:rPr lang="en-GB" dirty="0"/>
              <a:t> and A </a:t>
            </a:r>
            <a:r>
              <a:rPr lang="en-GB" dirty="0">
                <a:solidFill>
                  <a:srgbClr val="00B050"/>
                </a:solidFill>
              </a:rPr>
              <a:t>Relational Schema </a:t>
            </a:r>
            <a:r>
              <a:rPr lang="en-GB" dirty="0"/>
              <a:t>(RS).</a:t>
            </a:r>
          </a:p>
          <a:p>
            <a:r>
              <a:rPr lang="en-GB" dirty="0"/>
              <a:t>While writing the RS, the domain of attributes (to enforce </a:t>
            </a:r>
            <a:r>
              <a:rPr lang="en-GB" dirty="0">
                <a:solidFill>
                  <a:srgbClr val="7030A0"/>
                </a:solidFill>
              </a:rPr>
              <a:t>Domain Integrity</a:t>
            </a:r>
            <a:r>
              <a:rPr lang="en-GB" dirty="0"/>
              <a:t>), the primary key (to enforce </a:t>
            </a:r>
            <a:r>
              <a:rPr lang="en-GB" dirty="0">
                <a:solidFill>
                  <a:srgbClr val="7030A0"/>
                </a:solidFill>
              </a:rPr>
              <a:t>Entity Integrity</a:t>
            </a:r>
            <a:r>
              <a:rPr lang="en-GB" dirty="0"/>
              <a:t>), foreign keys (to enforce </a:t>
            </a:r>
            <a:r>
              <a:rPr lang="en-GB" dirty="0">
                <a:solidFill>
                  <a:srgbClr val="7030A0"/>
                </a:solidFill>
              </a:rPr>
              <a:t>Referential Integrity</a:t>
            </a:r>
            <a:r>
              <a:rPr lang="en-GB" dirty="0"/>
              <a:t>) and </a:t>
            </a:r>
            <a:r>
              <a:rPr lang="en-GB" dirty="0">
                <a:solidFill>
                  <a:srgbClr val="7030A0"/>
                </a:solidFill>
              </a:rPr>
              <a:t>Multiplicity</a:t>
            </a:r>
            <a:r>
              <a:rPr lang="en-GB" dirty="0"/>
              <a:t> and </a:t>
            </a:r>
            <a:r>
              <a:rPr lang="en-GB" dirty="0">
                <a:solidFill>
                  <a:srgbClr val="7030A0"/>
                </a:solidFill>
              </a:rPr>
              <a:t>Participation</a:t>
            </a:r>
            <a:r>
              <a:rPr lang="en-GB" dirty="0"/>
              <a:t> constraints must be provided.</a:t>
            </a:r>
          </a:p>
          <a:p>
            <a:r>
              <a:rPr lang="en-GB" dirty="0"/>
              <a:t>We saw </a:t>
            </a:r>
            <a:r>
              <a:rPr lang="en-GB" b="1" dirty="0"/>
              <a:t>UNIQUE</a:t>
            </a:r>
            <a:r>
              <a:rPr lang="en-GB" dirty="0"/>
              <a:t>, </a:t>
            </a:r>
            <a:r>
              <a:rPr lang="en-GB" b="1" dirty="0"/>
              <a:t>CANNOT</a:t>
            </a:r>
            <a:r>
              <a:rPr lang="en-GB" dirty="0"/>
              <a:t> </a:t>
            </a:r>
            <a:r>
              <a:rPr lang="en-GB" b="1" dirty="0"/>
              <a:t>BE</a:t>
            </a:r>
            <a:r>
              <a:rPr lang="en-GB" dirty="0"/>
              <a:t> </a:t>
            </a:r>
            <a:r>
              <a:rPr lang="en-GB" b="1" dirty="0"/>
              <a:t>NULL</a:t>
            </a:r>
            <a:r>
              <a:rPr lang="en-GB" dirty="0"/>
              <a:t>, </a:t>
            </a:r>
            <a:r>
              <a:rPr lang="en-GB" b="1" dirty="0"/>
              <a:t>SET</a:t>
            </a:r>
            <a:r>
              <a:rPr lang="en-GB" dirty="0"/>
              <a:t> </a:t>
            </a:r>
            <a:r>
              <a:rPr lang="en-GB" b="1" dirty="0"/>
              <a:t>NULL</a:t>
            </a:r>
            <a:r>
              <a:rPr lang="en-GB" dirty="0"/>
              <a:t>/</a:t>
            </a:r>
            <a:r>
              <a:rPr lang="en-GB" b="1" dirty="0"/>
              <a:t>DEFAULT</a:t>
            </a:r>
            <a:r>
              <a:rPr lang="en-GB" dirty="0"/>
              <a:t>, </a:t>
            </a:r>
            <a:r>
              <a:rPr lang="en-GB" b="1" dirty="0"/>
              <a:t>ON</a:t>
            </a:r>
            <a:r>
              <a:rPr lang="en-GB" dirty="0"/>
              <a:t> </a:t>
            </a:r>
            <a:r>
              <a:rPr lang="en-GB" b="1" dirty="0"/>
              <a:t>DELETE</a:t>
            </a:r>
            <a:r>
              <a:rPr lang="en-GB" dirty="0"/>
              <a:t> </a:t>
            </a:r>
            <a:r>
              <a:rPr lang="en-GB" b="1" dirty="0"/>
              <a:t>REJECT</a:t>
            </a:r>
            <a:r>
              <a:rPr lang="en-GB" dirty="0"/>
              <a:t>/</a:t>
            </a:r>
            <a:r>
              <a:rPr lang="en-GB" b="1" dirty="0"/>
              <a:t>CASCADE</a:t>
            </a:r>
            <a:r>
              <a:rPr lang="en-GB" dirty="0"/>
              <a:t> to enforce multiplicity and participation constraints.</a:t>
            </a:r>
          </a:p>
          <a:p>
            <a:r>
              <a:rPr lang="en-GB" u="sng" dirty="0">
                <a:solidFill>
                  <a:schemeClr val="bg1"/>
                </a:solidFill>
              </a:rPr>
              <a:t>For a given ERD there can be more than one RS.</a:t>
            </a:r>
          </a:p>
          <a:p>
            <a:endParaRPr lang="en-GB" dirty="0"/>
          </a:p>
        </p:txBody>
      </p:sp>
      <p:sp>
        <p:nvSpPr>
          <p:cNvPr id="4" name="Slide Number Placeholder 3">
            <a:extLst>
              <a:ext uri="{FF2B5EF4-FFF2-40B4-BE49-F238E27FC236}">
                <a16:creationId xmlns:a16="http://schemas.microsoft.com/office/drawing/2014/main" id="{FD0463C7-B032-9B2B-5A4C-FEE98CBCA217}"/>
              </a:ext>
            </a:extLst>
          </p:cNvPr>
          <p:cNvSpPr>
            <a:spLocks noGrp="1"/>
          </p:cNvSpPr>
          <p:nvPr>
            <p:ph type="sldNum" sz="quarter" idx="4"/>
          </p:nvPr>
        </p:nvSpPr>
        <p:spPr/>
        <p:txBody>
          <a:bodyPr/>
          <a:lstStyle/>
          <a:p>
            <a:fld id="{6998E55D-8E2A-4AFE-A61C-B5DBBB7761E7}" type="slidenum">
              <a:rPr lang="en-GB" smtClean="0"/>
              <a:pPr/>
              <a:t>128</a:t>
            </a:fld>
            <a:endParaRPr lang="en-GB"/>
          </a:p>
        </p:txBody>
      </p:sp>
    </p:spTree>
    <p:extLst>
      <p:ext uri="{BB962C8B-B14F-4D97-AF65-F5344CB8AC3E}">
        <p14:creationId xmlns:p14="http://schemas.microsoft.com/office/powerpoint/2010/main" val="113573711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26E2-EA09-C369-76DA-6DE7AF0DE9C3}"/>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8C3D7502-B1C9-25A7-4E67-419516F871D9}"/>
              </a:ext>
            </a:extLst>
          </p:cNvPr>
          <p:cNvSpPr>
            <a:spLocks noGrp="1"/>
          </p:cNvSpPr>
          <p:nvPr>
            <p:ph idx="1"/>
          </p:nvPr>
        </p:nvSpPr>
        <p:spPr/>
        <p:txBody>
          <a:bodyPr>
            <a:normAutofit fontScale="92500" lnSpcReduction="10000"/>
          </a:bodyPr>
          <a:lstStyle/>
          <a:p>
            <a:r>
              <a:rPr lang="en-GB" dirty="0"/>
              <a:t>Relational Model is where we translate ER or EER to a mathematical representation called </a:t>
            </a:r>
            <a:r>
              <a:rPr lang="en-GB" dirty="0">
                <a:solidFill>
                  <a:srgbClr val="00B0F0"/>
                </a:solidFill>
              </a:rPr>
              <a:t>Relations</a:t>
            </a:r>
            <a:r>
              <a:rPr lang="en-GB" dirty="0"/>
              <a:t>.</a:t>
            </a:r>
          </a:p>
          <a:p>
            <a:r>
              <a:rPr lang="en-GB" dirty="0"/>
              <a:t>A </a:t>
            </a:r>
            <a:r>
              <a:rPr lang="en-GB" dirty="0">
                <a:solidFill>
                  <a:srgbClr val="FF0000"/>
                </a:solidFill>
              </a:rPr>
              <a:t>Relation</a:t>
            </a:r>
            <a:r>
              <a:rPr lang="en-GB" dirty="0"/>
              <a:t> has two components: An </a:t>
            </a:r>
            <a:r>
              <a:rPr lang="en-GB" dirty="0">
                <a:solidFill>
                  <a:srgbClr val="00B050"/>
                </a:solidFill>
              </a:rPr>
              <a:t>Instance</a:t>
            </a:r>
            <a:r>
              <a:rPr lang="en-GB" dirty="0"/>
              <a:t> and A </a:t>
            </a:r>
            <a:r>
              <a:rPr lang="en-GB" dirty="0">
                <a:solidFill>
                  <a:srgbClr val="00B050"/>
                </a:solidFill>
              </a:rPr>
              <a:t>Relational Schema </a:t>
            </a:r>
            <a:r>
              <a:rPr lang="en-GB" dirty="0"/>
              <a:t>(RS).</a:t>
            </a:r>
          </a:p>
          <a:p>
            <a:r>
              <a:rPr lang="en-GB" dirty="0"/>
              <a:t>While writing the RS, the domain of attributes (to enforce </a:t>
            </a:r>
            <a:r>
              <a:rPr lang="en-GB" dirty="0">
                <a:solidFill>
                  <a:srgbClr val="7030A0"/>
                </a:solidFill>
              </a:rPr>
              <a:t>Domain Integrity</a:t>
            </a:r>
            <a:r>
              <a:rPr lang="en-GB" dirty="0"/>
              <a:t>), the primary key (to enforce </a:t>
            </a:r>
            <a:r>
              <a:rPr lang="en-GB" dirty="0">
                <a:solidFill>
                  <a:srgbClr val="7030A0"/>
                </a:solidFill>
              </a:rPr>
              <a:t>Entity Integrity</a:t>
            </a:r>
            <a:r>
              <a:rPr lang="en-GB" dirty="0"/>
              <a:t>), foreign keys (to enforce </a:t>
            </a:r>
            <a:r>
              <a:rPr lang="en-GB" dirty="0">
                <a:solidFill>
                  <a:srgbClr val="7030A0"/>
                </a:solidFill>
              </a:rPr>
              <a:t>Referential Integrity</a:t>
            </a:r>
            <a:r>
              <a:rPr lang="en-GB" dirty="0"/>
              <a:t>) and </a:t>
            </a:r>
            <a:r>
              <a:rPr lang="en-GB" dirty="0">
                <a:solidFill>
                  <a:srgbClr val="7030A0"/>
                </a:solidFill>
              </a:rPr>
              <a:t>Multiplicity</a:t>
            </a:r>
            <a:r>
              <a:rPr lang="en-GB" dirty="0"/>
              <a:t> and </a:t>
            </a:r>
            <a:r>
              <a:rPr lang="en-GB" dirty="0">
                <a:solidFill>
                  <a:srgbClr val="7030A0"/>
                </a:solidFill>
              </a:rPr>
              <a:t>Participation</a:t>
            </a:r>
            <a:r>
              <a:rPr lang="en-GB" dirty="0"/>
              <a:t> constraints must be provided.</a:t>
            </a:r>
          </a:p>
          <a:p>
            <a:r>
              <a:rPr lang="en-GB" dirty="0"/>
              <a:t>We saw </a:t>
            </a:r>
            <a:r>
              <a:rPr lang="en-GB" b="1" dirty="0"/>
              <a:t>UNIQUE</a:t>
            </a:r>
            <a:r>
              <a:rPr lang="en-GB" dirty="0"/>
              <a:t>, </a:t>
            </a:r>
            <a:r>
              <a:rPr lang="en-GB" b="1" dirty="0"/>
              <a:t>CANNOT</a:t>
            </a:r>
            <a:r>
              <a:rPr lang="en-GB" dirty="0"/>
              <a:t> </a:t>
            </a:r>
            <a:r>
              <a:rPr lang="en-GB" b="1" dirty="0"/>
              <a:t>BE</a:t>
            </a:r>
            <a:r>
              <a:rPr lang="en-GB" dirty="0"/>
              <a:t> </a:t>
            </a:r>
            <a:r>
              <a:rPr lang="en-GB" b="1" dirty="0"/>
              <a:t>NULL</a:t>
            </a:r>
            <a:r>
              <a:rPr lang="en-GB" dirty="0"/>
              <a:t>, </a:t>
            </a:r>
            <a:r>
              <a:rPr lang="en-GB" b="1" dirty="0"/>
              <a:t>SET</a:t>
            </a:r>
            <a:r>
              <a:rPr lang="en-GB" dirty="0"/>
              <a:t> </a:t>
            </a:r>
            <a:r>
              <a:rPr lang="en-GB" b="1" dirty="0"/>
              <a:t>NULL</a:t>
            </a:r>
            <a:r>
              <a:rPr lang="en-GB" dirty="0"/>
              <a:t>/</a:t>
            </a:r>
            <a:r>
              <a:rPr lang="en-GB" b="1" dirty="0"/>
              <a:t>DEFAULT</a:t>
            </a:r>
            <a:r>
              <a:rPr lang="en-GB" dirty="0"/>
              <a:t>, </a:t>
            </a:r>
            <a:r>
              <a:rPr lang="en-GB" b="1" dirty="0"/>
              <a:t>ON</a:t>
            </a:r>
            <a:r>
              <a:rPr lang="en-GB" dirty="0"/>
              <a:t> </a:t>
            </a:r>
            <a:r>
              <a:rPr lang="en-GB" b="1" dirty="0"/>
              <a:t>DELETE</a:t>
            </a:r>
            <a:r>
              <a:rPr lang="en-GB" dirty="0"/>
              <a:t> </a:t>
            </a:r>
            <a:r>
              <a:rPr lang="en-GB" b="1" dirty="0"/>
              <a:t>REJECT</a:t>
            </a:r>
            <a:r>
              <a:rPr lang="en-GB" dirty="0"/>
              <a:t>/</a:t>
            </a:r>
            <a:r>
              <a:rPr lang="en-GB" b="1" dirty="0"/>
              <a:t>CASCADE</a:t>
            </a:r>
            <a:r>
              <a:rPr lang="en-GB" dirty="0"/>
              <a:t> to enforce multiplicity and participation constraints.</a:t>
            </a:r>
          </a:p>
          <a:p>
            <a:r>
              <a:rPr lang="en-GB" u="sng" dirty="0">
                <a:solidFill>
                  <a:srgbClr val="FF0000"/>
                </a:solidFill>
              </a:rPr>
              <a:t>For a given ERD there can be more than one RS.</a:t>
            </a:r>
          </a:p>
          <a:p>
            <a:endParaRPr lang="en-GB" dirty="0"/>
          </a:p>
        </p:txBody>
      </p:sp>
      <p:sp>
        <p:nvSpPr>
          <p:cNvPr id="4" name="Slide Number Placeholder 3">
            <a:extLst>
              <a:ext uri="{FF2B5EF4-FFF2-40B4-BE49-F238E27FC236}">
                <a16:creationId xmlns:a16="http://schemas.microsoft.com/office/drawing/2014/main" id="{FD0463C7-B032-9B2B-5A4C-FEE98CBCA217}"/>
              </a:ext>
            </a:extLst>
          </p:cNvPr>
          <p:cNvSpPr>
            <a:spLocks noGrp="1"/>
          </p:cNvSpPr>
          <p:nvPr>
            <p:ph type="sldNum" sz="quarter" idx="4"/>
          </p:nvPr>
        </p:nvSpPr>
        <p:spPr/>
        <p:txBody>
          <a:bodyPr/>
          <a:lstStyle/>
          <a:p>
            <a:fld id="{6998E55D-8E2A-4AFE-A61C-B5DBBB7761E7}" type="slidenum">
              <a:rPr lang="en-GB" smtClean="0"/>
              <a:pPr/>
              <a:t>129</a:t>
            </a:fld>
            <a:endParaRPr lang="en-GB"/>
          </a:p>
        </p:txBody>
      </p:sp>
    </p:spTree>
    <p:extLst>
      <p:ext uri="{BB962C8B-B14F-4D97-AF65-F5344CB8AC3E}">
        <p14:creationId xmlns:p14="http://schemas.microsoft.com/office/powerpoint/2010/main" val="4043948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E2CBAFC-531A-571C-59EF-5C01F5CB8A80}"/>
              </a:ext>
            </a:extLst>
          </p:cNvPr>
          <p:cNvPicPr>
            <a:picLocks noChangeAspect="1"/>
          </p:cNvPicPr>
          <p:nvPr/>
        </p:nvPicPr>
        <p:blipFill>
          <a:blip r:embed="rId2"/>
          <a:stretch>
            <a:fillRect/>
          </a:stretch>
        </p:blipFill>
        <p:spPr>
          <a:xfrm>
            <a:off x="6363760" y="2405063"/>
            <a:ext cx="5124450" cy="4019550"/>
          </a:xfrm>
          <a:prstGeom prst="rect">
            <a:avLst/>
          </a:prstGeom>
        </p:spPr>
      </p:pic>
      <p:sp>
        <p:nvSpPr>
          <p:cNvPr id="2" name="Title 1">
            <a:extLst>
              <a:ext uri="{FF2B5EF4-FFF2-40B4-BE49-F238E27FC236}">
                <a16:creationId xmlns:a16="http://schemas.microsoft.com/office/drawing/2014/main" id="{A67BE865-CE67-F07A-B1A5-18BDD677E4E9}"/>
              </a:ext>
            </a:extLst>
          </p:cNvPr>
          <p:cNvSpPr>
            <a:spLocks noGrp="1"/>
          </p:cNvSpPr>
          <p:nvPr>
            <p:ph type="title"/>
          </p:nvPr>
        </p:nvSpPr>
        <p:spPr>
          <a:xfrm>
            <a:off x="819538" y="522516"/>
            <a:ext cx="7568682" cy="1168172"/>
          </a:xfrm>
        </p:spPr>
        <p:txBody>
          <a:bodyPr anchor="ctr">
            <a:normAutofit/>
          </a:bodyPr>
          <a:lstStyle/>
          <a:p>
            <a:r>
              <a:rPr lang="en-GB" dirty="0"/>
              <a:t>What have we learnt so far?</a:t>
            </a:r>
          </a:p>
        </p:txBody>
      </p:sp>
      <p:sp>
        <p:nvSpPr>
          <p:cNvPr id="1038" name="Content Placeholder 2">
            <a:extLst>
              <a:ext uri="{FF2B5EF4-FFF2-40B4-BE49-F238E27FC236}">
                <a16:creationId xmlns:a16="http://schemas.microsoft.com/office/drawing/2014/main" id="{8002FBBF-F679-46FA-743C-CBB0BC74C580}"/>
              </a:ext>
            </a:extLst>
          </p:cNvPr>
          <p:cNvSpPr>
            <a:spLocks noGrp="1"/>
          </p:cNvSpPr>
          <p:nvPr>
            <p:ph idx="1"/>
          </p:nvPr>
        </p:nvSpPr>
        <p:spPr>
          <a:xfrm>
            <a:off x="819538" y="2313991"/>
            <a:ext cx="5630999" cy="3862971"/>
          </a:xfrm>
        </p:spPr>
        <p:txBody>
          <a:bodyPr>
            <a:normAutofit/>
          </a:bodyPr>
          <a:lstStyle/>
          <a:p>
            <a:r>
              <a:rPr lang="en-US" dirty="0"/>
              <a:t>Program </a:t>
            </a:r>
            <a:r>
              <a:rPr lang="en-US" b="1" dirty="0"/>
              <a:t>…… </a:t>
            </a:r>
            <a:r>
              <a:rPr lang="en-US" dirty="0"/>
              <a:t>have</a:t>
            </a:r>
            <a:r>
              <a:rPr lang="en-US" b="1" dirty="0"/>
              <a:t> many </a:t>
            </a:r>
            <a:r>
              <a:rPr lang="en-US" dirty="0"/>
              <a:t>students.</a:t>
            </a:r>
          </a:p>
        </p:txBody>
      </p:sp>
      <p:sp>
        <p:nvSpPr>
          <p:cNvPr id="4" name="Slide Number Placeholder 3">
            <a:extLst>
              <a:ext uri="{FF2B5EF4-FFF2-40B4-BE49-F238E27FC236}">
                <a16:creationId xmlns:a16="http://schemas.microsoft.com/office/drawing/2014/main" id="{A94F568B-EC7A-42D8-4EAE-BA5523E5618F}"/>
              </a:ext>
            </a:extLst>
          </p:cNvPr>
          <p:cNvSpPr>
            <a:spLocks noGrp="1"/>
          </p:cNvSpPr>
          <p:nvPr>
            <p:ph type="sldNum" sz="quarter" idx="4"/>
          </p:nvPr>
        </p:nvSpPr>
        <p:spPr>
          <a:xfrm>
            <a:off x="8955058" y="6092983"/>
            <a:ext cx="2743200" cy="365125"/>
          </a:xfrm>
        </p:spPr>
        <p:txBody>
          <a:bodyPr anchor="ctr">
            <a:normAutofit/>
          </a:bodyPr>
          <a:lstStyle/>
          <a:p>
            <a:pPr>
              <a:lnSpc>
                <a:spcPct val="90000"/>
              </a:lnSpc>
              <a:spcAft>
                <a:spcPts val="600"/>
              </a:spcAft>
            </a:pPr>
            <a:fld id="{6998E55D-8E2A-4AFE-A61C-B5DBBB7761E7}" type="slidenum">
              <a:rPr lang="en-GB" smtClean="0"/>
              <a:pPr>
                <a:lnSpc>
                  <a:spcPct val="90000"/>
                </a:lnSpc>
                <a:spcAft>
                  <a:spcPts val="600"/>
                </a:spcAft>
              </a:pPr>
              <a:t>13</a:t>
            </a:fld>
            <a:endParaRPr lang="en-GB"/>
          </a:p>
        </p:txBody>
      </p:sp>
      <p:sp>
        <p:nvSpPr>
          <p:cNvPr id="3" name="Oval 2">
            <a:extLst>
              <a:ext uri="{FF2B5EF4-FFF2-40B4-BE49-F238E27FC236}">
                <a16:creationId xmlns:a16="http://schemas.microsoft.com/office/drawing/2014/main" id="{87C9CC26-A2E2-E846-EA3D-0C40F1ECDF9B}"/>
              </a:ext>
            </a:extLst>
          </p:cNvPr>
          <p:cNvSpPr/>
          <p:nvPr/>
        </p:nvSpPr>
        <p:spPr>
          <a:xfrm>
            <a:off x="8955058" y="3343275"/>
            <a:ext cx="723900" cy="171450"/>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5537B4BC-A7AB-D16C-5848-51C1AEF58602}"/>
              </a:ext>
            </a:extLst>
          </p:cNvPr>
          <p:cNvSpPr/>
          <p:nvPr/>
        </p:nvSpPr>
        <p:spPr>
          <a:xfrm>
            <a:off x="8189366" y="3066497"/>
            <a:ext cx="361950" cy="276778"/>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7668616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2DC8C-B14B-C047-522B-D84E89022FE0}"/>
              </a:ext>
            </a:extLst>
          </p:cNvPr>
          <p:cNvSpPr>
            <a:spLocks noGrp="1"/>
          </p:cNvSpPr>
          <p:nvPr>
            <p:ph type="title"/>
          </p:nvPr>
        </p:nvSpPr>
        <p:spPr/>
        <p:txBody>
          <a:bodyPr/>
          <a:lstStyle/>
          <a:p>
            <a:r>
              <a:rPr lang="en-GB" dirty="0"/>
              <a:t>Related exam question.</a:t>
            </a:r>
          </a:p>
        </p:txBody>
      </p:sp>
      <p:pic>
        <p:nvPicPr>
          <p:cNvPr id="6" name="Content Placeholder 5">
            <a:extLst>
              <a:ext uri="{FF2B5EF4-FFF2-40B4-BE49-F238E27FC236}">
                <a16:creationId xmlns:a16="http://schemas.microsoft.com/office/drawing/2014/main" id="{315FC281-1F2D-706B-E59C-8090958B2DB3}"/>
              </a:ext>
            </a:extLst>
          </p:cNvPr>
          <p:cNvPicPr>
            <a:picLocks noGrp="1" noChangeAspect="1"/>
          </p:cNvPicPr>
          <p:nvPr>
            <p:ph idx="1"/>
          </p:nvPr>
        </p:nvPicPr>
        <p:blipFill>
          <a:blip r:embed="rId2"/>
          <a:stretch>
            <a:fillRect/>
          </a:stretch>
        </p:blipFill>
        <p:spPr>
          <a:xfrm>
            <a:off x="2576186" y="1425064"/>
            <a:ext cx="6661113" cy="5311395"/>
          </a:xfrm>
        </p:spPr>
      </p:pic>
      <p:sp>
        <p:nvSpPr>
          <p:cNvPr id="4" name="Slide Number Placeholder 3">
            <a:extLst>
              <a:ext uri="{FF2B5EF4-FFF2-40B4-BE49-F238E27FC236}">
                <a16:creationId xmlns:a16="http://schemas.microsoft.com/office/drawing/2014/main" id="{C8F1D24B-D835-6DD3-40B6-65AA311B1DF8}"/>
              </a:ext>
            </a:extLst>
          </p:cNvPr>
          <p:cNvSpPr>
            <a:spLocks noGrp="1"/>
          </p:cNvSpPr>
          <p:nvPr>
            <p:ph type="sldNum" sz="quarter" idx="4"/>
          </p:nvPr>
        </p:nvSpPr>
        <p:spPr/>
        <p:txBody>
          <a:bodyPr/>
          <a:lstStyle/>
          <a:p>
            <a:fld id="{6998E55D-8E2A-4AFE-A61C-B5DBBB7761E7}" type="slidenum">
              <a:rPr lang="en-GB" smtClean="0"/>
              <a:pPr/>
              <a:t>130</a:t>
            </a:fld>
            <a:endParaRPr lang="en-GB"/>
          </a:p>
        </p:txBody>
      </p:sp>
    </p:spTree>
    <p:extLst>
      <p:ext uri="{BB962C8B-B14F-4D97-AF65-F5344CB8AC3E}">
        <p14:creationId xmlns:p14="http://schemas.microsoft.com/office/powerpoint/2010/main" val="338495410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AE3B-516F-897D-A5AF-0F33B14163C8}"/>
              </a:ext>
            </a:extLst>
          </p:cNvPr>
          <p:cNvSpPr>
            <a:spLocks noGrp="1"/>
          </p:cNvSpPr>
          <p:nvPr>
            <p:ph type="title"/>
          </p:nvPr>
        </p:nvSpPr>
        <p:spPr/>
        <p:txBody>
          <a:bodyPr/>
          <a:lstStyle/>
          <a:p>
            <a:r>
              <a:rPr lang="en-GB" dirty="0"/>
              <a:t>ERD</a:t>
            </a:r>
          </a:p>
        </p:txBody>
      </p:sp>
      <p:sp>
        <p:nvSpPr>
          <p:cNvPr id="3" name="Content Placeholder 2">
            <a:extLst>
              <a:ext uri="{FF2B5EF4-FFF2-40B4-BE49-F238E27FC236}">
                <a16:creationId xmlns:a16="http://schemas.microsoft.com/office/drawing/2014/main" id="{45990F1F-D72F-969D-A77F-1917D0465E6B}"/>
              </a:ext>
            </a:extLst>
          </p:cNvPr>
          <p:cNvSpPr>
            <a:spLocks noGrp="1"/>
          </p:cNvSpPr>
          <p:nvPr>
            <p:ph idx="1"/>
          </p:nvPr>
        </p:nvSpPr>
        <p:spPr>
          <a:xfrm>
            <a:off x="1036285" y="3259000"/>
            <a:ext cx="9808029" cy="3862971"/>
          </a:xfrm>
        </p:spPr>
        <p:txBody>
          <a:bodyPr/>
          <a:lstStyle/>
          <a:p>
            <a:pPr marL="0" indent="0">
              <a:buNone/>
            </a:pPr>
            <a:endParaRPr lang="en-GB" dirty="0"/>
          </a:p>
        </p:txBody>
      </p:sp>
      <p:sp>
        <p:nvSpPr>
          <p:cNvPr id="4" name="Slide Number Placeholder 3">
            <a:extLst>
              <a:ext uri="{FF2B5EF4-FFF2-40B4-BE49-F238E27FC236}">
                <a16:creationId xmlns:a16="http://schemas.microsoft.com/office/drawing/2014/main" id="{EC3C76A0-69A9-3909-6AAD-DB5AF3444BC7}"/>
              </a:ext>
            </a:extLst>
          </p:cNvPr>
          <p:cNvSpPr>
            <a:spLocks noGrp="1"/>
          </p:cNvSpPr>
          <p:nvPr>
            <p:ph type="sldNum" sz="quarter" idx="4"/>
          </p:nvPr>
        </p:nvSpPr>
        <p:spPr/>
        <p:txBody>
          <a:bodyPr/>
          <a:lstStyle/>
          <a:p>
            <a:fld id="{6998E55D-8E2A-4AFE-A61C-B5DBBB7761E7}" type="slidenum">
              <a:rPr lang="en-GB" smtClean="0"/>
              <a:pPr/>
              <a:t>131</a:t>
            </a:fld>
            <a:endParaRPr lang="en-GB"/>
          </a:p>
        </p:txBody>
      </p:sp>
      <p:sp>
        <p:nvSpPr>
          <p:cNvPr id="5" name="Rectangle 4">
            <a:extLst>
              <a:ext uri="{FF2B5EF4-FFF2-40B4-BE49-F238E27FC236}">
                <a16:creationId xmlns:a16="http://schemas.microsoft.com/office/drawing/2014/main" id="{7ADB4761-2AD3-9892-7BEB-8F421C095B5D}"/>
              </a:ext>
            </a:extLst>
          </p:cNvPr>
          <p:cNvSpPr/>
          <p:nvPr/>
        </p:nvSpPr>
        <p:spPr>
          <a:xfrm>
            <a:off x="784321" y="4374009"/>
            <a:ext cx="1300820" cy="94022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Player</a:t>
            </a:r>
          </a:p>
        </p:txBody>
      </p:sp>
      <p:sp>
        <p:nvSpPr>
          <p:cNvPr id="6" name="Rectangle 5">
            <a:extLst>
              <a:ext uri="{FF2B5EF4-FFF2-40B4-BE49-F238E27FC236}">
                <a16:creationId xmlns:a16="http://schemas.microsoft.com/office/drawing/2014/main" id="{FEF0172A-02E5-C2FA-4FFA-A229018D1137}"/>
              </a:ext>
            </a:extLst>
          </p:cNvPr>
          <p:cNvSpPr/>
          <p:nvPr/>
        </p:nvSpPr>
        <p:spPr>
          <a:xfrm>
            <a:off x="5252382" y="4346590"/>
            <a:ext cx="1300820" cy="94022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Character</a:t>
            </a:r>
          </a:p>
        </p:txBody>
      </p:sp>
      <p:sp>
        <p:nvSpPr>
          <p:cNvPr id="7" name="Freeform 13">
            <a:extLst>
              <a:ext uri="{FF2B5EF4-FFF2-40B4-BE49-F238E27FC236}">
                <a16:creationId xmlns:a16="http://schemas.microsoft.com/office/drawing/2014/main" id="{8E2A32F8-24B1-BE87-C433-E2B23F9B0502}"/>
              </a:ext>
            </a:extLst>
          </p:cNvPr>
          <p:cNvSpPr>
            <a:spLocks/>
          </p:cNvSpPr>
          <p:nvPr/>
        </p:nvSpPr>
        <p:spPr bwMode="auto">
          <a:xfrm>
            <a:off x="7572813" y="4493129"/>
            <a:ext cx="1176338" cy="609600"/>
          </a:xfrm>
          <a:custGeom>
            <a:avLst/>
            <a:gdLst/>
            <a:ahLst/>
            <a:cxnLst>
              <a:cxn ang="0">
                <a:pos x="0" y="191"/>
              </a:cxn>
              <a:cxn ang="0">
                <a:pos x="365" y="0"/>
              </a:cxn>
              <a:cxn ang="0">
                <a:pos x="740" y="198"/>
              </a:cxn>
              <a:cxn ang="0">
                <a:pos x="365" y="383"/>
              </a:cxn>
              <a:cxn ang="0">
                <a:pos x="0" y="191"/>
              </a:cxn>
            </a:cxnLst>
            <a:rect l="0" t="0" r="r" b="b"/>
            <a:pathLst>
              <a:path w="741" h="384">
                <a:moveTo>
                  <a:pt x="0" y="191"/>
                </a:moveTo>
                <a:lnTo>
                  <a:pt x="365" y="0"/>
                </a:lnTo>
                <a:lnTo>
                  <a:pt x="740" y="198"/>
                </a:lnTo>
                <a:lnTo>
                  <a:pt x="365" y="383"/>
                </a:lnTo>
                <a:lnTo>
                  <a:pt x="0" y="191"/>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8" name="Freeform 17">
            <a:extLst>
              <a:ext uri="{FF2B5EF4-FFF2-40B4-BE49-F238E27FC236}">
                <a16:creationId xmlns:a16="http://schemas.microsoft.com/office/drawing/2014/main" id="{9848EC22-E9BC-4D44-EDFE-964D98344DC0}"/>
              </a:ext>
            </a:extLst>
          </p:cNvPr>
          <p:cNvSpPr>
            <a:spLocks/>
          </p:cNvSpPr>
          <p:nvPr/>
        </p:nvSpPr>
        <p:spPr bwMode="auto">
          <a:xfrm>
            <a:off x="9757213" y="4664579"/>
            <a:ext cx="1474788" cy="361950"/>
          </a:xfrm>
          <a:custGeom>
            <a:avLst/>
            <a:gdLst/>
            <a:ahLst/>
            <a:cxnLst>
              <a:cxn ang="0">
                <a:pos x="928" y="227"/>
              </a:cxn>
              <a:cxn ang="0">
                <a:pos x="928" y="0"/>
              </a:cxn>
              <a:cxn ang="0">
                <a:pos x="0" y="0"/>
              </a:cxn>
              <a:cxn ang="0">
                <a:pos x="0" y="227"/>
              </a:cxn>
              <a:cxn ang="0">
                <a:pos x="928" y="227"/>
              </a:cxn>
            </a:cxnLst>
            <a:rect l="0" t="0" r="r" b="b"/>
            <a:pathLst>
              <a:path w="929" h="228">
                <a:moveTo>
                  <a:pt x="928" y="227"/>
                </a:moveTo>
                <a:lnTo>
                  <a:pt x="928" y="0"/>
                </a:lnTo>
                <a:lnTo>
                  <a:pt x="0" y="0"/>
                </a:lnTo>
                <a:lnTo>
                  <a:pt x="0" y="227"/>
                </a:lnTo>
                <a:lnTo>
                  <a:pt x="928" y="227"/>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9" name="Rectangle 8">
            <a:extLst>
              <a:ext uri="{FF2B5EF4-FFF2-40B4-BE49-F238E27FC236}">
                <a16:creationId xmlns:a16="http://schemas.microsoft.com/office/drawing/2014/main" id="{9451A5E0-43C9-5638-3DD0-7B334903206B}"/>
              </a:ext>
            </a:extLst>
          </p:cNvPr>
          <p:cNvSpPr>
            <a:spLocks noChangeArrowheads="1"/>
          </p:cNvSpPr>
          <p:nvPr/>
        </p:nvSpPr>
        <p:spPr bwMode="auto">
          <a:xfrm>
            <a:off x="7836257" y="4611148"/>
            <a:ext cx="742192"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a:solidFill>
                  <a:srgbClr val="000000"/>
                </a:solidFill>
                <a:latin typeface="Arial" pitchFamily="34" charset="0"/>
              </a:rPr>
              <a:t>OWN.</a:t>
            </a:r>
          </a:p>
        </p:txBody>
      </p:sp>
      <p:sp>
        <p:nvSpPr>
          <p:cNvPr id="10" name="Rectangle 9">
            <a:extLst>
              <a:ext uri="{FF2B5EF4-FFF2-40B4-BE49-F238E27FC236}">
                <a16:creationId xmlns:a16="http://schemas.microsoft.com/office/drawing/2014/main" id="{E4AB1FDB-AFAB-F2B3-C704-9B13F89115E7}"/>
              </a:ext>
            </a:extLst>
          </p:cNvPr>
          <p:cNvSpPr>
            <a:spLocks noChangeArrowheads="1"/>
          </p:cNvSpPr>
          <p:nvPr/>
        </p:nvSpPr>
        <p:spPr bwMode="auto">
          <a:xfrm>
            <a:off x="9809601" y="4647117"/>
            <a:ext cx="1106073"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a:solidFill>
                  <a:srgbClr val="000000"/>
                </a:solidFill>
                <a:latin typeface="Arial" pitchFamily="34" charset="0"/>
              </a:rPr>
              <a:t>Inventory</a:t>
            </a:r>
          </a:p>
        </p:txBody>
      </p:sp>
      <p:sp>
        <p:nvSpPr>
          <p:cNvPr id="11" name="Line 44">
            <a:extLst>
              <a:ext uri="{FF2B5EF4-FFF2-40B4-BE49-F238E27FC236}">
                <a16:creationId xmlns:a16="http://schemas.microsoft.com/office/drawing/2014/main" id="{5F8D6859-424E-8CDB-9BBB-6FCD04B34610}"/>
              </a:ext>
            </a:extLst>
          </p:cNvPr>
          <p:cNvSpPr>
            <a:spLocks noChangeShapeType="1"/>
          </p:cNvSpPr>
          <p:nvPr/>
        </p:nvSpPr>
        <p:spPr bwMode="auto">
          <a:xfrm flipH="1">
            <a:off x="8749151" y="4781372"/>
            <a:ext cx="1008062" cy="0"/>
          </a:xfrm>
          <a:prstGeom prst="line">
            <a:avLst/>
          </a:prstGeom>
          <a:noFill/>
          <a:ln w="19050">
            <a:solidFill>
              <a:schemeClr val="tx2"/>
            </a:solidFill>
            <a:round/>
            <a:headEnd/>
            <a:tailEnd/>
          </a:ln>
          <a:effectLst/>
        </p:spPr>
        <p:txBody>
          <a:bodyPr/>
          <a:lstStyle/>
          <a:p>
            <a:endParaRPr lang="tr-TR"/>
          </a:p>
        </p:txBody>
      </p:sp>
      <p:sp>
        <p:nvSpPr>
          <p:cNvPr id="12" name="Line 44">
            <a:extLst>
              <a:ext uri="{FF2B5EF4-FFF2-40B4-BE49-F238E27FC236}">
                <a16:creationId xmlns:a16="http://schemas.microsoft.com/office/drawing/2014/main" id="{B204811F-5A3F-68C7-C192-713A9DF77D4E}"/>
              </a:ext>
            </a:extLst>
          </p:cNvPr>
          <p:cNvSpPr>
            <a:spLocks noChangeShapeType="1"/>
          </p:cNvSpPr>
          <p:nvPr/>
        </p:nvSpPr>
        <p:spPr bwMode="auto">
          <a:xfrm flipH="1">
            <a:off x="8749151" y="4816208"/>
            <a:ext cx="1008062" cy="0"/>
          </a:xfrm>
          <a:prstGeom prst="line">
            <a:avLst/>
          </a:prstGeom>
          <a:noFill/>
          <a:ln w="19050">
            <a:solidFill>
              <a:schemeClr val="tx2"/>
            </a:solidFill>
            <a:round/>
            <a:headEnd/>
            <a:tailEnd/>
          </a:ln>
          <a:effectLst/>
        </p:spPr>
        <p:txBody>
          <a:bodyPr/>
          <a:lstStyle/>
          <a:p>
            <a:endParaRPr lang="tr-TR"/>
          </a:p>
        </p:txBody>
      </p:sp>
      <p:sp>
        <p:nvSpPr>
          <p:cNvPr id="13" name="Freeform 9">
            <a:extLst>
              <a:ext uri="{FF2B5EF4-FFF2-40B4-BE49-F238E27FC236}">
                <a16:creationId xmlns:a16="http://schemas.microsoft.com/office/drawing/2014/main" id="{9E2E7BA5-027F-D1BD-92CD-807DFAD57D49}"/>
              </a:ext>
            </a:extLst>
          </p:cNvPr>
          <p:cNvSpPr>
            <a:spLocks/>
          </p:cNvSpPr>
          <p:nvPr/>
        </p:nvSpPr>
        <p:spPr bwMode="auto">
          <a:xfrm>
            <a:off x="10281938" y="3774391"/>
            <a:ext cx="1057275" cy="369887"/>
          </a:xfrm>
          <a:custGeom>
            <a:avLst/>
            <a:gdLst/>
            <a:ahLst/>
            <a:cxnLst>
              <a:cxn ang="0">
                <a:pos x="663" y="106"/>
              </a:cxn>
              <a:cxn ang="0">
                <a:pos x="652" y="86"/>
              </a:cxn>
              <a:cxn ang="0">
                <a:pos x="633" y="66"/>
              </a:cxn>
              <a:cxn ang="0">
                <a:pos x="605" y="49"/>
              </a:cxn>
              <a:cxn ang="0">
                <a:pos x="568" y="34"/>
              </a:cxn>
              <a:cxn ang="0">
                <a:pos x="523" y="21"/>
              </a:cxn>
              <a:cxn ang="0">
                <a:pos x="472" y="10"/>
              </a:cxn>
              <a:cxn ang="0">
                <a:pos x="419" y="3"/>
              </a:cxn>
              <a:cxn ang="0">
                <a:pos x="362" y="0"/>
              </a:cxn>
              <a:cxn ang="0">
                <a:pos x="304" y="0"/>
              </a:cxn>
              <a:cxn ang="0">
                <a:pos x="247" y="3"/>
              </a:cxn>
              <a:cxn ang="0">
                <a:pos x="192" y="10"/>
              </a:cxn>
              <a:cxn ang="0">
                <a:pos x="141" y="21"/>
              </a:cxn>
              <a:cxn ang="0">
                <a:pos x="98" y="34"/>
              </a:cxn>
              <a:cxn ang="0">
                <a:pos x="60" y="49"/>
              </a:cxn>
              <a:cxn ang="0">
                <a:pos x="31" y="66"/>
              </a:cxn>
              <a:cxn ang="0">
                <a:pos x="12" y="86"/>
              </a:cxn>
              <a:cxn ang="0">
                <a:pos x="1" y="106"/>
              </a:cxn>
              <a:cxn ang="0">
                <a:pos x="1" y="126"/>
              </a:cxn>
              <a:cxn ang="0">
                <a:pos x="12" y="146"/>
              </a:cxn>
              <a:cxn ang="0">
                <a:pos x="31" y="165"/>
              </a:cxn>
              <a:cxn ang="0">
                <a:pos x="60" y="182"/>
              </a:cxn>
              <a:cxn ang="0">
                <a:pos x="98" y="198"/>
              </a:cxn>
              <a:cxn ang="0">
                <a:pos x="141" y="211"/>
              </a:cxn>
              <a:cxn ang="0">
                <a:pos x="192" y="221"/>
              </a:cxn>
              <a:cxn ang="0">
                <a:pos x="247" y="228"/>
              </a:cxn>
              <a:cxn ang="0">
                <a:pos x="304" y="232"/>
              </a:cxn>
              <a:cxn ang="0">
                <a:pos x="362" y="232"/>
              </a:cxn>
              <a:cxn ang="0">
                <a:pos x="419" y="228"/>
              </a:cxn>
              <a:cxn ang="0">
                <a:pos x="472" y="221"/>
              </a:cxn>
              <a:cxn ang="0">
                <a:pos x="523" y="211"/>
              </a:cxn>
              <a:cxn ang="0">
                <a:pos x="568" y="198"/>
              </a:cxn>
              <a:cxn ang="0">
                <a:pos x="605" y="182"/>
              </a:cxn>
              <a:cxn ang="0">
                <a:pos x="633" y="165"/>
              </a:cxn>
              <a:cxn ang="0">
                <a:pos x="652" y="146"/>
              </a:cxn>
              <a:cxn ang="0">
                <a:pos x="663" y="126"/>
              </a:cxn>
            </a:cxnLst>
            <a:rect l="0" t="0" r="r" b="b"/>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14" name="Rectangle 13">
            <a:extLst>
              <a:ext uri="{FF2B5EF4-FFF2-40B4-BE49-F238E27FC236}">
                <a16:creationId xmlns:a16="http://schemas.microsoft.com/office/drawing/2014/main" id="{0CDD6549-7687-016B-1D1E-F705562C342A}"/>
              </a:ext>
            </a:extLst>
          </p:cNvPr>
          <p:cNvSpPr>
            <a:spLocks noChangeArrowheads="1"/>
          </p:cNvSpPr>
          <p:nvPr/>
        </p:nvSpPr>
        <p:spPr bwMode="auto">
          <a:xfrm>
            <a:off x="10267337" y="3765998"/>
            <a:ext cx="1141339"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err="1">
                <a:solidFill>
                  <a:srgbClr val="000000"/>
                </a:solidFill>
                <a:latin typeface="Arial" pitchFamily="34" charset="0"/>
              </a:rPr>
              <a:t>Item_type</a:t>
            </a:r>
            <a:endParaRPr lang="en-US" sz="1600" b="1" dirty="0">
              <a:solidFill>
                <a:srgbClr val="000000"/>
              </a:solidFill>
              <a:latin typeface="Arial" pitchFamily="34" charset="0"/>
            </a:endParaRPr>
          </a:p>
        </p:txBody>
      </p:sp>
      <p:sp>
        <p:nvSpPr>
          <p:cNvPr id="15" name="Freeform 9">
            <a:extLst>
              <a:ext uri="{FF2B5EF4-FFF2-40B4-BE49-F238E27FC236}">
                <a16:creationId xmlns:a16="http://schemas.microsoft.com/office/drawing/2014/main" id="{726F5A95-44A9-9F22-B580-A8E3A7C475AF}"/>
              </a:ext>
            </a:extLst>
          </p:cNvPr>
          <p:cNvSpPr>
            <a:spLocks/>
          </p:cNvSpPr>
          <p:nvPr/>
        </p:nvSpPr>
        <p:spPr bwMode="auto">
          <a:xfrm>
            <a:off x="8367059" y="3777791"/>
            <a:ext cx="1909175" cy="369887"/>
          </a:xfrm>
          <a:custGeom>
            <a:avLst/>
            <a:gdLst/>
            <a:ahLst/>
            <a:cxnLst>
              <a:cxn ang="0">
                <a:pos x="663" y="106"/>
              </a:cxn>
              <a:cxn ang="0">
                <a:pos x="652" y="86"/>
              </a:cxn>
              <a:cxn ang="0">
                <a:pos x="633" y="66"/>
              </a:cxn>
              <a:cxn ang="0">
                <a:pos x="605" y="49"/>
              </a:cxn>
              <a:cxn ang="0">
                <a:pos x="568" y="34"/>
              </a:cxn>
              <a:cxn ang="0">
                <a:pos x="523" y="21"/>
              </a:cxn>
              <a:cxn ang="0">
                <a:pos x="472" y="10"/>
              </a:cxn>
              <a:cxn ang="0">
                <a:pos x="419" y="3"/>
              </a:cxn>
              <a:cxn ang="0">
                <a:pos x="362" y="0"/>
              </a:cxn>
              <a:cxn ang="0">
                <a:pos x="304" y="0"/>
              </a:cxn>
              <a:cxn ang="0">
                <a:pos x="247" y="3"/>
              </a:cxn>
              <a:cxn ang="0">
                <a:pos x="192" y="10"/>
              </a:cxn>
              <a:cxn ang="0">
                <a:pos x="141" y="21"/>
              </a:cxn>
              <a:cxn ang="0">
                <a:pos x="98" y="34"/>
              </a:cxn>
              <a:cxn ang="0">
                <a:pos x="60" y="49"/>
              </a:cxn>
              <a:cxn ang="0">
                <a:pos x="31" y="66"/>
              </a:cxn>
              <a:cxn ang="0">
                <a:pos x="12" y="86"/>
              </a:cxn>
              <a:cxn ang="0">
                <a:pos x="1" y="106"/>
              </a:cxn>
              <a:cxn ang="0">
                <a:pos x="1" y="126"/>
              </a:cxn>
              <a:cxn ang="0">
                <a:pos x="12" y="146"/>
              </a:cxn>
              <a:cxn ang="0">
                <a:pos x="31" y="165"/>
              </a:cxn>
              <a:cxn ang="0">
                <a:pos x="60" y="182"/>
              </a:cxn>
              <a:cxn ang="0">
                <a:pos x="98" y="198"/>
              </a:cxn>
              <a:cxn ang="0">
                <a:pos x="141" y="211"/>
              </a:cxn>
              <a:cxn ang="0">
                <a:pos x="192" y="221"/>
              </a:cxn>
              <a:cxn ang="0">
                <a:pos x="247" y="228"/>
              </a:cxn>
              <a:cxn ang="0">
                <a:pos x="304" y="232"/>
              </a:cxn>
              <a:cxn ang="0">
                <a:pos x="362" y="232"/>
              </a:cxn>
              <a:cxn ang="0">
                <a:pos x="419" y="228"/>
              </a:cxn>
              <a:cxn ang="0">
                <a:pos x="472" y="221"/>
              </a:cxn>
              <a:cxn ang="0">
                <a:pos x="523" y="211"/>
              </a:cxn>
              <a:cxn ang="0">
                <a:pos x="568" y="198"/>
              </a:cxn>
              <a:cxn ang="0">
                <a:pos x="605" y="182"/>
              </a:cxn>
              <a:cxn ang="0">
                <a:pos x="633" y="165"/>
              </a:cxn>
              <a:cxn ang="0">
                <a:pos x="652" y="146"/>
              </a:cxn>
              <a:cxn ang="0">
                <a:pos x="663" y="126"/>
              </a:cxn>
            </a:cxnLst>
            <a:rect l="0" t="0" r="r" b="b"/>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16" name="Rectangle 15">
            <a:extLst>
              <a:ext uri="{FF2B5EF4-FFF2-40B4-BE49-F238E27FC236}">
                <a16:creationId xmlns:a16="http://schemas.microsoft.com/office/drawing/2014/main" id="{65BBC009-9E44-D70F-242B-215FE520297B}"/>
              </a:ext>
            </a:extLst>
          </p:cNvPr>
          <p:cNvSpPr>
            <a:spLocks noChangeArrowheads="1"/>
          </p:cNvSpPr>
          <p:nvPr/>
        </p:nvSpPr>
        <p:spPr bwMode="auto">
          <a:xfrm>
            <a:off x="8926398" y="3800051"/>
            <a:ext cx="673262"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a:solidFill>
                  <a:srgbClr val="000000"/>
                </a:solidFill>
                <a:latin typeface="Arial" pitchFamily="34" charset="0"/>
              </a:rPr>
              <a:t>price</a:t>
            </a:r>
          </a:p>
        </p:txBody>
      </p:sp>
      <p:sp>
        <p:nvSpPr>
          <p:cNvPr id="17" name="Line 36">
            <a:extLst>
              <a:ext uri="{FF2B5EF4-FFF2-40B4-BE49-F238E27FC236}">
                <a16:creationId xmlns:a16="http://schemas.microsoft.com/office/drawing/2014/main" id="{73061B14-21AD-3D14-E334-558F76557638}"/>
              </a:ext>
            </a:extLst>
          </p:cNvPr>
          <p:cNvSpPr>
            <a:spLocks noChangeShapeType="1"/>
          </p:cNvSpPr>
          <p:nvPr/>
        </p:nvSpPr>
        <p:spPr bwMode="auto">
          <a:xfrm>
            <a:off x="10823790" y="4165207"/>
            <a:ext cx="0" cy="488950"/>
          </a:xfrm>
          <a:prstGeom prst="line">
            <a:avLst/>
          </a:prstGeom>
          <a:noFill/>
          <a:ln w="19050">
            <a:solidFill>
              <a:schemeClr val="tx2"/>
            </a:solidFill>
            <a:round/>
            <a:headEnd/>
            <a:tailEnd/>
          </a:ln>
          <a:effectLst/>
        </p:spPr>
        <p:txBody>
          <a:bodyPr/>
          <a:lstStyle/>
          <a:p>
            <a:endParaRPr lang="tr-TR"/>
          </a:p>
        </p:txBody>
      </p:sp>
      <p:sp>
        <p:nvSpPr>
          <p:cNvPr id="18" name="Line 36">
            <a:extLst>
              <a:ext uri="{FF2B5EF4-FFF2-40B4-BE49-F238E27FC236}">
                <a16:creationId xmlns:a16="http://schemas.microsoft.com/office/drawing/2014/main" id="{757A2E20-2F84-3381-307E-B02978F34CD2}"/>
              </a:ext>
            </a:extLst>
          </p:cNvPr>
          <p:cNvSpPr>
            <a:spLocks noChangeShapeType="1"/>
          </p:cNvSpPr>
          <p:nvPr/>
        </p:nvSpPr>
        <p:spPr bwMode="auto">
          <a:xfrm>
            <a:off x="9975539" y="4100901"/>
            <a:ext cx="452275" cy="549184"/>
          </a:xfrm>
          <a:prstGeom prst="line">
            <a:avLst/>
          </a:prstGeom>
          <a:noFill/>
          <a:ln w="19050">
            <a:solidFill>
              <a:schemeClr val="tx2"/>
            </a:solidFill>
            <a:round/>
            <a:headEnd/>
            <a:tailEnd/>
          </a:ln>
          <a:effectLst/>
        </p:spPr>
        <p:txBody>
          <a:bodyPr/>
          <a:lstStyle/>
          <a:p>
            <a:endParaRPr lang="tr-TR"/>
          </a:p>
        </p:txBody>
      </p:sp>
      <p:cxnSp>
        <p:nvCxnSpPr>
          <p:cNvPr id="19" name="Straight Connector 18">
            <a:extLst>
              <a:ext uri="{FF2B5EF4-FFF2-40B4-BE49-F238E27FC236}">
                <a16:creationId xmlns:a16="http://schemas.microsoft.com/office/drawing/2014/main" id="{F22F5AE1-1FF6-D41A-5A64-62B3AABCFFB9}"/>
              </a:ext>
            </a:extLst>
          </p:cNvPr>
          <p:cNvCxnSpPr/>
          <p:nvPr/>
        </p:nvCxnSpPr>
        <p:spPr>
          <a:xfrm flipH="1">
            <a:off x="10427814" y="4028128"/>
            <a:ext cx="699863" cy="0"/>
          </a:xfrm>
          <a:prstGeom prst="line">
            <a:avLst/>
          </a:prstGeom>
          <a:ln w="38100">
            <a:prstDash val="sysDash"/>
          </a:ln>
        </p:spPr>
        <p:style>
          <a:lnRef idx="3">
            <a:schemeClr val="dk1"/>
          </a:lnRef>
          <a:fillRef idx="0">
            <a:schemeClr val="dk1"/>
          </a:fillRef>
          <a:effectRef idx="2">
            <a:schemeClr val="dk1"/>
          </a:effectRef>
          <a:fontRef idx="minor">
            <a:schemeClr val="tx1"/>
          </a:fontRef>
        </p:style>
      </p:cxnSp>
      <p:sp>
        <p:nvSpPr>
          <p:cNvPr id="20" name="Freeform 13">
            <a:extLst>
              <a:ext uri="{FF2B5EF4-FFF2-40B4-BE49-F238E27FC236}">
                <a16:creationId xmlns:a16="http://schemas.microsoft.com/office/drawing/2014/main" id="{5CE0A003-6638-0E39-D85D-2B16BA026F73}"/>
              </a:ext>
            </a:extLst>
          </p:cNvPr>
          <p:cNvSpPr>
            <a:spLocks/>
          </p:cNvSpPr>
          <p:nvPr/>
        </p:nvSpPr>
        <p:spPr bwMode="auto">
          <a:xfrm>
            <a:off x="7680685" y="4529828"/>
            <a:ext cx="951548" cy="518689"/>
          </a:xfrm>
          <a:custGeom>
            <a:avLst/>
            <a:gdLst/>
            <a:ahLst/>
            <a:cxnLst>
              <a:cxn ang="0">
                <a:pos x="0" y="191"/>
              </a:cxn>
              <a:cxn ang="0">
                <a:pos x="365" y="0"/>
              </a:cxn>
              <a:cxn ang="0">
                <a:pos x="740" y="198"/>
              </a:cxn>
              <a:cxn ang="0">
                <a:pos x="365" y="383"/>
              </a:cxn>
              <a:cxn ang="0">
                <a:pos x="0" y="191"/>
              </a:cxn>
            </a:cxnLst>
            <a:rect l="0" t="0" r="r" b="b"/>
            <a:pathLst>
              <a:path w="741" h="384">
                <a:moveTo>
                  <a:pt x="0" y="191"/>
                </a:moveTo>
                <a:lnTo>
                  <a:pt x="365" y="0"/>
                </a:lnTo>
                <a:lnTo>
                  <a:pt x="740" y="198"/>
                </a:lnTo>
                <a:lnTo>
                  <a:pt x="365" y="383"/>
                </a:lnTo>
                <a:lnTo>
                  <a:pt x="0" y="191"/>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21" name="Freeform 17">
            <a:extLst>
              <a:ext uri="{FF2B5EF4-FFF2-40B4-BE49-F238E27FC236}">
                <a16:creationId xmlns:a16="http://schemas.microsoft.com/office/drawing/2014/main" id="{797046C7-9968-8C56-6552-180C29E40B42}"/>
              </a:ext>
            </a:extLst>
          </p:cNvPr>
          <p:cNvSpPr>
            <a:spLocks/>
          </p:cNvSpPr>
          <p:nvPr/>
        </p:nvSpPr>
        <p:spPr bwMode="auto">
          <a:xfrm>
            <a:off x="9712359" y="4627467"/>
            <a:ext cx="1574800" cy="436173"/>
          </a:xfrm>
          <a:custGeom>
            <a:avLst/>
            <a:gdLst/>
            <a:ahLst/>
            <a:cxnLst>
              <a:cxn ang="0">
                <a:pos x="928" y="227"/>
              </a:cxn>
              <a:cxn ang="0">
                <a:pos x="928" y="0"/>
              </a:cxn>
              <a:cxn ang="0">
                <a:pos x="0" y="0"/>
              </a:cxn>
              <a:cxn ang="0">
                <a:pos x="0" y="227"/>
              </a:cxn>
              <a:cxn ang="0">
                <a:pos x="928" y="227"/>
              </a:cxn>
            </a:cxnLst>
            <a:rect l="0" t="0" r="r" b="b"/>
            <a:pathLst>
              <a:path w="929" h="228">
                <a:moveTo>
                  <a:pt x="928" y="227"/>
                </a:moveTo>
                <a:lnTo>
                  <a:pt x="928" y="0"/>
                </a:lnTo>
                <a:lnTo>
                  <a:pt x="0" y="0"/>
                </a:lnTo>
                <a:lnTo>
                  <a:pt x="0" y="227"/>
                </a:lnTo>
                <a:lnTo>
                  <a:pt x="928" y="227"/>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22" name="Line 44">
            <a:extLst>
              <a:ext uri="{FF2B5EF4-FFF2-40B4-BE49-F238E27FC236}">
                <a16:creationId xmlns:a16="http://schemas.microsoft.com/office/drawing/2014/main" id="{943FEC23-4282-156E-4F03-789206A0988F}"/>
              </a:ext>
            </a:extLst>
          </p:cNvPr>
          <p:cNvSpPr>
            <a:spLocks noChangeShapeType="1"/>
          </p:cNvSpPr>
          <p:nvPr/>
        </p:nvSpPr>
        <p:spPr bwMode="auto">
          <a:xfrm flipH="1">
            <a:off x="6564751" y="4792850"/>
            <a:ext cx="1008062" cy="0"/>
          </a:xfrm>
          <a:prstGeom prst="line">
            <a:avLst/>
          </a:prstGeom>
          <a:noFill/>
          <a:ln w="19050">
            <a:solidFill>
              <a:schemeClr val="tx2"/>
            </a:solidFill>
            <a:round/>
            <a:headEnd/>
            <a:tailEnd/>
          </a:ln>
          <a:effectLst/>
        </p:spPr>
        <p:txBody>
          <a:bodyPr/>
          <a:lstStyle/>
          <a:p>
            <a:endParaRPr lang="tr-TR"/>
          </a:p>
        </p:txBody>
      </p:sp>
      <p:sp>
        <p:nvSpPr>
          <p:cNvPr id="23" name="Rectangle 22">
            <a:extLst>
              <a:ext uri="{FF2B5EF4-FFF2-40B4-BE49-F238E27FC236}">
                <a16:creationId xmlns:a16="http://schemas.microsoft.com/office/drawing/2014/main" id="{DCC15F6E-7EB1-CBD0-5F70-ACA0D5D9D76B}"/>
              </a:ext>
            </a:extLst>
          </p:cNvPr>
          <p:cNvSpPr>
            <a:spLocks noChangeArrowheads="1"/>
          </p:cNvSpPr>
          <p:nvPr/>
        </p:nvSpPr>
        <p:spPr bwMode="auto">
          <a:xfrm>
            <a:off x="6759261" y="4503551"/>
            <a:ext cx="296557"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a:solidFill>
                  <a:srgbClr val="000000"/>
                </a:solidFill>
                <a:latin typeface="Arial" pitchFamily="34" charset="0"/>
              </a:rPr>
              <a:t>1</a:t>
            </a:r>
          </a:p>
        </p:txBody>
      </p:sp>
      <p:sp>
        <p:nvSpPr>
          <p:cNvPr id="25" name="Rectangle 24">
            <a:extLst>
              <a:ext uri="{FF2B5EF4-FFF2-40B4-BE49-F238E27FC236}">
                <a16:creationId xmlns:a16="http://schemas.microsoft.com/office/drawing/2014/main" id="{B650E219-53AD-1DEC-5A9E-D1CF0C00C9B2}"/>
              </a:ext>
            </a:extLst>
          </p:cNvPr>
          <p:cNvSpPr>
            <a:spLocks noChangeArrowheads="1"/>
          </p:cNvSpPr>
          <p:nvPr/>
        </p:nvSpPr>
        <p:spPr bwMode="auto">
          <a:xfrm>
            <a:off x="9197235" y="4499031"/>
            <a:ext cx="330220"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a:solidFill>
                  <a:srgbClr val="000000"/>
                </a:solidFill>
                <a:latin typeface="Arial" pitchFamily="34" charset="0"/>
              </a:rPr>
              <a:t>N</a:t>
            </a:r>
          </a:p>
        </p:txBody>
      </p:sp>
      <p:sp>
        <p:nvSpPr>
          <p:cNvPr id="26" name="Freeform 9">
            <a:extLst>
              <a:ext uri="{FF2B5EF4-FFF2-40B4-BE49-F238E27FC236}">
                <a16:creationId xmlns:a16="http://schemas.microsoft.com/office/drawing/2014/main" id="{C9CF59AF-8452-9E69-522F-369B78827DF3}"/>
              </a:ext>
            </a:extLst>
          </p:cNvPr>
          <p:cNvSpPr>
            <a:spLocks/>
          </p:cNvSpPr>
          <p:nvPr/>
        </p:nvSpPr>
        <p:spPr bwMode="auto">
          <a:xfrm>
            <a:off x="9396279" y="5474956"/>
            <a:ext cx="1909175" cy="369887"/>
          </a:xfrm>
          <a:custGeom>
            <a:avLst/>
            <a:gdLst/>
            <a:ahLst/>
            <a:cxnLst>
              <a:cxn ang="0">
                <a:pos x="663" y="106"/>
              </a:cxn>
              <a:cxn ang="0">
                <a:pos x="652" y="86"/>
              </a:cxn>
              <a:cxn ang="0">
                <a:pos x="633" y="66"/>
              </a:cxn>
              <a:cxn ang="0">
                <a:pos x="605" y="49"/>
              </a:cxn>
              <a:cxn ang="0">
                <a:pos x="568" y="34"/>
              </a:cxn>
              <a:cxn ang="0">
                <a:pos x="523" y="21"/>
              </a:cxn>
              <a:cxn ang="0">
                <a:pos x="472" y="10"/>
              </a:cxn>
              <a:cxn ang="0">
                <a:pos x="419" y="3"/>
              </a:cxn>
              <a:cxn ang="0">
                <a:pos x="362" y="0"/>
              </a:cxn>
              <a:cxn ang="0">
                <a:pos x="304" y="0"/>
              </a:cxn>
              <a:cxn ang="0">
                <a:pos x="247" y="3"/>
              </a:cxn>
              <a:cxn ang="0">
                <a:pos x="192" y="10"/>
              </a:cxn>
              <a:cxn ang="0">
                <a:pos x="141" y="21"/>
              </a:cxn>
              <a:cxn ang="0">
                <a:pos x="98" y="34"/>
              </a:cxn>
              <a:cxn ang="0">
                <a:pos x="60" y="49"/>
              </a:cxn>
              <a:cxn ang="0">
                <a:pos x="31" y="66"/>
              </a:cxn>
              <a:cxn ang="0">
                <a:pos x="12" y="86"/>
              </a:cxn>
              <a:cxn ang="0">
                <a:pos x="1" y="106"/>
              </a:cxn>
              <a:cxn ang="0">
                <a:pos x="1" y="126"/>
              </a:cxn>
              <a:cxn ang="0">
                <a:pos x="12" y="146"/>
              </a:cxn>
              <a:cxn ang="0">
                <a:pos x="31" y="165"/>
              </a:cxn>
              <a:cxn ang="0">
                <a:pos x="60" y="182"/>
              </a:cxn>
              <a:cxn ang="0">
                <a:pos x="98" y="198"/>
              </a:cxn>
              <a:cxn ang="0">
                <a:pos x="141" y="211"/>
              </a:cxn>
              <a:cxn ang="0">
                <a:pos x="192" y="221"/>
              </a:cxn>
              <a:cxn ang="0">
                <a:pos x="247" y="228"/>
              </a:cxn>
              <a:cxn ang="0">
                <a:pos x="304" y="232"/>
              </a:cxn>
              <a:cxn ang="0">
                <a:pos x="362" y="232"/>
              </a:cxn>
              <a:cxn ang="0">
                <a:pos x="419" y="228"/>
              </a:cxn>
              <a:cxn ang="0">
                <a:pos x="472" y="221"/>
              </a:cxn>
              <a:cxn ang="0">
                <a:pos x="523" y="211"/>
              </a:cxn>
              <a:cxn ang="0">
                <a:pos x="568" y="198"/>
              </a:cxn>
              <a:cxn ang="0">
                <a:pos x="605" y="182"/>
              </a:cxn>
              <a:cxn ang="0">
                <a:pos x="633" y="165"/>
              </a:cxn>
              <a:cxn ang="0">
                <a:pos x="652" y="146"/>
              </a:cxn>
              <a:cxn ang="0">
                <a:pos x="663" y="126"/>
              </a:cxn>
            </a:cxnLst>
            <a:rect l="0" t="0" r="r" b="b"/>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27" name="Rectangle 26">
            <a:extLst>
              <a:ext uri="{FF2B5EF4-FFF2-40B4-BE49-F238E27FC236}">
                <a16:creationId xmlns:a16="http://schemas.microsoft.com/office/drawing/2014/main" id="{B09A6F43-3727-0348-6836-2988BFE1A488}"/>
              </a:ext>
            </a:extLst>
          </p:cNvPr>
          <p:cNvSpPr>
            <a:spLocks noChangeArrowheads="1"/>
          </p:cNvSpPr>
          <p:nvPr/>
        </p:nvSpPr>
        <p:spPr bwMode="auto">
          <a:xfrm>
            <a:off x="9955618" y="5497216"/>
            <a:ext cx="1061189"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a:solidFill>
                  <a:srgbClr val="000000"/>
                </a:solidFill>
                <a:latin typeface="Arial" pitchFamily="34" charset="0"/>
              </a:rPr>
              <a:t>wearable</a:t>
            </a:r>
          </a:p>
        </p:txBody>
      </p:sp>
      <p:sp>
        <p:nvSpPr>
          <p:cNvPr id="28" name="Line 36">
            <a:extLst>
              <a:ext uri="{FF2B5EF4-FFF2-40B4-BE49-F238E27FC236}">
                <a16:creationId xmlns:a16="http://schemas.microsoft.com/office/drawing/2014/main" id="{436F7C28-5C9D-5A63-A34F-6F0D8095411A}"/>
              </a:ext>
            </a:extLst>
          </p:cNvPr>
          <p:cNvSpPr>
            <a:spLocks noChangeShapeType="1"/>
          </p:cNvSpPr>
          <p:nvPr/>
        </p:nvSpPr>
        <p:spPr bwMode="auto">
          <a:xfrm flipV="1">
            <a:off x="10823791" y="5074062"/>
            <a:ext cx="271440" cy="436173"/>
          </a:xfrm>
          <a:prstGeom prst="line">
            <a:avLst/>
          </a:prstGeom>
          <a:noFill/>
          <a:ln w="19050">
            <a:solidFill>
              <a:schemeClr val="tx2"/>
            </a:solidFill>
            <a:round/>
            <a:headEnd/>
            <a:tailEnd/>
          </a:ln>
          <a:effectLst/>
        </p:spPr>
        <p:txBody>
          <a:bodyPr/>
          <a:lstStyle/>
          <a:p>
            <a:endParaRPr lang="tr-TR"/>
          </a:p>
        </p:txBody>
      </p:sp>
      <p:sp>
        <p:nvSpPr>
          <p:cNvPr id="29" name="Freeform 13">
            <a:extLst>
              <a:ext uri="{FF2B5EF4-FFF2-40B4-BE49-F238E27FC236}">
                <a16:creationId xmlns:a16="http://schemas.microsoft.com/office/drawing/2014/main" id="{9F991D36-6350-F8B4-F73F-F0612D211110}"/>
              </a:ext>
            </a:extLst>
          </p:cNvPr>
          <p:cNvSpPr>
            <a:spLocks/>
          </p:cNvSpPr>
          <p:nvPr/>
        </p:nvSpPr>
        <p:spPr bwMode="auto">
          <a:xfrm>
            <a:off x="3096522" y="4500781"/>
            <a:ext cx="1176338" cy="609600"/>
          </a:xfrm>
          <a:custGeom>
            <a:avLst/>
            <a:gdLst/>
            <a:ahLst/>
            <a:cxnLst>
              <a:cxn ang="0">
                <a:pos x="0" y="191"/>
              </a:cxn>
              <a:cxn ang="0">
                <a:pos x="365" y="0"/>
              </a:cxn>
              <a:cxn ang="0">
                <a:pos x="740" y="198"/>
              </a:cxn>
              <a:cxn ang="0">
                <a:pos x="365" y="383"/>
              </a:cxn>
              <a:cxn ang="0">
                <a:pos x="0" y="191"/>
              </a:cxn>
            </a:cxnLst>
            <a:rect l="0" t="0" r="r" b="b"/>
            <a:pathLst>
              <a:path w="741" h="384">
                <a:moveTo>
                  <a:pt x="0" y="191"/>
                </a:moveTo>
                <a:lnTo>
                  <a:pt x="365" y="0"/>
                </a:lnTo>
                <a:lnTo>
                  <a:pt x="740" y="198"/>
                </a:lnTo>
                <a:lnTo>
                  <a:pt x="365" y="383"/>
                </a:lnTo>
                <a:lnTo>
                  <a:pt x="0" y="191"/>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30" name="Line 44">
            <a:extLst>
              <a:ext uri="{FF2B5EF4-FFF2-40B4-BE49-F238E27FC236}">
                <a16:creationId xmlns:a16="http://schemas.microsoft.com/office/drawing/2014/main" id="{1D984599-8A17-D141-F30C-968A7472BA72}"/>
              </a:ext>
            </a:extLst>
          </p:cNvPr>
          <p:cNvSpPr>
            <a:spLocks noChangeShapeType="1"/>
          </p:cNvSpPr>
          <p:nvPr/>
        </p:nvSpPr>
        <p:spPr bwMode="auto">
          <a:xfrm flipH="1">
            <a:off x="4285619" y="4816208"/>
            <a:ext cx="1008062" cy="0"/>
          </a:xfrm>
          <a:prstGeom prst="line">
            <a:avLst/>
          </a:prstGeom>
          <a:noFill/>
          <a:ln w="19050">
            <a:solidFill>
              <a:schemeClr val="tx2"/>
            </a:solidFill>
            <a:round/>
            <a:headEnd/>
            <a:tailEnd/>
          </a:ln>
          <a:effectLst/>
        </p:spPr>
        <p:txBody>
          <a:bodyPr/>
          <a:lstStyle/>
          <a:p>
            <a:endParaRPr lang="tr-TR"/>
          </a:p>
        </p:txBody>
      </p:sp>
      <p:sp>
        <p:nvSpPr>
          <p:cNvPr id="31" name="Rectangle 30">
            <a:extLst>
              <a:ext uri="{FF2B5EF4-FFF2-40B4-BE49-F238E27FC236}">
                <a16:creationId xmlns:a16="http://schemas.microsoft.com/office/drawing/2014/main" id="{912F51E2-ED93-8EA5-128D-CCAC088C9BA8}"/>
              </a:ext>
            </a:extLst>
          </p:cNvPr>
          <p:cNvSpPr>
            <a:spLocks noChangeArrowheads="1"/>
          </p:cNvSpPr>
          <p:nvPr/>
        </p:nvSpPr>
        <p:spPr bwMode="auto">
          <a:xfrm>
            <a:off x="4480129" y="4526909"/>
            <a:ext cx="330220"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a:solidFill>
                  <a:srgbClr val="000000"/>
                </a:solidFill>
                <a:latin typeface="Arial" pitchFamily="34" charset="0"/>
              </a:rPr>
              <a:t>N</a:t>
            </a:r>
          </a:p>
        </p:txBody>
      </p:sp>
      <p:sp>
        <p:nvSpPr>
          <p:cNvPr id="32" name="Line 44">
            <a:extLst>
              <a:ext uri="{FF2B5EF4-FFF2-40B4-BE49-F238E27FC236}">
                <a16:creationId xmlns:a16="http://schemas.microsoft.com/office/drawing/2014/main" id="{180A745A-D6A6-AB7B-13F1-6AA6957FD767}"/>
              </a:ext>
            </a:extLst>
          </p:cNvPr>
          <p:cNvSpPr>
            <a:spLocks noChangeShapeType="1"/>
          </p:cNvSpPr>
          <p:nvPr/>
        </p:nvSpPr>
        <p:spPr bwMode="auto">
          <a:xfrm flipH="1">
            <a:off x="2088460" y="4780081"/>
            <a:ext cx="1008062" cy="0"/>
          </a:xfrm>
          <a:prstGeom prst="line">
            <a:avLst/>
          </a:prstGeom>
          <a:noFill/>
          <a:ln w="19050">
            <a:solidFill>
              <a:schemeClr val="tx2"/>
            </a:solidFill>
            <a:round/>
            <a:headEnd/>
            <a:tailEnd/>
          </a:ln>
          <a:effectLst/>
        </p:spPr>
        <p:txBody>
          <a:bodyPr/>
          <a:lstStyle/>
          <a:p>
            <a:endParaRPr lang="tr-TR"/>
          </a:p>
        </p:txBody>
      </p:sp>
      <p:sp>
        <p:nvSpPr>
          <p:cNvPr id="33" name="Line 44">
            <a:extLst>
              <a:ext uri="{FF2B5EF4-FFF2-40B4-BE49-F238E27FC236}">
                <a16:creationId xmlns:a16="http://schemas.microsoft.com/office/drawing/2014/main" id="{79A6AE3E-7CFA-78B4-90C3-A8A45E486133}"/>
              </a:ext>
            </a:extLst>
          </p:cNvPr>
          <p:cNvSpPr>
            <a:spLocks noChangeShapeType="1"/>
          </p:cNvSpPr>
          <p:nvPr/>
        </p:nvSpPr>
        <p:spPr bwMode="auto">
          <a:xfrm flipH="1">
            <a:off x="2088460" y="4814917"/>
            <a:ext cx="1008062" cy="0"/>
          </a:xfrm>
          <a:prstGeom prst="line">
            <a:avLst/>
          </a:prstGeom>
          <a:noFill/>
          <a:ln w="19050">
            <a:solidFill>
              <a:schemeClr val="tx2"/>
            </a:solidFill>
            <a:round/>
            <a:headEnd/>
            <a:tailEnd/>
          </a:ln>
          <a:effectLst/>
        </p:spPr>
        <p:txBody>
          <a:bodyPr/>
          <a:lstStyle/>
          <a:p>
            <a:endParaRPr lang="tr-TR"/>
          </a:p>
        </p:txBody>
      </p:sp>
      <p:sp>
        <p:nvSpPr>
          <p:cNvPr id="34" name="Rectangle 33">
            <a:extLst>
              <a:ext uri="{FF2B5EF4-FFF2-40B4-BE49-F238E27FC236}">
                <a16:creationId xmlns:a16="http://schemas.microsoft.com/office/drawing/2014/main" id="{D6B8B79E-B0CE-45D0-30E1-133E3FF12FA4}"/>
              </a:ext>
            </a:extLst>
          </p:cNvPr>
          <p:cNvSpPr>
            <a:spLocks noChangeArrowheads="1"/>
          </p:cNvSpPr>
          <p:nvPr/>
        </p:nvSpPr>
        <p:spPr bwMode="auto">
          <a:xfrm>
            <a:off x="2472403" y="4456569"/>
            <a:ext cx="296557"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a:solidFill>
                  <a:srgbClr val="000000"/>
                </a:solidFill>
                <a:latin typeface="Arial" pitchFamily="34" charset="0"/>
              </a:rPr>
              <a:t>1</a:t>
            </a:r>
          </a:p>
        </p:txBody>
      </p:sp>
      <p:sp>
        <p:nvSpPr>
          <p:cNvPr id="35" name="Rectangle 34">
            <a:extLst>
              <a:ext uri="{FF2B5EF4-FFF2-40B4-BE49-F238E27FC236}">
                <a16:creationId xmlns:a16="http://schemas.microsoft.com/office/drawing/2014/main" id="{03CCECF1-8D29-0331-1103-2126755AD9C6}"/>
              </a:ext>
            </a:extLst>
          </p:cNvPr>
          <p:cNvSpPr>
            <a:spLocks noChangeArrowheads="1"/>
          </p:cNvSpPr>
          <p:nvPr/>
        </p:nvSpPr>
        <p:spPr bwMode="auto">
          <a:xfrm>
            <a:off x="3317538" y="4646039"/>
            <a:ext cx="742192"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a:solidFill>
                  <a:srgbClr val="000000"/>
                </a:solidFill>
                <a:latin typeface="Arial" pitchFamily="34" charset="0"/>
              </a:rPr>
              <a:t>OWN.</a:t>
            </a:r>
          </a:p>
        </p:txBody>
      </p:sp>
      <p:sp>
        <p:nvSpPr>
          <p:cNvPr id="36" name="Freeform 9">
            <a:extLst>
              <a:ext uri="{FF2B5EF4-FFF2-40B4-BE49-F238E27FC236}">
                <a16:creationId xmlns:a16="http://schemas.microsoft.com/office/drawing/2014/main" id="{7DD52C44-F329-B87F-97F0-0A561F832276}"/>
              </a:ext>
            </a:extLst>
          </p:cNvPr>
          <p:cNvSpPr>
            <a:spLocks/>
          </p:cNvSpPr>
          <p:nvPr/>
        </p:nvSpPr>
        <p:spPr bwMode="auto">
          <a:xfrm>
            <a:off x="4327429" y="3467927"/>
            <a:ext cx="1641476" cy="369887"/>
          </a:xfrm>
          <a:custGeom>
            <a:avLst/>
            <a:gdLst/>
            <a:ahLst/>
            <a:cxnLst>
              <a:cxn ang="0">
                <a:pos x="663" y="106"/>
              </a:cxn>
              <a:cxn ang="0">
                <a:pos x="652" y="86"/>
              </a:cxn>
              <a:cxn ang="0">
                <a:pos x="633" y="66"/>
              </a:cxn>
              <a:cxn ang="0">
                <a:pos x="605" y="49"/>
              </a:cxn>
              <a:cxn ang="0">
                <a:pos x="568" y="34"/>
              </a:cxn>
              <a:cxn ang="0">
                <a:pos x="523" y="21"/>
              </a:cxn>
              <a:cxn ang="0">
                <a:pos x="472" y="10"/>
              </a:cxn>
              <a:cxn ang="0">
                <a:pos x="419" y="3"/>
              </a:cxn>
              <a:cxn ang="0">
                <a:pos x="362" y="0"/>
              </a:cxn>
              <a:cxn ang="0">
                <a:pos x="304" y="0"/>
              </a:cxn>
              <a:cxn ang="0">
                <a:pos x="247" y="3"/>
              </a:cxn>
              <a:cxn ang="0">
                <a:pos x="192" y="10"/>
              </a:cxn>
              <a:cxn ang="0">
                <a:pos x="141" y="21"/>
              </a:cxn>
              <a:cxn ang="0">
                <a:pos x="98" y="34"/>
              </a:cxn>
              <a:cxn ang="0">
                <a:pos x="60" y="49"/>
              </a:cxn>
              <a:cxn ang="0">
                <a:pos x="31" y="66"/>
              </a:cxn>
              <a:cxn ang="0">
                <a:pos x="12" y="86"/>
              </a:cxn>
              <a:cxn ang="0">
                <a:pos x="1" y="106"/>
              </a:cxn>
              <a:cxn ang="0">
                <a:pos x="1" y="126"/>
              </a:cxn>
              <a:cxn ang="0">
                <a:pos x="12" y="146"/>
              </a:cxn>
              <a:cxn ang="0">
                <a:pos x="31" y="165"/>
              </a:cxn>
              <a:cxn ang="0">
                <a:pos x="60" y="182"/>
              </a:cxn>
              <a:cxn ang="0">
                <a:pos x="98" y="198"/>
              </a:cxn>
              <a:cxn ang="0">
                <a:pos x="141" y="211"/>
              </a:cxn>
              <a:cxn ang="0">
                <a:pos x="192" y="221"/>
              </a:cxn>
              <a:cxn ang="0">
                <a:pos x="247" y="228"/>
              </a:cxn>
              <a:cxn ang="0">
                <a:pos x="304" y="232"/>
              </a:cxn>
              <a:cxn ang="0">
                <a:pos x="362" y="232"/>
              </a:cxn>
              <a:cxn ang="0">
                <a:pos x="419" y="228"/>
              </a:cxn>
              <a:cxn ang="0">
                <a:pos x="472" y="221"/>
              </a:cxn>
              <a:cxn ang="0">
                <a:pos x="523" y="211"/>
              </a:cxn>
              <a:cxn ang="0">
                <a:pos x="568" y="198"/>
              </a:cxn>
              <a:cxn ang="0">
                <a:pos x="605" y="182"/>
              </a:cxn>
              <a:cxn ang="0">
                <a:pos x="633" y="165"/>
              </a:cxn>
              <a:cxn ang="0">
                <a:pos x="652" y="146"/>
              </a:cxn>
              <a:cxn ang="0">
                <a:pos x="663" y="126"/>
              </a:cxn>
            </a:cxnLst>
            <a:rect l="0" t="0" r="r" b="b"/>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37" name="Rectangle 36">
            <a:extLst>
              <a:ext uri="{FF2B5EF4-FFF2-40B4-BE49-F238E27FC236}">
                <a16:creationId xmlns:a16="http://schemas.microsoft.com/office/drawing/2014/main" id="{9A062BBE-0936-6292-172D-5508BE3A0DAB}"/>
              </a:ext>
            </a:extLst>
          </p:cNvPr>
          <p:cNvSpPr>
            <a:spLocks noChangeArrowheads="1"/>
          </p:cNvSpPr>
          <p:nvPr/>
        </p:nvSpPr>
        <p:spPr bwMode="auto">
          <a:xfrm>
            <a:off x="4373593" y="3484875"/>
            <a:ext cx="1641476"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u="sng" dirty="0" err="1">
                <a:solidFill>
                  <a:srgbClr val="000000"/>
                </a:solidFill>
                <a:latin typeface="Arial" pitchFamily="34" charset="0"/>
              </a:rPr>
              <a:t>charactername</a:t>
            </a:r>
            <a:endParaRPr lang="en-US" sz="1600" b="1" u="sng" dirty="0">
              <a:solidFill>
                <a:srgbClr val="000000"/>
              </a:solidFill>
              <a:latin typeface="Arial" pitchFamily="34" charset="0"/>
            </a:endParaRPr>
          </a:p>
        </p:txBody>
      </p:sp>
      <p:sp>
        <p:nvSpPr>
          <p:cNvPr id="38" name="Line 36">
            <a:extLst>
              <a:ext uri="{FF2B5EF4-FFF2-40B4-BE49-F238E27FC236}">
                <a16:creationId xmlns:a16="http://schemas.microsoft.com/office/drawing/2014/main" id="{D43FEE71-06AD-6B1D-6892-3BF136B895DB}"/>
              </a:ext>
            </a:extLst>
          </p:cNvPr>
          <p:cNvSpPr>
            <a:spLocks noChangeShapeType="1"/>
          </p:cNvSpPr>
          <p:nvPr/>
        </p:nvSpPr>
        <p:spPr bwMode="auto">
          <a:xfrm>
            <a:off x="5668210" y="3791037"/>
            <a:ext cx="452275" cy="549184"/>
          </a:xfrm>
          <a:prstGeom prst="line">
            <a:avLst/>
          </a:prstGeom>
          <a:noFill/>
          <a:ln w="19050">
            <a:solidFill>
              <a:schemeClr val="tx2"/>
            </a:solidFill>
            <a:round/>
            <a:headEnd/>
            <a:tailEnd/>
          </a:ln>
          <a:effectLst/>
        </p:spPr>
        <p:txBody>
          <a:bodyPr/>
          <a:lstStyle/>
          <a:p>
            <a:endParaRPr lang="tr-TR"/>
          </a:p>
        </p:txBody>
      </p:sp>
      <p:sp>
        <p:nvSpPr>
          <p:cNvPr id="39" name="Freeform 9">
            <a:extLst>
              <a:ext uri="{FF2B5EF4-FFF2-40B4-BE49-F238E27FC236}">
                <a16:creationId xmlns:a16="http://schemas.microsoft.com/office/drawing/2014/main" id="{DE492BF8-6944-9C6C-7677-71B8131FE332}"/>
              </a:ext>
            </a:extLst>
          </p:cNvPr>
          <p:cNvSpPr>
            <a:spLocks/>
          </p:cNvSpPr>
          <p:nvPr/>
        </p:nvSpPr>
        <p:spPr bwMode="auto">
          <a:xfrm>
            <a:off x="6030901" y="3438186"/>
            <a:ext cx="1109960" cy="369887"/>
          </a:xfrm>
          <a:custGeom>
            <a:avLst/>
            <a:gdLst/>
            <a:ahLst/>
            <a:cxnLst>
              <a:cxn ang="0">
                <a:pos x="663" y="106"/>
              </a:cxn>
              <a:cxn ang="0">
                <a:pos x="652" y="86"/>
              </a:cxn>
              <a:cxn ang="0">
                <a:pos x="633" y="66"/>
              </a:cxn>
              <a:cxn ang="0">
                <a:pos x="605" y="49"/>
              </a:cxn>
              <a:cxn ang="0">
                <a:pos x="568" y="34"/>
              </a:cxn>
              <a:cxn ang="0">
                <a:pos x="523" y="21"/>
              </a:cxn>
              <a:cxn ang="0">
                <a:pos x="472" y="10"/>
              </a:cxn>
              <a:cxn ang="0">
                <a:pos x="419" y="3"/>
              </a:cxn>
              <a:cxn ang="0">
                <a:pos x="362" y="0"/>
              </a:cxn>
              <a:cxn ang="0">
                <a:pos x="304" y="0"/>
              </a:cxn>
              <a:cxn ang="0">
                <a:pos x="247" y="3"/>
              </a:cxn>
              <a:cxn ang="0">
                <a:pos x="192" y="10"/>
              </a:cxn>
              <a:cxn ang="0">
                <a:pos x="141" y="21"/>
              </a:cxn>
              <a:cxn ang="0">
                <a:pos x="98" y="34"/>
              </a:cxn>
              <a:cxn ang="0">
                <a:pos x="60" y="49"/>
              </a:cxn>
              <a:cxn ang="0">
                <a:pos x="31" y="66"/>
              </a:cxn>
              <a:cxn ang="0">
                <a:pos x="12" y="86"/>
              </a:cxn>
              <a:cxn ang="0">
                <a:pos x="1" y="106"/>
              </a:cxn>
              <a:cxn ang="0">
                <a:pos x="1" y="126"/>
              </a:cxn>
              <a:cxn ang="0">
                <a:pos x="12" y="146"/>
              </a:cxn>
              <a:cxn ang="0">
                <a:pos x="31" y="165"/>
              </a:cxn>
              <a:cxn ang="0">
                <a:pos x="60" y="182"/>
              </a:cxn>
              <a:cxn ang="0">
                <a:pos x="98" y="198"/>
              </a:cxn>
              <a:cxn ang="0">
                <a:pos x="141" y="211"/>
              </a:cxn>
              <a:cxn ang="0">
                <a:pos x="192" y="221"/>
              </a:cxn>
              <a:cxn ang="0">
                <a:pos x="247" y="228"/>
              </a:cxn>
              <a:cxn ang="0">
                <a:pos x="304" y="232"/>
              </a:cxn>
              <a:cxn ang="0">
                <a:pos x="362" y="232"/>
              </a:cxn>
              <a:cxn ang="0">
                <a:pos x="419" y="228"/>
              </a:cxn>
              <a:cxn ang="0">
                <a:pos x="472" y="221"/>
              </a:cxn>
              <a:cxn ang="0">
                <a:pos x="523" y="211"/>
              </a:cxn>
              <a:cxn ang="0">
                <a:pos x="568" y="198"/>
              </a:cxn>
              <a:cxn ang="0">
                <a:pos x="605" y="182"/>
              </a:cxn>
              <a:cxn ang="0">
                <a:pos x="633" y="165"/>
              </a:cxn>
              <a:cxn ang="0">
                <a:pos x="652" y="146"/>
              </a:cxn>
              <a:cxn ang="0">
                <a:pos x="663" y="126"/>
              </a:cxn>
            </a:cxnLst>
            <a:rect l="0" t="0" r="r" b="b"/>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40" name="Rectangle 39">
            <a:extLst>
              <a:ext uri="{FF2B5EF4-FFF2-40B4-BE49-F238E27FC236}">
                <a16:creationId xmlns:a16="http://schemas.microsoft.com/office/drawing/2014/main" id="{DC6B97EB-15D0-82C4-2909-D6B8AF03E140}"/>
              </a:ext>
            </a:extLst>
          </p:cNvPr>
          <p:cNvSpPr>
            <a:spLocks noChangeArrowheads="1"/>
          </p:cNvSpPr>
          <p:nvPr/>
        </p:nvSpPr>
        <p:spPr bwMode="auto">
          <a:xfrm>
            <a:off x="6192343" y="3442623"/>
            <a:ext cx="787076"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a:solidFill>
                  <a:srgbClr val="000000"/>
                </a:solidFill>
                <a:latin typeface="Arial" pitchFamily="34" charset="0"/>
              </a:rPr>
              <a:t>power</a:t>
            </a:r>
          </a:p>
        </p:txBody>
      </p:sp>
      <p:sp>
        <p:nvSpPr>
          <p:cNvPr id="41" name="Line 36">
            <a:extLst>
              <a:ext uri="{FF2B5EF4-FFF2-40B4-BE49-F238E27FC236}">
                <a16:creationId xmlns:a16="http://schemas.microsoft.com/office/drawing/2014/main" id="{86534F28-9146-8CC8-ECD2-69B1C7FF1D91}"/>
              </a:ext>
            </a:extLst>
          </p:cNvPr>
          <p:cNvSpPr>
            <a:spLocks noChangeShapeType="1"/>
          </p:cNvSpPr>
          <p:nvPr/>
        </p:nvSpPr>
        <p:spPr bwMode="auto">
          <a:xfrm>
            <a:off x="6301316" y="3774391"/>
            <a:ext cx="184181" cy="565830"/>
          </a:xfrm>
          <a:prstGeom prst="line">
            <a:avLst/>
          </a:prstGeom>
          <a:noFill/>
          <a:ln w="19050">
            <a:solidFill>
              <a:schemeClr val="tx2"/>
            </a:solidFill>
            <a:round/>
            <a:headEnd/>
            <a:tailEnd/>
          </a:ln>
          <a:effectLst/>
        </p:spPr>
        <p:txBody>
          <a:bodyPr/>
          <a:lstStyle/>
          <a:p>
            <a:endParaRPr lang="tr-TR"/>
          </a:p>
        </p:txBody>
      </p:sp>
      <p:sp>
        <p:nvSpPr>
          <p:cNvPr id="42" name="Freeform 9">
            <a:extLst>
              <a:ext uri="{FF2B5EF4-FFF2-40B4-BE49-F238E27FC236}">
                <a16:creationId xmlns:a16="http://schemas.microsoft.com/office/drawing/2014/main" id="{8FBAF599-E470-F5FA-0756-033289B2EB84}"/>
              </a:ext>
            </a:extLst>
          </p:cNvPr>
          <p:cNvSpPr>
            <a:spLocks/>
          </p:cNvSpPr>
          <p:nvPr/>
        </p:nvSpPr>
        <p:spPr bwMode="auto">
          <a:xfrm>
            <a:off x="4255369" y="5455445"/>
            <a:ext cx="1109960" cy="369887"/>
          </a:xfrm>
          <a:custGeom>
            <a:avLst/>
            <a:gdLst/>
            <a:ahLst/>
            <a:cxnLst>
              <a:cxn ang="0">
                <a:pos x="663" y="106"/>
              </a:cxn>
              <a:cxn ang="0">
                <a:pos x="652" y="86"/>
              </a:cxn>
              <a:cxn ang="0">
                <a:pos x="633" y="66"/>
              </a:cxn>
              <a:cxn ang="0">
                <a:pos x="605" y="49"/>
              </a:cxn>
              <a:cxn ang="0">
                <a:pos x="568" y="34"/>
              </a:cxn>
              <a:cxn ang="0">
                <a:pos x="523" y="21"/>
              </a:cxn>
              <a:cxn ang="0">
                <a:pos x="472" y="10"/>
              </a:cxn>
              <a:cxn ang="0">
                <a:pos x="419" y="3"/>
              </a:cxn>
              <a:cxn ang="0">
                <a:pos x="362" y="0"/>
              </a:cxn>
              <a:cxn ang="0">
                <a:pos x="304" y="0"/>
              </a:cxn>
              <a:cxn ang="0">
                <a:pos x="247" y="3"/>
              </a:cxn>
              <a:cxn ang="0">
                <a:pos x="192" y="10"/>
              </a:cxn>
              <a:cxn ang="0">
                <a:pos x="141" y="21"/>
              </a:cxn>
              <a:cxn ang="0">
                <a:pos x="98" y="34"/>
              </a:cxn>
              <a:cxn ang="0">
                <a:pos x="60" y="49"/>
              </a:cxn>
              <a:cxn ang="0">
                <a:pos x="31" y="66"/>
              </a:cxn>
              <a:cxn ang="0">
                <a:pos x="12" y="86"/>
              </a:cxn>
              <a:cxn ang="0">
                <a:pos x="1" y="106"/>
              </a:cxn>
              <a:cxn ang="0">
                <a:pos x="1" y="126"/>
              </a:cxn>
              <a:cxn ang="0">
                <a:pos x="12" y="146"/>
              </a:cxn>
              <a:cxn ang="0">
                <a:pos x="31" y="165"/>
              </a:cxn>
              <a:cxn ang="0">
                <a:pos x="60" y="182"/>
              </a:cxn>
              <a:cxn ang="0">
                <a:pos x="98" y="198"/>
              </a:cxn>
              <a:cxn ang="0">
                <a:pos x="141" y="211"/>
              </a:cxn>
              <a:cxn ang="0">
                <a:pos x="192" y="221"/>
              </a:cxn>
              <a:cxn ang="0">
                <a:pos x="247" y="228"/>
              </a:cxn>
              <a:cxn ang="0">
                <a:pos x="304" y="232"/>
              </a:cxn>
              <a:cxn ang="0">
                <a:pos x="362" y="232"/>
              </a:cxn>
              <a:cxn ang="0">
                <a:pos x="419" y="228"/>
              </a:cxn>
              <a:cxn ang="0">
                <a:pos x="472" y="221"/>
              </a:cxn>
              <a:cxn ang="0">
                <a:pos x="523" y="211"/>
              </a:cxn>
              <a:cxn ang="0">
                <a:pos x="568" y="198"/>
              </a:cxn>
              <a:cxn ang="0">
                <a:pos x="605" y="182"/>
              </a:cxn>
              <a:cxn ang="0">
                <a:pos x="633" y="165"/>
              </a:cxn>
              <a:cxn ang="0">
                <a:pos x="652" y="146"/>
              </a:cxn>
              <a:cxn ang="0">
                <a:pos x="663" y="126"/>
              </a:cxn>
            </a:cxnLst>
            <a:rect l="0" t="0" r="r" b="b"/>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43" name="Rectangle 42">
            <a:extLst>
              <a:ext uri="{FF2B5EF4-FFF2-40B4-BE49-F238E27FC236}">
                <a16:creationId xmlns:a16="http://schemas.microsoft.com/office/drawing/2014/main" id="{AD195D1C-102C-F1D2-0273-734563039468}"/>
              </a:ext>
            </a:extLst>
          </p:cNvPr>
          <p:cNvSpPr>
            <a:spLocks noChangeArrowheads="1"/>
          </p:cNvSpPr>
          <p:nvPr/>
        </p:nvSpPr>
        <p:spPr bwMode="auto">
          <a:xfrm>
            <a:off x="4433643" y="5484324"/>
            <a:ext cx="753412"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a:solidFill>
                  <a:srgbClr val="000000"/>
                </a:solidFill>
                <a:latin typeface="Arial" pitchFamily="34" charset="0"/>
              </a:rPr>
              <a:t>rating</a:t>
            </a:r>
          </a:p>
        </p:txBody>
      </p:sp>
      <p:sp>
        <p:nvSpPr>
          <p:cNvPr id="44" name="Line 36">
            <a:extLst>
              <a:ext uri="{FF2B5EF4-FFF2-40B4-BE49-F238E27FC236}">
                <a16:creationId xmlns:a16="http://schemas.microsoft.com/office/drawing/2014/main" id="{FA78D720-369E-4CD6-B436-F4C04E0BFD66}"/>
              </a:ext>
            </a:extLst>
          </p:cNvPr>
          <p:cNvSpPr>
            <a:spLocks noChangeShapeType="1"/>
          </p:cNvSpPr>
          <p:nvPr/>
        </p:nvSpPr>
        <p:spPr bwMode="auto">
          <a:xfrm flipV="1">
            <a:off x="5320638" y="5286815"/>
            <a:ext cx="112200" cy="289299"/>
          </a:xfrm>
          <a:prstGeom prst="line">
            <a:avLst/>
          </a:prstGeom>
          <a:noFill/>
          <a:ln w="19050">
            <a:solidFill>
              <a:schemeClr val="tx2"/>
            </a:solidFill>
            <a:round/>
            <a:headEnd/>
            <a:tailEnd/>
          </a:ln>
          <a:effectLst/>
        </p:spPr>
        <p:txBody>
          <a:bodyPr/>
          <a:lstStyle/>
          <a:p>
            <a:endParaRPr lang="tr-TR"/>
          </a:p>
        </p:txBody>
      </p:sp>
      <p:sp>
        <p:nvSpPr>
          <p:cNvPr id="45" name="Freeform 9">
            <a:extLst>
              <a:ext uri="{FF2B5EF4-FFF2-40B4-BE49-F238E27FC236}">
                <a16:creationId xmlns:a16="http://schemas.microsoft.com/office/drawing/2014/main" id="{555B0FB3-4D85-611A-7D61-E1E32DF70EA5}"/>
              </a:ext>
            </a:extLst>
          </p:cNvPr>
          <p:cNvSpPr>
            <a:spLocks/>
          </p:cNvSpPr>
          <p:nvPr/>
        </p:nvSpPr>
        <p:spPr bwMode="auto">
          <a:xfrm>
            <a:off x="5260034" y="6331395"/>
            <a:ext cx="2070469" cy="369887"/>
          </a:xfrm>
          <a:custGeom>
            <a:avLst/>
            <a:gdLst/>
            <a:ahLst/>
            <a:cxnLst>
              <a:cxn ang="0">
                <a:pos x="663" y="106"/>
              </a:cxn>
              <a:cxn ang="0">
                <a:pos x="652" y="86"/>
              </a:cxn>
              <a:cxn ang="0">
                <a:pos x="633" y="66"/>
              </a:cxn>
              <a:cxn ang="0">
                <a:pos x="605" y="49"/>
              </a:cxn>
              <a:cxn ang="0">
                <a:pos x="568" y="34"/>
              </a:cxn>
              <a:cxn ang="0">
                <a:pos x="523" y="21"/>
              </a:cxn>
              <a:cxn ang="0">
                <a:pos x="472" y="10"/>
              </a:cxn>
              <a:cxn ang="0">
                <a:pos x="419" y="3"/>
              </a:cxn>
              <a:cxn ang="0">
                <a:pos x="362" y="0"/>
              </a:cxn>
              <a:cxn ang="0">
                <a:pos x="304" y="0"/>
              </a:cxn>
              <a:cxn ang="0">
                <a:pos x="247" y="3"/>
              </a:cxn>
              <a:cxn ang="0">
                <a:pos x="192" y="10"/>
              </a:cxn>
              <a:cxn ang="0">
                <a:pos x="141" y="21"/>
              </a:cxn>
              <a:cxn ang="0">
                <a:pos x="98" y="34"/>
              </a:cxn>
              <a:cxn ang="0">
                <a:pos x="60" y="49"/>
              </a:cxn>
              <a:cxn ang="0">
                <a:pos x="31" y="66"/>
              </a:cxn>
              <a:cxn ang="0">
                <a:pos x="12" y="86"/>
              </a:cxn>
              <a:cxn ang="0">
                <a:pos x="1" y="106"/>
              </a:cxn>
              <a:cxn ang="0">
                <a:pos x="1" y="126"/>
              </a:cxn>
              <a:cxn ang="0">
                <a:pos x="12" y="146"/>
              </a:cxn>
              <a:cxn ang="0">
                <a:pos x="31" y="165"/>
              </a:cxn>
              <a:cxn ang="0">
                <a:pos x="60" y="182"/>
              </a:cxn>
              <a:cxn ang="0">
                <a:pos x="98" y="198"/>
              </a:cxn>
              <a:cxn ang="0">
                <a:pos x="141" y="211"/>
              </a:cxn>
              <a:cxn ang="0">
                <a:pos x="192" y="221"/>
              </a:cxn>
              <a:cxn ang="0">
                <a:pos x="247" y="228"/>
              </a:cxn>
              <a:cxn ang="0">
                <a:pos x="304" y="232"/>
              </a:cxn>
              <a:cxn ang="0">
                <a:pos x="362" y="232"/>
              </a:cxn>
              <a:cxn ang="0">
                <a:pos x="419" y="228"/>
              </a:cxn>
              <a:cxn ang="0">
                <a:pos x="472" y="221"/>
              </a:cxn>
              <a:cxn ang="0">
                <a:pos x="523" y="211"/>
              </a:cxn>
              <a:cxn ang="0">
                <a:pos x="568" y="198"/>
              </a:cxn>
              <a:cxn ang="0">
                <a:pos x="605" y="182"/>
              </a:cxn>
              <a:cxn ang="0">
                <a:pos x="633" y="165"/>
              </a:cxn>
              <a:cxn ang="0">
                <a:pos x="652" y="146"/>
              </a:cxn>
              <a:cxn ang="0">
                <a:pos x="663" y="126"/>
              </a:cxn>
            </a:cxnLst>
            <a:rect l="0" t="0" r="r" b="b"/>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46" name="Rectangle 45">
            <a:extLst>
              <a:ext uri="{FF2B5EF4-FFF2-40B4-BE49-F238E27FC236}">
                <a16:creationId xmlns:a16="http://schemas.microsoft.com/office/drawing/2014/main" id="{2A081123-10B7-8EE0-A2FE-3FFC7BBF2A0C}"/>
              </a:ext>
            </a:extLst>
          </p:cNvPr>
          <p:cNvSpPr>
            <a:spLocks noChangeArrowheads="1"/>
          </p:cNvSpPr>
          <p:nvPr/>
        </p:nvSpPr>
        <p:spPr bwMode="auto">
          <a:xfrm>
            <a:off x="5438309" y="6360274"/>
            <a:ext cx="1800174"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err="1">
                <a:solidFill>
                  <a:srgbClr val="000000"/>
                </a:solidFill>
                <a:latin typeface="Arial" pitchFamily="34" charset="0"/>
              </a:rPr>
              <a:t>experiencescore</a:t>
            </a:r>
            <a:endParaRPr lang="en-US" sz="1600" b="1" dirty="0">
              <a:solidFill>
                <a:srgbClr val="000000"/>
              </a:solidFill>
              <a:latin typeface="Arial" pitchFamily="34" charset="0"/>
            </a:endParaRPr>
          </a:p>
        </p:txBody>
      </p:sp>
      <p:sp>
        <p:nvSpPr>
          <p:cNvPr id="47" name="Line 36">
            <a:extLst>
              <a:ext uri="{FF2B5EF4-FFF2-40B4-BE49-F238E27FC236}">
                <a16:creationId xmlns:a16="http://schemas.microsoft.com/office/drawing/2014/main" id="{74BF154A-9EF3-8B69-B246-7A8A8C936580}"/>
              </a:ext>
            </a:extLst>
          </p:cNvPr>
          <p:cNvSpPr>
            <a:spLocks noChangeShapeType="1"/>
          </p:cNvSpPr>
          <p:nvPr/>
        </p:nvSpPr>
        <p:spPr bwMode="auto">
          <a:xfrm flipH="1" flipV="1">
            <a:off x="5684802" y="5270465"/>
            <a:ext cx="239866" cy="1084789"/>
          </a:xfrm>
          <a:prstGeom prst="line">
            <a:avLst/>
          </a:prstGeom>
          <a:noFill/>
          <a:ln w="19050">
            <a:solidFill>
              <a:schemeClr val="tx2"/>
            </a:solidFill>
            <a:round/>
            <a:headEnd/>
            <a:tailEnd/>
          </a:ln>
          <a:effectLst/>
        </p:spPr>
        <p:txBody>
          <a:bodyPr/>
          <a:lstStyle/>
          <a:p>
            <a:endParaRPr lang="tr-TR"/>
          </a:p>
        </p:txBody>
      </p:sp>
      <p:sp>
        <p:nvSpPr>
          <p:cNvPr id="48" name="Freeform 9">
            <a:extLst>
              <a:ext uri="{FF2B5EF4-FFF2-40B4-BE49-F238E27FC236}">
                <a16:creationId xmlns:a16="http://schemas.microsoft.com/office/drawing/2014/main" id="{210CEFF4-4A4B-A698-7F87-9BE2D51C06AE}"/>
              </a:ext>
            </a:extLst>
          </p:cNvPr>
          <p:cNvSpPr>
            <a:spLocks/>
          </p:cNvSpPr>
          <p:nvPr/>
        </p:nvSpPr>
        <p:spPr bwMode="auto">
          <a:xfrm>
            <a:off x="5807362" y="5635369"/>
            <a:ext cx="1109960" cy="369887"/>
          </a:xfrm>
          <a:custGeom>
            <a:avLst/>
            <a:gdLst/>
            <a:ahLst/>
            <a:cxnLst>
              <a:cxn ang="0">
                <a:pos x="663" y="106"/>
              </a:cxn>
              <a:cxn ang="0">
                <a:pos x="652" y="86"/>
              </a:cxn>
              <a:cxn ang="0">
                <a:pos x="633" y="66"/>
              </a:cxn>
              <a:cxn ang="0">
                <a:pos x="605" y="49"/>
              </a:cxn>
              <a:cxn ang="0">
                <a:pos x="568" y="34"/>
              </a:cxn>
              <a:cxn ang="0">
                <a:pos x="523" y="21"/>
              </a:cxn>
              <a:cxn ang="0">
                <a:pos x="472" y="10"/>
              </a:cxn>
              <a:cxn ang="0">
                <a:pos x="419" y="3"/>
              </a:cxn>
              <a:cxn ang="0">
                <a:pos x="362" y="0"/>
              </a:cxn>
              <a:cxn ang="0">
                <a:pos x="304" y="0"/>
              </a:cxn>
              <a:cxn ang="0">
                <a:pos x="247" y="3"/>
              </a:cxn>
              <a:cxn ang="0">
                <a:pos x="192" y="10"/>
              </a:cxn>
              <a:cxn ang="0">
                <a:pos x="141" y="21"/>
              </a:cxn>
              <a:cxn ang="0">
                <a:pos x="98" y="34"/>
              </a:cxn>
              <a:cxn ang="0">
                <a:pos x="60" y="49"/>
              </a:cxn>
              <a:cxn ang="0">
                <a:pos x="31" y="66"/>
              </a:cxn>
              <a:cxn ang="0">
                <a:pos x="12" y="86"/>
              </a:cxn>
              <a:cxn ang="0">
                <a:pos x="1" y="106"/>
              </a:cxn>
              <a:cxn ang="0">
                <a:pos x="1" y="126"/>
              </a:cxn>
              <a:cxn ang="0">
                <a:pos x="12" y="146"/>
              </a:cxn>
              <a:cxn ang="0">
                <a:pos x="31" y="165"/>
              </a:cxn>
              <a:cxn ang="0">
                <a:pos x="60" y="182"/>
              </a:cxn>
              <a:cxn ang="0">
                <a:pos x="98" y="198"/>
              </a:cxn>
              <a:cxn ang="0">
                <a:pos x="141" y="211"/>
              </a:cxn>
              <a:cxn ang="0">
                <a:pos x="192" y="221"/>
              </a:cxn>
              <a:cxn ang="0">
                <a:pos x="247" y="228"/>
              </a:cxn>
              <a:cxn ang="0">
                <a:pos x="304" y="232"/>
              </a:cxn>
              <a:cxn ang="0">
                <a:pos x="362" y="232"/>
              </a:cxn>
              <a:cxn ang="0">
                <a:pos x="419" y="228"/>
              </a:cxn>
              <a:cxn ang="0">
                <a:pos x="472" y="221"/>
              </a:cxn>
              <a:cxn ang="0">
                <a:pos x="523" y="211"/>
              </a:cxn>
              <a:cxn ang="0">
                <a:pos x="568" y="198"/>
              </a:cxn>
              <a:cxn ang="0">
                <a:pos x="605" y="182"/>
              </a:cxn>
              <a:cxn ang="0">
                <a:pos x="633" y="165"/>
              </a:cxn>
              <a:cxn ang="0">
                <a:pos x="652" y="146"/>
              </a:cxn>
              <a:cxn ang="0">
                <a:pos x="663" y="126"/>
              </a:cxn>
            </a:cxnLst>
            <a:rect l="0" t="0" r="r" b="b"/>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49" name="Rectangle 48">
            <a:extLst>
              <a:ext uri="{FF2B5EF4-FFF2-40B4-BE49-F238E27FC236}">
                <a16:creationId xmlns:a16="http://schemas.microsoft.com/office/drawing/2014/main" id="{368724A4-E7C5-8DBD-E9B0-74311A6511CD}"/>
              </a:ext>
            </a:extLst>
          </p:cNvPr>
          <p:cNvSpPr>
            <a:spLocks noChangeArrowheads="1"/>
          </p:cNvSpPr>
          <p:nvPr/>
        </p:nvSpPr>
        <p:spPr bwMode="auto">
          <a:xfrm>
            <a:off x="5985636" y="5664248"/>
            <a:ext cx="843181"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a:solidFill>
                  <a:srgbClr val="000000"/>
                </a:solidFill>
                <a:latin typeface="Arial" pitchFamily="34" charset="0"/>
              </a:rPr>
              <a:t>money</a:t>
            </a:r>
          </a:p>
        </p:txBody>
      </p:sp>
      <p:sp>
        <p:nvSpPr>
          <p:cNvPr id="50" name="Line 36">
            <a:extLst>
              <a:ext uri="{FF2B5EF4-FFF2-40B4-BE49-F238E27FC236}">
                <a16:creationId xmlns:a16="http://schemas.microsoft.com/office/drawing/2014/main" id="{AE8487A8-ACAD-5635-DA51-632111924D11}"/>
              </a:ext>
            </a:extLst>
          </p:cNvPr>
          <p:cNvSpPr>
            <a:spLocks noChangeShapeType="1"/>
          </p:cNvSpPr>
          <p:nvPr/>
        </p:nvSpPr>
        <p:spPr bwMode="auto">
          <a:xfrm flipH="1" flipV="1">
            <a:off x="6422415" y="5299927"/>
            <a:ext cx="19592" cy="360179"/>
          </a:xfrm>
          <a:prstGeom prst="line">
            <a:avLst/>
          </a:prstGeom>
          <a:noFill/>
          <a:ln w="19050">
            <a:solidFill>
              <a:schemeClr val="tx2"/>
            </a:solidFill>
            <a:round/>
            <a:headEnd/>
            <a:tailEnd/>
          </a:ln>
          <a:effectLst/>
        </p:spPr>
        <p:txBody>
          <a:bodyPr/>
          <a:lstStyle/>
          <a:p>
            <a:endParaRPr lang="tr-TR"/>
          </a:p>
        </p:txBody>
      </p:sp>
      <p:sp>
        <p:nvSpPr>
          <p:cNvPr id="51" name="Freeform 9">
            <a:extLst>
              <a:ext uri="{FF2B5EF4-FFF2-40B4-BE49-F238E27FC236}">
                <a16:creationId xmlns:a16="http://schemas.microsoft.com/office/drawing/2014/main" id="{B4313C7B-3D77-D31C-23BA-99A0E836FA46}"/>
              </a:ext>
            </a:extLst>
          </p:cNvPr>
          <p:cNvSpPr>
            <a:spLocks/>
          </p:cNvSpPr>
          <p:nvPr/>
        </p:nvSpPr>
        <p:spPr bwMode="auto">
          <a:xfrm>
            <a:off x="197942" y="5512197"/>
            <a:ext cx="1109960" cy="369887"/>
          </a:xfrm>
          <a:custGeom>
            <a:avLst/>
            <a:gdLst/>
            <a:ahLst/>
            <a:cxnLst>
              <a:cxn ang="0">
                <a:pos x="663" y="106"/>
              </a:cxn>
              <a:cxn ang="0">
                <a:pos x="652" y="86"/>
              </a:cxn>
              <a:cxn ang="0">
                <a:pos x="633" y="66"/>
              </a:cxn>
              <a:cxn ang="0">
                <a:pos x="605" y="49"/>
              </a:cxn>
              <a:cxn ang="0">
                <a:pos x="568" y="34"/>
              </a:cxn>
              <a:cxn ang="0">
                <a:pos x="523" y="21"/>
              </a:cxn>
              <a:cxn ang="0">
                <a:pos x="472" y="10"/>
              </a:cxn>
              <a:cxn ang="0">
                <a:pos x="419" y="3"/>
              </a:cxn>
              <a:cxn ang="0">
                <a:pos x="362" y="0"/>
              </a:cxn>
              <a:cxn ang="0">
                <a:pos x="304" y="0"/>
              </a:cxn>
              <a:cxn ang="0">
                <a:pos x="247" y="3"/>
              </a:cxn>
              <a:cxn ang="0">
                <a:pos x="192" y="10"/>
              </a:cxn>
              <a:cxn ang="0">
                <a:pos x="141" y="21"/>
              </a:cxn>
              <a:cxn ang="0">
                <a:pos x="98" y="34"/>
              </a:cxn>
              <a:cxn ang="0">
                <a:pos x="60" y="49"/>
              </a:cxn>
              <a:cxn ang="0">
                <a:pos x="31" y="66"/>
              </a:cxn>
              <a:cxn ang="0">
                <a:pos x="12" y="86"/>
              </a:cxn>
              <a:cxn ang="0">
                <a:pos x="1" y="106"/>
              </a:cxn>
              <a:cxn ang="0">
                <a:pos x="1" y="126"/>
              </a:cxn>
              <a:cxn ang="0">
                <a:pos x="12" y="146"/>
              </a:cxn>
              <a:cxn ang="0">
                <a:pos x="31" y="165"/>
              </a:cxn>
              <a:cxn ang="0">
                <a:pos x="60" y="182"/>
              </a:cxn>
              <a:cxn ang="0">
                <a:pos x="98" y="198"/>
              </a:cxn>
              <a:cxn ang="0">
                <a:pos x="141" y="211"/>
              </a:cxn>
              <a:cxn ang="0">
                <a:pos x="192" y="221"/>
              </a:cxn>
              <a:cxn ang="0">
                <a:pos x="247" y="228"/>
              </a:cxn>
              <a:cxn ang="0">
                <a:pos x="304" y="232"/>
              </a:cxn>
              <a:cxn ang="0">
                <a:pos x="362" y="232"/>
              </a:cxn>
              <a:cxn ang="0">
                <a:pos x="419" y="228"/>
              </a:cxn>
              <a:cxn ang="0">
                <a:pos x="472" y="221"/>
              </a:cxn>
              <a:cxn ang="0">
                <a:pos x="523" y="211"/>
              </a:cxn>
              <a:cxn ang="0">
                <a:pos x="568" y="198"/>
              </a:cxn>
              <a:cxn ang="0">
                <a:pos x="605" y="182"/>
              </a:cxn>
              <a:cxn ang="0">
                <a:pos x="633" y="165"/>
              </a:cxn>
              <a:cxn ang="0">
                <a:pos x="652" y="146"/>
              </a:cxn>
              <a:cxn ang="0">
                <a:pos x="663" y="126"/>
              </a:cxn>
            </a:cxnLst>
            <a:rect l="0" t="0" r="r" b="b"/>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52" name="Rectangle 51">
            <a:extLst>
              <a:ext uri="{FF2B5EF4-FFF2-40B4-BE49-F238E27FC236}">
                <a16:creationId xmlns:a16="http://schemas.microsoft.com/office/drawing/2014/main" id="{2219F9E4-9B8E-DB5F-3EA1-06FF652BD634}"/>
              </a:ext>
            </a:extLst>
          </p:cNvPr>
          <p:cNvSpPr>
            <a:spLocks noChangeArrowheads="1"/>
          </p:cNvSpPr>
          <p:nvPr/>
        </p:nvSpPr>
        <p:spPr bwMode="auto">
          <a:xfrm>
            <a:off x="376216" y="5541076"/>
            <a:ext cx="387928"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u="sng" dirty="0">
                <a:solidFill>
                  <a:srgbClr val="000000"/>
                </a:solidFill>
                <a:latin typeface="Arial" pitchFamily="34" charset="0"/>
              </a:rPr>
              <a:t>ID</a:t>
            </a:r>
          </a:p>
        </p:txBody>
      </p:sp>
      <p:sp>
        <p:nvSpPr>
          <p:cNvPr id="53" name="Line 36">
            <a:extLst>
              <a:ext uri="{FF2B5EF4-FFF2-40B4-BE49-F238E27FC236}">
                <a16:creationId xmlns:a16="http://schemas.microsoft.com/office/drawing/2014/main" id="{BC40AB59-5514-76EE-36D3-406C91A4B216}"/>
              </a:ext>
            </a:extLst>
          </p:cNvPr>
          <p:cNvSpPr>
            <a:spLocks noChangeShapeType="1"/>
          </p:cNvSpPr>
          <p:nvPr/>
        </p:nvSpPr>
        <p:spPr bwMode="auto">
          <a:xfrm flipV="1">
            <a:off x="1263211" y="5343567"/>
            <a:ext cx="112200" cy="289299"/>
          </a:xfrm>
          <a:prstGeom prst="line">
            <a:avLst/>
          </a:prstGeom>
          <a:noFill/>
          <a:ln w="19050">
            <a:solidFill>
              <a:schemeClr val="tx2"/>
            </a:solidFill>
            <a:round/>
            <a:headEnd/>
            <a:tailEnd/>
          </a:ln>
          <a:effectLst/>
        </p:spPr>
        <p:txBody>
          <a:bodyPr/>
          <a:lstStyle/>
          <a:p>
            <a:endParaRPr lang="tr-TR"/>
          </a:p>
        </p:txBody>
      </p:sp>
      <p:sp>
        <p:nvSpPr>
          <p:cNvPr id="54" name="Freeform 9">
            <a:extLst>
              <a:ext uri="{FF2B5EF4-FFF2-40B4-BE49-F238E27FC236}">
                <a16:creationId xmlns:a16="http://schemas.microsoft.com/office/drawing/2014/main" id="{52AC2974-EC5B-DE65-19E2-3A90A07FBED7}"/>
              </a:ext>
            </a:extLst>
          </p:cNvPr>
          <p:cNvSpPr>
            <a:spLocks/>
          </p:cNvSpPr>
          <p:nvPr/>
        </p:nvSpPr>
        <p:spPr bwMode="auto">
          <a:xfrm>
            <a:off x="1603907" y="5547235"/>
            <a:ext cx="1109960" cy="369887"/>
          </a:xfrm>
          <a:custGeom>
            <a:avLst/>
            <a:gdLst/>
            <a:ahLst/>
            <a:cxnLst>
              <a:cxn ang="0">
                <a:pos x="663" y="106"/>
              </a:cxn>
              <a:cxn ang="0">
                <a:pos x="652" y="86"/>
              </a:cxn>
              <a:cxn ang="0">
                <a:pos x="633" y="66"/>
              </a:cxn>
              <a:cxn ang="0">
                <a:pos x="605" y="49"/>
              </a:cxn>
              <a:cxn ang="0">
                <a:pos x="568" y="34"/>
              </a:cxn>
              <a:cxn ang="0">
                <a:pos x="523" y="21"/>
              </a:cxn>
              <a:cxn ang="0">
                <a:pos x="472" y="10"/>
              </a:cxn>
              <a:cxn ang="0">
                <a:pos x="419" y="3"/>
              </a:cxn>
              <a:cxn ang="0">
                <a:pos x="362" y="0"/>
              </a:cxn>
              <a:cxn ang="0">
                <a:pos x="304" y="0"/>
              </a:cxn>
              <a:cxn ang="0">
                <a:pos x="247" y="3"/>
              </a:cxn>
              <a:cxn ang="0">
                <a:pos x="192" y="10"/>
              </a:cxn>
              <a:cxn ang="0">
                <a:pos x="141" y="21"/>
              </a:cxn>
              <a:cxn ang="0">
                <a:pos x="98" y="34"/>
              </a:cxn>
              <a:cxn ang="0">
                <a:pos x="60" y="49"/>
              </a:cxn>
              <a:cxn ang="0">
                <a:pos x="31" y="66"/>
              </a:cxn>
              <a:cxn ang="0">
                <a:pos x="12" y="86"/>
              </a:cxn>
              <a:cxn ang="0">
                <a:pos x="1" y="106"/>
              </a:cxn>
              <a:cxn ang="0">
                <a:pos x="1" y="126"/>
              </a:cxn>
              <a:cxn ang="0">
                <a:pos x="12" y="146"/>
              </a:cxn>
              <a:cxn ang="0">
                <a:pos x="31" y="165"/>
              </a:cxn>
              <a:cxn ang="0">
                <a:pos x="60" y="182"/>
              </a:cxn>
              <a:cxn ang="0">
                <a:pos x="98" y="198"/>
              </a:cxn>
              <a:cxn ang="0">
                <a:pos x="141" y="211"/>
              </a:cxn>
              <a:cxn ang="0">
                <a:pos x="192" y="221"/>
              </a:cxn>
              <a:cxn ang="0">
                <a:pos x="247" y="228"/>
              </a:cxn>
              <a:cxn ang="0">
                <a:pos x="304" y="232"/>
              </a:cxn>
              <a:cxn ang="0">
                <a:pos x="362" y="232"/>
              </a:cxn>
              <a:cxn ang="0">
                <a:pos x="419" y="228"/>
              </a:cxn>
              <a:cxn ang="0">
                <a:pos x="472" y="221"/>
              </a:cxn>
              <a:cxn ang="0">
                <a:pos x="523" y="211"/>
              </a:cxn>
              <a:cxn ang="0">
                <a:pos x="568" y="198"/>
              </a:cxn>
              <a:cxn ang="0">
                <a:pos x="605" y="182"/>
              </a:cxn>
              <a:cxn ang="0">
                <a:pos x="633" y="165"/>
              </a:cxn>
              <a:cxn ang="0">
                <a:pos x="652" y="146"/>
              </a:cxn>
              <a:cxn ang="0">
                <a:pos x="663" y="126"/>
              </a:cxn>
            </a:cxnLst>
            <a:rect l="0" t="0" r="r" b="b"/>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55" name="Rectangle 54">
            <a:extLst>
              <a:ext uri="{FF2B5EF4-FFF2-40B4-BE49-F238E27FC236}">
                <a16:creationId xmlns:a16="http://schemas.microsoft.com/office/drawing/2014/main" id="{45212F95-5E9C-620B-DBCE-8AC3D4988919}"/>
              </a:ext>
            </a:extLst>
          </p:cNvPr>
          <p:cNvSpPr>
            <a:spLocks noChangeArrowheads="1"/>
          </p:cNvSpPr>
          <p:nvPr/>
        </p:nvSpPr>
        <p:spPr bwMode="auto">
          <a:xfrm>
            <a:off x="1782181" y="5576114"/>
            <a:ext cx="718146"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a:solidFill>
                  <a:srgbClr val="000000"/>
                </a:solidFill>
                <a:latin typeface="Arial" pitchFamily="34" charset="0"/>
              </a:rPr>
              <a:t>name</a:t>
            </a:r>
          </a:p>
        </p:txBody>
      </p:sp>
      <p:sp>
        <p:nvSpPr>
          <p:cNvPr id="56" name="Line 36">
            <a:extLst>
              <a:ext uri="{FF2B5EF4-FFF2-40B4-BE49-F238E27FC236}">
                <a16:creationId xmlns:a16="http://schemas.microsoft.com/office/drawing/2014/main" id="{6A69E587-F927-1F41-6196-D0462D506C8D}"/>
              </a:ext>
            </a:extLst>
          </p:cNvPr>
          <p:cNvSpPr>
            <a:spLocks noChangeShapeType="1"/>
          </p:cNvSpPr>
          <p:nvPr/>
        </p:nvSpPr>
        <p:spPr bwMode="auto">
          <a:xfrm flipH="1" flipV="1">
            <a:off x="2085141" y="5314234"/>
            <a:ext cx="584035" cy="353670"/>
          </a:xfrm>
          <a:prstGeom prst="line">
            <a:avLst/>
          </a:prstGeom>
          <a:noFill/>
          <a:ln w="19050">
            <a:solidFill>
              <a:schemeClr val="tx2"/>
            </a:solidFill>
            <a:round/>
            <a:headEnd/>
            <a:tailEnd/>
          </a:ln>
          <a:effectLst/>
        </p:spPr>
        <p:txBody>
          <a:bodyPr/>
          <a:lstStyle/>
          <a:p>
            <a:endParaRPr lang="tr-TR"/>
          </a:p>
        </p:txBody>
      </p:sp>
      <p:sp>
        <p:nvSpPr>
          <p:cNvPr id="57" name="Freeform 9">
            <a:extLst>
              <a:ext uri="{FF2B5EF4-FFF2-40B4-BE49-F238E27FC236}">
                <a16:creationId xmlns:a16="http://schemas.microsoft.com/office/drawing/2014/main" id="{D0DD6576-643F-4A3D-0184-87A787741663}"/>
              </a:ext>
            </a:extLst>
          </p:cNvPr>
          <p:cNvSpPr>
            <a:spLocks/>
          </p:cNvSpPr>
          <p:nvPr/>
        </p:nvSpPr>
        <p:spPr bwMode="auto">
          <a:xfrm>
            <a:off x="784321" y="3928993"/>
            <a:ext cx="1109960" cy="369887"/>
          </a:xfrm>
          <a:custGeom>
            <a:avLst/>
            <a:gdLst/>
            <a:ahLst/>
            <a:cxnLst>
              <a:cxn ang="0">
                <a:pos x="663" y="106"/>
              </a:cxn>
              <a:cxn ang="0">
                <a:pos x="652" y="86"/>
              </a:cxn>
              <a:cxn ang="0">
                <a:pos x="633" y="66"/>
              </a:cxn>
              <a:cxn ang="0">
                <a:pos x="605" y="49"/>
              </a:cxn>
              <a:cxn ang="0">
                <a:pos x="568" y="34"/>
              </a:cxn>
              <a:cxn ang="0">
                <a:pos x="523" y="21"/>
              </a:cxn>
              <a:cxn ang="0">
                <a:pos x="472" y="10"/>
              </a:cxn>
              <a:cxn ang="0">
                <a:pos x="419" y="3"/>
              </a:cxn>
              <a:cxn ang="0">
                <a:pos x="362" y="0"/>
              </a:cxn>
              <a:cxn ang="0">
                <a:pos x="304" y="0"/>
              </a:cxn>
              <a:cxn ang="0">
                <a:pos x="247" y="3"/>
              </a:cxn>
              <a:cxn ang="0">
                <a:pos x="192" y="10"/>
              </a:cxn>
              <a:cxn ang="0">
                <a:pos x="141" y="21"/>
              </a:cxn>
              <a:cxn ang="0">
                <a:pos x="98" y="34"/>
              </a:cxn>
              <a:cxn ang="0">
                <a:pos x="60" y="49"/>
              </a:cxn>
              <a:cxn ang="0">
                <a:pos x="31" y="66"/>
              </a:cxn>
              <a:cxn ang="0">
                <a:pos x="12" y="86"/>
              </a:cxn>
              <a:cxn ang="0">
                <a:pos x="1" y="106"/>
              </a:cxn>
              <a:cxn ang="0">
                <a:pos x="1" y="126"/>
              </a:cxn>
              <a:cxn ang="0">
                <a:pos x="12" y="146"/>
              </a:cxn>
              <a:cxn ang="0">
                <a:pos x="31" y="165"/>
              </a:cxn>
              <a:cxn ang="0">
                <a:pos x="60" y="182"/>
              </a:cxn>
              <a:cxn ang="0">
                <a:pos x="98" y="198"/>
              </a:cxn>
              <a:cxn ang="0">
                <a:pos x="141" y="211"/>
              </a:cxn>
              <a:cxn ang="0">
                <a:pos x="192" y="221"/>
              </a:cxn>
              <a:cxn ang="0">
                <a:pos x="247" y="228"/>
              </a:cxn>
              <a:cxn ang="0">
                <a:pos x="304" y="232"/>
              </a:cxn>
              <a:cxn ang="0">
                <a:pos x="362" y="232"/>
              </a:cxn>
              <a:cxn ang="0">
                <a:pos x="419" y="228"/>
              </a:cxn>
              <a:cxn ang="0">
                <a:pos x="472" y="221"/>
              </a:cxn>
              <a:cxn ang="0">
                <a:pos x="523" y="211"/>
              </a:cxn>
              <a:cxn ang="0">
                <a:pos x="568" y="198"/>
              </a:cxn>
              <a:cxn ang="0">
                <a:pos x="605" y="182"/>
              </a:cxn>
              <a:cxn ang="0">
                <a:pos x="633" y="165"/>
              </a:cxn>
              <a:cxn ang="0">
                <a:pos x="652" y="146"/>
              </a:cxn>
              <a:cxn ang="0">
                <a:pos x="663" y="126"/>
              </a:cxn>
            </a:cxnLst>
            <a:rect l="0" t="0" r="r" b="b"/>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58" name="Rectangle 57">
            <a:extLst>
              <a:ext uri="{FF2B5EF4-FFF2-40B4-BE49-F238E27FC236}">
                <a16:creationId xmlns:a16="http://schemas.microsoft.com/office/drawing/2014/main" id="{FC008FF2-746C-AECF-10B5-89F6503576D8}"/>
              </a:ext>
            </a:extLst>
          </p:cNvPr>
          <p:cNvSpPr>
            <a:spLocks noChangeArrowheads="1"/>
          </p:cNvSpPr>
          <p:nvPr/>
        </p:nvSpPr>
        <p:spPr bwMode="auto">
          <a:xfrm>
            <a:off x="962595" y="3957872"/>
            <a:ext cx="708528"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a:solidFill>
                  <a:srgbClr val="000000"/>
                </a:solidFill>
                <a:latin typeface="Arial" pitchFamily="34" charset="0"/>
              </a:rPr>
              <a:t>email</a:t>
            </a:r>
          </a:p>
        </p:txBody>
      </p:sp>
      <p:sp>
        <p:nvSpPr>
          <p:cNvPr id="59" name="Line 36">
            <a:extLst>
              <a:ext uri="{FF2B5EF4-FFF2-40B4-BE49-F238E27FC236}">
                <a16:creationId xmlns:a16="http://schemas.microsoft.com/office/drawing/2014/main" id="{DC6DD9D6-7807-B0F2-A542-6210D09DA7E1}"/>
              </a:ext>
            </a:extLst>
          </p:cNvPr>
          <p:cNvSpPr>
            <a:spLocks noChangeShapeType="1"/>
          </p:cNvSpPr>
          <p:nvPr/>
        </p:nvSpPr>
        <p:spPr bwMode="auto">
          <a:xfrm>
            <a:off x="1849589" y="4049661"/>
            <a:ext cx="217509" cy="335988"/>
          </a:xfrm>
          <a:prstGeom prst="line">
            <a:avLst/>
          </a:prstGeom>
          <a:noFill/>
          <a:ln w="19050">
            <a:solidFill>
              <a:schemeClr val="tx2"/>
            </a:solidFill>
            <a:round/>
            <a:headEnd/>
            <a:tailEnd/>
          </a:ln>
          <a:effectLst/>
        </p:spPr>
        <p:txBody>
          <a:bodyPr/>
          <a:lstStyle/>
          <a:p>
            <a:endParaRPr lang="tr-TR"/>
          </a:p>
        </p:txBody>
      </p:sp>
      <p:pic>
        <p:nvPicPr>
          <p:cNvPr id="24" name="Content Placeholder 5">
            <a:extLst>
              <a:ext uri="{FF2B5EF4-FFF2-40B4-BE49-F238E27FC236}">
                <a16:creationId xmlns:a16="http://schemas.microsoft.com/office/drawing/2014/main" id="{CDB46E95-BD34-0918-F93E-CFD11A23D6CC}"/>
              </a:ext>
            </a:extLst>
          </p:cNvPr>
          <p:cNvPicPr>
            <a:picLocks noChangeAspect="1"/>
          </p:cNvPicPr>
          <p:nvPr/>
        </p:nvPicPr>
        <p:blipFill rotWithShape="1">
          <a:blip r:embed="rId2"/>
          <a:srcRect t="15129" b="35421"/>
          <a:stretch/>
        </p:blipFill>
        <p:spPr>
          <a:xfrm>
            <a:off x="2620681" y="299870"/>
            <a:ext cx="6661113" cy="2626504"/>
          </a:xfrm>
          <a:prstGeom prst="rect">
            <a:avLst/>
          </a:prstGeom>
        </p:spPr>
      </p:pic>
    </p:spTree>
    <p:extLst>
      <p:ext uri="{BB962C8B-B14F-4D97-AF65-F5344CB8AC3E}">
        <p14:creationId xmlns:p14="http://schemas.microsoft.com/office/powerpoint/2010/main" val="172972605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AE3B-516F-897D-A5AF-0F33B14163C8}"/>
              </a:ext>
            </a:extLst>
          </p:cNvPr>
          <p:cNvSpPr>
            <a:spLocks noGrp="1"/>
          </p:cNvSpPr>
          <p:nvPr>
            <p:ph type="title"/>
          </p:nvPr>
        </p:nvSpPr>
        <p:spPr/>
        <p:txBody>
          <a:bodyPr/>
          <a:lstStyle/>
          <a:p>
            <a:r>
              <a:rPr lang="en-GB" dirty="0"/>
              <a:t>RS</a:t>
            </a:r>
          </a:p>
        </p:txBody>
      </p:sp>
      <p:sp>
        <p:nvSpPr>
          <p:cNvPr id="3" name="Content Placeholder 2">
            <a:extLst>
              <a:ext uri="{FF2B5EF4-FFF2-40B4-BE49-F238E27FC236}">
                <a16:creationId xmlns:a16="http://schemas.microsoft.com/office/drawing/2014/main" id="{45990F1F-D72F-969D-A77F-1917D0465E6B}"/>
              </a:ext>
            </a:extLst>
          </p:cNvPr>
          <p:cNvSpPr>
            <a:spLocks noGrp="1"/>
          </p:cNvSpPr>
          <p:nvPr>
            <p:ph idx="1"/>
          </p:nvPr>
        </p:nvSpPr>
        <p:spPr>
          <a:xfrm>
            <a:off x="1478681" y="4700967"/>
            <a:ext cx="9808029" cy="2658100"/>
          </a:xfrm>
        </p:spPr>
        <p:txBody>
          <a:bodyPr>
            <a:normAutofit/>
          </a:bodyPr>
          <a:lstStyle/>
          <a:p>
            <a:pPr marL="0" indent="0">
              <a:buNone/>
            </a:pPr>
            <a:r>
              <a:rPr lang="en-GB" sz="1800" dirty="0"/>
              <a:t>Player_OWN_ Character (</a:t>
            </a:r>
            <a:r>
              <a:rPr lang="en-GB" sz="1800" dirty="0" err="1"/>
              <a:t>name:TEXT</a:t>
            </a:r>
            <a:r>
              <a:rPr lang="en-GB" sz="1800" dirty="0"/>
              <a:t>, </a:t>
            </a:r>
            <a:r>
              <a:rPr lang="en-GB" sz="1800" dirty="0" err="1"/>
              <a:t>email:TEXT</a:t>
            </a:r>
            <a:r>
              <a:rPr lang="en-GB" sz="1800" dirty="0"/>
              <a:t>, ID:INT, </a:t>
            </a:r>
            <a:r>
              <a:rPr lang="en-GB" sz="1800" dirty="0" err="1"/>
              <a:t>power:INT</a:t>
            </a:r>
            <a:r>
              <a:rPr lang="en-GB" sz="1800" dirty="0"/>
              <a:t>, </a:t>
            </a:r>
            <a:r>
              <a:rPr lang="en-GB" sz="1800" dirty="0" err="1"/>
              <a:t>money:INT</a:t>
            </a:r>
            <a:r>
              <a:rPr lang="en-GB" sz="1800" dirty="0"/>
              <a:t>, </a:t>
            </a:r>
            <a:r>
              <a:rPr lang="en-GB" sz="1800" dirty="0" err="1"/>
              <a:t>rating:INT</a:t>
            </a:r>
            <a:r>
              <a:rPr lang="en-GB" sz="1800" dirty="0"/>
              <a:t>, </a:t>
            </a:r>
            <a:r>
              <a:rPr lang="en-GB" sz="1800" dirty="0" err="1"/>
              <a:t>experiencescore:INT</a:t>
            </a:r>
            <a:r>
              <a:rPr lang="en-GB" sz="1800" dirty="0"/>
              <a:t>, </a:t>
            </a:r>
            <a:r>
              <a:rPr lang="en-GB" sz="1800" dirty="0" err="1"/>
              <a:t>charactername:TEXT</a:t>
            </a:r>
            <a:r>
              <a:rPr lang="en-GB" sz="1800" dirty="0"/>
              <a:t>, PRIMARK </a:t>
            </a:r>
            <a:r>
              <a:rPr lang="en-GB" sz="1800" dirty="0" err="1"/>
              <a:t>KEY:charactername</a:t>
            </a:r>
            <a:r>
              <a:rPr lang="en-GB" sz="1800" dirty="0"/>
              <a:t>)</a:t>
            </a:r>
          </a:p>
          <a:p>
            <a:pPr marL="0" indent="0">
              <a:buNone/>
            </a:pPr>
            <a:endParaRPr lang="en-GB" sz="1800" dirty="0"/>
          </a:p>
          <a:p>
            <a:pPr marL="0" indent="0">
              <a:buNone/>
            </a:pPr>
            <a:r>
              <a:rPr lang="en-GB" sz="1800" dirty="0" err="1">
                <a:solidFill>
                  <a:schemeClr val="bg1"/>
                </a:solidFill>
              </a:rPr>
              <a:t>Inventory_OWN</a:t>
            </a:r>
            <a:r>
              <a:rPr lang="en-GB" sz="1800" dirty="0">
                <a:solidFill>
                  <a:schemeClr val="bg1"/>
                </a:solidFill>
              </a:rPr>
              <a:t>(</a:t>
            </a:r>
            <a:r>
              <a:rPr lang="en-GB" sz="1800" dirty="0" err="1">
                <a:solidFill>
                  <a:schemeClr val="bg1"/>
                </a:solidFill>
              </a:rPr>
              <a:t>item_type:INT</a:t>
            </a:r>
            <a:r>
              <a:rPr lang="en-GB" sz="1800" dirty="0">
                <a:solidFill>
                  <a:schemeClr val="bg1"/>
                </a:solidFill>
              </a:rPr>
              <a:t>, </a:t>
            </a:r>
            <a:r>
              <a:rPr lang="en-GB" sz="1800" dirty="0" err="1">
                <a:solidFill>
                  <a:schemeClr val="bg1"/>
                </a:solidFill>
              </a:rPr>
              <a:t>price:INT</a:t>
            </a:r>
            <a:r>
              <a:rPr lang="en-GB" sz="1800" dirty="0">
                <a:solidFill>
                  <a:schemeClr val="bg1"/>
                </a:solidFill>
              </a:rPr>
              <a:t>, </a:t>
            </a:r>
            <a:r>
              <a:rPr lang="en-GB" sz="1800" dirty="0" err="1">
                <a:solidFill>
                  <a:schemeClr val="bg1"/>
                </a:solidFill>
              </a:rPr>
              <a:t>wearable:BOOLEAN</a:t>
            </a:r>
            <a:r>
              <a:rPr lang="en-GB" sz="1800" dirty="0">
                <a:solidFill>
                  <a:schemeClr val="bg1"/>
                </a:solidFill>
              </a:rPr>
              <a:t>, </a:t>
            </a:r>
            <a:r>
              <a:rPr lang="en-GB" sz="1800" dirty="0" err="1">
                <a:solidFill>
                  <a:schemeClr val="bg1"/>
                </a:solidFill>
              </a:rPr>
              <a:t>charactername:TEXT</a:t>
            </a:r>
            <a:r>
              <a:rPr lang="en-GB" sz="1800" dirty="0">
                <a:solidFill>
                  <a:schemeClr val="bg1"/>
                </a:solidFill>
              </a:rPr>
              <a:t>, FOREIGN KEY: </a:t>
            </a:r>
            <a:r>
              <a:rPr lang="en-GB" sz="1800" dirty="0" err="1">
                <a:solidFill>
                  <a:schemeClr val="bg1"/>
                </a:solidFill>
              </a:rPr>
              <a:t>charactername</a:t>
            </a:r>
            <a:r>
              <a:rPr lang="en-GB" sz="1800" dirty="0">
                <a:solidFill>
                  <a:schemeClr val="bg1"/>
                </a:solidFill>
              </a:rPr>
              <a:t> REFERENCING </a:t>
            </a:r>
            <a:r>
              <a:rPr lang="en-GB" sz="1800" dirty="0" err="1">
                <a:solidFill>
                  <a:schemeClr val="bg1"/>
                </a:solidFill>
              </a:rPr>
              <a:t>Player_OWN</a:t>
            </a:r>
            <a:r>
              <a:rPr lang="en-GB" sz="1800" dirty="0">
                <a:solidFill>
                  <a:schemeClr val="bg1"/>
                </a:solidFill>
              </a:rPr>
              <a:t>_ Character, ON DELETE CASCADE, </a:t>
            </a:r>
            <a:r>
              <a:rPr lang="en-GB" sz="1800" dirty="0" err="1">
                <a:solidFill>
                  <a:schemeClr val="bg1"/>
                </a:solidFill>
              </a:rPr>
              <a:t>item_type</a:t>
            </a:r>
            <a:r>
              <a:rPr lang="en-GB" sz="1800" dirty="0">
                <a:solidFill>
                  <a:schemeClr val="bg1"/>
                </a:solidFill>
              </a:rPr>
              <a:t> is UNIQUE, PRIMARY KEY{</a:t>
            </a:r>
            <a:r>
              <a:rPr lang="en-GB" sz="1800" dirty="0" err="1">
                <a:solidFill>
                  <a:schemeClr val="bg1"/>
                </a:solidFill>
              </a:rPr>
              <a:t>item_type,charactername</a:t>
            </a:r>
            <a:r>
              <a:rPr lang="en-GB" sz="1800" dirty="0">
                <a:solidFill>
                  <a:schemeClr val="bg1"/>
                </a:solidFill>
              </a:rPr>
              <a:t>} )</a:t>
            </a:r>
          </a:p>
        </p:txBody>
      </p:sp>
      <p:sp>
        <p:nvSpPr>
          <p:cNvPr id="4" name="Slide Number Placeholder 3">
            <a:extLst>
              <a:ext uri="{FF2B5EF4-FFF2-40B4-BE49-F238E27FC236}">
                <a16:creationId xmlns:a16="http://schemas.microsoft.com/office/drawing/2014/main" id="{EC3C76A0-69A9-3909-6AAD-DB5AF3444BC7}"/>
              </a:ext>
            </a:extLst>
          </p:cNvPr>
          <p:cNvSpPr>
            <a:spLocks noGrp="1"/>
          </p:cNvSpPr>
          <p:nvPr>
            <p:ph type="sldNum" sz="quarter" idx="4"/>
          </p:nvPr>
        </p:nvSpPr>
        <p:spPr/>
        <p:txBody>
          <a:bodyPr/>
          <a:lstStyle/>
          <a:p>
            <a:fld id="{6998E55D-8E2A-4AFE-A61C-B5DBBB7761E7}" type="slidenum">
              <a:rPr lang="en-GB" smtClean="0"/>
              <a:pPr/>
              <a:t>132</a:t>
            </a:fld>
            <a:endParaRPr lang="en-GB"/>
          </a:p>
        </p:txBody>
      </p:sp>
      <p:sp>
        <p:nvSpPr>
          <p:cNvPr id="5" name="Rectangle 4">
            <a:extLst>
              <a:ext uri="{FF2B5EF4-FFF2-40B4-BE49-F238E27FC236}">
                <a16:creationId xmlns:a16="http://schemas.microsoft.com/office/drawing/2014/main" id="{2C80CA68-93E5-9CF0-ACB1-2CA4603F7C79}"/>
              </a:ext>
            </a:extLst>
          </p:cNvPr>
          <p:cNvSpPr/>
          <p:nvPr/>
        </p:nvSpPr>
        <p:spPr>
          <a:xfrm>
            <a:off x="783872" y="2168184"/>
            <a:ext cx="1300820" cy="94022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Player</a:t>
            </a:r>
          </a:p>
        </p:txBody>
      </p:sp>
      <p:sp>
        <p:nvSpPr>
          <p:cNvPr id="6" name="Rectangle 5">
            <a:extLst>
              <a:ext uri="{FF2B5EF4-FFF2-40B4-BE49-F238E27FC236}">
                <a16:creationId xmlns:a16="http://schemas.microsoft.com/office/drawing/2014/main" id="{B917B56D-A776-6AFF-B26C-595E6215122D}"/>
              </a:ext>
            </a:extLst>
          </p:cNvPr>
          <p:cNvSpPr/>
          <p:nvPr/>
        </p:nvSpPr>
        <p:spPr>
          <a:xfrm>
            <a:off x="5251933" y="2140765"/>
            <a:ext cx="1300820" cy="94022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Character</a:t>
            </a:r>
          </a:p>
        </p:txBody>
      </p:sp>
      <p:sp>
        <p:nvSpPr>
          <p:cNvPr id="7" name="Freeform 13">
            <a:extLst>
              <a:ext uri="{FF2B5EF4-FFF2-40B4-BE49-F238E27FC236}">
                <a16:creationId xmlns:a16="http://schemas.microsoft.com/office/drawing/2014/main" id="{7D4334BE-E4C6-5608-DC92-07EAB32BCBEC}"/>
              </a:ext>
            </a:extLst>
          </p:cNvPr>
          <p:cNvSpPr>
            <a:spLocks/>
          </p:cNvSpPr>
          <p:nvPr/>
        </p:nvSpPr>
        <p:spPr bwMode="auto">
          <a:xfrm>
            <a:off x="7572364" y="2287304"/>
            <a:ext cx="1176338" cy="609600"/>
          </a:xfrm>
          <a:custGeom>
            <a:avLst/>
            <a:gdLst/>
            <a:ahLst/>
            <a:cxnLst>
              <a:cxn ang="0">
                <a:pos x="0" y="191"/>
              </a:cxn>
              <a:cxn ang="0">
                <a:pos x="365" y="0"/>
              </a:cxn>
              <a:cxn ang="0">
                <a:pos x="740" y="198"/>
              </a:cxn>
              <a:cxn ang="0">
                <a:pos x="365" y="383"/>
              </a:cxn>
              <a:cxn ang="0">
                <a:pos x="0" y="191"/>
              </a:cxn>
            </a:cxnLst>
            <a:rect l="0" t="0" r="r" b="b"/>
            <a:pathLst>
              <a:path w="741" h="384">
                <a:moveTo>
                  <a:pt x="0" y="191"/>
                </a:moveTo>
                <a:lnTo>
                  <a:pt x="365" y="0"/>
                </a:lnTo>
                <a:lnTo>
                  <a:pt x="740" y="198"/>
                </a:lnTo>
                <a:lnTo>
                  <a:pt x="365" y="383"/>
                </a:lnTo>
                <a:lnTo>
                  <a:pt x="0" y="191"/>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8" name="Freeform 17">
            <a:extLst>
              <a:ext uri="{FF2B5EF4-FFF2-40B4-BE49-F238E27FC236}">
                <a16:creationId xmlns:a16="http://schemas.microsoft.com/office/drawing/2014/main" id="{0C564290-3657-103C-E9A7-5DED860701F6}"/>
              </a:ext>
            </a:extLst>
          </p:cNvPr>
          <p:cNvSpPr>
            <a:spLocks/>
          </p:cNvSpPr>
          <p:nvPr/>
        </p:nvSpPr>
        <p:spPr bwMode="auto">
          <a:xfrm>
            <a:off x="9756764" y="2458754"/>
            <a:ext cx="1474788" cy="361950"/>
          </a:xfrm>
          <a:custGeom>
            <a:avLst/>
            <a:gdLst/>
            <a:ahLst/>
            <a:cxnLst>
              <a:cxn ang="0">
                <a:pos x="928" y="227"/>
              </a:cxn>
              <a:cxn ang="0">
                <a:pos x="928" y="0"/>
              </a:cxn>
              <a:cxn ang="0">
                <a:pos x="0" y="0"/>
              </a:cxn>
              <a:cxn ang="0">
                <a:pos x="0" y="227"/>
              </a:cxn>
              <a:cxn ang="0">
                <a:pos x="928" y="227"/>
              </a:cxn>
            </a:cxnLst>
            <a:rect l="0" t="0" r="r" b="b"/>
            <a:pathLst>
              <a:path w="929" h="228">
                <a:moveTo>
                  <a:pt x="928" y="227"/>
                </a:moveTo>
                <a:lnTo>
                  <a:pt x="928" y="0"/>
                </a:lnTo>
                <a:lnTo>
                  <a:pt x="0" y="0"/>
                </a:lnTo>
                <a:lnTo>
                  <a:pt x="0" y="227"/>
                </a:lnTo>
                <a:lnTo>
                  <a:pt x="928" y="227"/>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9" name="Rectangle 8">
            <a:extLst>
              <a:ext uri="{FF2B5EF4-FFF2-40B4-BE49-F238E27FC236}">
                <a16:creationId xmlns:a16="http://schemas.microsoft.com/office/drawing/2014/main" id="{A9D91181-12CA-197E-C243-4C15ED3633BF}"/>
              </a:ext>
            </a:extLst>
          </p:cNvPr>
          <p:cNvSpPr>
            <a:spLocks noChangeArrowheads="1"/>
          </p:cNvSpPr>
          <p:nvPr/>
        </p:nvSpPr>
        <p:spPr bwMode="auto">
          <a:xfrm>
            <a:off x="7835808" y="2405323"/>
            <a:ext cx="742192"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a:solidFill>
                  <a:srgbClr val="000000"/>
                </a:solidFill>
                <a:latin typeface="Arial" pitchFamily="34" charset="0"/>
              </a:rPr>
              <a:t>OWN.</a:t>
            </a:r>
          </a:p>
        </p:txBody>
      </p:sp>
      <p:sp>
        <p:nvSpPr>
          <p:cNvPr id="10" name="Rectangle 9">
            <a:extLst>
              <a:ext uri="{FF2B5EF4-FFF2-40B4-BE49-F238E27FC236}">
                <a16:creationId xmlns:a16="http://schemas.microsoft.com/office/drawing/2014/main" id="{7AECCB2E-4D36-A893-6C09-490030A953CD}"/>
              </a:ext>
            </a:extLst>
          </p:cNvPr>
          <p:cNvSpPr>
            <a:spLocks noChangeArrowheads="1"/>
          </p:cNvSpPr>
          <p:nvPr/>
        </p:nvSpPr>
        <p:spPr bwMode="auto">
          <a:xfrm>
            <a:off x="9809152" y="2441292"/>
            <a:ext cx="1106073"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a:solidFill>
                  <a:srgbClr val="000000"/>
                </a:solidFill>
                <a:latin typeface="Arial" pitchFamily="34" charset="0"/>
              </a:rPr>
              <a:t>Inventory</a:t>
            </a:r>
          </a:p>
        </p:txBody>
      </p:sp>
      <p:sp>
        <p:nvSpPr>
          <p:cNvPr id="11" name="Line 44">
            <a:extLst>
              <a:ext uri="{FF2B5EF4-FFF2-40B4-BE49-F238E27FC236}">
                <a16:creationId xmlns:a16="http://schemas.microsoft.com/office/drawing/2014/main" id="{69768A5E-3825-F4F7-C70E-176DEBE3A519}"/>
              </a:ext>
            </a:extLst>
          </p:cNvPr>
          <p:cNvSpPr>
            <a:spLocks noChangeShapeType="1"/>
          </p:cNvSpPr>
          <p:nvPr/>
        </p:nvSpPr>
        <p:spPr bwMode="auto">
          <a:xfrm flipH="1">
            <a:off x="8748702" y="2575547"/>
            <a:ext cx="1008062" cy="0"/>
          </a:xfrm>
          <a:prstGeom prst="line">
            <a:avLst/>
          </a:prstGeom>
          <a:noFill/>
          <a:ln w="19050">
            <a:solidFill>
              <a:schemeClr val="tx2"/>
            </a:solidFill>
            <a:round/>
            <a:headEnd/>
            <a:tailEnd/>
          </a:ln>
          <a:effectLst/>
        </p:spPr>
        <p:txBody>
          <a:bodyPr/>
          <a:lstStyle/>
          <a:p>
            <a:endParaRPr lang="tr-TR"/>
          </a:p>
        </p:txBody>
      </p:sp>
      <p:sp>
        <p:nvSpPr>
          <p:cNvPr id="12" name="Line 44">
            <a:extLst>
              <a:ext uri="{FF2B5EF4-FFF2-40B4-BE49-F238E27FC236}">
                <a16:creationId xmlns:a16="http://schemas.microsoft.com/office/drawing/2014/main" id="{C6E0EB36-2390-EC9A-0037-AEB613FCFCAE}"/>
              </a:ext>
            </a:extLst>
          </p:cNvPr>
          <p:cNvSpPr>
            <a:spLocks noChangeShapeType="1"/>
          </p:cNvSpPr>
          <p:nvPr/>
        </p:nvSpPr>
        <p:spPr bwMode="auto">
          <a:xfrm flipH="1">
            <a:off x="8748702" y="2610383"/>
            <a:ext cx="1008062" cy="0"/>
          </a:xfrm>
          <a:prstGeom prst="line">
            <a:avLst/>
          </a:prstGeom>
          <a:noFill/>
          <a:ln w="19050">
            <a:solidFill>
              <a:schemeClr val="tx2"/>
            </a:solidFill>
            <a:round/>
            <a:headEnd/>
            <a:tailEnd/>
          </a:ln>
          <a:effectLst/>
        </p:spPr>
        <p:txBody>
          <a:bodyPr/>
          <a:lstStyle/>
          <a:p>
            <a:endParaRPr lang="tr-TR"/>
          </a:p>
        </p:txBody>
      </p:sp>
      <p:sp>
        <p:nvSpPr>
          <p:cNvPr id="13" name="Freeform 9">
            <a:extLst>
              <a:ext uri="{FF2B5EF4-FFF2-40B4-BE49-F238E27FC236}">
                <a16:creationId xmlns:a16="http://schemas.microsoft.com/office/drawing/2014/main" id="{99ED2E67-E2A4-9373-7BF7-F9DE6AABADF8}"/>
              </a:ext>
            </a:extLst>
          </p:cNvPr>
          <p:cNvSpPr>
            <a:spLocks/>
          </p:cNvSpPr>
          <p:nvPr/>
        </p:nvSpPr>
        <p:spPr bwMode="auto">
          <a:xfrm>
            <a:off x="10281489" y="1568566"/>
            <a:ext cx="1057275" cy="369887"/>
          </a:xfrm>
          <a:custGeom>
            <a:avLst/>
            <a:gdLst/>
            <a:ahLst/>
            <a:cxnLst>
              <a:cxn ang="0">
                <a:pos x="663" y="106"/>
              </a:cxn>
              <a:cxn ang="0">
                <a:pos x="652" y="86"/>
              </a:cxn>
              <a:cxn ang="0">
                <a:pos x="633" y="66"/>
              </a:cxn>
              <a:cxn ang="0">
                <a:pos x="605" y="49"/>
              </a:cxn>
              <a:cxn ang="0">
                <a:pos x="568" y="34"/>
              </a:cxn>
              <a:cxn ang="0">
                <a:pos x="523" y="21"/>
              </a:cxn>
              <a:cxn ang="0">
                <a:pos x="472" y="10"/>
              </a:cxn>
              <a:cxn ang="0">
                <a:pos x="419" y="3"/>
              </a:cxn>
              <a:cxn ang="0">
                <a:pos x="362" y="0"/>
              </a:cxn>
              <a:cxn ang="0">
                <a:pos x="304" y="0"/>
              </a:cxn>
              <a:cxn ang="0">
                <a:pos x="247" y="3"/>
              </a:cxn>
              <a:cxn ang="0">
                <a:pos x="192" y="10"/>
              </a:cxn>
              <a:cxn ang="0">
                <a:pos x="141" y="21"/>
              </a:cxn>
              <a:cxn ang="0">
                <a:pos x="98" y="34"/>
              </a:cxn>
              <a:cxn ang="0">
                <a:pos x="60" y="49"/>
              </a:cxn>
              <a:cxn ang="0">
                <a:pos x="31" y="66"/>
              </a:cxn>
              <a:cxn ang="0">
                <a:pos x="12" y="86"/>
              </a:cxn>
              <a:cxn ang="0">
                <a:pos x="1" y="106"/>
              </a:cxn>
              <a:cxn ang="0">
                <a:pos x="1" y="126"/>
              </a:cxn>
              <a:cxn ang="0">
                <a:pos x="12" y="146"/>
              </a:cxn>
              <a:cxn ang="0">
                <a:pos x="31" y="165"/>
              </a:cxn>
              <a:cxn ang="0">
                <a:pos x="60" y="182"/>
              </a:cxn>
              <a:cxn ang="0">
                <a:pos x="98" y="198"/>
              </a:cxn>
              <a:cxn ang="0">
                <a:pos x="141" y="211"/>
              </a:cxn>
              <a:cxn ang="0">
                <a:pos x="192" y="221"/>
              </a:cxn>
              <a:cxn ang="0">
                <a:pos x="247" y="228"/>
              </a:cxn>
              <a:cxn ang="0">
                <a:pos x="304" y="232"/>
              </a:cxn>
              <a:cxn ang="0">
                <a:pos x="362" y="232"/>
              </a:cxn>
              <a:cxn ang="0">
                <a:pos x="419" y="228"/>
              </a:cxn>
              <a:cxn ang="0">
                <a:pos x="472" y="221"/>
              </a:cxn>
              <a:cxn ang="0">
                <a:pos x="523" y="211"/>
              </a:cxn>
              <a:cxn ang="0">
                <a:pos x="568" y="198"/>
              </a:cxn>
              <a:cxn ang="0">
                <a:pos x="605" y="182"/>
              </a:cxn>
              <a:cxn ang="0">
                <a:pos x="633" y="165"/>
              </a:cxn>
              <a:cxn ang="0">
                <a:pos x="652" y="146"/>
              </a:cxn>
              <a:cxn ang="0">
                <a:pos x="663" y="126"/>
              </a:cxn>
            </a:cxnLst>
            <a:rect l="0" t="0" r="r" b="b"/>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14" name="Rectangle 13">
            <a:extLst>
              <a:ext uri="{FF2B5EF4-FFF2-40B4-BE49-F238E27FC236}">
                <a16:creationId xmlns:a16="http://schemas.microsoft.com/office/drawing/2014/main" id="{1FC72E9E-6052-1AD7-BB3F-A24855735EB1}"/>
              </a:ext>
            </a:extLst>
          </p:cNvPr>
          <p:cNvSpPr>
            <a:spLocks noChangeArrowheads="1"/>
          </p:cNvSpPr>
          <p:nvPr/>
        </p:nvSpPr>
        <p:spPr bwMode="auto">
          <a:xfrm>
            <a:off x="10266888" y="1560173"/>
            <a:ext cx="1141339"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err="1">
                <a:solidFill>
                  <a:srgbClr val="000000"/>
                </a:solidFill>
                <a:latin typeface="Arial" pitchFamily="34" charset="0"/>
              </a:rPr>
              <a:t>Item_type</a:t>
            </a:r>
            <a:endParaRPr lang="en-US" sz="1600" b="1" dirty="0">
              <a:solidFill>
                <a:srgbClr val="000000"/>
              </a:solidFill>
              <a:latin typeface="Arial" pitchFamily="34" charset="0"/>
            </a:endParaRPr>
          </a:p>
        </p:txBody>
      </p:sp>
      <p:sp>
        <p:nvSpPr>
          <p:cNvPr id="15" name="Freeform 9">
            <a:extLst>
              <a:ext uri="{FF2B5EF4-FFF2-40B4-BE49-F238E27FC236}">
                <a16:creationId xmlns:a16="http://schemas.microsoft.com/office/drawing/2014/main" id="{98B089E3-811D-89F4-33F7-5BBCEAC37CF8}"/>
              </a:ext>
            </a:extLst>
          </p:cNvPr>
          <p:cNvSpPr>
            <a:spLocks/>
          </p:cNvSpPr>
          <p:nvPr/>
        </p:nvSpPr>
        <p:spPr bwMode="auto">
          <a:xfrm>
            <a:off x="8366610" y="1571966"/>
            <a:ext cx="1909175" cy="369887"/>
          </a:xfrm>
          <a:custGeom>
            <a:avLst/>
            <a:gdLst/>
            <a:ahLst/>
            <a:cxnLst>
              <a:cxn ang="0">
                <a:pos x="663" y="106"/>
              </a:cxn>
              <a:cxn ang="0">
                <a:pos x="652" y="86"/>
              </a:cxn>
              <a:cxn ang="0">
                <a:pos x="633" y="66"/>
              </a:cxn>
              <a:cxn ang="0">
                <a:pos x="605" y="49"/>
              </a:cxn>
              <a:cxn ang="0">
                <a:pos x="568" y="34"/>
              </a:cxn>
              <a:cxn ang="0">
                <a:pos x="523" y="21"/>
              </a:cxn>
              <a:cxn ang="0">
                <a:pos x="472" y="10"/>
              </a:cxn>
              <a:cxn ang="0">
                <a:pos x="419" y="3"/>
              </a:cxn>
              <a:cxn ang="0">
                <a:pos x="362" y="0"/>
              </a:cxn>
              <a:cxn ang="0">
                <a:pos x="304" y="0"/>
              </a:cxn>
              <a:cxn ang="0">
                <a:pos x="247" y="3"/>
              </a:cxn>
              <a:cxn ang="0">
                <a:pos x="192" y="10"/>
              </a:cxn>
              <a:cxn ang="0">
                <a:pos x="141" y="21"/>
              </a:cxn>
              <a:cxn ang="0">
                <a:pos x="98" y="34"/>
              </a:cxn>
              <a:cxn ang="0">
                <a:pos x="60" y="49"/>
              </a:cxn>
              <a:cxn ang="0">
                <a:pos x="31" y="66"/>
              </a:cxn>
              <a:cxn ang="0">
                <a:pos x="12" y="86"/>
              </a:cxn>
              <a:cxn ang="0">
                <a:pos x="1" y="106"/>
              </a:cxn>
              <a:cxn ang="0">
                <a:pos x="1" y="126"/>
              </a:cxn>
              <a:cxn ang="0">
                <a:pos x="12" y="146"/>
              </a:cxn>
              <a:cxn ang="0">
                <a:pos x="31" y="165"/>
              </a:cxn>
              <a:cxn ang="0">
                <a:pos x="60" y="182"/>
              </a:cxn>
              <a:cxn ang="0">
                <a:pos x="98" y="198"/>
              </a:cxn>
              <a:cxn ang="0">
                <a:pos x="141" y="211"/>
              </a:cxn>
              <a:cxn ang="0">
                <a:pos x="192" y="221"/>
              </a:cxn>
              <a:cxn ang="0">
                <a:pos x="247" y="228"/>
              </a:cxn>
              <a:cxn ang="0">
                <a:pos x="304" y="232"/>
              </a:cxn>
              <a:cxn ang="0">
                <a:pos x="362" y="232"/>
              </a:cxn>
              <a:cxn ang="0">
                <a:pos x="419" y="228"/>
              </a:cxn>
              <a:cxn ang="0">
                <a:pos x="472" y="221"/>
              </a:cxn>
              <a:cxn ang="0">
                <a:pos x="523" y="211"/>
              </a:cxn>
              <a:cxn ang="0">
                <a:pos x="568" y="198"/>
              </a:cxn>
              <a:cxn ang="0">
                <a:pos x="605" y="182"/>
              </a:cxn>
              <a:cxn ang="0">
                <a:pos x="633" y="165"/>
              </a:cxn>
              <a:cxn ang="0">
                <a:pos x="652" y="146"/>
              </a:cxn>
              <a:cxn ang="0">
                <a:pos x="663" y="126"/>
              </a:cxn>
            </a:cxnLst>
            <a:rect l="0" t="0" r="r" b="b"/>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16" name="Rectangle 15">
            <a:extLst>
              <a:ext uri="{FF2B5EF4-FFF2-40B4-BE49-F238E27FC236}">
                <a16:creationId xmlns:a16="http://schemas.microsoft.com/office/drawing/2014/main" id="{284345B5-60D5-EC80-B981-149EBEDE9A7D}"/>
              </a:ext>
            </a:extLst>
          </p:cNvPr>
          <p:cNvSpPr>
            <a:spLocks noChangeArrowheads="1"/>
          </p:cNvSpPr>
          <p:nvPr/>
        </p:nvSpPr>
        <p:spPr bwMode="auto">
          <a:xfrm>
            <a:off x="8925949" y="1594226"/>
            <a:ext cx="673262"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a:solidFill>
                  <a:srgbClr val="000000"/>
                </a:solidFill>
                <a:latin typeface="Arial" pitchFamily="34" charset="0"/>
              </a:rPr>
              <a:t>price</a:t>
            </a:r>
          </a:p>
        </p:txBody>
      </p:sp>
      <p:sp>
        <p:nvSpPr>
          <p:cNvPr id="17" name="Line 36">
            <a:extLst>
              <a:ext uri="{FF2B5EF4-FFF2-40B4-BE49-F238E27FC236}">
                <a16:creationId xmlns:a16="http://schemas.microsoft.com/office/drawing/2014/main" id="{53BE7E64-0468-4E2D-0ACA-0866C23E091A}"/>
              </a:ext>
            </a:extLst>
          </p:cNvPr>
          <p:cNvSpPr>
            <a:spLocks noChangeShapeType="1"/>
          </p:cNvSpPr>
          <p:nvPr/>
        </p:nvSpPr>
        <p:spPr bwMode="auto">
          <a:xfrm>
            <a:off x="10823341" y="1959382"/>
            <a:ext cx="0" cy="488950"/>
          </a:xfrm>
          <a:prstGeom prst="line">
            <a:avLst/>
          </a:prstGeom>
          <a:noFill/>
          <a:ln w="19050">
            <a:solidFill>
              <a:schemeClr val="tx2"/>
            </a:solidFill>
            <a:round/>
            <a:headEnd/>
            <a:tailEnd/>
          </a:ln>
          <a:effectLst/>
        </p:spPr>
        <p:txBody>
          <a:bodyPr/>
          <a:lstStyle/>
          <a:p>
            <a:endParaRPr lang="tr-TR"/>
          </a:p>
        </p:txBody>
      </p:sp>
      <p:sp>
        <p:nvSpPr>
          <p:cNvPr id="18" name="Line 36">
            <a:extLst>
              <a:ext uri="{FF2B5EF4-FFF2-40B4-BE49-F238E27FC236}">
                <a16:creationId xmlns:a16="http://schemas.microsoft.com/office/drawing/2014/main" id="{68ADB0AF-A73D-70F9-B103-7D4414310213}"/>
              </a:ext>
            </a:extLst>
          </p:cNvPr>
          <p:cNvSpPr>
            <a:spLocks noChangeShapeType="1"/>
          </p:cNvSpPr>
          <p:nvPr/>
        </p:nvSpPr>
        <p:spPr bwMode="auto">
          <a:xfrm>
            <a:off x="9975090" y="1895076"/>
            <a:ext cx="452275" cy="549184"/>
          </a:xfrm>
          <a:prstGeom prst="line">
            <a:avLst/>
          </a:prstGeom>
          <a:noFill/>
          <a:ln w="19050">
            <a:solidFill>
              <a:schemeClr val="tx2"/>
            </a:solidFill>
            <a:round/>
            <a:headEnd/>
            <a:tailEnd/>
          </a:ln>
          <a:effectLst/>
        </p:spPr>
        <p:txBody>
          <a:bodyPr/>
          <a:lstStyle/>
          <a:p>
            <a:endParaRPr lang="tr-TR"/>
          </a:p>
        </p:txBody>
      </p:sp>
      <p:cxnSp>
        <p:nvCxnSpPr>
          <p:cNvPr id="19" name="Straight Connector 18">
            <a:extLst>
              <a:ext uri="{FF2B5EF4-FFF2-40B4-BE49-F238E27FC236}">
                <a16:creationId xmlns:a16="http://schemas.microsoft.com/office/drawing/2014/main" id="{8EC310CA-4E64-9774-BCFA-7D104B5DC2D8}"/>
              </a:ext>
            </a:extLst>
          </p:cNvPr>
          <p:cNvCxnSpPr/>
          <p:nvPr/>
        </p:nvCxnSpPr>
        <p:spPr>
          <a:xfrm flipH="1">
            <a:off x="10427365" y="1822303"/>
            <a:ext cx="699863" cy="0"/>
          </a:xfrm>
          <a:prstGeom prst="line">
            <a:avLst/>
          </a:prstGeom>
          <a:ln w="38100">
            <a:prstDash val="sysDash"/>
          </a:ln>
        </p:spPr>
        <p:style>
          <a:lnRef idx="3">
            <a:schemeClr val="dk1"/>
          </a:lnRef>
          <a:fillRef idx="0">
            <a:schemeClr val="dk1"/>
          </a:fillRef>
          <a:effectRef idx="2">
            <a:schemeClr val="dk1"/>
          </a:effectRef>
          <a:fontRef idx="minor">
            <a:schemeClr val="tx1"/>
          </a:fontRef>
        </p:style>
      </p:cxnSp>
      <p:sp>
        <p:nvSpPr>
          <p:cNvPr id="20" name="Freeform 13">
            <a:extLst>
              <a:ext uri="{FF2B5EF4-FFF2-40B4-BE49-F238E27FC236}">
                <a16:creationId xmlns:a16="http://schemas.microsoft.com/office/drawing/2014/main" id="{4DE6E95D-34F7-70A5-8285-059CBA7B1AD5}"/>
              </a:ext>
            </a:extLst>
          </p:cNvPr>
          <p:cNvSpPr>
            <a:spLocks/>
          </p:cNvSpPr>
          <p:nvPr/>
        </p:nvSpPr>
        <p:spPr bwMode="auto">
          <a:xfrm>
            <a:off x="7680236" y="2324003"/>
            <a:ext cx="951548" cy="518689"/>
          </a:xfrm>
          <a:custGeom>
            <a:avLst/>
            <a:gdLst/>
            <a:ahLst/>
            <a:cxnLst>
              <a:cxn ang="0">
                <a:pos x="0" y="191"/>
              </a:cxn>
              <a:cxn ang="0">
                <a:pos x="365" y="0"/>
              </a:cxn>
              <a:cxn ang="0">
                <a:pos x="740" y="198"/>
              </a:cxn>
              <a:cxn ang="0">
                <a:pos x="365" y="383"/>
              </a:cxn>
              <a:cxn ang="0">
                <a:pos x="0" y="191"/>
              </a:cxn>
            </a:cxnLst>
            <a:rect l="0" t="0" r="r" b="b"/>
            <a:pathLst>
              <a:path w="741" h="384">
                <a:moveTo>
                  <a:pt x="0" y="191"/>
                </a:moveTo>
                <a:lnTo>
                  <a:pt x="365" y="0"/>
                </a:lnTo>
                <a:lnTo>
                  <a:pt x="740" y="198"/>
                </a:lnTo>
                <a:lnTo>
                  <a:pt x="365" y="383"/>
                </a:lnTo>
                <a:lnTo>
                  <a:pt x="0" y="191"/>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21" name="Freeform 17">
            <a:extLst>
              <a:ext uri="{FF2B5EF4-FFF2-40B4-BE49-F238E27FC236}">
                <a16:creationId xmlns:a16="http://schemas.microsoft.com/office/drawing/2014/main" id="{3C2DAB65-C7CC-69F0-4AFE-F4A73570A3AE}"/>
              </a:ext>
            </a:extLst>
          </p:cNvPr>
          <p:cNvSpPr>
            <a:spLocks/>
          </p:cNvSpPr>
          <p:nvPr/>
        </p:nvSpPr>
        <p:spPr bwMode="auto">
          <a:xfrm>
            <a:off x="9711910" y="2421642"/>
            <a:ext cx="1574800" cy="436173"/>
          </a:xfrm>
          <a:custGeom>
            <a:avLst/>
            <a:gdLst/>
            <a:ahLst/>
            <a:cxnLst>
              <a:cxn ang="0">
                <a:pos x="928" y="227"/>
              </a:cxn>
              <a:cxn ang="0">
                <a:pos x="928" y="0"/>
              </a:cxn>
              <a:cxn ang="0">
                <a:pos x="0" y="0"/>
              </a:cxn>
              <a:cxn ang="0">
                <a:pos x="0" y="227"/>
              </a:cxn>
              <a:cxn ang="0">
                <a:pos x="928" y="227"/>
              </a:cxn>
            </a:cxnLst>
            <a:rect l="0" t="0" r="r" b="b"/>
            <a:pathLst>
              <a:path w="929" h="228">
                <a:moveTo>
                  <a:pt x="928" y="227"/>
                </a:moveTo>
                <a:lnTo>
                  <a:pt x="928" y="0"/>
                </a:lnTo>
                <a:lnTo>
                  <a:pt x="0" y="0"/>
                </a:lnTo>
                <a:lnTo>
                  <a:pt x="0" y="227"/>
                </a:lnTo>
                <a:lnTo>
                  <a:pt x="928" y="227"/>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22" name="Line 44">
            <a:extLst>
              <a:ext uri="{FF2B5EF4-FFF2-40B4-BE49-F238E27FC236}">
                <a16:creationId xmlns:a16="http://schemas.microsoft.com/office/drawing/2014/main" id="{8CAF2430-905E-D798-06D6-7C9247B4D216}"/>
              </a:ext>
            </a:extLst>
          </p:cNvPr>
          <p:cNvSpPr>
            <a:spLocks noChangeShapeType="1"/>
          </p:cNvSpPr>
          <p:nvPr/>
        </p:nvSpPr>
        <p:spPr bwMode="auto">
          <a:xfrm flipH="1">
            <a:off x="6564302" y="2587025"/>
            <a:ext cx="1008062" cy="0"/>
          </a:xfrm>
          <a:prstGeom prst="line">
            <a:avLst/>
          </a:prstGeom>
          <a:noFill/>
          <a:ln w="19050">
            <a:solidFill>
              <a:schemeClr val="tx2"/>
            </a:solidFill>
            <a:round/>
            <a:headEnd/>
            <a:tailEnd/>
          </a:ln>
          <a:effectLst/>
        </p:spPr>
        <p:txBody>
          <a:bodyPr/>
          <a:lstStyle/>
          <a:p>
            <a:endParaRPr lang="tr-TR"/>
          </a:p>
        </p:txBody>
      </p:sp>
      <p:sp>
        <p:nvSpPr>
          <p:cNvPr id="23" name="Rectangle 22">
            <a:extLst>
              <a:ext uri="{FF2B5EF4-FFF2-40B4-BE49-F238E27FC236}">
                <a16:creationId xmlns:a16="http://schemas.microsoft.com/office/drawing/2014/main" id="{289BD8C7-CAD4-A81D-7805-6AA620BC82AE}"/>
              </a:ext>
            </a:extLst>
          </p:cNvPr>
          <p:cNvSpPr>
            <a:spLocks noChangeArrowheads="1"/>
          </p:cNvSpPr>
          <p:nvPr/>
        </p:nvSpPr>
        <p:spPr bwMode="auto">
          <a:xfrm>
            <a:off x="6758812" y="2297726"/>
            <a:ext cx="296557"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a:solidFill>
                  <a:srgbClr val="000000"/>
                </a:solidFill>
                <a:latin typeface="Arial" pitchFamily="34" charset="0"/>
              </a:rPr>
              <a:t>1</a:t>
            </a:r>
          </a:p>
        </p:txBody>
      </p:sp>
      <p:sp>
        <p:nvSpPr>
          <p:cNvPr id="24" name="Rectangle 23">
            <a:extLst>
              <a:ext uri="{FF2B5EF4-FFF2-40B4-BE49-F238E27FC236}">
                <a16:creationId xmlns:a16="http://schemas.microsoft.com/office/drawing/2014/main" id="{C16B5365-8906-101E-7E08-46BE1BC29F57}"/>
              </a:ext>
            </a:extLst>
          </p:cNvPr>
          <p:cNvSpPr>
            <a:spLocks noChangeArrowheads="1"/>
          </p:cNvSpPr>
          <p:nvPr/>
        </p:nvSpPr>
        <p:spPr bwMode="auto">
          <a:xfrm>
            <a:off x="9196786" y="2293206"/>
            <a:ext cx="330220"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a:solidFill>
                  <a:srgbClr val="000000"/>
                </a:solidFill>
                <a:latin typeface="Arial" pitchFamily="34" charset="0"/>
              </a:rPr>
              <a:t>N</a:t>
            </a:r>
          </a:p>
        </p:txBody>
      </p:sp>
      <p:sp>
        <p:nvSpPr>
          <p:cNvPr id="25" name="Freeform 9">
            <a:extLst>
              <a:ext uri="{FF2B5EF4-FFF2-40B4-BE49-F238E27FC236}">
                <a16:creationId xmlns:a16="http://schemas.microsoft.com/office/drawing/2014/main" id="{4CC26974-7471-43D0-35B2-132626CF1565}"/>
              </a:ext>
            </a:extLst>
          </p:cNvPr>
          <p:cNvSpPr>
            <a:spLocks/>
          </p:cNvSpPr>
          <p:nvPr/>
        </p:nvSpPr>
        <p:spPr bwMode="auto">
          <a:xfrm>
            <a:off x="9395830" y="3269131"/>
            <a:ext cx="1909175" cy="369887"/>
          </a:xfrm>
          <a:custGeom>
            <a:avLst/>
            <a:gdLst/>
            <a:ahLst/>
            <a:cxnLst>
              <a:cxn ang="0">
                <a:pos x="663" y="106"/>
              </a:cxn>
              <a:cxn ang="0">
                <a:pos x="652" y="86"/>
              </a:cxn>
              <a:cxn ang="0">
                <a:pos x="633" y="66"/>
              </a:cxn>
              <a:cxn ang="0">
                <a:pos x="605" y="49"/>
              </a:cxn>
              <a:cxn ang="0">
                <a:pos x="568" y="34"/>
              </a:cxn>
              <a:cxn ang="0">
                <a:pos x="523" y="21"/>
              </a:cxn>
              <a:cxn ang="0">
                <a:pos x="472" y="10"/>
              </a:cxn>
              <a:cxn ang="0">
                <a:pos x="419" y="3"/>
              </a:cxn>
              <a:cxn ang="0">
                <a:pos x="362" y="0"/>
              </a:cxn>
              <a:cxn ang="0">
                <a:pos x="304" y="0"/>
              </a:cxn>
              <a:cxn ang="0">
                <a:pos x="247" y="3"/>
              </a:cxn>
              <a:cxn ang="0">
                <a:pos x="192" y="10"/>
              </a:cxn>
              <a:cxn ang="0">
                <a:pos x="141" y="21"/>
              </a:cxn>
              <a:cxn ang="0">
                <a:pos x="98" y="34"/>
              </a:cxn>
              <a:cxn ang="0">
                <a:pos x="60" y="49"/>
              </a:cxn>
              <a:cxn ang="0">
                <a:pos x="31" y="66"/>
              </a:cxn>
              <a:cxn ang="0">
                <a:pos x="12" y="86"/>
              </a:cxn>
              <a:cxn ang="0">
                <a:pos x="1" y="106"/>
              </a:cxn>
              <a:cxn ang="0">
                <a:pos x="1" y="126"/>
              </a:cxn>
              <a:cxn ang="0">
                <a:pos x="12" y="146"/>
              </a:cxn>
              <a:cxn ang="0">
                <a:pos x="31" y="165"/>
              </a:cxn>
              <a:cxn ang="0">
                <a:pos x="60" y="182"/>
              </a:cxn>
              <a:cxn ang="0">
                <a:pos x="98" y="198"/>
              </a:cxn>
              <a:cxn ang="0">
                <a:pos x="141" y="211"/>
              </a:cxn>
              <a:cxn ang="0">
                <a:pos x="192" y="221"/>
              </a:cxn>
              <a:cxn ang="0">
                <a:pos x="247" y="228"/>
              </a:cxn>
              <a:cxn ang="0">
                <a:pos x="304" y="232"/>
              </a:cxn>
              <a:cxn ang="0">
                <a:pos x="362" y="232"/>
              </a:cxn>
              <a:cxn ang="0">
                <a:pos x="419" y="228"/>
              </a:cxn>
              <a:cxn ang="0">
                <a:pos x="472" y="221"/>
              </a:cxn>
              <a:cxn ang="0">
                <a:pos x="523" y="211"/>
              </a:cxn>
              <a:cxn ang="0">
                <a:pos x="568" y="198"/>
              </a:cxn>
              <a:cxn ang="0">
                <a:pos x="605" y="182"/>
              </a:cxn>
              <a:cxn ang="0">
                <a:pos x="633" y="165"/>
              </a:cxn>
              <a:cxn ang="0">
                <a:pos x="652" y="146"/>
              </a:cxn>
              <a:cxn ang="0">
                <a:pos x="663" y="126"/>
              </a:cxn>
            </a:cxnLst>
            <a:rect l="0" t="0" r="r" b="b"/>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26" name="Rectangle 25">
            <a:extLst>
              <a:ext uri="{FF2B5EF4-FFF2-40B4-BE49-F238E27FC236}">
                <a16:creationId xmlns:a16="http://schemas.microsoft.com/office/drawing/2014/main" id="{DB6D4737-25E2-031B-DA52-6D5C017049AB}"/>
              </a:ext>
            </a:extLst>
          </p:cNvPr>
          <p:cNvSpPr>
            <a:spLocks noChangeArrowheads="1"/>
          </p:cNvSpPr>
          <p:nvPr/>
        </p:nvSpPr>
        <p:spPr bwMode="auto">
          <a:xfrm>
            <a:off x="9955169" y="3291391"/>
            <a:ext cx="1061189"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a:solidFill>
                  <a:srgbClr val="000000"/>
                </a:solidFill>
                <a:latin typeface="Arial" pitchFamily="34" charset="0"/>
              </a:rPr>
              <a:t>wearable</a:t>
            </a:r>
          </a:p>
        </p:txBody>
      </p:sp>
      <p:sp>
        <p:nvSpPr>
          <p:cNvPr id="27" name="Line 36">
            <a:extLst>
              <a:ext uri="{FF2B5EF4-FFF2-40B4-BE49-F238E27FC236}">
                <a16:creationId xmlns:a16="http://schemas.microsoft.com/office/drawing/2014/main" id="{366F568F-4589-D522-E018-65E5A473E19B}"/>
              </a:ext>
            </a:extLst>
          </p:cNvPr>
          <p:cNvSpPr>
            <a:spLocks noChangeShapeType="1"/>
          </p:cNvSpPr>
          <p:nvPr/>
        </p:nvSpPr>
        <p:spPr bwMode="auto">
          <a:xfrm flipV="1">
            <a:off x="10823342" y="2868237"/>
            <a:ext cx="271440" cy="436173"/>
          </a:xfrm>
          <a:prstGeom prst="line">
            <a:avLst/>
          </a:prstGeom>
          <a:noFill/>
          <a:ln w="19050">
            <a:solidFill>
              <a:schemeClr val="tx2"/>
            </a:solidFill>
            <a:round/>
            <a:headEnd/>
            <a:tailEnd/>
          </a:ln>
          <a:effectLst/>
        </p:spPr>
        <p:txBody>
          <a:bodyPr/>
          <a:lstStyle/>
          <a:p>
            <a:endParaRPr lang="tr-TR"/>
          </a:p>
        </p:txBody>
      </p:sp>
      <p:sp>
        <p:nvSpPr>
          <p:cNvPr id="28" name="Freeform 13">
            <a:extLst>
              <a:ext uri="{FF2B5EF4-FFF2-40B4-BE49-F238E27FC236}">
                <a16:creationId xmlns:a16="http://schemas.microsoft.com/office/drawing/2014/main" id="{C5F77A47-588A-15B3-EB20-F00AA091BE77}"/>
              </a:ext>
            </a:extLst>
          </p:cNvPr>
          <p:cNvSpPr>
            <a:spLocks/>
          </p:cNvSpPr>
          <p:nvPr/>
        </p:nvSpPr>
        <p:spPr bwMode="auto">
          <a:xfrm>
            <a:off x="3096073" y="2294956"/>
            <a:ext cx="1176338" cy="609600"/>
          </a:xfrm>
          <a:custGeom>
            <a:avLst/>
            <a:gdLst/>
            <a:ahLst/>
            <a:cxnLst>
              <a:cxn ang="0">
                <a:pos x="0" y="191"/>
              </a:cxn>
              <a:cxn ang="0">
                <a:pos x="365" y="0"/>
              </a:cxn>
              <a:cxn ang="0">
                <a:pos x="740" y="198"/>
              </a:cxn>
              <a:cxn ang="0">
                <a:pos x="365" y="383"/>
              </a:cxn>
              <a:cxn ang="0">
                <a:pos x="0" y="191"/>
              </a:cxn>
            </a:cxnLst>
            <a:rect l="0" t="0" r="r" b="b"/>
            <a:pathLst>
              <a:path w="741" h="384">
                <a:moveTo>
                  <a:pt x="0" y="191"/>
                </a:moveTo>
                <a:lnTo>
                  <a:pt x="365" y="0"/>
                </a:lnTo>
                <a:lnTo>
                  <a:pt x="740" y="198"/>
                </a:lnTo>
                <a:lnTo>
                  <a:pt x="365" y="383"/>
                </a:lnTo>
                <a:lnTo>
                  <a:pt x="0" y="191"/>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29" name="Line 44">
            <a:extLst>
              <a:ext uri="{FF2B5EF4-FFF2-40B4-BE49-F238E27FC236}">
                <a16:creationId xmlns:a16="http://schemas.microsoft.com/office/drawing/2014/main" id="{29C52ACF-A491-73EC-FBCB-B291B88F8EA8}"/>
              </a:ext>
            </a:extLst>
          </p:cNvPr>
          <p:cNvSpPr>
            <a:spLocks noChangeShapeType="1"/>
          </p:cNvSpPr>
          <p:nvPr/>
        </p:nvSpPr>
        <p:spPr bwMode="auto">
          <a:xfrm flipH="1">
            <a:off x="4285170" y="2610383"/>
            <a:ext cx="1008062" cy="0"/>
          </a:xfrm>
          <a:prstGeom prst="line">
            <a:avLst/>
          </a:prstGeom>
          <a:noFill/>
          <a:ln w="19050">
            <a:solidFill>
              <a:schemeClr val="tx2"/>
            </a:solidFill>
            <a:round/>
            <a:headEnd/>
            <a:tailEnd/>
          </a:ln>
          <a:effectLst/>
        </p:spPr>
        <p:txBody>
          <a:bodyPr/>
          <a:lstStyle/>
          <a:p>
            <a:endParaRPr lang="tr-TR"/>
          </a:p>
        </p:txBody>
      </p:sp>
      <p:sp>
        <p:nvSpPr>
          <p:cNvPr id="30" name="Rectangle 29">
            <a:extLst>
              <a:ext uri="{FF2B5EF4-FFF2-40B4-BE49-F238E27FC236}">
                <a16:creationId xmlns:a16="http://schemas.microsoft.com/office/drawing/2014/main" id="{97ECE0F7-C824-C9CC-EB54-C354810DD8D6}"/>
              </a:ext>
            </a:extLst>
          </p:cNvPr>
          <p:cNvSpPr>
            <a:spLocks noChangeArrowheads="1"/>
          </p:cNvSpPr>
          <p:nvPr/>
        </p:nvSpPr>
        <p:spPr bwMode="auto">
          <a:xfrm>
            <a:off x="4479680" y="2321084"/>
            <a:ext cx="330220"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a:solidFill>
                  <a:srgbClr val="000000"/>
                </a:solidFill>
                <a:latin typeface="Arial" pitchFamily="34" charset="0"/>
              </a:rPr>
              <a:t>N</a:t>
            </a:r>
          </a:p>
        </p:txBody>
      </p:sp>
      <p:sp>
        <p:nvSpPr>
          <p:cNvPr id="31" name="Line 44">
            <a:extLst>
              <a:ext uri="{FF2B5EF4-FFF2-40B4-BE49-F238E27FC236}">
                <a16:creationId xmlns:a16="http://schemas.microsoft.com/office/drawing/2014/main" id="{19191F87-067F-51EF-45B0-6005009BBE8B}"/>
              </a:ext>
            </a:extLst>
          </p:cNvPr>
          <p:cNvSpPr>
            <a:spLocks noChangeShapeType="1"/>
          </p:cNvSpPr>
          <p:nvPr/>
        </p:nvSpPr>
        <p:spPr bwMode="auto">
          <a:xfrm flipH="1">
            <a:off x="2088011" y="2574256"/>
            <a:ext cx="1008062" cy="0"/>
          </a:xfrm>
          <a:prstGeom prst="line">
            <a:avLst/>
          </a:prstGeom>
          <a:noFill/>
          <a:ln w="19050">
            <a:solidFill>
              <a:schemeClr val="tx2"/>
            </a:solidFill>
            <a:round/>
            <a:headEnd/>
            <a:tailEnd/>
          </a:ln>
          <a:effectLst/>
        </p:spPr>
        <p:txBody>
          <a:bodyPr/>
          <a:lstStyle/>
          <a:p>
            <a:endParaRPr lang="tr-TR"/>
          </a:p>
        </p:txBody>
      </p:sp>
      <p:sp>
        <p:nvSpPr>
          <p:cNvPr id="32" name="Line 44">
            <a:extLst>
              <a:ext uri="{FF2B5EF4-FFF2-40B4-BE49-F238E27FC236}">
                <a16:creationId xmlns:a16="http://schemas.microsoft.com/office/drawing/2014/main" id="{7B500856-31C6-E66A-9B2C-A68BDC027F1C}"/>
              </a:ext>
            </a:extLst>
          </p:cNvPr>
          <p:cNvSpPr>
            <a:spLocks noChangeShapeType="1"/>
          </p:cNvSpPr>
          <p:nvPr/>
        </p:nvSpPr>
        <p:spPr bwMode="auto">
          <a:xfrm flipH="1">
            <a:off x="2088011" y="2609092"/>
            <a:ext cx="1008062" cy="0"/>
          </a:xfrm>
          <a:prstGeom prst="line">
            <a:avLst/>
          </a:prstGeom>
          <a:noFill/>
          <a:ln w="19050">
            <a:solidFill>
              <a:schemeClr val="tx2"/>
            </a:solidFill>
            <a:round/>
            <a:headEnd/>
            <a:tailEnd/>
          </a:ln>
          <a:effectLst/>
        </p:spPr>
        <p:txBody>
          <a:bodyPr/>
          <a:lstStyle/>
          <a:p>
            <a:endParaRPr lang="tr-TR"/>
          </a:p>
        </p:txBody>
      </p:sp>
      <p:sp>
        <p:nvSpPr>
          <p:cNvPr id="33" name="Rectangle 32">
            <a:extLst>
              <a:ext uri="{FF2B5EF4-FFF2-40B4-BE49-F238E27FC236}">
                <a16:creationId xmlns:a16="http://schemas.microsoft.com/office/drawing/2014/main" id="{103C619B-3C91-F29A-3F63-2D9C59732D9B}"/>
              </a:ext>
            </a:extLst>
          </p:cNvPr>
          <p:cNvSpPr>
            <a:spLocks noChangeArrowheads="1"/>
          </p:cNvSpPr>
          <p:nvPr/>
        </p:nvSpPr>
        <p:spPr bwMode="auto">
          <a:xfrm>
            <a:off x="2471954" y="2250744"/>
            <a:ext cx="296557"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a:solidFill>
                  <a:srgbClr val="000000"/>
                </a:solidFill>
                <a:latin typeface="Arial" pitchFamily="34" charset="0"/>
              </a:rPr>
              <a:t>1</a:t>
            </a:r>
          </a:p>
        </p:txBody>
      </p:sp>
      <p:sp>
        <p:nvSpPr>
          <p:cNvPr id="34" name="Rectangle 33">
            <a:extLst>
              <a:ext uri="{FF2B5EF4-FFF2-40B4-BE49-F238E27FC236}">
                <a16:creationId xmlns:a16="http://schemas.microsoft.com/office/drawing/2014/main" id="{25A8B9B7-6DEE-D5D0-EDCF-E93B412148E7}"/>
              </a:ext>
            </a:extLst>
          </p:cNvPr>
          <p:cNvSpPr>
            <a:spLocks noChangeArrowheads="1"/>
          </p:cNvSpPr>
          <p:nvPr/>
        </p:nvSpPr>
        <p:spPr bwMode="auto">
          <a:xfrm>
            <a:off x="3317089" y="2440214"/>
            <a:ext cx="742192"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a:solidFill>
                  <a:srgbClr val="000000"/>
                </a:solidFill>
                <a:latin typeface="Arial" pitchFamily="34" charset="0"/>
              </a:rPr>
              <a:t>OWN.</a:t>
            </a:r>
          </a:p>
        </p:txBody>
      </p:sp>
      <p:sp>
        <p:nvSpPr>
          <p:cNvPr id="35" name="Freeform 9">
            <a:extLst>
              <a:ext uri="{FF2B5EF4-FFF2-40B4-BE49-F238E27FC236}">
                <a16:creationId xmlns:a16="http://schemas.microsoft.com/office/drawing/2014/main" id="{14F6CA17-D562-5A25-69B2-6E592606A6C5}"/>
              </a:ext>
            </a:extLst>
          </p:cNvPr>
          <p:cNvSpPr>
            <a:spLocks/>
          </p:cNvSpPr>
          <p:nvPr/>
        </p:nvSpPr>
        <p:spPr bwMode="auto">
          <a:xfrm>
            <a:off x="4326980" y="1262102"/>
            <a:ext cx="1641476" cy="369887"/>
          </a:xfrm>
          <a:custGeom>
            <a:avLst/>
            <a:gdLst/>
            <a:ahLst/>
            <a:cxnLst>
              <a:cxn ang="0">
                <a:pos x="663" y="106"/>
              </a:cxn>
              <a:cxn ang="0">
                <a:pos x="652" y="86"/>
              </a:cxn>
              <a:cxn ang="0">
                <a:pos x="633" y="66"/>
              </a:cxn>
              <a:cxn ang="0">
                <a:pos x="605" y="49"/>
              </a:cxn>
              <a:cxn ang="0">
                <a:pos x="568" y="34"/>
              </a:cxn>
              <a:cxn ang="0">
                <a:pos x="523" y="21"/>
              </a:cxn>
              <a:cxn ang="0">
                <a:pos x="472" y="10"/>
              </a:cxn>
              <a:cxn ang="0">
                <a:pos x="419" y="3"/>
              </a:cxn>
              <a:cxn ang="0">
                <a:pos x="362" y="0"/>
              </a:cxn>
              <a:cxn ang="0">
                <a:pos x="304" y="0"/>
              </a:cxn>
              <a:cxn ang="0">
                <a:pos x="247" y="3"/>
              </a:cxn>
              <a:cxn ang="0">
                <a:pos x="192" y="10"/>
              </a:cxn>
              <a:cxn ang="0">
                <a:pos x="141" y="21"/>
              </a:cxn>
              <a:cxn ang="0">
                <a:pos x="98" y="34"/>
              </a:cxn>
              <a:cxn ang="0">
                <a:pos x="60" y="49"/>
              </a:cxn>
              <a:cxn ang="0">
                <a:pos x="31" y="66"/>
              </a:cxn>
              <a:cxn ang="0">
                <a:pos x="12" y="86"/>
              </a:cxn>
              <a:cxn ang="0">
                <a:pos x="1" y="106"/>
              </a:cxn>
              <a:cxn ang="0">
                <a:pos x="1" y="126"/>
              </a:cxn>
              <a:cxn ang="0">
                <a:pos x="12" y="146"/>
              </a:cxn>
              <a:cxn ang="0">
                <a:pos x="31" y="165"/>
              </a:cxn>
              <a:cxn ang="0">
                <a:pos x="60" y="182"/>
              </a:cxn>
              <a:cxn ang="0">
                <a:pos x="98" y="198"/>
              </a:cxn>
              <a:cxn ang="0">
                <a:pos x="141" y="211"/>
              </a:cxn>
              <a:cxn ang="0">
                <a:pos x="192" y="221"/>
              </a:cxn>
              <a:cxn ang="0">
                <a:pos x="247" y="228"/>
              </a:cxn>
              <a:cxn ang="0">
                <a:pos x="304" y="232"/>
              </a:cxn>
              <a:cxn ang="0">
                <a:pos x="362" y="232"/>
              </a:cxn>
              <a:cxn ang="0">
                <a:pos x="419" y="228"/>
              </a:cxn>
              <a:cxn ang="0">
                <a:pos x="472" y="221"/>
              </a:cxn>
              <a:cxn ang="0">
                <a:pos x="523" y="211"/>
              </a:cxn>
              <a:cxn ang="0">
                <a:pos x="568" y="198"/>
              </a:cxn>
              <a:cxn ang="0">
                <a:pos x="605" y="182"/>
              </a:cxn>
              <a:cxn ang="0">
                <a:pos x="633" y="165"/>
              </a:cxn>
              <a:cxn ang="0">
                <a:pos x="652" y="146"/>
              </a:cxn>
              <a:cxn ang="0">
                <a:pos x="663" y="126"/>
              </a:cxn>
            </a:cxnLst>
            <a:rect l="0" t="0" r="r" b="b"/>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36" name="Rectangle 35">
            <a:extLst>
              <a:ext uri="{FF2B5EF4-FFF2-40B4-BE49-F238E27FC236}">
                <a16:creationId xmlns:a16="http://schemas.microsoft.com/office/drawing/2014/main" id="{B573A815-EC42-8D2B-DAE4-D70C65F49C31}"/>
              </a:ext>
            </a:extLst>
          </p:cNvPr>
          <p:cNvSpPr>
            <a:spLocks noChangeArrowheads="1"/>
          </p:cNvSpPr>
          <p:nvPr/>
        </p:nvSpPr>
        <p:spPr bwMode="auto">
          <a:xfrm>
            <a:off x="4373144" y="1279050"/>
            <a:ext cx="1641476"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u="sng" dirty="0" err="1">
                <a:solidFill>
                  <a:srgbClr val="000000"/>
                </a:solidFill>
                <a:latin typeface="Arial" pitchFamily="34" charset="0"/>
              </a:rPr>
              <a:t>charactername</a:t>
            </a:r>
            <a:endParaRPr lang="en-US" sz="1600" b="1" u="sng" dirty="0">
              <a:solidFill>
                <a:srgbClr val="000000"/>
              </a:solidFill>
              <a:latin typeface="Arial" pitchFamily="34" charset="0"/>
            </a:endParaRPr>
          </a:p>
        </p:txBody>
      </p:sp>
      <p:sp>
        <p:nvSpPr>
          <p:cNvPr id="37" name="Line 36">
            <a:extLst>
              <a:ext uri="{FF2B5EF4-FFF2-40B4-BE49-F238E27FC236}">
                <a16:creationId xmlns:a16="http://schemas.microsoft.com/office/drawing/2014/main" id="{CDDEBA6D-9AF1-9BD4-67B5-027469DC2717}"/>
              </a:ext>
            </a:extLst>
          </p:cNvPr>
          <p:cNvSpPr>
            <a:spLocks noChangeShapeType="1"/>
          </p:cNvSpPr>
          <p:nvPr/>
        </p:nvSpPr>
        <p:spPr bwMode="auto">
          <a:xfrm>
            <a:off x="5667761" y="1585212"/>
            <a:ext cx="452275" cy="549184"/>
          </a:xfrm>
          <a:prstGeom prst="line">
            <a:avLst/>
          </a:prstGeom>
          <a:noFill/>
          <a:ln w="19050">
            <a:solidFill>
              <a:schemeClr val="tx2"/>
            </a:solidFill>
            <a:round/>
            <a:headEnd/>
            <a:tailEnd/>
          </a:ln>
          <a:effectLst/>
        </p:spPr>
        <p:txBody>
          <a:bodyPr/>
          <a:lstStyle/>
          <a:p>
            <a:endParaRPr lang="tr-TR"/>
          </a:p>
        </p:txBody>
      </p:sp>
      <p:sp>
        <p:nvSpPr>
          <p:cNvPr id="38" name="Freeform 9">
            <a:extLst>
              <a:ext uri="{FF2B5EF4-FFF2-40B4-BE49-F238E27FC236}">
                <a16:creationId xmlns:a16="http://schemas.microsoft.com/office/drawing/2014/main" id="{0B6BE45C-A2AF-5FAD-37CB-0FD05B936F7A}"/>
              </a:ext>
            </a:extLst>
          </p:cNvPr>
          <p:cNvSpPr>
            <a:spLocks/>
          </p:cNvSpPr>
          <p:nvPr/>
        </p:nvSpPr>
        <p:spPr bwMode="auto">
          <a:xfrm>
            <a:off x="6030452" y="1232361"/>
            <a:ext cx="1109960" cy="369887"/>
          </a:xfrm>
          <a:custGeom>
            <a:avLst/>
            <a:gdLst/>
            <a:ahLst/>
            <a:cxnLst>
              <a:cxn ang="0">
                <a:pos x="663" y="106"/>
              </a:cxn>
              <a:cxn ang="0">
                <a:pos x="652" y="86"/>
              </a:cxn>
              <a:cxn ang="0">
                <a:pos x="633" y="66"/>
              </a:cxn>
              <a:cxn ang="0">
                <a:pos x="605" y="49"/>
              </a:cxn>
              <a:cxn ang="0">
                <a:pos x="568" y="34"/>
              </a:cxn>
              <a:cxn ang="0">
                <a:pos x="523" y="21"/>
              </a:cxn>
              <a:cxn ang="0">
                <a:pos x="472" y="10"/>
              </a:cxn>
              <a:cxn ang="0">
                <a:pos x="419" y="3"/>
              </a:cxn>
              <a:cxn ang="0">
                <a:pos x="362" y="0"/>
              </a:cxn>
              <a:cxn ang="0">
                <a:pos x="304" y="0"/>
              </a:cxn>
              <a:cxn ang="0">
                <a:pos x="247" y="3"/>
              </a:cxn>
              <a:cxn ang="0">
                <a:pos x="192" y="10"/>
              </a:cxn>
              <a:cxn ang="0">
                <a:pos x="141" y="21"/>
              </a:cxn>
              <a:cxn ang="0">
                <a:pos x="98" y="34"/>
              </a:cxn>
              <a:cxn ang="0">
                <a:pos x="60" y="49"/>
              </a:cxn>
              <a:cxn ang="0">
                <a:pos x="31" y="66"/>
              </a:cxn>
              <a:cxn ang="0">
                <a:pos x="12" y="86"/>
              </a:cxn>
              <a:cxn ang="0">
                <a:pos x="1" y="106"/>
              </a:cxn>
              <a:cxn ang="0">
                <a:pos x="1" y="126"/>
              </a:cxn>
              <a:cxn ang="0">
                <a:pos x="12" y="146"/>
              </a:cxn>
              <a:cxn ang="0">
                <a:pos x="31" y="165"/>
              </a:cxn>
              <a:cxn ang="0">
                <a:pos x="60" y="182"/>
              </a:cxn>
              <a:cxn ang="0">
                <a:pos x="98" y="198"/>
              </a:cxn>
              <a:cxn ang="0">
                <a:pos x="141" y="211"/>
              </a:cxn>
              <a:cxn ang="0">
                <a:pos x="192" y="221"/>
              </a:cxn>
              <a:cxn ang="0">
                <a:pos x="247" y="228"/>
              </a:cxn>
              <a:cxn ang="0">
                <a:pos x="304" y="232"/>
              </a:cxn>
              <a:cxn ang="0">
                <a:pos x="362" y="232"/>
              </a:cxn>
              <a:cxn ang="0">
                <a:pos x="419" y="228"/>
              </a:cxn>
              <a:cxn ang="0">
                <a:pos x="472" y="221"/>
              </a:cxn>
              <a:cxn ang="0">
                <a:pos x="523" y="211"/>
              </a:cxn>
              <a:cxn ang="0">
                <a:pos x="568" y="198"/>
              </a:cxn>
              <a:cxn ang="0">
                <a:pos x="605" y="182"/>
              </a:cxn>
              <a:cxn ang="0">
                <a:pos x="633" y="165"/>
              </a:cxn>
              <a:cxn ang="0">
                <a:pos x="652" y="146"/>
              </a:cxn>
              <a:cxn ang="0">
                <a:pos x="663" y="126"/>
              </a:cxn>
            </a:cxnLst>
            <a:rect l="0" t="0" r="r" b="b"/>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39" name="Rectangle 38">
            <a:extLst>
              <a:ext uri="{FF2B5EF4-FFF2-40B4-BE49-F238E27FC236}">
                <a16:creationId xmlns:a16="http://schemas.microsoft.com/office/drawing/2014/main" id="{F9714BC2-D032-AA30-4072-50BAEC7210EB}"/>
              </a:ext>
            </a:extLst>
          </p:cNvPr>
          <p:cNvSpPr>
            <a:spLocks noChangeArrowheads="1"/>
          </p:cNvSpPr>
          <p:nvPr/>
        </p:nvSpPr>
        <p:spPr bwMode="auto">
          <a:xfrm>
            <a:off x="6191894" y="1236798"/>
            <a:ext cx="787076"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a:solidFill>
                  <a:srgbClr val="000000"/>
                </a:solidFill>
                <a:latin typeface="Arial" pitchFamily="34" charset="0"/>
              </a:rPr>
              <a:t>power</a:t>
            </a:r>
          </a:p>
        </p:txBody>
      </p:sp>
      <p:sp>
        <p:nvSpPr>
          <p:cNvPr id="40" name="Line 36">
            <a:extLst>
              <a:ext uri="{FF2B5EF4-FFF2-40B4-BE49-F238E27FC236}">
                <a16:creationId xmlns:a16="http://schemas.microsoft.com/office/drawing/2014/main" id="{669AA6C5-36F9-6D6E-2789-CCEEF210C595}"/>
              </a:ext>
            </a:extLst>
          </p:cNvPr>
          <p:cNvSpPr>
            <a:spLocks noChangeShapeType="1"/>
          </p:cNvSpPr>
          <p:nvPr/>
        </p:nvSpPr>
        <p:spPr bwMode="auto">
          <a:xfrm>
            <a:off x="6300867" y="1568566"/>
            <a:ext cx="184181" cy="565830"/>
          </a:xfrm>
          <a:prstGeom prst="line">
            <a:avLst/>
          </a:prstGeom>
          <a:noFill/>
          <a:ln w="19050">
            <a:solidFill>
              <a:schemeClr val="tx2"/>
            </a:solidFill>
            <a:round/>
            <a:headEnd/>
            <a:tailEnd/>
          </a:ln>
          <a:effectLst/>
        </p:spPr>
        <p:txBody>
          <a:bodyPr/>
          <a:lstStyle/>
          <a:p>
            <a:endParaRPr lang="tr-TR"/>
          </a:p>
        </p:txBody>
      </p:sp>
      <p:sp>
        <p:nvSpPr>
          <p:cNvPr id="41" name="Freeform 9">
            <a:extLst>
              <a:ext uri="{FF2B5EF4-FFF2-40B4-BE49-F238E27FC236}">
                <a16:creationId xmlns:a16="http://schemas.microsoft.com/office/drawing/2014/main" id="{2F2175F3-D28C-8CC6-A47B-6CF3EC48A037}"/>
              </a:ext>
            </a:extLst>
          </p:cNvPr>
          <p:cNvSpPr>
            <a:spLocks/>
          </p:cNvSpPr>
          <p:nvPr/>
        </p:nvSpPr>
        <p:spPr bwMode="auto">
          <a:xfrm>
            <a:off x="4254920" y="3249620"/>
            <a:ext cx="1109960" cy="369887"/>
          </a:xfrm>
          <a:custGeom>
            <a:avLst/>
            <a:gdLst/>
            <a:ahLst/>
            <a:cxnLst>
              <a:cxn ang="0">
                <a:pos x="663" y="106"/>
              </a:cxn>
              <a:cxn ang="0">
                <a:pos x="652" y="86"/>
              </a:cxn>
              <a:cxn ang="0">
                <a:pos x="633" y="66"/>
              </a:cxn>
              <a:cxn ang="0">
                <a:pos x="605" y="49"/>
              </a:cxn>
              <a:cxn ang="0">
                <a:pos x="568" y="34"/>
              </a:cxn>
              <a:cxn ang="0">
                <a:pos x="523" y="21"/>
              </a:cxn>
              <a:cxn ang="0">
                <a:pos x="472" y="10"/>
              </a:cxn>
              <a:cxn ang="0">
                <a:pos x="419" y="3"/>
              </a:cxn>
              <a:cxn ang="0">
                <a:pos x="362" y="0"/>
              </a:cxn>
              <a:cxn ang="0">
                <a:pos x="304" y="0"/>
              </a:cxn>
              <a:cxn ang="0">
                <a:pos x="247" y="3"/>
              </a:cxn>
              <a:cxn ang="0">
                <a:pos x="192" y="10"/>
              </a:cxn>
              <a:cxn ang="0">
                <a:pos x="141" y="21"/>
              </a:cxn>
              <a:cxn ang="0">
                <a:pos x="98" y="34"/>
              </a:cxn>
              <a:cxn ang="0">
                <a:pos x="60" y="49"/>
              </a:cxn>
              <a:cxn ang="0">
                <a:pos x="31" y="66"/>
              </a:cxn>
              <a:cxn ang="0">
                <a:pos x="12" y="86"/>
              </a:cxn>
              <a:cxn ang="0">
                <a:pos x="1" y="106"/>
              </a:cxn>
              <a:cxn ang="0">
                <a:pos x="1" y="126"/>
              </a:cxn>
              <a:cxn ang="0">
                <a:pos x="12" y="146"/>
              </a:cxn>
              <a:cxn ang="0">
                <a:pos x="31" y="165"/>
              </a:cxn>
              <a:cxn ang="0">
                <a:pos x="60" y="182"/>
              </a:cxn>
              <a:cxn ang="0">
                <a:pos x="98" y="198"/>
              </a:cxn>
              <a:cxn ang="0">
                <a:pos x="141" y="211"/>
              </a:cxn>
              <a:cxn ang="0">
                <a:pos x="192" y="221"/>
              </a:cxn>
              <a:cxn ang="0">
                <a:pos x="247" y="228"/>
              </a:cxn>
              <a:cxn ang="0">
                <a:pos x="304" y="232"/>
              </a:cxn>
              <a:cxn ang="0">
                <a:pos x="362" y="232"/>
              </a:cxn>
              <a:cxn ang="0">
                <a:pos x="419" y="228"/>
              </a:cxn>
              <a:cxn ang="0">
                <a:pos x="472" y="221"/>
              </a:cxn>
              <a:cxn ang="0">
                <a:pos x="523" y="211"/>
              </a:cxn>
              <a:cxn ang="0">
                <a:pos x="568" y="198"/>
              </a:cxn>
              <a:cxn ang="0">
                <a:pos x="605" y="182"/>
              </a:cxn>
              <a:cxn ang="0">
                <a:pos x="633" y="165"/>
              </a:cxn>
              <a:cxn ang="0">
                <a:pos x="652" y="146"/>
              </a:cxn>
              <a:cxn ang="0">
                <a:pos x="663" y="126"/>
              </a:cxn>
            </a:cxnLst>
            <a:rect l="0" t="0" r="r" b="b"/>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42" name="Rectangle 41">
            <a:extLst>
              <a:ext uri="{FF2B5EF4-FFF2-40B4-BE49-F238E27FC236}">
                <a16:creationId xmlns:a16="http://schemas.microsoft.com/office/drawing/2014/main" id="{B0406844-7195-ED1D-9A74-C0D8EE4DBCDB}"/>
              </a:ext>
            </a:extLst>
          </p:cNvPr>
          <p:cNvSpPr>
            <a:spLocks noChangeArrowheads="1"/>
          </p:cNvSpPr>
          <p:nvPr/>
        </p:nvSpPr>
        <p:spPr bwMode="auto">
          <a:xfrm>
            <a:off x="4433194" y="3278499"/>
            <a:ext cx="753412"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a:solidFill>
                  <a:srgbClr val="000000"/>
                </a:solidFill>
                <a:latin typeface="Arial" pitchFamily="34" charset="0"/>
              </a:rPr>
              <a:t>rating</a:t>
            </a:r>
          </a:p>
        </p:txBody>
      </p:sp>
      <p:sp>
        <p:nvSpPr>
          <p:cNvPr id="43" name="Line 36">
            <a:extLst>
              <a:ext uri="{FF2B5EF4-FFF2-40B4-BE49-F238E27FC236}">
                <a16:creationId xmlns:a16="http://schemas.microsoft.com/office/drawing/2014/main" id="{2268A878-2196-6513-21D3-AF9BAA865294}"/>
              </a:ext>
            </a:extLst>
          </p:cNvPr>
          <p:cNvSpPr>
            <a:spLocks noChangeShapeType="1"/>
          </p:cNvSpPr>
          <p:nvPr/>
        </p:nvSpPr>
        <p:spPr bwMode="auto">
          <a:xfrm flipV="1">
            <a:off x="5320189" y="3080990"/>
            <a:ext cx="112200" cy="289299"/>
          </a:xfrm>
          <a:prstGeom prst="line">
            <a:avLst/>
          </a:prstGeom>
          <a:noFill/>
          <a:ln w="19050">
            <a:solidFill>
              <a:schemeClr val="tx2"/>
            </a:solidFill>
            <a:round/>
            <a:headEnd/>
            <a:tailEnd/>
          </a:ln>
          <a:effectLst/>
        </p:spPr>
        <p:txBody>
          <a:bodyPr/>
          <a:lstStyle/>
          <a:p>
            <a:endParaRPr lang="tr-TR"/>
          </a:p>
        </p:txBody>
      </p:sp>
      <p:sp>
        <p:nvSpPr>
          <p:cNvPr id="44" name="Freeform 9">
            <a:extLst>
              <a:ext uri="{FF2B5EF4-FFF2-40B4-BE49-F238E27FC236}">
                <a16:creationId xmlns:a16="http://schemas.microsoft.com/office/drawing/2014/main" id="{6DCDDC96-BC6C-621E-ADA0-DC07892E85BE}"/>
              </a:ext>
            </a:extLst>
          </p:cNvPr>
          <p:cNvSpPr>
            <a:spLocks/>
          </p:cNvSpPr>
          <p:nvPr/>
        </p:nvSpPr>
        <p:spPr bwMode="auto">
          <a:xfrm>
            <a:off x="5259585" y="4125570"/>
            <a:ext cx="2070469" cy="369887"/>
          </a:xfrm>
          <a:custGeom>
            <a:avLst/>
            <a:gdLst/>
            <a:ahLst/>
            <a:cxnLst>
              <a:cxn ang="0">
                <a:pos x="663" y="106"/>
              </a:cxn>
              <a:cxn ang="0">
                <a:pos x="652" y="86"/>
              </a:cxn>
              <a:cxn ang="0">
                <a:pos x="633" y="66"/>
              </a:cxn>
              <a:cxn ang="0">
                <a:pos x="605" y="49"/>
              </a:cxn>
              <a:cxn ang="0">
                <a:pos x="568" y="34"/>
              </a:cxn>
              <a:cxn ang="0">
                <a:pos x="523" y="21"/>
              </a:cxn>
              <a:cxn ang="0">
                <a:pos x="472" y="10"/>
              </a:cxn>
              <a:cxn ang="0">
                <a:pos x="419" y="3"/>
              </a:cxn>
              <a:cxn ang="0">
                <a:pos x="362" y="0"/>
              </a:cxn>
              <a:cxn ang="0">
                <a:pos x="304" y="0"/>
              </a:cxn>
              <a:cxn ang="0">
                <a:pos x="247" y="3"/>
              </a:cxn>
              <a:cxn ang="0">
                <a:pos x="192" y="10"/>
              </a:cxn>
              <a:cxn ang="0">
                <a:pos x="141" y="21"/>
              </a:cxn>
              <a:cxn ang="0">
                <a:pos x="98" y="34"/>
              </a:cxn>
              <a:cxn ang="0">
                <a:pos x="60" y="49"/>
              </a:cxn>
              <a:cxn ang="0">
                <a:pos x="31" y="66"/>
              </a:cxn>
              <a:cxn ang="0">
                <a:pos x="12" y="86"/>
              </a:cxn>
              <a:cxn ang="0">
                <a:pos x="1" y="106"/>
              </a:cxn>
              <a:cxn ang="0">
                <a:pos x="1" y="126"/>
              </a:cxn>
              <a:cxn ang="0">
                <a:pos x="12" y="146"/>
              </a:cxn>
              <a:cxn ang="0">
                <a:pos x="31" y="165"/>
              </a:cxn>
              <a:cxn ang="0">
                <a:pos x="60" y="182"/>
              </a:cxn>
              <a:cxn ang="0">
                <a:pos x="98" y="198"/>
              </a:cxn>
              <a:cxn ang="0">
                <a:pos x="141" y="211"/>
              </a:cxn>
              <a:cxn ang="0">
                <a:pos x="192" y="221"/>
              </a:cxn>
              <a:cxn ang="0">
                <a:pos x="247" y="228"/>
              </a:cxn>
              <a:cxn ang="0">
                <a:pos x="304" y="232"/>
              </a:cxn>
              <a:cxn ang="0">
                <a:pos x="362" y="232"/>
              </a:cxn>
              <a:cxn ang="0">
                <a:pos x="419" y="228"/>
              </a:cxn>
              <a:cxn ang="0">
                <a:pos x="472" y="221"/>
              </a:cxn>
              <a:cxn ang="0">
                <a:pos x="523" y="211"/>
              </a:cxn>
              <a:cxn ang="0">
                <a:pos x="568" y="198"/>
              </a:cxn>
              <a:cxn ang="0">
                <a:pos x="605" y="182"/>
              </a:cxn>
              <a:cxn ang="0">
                <a:pos x="633" y="165"/>
              </a:cxn>
              <a:cxn ang="0">
                <a:pos x="652" y="146"/>
              </a:cxn>
              <a:cxn ang="0">
                <a:pos x="663" y="126"/>
              </a:cxn>
            </a:cxnLst>
            <a:rect l="0" t="0" r="r" b="b"/>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45" name="Rectangle 44">
            <a:extLst>
              <a:ext uri="{FF2B5EF4-FFF2-40B4-BE49-F238E27FC236}">
                <a16:creationId xmlns:a16="http://schemas.microsoft.com/office/drawing/2014/main" id="{4D68D916-86B5-67FD-DFE0-840A190F60B1}"/>
              </a:ext>
            </a:extLst>
          </p:cNvPr>
          <p:cNvSpPr>
            <a:spLocks noChangeArrowheads="1"/>
          </p:cNvSpPr>
          <p:nvPr/>
        </p:nvSpPr>
        <p:spPr bwMode="auto">
          <a:xfrm>
            <a:off x="5437860" y="4154449"/>
            <a:ext cx="1800174"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err="1">
                <a:solidFill>
                  <a:srgbClr val="000000"/>
                </a:solidFill>
                <a:latin typeface="Arial" pitchFamily="34" charset="0"/>
              </a:rPr>
              <a:t>experiencescore</a:t>
            </a:r>
            <a:endParaRPr lang="en-US" sz="1600" b="1" dirty="0">
              <a:solidFill>
                <a:srgbClr val="000000"/>
              </a:solidFill>
              <a:latin typeface="Arial" pitchFamily="34" charset="0"/>
            </a:endParaRPr>
          </a:p>
        </p:txBody>
      </p:sp>
      <p:sp>
        <p:nvSpPr>
          <p:cNvPr id="46" name="Line 36">
            <a:extLst>
              <a:ext uri="{FF2B5EF4-FFF2-40B4-BE49-F238E27FC236}">
                <a16:creationId xmlns:a16="http://schemas.microsoft.com/office/drawing/2014/main" id="{48A5B218-B697-3F6F-21D5-039389A57E94}"/>
              </a:ext>
            </a:extLst>
          </p:cNvPr>
          <p:cNvSpPr>
            <a:spLocks noChangeShapeType="1"/>
          </p:cNvSpPr>
          <p:nvPr/>
        </p:nvSpPr>
        <p:spPr bwMode="auto">
          <a:xfrm flipH="1" flipV="1">
            <a:off x="5684353" y="3064640"/>
            <a:ext cx="239866" cy="1084789"/>
          </a:xfrm>
          <a:prstGeom prst="line">
            <a:avLst/>
          </a:prstGeom>
          <a:noFill/>
          <a:ln w="19050">
            <a:solidFill>
              <a:schemeClr val="tx2"/>
            </a:solidFill>
            <a:round/>
            <a:headEnd/>
            <a:tailEnd/>
          </a:ln>
          <a:effectLst/>
        </p:spPr>
        <p:txBody>
          <a:bodyPr/>
          <a:lstStyle/>
          <a:p>
            <a:endParaRPr lang="tr-TR"/>
          </a:p>
        </p:txBody>
      </p:sp>
      <p:sp>
        <p:nvSpPr>
          <p:cNvPr id="47" name="Freeform 9">
            <a:extLst>
              <a:ext uri="{FF2B5EF4-FFF2-40B4-BE49-F238E27FC236}">
                <a16:creationId xmlns:a16="http://schemas.microsoft.com/office/drawing/2014/main" id="{8F98102F-B8F3-83DB-ED42-2919EC4C3521}"/>
              </a:ext>
            </a:extLst>
          </p:cNvPr>
          <p:cNvSpPr>
            <a:spLocks/>
          </p:cNvSpPr>
          <p:nvPr/>
        </p:nvSpPr>
        <p:spPr bwMode="auto">
          <a:xfrm>
            <a:off x="5806913" y="3429544"/>
            <a:ext cx="1109960" cy="369887"/>
          </a:xfrm>
          <a:custGeom>
            <a:avLst/>
            <a:gdLst/>
            <a:ahLst/>
            <a:cxnLst>
              <a:cxn ang="0">
                <a:pos x="663" y="106"/>
              </a:cxn>
              <a:cxn ang="0">
                <a:pos x="652" y="86"/>
              </a:cxn>
              <a:cxn ang="0">
                <a:pos x="633" y="66"/>
              </a:cxn>
              <a:cxn ang="0">
                <a:pos x="605" y="49"/>
              </a:cxn>
              <a:cxn ang="0">
                <a:pos x="568" y="34"/>
              </a:cxn>
              <a:cxn ang="0">
                <a:pos x="523" y="21"/>
              </a:cxn>
              <a:cxn ang="0">
                <a:pos x="472" y="10"/>
              </a:cxn>
              <a:cxn ang="0">
                <a:pos x="419" y="3"/>
              </a:cxn>
              <a:cxn ang="0">
                <a:pos x="362" y="0"/>
              </a:cxn>
              <a:cxn ang="0">
                <a:pos x="304" y="0"/>
              </a:cxn>
              <a:cxn ang="0">
                <a:pos x="247" y="3"/>
              </a:cxn>
              <a:cxn ang="0">
                <a:pos x="192" y="10"/>
              </a:cxn>
              <a:cxn ang="0">
                <a:pos x="141" y="21"/>
              </a:cxn>
              <a:cxn ang="0">
                <a:pos x="98" y="34"/>
              </a:cxn>
              <a:cxn ang="0">
                <a:pos x="60" y="49"/>
              </a:cxn>
              <a:cxn ang="0">
                <a:pos x="31" y="66"/>
              </a:cxn>
              <a:cxn ang="0">
                <a:pos x="12" y="86"/>
              </a:cxn>
              <a:cxn ang="0">
                <a:pos x="1" y="106"/>
              </a:cxn>
              <a:cxn ang="0">
                <a:pos x="1" y="126"/>
              </a:cxn>
              <a:cxn ang="0">
                <a:pos x="12" y="146"/>
              </a:cxn>
              <a:cxn ang="0">
                <a:pos x="31" y="165"/>
              </a:cxn>
              <a:cxn ang="0">
                <a:pos x="60" y="182"/>
              </a:cxn>
              <a:cxn ang="0">
                <a:pos x="98" y="198"/>
              </a:cxn>
              <a:cxn ang="0">
                <a:pos x="141" y="211"/>
              </a:cxn>
              <a:cxn ang="0">
                <a:pos x="192" y="221"/>
              </a:cxn>
              <a:cxn ang="0">
                <a:pos x="247" y="228"/>
              </a:cxn>
              <a:cxn ang="0">
                <a:pos x="304" y="232"/>
              </a:cxn>
              <a:cxn ang="0">
                <a:pos x="362" y="232"/>
              </a:cxn>
              <a:cxn ang="0">
                <a:pos x="419" y="228"/>
              </a:cxn>
              <a:cxn ang="0">
                <a:pos x="472" y="221"/>
              </a:cxn>
              <a:cxn ang="0">
                <a:pos x="523" y="211"/>
              </a:cxn>
              <a:cxn ang="0">
                <a:pos x="568" y="198"/>
              </a:cxn>
              <a:cxn ang="0">
                <a:pos x="605" y="182"/>
              </a:cxn>
              <a:cxn ang="0">
                <a:pos x="633" y="165"/>
              </a:cxn>
              <a:cxn ang="0">
                <a:pos x="652" y="146"/>
              </a:cxn>
              <a:cxn ang="0">
                <a:pos x="663" y="126"/>
              </a:cxn>
            </a:cxnLst>
            <a:rect l="0" t="0" r="r" b="b"/>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48" name="Rectangle 47">
            <a:extLst>
              <a:ext uri="{FF2B5EF4-FFF2-40B4-BE49-F238E27FC236}">
                <a16:creationId xmlns:a16="http://schemas.microsoft.com/office/drawing/2014/main" id="{43733B85-B566-732A-6CDF-D5096CA460C1}"/>
              </a:ext>
            </a:extLst>
          </p:cNvPr>
          <p:cNvSpPr>
            <a:spLocks noChangeArrowheads="1"/>
          </p:cNvSpPr>
          <p:nvPr/>
        </p:nvSpPr>
        <p:spPr bwMode="auto">
          <a:xfrm>
            <a:off x="5985187" y="3458423"/>
            <a:ext cx="843181"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a:solidFill>
                  <a:srgbClr val="000000"/>
                </a:solidFill>
                <a:latin typeface="Arial" pitchFamily="34" charset="0"/>
              </a:rPr>
              <a:t>money</a:t>
            </a:r>
          </a:p>
        </p:txBody>
      </p:sp>
      <p:sp>
        <p:nvSpPr>
          <p:cNvPr id="49" name="Line 36">
            <a:extLst>
              <a:ext uri="{FF2B5EF4-FFF2-40B4-BE49-F238E27FC236}">
                <a16:creationId xmlns:a16="http://schemas.microsoft.com/office/drawing/2014/main" id="{4FB61A02-768B-C6A3-3531-18EE6301F4BE}"/>
              </a:ext>
            </a:extLst>
          </p:cNvPr>
          <p:cNvSpPr>
            <a:spLocks noChangeShapeType="1"/>
          </p:cNvSpPr>
          <p:nvPr/>
        </p:nvSpPr>
        <p:spPr bwMode="auto">
          <a:xfrm flipH="1" flipV="1">
            <a:off x="6421966" y="3094102"/>
            <a:ext cx="19592" cy="360179"/>
          </a:xfrm>
          <a:prstGeom prst="line">
            <a:avLst/>
          </a:prstGeom>
          <a:noFill/>
          <a:ln w="19050">
            <a:solidFill>
              <a:schemeClr val="tx2"/>
            </a:solidFill>
            <a:round/>
            <a:headEnd/>
            <a:tailEnd/>
          </a:ln>
          <a:effectLst/>
        </p:spPr>
        <p:txBody>
          <a:bodyPr/>
          <a:lstStyle/>
          <a:p>
            <a:endParaRPr lang="tr-TR"/>
          </a:p>
        </p:txBody>
      </p:sp>
      <p:sp>
        <p:nvSpPr>
          <p:cNvPr id="50" name="Freeform 9">
            <a:extLst>
              <a:ext uri="{FF2B5EF4-FFF2-40B4-BE49-F238E27FC236}">
                <a16:creationId xmlns:a16="http://schemas.microsoft.com/office/drawing/2014/main" id="{F2EE961E-A92F-2431-3F84-E180DFCF011C}"/>
              </a:ext>
            </a:extLst>
          </p:cNvPr>
          <p:cNvSpPr>
            <a:spLocks/>
          </p:cNvSpPr>
          <p:nvPr/>
        </p:nvSpPr>
        <p:spPr bwMode="auto">
          <a:xfrm>
            <a:off x="197493" y="3306372"/>
            <a:ext cx="1109960" cy="369887"/>
          </a:xfrm>
          <a:custGeom>
            <a:avLst/>
            <a:gdLst/>
            <a:ahLst/>
            <a:cxnLst>
              <a:cxn ang="0">
                <a:pos x="663" y="106"/>
              </a:cxn>
              <a:cxn ang="0">
                <a:pos x="652" y="86"/>
              </a:cxn>
              <a:cxn ang="0">
                <a:pos x="633" y="66"/>
              </a:cxn>
              <a:cxn ang="0">
                <a:pos x="605" y="49"/>
              </a:cxn>
              <a:cxn ang="0">
                <a:pos x="568" y="34"/>
              </a:cxn>
              <a:cxn ang="0">
                <a:pos x="523" y="21"/>
              </a:cxn>
              <a:cxn ang="0">
                <a:pos x="472" y="10"/>
              </a:cxn>
              <a:cxn ang="0">
                <a:pos x="419" y="3"/>
              </a:cxn>
              <a:cxn ang="0">
                <a:pos x="362" y="0"/>
              </a:cxn>
              <a:cxn ang="0">
                <a:pos x="304" y="0"/>
              </a:cxn>
              <a:cxn ang="0">
                <a:pos x="247" y="3"/>
              </a:cxn>
              <a:cxn ang="0">
                <a:pos x="192" y="10"/>
              </a:cxn>
              <a:cxn ang="0">
                <a:pos x="141" y="21"/>
              </a:cxn>
              <a:cxn ang="0">
                <a:pos x="98" y="34"/>
              </a:cxn>
              <a:cxn ang="0">
                <a:pos x="60" y="49"/>
              </a:cxn>
              <a:cxn ang="0">
                <a:pos x="31" y="66"/>
              </a:cxn>
              <a:cxn ang="0">
                <a:pos x="12" y="86"/>
              </a:cxn>
              <a:cxn ang="0">
                <a:pos x="1" y="106"/>
              </a:cxn>
              <a:cxn ang="0">
                <a:pos x="1" y="126"/>
              </a:cxn>
              <a:cxn ang="0">
                <a:pos x="12" y="146"/>
              </a:cxn>
              <a:cxn ang="0">
                <a:pos x="31" y="165"/>
              </a:cxn>
              <a:cxn ang="0">
                <a:pos x="60" y="182"/>
              </a:cxn>
              <a:cxn ang="0">
                <a:pos x="98" y="198"/>
              </a:cxn>
              <a:cxn ang="0">
                <a:pos x="141" y="211"/>
              </a:cxn>
              <a:cxn ang="0">
                <a:pos x="192" y="221"/>
              </a:cxn>
              <a:cxn ang="0">
                <a:pos x="247" y="228"/>
              </a:cxn>
              <a:cxn ang="0">
                <a:pos x="304" y="232"/>
              </a:cxn>
              <a:cxn ang="0">
                <a:pos x="362" y="232"/>
              </a:cxn>
              <a:cxn ang="0">
                <a:pos x="419" y="228"/>
              </a:cxn>
              <a:cxn ang="0">
                <a:pos x="472" y="221"/>
              </a:cxn>
              <a:cxn ang="0">
                <a:pos x="523" y="211"/>
              </a:cxn>
              <a:cxn ang="0">
                <a:pos x="568" y="198"/>
              </a:cxn>
              <a:cxn ang="0">
                <a:pos x="605" y="182"/>
              </a:cxn>
              <a:cxn ang="0">
                <a:pos x="633" y="165"/>
              </a:cxn>
              <a:cxn ang="0">
                <a:pos x="652" y="146"/>
              </a:cxn>
              <a:cxn ang="0">
                <a:pos x="663" y="126"/>
              </a:cxn>
            </a:cxnLst>
            <a:rect l="0" t="0" r="r" b="b"/>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51" name="Rectangle 50">
            <a:extLst>
              <a:ext uri="{FF2B5EF4-FFF2-40B4-BE49-F238E27FC236}">
                <a16:creationId xmlns:a16="http://schemas.microsoft.com/office/drawing/2014/main" id="{798ACE66-F857-7628-16AF-4DA282B12685}"/>
              </a:ext>
            </a:extLst>
          </p:cNvPr>
          <p:cNvSpPr>
            <a:spLocks noChangeArrowheads="1"/>
          </p:cNvSpPr>
          <p:nvPr/>
        </p:nvSpPr>
        <p:spPr bwMode="auto">
          <a:xfrm>
            <a:off x="375767" y="3335251"/>
            <a:ext cx="387928"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u="sng" dirty="0">
                <a:solidFill>
                  <a:srgbClr val="000000"/>
                </a:solidFill>
                <a:latin typeface="Arial" pitchFamily="34" charset="0"/>
              </a:rPr>
              <a:t>ID</a:t>
            </a:r>
          </a:p>
        </p:txBody>
      </p:sp>
      <p:sp>
        <p:nvSpPr>
          <p:cNvPr id="52" name="Line 36">
            <a:extLst>
              <a:ext uri="{FF2B5EF4-FFF2-40B4-BE49-F238E27FC236}">
                <a16:creationId xmlns:a16="http://schemas.microsoft.com/office/drawing/2014/main" id="{3FCB62B8-F7DE-AF92-6B4C-B1CAC6218649}"/>
              </a:ext>
            </a:extLst>
          </p:cNvPr>
          <p:cNvSpPr>
            <a:spLocks noChangeShapeType="1"/>
          </p:cNvSpPr>
          <p:nvPr/>
        </p:nvSpPr>
        <p:spPr bwMode="auto">
          <a:xfrm flipV="1">
            <a:off x="1262762" y="3137742"/>
            <a:ext cx="112200" cy="289299"/>
          </a:xfrm>
          <a:prstGeom prst="line">
            <a:avLst/>
          </a:prstGeom>
          <a:noFill/>
          <a:ln w="19050">
            <a:solidFill>
              <a:schemeClr val="tx2"/>
            </a:solidFill>
            <a:round/>
            <a:headEnd/>
            <a:tailEnd/>
          </a:ln>
          <a:effectLst/>
        </p:spPr>
        <p:txBody>
          <a:bodyPr/>
          <a:lstStyle/>
          <a:p>
            <a:endParaRPr lang="tr-TR"/>
          </a:p>
        </p:txBody>
      </p:sp>
      <p:sp>
        <p:nvSpPr>
          <p:cNvPr id="53" name="Freeform 9">
            <a:extLst>
              <a:ext uri="{FF2B5EF4-FFF2-40B4-BE49-F238E27FC236}">
                <a16:creationId xmlns:a16="http://schemas.microsoft.com/office/drawing/2014/main" id="{EC3F1A1A-65C6-43D5-7B81-970DE9CB6C6D}"/>
              </a:ext>
            </a:extLst>
          </p:cNvPr>
          <p:cNvSpPr>
            <a:spLocks/>
          </p:cNvSpPr>
          <p:nvPr/>
        </p:nvSpPr>
        <p:spPr bwMode="auto">
          <a:xfrm>
            <a:off x="1603458" y="3341410"/>
            <a:ext cx="1109960" cy="369887"/>
          </a:xfrm>
          <a:custGeom>
            <a:avLst/>
            <a:gdLst/>
            <a:ahLst/>
            <a:cxnLst>
              <a:cxn ang="0">
                <a:pos x="663" y="106"/>
              </a:cxn>
              <a:cxn ang="0">
                <a:pos x="652" y="86"/>
              </a:cxn>
              <a:cxn ang="0">
                <a:pos x="633" y="66"/>
              </a:cxn>
              <a:cxn ang="0">
                <a:pos x="605" y="49"/>
              </a:cxn>
              <a:cxn ang="0">
                <a:pos x="568" y="34"/>
              </a:cxn>
              <a:cxn ang="0">
                <a:pos x="523" y="21"/>
              </a:cxn>
              <a:cxn ang="0">
                <a:pos x="472" y="10"/>
              </a:cxn>
              <a:cxn ang="0">
                <a:pos x="419" y="3"/>
              </a:cxn>
              <a:cxn ang="0">
                <a:pos x="362" y="0"/>
              </a:cxn>
              <a:cxn ang="0">
                <a:pos x="304" y="0"/>
              </a:cxn>
              <a:cxn ang="0">
                <a:pos x="247" y="3"/>
              </a:cxn>
              <a:cxn ang="0">
                <a:pos x="192" y="10"/>
              </a:cxn>
              <a:cxn ang="0">
                <a:pos x="141" y="21"/>
              </a:cxn>
              <a:cxn ang="0">
                <a:pos x="98" y="34"/>
              </a:cxn>
              <a:cxn ang="0">
                <a:pos x="60" y="49"/>
              </a:cxn>
              <a:cxn ang="0">
                <a:pos x="31" y="66"/>
              </a:cxn>
              <a:cxn ang="0">
                <a:pos x="12" y="86"/>
              </a:cxn>
              <a:cxn ang="0">
                <a:pos x="1" y="106"/>
              </a:cxn>
              <a:cxn ang="0">
                <a:pos x="1" y="126"/>
              </a:cxn>
              <a:cxn ang="0">
                <a:pos x="12" y="146"/>
              </a:cxn>
              <a:cxn ang="0">
                <a:pos x="31" y="165"/>
              </a:cxn>
              <a:cxn ang="0">
                <a:pos x="60" y="182"/>
              </a:cxn>
              <a:cxn ang="0">
                <a:pos x="98" y="198"/>
              </a:cxn>
              <a:cxn ang="0">
                <a:pos x="141" y="211"/>
              </a:cxn>
              <a:cxn ang="0">
                <a:pos x="192" y="221"/>
              </a:cxn>
              <a:cxn ang="0">
                <a:pos x="247" y="228"/>
              </a:cxn>
              <a:cxn ang="0">
                <a:pos x="304" y="232"/>
              </a:cxn>
              <a:cxn ang="0">
                <a:pos x="362" y="232"/>
              </a:cxn>
              <a:cxn ang="0">
                <a:pos x="419" y="228"/>
              </a:cxn>
              <a:cxn ang="0">
                <a:pos x="472" y="221"/>
              </a:cxn>
              <a:cxn ang="0">
                <a:pos x="523" y="211"/>
              </a:cxn>
              <a:cxn ang="0">
                <a:pos x="568" y="198"/>
              </a:cxn>
              <a:cxn ang="0">
                <a:pos x="605" y="182"/>
              </a:cxn>
              <a:cxn ang="0">
                <a:pos x="633" y="165"/>
              </a:cxn>
              <a:cxn ang="0">
                <a:pos x="652" y="146"/>
              </a:cxn>
              <a:cxn ang="0">
                <a:pos x="663" y="126"/>
              </a:cxn>
            </a:cxnLst>
            <a:rect l="0" t="0" r="r" b="b"/>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54" name="Rectangle 53">
            <a:extLst>
              <a:ext uri="{FF2B5EF4-FFF2-40B4-BE49-F238E27FC236}">
                <a16:creationId xmlns:a16="http://schemas.microsoft.com/office/drawing/2014/main" id="{362D3974-5F51-8C87-5A93-16529DC7FFF2}"/>
              </a:ext>
            </a:extLst>
          </p:cNvPr>
          <p:cNvSpPr>
            <a:spLocks noChangeArrowheads="1"/>
          </p:cNvSpPr>
          <p:nvPr/>
        </p:nvSpPr>
        <p:spPr bwMode="auto">
          <a:xfrm>
            <a:off x="1781732" y="3370289"/>
            <a:ext cx="718146"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a:solidFill>
                  <a:srgbClr val="000000"/>
                </a:solidFill>
                <a:latin typeface="Arial" pitchFamily="34" charset="0"/>
              </a:rPr>
              <a:t>name</a:t>
            </a:r>
          </a:p>
        </p:txBody>
      </p:sp>
      <p:sp>
        <p:nvSpPr>
          <p:cNvPr id="55" name="Line 36">
            <a:extLst>
              <a:ext uri="{FF2B5EF4-FFF2-40B4-BE49-F238E27FC236}">
                <a16:creationId xmlns:a16="http://schemas.microsoft.com/office/drawing/2014/main" id="{E4AB7E46-2ED9-7FD1-4108-C785D2B45D17}"/>
              </a:ext>
            </a:extLst>
          </p:cNvPr>
          <p:cNvSpPr>
            <a:spLocks noChangeShapeType="1"/>
          </p:cNvSpPr>
          <p:nvPr/>
        </p:nvSpPr>
        <p:spPr bwMode="auto">
          <a:xfrm flipH="1" flipV="1">
            <a:off x="2084692" y="3108409"/>
            <a:ext cx="584035" cy="353670"/>
          </a:xfrm>
          <a:prstGeom prst="line">
            <a:avLst/>
          </a:prstGeom>
          <a:noFill/>
          <a:ln w="19050">
            <a:solidFill>
              <a:schemeClr val="tx2"/>
            </a:solidFill>
            <a:round/>
            <a:headEnd/>
            <a:tailEnd/>
          </a:ln>
          <a:effectLst/>
        </p:spPr>
        <p:txBody>
          <a:bodyPr/>
          <a:lstStyle/>
          <a:p>
            <a:endParaRPr lang="tr-TR"/>
          </a:p>
        </p:txBody>
      </p:sp>
      <p:sp>
        <p:nvSpPr>
          <p:cNvPr id="56" name="Freeform 9">
            <a:extLst>
              <a:ext uri="{FF2B5EF4-FFF2-40B4-BE49-F238E27FC236}">
                <a16:creationId xmlns:a16="http://schemas.microsoft.com/office/drawing/2014/main" id="{075914D3-0EA7-AEAC-F723-A16A49E80C17}"/>
              </a:ext>
            </a:extLst>
          </p:cNvPr>
          <p:cNvSpPr>
            <a:spLocks/>
          </p:cNvSpPr>
          <p:nvPr/>
        </p:nvSpPr>
        <p:spPr bwMode="auto">
          <a:xfrm>
            <a:off x="783872" y="1723168"/>
            <a:ext cx="1109960" cy="369887"/>
          </a:xfrm>
          <a:custGeom>
            <a:avLst/>
            <a:gdLst/>
            <a:ahLst/>
            <a:cxnLst>
              <a:cxn ang="0">
                <a:pos x="663" y="106"/>
              </a:cxn>
              <a:cxn ang="0">
                <a:pos x="652" y="86"/>
              </a:cxn>
              <a:cxn ang="0">
                <a:pos x="633" y="66"/>
              </a:cxn>
              <a:cxn ang="0">
                <a:pos x="605" y="49"/>
              </a:cxn>
              <a:cxn ang="0">
                <a:pos x="568" y="34"/>
              </a:cxn>
              <a:cxn ang="0">
                <a:pos x="523" y="21"/>
              </a:cxn>
              <a:cxn ang="0">
                <a:pos x="472" y="10"/>
              </a:cxn>
              <a:cxn ang="0">
                <a:pos x="419" y="3"/>
              </a:cxn>
              <a:cxn ang="0">
                <a:pos x="362" y="0"/>
              </a:cxn>
              <a:cxn ang="0">
                <a:pos x="304" y="0"/>
              </a:cxn>
              <a:cxn ang="0">
                <a:pos x="247" y="3"/>
              </a:cxn>
              <a:cxn ang="0">
                <a:pos x="192" y="10"/>
              </a:cxn>
              <a:cxn ang="0">
                <a:pos x="141" y="21"/>
              </a:cxn>
              <a:cxn ang="0">
                <a:pos x="98" y="34"/>
              </a:cxn>
              <a:cxn ang="0">
                <a:pos x="60" y="49"/>
              </a:cxn>
              <a:cxn ang="0">
                <a:pos x="31" y="66"/>
              </a:cxn>
              <a:cxn ang="0">
                <a:pos x="12" y="86"/>
              </a:cxn>
              <a:cxn ang="0">
                <a:pos x="1" y="106"/>
              </a:cxn>
              <a:cxn ang="0">
                <a:pos x="1" y="126"/>
              </a:cxn>
              <a:cxn ang="0">
                <a:pos x="12" y="146"/>
              </a:cxn>
              <a:cxn ang="0">
                <a:pos x="31" y="165"/>
              </a:cxn>
              <a:cxn ang="0">
                <a:pos x="60" y="182"/>
              </a:cxn>
              <a:cxn ang="0">
                <a:pos x="98" y="198"/>
              </a:cxn>
              <a:cxn ang="0">
                <a:pos x="141" y="211"/>
              </a:cxn>
              <a:cxn ang="0">
                <a:pos x="192" y="221"/>
              </a:cxn>
              <a:cxn ang="0">
                <a:pos x="247" y="228"/>
              </a:cxn>
              <a:cxn ang="0">
                <a:pos x="304" y="232"/>
              </a:cxn>
              <a:cxn ang="0">
                <a:pos x="362" y="232"/>
              </a:cxn>
              <a:cxn ang="0">
                <a:pos x="419" y="228"/>
              </a:cxn>
              <a:cxn ang="0">
                <a:pos x="472" y="221"/>
              </a:cxn>
              <a:cxn ang="0">
                <a:pos x="523" y="211"/>
              </a:cxn>
              <a:cxn ang="0">
                <a:pos x="568" y="198"/>
              </a:cxn>
              <a:cxn ang="0">
                <a:pos x="605" y="182"/>
              </a:cxn>
              <a:cxn ang="0">
                <a:pos x="633" y="165"/>
              </a:cxn>
              <a:cxn ang="0">
                <a:pos x="652" y="146"/>
              </a:cxn>
              <a:cxn ang="0">
                <a:pos x="663" y="126"/>
              </a:cxn>
            </a:cxnLst>
            <a:rect l="0" t="0" r="r" b="b"/>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57" name="Rectangle 56">
            <a:extLst>
              <a:ext uri="{FF2B5EF4-FFF2-40B4-BE49-F238E27FC236}">
                <a16:creationId xmlns:a16="http://schemas.microsoft.com/office/drawing/2014/main" id="{9BF44855-5F4D-DB75-EB67-9D5515E81E33}"/>
              </a:ext>
            </a:extLst>
          </p:cNvPr>
          <p:cNvSpPr>
            <a:spLocks noChangeArrowheads="1"/>
          </p:cNvSpPr>
          <p:nvPr/>
        </p:nvSpPr>
        <p:spPr bwMode="auto">
          <a:xfrm>
            <a:off x="962146" y="1752047"/>
            <a:ext cx="708528"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a:solidFill>
                  <a:srgbClr val="000000"/>
                </a:solidFill>
                <a:latin typeface="Arial" pitchFamily="34" charset="0"/>
              </a:rPr>
              <a:t>email</a:t>
            </a:r>
          </a:p>
        </p:txBody>
      </p:sp>
      <p:sp>
        <p:nvSpPr>
          <p:cNvPr id="58" name="Line 36">
            <a:extLst>
              <a:ext uri="{FF2B5EF4-FFF2-40B4-BE49-F238E27FC236}">
                <a16:creationId xmlns:a16="http://schemas.microsoft.com/office/drawing/2014/main" id="{BC6E4A20-6417-86C5-2CE6-1D65B1F1BCB6}"/>
              </a:ext>
            </a:extLst>
          </p:cNvPr>
          <p:cNvSpPr>
            <a:spLocks noChangeShapeType="1"/>
          </p:cNvSpPr>
          <p:nvPr/>
        </p:nvSpPr>
        <p:spPr bwMode="auto">
          <a:xfrm>
            <a:off x="1849140" y="1843836"/>
            <a:ext cx="217509" cy="335988"/>
          </a:xfrm>
          <a:prstGeom prst="line">
            <a:avLst/>
          </a:prstGeom>
          <a:noFill/>
          <a:ln w="19050">
            <a:solidFill>
              <a:schemeClr val="tx2"/>
            </a:solidFill>
            <a:round/>
            <a:headEnd/>
            <a:tailEnd/>
          </a:ln>
          <a:effectLst/>
        </p:spPr>
        <p:txBody>
          <a:bodyPr/>
          <a:lstStyle/>
          <a:p>
            <a:endParaRPr lang="tr-TR"/>
          </a:p>
        </p:txBody>
      </p:sp>
    </p:spTree>
    <p:extLst>
      <p:ext uri="{BB962C8B-B14F-4D97-AF65-F5344CB8AC3E}">
        <p14:creationId xmlns:p14="http://schemas.microsoft.com/office/powerpoint/2010/main" val="84059505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AE3B-516F-897D-A5AF-0F33B14163C8}"/>
              </a:ext>
            </a:extLst>
          </p:cNvPr>
          <p:cNvSpPr>
            <a:spLocks noGrp="1"/>
          </p:cNvSpPr>
          <p:nvPr>
            <p:ph type="title"/>
          </p:nvPr>
        </p:nvSpPr>
        <p:spPr/>
        <p:txBody>
          <a:bodyPr/>
          <a:lstStyle/>
          <a:p>
            <a:r>
              <a:rPr lang="en-GB" dirty="0"/>
              <a:t>RS</a:t>
            </a:r>
          </a:p>
        </p:txBody>
      </p:sp>
      <p:sp>
        <p:nvSpPr>
          <p:cNvPr id="3" name="Content Placeholder 2">
            <a:extLst>
              <a:ext uri="{FF2B5EF4-FFF2-40B4-BE49-F238E27FC236}">
                <a16:creationId xmlns:a16="http://schemas.microsoft.com/office/drawing/2014/main" id="{45990F1F-D72F-969D-A77F-1917D0465E6B}"/>
              </a:ext>
            </a:extLst>
          </p:cNvPr>
          <p:cNvSpPr>
            <a:spLocks noGrp="1"/>
          </p:cNvSpPr>
          <p:nvPr>
            <p:ph idx="1"/>
          </p:nvPr>
        </p:nvSpPr>
        <p:spPr>
          <a:xfrm>
            <a:off x="1478681" y="4700967"/>
            <a:ext cx="9808029" cy="2658100"/>
          </a:xfrm>
        </p:spPr>
        <p:txBody>
          <a:bodyPr>
            <a:normAutofit/>
          </a:bodyPr>
          <a:lstStyle/>
          <a:p>
            <a:pPr marL="0" indent="0">
              <a:buNone/>
            </a:pPr>
            <a:r>
              <a:rPr lang="en-GB" sz="1800" dirty="0"/>
              <a:t>Player_OWN_ Character (</a:t>
            </a:r>
            <a:r>
              <a:rPr lang="en-GB" sz="1800" dirty="0" err="1"/>
              <a:t>name:TEXT</a:t>
            </a:r>
            <a:r>
              <a:rPr lang="en-GB" sz="1800" dirty="0"/>
              <a:t>, </a:t>
            </a:r>
            <a:r>
              <a:rPr lang="en-GB" sz="1800" dirty="0" err="1"/>
              <a:t>email:TEXT</a:t>
            </a:r>
            <a:r>
              <a:rPr lang="en-GB" sz="1800" dirty="0"/>
              <a:t>, ID:INT, </a:t>
            </a:r>
            <a:r>
              <a:rPr lang="en-GB" sz="1800" dirty="0" err="1"/>
              <a:t>power:INT</a:t>
            </a:r>
            <a:r>
              <a:rPr lang="en-GB" sz="1800" dirty="0"/>
              <a:t>, </a:t>
            </a:r>
            <a:r>
              <a:rPr lang="en-GB" sz="1800" dirty="0" err="1"/>
              <a:t>money:INT</a:t>
            </a:r>
            <a:r>
              <a:rPr lang="en-GB" sz="1800" dirty="0"/>
              <a:t>, </a:t>
            </a:r>
            <a:r>
              <a:rPr lang="en-GB" sz="1800" dirty="0" err="1"/>
              <a:t>rating:INT</a:t>
            </a:r>
            <a:r>
              <a:rPr lang="en-GB" sz="1800" dirty="0"/>
              <a:t>, </a:t>
            </a:r>
            <a:r>
              <a:rPr lang="en-GB" sz="1800" dirty="0" err="1"/>
              <a:t>experiencescore:INT</a:t>
            </a:r>
            <a:r>
              <a:rPr lang="en-GB" sz="1800" dirty="0"/>
              <a:t>, </a:t>
            </a:r>
            <a:r>
              <a:rPr lang="en-GB" sz="1800" dirty="0" err="1"/>
              <a:t>charactername:TEXT</a:t>
            </a:r>
            <a:r>
              <a:rPr lang="en-GB" sz="1800" dirty="0"/>
              <a:t>, PRIMARK </a:t>
            </a:r>
            <a:r>
              <a:rPr lang="en-GB" sz="1800" dirty="0" err="1"/>
              <a:t>KEY:charactername</a:t>
            </a:r>
            <a:r>
              <a:rPr lang="en-GB" sz="1800" dirty="0"/>
              <a:t>)</a:t>
            </a:r>
          </a:p>
          <a:p>
            <a:pPr marL="0" indent="0">
              <a:buNone/>
            </a:pPr>
            <a:endParaRPr lang="en-GB" sz="1800" dirty="0"/>
          </a:p>
          <a:p>
            <a:pPr marL="0" indent="0">
              <a:buNone/>
            </a:pPr>
            <a:r>
              <a:rPr lang="en-GB" sz="1800" dirty="0" err="1"/>
              <a:t>Inventory_OWN</a:t>
            </a:r>
            <a:r>
              <a:rPr lang="en-GB" sz="1800" dirty="0"/>
              <a:t>(</a:t>
            </a:r>
            <a:r>
              <a:rPr lang="en-GB" sz="1800" dirty="0" err="1"/>
              <a:t>item_type:INT</a:t>
            </a:r>
            <a:r>
              <a:rPr lang="en-GB" sz="1800" dirty="0"/>
              <a:t>, </a:t>
            </a:r>
            <a:r>
              <a:rPr lang="en-GB" sz="1800" dirty="0" err="1"/>
              <a:t>price:INT</a:t>
            </a:r>
            <a:r>
              <a:rPr lang="en-GB" sz="1800" dirty="0"/>
              <a:t>, </a:t>
            </a:r>
            <a:r>
              <a:rPr lang="en-GB" sz="1800" dirty="0" err="1"/>
              <a:t>wearable:BOOLEAN</a:t>
            </a:r>
            <a:r>
              <a:rPr lang="en-GB" sz="1800" dirty="0"/>
              <a:t>, </a:t>
            </a:r>
            <a:r>
              <a:rPr lang="en-GB" sz="1800" dirty="0" err="1"/>
              <a:t>charactername:TEXT</a:t>
            </a:r>
            <a:r>
              <a:rPr lang="en-GB" sz="1800" dirty="0"/>
              <a:t>, FOREIGN KEY: </a:t>
            </a:r>
            <a:r>
              <a:rPr lang="en-GB" sz="1800" dirty="0" err="1"/>
              <a:t>charactername</a:t>
            </a:r>
            <a:r>
              <a:rPr lang="en-GB" sz="1800" dirty="0"/>
              <a:t> REFERENCING </a:t>
            </a:r>
            <a:r>
              <a:rPr lang="en-GB" sz="1800" dirty="0" err="1"/>
              <a:t>Player_OWN</a:t>
            </a:r>
            <a:r>
              <a:rPr lang="en-GB" sz="1800" dirty="0"/>
              <a:t>_ Character, ON DELETE CASCADE, </a:t>
            </a:r>
            <a:r>
              <a:rPr lang="en-GB" sz="1800" dirty="0" err="1"/>
              <a:t>item_type</a:t>
            </a:r>
            <a:r>
              <a:rPr lang="en-GB" sz="1800" dirty="0"/>
              <a:t> is UNIQUE, PRIMARY KEY{</a:t>
            </a:r>
            <a:r>
              <a:rPr lang="en-GB" sz="1800" dirty="0" err="1"/>
              <a:t>item_type,charactername</a:t>
            </a:r>
            <a:r>
              <a:rPr lang="en-GB" sz="1800" dirty="0"/>
              <a:t>} )</a:t>
            </a:r>
          </a:p>
        </p:txBody>
      </p:sp>
      <p:sp>
        <p:nvSpPr>
          <p:cNvPr id="4" name="Slide Number Placeholder 3">
            <a:extLst>
              <a:ext uri="{FF2B5EF4-FFF2-40B4-BE49-F238E27FC236}">
                <a16:creationId xmlns:a16="http://schemas.microsoft.com/office/drawing/2014/main" id="{EC3C76A0-69A9-3909-6AAD-DB5AF3444BC7}"/>
              </a:ext>
            </a:extLst>
          </p:cNvPr>
          <p:cNvSpPr>
            <a:spLocks noGrp="1"/>
          </p:cNvSpPr>
          <p:nvPr>
            <p:ph type="sldNum" sz="quarter" idx="4"/>
          </p:nvPr>
        </p:nvSpPr>
        <p:spPr/>
        <p:txBody>
          <a:bodyPr/>
          <a:lstStyle/>
          <a:p>
            <a:fld id="{6998E55D-8E2A-4AFE-A61C-B5DBBB7761E7}" type="slidenum">
              <a:rPr lang="en-GB" smtClean="0"/>
              <a:pPr/>
              <a:t>133</a:t>
            </a:fld>
            <a:endParaRPr lang="en-GB"/>
          </a:p>
        </p:txBody>
      </p:sp>
      <p:sp>
        <p:nvSpPr>
          <p:cNvPr id="5" name="Rectangle 4">
            <a:extLst>
              <a:ext uri="{FF2B5EF4-FFF2-40B4-BE49-F238E27FC236}">
                <a16:creationId xmlns:a16="http://schemas.microsoft.com/office/drawing/2014/main" id="{2C80CA68-93E5-9CF0-ACB1-2CA4603F7C79}"/>
              </a:ext>
            </a:extLst>
          </p:cNvPr>
          <p:cNvSpPr/>
          <p:nvPr/>
        </p:nvSpPr>
        <p:spPr>
          <a:xfrm>
            <a:off x="783872" y="2168184"/>
            <a:ext cx="1300820" cy="94022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Player</a:t>
            </a:r>
          </a:p>
        </p:txBody>
      </p:sp>
      <p:sp>
        <p:nvSpPr>
          <p:cNvPr id="6" name="Rectangle 5">
            <a:extLst>
              <a:ext uri="{FF2B5EF4-FFF2-40B4-BE49-F238E27FC236}">
                <a16:creationId xmlns:a16="http://schemas.microsoft.com/office/drawing/2014/main" id="{B917B56D-A776-6AFF-B26C-595E6215122D}"/>
              </a:ext>
            </a:extLst>
          </p:cNvPr>
          <p:cNvSpPr/>
          <p:nvPr/>
        </p:nvSpPr>
        <p:spPr>
          <a:xfrm>
            <a:off x="5251933" y="2140765"/>
            <a:ext cx="1300820" cy="94022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Character</a:t>
            </a:r>
          </a:p>
        </p:txBody>
      </p:sp>
      <p:sp>
        <p:nvSpPr>
          <p:cNvPr id="7" name="Freeform 13">
            <a:extLst>
              <a:ext uri="{FF2B5EF4-FFF2-40B4-BE49-F238E27FC236}">
                <a16:creationId xmlns:a16="http://schemas.microsoft.com/office/drawing/2014/main" id="{7D4334BE-E4C6-5608-DC92-07EAB32BCBEC}"/>
              </a:ext>
            </a:extLst>
          </p:cNvPr>
          <p:cNvSpPr>
            <a:spLocks/>
          </p:cNvSpPr>
          <p:nvPr/>
        </p:nvSpPr>
        <p:spPr bwMode="auto">
          <a:xfrm>
            <a:off x="7572364" y="2287304"/>
            <a:ext cx="1176338" cy="609600"/>
          </a:xfrm>
          <a:custGeom>
            <a:avLst/>
            <a:gdLst/>
            <a:ahLst/>
            <a:cxnLst>
              <a:cxn ang="0">
                <a:pos x="0" y="191"/>
              </a:cxn>
              <a:cxn ang="0">
                <a:pos x="365" y="0"/>
              </a:cxn>
              <a:cxn ang="0">
                <a:pos x="740" y="198"/>
              </a:cxn>
              <a:cxn ang="0">
                <a:pos x="365" y="383"/>
              </a:cxn>
              <a:cxn ang="0">
                <a:pos x="0" y="191"/>
              </a:cxn>
            </a:cxnLst>
            <a:rect l="0" t="0" r="r" b="b"/>
            <a:pathLst>
              <a:path w="741" h="384">
                <a:moveTo>
                  <a:pt x="0" y="191"/>
                </a:moveTo>
                <a:lnTo>
                  <a:pt x="365" y="0"/>
                </a:lnTo>
                <a:lnTo>
                  <a:pt x="740" y="198"/>
                </a:lnTo>
                <a:lnTo>
                  <a:pt x="365" y="383"/>
                </a:lnTo>
                <a:lnTo>
                  <a:pt x="0" y="191"/>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8" name="Freeform 17">
            <a:extLst>
              <a:ext uri="{FF2B5EF4-FFF2-40B4-BE49-F238E27FC236}">
                <a16:creationId xmlns:a16="http://schemas.microsoft.com/office/drawing/2014/main" id="{0C564290-3657-103C-E9A7-5DED860701F6}"/>
              </a:ext>
            </a:extLst>
          </p:cNvPr>
          <p:cNvSpPr>
            <a:spLocks/>
          </p:cNvSpPr>
          <p:nvPr/>
        </p:nvSpPr>
        <p:spPr bwMode="auto">
          <a:xfrm>
            <a:off x="9756764" y="2458754"/>
            <a:ext cx="1474788" cy="361950"/>
          </a:xfrm>
          <a:custGeom>
            <a:avLst/>
            <a:gdLst/>
            <a:ahLst/>
            <a:cxnLst>
              <a:cxn ang="0">
                <a:pos x="928" y="227"/>
              </a:cxn>
              <a:cxn ang="0">
                <a:pos x="928" y="0"/>
              </a:cxn>
              <a:cxn ang="0">
                <a:pos x="0" y="0"/>
              </a:cxn>
              <a:cxn ang="0">
                <a:pos x="0" y="227"/>
              </a:cxn>
              <a:cxn ang="0">
                <a:pos x="928" y="227"/>
              </a:cxn>
            </a:cxnLst>
            <a:rect l="0" t="0" r="r" b="b"/>
            <a:pathLst>
              <a:path w="929" h="228">
                <a:moveTo>
                  <a:pt x="928" y="227"/>
                </a:moveTo>
                <a:lnTo>
                  <a:pt x="928" y="0"/>
                </a:lnTo>
                <a:lnTo>
                  <a:pt x="0" y="0"/>
                </a:lnTo>
                <a:lnTo>
                  <a:pt x="0" y="227"/>
                </a:lnTo>
                <a:lnTo>
                  <a:pt x="928" y="227"/>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9" name="Rectangle 8">
            <a:extLst>
              <a:ext uri="{FF2B5EF4-FFF2-40B4-BE49-F238E27FC236}">
                <a16:creationId xmlns:a16="http://schemas.microsoft.com/office/drawing/2014/main" id="{A9D91181-12CA-197E-C243-4C15ED3633BF}"/>
              </a:ext>
            </a:extLst>
          </p:cNvPr>
          <p:cNvSpPr>
            <a:spLocks noChangeArrowheads="1"/>
          </p:cNvSpPr>
          <p:nvPr/>
        </p:nvSpPr>
        <p:spPr bwMode="auto">
          <a:xfrm>
            <a:off x="7835808" y="2405323"/>
            <a:ext cx="742192"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a:solidFill>
                  <a:srgbClr val="000000"/>
                </a:solidFill>
                <a:latin typeface="Arial" pitchFamily="34" charset="0"/>
              </a:rPr>
              <a:t>OWN.</a:t>
            </a:r>
          </a:p>
        </p:txBody>
      </p:sp>
      <p:sp>
        <p:nvSpPr>
          <p:cNvPr id="10" name="Rectangle 9">
            <a:extLst>
              <a:ext uri="{FF2B5EF4-FFF2-40B4-BE49-F238E27FC236}">
                <a16:creationId xmlns:a16="http://schemas.microsoft.com/office/drawing/2014/main" id="{7AECCB2E-4D36-A893-6C09-490030A953CD}"/>
              </a:ext>
            </a:extLst>
          </p:cNvPr>
          <p:cNvSpPr>
            <a:spLocks noChangeArrowheads="1"/>
          </p:cNvSpPr>
          <p:nvPr/>
        </p:nvSpPr>
        <p:spPr bwMode="auto">
          <a:xfrm>
            <a:off x="9809152" y="2441292"/>
            <a:ext cx="1106073"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a:solidFill>
                  <a:srgbClr val="000000"/>
                </a:solidFill>
                <a:latin typeface="Arial" pitchFamily="34" charset="0"/>
              </a:rPr>
              <a:t>Inventory</a:t>
            </a:r>
          </a:p>
        </p:txBody>
      </p:sp>
      <p:sp>
        <p:nvSpPr>
          <p:cNvPr id="11" name="Line 44">
            <a:extLst>
              <a:ext uri="{FF2B5EF4-FFF2-40B4-BE49-F238E27FC236}">
                <a16:creationId xmlns:a16="http://schemas.microsoft.com/office/drawing/2014/main" id="{69768A5E-3825-F4F7-C70E-176DEBE3A519}"/>
              </a:ext>
            </a:extLst>
          </p:cNvPr>
          <p:cNvSpPr>
            <a:spLocks noChangeShapeType="1"/>
          </p:cNvSpPr>
          <p:nvPr/>
        </p:nvSpPr>
        <p:spPr bwMode="auto">
          <a:xfrm flipH="1">
            <a:off x="8748702" y="2575547"/>
            <a:ext cx="1008062" cy="0"/>
          </a:xfrm>
          <a:prstGeom prst="line">
            <a:avLst/>
          </a:prstGeom>
          <a:noFill/>
          <a:ln w="19050">
            <a:solidFill>
              <a:schemeClr val="tx2"/>
            </a:solidFill>
            <a:round/>
            <a:headEnd/>
            <a:tailEnd/>
          </a:ln>
          <a:effectLst/>
        </p:spPr>
        <p:txBody>
          <a:bodyPr/>
          <a:lstStyle/>
          <a:p>
            <a:endParaRPr lang="tr-TR"/>
          </a:p>
        </p:txBody>
      </p:sp>
      <p:sp>
        <p:nvSpPr>
          <p:cNvPr id="12" name="Line 44">
            <a:extLst>
              <a:ext uri="{FF2B5EF4-FFF2-40B4-BE49-F238E27FC236}">
                <a16:creationId xmlns:a16="http://schemas.microsoft.com/office/drawing/2014/main" id="{C6E0EB36-2390-EC9A-0037-AEB613FCFCAE}"/>
              </a:ext>
            </a:extLst>
          </p:cNvPr>
          <p:cNvSpPr>
            <a:spLocks noChangeShapeType="1"/>
          </p:cNvSpPr>
          <p:nvPr/>
        </p:nvSpPr>
        <p:spPr bwMode="auto">
          <a:xfrm flipH="1">
            <a:off x="8748702" y="2610383"/>
            <a:ext cx="1008062" cy="0"/>
          </a:xfrm>
          <a:prstGeom prst="line">
            <a:avLst/>
          </a:prstGeom>
          <a:noFill/>
          <a:ln w="19050">
            <a:solidFill>
              <a:schemeClr val="tx2"/>
            </a:solidFill>
            <a:round/>
            <a:headEnd/>
            <a:tailEnd/>
          </a:ln>
          <a:effectLst/>
        </p:spPr>
        <p:txBody>
          <a:bodyPr/>
          <a:lstStyle/>
          <a:p>
            <a:endParaRPr lang="tr-TR"/>
          </a:p>
        </p:txBody>
      </p:sp>
      <p:sp>
        <p:nvSpPr>
          <p:cNvPr id="13" name="Freeform 9">
            <a:extLst>
              <a:ext uri="{FF2B5EF4-FFF2-40B4-BE49-F238E27FC236}">
                <a16:creationId xmlns:a16="http://schemas.microsoft.com/office/drawing/2014/main" id="{99ED2E67-E2A4-9373-7BF7-F9DE6AABADF8}"/>
              </a:ext>
            </a:extLst>
          </p:cNvPr>
          <p:cNvSpPr>
            <a:spLocks/>
          </p:cNvSpPr>
          <p:nvPr/>
        </p:nvSpPr>
        <p:spPr bwMode="auto">
          <a:xfrm>
            <a:off x="10281489" y="1568566"/>
            <a:ext cx="1057275" cy="369887"/>
          </a:xfrm>
          <a:custGeom>
            <a:avLst/>
            <a:gdLst/>
            <a:ahLst/>
            <a:cxnLst>
              <a:cxn ang="0">
                <a:pos x="663" y="106"/>
              </a:cxn>
              <a:cxn ang="0">
                <a:pos x="652" y="86"/>
              </a:cxn>
              <a:cxn ang="0">
                <a:pos x="633" y="66"/>
              </a:cxn>
              <a:cxn ang="0">
                <a:pos x="605" y="49"/>
              </a:cxn>
              <a:cxn ang="0">
                <a:pos x="568" y="34"/>
              </a:cxn>
              <a:cxn ang="0">
                <a:pos x="523" y="21"/>
              </a:cxn>
              <a:cxn ang="0">
                <a:pos x="472" y="10"/>
              </a:cxn>
              <a:cxn ang="0">
                <a:pos x="419" y="3"/>
              </a:cxn>
              <a:cxn ang="0">
                <a:pos x="362" y="0"/>
              </a:cxn>
              <a:cxn ang="0">
                <a:pos x="304" y="0"/>
              </a:cxn>
              <a:cxn ang="0">
                <a:pos x="247" y="3"/>
              </a:cxn>
              <a:cxn ang="0">
                <a:pos x="192" y="10"/>
              </a:cxn>
              <a:cxn ang="0">
                <a:pos x="141" y="21"/>
              </a:cxn>
              <a:cxn ang="0">
                <a:pos x="98" y="34"/>
              </a:cxn>
              <a:cxn ang="0">
                <a:pos x="60" y="49"/>
              </a:cxn>
              <a:cxn ang="0">
                <a:pos x="31" y="66"/>
              </a:cxn>
              <a:cxn ang="0">
                <a:pos x="12" y="86"/>
              </a:cxn>
              <a:cxn ang="0">
                <a:pos x="1" y="106"/>
              </a:cxn>
              <a:cxn ang="0">
                <a:pos x="1" y="126"/>
              </a:cxn>
              <a:cxn ang="0">
                <a:pos x="12" y="146"/>
              </a:cxn>
              <a:cxn ang="0">
                <a:pos x="31" y="165"/>
              </a:cxn>
              <a:cxn ang="0">
                <a:pos x="60" y="182"/>
              </a:cxn>
              <a:cxn ang="0">
                <a:pos x="98" y="198"/>
              </a:cxn>
              <a:cxn ang="0">
                <a:pos x="141" y="211"/>
              </a:cxn>
              <a:cxn ang="0">
                <a:pos x="192" y="221"/>
              </a:cxn>
              <a:cxn ang="0">
                <a:pos x="247" y="228"/>
              </a:cxn>
              <a:cxn ang="0">
                <a:pos x="304" y="232"/>
              </a:cxn>
              <a:cxn ang="0">
                <a:pos x="362" y="232"/>
              </a:cxn>
              <a:cxn ang="0">
                <a:pos x="419" y="228"/>
              </a:cxn>
              <a:cxn ang="0">
                <a:pos x="472" y="221"/>
              </a:cxn>
              <a:cxn ang="0">
                <a:pos x="523" y="211"/>
              </a:cxn>
              <a:cxn ang="0">
                <a:pos x="568" y="198"/>
              </a:cxn>
              <a:cxn ang="0">
                <a:pos x="605" y="182"/>
              </a:cxn>
              <a:cxn ang="0">
                <a:pos x="633" y="165"/>
              </a:cxn>
              <a:cxn ang="0">
                <a:pos x="652" y="146"/>
              </a:cxn>
              <a:cxn ang="0">
                <a:pos x="663" y="126"/>
              </a:cxn>
            </a:cxnLst>
            <a:rect l="0" t="0" r="r" b="b"/>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14" name="Rectangle 13">
            <a:extLst>
              <a:ext uri="{FF2B5EF4-FFF2-40B4-BE49-F238E27FC236}">
                <a16:creationId xmlns:a16="http://schemas.microsoft.com/office/drawing/2014/main" id="{1FC72E9E-6052-1AD7-BB3F-A24855735EB1}"/>
              </a:ext>
            </a:extLst>
          </p:cNvPr>
          <p:cNvSpPr>
            <a:spLocks noChangeArrowheads="1"/>
          </p:cNvSpPr>
          <p:nvPr/>
        </p:nvSpPr>
        <p:spPr bwMode="auto">
          <a:xfrm>
            <a:off x="10266888" y="1560173"/>
            <a:ext cx="1141339"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err="1">
                <a:solidFill>
                  <a:srgbClr val="000000"/>
                </a:solidFill>
                <a:latin typeface="Arial" pitchFamily="34" charset="0"/>
              </a:rPr>
              <a:t>Item_type</a:t>
            </a:r>
            <a:endParaRPr lang="en-US" sz="1600" b="1" dirty="0">
              <a:solidFill>
                <a:srgbClr val="000000"/>
              </a:solidFill>
              <a:latin typeface="Arial" pitchFamily="34" charset="0"/>
            </a:endParaRPr>
          </a:p>
        </p:txBody>
      </p:sp>
      <p:sp>
        <p:nvSpPr>
          <p:cNvPr id="15" name="Freeform 9">
            <a:extLst>
              <a:ext uri="{FF2B5EF4-FFF2-40B4-BE49-F238E27FC236}">
                <a16:creationId xmlns:a16="http://schemas.microsoft.com/office/drawing/2014/main" id="{98B089E3-811D-89F4-33F7-5BBCEAC37CF8}"/>
              </a:ext>
            </a:extLst>
          </p:cNvPr>
          <p:cNvSpPr>
            <a:spLocks/>
          </p:cNvSpPr>
          <p:nvPr/>
        </p:nvSpPr>
        <p:spPr bwMode="auto">
          <a:xfrm>
            <a:off x="8366610" y="1571966"/>
            <a:ext cx="1909175" cy="369887"/>
          </a:xfrm>
          <a:custGeom>
            <a:avLst/>
            <a:gdLst/>
            <a:ahLst/>
            <a:cxnLst>
              <a:cxn ang="0">
                <a:pos x="663" y="106"/>
              </a:cxn>
              <a:cxn ang="0">
                <a:pos x="652" y="86"/>
              </a:cxn>
              <a:cxn ang="0">
                <a:pos x="633" y="66"/>
              </a:cxn>
              <a:cxn ang="0">
                <a:pos x="605" y="49"/>
              </a:cxn>
              <a:cxn ang="0">
                <a:pos x="568" y="34"/>
              </a:cxn>
              <a:cxn ang="0">
                <a:pos x="523" y="21"/>
              </a:cxn>
              <a:cxn ang="0">
                <a:pos x="472" y="10"/>
              </a:cxn>
              <a:cxn ang="0">
                <a:pos x="419" y="3"/>
              </a:cxn>
              <a:cxn ang="0">
                <a:pos x="362" y="0"/>
              </a:cxn>
              <a:cxn ang="0">
                <a:pos x="304" y="0"/>
              </a:cxn>
              <a:cxn ang="0">
                <a:pos x="247" y="3"/>
              </a:cxn>
              <a:cxn ang="0">
                <a:pos x="192" y="10"/>
              </a:cxn>
              <a:cxn ang="0">
                <a:pos x="141" y="21"/>
              </a:cxn>
              <a:cxn ang="0">
                <a:pos x="98" y="34"/>
              </a:cxn>
              <a:cxn ang="0">
                <a:pos x="60" y="49"/>
              </a:cxn>
              <a:cxn ang="0">
                <a:pos x="31" y="66"/>
              </a:cxn>
              <a:cxn ang="0">
                <a:pos x="12" y="86"/>
              </a:cxn>
              <a:cxn ang="0">
                <a:pos x="1" y="106"/>
              </a:cxn>
              <a:cxn ang="0">
                <a:pos x="1" y="126"/>
              </a:cxn>
              <a:cxn ang="0">
                <a:pos x="12" y="146"/>
              </a:cxn>
              <a:cxn ang="0">
                <a:pos x="31" y="165"/>
              </a:cxn>
              <a:cxn ang="0">
                <a:pos x="60" y="182"/>
              </a:cxn>
              <a:cxn ang="0">
                <a:pos x="98" y="198"/>
              </a:cxn>
              <a:cxn ang="0">
                <a:pos x="141" y="211"/>
              </a:cxn>
              <a:cxn ang="0">
                <a:pos x="192" y="221"/>
              </a:cxn>
              <a:cxn ang="0">
                <a:pos x="247" y="228"/>
              </a:cxn>
              <a:cxn ang="0">
                <a:pos x="304" y="232"/>
              </a:cxn>
              <a:cxn ang="0">
                <a:pos x="362" y="232"/>
              </a:cxn>
              <a:cxn ang="0">
                <a:pos x="419" y="228"/>
              </a:cxn>
              <a:cxn ang="0">
                <a:pos x="472" y="221"/>
              </a:cxn>
              <a:cxn ang="0">
                <a:pos x="523" y="211"/>
              </a:cxn>
              <a:cxn ang="0">
                <a:pos x="568" y="198"/>
              </a:cxn>
              <a:cxn ang="0">
                <a:pos x="605" y="182"/>
              </a:cxn>
              <a:cxn ang="0">
                <a:pos x="633" y="165"/>
              </a:cxn>
              <a:cxn ang="0">
                <a:pos x="652" y="146"/>
              </a:cxn>
              <a:cxn ang="0">
                <a:pos x="663" y="126"/>
              </a:cxn>
            </a:cxnLst>
            <a:rect l="0" t="0" r="r" b="b"/>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16" name="Rectangle 15">
            <a:extLst>
              <a:ext uri="{FF2B5EF4-FFF2-40B4-BE49-F238E27FC236}">
                <a16:creationId xmlns:a16="http://schemas.microsoft.com/office/drawing/2014/main" id="{284345B5-60D5-EC80-B981-149EBEDE9A7D}"/>
              </a:ext>
            </a:extLst>
          </p:cNvPr>
          <p:cNvSpPr>
            <a:spLocks noChangeArrowheads="1"/>
          </p:cNvSpPr>
          <p:nvPr/>
        </p:nvSpPr>
        <p:spPr bwMode="auto">
          <a:xfrm>
            <a:off x="8925949" y="1594226"/>
            <a:ext cx="673262"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a:solidFill>
                  <a:srgbClr val="000000"/>
                </a:solidFill>
                <a:latin typeface="Arial" pitchFamily="34" charset="0"/>
              </a:rPr>
              <a:t>price</a:t>
            </a:r>
          </a:p>
        </p:txBody>
      </p:sp>
      <p:sp>
        <p:nvSpPr>
          <p:cNvPr id="17" name="Line 36">
            <a:extLst>
              <a:ext uri="{FF2B5EF4-FFF2-40B4-BE49-F238E27FC236}">
                <a16:creationId xmlns:a16="http://schemas.microsoft.com/office/drawing/2014/main" id="{53BE7E64-0468-4E2D-0ACA-0866C23E091A}"/>
              </a:ext>
            </a:extLst>
          </p:cNvPr>
          <p:cNvSpPr>
            <a:spLocks noChangeShapeType="1"/>
          </p:cNvSpPr>
          <p:nvPr/>
        </p:nvSpPr>
        <p:spPr bwMode="auto">
          <a:xfrm>
            <a:off x="10823341" y="1959382"/>
            <a:ext cx="0" cy="488950"/>
          </a:xfrm>
          <a:prstGeom prst="line">
            <a:avLst/>
          </a:prstGeom>
          <a:noFill/>
          <a:ln w="19050">
            <a:solidFill>
              <a:schemeClr val="tx2"/>
            </a:solidFill>
            <a:round/>
            <a:headEnd/>
            <a:tailEnd/>
          </a:ln>
          <a:effectLst/>
        </p:spPr>
        <p:txBody>
          <a:bodyPr/>
          <a:lstStyle/>
          <a:p>
            <a:endParaRPr lang="tr-TR"/>
          </a:p>
        </p:txBody>
      </p:sp>
      <p:sp>
        <p:nvSpPr>
          <p:cNvPr id="18" name="Line 36">
            <a:extLst>
              <a:ext uri="{FF2B5EF4-FFF2-40B4-BE49-F238E27FC236}">
                <a16:creationId xmlns:a16="http://schemas.microsoft.com/office/drawing/2014/main" id="{68ADB0AF-A73D-70F9-B103-7D4414310213}"/>
              </a:ext>
            </a:extLst>
          </p:cNvPr>
          <p:cNvSpPr>
            <a:spLocks noChangeShapeType="1"/>
          </p:cNvSpPr>
          <p:nvPr/>
        </p:nvSpPr>
        <p:spPr bwMode="auto">
          <a:xfrm>
            <a:off x="9975090" y="1895076"/>
            <a:ext cx="452275" cy="549184"/>
          </a:xfrm>
          <a:prstGeom prst="line">
            <a:avLst/>
          </a:prstGeom>
          <a:noFill/>
          <a:ln w="19050">
            <a:solidFill>
              <a:schemeClr val="tx2"/>
            </a:solidFill>
            <a:round/>
            <a:headEnd/>
            <a:tailEnd/>
          </a:ln>
          <a:effectLst/>
        </p:spPr>
        <p:txBody>
          <a:bodyPr/>
          <a:lstStyle/>
          <a:p>
            <a:endParaRPr lang="tr-TR"/>
          </a:p>
        </p:txBody>
      </p:sp>
      <p:cxnSp>
        <p:nvCxnSpPr>
          <p:cNvPr id="19" name="Straight Connector 18">
            <a:extLst>
              <a:ext uri="{FF2B5EF4-FFF2-40B4-BE49-F238E27FC236}">
                <a16:creationId xmlns:a16="http://schemas.microsoft.com/office/drawing/2014/main" id="{8EC310CA-4E64-9774-BCFA-7D104B5DC2D8}"/>
              </a:ext>
            </a:extLst>
          </p:cNvPr>
          <p:cNvCxnSpPr/>
          <p:nvPr/>
        </p:nvCxnSpPr>
        <p:spPr>
          <a:xfrm flipH="1">
            <a:off x="10427365" y="1822303"/>
            <a:ext cx="699863" cy="0"/>
          </a:xfrm>
          <a:prstGeom prst="line">
            <a:avLst/>
          </a:prstGeom>
          <a:ln w="38100">
            <a:prstDash val="sysDash"/>
          </a:ln>
        </p:spPr>
        <p:style>
          <a:lnRef idx="3">
            <a:schemeClr val="dk1"/>
          </a:lnRef>
          <a:fillRef idx="0">
            <a:schemeClr val="dk1"/>
          </a:fillRef>
          <a:effectRef idx="2">
            <a:schemeClr val="dk1"/>
          </a:effectRef>
          <a:fontRef idx="minor">
            <a:schemeClr val="tx1"/>
          </a:fontRef>
        </p:style>
      </p:cxnSp>
      <p:sp>
        <p:nvSpPr>
          <p:cNvPr id="20" name="Freeform 13">
            <a:extLst>
              <a:ext uri="{FF2B5EF4-FFF2-40B4-BE49-F238E27FC236}">
                <a16:creationId xmlns:a16="http://schemas.microsoft.com/office/drawing/2014/main" id="{4DE6E95D-34F7-70A5-8285-059CBA7B1AD5}"/>
              </a:ext>
            </a:extLst>
          </p:cNvPr>
          <p:cNvSpPr>
            <a:spLocks/>
          </p:cNvSpPr>
          <p:nvPr/>
        </p:nvSpPr>
        <p:spPr bwMode="auto">
          <a:xfrm>
            <a:off x="7680236" y="2324003"/>
            <a:ext cx="951548" cy="518689"/>
          </a:xfrm>
          <a:custGeom>
            <a:avLst/>
            <a:gdLst/>
            <a:ahLst/>
            <a:cxnLst>
              <a:cxn ang="0">
                <a:pos x="0" y="191"/>
              </a:cxn>
              <a:cxn ang="0">
                <a:pos x="365" y="0"/>
              </a:cxn>
              <a:cxn ang="0">
                <a:pos x="740" y="198"/>
              </a:cxn>
              <a:cxn ang="0">
                <a:pos x="365" y="383"/>
              </a:cxn>
              <a:cxn ang="0">
                <a:pos x="0" y="191"/>
              </a:cxn>
            </a:cxnLst>
            <a:rect l="0" t="0" r="r" b="b"/>
            <a:pathLst>
              <a:path w="741" h="384">
                <a:moveTo>
                  <a:pt x="0" y="191"/>
                </a:moveTo>
                <a:lnTo>
                  <a:pt x="365" y="0"/>
                </a:lnTo>
                <a:lnTo>
                  <a:pt x="740" y="198"/>
                </a:lnTo>
                <a:lnTo>
                  <a:pt x="365" y="383"/>
                </a:lnTo>
                <a:lnTo>
                  <a:pt x="0" y="191"/>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21" name="Freeform 17">
            <a:extLst>
              <a:ext uri="{FF2B5EF4-FFF2-40B4-BE49-F238E27FC236}">
                <a16:creationId xmlns:a16="http://schemas.microsoft.com/office/drawing/2014/main" id="{3C2DAB65-C7CC-69F0-4AFE-F4A73570A3AE}"/>
              </a:ext>
            </a:extLst>
          </p:cNvPr>
          <p:cNvSpPr>
            <a:spLocks/>
          </p:cNvSpPr>
          <p:nvPr/>
        </p:nvSpPr>
        <p:spPr bwMode="auto">
          <a:xfrm>
            <a:off x="9711910" y="2421642"/>
            <a:ext cx="1574800" cy="436173"/>
          </a:xfrm>
          <a:custGeom>
            <a:avLst/>
            <a:gdLst/>
            <a:ahLst/>
            <a:cxnLst>
              <a:cxn ang="0">
                <a:pos x="928" y="227"/>
              </a:cxn>
              <a:cxn ang="0">
                <a:pos x="928" y="0"/>
              </a:cxn>
              <a:cxn ang="0">
                <a:pos x="0" y="0"/>
              </a:cxn>
              <a:cxn ang="0">
                <a:pos x="0" y="227"/>
              </a:cxn>
              <a:cxn ang="0">
                <a:pos x="928" y="227"/>
              </a:cxn>
            </a:cxnLst>
            <a:rect l="0" t="0" r="r" b="b"/>
            <a:pathLst>
              <a:path w="929" h="228">
                <a:moveTo>
                  <a:pt x="928" y="227"/>
                </a:moveTo>
                <a:lnTo>
                  <a:pt x="928" y="0"/>
                </a:lnTo>
                <a:lnTo>
                  <a:pt x="0" y="0"/>
                </a:lnTo>
                <a:lnTo>
                  <a:pt x="0" y="227"/>
                </a:lnTo>
                <a:lnTo>
                  <a:pt x="928" y="227"/>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22" name="Line 44">
            <a:extLst>
              <a:ext uri="{FF2B5EF4-FFF2-40B4-BE49-F238E27FC236}">
                <a16:creationId xmlns:a16="http://schemas.microsoft.com/office/drawing/2014/main" id="{8CAF2430-905E-D798-06D6-7C9247B4D216}"/>
              </a:ext>
            </a:extLst>
          </p:cNvPr>
          <p:cNvSpPr>
            <a:spLocks noChangeShapeType="1"/>
          </p:cNvSpPr>
          <p:nvPr/>
        </p:nvSpPr>
        <p:spPr bwMode="auto">
          <a:xfrm flipH="1">
            <a:off x="6564302" y="2587025"/>
            <a:ext cx="1008062" cy="0"/>
          </a:xfrm>
          <a:prstGeom prst="line">
            <a:avLst/>
          </a:prstGeom>
          <a:noFill/>
          <a:ln w="19050">
            <a:solidFill>
              <a:schemeClr val="tx2"/>
            </a:solidFill>
            <a:round/>
            <a:headEnd/>
            <a:tailEnd/>
          </a:ln>
          <a:effectLst/>
        </p:spPr>
        <p:txBody>
          <a:bodyPr/>
          <a:lstStyle/>
          <a:p>
            <a:endParaRPr lang="tr-TR"/>
          </a:p>
        </p:txBody>
      </p:sp>
      <p:sp>
        <p:nvSpPr>
          <p:cNvPr id="23" name="Rectangle 22">
            <a:extLst>
              <a:ext uri="{FF2B5EF4-FFF2-40B4-BE49-F238E27FC236}">
                <a16:creationId xmlns:a16="http://schemas.microsoft.com/office/drawing/2014/main" id="{289BD8C7-CAD4-A81D-7805-6AA620BC82AE}"/>
              </a:ext>
            </a:extLst>
          </p:cNvPr>
          <p:cNvSpPr>
            <a:spLocks noChangeArrowheads="1"/>
          </p:cNvSpPr>
          <p:nvPr/>
        </p:nvSpPr>
        <p:spPr bwMode="auto">
          <a:xfrm>
            <a:off x="6758812" y="2297726"/>
            <a:ext cx="296557"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a:solidFill>
                  <a:srgbClr val="000000"/>
                </a:solidFill>
                <a:latin typeface="Arial" pitchFamily="34" charset="0"/>
              </a:rPr>
              <a:t>1</a:t>
            </a:r>
          </a:p>
        </p:txBody>
      </p:sp>
      <p:sp>
        <p:nvSpPr>
          <p:cNvPr id="24" name="Rectangle 23">
            <a:extLst>
              <a:ext uri="{FF2B5EF4-FFF2-40B4-BE49-F238E27FC236}">
                <a16:creationId xmlns:a16="http://schemas.microsoft.com/office/drawing/2014/main" id="{C16B5365-8906-101E-7E08-46BE1BC29F57}"/>
              </a:ext>
            </a:extLst>
          </p:cNvPr>
          <p:cNvSpPr>
            <a:spLocks noChangeArrowheads="1"/>
          </p:cNvSpPr>
          <p:nvPr/>
        </p:nvSpPr>
        <p:spPr bwMode="auto">
          <a:xfrm>
            <a:off x="9196786" y="2293206"/>
            <a:ext cx="330220"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a:solidFill>
                  <a:srgbClr val="000000"/>
                </a:solidFill>
                <a:latin typeface="Arial" pitchFamily="34" charset="0"/>
              </a:rPr>
              <a:t>N</a:t>
            </a:r>
          </a:p>
        </p:txBody>
      </p:sp>
      <p:sp>
        <p:nvSpPr>
          <p:cNvPr id="25" name="Freeform 9">
            <a:extLst>
              <a:ext uri="{FF2B5EF4-FFF2-40B4-BE49-F238E27FC236}">
                <a16:creationId xmlns:a16="http://schemas.microsoft.com/office/drawing/2014/main" id="{4CC26974-7471-43D0-35B2-132626CF1565}"/>
              </a:ext>
            </a:extLst>
          </p:cNvPr>
          <p:cNvSpPr>
            <a:spLocks/>
          </p:cNvSpPr>
          <p:nvPr/>
        </p:nvSpPr>
        <p:spPr bwMode="auto">
          <a:xfrm>
            <a:off x="9395830" y="3269131"/>
            <a:ext cx="1909175" cy="369887"/>
          </a:xfrm>
          <a:custGeom>
            <a:avLst/>
            <a:gdLst/>
            <a:ahLst/>
            <a:cxnLst>
              <a:cxn ang="0">
                <a:pos x="663" y="106"/>
              </a:cxn>
              <a:cxn ang="0">
                <a:pos x="652" y="86"/>
              </a:cxn>
              <a:cxn ang="0">
                <a:pos x="633" y="66"/>
              </a:cxn>
              <a:cxn ang="0">
                <a:pos x="605" y="49"/>
              </a:cxn>
              <a:cxn ang="0">
                <a:pos x="568" y="34"/>
              </a:cxn>
              <a:cxn ang="0">
                <a:pos x="523" y="21"/>
              </a:cxn>
              <a:cxn ang="0">
                <a:pos x="472" y="10"/>
              </a:cxn>
              <a:cxn ang="0">
                <a:pos x="419" y="3"/>
              </a:cxn>
              <a:cxn ang="0">
                <a:pos x="362" y="0"/>
              </a:cxn>
              <a:cxn ang="0">
                <a:pos x="304" y="0"/>
              </a:cxn>
              <a:cxn ang="0">
                <a:pos x="247" y="3"/>
              </a:cxn>
              <a:cxn ang="0">
                <a:pos x="192" y="10"/>
              </a:cxn>
              <a:cxn ang="0">
                <a:pos x="141" y="21"/>
              </a:cxn>
              <a:cxn ang="0">
                <a:pos x="98" y="34"/>
              </a:cxn>
              <a:cxn ang="0">
                <a:pos x="60" y="49"/>
              </a:cxn>
              <a:cxn ang="0">
                <a:pos x="31" y="66"/>
              </a:cxn>
              <a:cxn ang="0">
                <a:pos x="12" y="86"/>
              </a:cxn>
              <a:cxn ang="0">
                <a:pos x="1" y="106"/>
              </a:cxn>
              <a:cxn ang="0">
                <a:pos x="1" y="126"/>
              </a:cxn>
              <a:cxn ang="0">
                <a:pos x="12" y="146"/>
              </a:cxn>
              <a:cxn ang="0">
                <a:pos x="31" y="165"/>
              </a:cxn>
              <a:cxn ang="0">
                <a:pos x="60" y="182"/>
              </a:cxn>
              <a:cxn ang="0">
                <a:pos x="98" y="198"/>
              </a:cxn>
              <a:cxn ang="0">
                <a:pos x="141" y="211"/>
              </a:cxn>
              <a:cxn ang="0">
                <a:pos x="192" y="221"/>
              </a:cxn>
              <a:cxn ang="0">
                <a:pos x="247" y="228"/>
              </a:cxn>
              <a:cxn ang="0">
                <a:pos x="304" y="232"/>
              </a:cxn>
              <a:cxn ang="0">
                <a:pos x="362" y="232"/>
              </a:cxn>
              <a:cxn ang="0">
                <a:pos x="419" y="228"/>
              </a:cxn>
              <a:cxn ang="0">
                <a:pos x="472" y="221"/>
              </a:cxn>
              <a:cxn ang="0">
                <a:pos x="523" y="211"/>
              </a:cxn>
              <a:cxn ang="0">
                <a:pos x="568" y="198"/>
              </a:cxn>
              <a:cxn ang="0">
                <a:pos x="605" y="182"/>
              </a:cxn>
              <a:cxn ang="0">
                <a:pos x="633" y="165"/>
              </a:cxn>
              <a:cxn ang="0">
                <a:pos x="652" y="146"/>
              </a:cxn>
              <a:cxn ang="0">
                <a:pos x="663" y="126"/>
              </a:cxn>
            </a:cxnLst>
            <a:rect l="0" t="0" r="r" b="b"/>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26" name="Rectangle 25">
            <a:extLst>
              <a:ext uri="{FF2B5EF4-FFF2-40B4-BE49-F238E27FC236}">
                <a16:creationId xmlns:a16="http://schemas.microsoft.com/office/drawing/2014/main" id="{DB6D4737-25E2-031B-DA52-6D5C017049AB}"/>
              </a:ext>
            </a:extLst>
          </p:cNvPr>
          <p:cNvSpPr>
            <a:spLocks noChangeArrowheads="1"/>
          </p:cNvSpPr>
          <p:nvPr/>
        </p:nvSpPr>
        <p:spPr bwMode="auto">
          <a:xfrm>
            <a:off x="9955169" y="3291391"/>
            <a:ext cx="1061189"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a:solidFill>
                  <a:srgbClr val="000000"/>
                </a:solidFill>
                <a:latin typeface="Arial" pitchFamily="34" charset="0"/>
              </a:rPr>
              <a:t>wearable</a:t>
            </a:r>
          </a:p>
        </p:txBody>
      </p:sp>
      <p:sp>
        <p:nvSpPr>
          <p:cNvPr id="27" name="Line 36">
            <a:extLst>
              <a:ext uri="{FF2B5EF4-FFF2-40B4-BE49-F238E27FC236}">
                <a16:creationId xmlns:a16="http://schemas.microsoft.com/office/drawing/2014/main" id="{366F568F-4589-D522-E018-65E5A473E19B}"/>
              </a:ext>
            </a:extLst>
          </p:cNvPr>
          <p:cNvSpPr>
            <a:spLocks noChangeShapeType="1"/>
          </p:cNvSpPr>
          <p:nvPr/>
        </p:nvSpPr>
        <p:spPr bwMode="auto">
          <a:xfrm flipV="1">
            <a:off x="10823342" y="2868237"/>
            <a:ext cx="271440" cy="436173"/>
          </a:xfrm>
          <a:prstGeom prst="line">
            <a:avLst/>
          </a:prstGeom>
          <a:noFill/>
          <a:ln w="19050">
            <a:solidFill>
              <a:schemeClr val="tx2"/>
            </a:solidFill>
            <a:round/>
            <a:headEnd/>
            <a:tailEnd/>
          </a:ln>
          <a:effectLst/>
        </p:spPr>
        <p:txBody>
          <a:bodyPr/>
          <a:lstStyle/>
          <a:p>
            <a:endParaRPr lang="tr-TR"/>
          </a:p>
        </p:txBody>
      </p:sp>
      <p:sp>
        <p:nvSpPr>
          <p:cNvPr id="28" name="Freeform 13">
            <a:extLst>
              <a:ext uri="{FF2B5EF4-FFF2-40B4-BE49-F238E27FC236}">
                <a16:creationId xmlns:a16="http://schemas.microsoft.com/office/drawing/2014/main" id="{C5F77A47-588A-15B3-EB20-F00AA091BE77}"/>
              </a:ext>
            </a:extLst>
          </p:cNvPr>
          <p:cNvSpPr>
            <a:spLocks/>
          </p:cNvSpPr>
          <p:nvPr/>
        </p:nvSpPr>
        <p:spPr bwMode="auto">
          <a:xfrm>
            <a:off x="3096073" y="2294956"/>
            <a:ext cx="1176338" cy="609600"/>
          </a:xfrm>
          <a:custGeom>
            <a:avLst/>
            <a:gdLst/>
            <a:ahLst/>
            <a:cxnLst>
              <a:cxn ang="0">
                <a:pos x="0" y="191"/>
              </a:cxn>
              <a:cxn ang="0">
                <a:pos x="365" y="0"/>
              </a:cxn>
              <a:cxn ang="0">
                <a:pos x="740" y="198"/>
              </a:cxn>
              <a:cxn ang="0">
                <a:pos x="365" y="383"/>
              </a:cxn>
              <a:cxn ang="0">
                <a:pos x="0" y="191"/>
              </a:cxn>
            </a:cxnLst>
            <a:rect l="0" t="0" r="r" b="b"/>
            <a:pathLst>
              <a:path w="741" h="384">
                <a:moveTo>
                  <a:pt x="0" y="191"/>
                </a:moveTo>
                <a:lnTo>
                  <a:pt x="365" y="0"/>
                </a:lnTo>
                <a:lnTo>
                  <a:pt x="740" y="198"/>
                </a:lnTo>
                <a:lnTo>
                  <a:pt x="365" y="383"/>
                </a:lnTo>
                <a:lnTo>
                  <a:pt x="0" y="191"/>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29" name="Line 44">
            <a:extLst>
              <a:ext uri="{FF2B5EF4-FFF2-40B4-BE49-F238E27FC236}">
                <a16:creationId xmlns:a16="http://schemas.microsoft.com/office/drawing/2014/main" id="{29C52ACF-A491-73EC-FBCB-B291B88F8EA8}"/>
              </a:ext>
            </a:extLst>
          </p:cNvPr>
          <p:cNvSpPr>
            <a:spLocks noChangeShapeType="1"/>
          </p:cNvSpPr>
          <p:nvPr/>
        </p:nvSpPr>
        <p:spPr bwMode="auto">
          <a:xfrm flipH="1">
            <a:off x="4285170" y="2610383"/>
            <a:ext cx="1008062" cy="0"/>
          </a:xfrm>
          <a:prstGeom prst="line">
            <a:avLst/>
          </a:prstGeom>
          <a:noFill/>
          <a:ln w="19050">
            <a:solidFill>
              <a:schemeClr val="tx2"/>
            </a:solidFill>
            <a:round/>
            <a:headEnd/>
            <a:tailEnd/>
          </a:ln>
          <a:effectLst/>
        </p:spPr>
        <p:txBody>
          <a:bodyPr/>
          <a:lstStyle/>
          <a:p>
            <a:endParaRPr lang="tr-TR"/>
          </a:p>
        </p:txBody>
      </p:sp>
      <p:sp>
        <p:nvSpPr>
          <p:cNvPr id="30" name="Rectangle 29">
            <a:extLst>
              <a:ext uri="{FF2B5EF4-FFF2-40B4-BE49-F238E27FC236}">
                <a16:creationId xmlns:a16="http://schemas.microsoft.com/office/drawing/2014/main" id="{97ECE0F7-C824-C9CC-EB54-C354810DD8D6}"/>
              </a:ext>
            </a:extLst>
          </p:cNvPr>
          <p:cNvSpPr>
            <a:spLocks noChangeArrowheads="1"/>
          </p:cNvSpPr>
          <p:nvPr/>
        </p:nvSpPr>
        <p:spPr bwMode="auto">
          <a:xfrm>
            <a:off x="4479680" y="2321084"/>
            <a:ext cx="330220"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a:solidFill>
                  <a:srgbClr val="000000"/>
                </a:solidFill>
                <a:latin typeface="Arial" pitchFamily="34" charset="0"/>
              </a:rPr>
              <a:t>N</a:t>
            </a:r>
          </a:p>
        </p:txBody>
      </p:sp>
      <p:sp>
        <p:nvSpPr>
          <p:cNvPr id="31" name="Line 44">
            <a:extLst>
              <a:ext uri="{FF2B5EF4-FFF2-40B4-BE49-F238E27FC236}">
                <a16:creationId xmlns:a16="http://schemas.microsoft.com/office/drawing/2014/main" id="{19191F87-067F-51EF-45B0-6005009BBE8B}"/>
              </a:ext>
            </a:extLst>
          </p:cNvPr>
          <p:cNvSpPr>
            <a:spLocks noChangeShapeType="1"/>
          </p:cNvSpPr>
          <p:nvPr/>
        </p:nvSpPr>
        <p:spPr bwMode="auto">
          <a:xfrm flipH="1">
            <a:off x="2088011" y="2574256"/>
            <a:ext cx="1008062" cy="0"/>
          </a:xfrm>
          <a:prstGeom prst="line">
            <a:avLst/>
          </a:prstGeom>
          <a:noFill/>
          <a:ln w="19050">
            <a:solidFill>
              <a:schemeClr val="tx2"/>
            </a:solidFill>
            <a:round/>
            <a:headEnd/>
            <a:tailEnd/>
          </a:ln>
          <a:effectLst/>
        </p:spPr>
        <p:txBody>
          <a:bodyPr/>
          <a:lstStyle/>
          <a:p>
            <a:endParaRPr lang="tr-TR"/>
          </a:p>
        </p:txBody>
      </p:sp>
      <p:sp>
        <p:nvSpPr>
          <p:cNvPr id="32" name="Line 44">
            <a:extLst>
              <a:ext uri="{FF2B5EF4-FFF2-40B4-BE49-F238E27FC236}">
                <a16:creationId xmlns:a16="http://schemas.microsoft.com/office/drawing/2014/main" id="{7B500856-31C6-E66A-9B2C-A68BDC027F1C}"/>
              </a:ext>
            </a:extLst>
          </p:cNvPr>
          <p:cNvSpPr>
            <a:spLocks noChangeShapeType="1"/>
          </p:cNvSpPr>
          <p:nvPr/>
        </p:nvSpPr>
        <p:spPr bwMode="auto">
          <a:xfrm flipH="1">
            <a:off x="2088011" y="2609092"/>
            <a:ext cx="1008062" cy="0"/>
          </a:xfrm>
          <a:prstGeom prst="line">
            <a:avLst/>
          </a:prstGeom>
          <a:noFill/>
          <a:ln w="19050">
            <a:solidFill>
              <a:schemeClr val="tx2"/>
            </a:solidFill>
            <a:round/>
            <a:headEnd/>
            <a:tailEnd/>
          </a:ln>
          <a:effectLst/>
        </p:spPr>
        <p:txBody>
          <a:bodyPr/>
          <a:lstStyle/>
          <a:p>
            <a:endParaRPr lang="tr-TR"/>
          </a:p>
        </p:txBody>
      </p:sp>
      <p:sp>
        <p:nvSpPr>
          <p:cNvPr id="33" name="Rectangle 32">
            <a:extLst>
              <a:ext uri="{FF2B5EF4-FFF2-40B4-BE49-F238E27FC236}">
                <a16:creationId xmlns:a16="http://schemas.microsoft.com/office/drawing/2014/main" id="{103C619B-3C91-F29A-3F63-2D9C59732D9B}"/>
              </a:ext>
            </a:extLst>
          </p:cNvPr>
          <p:cNvSpPr>
            <a:spLocks noChangeArrowheads="1"/>
          </p:cNvSpPr>
          <p:nvPr/>
        </p:nvSpPr>
        <p:spPr bwMode="auto">
          <a:xfrm>
            <a:off x="2471954" y="2250744"/>
            <a:ext cx="296557"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a:solidFill>
                  <a:srgbClr val="000000"/>
                </a:solidFill>
                <a:latin typeface="Arial" pitchFamily="34" charset="0"/>
              </a:rPr>
              <a:t>1</a:t>
            </a:r>
          </a:p>
        </p:txBody>
      </p:sp>
      <p:sp>
        <p:nvSpPr>
          <p:cNvPr id="34" name="Rectangle 33">
            <a:extLst>
              <a:ext uri="{FF2B5EF4-FFF2-40B4-BE49-F238E27FC236}">
                <a16:creationId xmlns:a16="http://schemas.microsoft.com/office/drawing/2014/main" id="{25A8B9B7-6DEE-D5D0-EDCF-E93B412148E7}"/>
              </a:ext>
            </a:extLst>
          </p:cNvPr>
          <p:cNvSpPr>
            <a:spLocks noChangeArrowheads="1"/>
          </p:cNvSpPr>
          <p:nvPr/>
        </p:nvSpPr>
        <p:spPr bwMode="auto">
          <a:xfrm>
            <a:off x="3317089" y="2440214"/>
            <a:ext cx="742192"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a:solidFill>
                  <a:srgbClr val="000000"/>
                </a:solidFill>
                <a:latin typeface="Arial" pitchFamily="34" charset="0"/>
              </a:rPr>
              <a:t>OWN.</a:t>
            </a:r>
          </a:p>
        </p:txBody>
      </p:sp>
      <p:sp>
        <p:nvSpPr>
          <p:cNvPr id="35" name="Freeform 9">
            <a:extLst>
              <a:ext uri="{FF2B5EF4-FFF2-40B4-BE49-F238E27FC236}">
                <a16:creationId xmlns:a16="http://schemas.microsoft.com/office/drawing/2014/main" id="{14F6CA17-D562-5A25-69B2-6E592606A6C5}"/>
              </a:ext>
            </a:extLst>
          </p:cNvPr>
          <p:cNvSpPr>
            <a:spLocks/>
          </p:cNvSpPr>
          <p:nvPr/>
        </p:nvSpPr>
        <p:spPr bwMode="auto">
          <a:xfrm>
            <a:off x="4326980" y="1262102"/>
            <a:ext cx="1641476" cy="369887"/>
          </a:xfrm>
          <a:custGeom>
            <a:avLst/>
            <a:gdLst/>
            <a:ahLst/>
            <a:cxnLst>
              <a:cxn ang="0">
                <a:pos x="663" y="106"/>
              </a:cxn>
              <a:cxn ang="0">
                <a:pos x="652" y="86"/>
              </a:cxn>
              <a:cxn ang="0">
                <a:pos x="633" y="66"/>
              </a:cxn>
              <a:cxn ang="0">
                <a:pos x="605" y="49"/>
              </a:cxn>
              <a:cxn ang="0">
                <a:pos x="568" y="34"/>
              </a:cxn>
              <a:cxn ang="0">
                <a:pos x="523" y="21"/>
              </a:cxn>
              <a:cxn ang="0">
                <a:pos x="472" y="10"/>
              </a:cxn>
              <a:cxn ang="0">
                <a:pos x="419" y="3"/>
              </a:cxn>
              <a:cxn ang="0">
                <a:pos x="362" y="0"/>
              </a:cxn>
              <a:cxn ang="0">
                <a:pos x="304" y="0"/>
              </a:cxn>
              <a:cxn ang="0">
                <a:pos x="247" y="3"/>
              </a:cxn>
              <a:cxn ang="0">
                <a:pos x="192" y="10"/>
              </a:cxn>
              <a:cxn ang="0">
                <a:pos x="141" y="21"/>
              </a:cxn>
              <a:cxn ang="0">
                <a:pos x="98" y="34"/>
              </a:cxn>
              <a:cxn ang="0">
                <a:pos x="60" y="49"/>
              </a:cxn>
              <a:cxn ang="0">
                <a:pos x="31" y="66"/>
              </a:cxn>
              <a:cxn ang="0">
                <a:pos x="12" y="86"/>
              </a:cxn>
              <a:cxn ang="0">
                <a:pos x="1" y="106"/>
              </a:cxn>
              <a:cxn ang="0">
                <a:pos x="1" y="126"/>
              </a:cxn>
              <a:cxn ang="0">
                <a:pos x="12" y="146"/>
              </a:cxn>
              <a:cxn ang="0">
                <a:pos x="31" y="165"/>
              </a:cxn>
              <a:cxn ang="0">
                <a:pos x="60" y="182"/>
              </a:cxn>
              <a:cxn ang="0">
                <a:pos x="98" y="198"/>
              </a:cxn>
              <a:cxn ang="0">
                <a:pos x="141" y="211"/>
              </a:cxn>
              <a:cxn ang="0">
                <a:pos x="192" y="221"/>
              </a:cxn>
              <a:cxn ang="0">
                <a:pos x="247" y="228"/>
              </a:cxn>
              <a:cxn ang="0">
                <a:pos x="304" y="232"/>
              </a:cxn>
              <a:cxn ang="0">
                <a:pos x="362" y="232"/>
              </a:cxn>
              <a:cxn ang="0">
                <a:pos x="419" y="228"/>
              </a:cxn>
              <a:cxn ang="0">
                <a:pos x="472" y="221"/>
              </a:cxn>
              <a:cxn ang="0">
                <a:pos x="523" y="211"/>
              </a:cxn>
              <a:cxn ang="0">
                <a:pos x="568" y="198"/>
              </a:cxn>
              <a:cxn ang="0">
                <a:pos x="605" y="182"/>
              </a:cxn>
              <a:cxn ang="0">
                <a:pos x="633" y="165"/>
              </a:cxn>
              <a:cxn ang="0">
                <a:pos x="652" y="146"/>
              </a:cxn>
              <a:cxn ang="0">
                <a:pos x="663" y="126"/>
              </a:cxn>
            </a:cxnLst>
            <a:rect l="0" t="0" r="r" b="b"/>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36" name="Rectangle 35">
            <a:extLst>
              <a:ext uri="{FF2B5EF4-FFF2-40B4-BE49-F238E27FC236}">
                <a16:creationId xmlns:a16="http://schemas.microsoft.com/office/drawing/2014/main" id="{B573A815-EC42-8D2B-DAE4-D70C65F49C31}"/>
              </a:ext>
            </a:extLst>
          </p:cNvPr>
          <p:cNvSpPr>
            <a:spLocks noChangeArrowheads="1"/>
          </p:cNvSpPr>
          <p:nvPr/>
        </p:nvSpPr>
        <p:spPr bwMode="auto">
          <a:xfrm>
            <a:off x="4373144" y="1279050"/>
            <a:ext cx="1641476"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u="sng" dirty="0" err="1">
                <a:solidFill>
                  <a:srgbClr val="000000"/>
                </a:solidFill>
                <a:latin typeface="Arial" pitchFamily="34" charset="0"/>
              </a:rPr>
              <a:t>charactername</a:t>
            </a:r>
            <a:endParaRPr lang="en-US" sz="1600" b="1" u="sng" dirty="0">
              <a:solidFill>
                <a:srgbClr val="000000"/>
              </a:solidFill>
              <a:latin typeface="Arial" pitchFamily="34" charset="0"/>
            </a:endParaRPr>
          </a:p>
        </p:txBody>
      </p:sp>
      <p:sp>
        <p:nvSpPr>
          <p:cNvPr id="37" name="Line 36">
            <a:extLst>
              <a:ext uri="{FF2B5EF4-FFF2-40B4-BE49-F238E27FC236}">
                <a16:creationId xmlns:a16="http://schemas.microsoft.com/office/drawing/2014/main" id="{CDDEBA6D-9AF1-9BD4-67B5-027469DC2717}"/>
              </a:ext>
            </a:extLst>
          </p:cNvPr>
          <p:cNvSpPr>
            <a:spLocks noChangeShapeType="1"/>
          </p:cNvSpPr>
          <p:nvPr/>
        </p:nvSpPr>
        <p:spPr bwMode="auto">
          <a:xfrm>
            <a:off x="5667761" y="1585212"/>
            <a:ext cx="452275" cy="549184"/>
          </a:xfrm>
          <a:prstGeom prst="line">
            <a:avLst/>
          </a:prstGeom>
          <a:noFill/>
          <a:ln w="19050">
            <a:solidFill>
              <a:schemeClr val="tx2"/>
            </a:solidFill>
            <a:round/>
            <a:headEnd/>
            <a:tailEnd/>
          </a:ln>
          <a:effectLst/>
        </p:spPr>
        <p:txBody>
          <a:bodyPr/>
          <a:lstStyle/>
          <a:p>
            <a:endParaRPr lang="tr-TR"/>
          </a:p>
        </p:txBody>
      </p:sp>
      <p:sp>
        <p:nvSpPr>
          <p:cNvPr id="38" name="Freeform 9">
            <a:extLst>
              <a:ext uri="{FF2B5EF4-FFF2-40B4-BE49-F238E27FC236}">
                <a16:creationId xmlns:a16="http://schemas.microsoft.com/office/drawing/2014/main" id="{0B6BE45C-A2AF-5FAD-37CB-0FD05B936F7A}"/>
              </a:ext>
            </a:extLst>
          </p:cNvPr>
          <p:cNvSpPr>
            <a:spLocks/>
          </p:cNvSpPr>
          <p:nvPr/>
        </p:nvSpPr>
        <p:spPr bwMode="auto">
          <a:xfrm>
            <a:off x="6030452" y="1232361"/>
            <a:ext cx="1109960" cy="369887"/>
          </a:xfrm>
          <a:custGeom>
            <a:avLst/>
            <a:gdLst/>
            <a:ahLst/>
            <a:cxnLst>
              <a:cxn ang="0">
                <a:pos x="663" y="106"/>
              </a:cxn>
              <a:cxn ang="0">
                <a:pos x="652" y="86"/>
              </a:cxn>
              <a:cxn ang="0">
                <a:pos x="633" y="66"/>
              </a:cxn>
              <a:cxn ang="0">
                <a:pos x="605" y="49"/>
              </a:cxn>
              <a:cxn ang="0">
                <a:pos x="568" y="34"/>
              </a:cxn>
              <a:cxn ang="0">
                <a:pos x="523" y="21"/>
              </a:cxn>
              <a:cxn ang="0">
                <a:pos x="472" y="10"/>
              </a:cxn>
              <a:cxn ang="0">
                <a:pos x="419" y="3"/>
              </a:cxn>
              <a:cxn ang="0">
                <a:pos x="362" y="0"/>
              </a:cxn>
              <a:cxn ang="0">
                <a:pos x="304" y="0"/>
              </a:cxn>
              <a:cxn ang="0">
                <a:pos x="247" y="3"/>
              </a:cxn>
              <a:cxn ang="0">
                <a:pos x="192" y="10"/>
              </a:cxn>
              <a:cxn ang="0">
                <a:pos x="141" y="21"/>
              </a:cxn>
              <a:cxn ang="0">
                <a:pos x="98" y="34"/>
              </a:cxn>
              <a:cxn ang="0">
                <a:pos x="60" y="49"/>
              </a:cxn>
              <a:cxn ang="0">
                <a:pos x="31" y="66"/>
              </a:cxn>
              <a:cxn ang="0">
                <a:pos x="12" y="86"/>
              </a:cxn>
              <a:cxn ang="0">
                <a:pos x="1" y="106"/>
              </a:cxn>
              <a:cxn ang="0">
                <a:pos x="1" y="126"/>
              </a:cxn>
              <a:cxn ang="0">
                <a:pos x="12" y="146"/>
              </a:cxn>
              <a:cxn ang="0">
                <a:pos x="31" y="165"/>
              </a:cxn>
              <a:cxn ang="0">
                <a:pos x="60" y="182"/>
              </a:cxn>
              <a:cxn ang="0">
                <a:pos x="98" y="198"/>
              </a:cxn>
              <a:cxn ang="0">
                <a:pos x="141" y="211"/>
              </a:cxn>
              <a:cxn ang="0">
                <a:pos x="192" y="221"/>
              </a:cxn>
              <a:cxn ang="0">
                <a:pos x="247" y="228"/>
              </a:cxn>
              <a:cxn ang="0">
                <a:pos x="304" y="232"/>
              </a:cxn>
              <a:cxn ang="0">
                <a:pos x="362" y="232"/>
              </a:cxn>
              <a:cxn ang="0">
                <a:pos x="419" y="228"/>
              </a:cxn>
              <a:cxn ang="0">
                <a:pos x="472" y="221"/>
              </a:cxn>
              <a:cxn ang="0">
                <a:pos x="523" y="211"/>
              </a:cxn>
              <a:cxn ang="0">
                <a:pos x="568" y="198"/>
              </a:cxn>
              <a:cxn ang="0">
                <a:pos x="605" y="182"/>
              </a:cxn>
              <a:cxn ang="0">
                <a:pos x="633" y="165"/>
              </a:cxn>
              <a:cxn ang="0">
                <a:pos x="652" y="146"/>
              </a:cxn>
              <a:cxn ang="0">
                <a:pos x="663" y="126"/>
              </a:cxn>
            </a:cxnLst>
            <a:rect l="0" t="0" r="r" b="b"/>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39" name="Rectangle 38">
            <a:extLst>
              <a:ext uri="{FF2B5EF4-FFF2-40B4-BE49-F238E27FC236}">
                <a16:creationId xmlns:a16="http://schemas.microsoft.com/office/drawing/2014/main" id="{F9714BC2-D032-AA30-4072-50BAEC7210EB}"/>
              </a:ext>
            </a:extLst>
          </p:cNvPr>
          <p:cNvSpPr>
            <a:spLocks noChangeArrowheads="1"/>
          </p:cNvSpPr>
          <p:nvPr/>
        </p:nvSpPr>
        <p:spPr bwMode="auto">
          <a:xfrm>
            <a:off x="6191894" y="1236798"/>
            <a:ext cx="787076"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a:solidFill>
                  <a:srgbClr val="000000"/>
                </a:solidFill>
                <a:latin typeface="Arial" pitchFamily="34" charset="0"/>
              </a:rPr>
              <a:t>power</a:t>
            </a:r>
          </a:p>
        </p:txBody>
      </p:sp>
      <p:sp>
        <p:nvSpPr>
          <p:cNvPr id="40" name="Line 36">
            <a:extLst>
              <a:ext uri="{FF2B5EF4-FFF2-40B4-BE49-F238E27FC236}">
                <a16:creationId xmlns:a16="http://schemas.microsoft.com/office/drawing/2014/main" id="{669AA6C5-36F9-6D6E-2789-CCEEF210C595}"/>
              </a:ext>
            </a:extLst>
          </p:cNvPr>
          <p:cNvSpPr>
            <a:spLocks noChangeShapeType="1"/>
          </p:cNvSpPr>
          <p:nvPr/>
        </p:nvSpPr>
        <p:spPr bwMode="auto">
          <a:xfrm>
            <a:off x="6300867" y="1568566"/>
            <a:ext cx="184181" cy="565830"/>
          </a:xfrm>
          <a:prstGeom prst="line">
            <a:avLst/>
          </a:prstGeom>
          <a:noFill/>
          <a:ln w="19050">
            <a:solidFill>
              <a:schemeClr val="tx2"/>
            </a:solidFill>
            <a:round/>
            <a:headEnd/>
            <a:tailEnd/>
          </a:ln>
          <a:effectLst/>
        </p:spPr>
        <p:txBody>
          <a:bodyPr/>
          <a:lstStyle/>
          <a:p>
            <a:endParaRPr lang="tr-TR"/>
          </a:p>
        </p:txBody>
      </p:sp>
      <p:sp>
        <p:nvSpPr>
          <p:cNvPr id="41" name="Freeform 9">
            <a:extLst>
              <a:ext uri="{FF2B5EF4-FFF2-40B4-BE49-F238E27FC236}">
                <a16:creationId xmlns:a16="http://schemas.microsoft.com/office/drawing/2014/main" id="{2F2175F3-D28C-8CC6-A47B-6CF3EC48A037}"/>
              </a:ext>
            </a:extLst>
          </p:cNvPr>
          <p:cNvSpPr>
            <a:spLocks/>
          </p:cNvSpPr>
          <p:nvPr/>
        </p:nvSpPr>
        <p:spPr bwMode="auto">
          <a:xfrm>
            <a:off x="4254920" y="3249620"/>
            <a:ext cx="1109960" cy="369887"/>
          </a:xfrm>
          <a:custGeom>
            <a:avLst/>
            <a:gdLst/>
            <a:ahLst/>
            <a:cxnLst>
              <a:cxn ang="0">
                <a:pos x="663" y="106"/>
              </a:cxn>
              <a:cxn ang="0">
                <a:pos x="652" y="86"/>
              </a:cxn>
              <a:cxn ang="0">
                <a:pos x="633" y="66"/>
              </a:cxn>
              <a:cxn ang="0">
                <a:pos x="605" y="49"/>
              </a:cxn>
              <a:cxn ang="0">
                <a:pos x="568" y="34"/>
              </a:cxn>
              <a:cxn ang="0">
                <a:pos x="523" y="21"/>
              </a:cxn>
              <a:cxn ang="0">
                <a:pos x="472" y="10"/>
              </a:cxn>
              <a:cxn ang="0">
                <a:pos x="419" y="3"/>
              </a:cxn>
              <a:cxn ang="0">
                <a:pos x="362" y="0"/>
              </a:cxn>
              <a:cxn ang="0">
                <a:pos x="304" y="0"/>
              </a:cxn>
              <a:cxn ang="0">
                <a:pos x="247" y="3"/>
              </a:cxn>
              <a:cxn ang="0">
                <a:pos x="192" y="10"/>
              </a:cxn>
              <a:cxn ang="0">
                <a:pos x="141" y="21"/>
              </a:cxn>
              <a:cxn ang="0">
                <a:pos x="98" y="34"/>
              </a:cxn>
              <a:cxn ang="0">
                <a:pos x="60" y="49"/>
              </a:cxn>
              <a:cxn ang="0">
                <a:pos x="31" y="66"/>
              </a:cxn>
              <a:cxn ang="0">
                <a:pos x="12" y="86"/>
              </a:cxn>
              <a:cxn ang="0">
                <a:pos x="1" y="106"/>
              </a:cxn>
              <a:cxn ang="0">
                <a:pos x="1" y="126"/>
              </a:cxn>
              <a:cxn ang="0">
                <a:pos x="12" y="146"/>
              </a:cxn>
              <a:cxn ang="0">
                <a:pos x="31" y="165"/>
              </a:cxn>
              <a:cxn ang="0">
                <a:pos x="60" y="182"/>
              </a:cxn>
              <a:cxn ang="0">
                <a:pos x="98" y="198"/>
              </a:cxn>
              <a:cxn ang="0">
                <a:pos x="141" y="211"/>
              </a:cxn>
              <a:cxn ang="0">
                <a:pos x="192" y="221"/>
              </a:cxn>
              <a:cxn ang="0">
                <a:pos x="247" y="228"/>
              </a:cxn>
              <a:cxn ang="0">
                <a:pos x="304" y="232"/>
              </a:cxn>
              <a:cxn ang="0">
                <a:pos x="362" y="232"/>
              </a:cxn>
              <a:cxn ang="0">
                <a:pos x="419" y="228"/>
              </a:cxn>
              <a:cxn ang="0">
                <a:pos x="472" y="221"/>
              </a:cxn>
              <a:cxn ang="0">
                <a:pos x="523" y="211"/>
              </a:cxn>
              <a:cxn ang="0">
                <a:pos x="568" y="198"/>
              </a:cxn>
              <a:cxn ang="0">
                <a:pos x="605" y="182"/>
              </a:cxn>
              <a:cxn ang="0">
                <a:pos x="633" y="165"/>
              </a:cxn>
              <a:cxn ang="0">
                <a:pos x="652" y="146"/>
              </a:cxn>
              <a:cxn ang="0">
                <a:pos x="663" y="126"/>
              </a:cxn>
            </a:cxnLst>
            <a:rect l="0" t="0" r="r" b="b"/>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42" name="Rectangle 41">
            <a:extLst>
              <a:ext uri="{FF2B5EF4-FFF2-40B4-BE49-F238E27FC236}">
                <a16:creationId xmlns:a16="http://schemas.microsoft.com/office/drawing/2014/main" id="{B0406844-7195-ED1D-9A74-C0D8EE4DBCDB}"/>
              </a:ext>
            </a:extLst>
          </p:cNvPr>
          <p:cNvSpPr>
            <a:spLocks noChangeArrowheads="1"/>
          </p:cNvSpPr>
          <p:nvPr/>
        </p:nvSpPr>
        <p:spPr bwMode="auto">
          <a:xfrm>
            <a:off x="4433194" y="3278499"/>
            <a:ext cx="753412"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a:solidFill>
                  <a:srgbClr val="000000"/>
                </a:solidFill>
                <a:latin typeface="Arial" pitchFamily="34" charset="0"/>
              </a:rPr>
              <a:t>rating</a:t>
            </a:r>
          </a:p>
        </p:txBody>
      </p:sp>
      <p:sp>
        <p:nvSpPr>
          <p:cNvPr id="43" name="Line 36">
            <a:extLst>
              <a:ext uri="{FF2B5EF4-FFF2-40B4-BE49-F238E27FC236}">
                <a16:creationId xmlns:a16="http://schemas.microsoft.com/office/drawing/2014/main" id="{2268A878-2196-6513-21D3-AF9BAA865294}"/>
              </a:ext>
            </a:extLst>
          </p:cNvPr>
          <p:cNvSpPr>
            <a:spLocks noChangeShapeType="1"/>
          </p:cNvSpPr>
          <p:nvPr/>
        </p:nvSpPr>
        <p:spPr bwMode="auto">
          <a:xfrm flipV="1">
            <a:off x="5320189" y="3080990"/>
            <a:ext cx="112200" cy="289299"/>
          </a:xfrm>
          <a:prstGeom prst="line">
            <a:avLst/>
          </a:prstGeom>
          <a:noFill/>
          <a:ln w="19050">
            <a:solidFill>
              <a:schemeClr val="tx2"/>
            </a:solidFill>
            <a:round/>
            <a:headEnd/>
            <a:tailEnd/>
          </a:ln>
          <a:effectLst/>
        </p:spPr>
        <p:txBody>
          <a:bodyPr/>
          <a:lstStyle/>
          <a:p>
            <a:endParaRPr lang="tr-TR"/>
          </a:p>
        </p:txBody>
      </p:sp>
      <p:sp>
        <p:nvSpPr>
          <p:cNvPr id="44" name="Freeform 9">
            <a:extLst>
              <a:ext uri="{FF2B5EF4-FFF2-40B4-BE49-F238E27FC236}">
                <a16:creationId xmlns:a16="http://schemas.microsoft.com/office/drawing/2014/main" id="{6DCDDC96-BC6C-621E-ADA0-DC07892E85BE}"/>
              </a:ext>
            </a:extLst>
          </p:cNvPr>
          <p:cNvSpPr>
            <a:spLocks/>
          </p:cNvSpPr>
          <p:nvPr/>
        </p:nvSpPr>
        <p:spPr bwMode="auto">
          <a:xfrm>
            <a:off x="5259585" y="4125570"/>
            <a:ext cx="2070469" cy="369887"/>
          </a:xfrm>
          <a:custGeom>
            <a:avLst/>
            <a:gdLst/>
            <a:ahLst/>
            <a:cxnLst>
              <a:cxn ang="0">
                <a:pos x="663" y="106"/>
              </a:cxn>
              <a:cxn ang="0">
                <a:pos x="652" y="86"/>
              </a:cxn>
              <a:cxn ang="0">
                <a:pos x="633" y="66"/>
              </a:cxn>
              <a:cxn ang="0">
                <a:pos x="605" y="49"/>
              </a:cxn>
              <a:cxn ang="0">
                <a:pos x="568" y="34"/>
              </a:cxn>
              <a:cxn ang="0">
                <a:pos x="523" y="21"/>
              </a:cxn>
              <a:cxn ang="0">
                <a:pos x="472" y="10"/>
              </a:cxn>
              <a:cxn ang="0">
                <a:pos x="419" y="3"/>
              </a:cxn>
              <a:cxn ang="0">
                <a:pos x="362" y="0"/>
              </a:cxn>
              <a:cxn ang="0">
                <a:pos x="304" y="0"/>
              </a:cxn>
              <a:cxn ang="0">
                <a:pos x="247" y="3"/>
              </a:cxn>
              <a:cxn ang="0">
                <a:pos x="192" y="10"/>
              </a:cxn>
              <a:cxn ang="0">
                <a:pos x="141" y="21"/>
              </a:cxn>
              <a:cxn ang="0">
                <a:pos x="98" y="34"/>
              </a:cxn>
              <a:cxn ang="0">
                <a:pos x="60" y="49"/>
              </a:cxn>
              <a:cxn ang="0">
                <a:pos x="31" y="66"/>
              </a:cxn>
              <a:cxn ang="0">
                <a:pos x="12" y="86"/>
              </a:cxn>
              <a:cxn ang="0">
                <a:pos x="1" y="106"/>
              </a:cxn>
              <a:cxn ang="0">
                <a:pos x="1" y="126"/>
              </a:cxn>
              <a:cxn ang="0">
                <a:pos x="12" y="146"/>
              </a:cxn>
              <a:cxn ang="0">
                <a:pos x="31" y="165"/>
              </a:cxn>
              <a:cxn ang="0">
                <a:pos x="60" y="182"/>
              </a:cxn>
              <a:cxn ang="0">
                <a:pos x="98" y="198"/>
              </a:cxn>
              <a:cxn ang="0">
                <a:pos x="141" y="211"/>
              </a:cxn>
              <a:cxn ang="0">
                <a:pos x="192" y="221"/>
              </a:cxn>
              <a:cxn ang="0">
                <a:pos x="247" y="228"/>
              </a:cxn>
              <a:cxn ang="0">
                <a:pos x="304" y="232"/>
              </a:cxn>
              <a:cxn ang="0">
                <a:pos x="362" y="232"/>
              </a:cxn>
              <a:cxn ang="0">
                <a:pos x="419" y="228"/>
              </a:cxn>
              <a:cxn ang="0">
                <a:pos x="472" y="221"/>
              </a:cxn>
              <a:cxn ang="0">
                <a:pos x="523" y="211"/>
              </a:cxn>
              <a:cxn ang="0">
                <a:pos x="568" y="198"/>
              </a:cxn>
              <a:cxn ang="0">
                <a:pos x="605" y="182"/>
              </a:cxn>
              <a:cxn ang="0">
                <a:pos x="633" y="165"/>
              </a:cxn>
              <a:cxn ang="0">
                <a:pos x="652" y="146"/>
              </a:cxn>
              <a:cxn ang="0">
                <a:pos x="663" y="126"/>
              </a:cxn>
            </a:cxnLst>
            <a:rect l="0" t="0" r="r" b="b"/>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45" name="Rectangle 44">
            <a:extLst>
              <a:ext uri="{FF2B5EF4-FFF2-40B4-BE49-F238E27FC236}">
                <a16:creationId xmlns:a16="http://schemas.microsoft.com/office/drawing/2014/main" id="{4D68D916-86B5-67FD-DFE0-840A190F60B1}"/>
              </a:ext>
            </a:extLst>
          </p:cNvPr>
          <p:cNvSpPr>
            <a:spLocks noChangeArrowheads="1"/>
          </p:cNvSpPr>
          <p:nvPr/>
        </p:nvSpPr>
        <p:spPr bwMode="auto">
          <a:xfrm>
            <a:off x="5437860" y="4154449"/>
            <a:ext cx="1800174"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err="1">
                <a:solidFill>
                  <a:srgbClr val="000000"/>
                </a:solidFill>
                <a:latin typeface="Arial" pitchFamily="34" charset="0"/>
              </a:rPr>
              <a:t>experiencescore</a:t>
            </a:r>
            <a:endParaRPr lang="en-US" sz="1600" b="1" dirty="0">
              <a:solidFill>
                <a:srgbClr val="000000"/>
              </a:solidFill>
              <a:latin typeface="Arial" pitchFamily="34" charset="0"/>
            </a:endParaRPr>
          </a:p>
        </p:txBody>
      </p:sp>
      <p:sp>
        <p:nvSpPr>
          <p:cNvPr id="46" name="Line 36">
            <a:extLst>
              <a:ext uri="{FF2B5EF4-FFF2-40B4-BE49-F238E27FC236}">
                <a16:creationId xmlns:a16="http://schemas.microsoft.com/office/drawing/2014/main" id="{48A5B218-B697-3F6F-21D5-039389A57E94}"/>
              </a:ext>
            </a:extLst>
          </p:cNvPr>
          <p:cNvSpPr>
            <a:spLocks noChangeShapeType="1"/>
          </p:cNvSpPr>
          <p:nvPr/>
        </p:nvSpPr>
        <p:spPr bwMode="auto">
          <a:xfrm flipH="1" flipV="1">
            <a:off x="5684353" y="3064640"/>
            <a:ext cx="239866" cy="1084789"/>
          </a:xfrm>
          <a:prstGeom prst="line">
            <a:avLst/>
          </a:prstGeom>
          <a:noFill/>
          <a:ln w="19050">
            <a:solidFill>
              <a:schemeClr val="tx2"/>
            </a:solidFill>
            <a:round/>
            <a:headEnd/>
            <a:tailEnd/>
          </a:ln>
          <a:effectLst/>
        </p:spPr>
        <p:txBody>
          <a:bodyPr/>
          <a:lstStyle/>
          <a:p>
            <a:endParaRPr lang="tr-TR"/>
          </a:p>
        </p:txBody>
      </p:sp>
      <p:sp>
        <p:nvSpPr>
          <p:cNvPr id="47" name="Freeform 9">
            <a:extLst>
              <a:ext uri="{FF2B5EF4-FFF2-40B4-BE49-F238E27FC236}">
                <a16:creationId xmlns:a16="http://schemas.microsoft.com/office/drawing/2014/main" id="{8F98102F-B8F3-83DB-ED42-2919EC4C3521}"/>
              </a:ext>
            </a:extLst>
          </p:cNvPr>
          <p:cNvSpPr>
            <a:spLocks/>
          </p:cNvSpPr>
          <p:nvPr/>
        </p:nvSpPr>
        <p:spPr bwMode="auto">
          <a:xfrm>
            <a:off x="5806913" y="3429544"/>
            <a:ext cx="1109960" cy="369887"/>
          </a:xfrm>
          <a:custGeom>
            <a:avLst/>
            <a:gdLst/>
            <a:ahLst/>
            <a:cxnLst>
              <a:cxn ang="0">
                <a:pos x="663" y="106"/>
              </a:cxn>
              <a:cxn ang="0">
                <a:pos x="652" y="86"/>
              </a:cxn>
              <a:cxn ang="0">
                <a:pos x="633" y="66"/>
              </a:cxn>
              <a:cxn ang="0">
                <a:pos x="605" y="49"/>
              </a:cxn>
              <a:cxn ang="0">
                <a:pos x="568" y="34"/>
              </a:cxn>
              <a:cxn ang="0">
                <a:pos x="523" y="21"/>
              </a:cxn>
              <a:cxn ang="0">
                <a:pos x="472" y="10"/>
              </a:cxn>
              <a:cxn ang="0">
                <a:pos x="419" y="3"/>
              </a:cxn>
              <a:cxn ang="0">
                <a:pos x="362" y="0"/>
              </a:cxn>
              <a:cxn ang="0">
                <a:pos x="304" y="0"/>
              </a:cxn>
              <a:cxn ang="0">
                <a:pos x="247" y="3"/>
              </a:cxn>
              <a:cxn ang="0">
                <a:pos x="192" y="10"/>
              </a:cxn>
              <a:cxn ang="0">
                <a:pos x="141" y="21"/>
              </a:cxn>
              <a:cxn ang="0">
                <a:pos x="98" y="34"/>
              </a:cxn>
              <a:cxn ang="0">
                <a:pos x="60" y="49"/>
              </a:cxn>
              <a:cxn ang="0">
                <a:pos x="31" y="66"/>
              </a:cxn>
              <a:cxn ang="0">
                <a:pos x="12" y="86"/>
              </a:cxn>
              <a:cxn ang="0">
                <a:pos x="1" y="106"/>
              </a:cxn>
              <a:cxn ang="0">
                <a:pos x="1" y="126"/>
              </a:cxn>
              <a:cxn ang="0">
                <a:pos x="12" y="146"/>
              </a:cxn>
              <a:cxn ang="0">
                <a:pos x="31" y="165"/>
              </a:cxn>
              <a:cxn ang="0">
                <a:pos x="60" y="182"/>
              </a:cxn>
              <a:cxn ang="0">
                <a:pos x="98" y="198"/>
              </a:cxn>
              <a:cxn ang="0">
                <a:pos x="141" y="211"/>
              </a:cxn>
              <a:cxn ang="0">
                <a:pos x="192" y="221"/>
              </a:cxn>
              <a:cxn ang="0">
                <a:pos x="247" y="228"/>
              </a:cxn>
              <a:cxn ang="0">
                <a:pos x="304" y="232"/>
              </a:cxn>
              <a:cxn ang="0">
                <a:pos x="362" y="232"/>
              </a:cxn>
              <a:cxn ang="0">
                <a:pos x="419" y="228"/>
              </a:cxn>
              <a:cxn ang="0">
                <a:pos x="472" y="221"/>
              </a:cxn>
              <a:cxn ang="0">
                <a:pos x="523" y="211"/>
              </a:cxn>
              <a:cxn ang="0">
                <a:pos x="568" y="198"/>
              </a:cxn>
              <a:cxn ang="0">
                <a:pos x="605" y="182"/>
              </a:cxn>
              <a:cxn ang="0">
                <a:pos x="633" y="165"/>
              </a:cxn>
              <a:cxn ang="0">
                <a:pos x="652" y="146"/>
              </a:cxn>
              <a:cxn ang="0">
                <a:pos x="663" y="126"/>
              </a:cxn>
            </a:cxnLst>
            <a:rect l="0" t="0" r="r" b="b"/>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48" name="Rectangle 47">
            <a:extLst>
              <a:ext uri="{FF2B5EF4-FFF2-40B4-BE49-F238E27FC236}">
                <a16:creationId xmlns:a16="http://schemas.microsoft.com/office/drawing/2014/main" id="{43733B85-B566-732A-6CDF-D5096CA460C1}"/>
              </a:ext>
            </a:extLst>
          </p:cNvPr>
          <p:cNvSpPr>
            <a:spLocks noChangeArrowheads="1"/>
          </p:cNvSpPr>
          <p:nvPr/>
        </p:nvSpPr>
        <p:spPr bwMode="auto">
          <a:xfrm>
            <a:off x="5985187" y="3458423"/>
            <a:ext cx="843181"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a:solidFill>
                  <a:srgbClr val="000000"/>
                </a:solidFill>
                <a:latin typeface="Arial" pitchFamily="34" charset="0"/>
              </a:rPr>
              <a:t>money</a:t>
            </a:r>
          </a:p>
        </p:txBody>
      </p:sp>
      <p:sp>
        <p:nvSpPr>
          <p:cNvPr id="49" name="Line 36">
            <a:extLst>
              <a:ext uri="{FF2B5EF4-FFF2-40B4-BE49-F238E27FC236}">
                <a16:creationId xmlns:a16="http://schemas.microsoft.com/office/drawing/2014/main" id="{4FB61A02-768B-C6A3-3531-18EE6301F4BE}"/>
              </a:ext>
            </a:extLst>
          </p:cNvPr>
          <p:cNvSpPr>
            <a:spLocks noChangeShapeType="1"/>
          </p:cNvSpPr>
          <p:nvPr/>
        </p:nvSpPr>
        <p:spPr bwMode="auto">
          <a:xfrm flipH="1" flipV="1">
            <a:off x="6421966" y="3094102"/>
            <a:ext cx="19592" cy="360179"/>
          </a:xfrm>
          <a:prstGeom prst="line">
            <a:avLst/>
          </a:prstGeom>
          <a:noFill/>
          <a:ln w="19050">
            <a:solidFill>
              <a:schemeClr val="tx2"/>
            </a:solidFill>
            <a:round/>
            <a:headEnd/>
            <a:tailEnd/>
          </a:ln>
          <a:effectLst/>
        </p:spPr>
        <p:txBody>
          <a:bodyPr/>
          <a:lstStyle/>
          <a:p>
            <a:endParaRPr lang="tr-TR"/>
          </a:p>
        </p:txBody>
      </p:sp>
      <p:sp>
        <p:nvSpPr>
          <p:cNvPr id="50" name="Freeform 9">
            <a:extLst>
              <a:ext uri="{FF2B5EF4-FFF2-40B4-BE49-F238E27FC236}">
                <a16:creationId xmlns:a16="http://schemas.microsoft.com/office/drawing/2014/main" id="{F2EE961E-A92F-2431-3F84-E180DFCF011C}"/>
              </a:ext>
            </a:extLst>
          </p:cNvPr>
          <p:cNvSpPr>
            <a:spLocks/>
          </p:cNvSpPr>
          <p:nvPr/>
        </p:nvSpPr>
        <p:spPr bwMode="auto">
          <a:xfrm>
            <a:off x="197493" y="3306372"/>
            <a:ext cx="1109960" cy="369887"/>
          </a:xfrm>
          <a:custGeom>
            <a:avLst/>
            <a:gdLst/>
            <a:ahLst/>
            <a:cxnLst>
              <a:cxn ang="0">
                <a:pos x="663" y="106"/>
              </a:cxn>
              <a:cxn ang="0">
                <a:pos x="652" y="86"/>
              </a:cxn>
              <a:cxn ang="0">
                <a:pos x="633" y="66"/>
              </a:cxn>
              <a:cxn ang="0">
                <a:pos x="605" y="49"/>
              </a:cxn>
              <a:cxn ang="0">
                <a:pos x="568" y="34"/>
              </a:cxn>
              <a:cxn ang="0">
                <a:pos x="523" y="21"/>
              </a:cxn>
              <a:cxn ang="0">
                <a:pos x="472" y="10"/>
              </a:cxn>
              <a:cxn ang="0">
                <a:pos x="419" y="3"/>
              </a:cxn>
              <a:cxn ang="0">
                <a:pos x="362" y="0"/>
              </a:cxn>
              <a:cxn ang="0">
                <a:pos x="304" y="0"/>
              </a:cxn>
              <a:cxn ang="0">
                <a:pos x="247" y="3"/>
              </a:cxn>
              <a:cxn ang="0">
                <a:pos x="192" y="10"/>
              </a:cxn>
              <a:cxn ang="0">
                <a:pos x="141" y="21"/>
              </a:cxn>
              <a:cxn ang="0">
                <a:pos x="98" y="34"/>
              </a:cxn>
              <a:cxn ang="0">
                <a:pos x="60" y="49"/>
              </a:cxn>
              <a:cxn ang="0">
                <a:pos x="31" y="66"/>
              </a:cxn>
              <a:cxn ang="0">
                <a:pos x="12" y="86"/>
              </a:cxn>
              <a:cxn ang="0">
                <a:pos x="1" y="106"/>
              </a:cxn>
              <a:cxn ang="0">
                <a:pos x="1" y="126"/>
              </a:cxn>
              <a:cxn ang="0">
                <a:pos x="12" y="146"/>
              </a:cxn>
              <a:cxn ang="0">
                <a:pos x="31" y="165"/>
              </a:cxn>
              <a:cxn ang="0">
                <a:pos x="60" y="182"/>
              </a:cxn>
              <a:cxn ang="0">
                <a:pos x="98" y="198"/>
              </a:cxn>
              <a:cxn ang="0">
                <a:pos x="141" y="211"/>
              </a:cxn>
              <a:cxn ang="0">
                <a:pos x="192" y="221"/>
              </a:cxn>
              <a:cxn ang="0">
                <a:pos x="247" y="228"/>
              </a:cxn>
              <a:cxn ang="0">
                <a:pos x="304" y="232"/>
              </a:cxn>
              <a:cxn ang="0">
                <a:pos x="362" y="232"/>
              </a:cxn>
              <a:cxn ang="0">
                <a:pos x="419" y="228"/>
              </a:cxn>
              <a:cxn ang="0">
                <a:pos x="472" y="221"/>
              </a:cxn>
              <a:cxn ang="0">
                <a:pos x="523" y="211"/>
              </a:cxn>
              <a:cxn ang="0">
                <a:pos x="568" y="198"/>
              </a:cxn>
              <a:cxn ang="0">
                <a:pos x="605" y="182"/>
              </a:cxn>
              <a:cxn ang="0">
                <a:pos x="633" y="165"/>
              </a:cxn>
              <a:cxn ang="0">
                <a:pos x="652" y="146"/>
              </a:cxn>
              <a:cxn ang="0">
                <a:pos x="663" y="126"/>
              </a:cxn>
            </a:cxnLst>
            <a:rect l="0" t="0" r="r" b="b"/>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51" name="Rectangle 50">
            <a:extLst>
              <a:ext uri="{FF2B5EF4-FFF2-40B4-BE49-F238E27FC236}">
                <a16:creationId xmlns:a16="http://schemas.microsoft.com/office/drawing/2014/main" id="{798ACE66-F857-7628-16AF-4DA282B12685}"/>
              </a:ext>
            </a:extLst>
          </p:cNvPr>
          <p:cNvSpPr>
            <a:spLocks noChangeArrowheads="1"/>
          </p:cNvSpPr>
          <p:nvPr/>
        </p:nvSpPr>
        <p:spPr bwMode="auto">
          <a:xfrm>
            <a:off x="375767" y="3335251"/>
            <a:ext cx="387928"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u="sng" dirty="0">
                <a:solidFill>
                  <a:srgbClr val="000000"/>
                </a:solidFill>
                <a:latin typeface="Arial" pitchFamily="34" charset="0"/>
              </a:rPr>
              <a:t>ID</a:t>
            </a:r>
          </a:p>
        </p:txBody>
      </p:sp>
      <p:sp>
        <p:nvSpPr>
          <p:cNvPr id="52" name="Line 36">
            <a:extLst>
              <a:ext uri="{FF2B5EF4-FFF2-40B4-BE49-F238E27FC236}">
                <a16:creationId xmlns:a16="http://schemas.microsoft.com/office/drawing/2014/main" id="{3FCB62B8-F7DE-AF92-6B4C-B1CAC6218649}"/>
              </a:ext>
            </a:extLst>
          </p:cNvPr>
          <p:cNvSpPr>
            <a:spLocks noChangeShapeType="1"/>
          </p:cNvSpPr>
          <p:nvPr/>
        </p:nvSpPr>
        <p:spPr bwMode="auto">
          <a:xfrm flipV="1">
            <a:off x="1262762" y="3137742"/>
            <a:ext cx="112200" cy="289299"/>
          </a:xfrm>
          <a:prstGeom prst="line">
            <a:avLst/>
          </a:prstGeom>
          <a:noFill/>
          <a:ln w="19050">
            <a:solidFill>
              <a:schemeClr val="tx2"/>
            </a:solidFill>
            <a:round/>
            <a:headEnd/>
            <a:tailEnd/>
          </a:ln>
          <a:effectLst/>
        </p:spPr>
        <p:txBody>
          <a:bodyPr/>
          <a:lstStyle/>
          <a:p>
            <a:endParaRPr lang="tr-TR"/>
          </a:p>
        </p:txBody>
      </p:sp>
      <p:sp>
        <p:nvSpPr>
          <p:cNvPr id="53" name="Freeform 9">
            <a:extLst>
              <a:ext uri="{FF2B5EF4-FFF2-40B4-BE49-F238E27FC236}">
                <a16:creationId xmlns:a16="http://schemas.microsoft.com/office/drawing/2014/main" id="{EC3F1A1A-65C6-43D5-7B81-970DE9CB6C6D}"/>
              </a:ext>
            </a:extLst>
          </p:cNvPr>
          <p:cNvSpPr>
            <a:spLocks/>
          </p:cNvSpPr>
          <p:nvPr/>
        </p:nvSpPr>
        <p:spPr bwMode="auto">
          <a:xfrm>
            <a:off x="1603458" y="3341410"/>
            <a:ext cx="1109960" cy="369887"/>
          </a:xfrm>
          <a:custGeom>
            <a:avLst/>
            <a:gdLst/>
            <a:ahLst/>
            <a:cxnLst>
              <a:cxn ang="0">
                <a:pos x="663" y="106"/>
              </a:cxn>
              <a:cxn ang="0">
                <a:pos x="652" y="86"/>
              </a:cxn>
              <a:cxn ang="0">
                <a:pos x="633" y="66"/>
              </a:cxn>
              <a:cxn ang="0">
                <a:pos x="605" y="49"/>
              </a:cxn>
              <a:cxn ang="0">
                <a:pos x="568" y="34"/>
              </a:cxn>
              <a:cxn ang="0">
                <a:pos x="523" y="21"/>
              </a:cxn>
              <a:cxn ang="0">
                <a:pos x="472" y="10"/>
              </a:cxn>
              <a:cxn ang="0">
                <a:pos x="419" y="3"/>
              </a:cxn>
              <a:cxn ang="0">
                <a:pos x="362" y="0"/>
              </a:cxn>
              <a:cxn ang="0">
                <a:pos x="304" y="0"/>
              </a:cxn>
              <a:cxn ang="0">
                <a:pos x="247" y="3"/>
              </a:cxn>
              <a:cxn ang="0">
                <a:pos x="192" y="10"/>
              </a:cxn>
              <a:cxn ang="0">
                <a:pos x="141" y="21"/>
              </a:cxn>
              <a:cxn ang="0">
                <a:pos x="98" y="34"/>
              </a:cxn>
              <a:cxn ang="0">
                <a:pos x="60" y="49"/>
              </a:cxn>
              <a:cxn ang="0">
                <a:pos x="31" y="66"/>
              </a:cxn>
              <a:cxn ang="0">
                <a:pos x="12" y="86"/>
              </a:cxn>
              <a:cxn ang="0">
                <a:pos x="1" y="106"/>
              </a:cxn>
              <a:cxn ang="0">
                <a:pos x="1" y="126"/>
              </a:cxn>
              <a:cxn ang="0">
                <a:pos x="12" y="146"/>
              </a:cxn>
              <a:cxn ang="0">
                <a:pos x="31" y="165"/>
              </a:cxn>
              <a:cxn ang="0">
                <a:pos x="60" y="182"/>
              </a:cxn>
              <a:cxn ang="0">
                <a:pos x="98" y="198"/>
              </a:cxn>
              <a:cxn ang="0">
                <a:pos x="141" y="211"/>
              </a:cxn>
              <a:cxn ang="0">
                <a:pos x="192" y="221"/>
              </a:cxn>
              <a:cxn ang="0">
                <a:pos x="247" y="228"/>
              </a:cxn>
              <a:cxn ang="0">
                <a:pos x="304" y="232"/>
              </a:cxn>
              <a:cxn ang="0">
                <a:pos x="362" y="232"/>
              </a:cxn>
              <a:cxn ang="0">
                <a:pos x="419" y="228"/>
              </a:cxn>
              <a:cxn ang="0">
                <a:pos x="472" y="221"/>
              </a:cxn>
              <a:cxn ang="0">
                <a:pos x="523" y="211"/>
              </a:cxn>
              <a:cxn ang="0">
                <a:pos x="568" y="198"/>
              </a:cxn>
              <a:cxn ang="0">
                <a:pos x="605" y="182"/>
              </a:cxn>
              <a:cxn ang="0">
                <a:pos x="633" y="165"/>
              </a:cxn>
              <a:cxn ang="0">
                <a:pos x="652" y="146"/>
              </a:cxn>
              <a:cxn ang="0">
                <a:pos x="663" y="126"/>
              </a:cxn>
            </a:cxnLst>
            <a:rect l="0" t="0" r="r" b="b"/>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54" name="Rectangle 53">
            <a:extLst>
              <a:ext uri="{FF2B5EF4-FFF2-40B4-BE49-F238E27FC236}">
                <a16:creationId xmlns:a16="http://schemas.microsoft.com/office/drawing/2014/main" id="{362D3974-5F51-8C87-5A93-16529DC7FFF2}"/>
              </a:ext>
            </a:extLst>
          </p:cNvPr>
          <p:cNvSpPr>
            <a:spLocks noChangeArrowheads="1"/>
          </p:cNvSpPr>
          <p:nvPr/>
        </p:nvSpPr>
        <p:spPr bwMode="auto">
          <a:xfrm>
            <a:off x="1781732" y="3370289"/>
            <a:ext cx="718146"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a:solidFill>
                  <a:srgbClr val="000000"/>
                </a:solidFill>
                <a:latin typeface="Arial" pitchFamily="34" charset="0"/>
              </a:rPr>
              <a:t>name</a:t>
            </a:r>
          </a:p>
        </p:txBody>
      </p:sp>
      <p:sp>
        <p:nvSpPr>
          <p:cNvPr id="55" name="Line 36">
            <a:extLst>
              <a:ext uri="{FF2B5EF4-FFF2-40B4-BE49-F238E27FC236}">
                <a16:creationId xmlns:a16="http://schemas.microsoft.com/office/drawing/2014/main" id="{E4AB7E46-2ED9-7FD1-4108-C785D2B45D17}"/>
              </a:ext>
            </a:extLst>
          </p:cNvPr>
          <p:cNvSpPr>
            <a:spLocks noChangeShapeType="1"/>
          </p:cNvSpPr>
          <p:nvPr/>
        </p:nvSpPr>
        <p:spPr bwMode="auto">
          <a:xfrm flipH="1" flipV="1">
            <a:off x="2084692" y="3108409"/>
            <a:ext cx="584035" cy="353670"/>
          </a:xfrm>
          <a:prstGeom prst="line">
            <a:avLst/>
          </a:prstGeom>
          <a:noFill/>
          <a:ln w="19050">
            <a:solidFill>
              <a:schemeClr val="tx2"/>
            </a:solidFill>
            <a:round/>
            <a:headEnd/>
            <a:tailEnd/>
          </a:ln>
          <a:effectLst/>
        </p:spPr>
        <p:txBody>
          <a:bodyPr/>
          <a:lstStyle/>
          <a:p>
            <a:endParaRPr lang="tr-TR"/>
          </a:p>
        </p:txBody>
      </p:sp>
      <p:sp>
        <p:nvSpPr>
          <p:cNvPr id="56" name="Freeform 9">
            <a:extLst>
              <a:ext uri="{FF2B5EF4-FFF2-40B4-BE49-F238E27FC236}">
                <a16:creationId xmlns:a16="http://schemas.microsoft.com/office/drawing/2014/main" id="{075914D3-0EA7-AEAC-F723-A16A49E80C17}"/>
              </a:ext>
            </a:extLst>
          </p:cNvPr>
          <p:cNvSpPr>
            <a:spLocks/>
          </p:cNvSpPr>
          <p:nvPr/>
        </p:nvSpPr>
        <p:spPr bwMode="auto">
          <a:xfrm>
            <a:off x="783872" y="1723168"/>
            <a:ext cx="1109960" cy="369887"/>
          </a:xfrm>
          <a:custGeom>
            <a:avLst/>
            <a:gdLst/>
            <a:ahLst/>
            <a:cxnLst>
              <a:cxn ang="0">
                <a:pos x="663" y="106"/>
              </a:cxn>
              <a:cxn ang="0">
                <a:pos x="652" y="86"/>
              </a:cxn>
              <a:cxn ang="0">
                <a:pos x="633" y="66"/>
              </a:cxn>
              <a:cxn ang="0">
                <a:pos x="605" y="49"/>
              </a:cxn>
              <a:cxn ang="0">
                <a:pos x="568" y="34"/>
              </a:cxn>
              <a:cxn ang="0">
                <a:pos x="523" y="21"/>
              </a:cxn>
              <a:cxn ang="0">
                <a:pos x="472" y="10"/>
              </a:cxn>
              <a:cxn ang="0">
                <a:pos x="419" y="3"/>
              </a:cxn>
              <a:cxn ang="0">
                <a:pos x="362" y="0"/>
              </a:cxn>
              <a:cxn ang="0">
                <a:pos x="304" y="0"/>
              </a:cxn>
              <a:cxn ang="0">
                <a:pos x="247" y="3"/>
              </a:cxn>
              <a:cxn ang="0">
                <a:pos x="192" y="10"/>
              </a:cxn>
              <a:cxn ang="0">
                <a:pos x="141" y="21"/>
              </a:cxn>
              <a:cxn ang="0">
                <a:pos x="98" y="34"/>
              </a:cxn>
              <a:cxn ang="0">
                <a:pos x="60" y="49"/>
              </a:cxn>
              <a:cxn ang="0">
                <a:pos x="31" y="66"/>
              </a:cxn>
              <a:cxn ang="0">
                <a:pos x="12" y="86"/>
              </a:cxn>
              <a:cxn ang="0">
                <a:pos x="1" y="106"/>
              </a:cxn>
              <a:cxn ang="0">
                <a:pos x="1" y="126"/>
              </a:cxn>
              <a:cxn ang="0">
                <a:pos x="12" y="146"/>
              </a:cxn>
              <a:cxn ang="0">
                <a:pos x="31" y="165"/>
              </a:cxn>
              <a:cxn ang="0">
                <a:pos x="60" y="182"/>
              </a:cxn>
              <a:cxn ang="0">
                <a:pos x="98" y="198"/>
              </a:cxn>
              <a:cxn ang="0">
                <a:pos x="141" y="211"/>
              </a:cxn>
              <a:cxn ang="0">
                <a:pos x="192" y="221"/>
              </a:cxn>
              <a:cxn ang="0">
                <a:pos x="247" y="228"/>
              </a:cxn>
              <a:cxn ang="0">
                <a:pos x="304" y="232"/>
              </a:cxn>
              <a:cxn ang="0">
                <a:pos x="362" y="232"/>
              </a:cxn>
              <a:cxn ang="0">
                <a:pos x="419" y="228"/>
              </a:cxn>
              <a:cxn ang="0">
                <a:pos x="472" y="221"/>
              </a:cxn>
              <a:cxn ang="0">
                <a:pos x="523" y="211"/>
              </a:cxn>
              <a:cxn ang="0">
                <a:pos x="568" y="198"/>
              </a:cxn>
              <a:cxn ang="0">
                <a:pos x="605" y="182"/>
              </a:cxn>
              <a:cxn ang="0">
                <a:pos x="633" y="165"/>
              </a:cxn>
              <a:cxn ang="0">
                <a:pos x="652" y="146"/>
              </a:cxn>
              <a:cxn ang="0">
                <a:pos x="663" y="126"/>
              </a:cxn>
            </a:cxnLst>
            <a:rect l="0" t="0" r="r" b="b"/>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9050" cap="rnd" cmpd="sng">
            <a:solidFill>
              <a:srgbClr val="000000"/>
            </a:solidFill>
            <a:prstDash val="solid"/>
            <a:round/>
            <a:headEnd type="none" w="med" len="med"/>
            <a:tailEnd type="none" w="med" len="med"/>
          </a:ln>
          <a:effectLst/>
        </p:spPr>
        <p:txBody>
          <a:bodyPr/>
          <a:lstStyle/>
          <a:p>
            <a:endParaRPr lang="tr-TR"/>
          </a:p>
        </p:txBody>
      </p:sp>
      <p:sp>
        <p:nvSpPr>
          <p:cNvPr id="57" name="Rectangle 56">
            <a:extLst>
              <a:ext uri="{FF2B5EF4-FFF2-40B4-BE49-F238E27FC236}">
                <a16:creationId xmlns:a16="http://schemas.microsoft.com/office/drawing/2014/main" id="{9BF44855-5F4D-DB75-EB67-9D5515E81E33}"/>
              </a:ext>
            </a:extLst>
          </p:cNvPr>
          <p:cNvSpPr>
            <a:spLocks noChangeArrowheads="1"/>
          </p:cNvSpPr>
          <p:nvPr/>
        </p:nvSpPr>
        <p:spPr bwMode="auto">
          <a:xfrm>
            <a:off x="962146" y="1752047"/>
            <a:ext cx="708528" cy="335989"/>
          </a:xfrm>
          <a:prstGeom prst="rect">
            <a:avLst/>
          </a:prstGeom>
          <a:noFill/>
          <a:ln w="19050">
            <a:noFill/>
            <a:miter lim="800000"/>
            <a:headEnd/>
            <a:tailEnd/>
          </a:ln>
          <a:effectLst/>
        </p:spPr>
        <p:txBody>
          <a:bodyPr wrap="none" lIns="90488" tIns="44450" rIns="90488" bIns="44450">
            <a:spAutoFit/>
          </a:bodyPr>
          <a:lstStyle/>
          <a:p>
            <a:pPr algn="l" eaLnBrk="0" hangingPunct="0"/>
            <a:r>
              <a:rPr lang="en-US" sz="1600" b="1" dirty="0">
                <a:solidFill>
                  <a:srgbClr val="000000"/>
                </a:solidFill>
                <a:latin typeface="Arial" pitchFamily="34" charset="0"/>
              </a:rPr>
              <a:t>email</a:t>
            </a:r>
          </a:p>
        </p:txBody>
      </p:sp>
      <p:sp>
        <p:nvSpPr>
          <p:cNvPr id="58" name="Line 36">
            <a:extLst>
              <a:ext uri="{FF2B5EF4-FFF2-40B4-BE49-F238E27FC236}">
                <a16:creationId xmlns:a16="http://schemas.microsoft.com/office/drawing/2014/main" id="{BC6E4A20-6417-86C5-2CE6-1D65B1F1BCB6}"/>
              </a:ext>
            </a:extLst>
          </p:cNvPr>
          <p:cNvSpPr>
            <a:spLocks noChangeShapeType="1"/>
          </p:cNvSpPr>
          <p:nvPr/>
        </p:nvSpPr>
        <p:spPr bwMode="auto">
          <a:xfrm>
            <a:off x="1849140" y="1843836"/>
            <a:ext cx="217509" cy="335988"/>
          </a:xfrm>
          <a:prstGeom prst="line">
            <a:avLst/>
          </a:prstGeom>
          <a:noFill/>
          <a:ln w="19050">
            <a:solidFill>
              <a:schemeClr val="tx2"/>
            </a:solidFill>
            <a:round/>
            <a:headEnd/>
            <a:tailEnd/>
          </a:ln>
          <a:effectLst/>
        </p:spPr>
        <p:txBody>
          <a:bodyPr/>
          <a:lstStyle/>
          <a:p>
            <a:endParaRPr lang="tr-TR"/>
          </a:p>
        </p:txBody>
      </p:sp>
    </p:spTree>
    <p:extLst>
      <p:ext uri="{BB962C8B-B14F-4D97-AF65-F5344CB8AC3E}">
        <p14:creationId xmlns:p14="http://schemas.microsoft.com/office/powerpoint/2010/main" val="805679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E2CBAFC-531A-571C-59EF-5C01F5CB8A80}"/>
              </a:ext>
            </a:extLst>
          </p:cNvPr>
          <p:cNvPicPr>
            <a:picLocks noChangeAspect="1"/>
          </p:cNvPicPr>
          <p:nvPr/>
        </p:nvPicPr>
        <p:blipFill>
          <a:blip r:embed="rId2"/>
          <a:stretch>
            <a:fillRect/>
          </a:stretch>
        </p:blipFill>
        <p:spPr>
          <a:xfrm>
            <a:off x="6363760" y="2405063"/>
            <a:ext cx="5124450" cy="4019550"/>
          </a:xfrm>
          <a:prstGeom prst="rect">
            <a:avLst/>
          </a:prstGeom>
        </p:spPr>
      </p:pic>
      <p:sp>
        <p:nvSpPr>
          <p:cNvPr id="2" name="Title 1">
            <a:extLst>
              <a:ext uri="{FF2B5EF4-FFF2-40B4-BE49-F238E27FC236}">
                <a16:creationId xmlns:a16="http://schemas.microsoft.com/office/drawing/2014/main" id="{A67BE865-CE67-F07A-B1A5-18BDD677E4E9}"/>
              </a:ext>
            </a:extLst>
          </p:cNvPr>
          <p:cNvSpPr>
            <a:spLocks noGrp="1"/>
          </p:cNvSpPr>
          <p:nvPr>
            <p:ph type="title"/>
          </p:nvPr>
        </p:nvSpPr>
        <p:spPr>
          <a:xfrm>
            <a:off x="819538" y="522516"/>
            <a:ext cx="7568682" cy="1168172"/>
          </a:xfrm>
        </p:spPr>
        <p:txBody>
          <a:bodyPr anchor="ctr">
            <a:normAutofit/>
          </a:bodyPr>
          <a:lstStyle/>
          <a:p>
            <a:r>
              <a:rPr lang="en-GB" dirty="0"/>
              <a:t>What have we learnt so far?</a:t>
            </a:r>
          </a:p>
        </p:txBody>
      </p:sp>
      <p:sp>
        <p:nvSpPr>
          <p:cNvPr id="1038" name="Content Placeholder 2">
            <a:extLst>
              <a:ext uri="{FF2B5EF4-FFF2-40B4-BE49-F238E27FC236}">
                <a16:creationId xmlns:a16="http://schemas.microsoft.com/office/drawing/2014/main" id="{8002FBBF-F679-46FA-743C-CBB0BC74C580}"/>
              </a:ext>
            </a:extLst>
          </p:cNvPr>
          <p:cNvSpPr>
            <a:spLocks noGrp="1"/>
          </p:cNvSpPr>
          <p:nvPr>
            <p:ph idx="1"/>
          </p:nvPr>
        </p:nvSpPr>
        <p:spPr>
          <a:xfrm>
            <a:off x="819538" y="2313991"/>
            <a:ext cx="5787863" cy="3862971"/>
          </a:xfrm>
        </p:spPr>
        <p:txBody>
          <a:bodyPr>
            <a:normAutofit/>
          </a:bodyPr>
          <a:lstStyle/>
          <a:p>
            <a:r>
              <a:rPr lang="en-US" dirty="0"/>
              <a:t>Program </a:t>
            </a:r>
            <a:r>
              <a:rPr lang="en-US" b="1" dirty="0"/>
              <a:t>may </a:t>
            </a:r>
            <a:r>
              <a:rPr lang="en-US" dirty="0"/>
              <a:t>have</a:t>
            </a:r>
            <a:r>
              <a:rPr lang="en-US" b="1" dirty="0"/>
              <a:t> many </a:t>
            </a:r>
            <a:r>
              <a:rPr lang="en-US" dirty="0"/>
              <a:t>students.</a:t>
            </a:r>
          </a:p>
        </p:txBody>
      </p:sp>
      <p:sp>
        <p:nvSpPr>
          <p:cNvPr id="4" name="Slide Number Placeholder 3">
            <a:extLst>
              <a:ext uri="{FF2B5EF4-FFF2-40B4-BE49-F238E27FC236}">
                <a16:creationId xmlns:a16="http://schemas.microsoft.com/office/drawing/2014/main" id="{A94F568B-EC7A-42D8-4EAE-BA5523E5618F}"/>
              </a:ext>
            </a:extLst>
          </p:cNvPr>
          <p:cNvSpPr>
            <a:spLocks noGrp="1"/>
          </p:cNvSpPr>
          <p:nvPr>
            <p:ph type="sldNum" sz="quarter" idx="4"/>
          </p:nvPr>
        </p:nvSpPr>
        <p:spPr>
          <a:xfrm>
            <a:off x="8955058" y="6092983"/>
            <a:ext cx="2743200" cy="365125"/>
          </a:xfrm>
        </p:spPr>
        <p:txBody>
          <a:bodyPr anchor="ctr">
            <a:normAutofit/>
          </a:bodyPr>
          <a:lstStyle/>
          <a:p>
            <a:pPr>
              <a:lnSpc>
                <a:spcPct val="90000"/>
              </a:lnSpc>
              <a:spcAft>
                <a:spcPts val="600"/>
              </a:spcAft>
            </a:pPr>
            <a:fld id="{6998E55D-8E2A-4AFE-A61C-B5DBBB7761E7}" type="slidenum">
              <a:rPr lang="en-GB" smtClean="0"/>
              <a:pPr>
                <a:lnSpc>
                  <a:spcPct val="90000"/>
                </a:lnSpc>
                <a:spcAft>
                  <a:spcPts val="600"/>
                </a:spcAft>
              </a:pPr>
              <a:t>14</a:t>
            </a:fld>
            <a:endParaRPr lang="en-GB"/>
          </a:p>
        </p:txBody>
      </p:sp>
      <p:sp>
        <p:nvSpPr>
          <p:cNvPr id="3" name="Oval 2">
            <a:extLst>
              <a:ext uri="{FF2B5EF4-FFF2-40B4-BE49-F238E27FC236}">
                <a16:creationId xmlns:a16="http://schemas.microsoft.com/office/drawing/2014/main" id="{87C9CC26-A2E2-E846-EA3D-0C40F1ECDF9B}"/>
              </a:ext>
            </a:extLst>
          </p:cNvPr>
          <p:cNvSpPr/>
          <p:nvPr/>
        </p:nvSpPr>
        <p:spPr>
          <a:xfrm>
            <a:off x="8955058" y="3343275"/>
            <a:ext cx="723900" cy="171450"/>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5537B4BC-A7AB-D16C-5848-51C1AEF58602}"/>
              </a:ext>
            </a:extLst>
          </p:cNvPr>
          <p:cNvSpPr/>
          <p:nvPr/>
        </p:nvSpPr>
        <p:spPr>
          <a:xfrm>
            <a:off x="8189366" y="3066497"/>
            <a:ext cx="361950" cy="276778"/>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03773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BE865-CE67-F07A-B1A5-18BDD677E4E9}"/>
              </a:ext>
            </a:extLst>
          </p:cNvPr>
          <p:cNvSpPr>
            <a:spLocks noGrp="1"/>
          </p:cNvSpPr>
          <p:nvPr>
            <p:ph type="title"/>
          </p:nvPr>
        </p:nvSpPr>
        <p:spPr>
          <a:xfrm>
            <a:off x="819538" y="522516"/>
            <a:ext cx="7568682" cy="1168172"/>
          </a:xfrm>
        </p:spPr>
        <p:txBody>
          <a:bodyPr anchor="ctr">
            <a:normAutofit/>
          </a:bodyPr>
          <a:lstStyle/>
          <a:p>
            <a:r>
              <a:rPr lang="en-GB" dirty="0"/>
              <a:t>What have we learnt so far?</a:t>
            </a:r>
          </a:p>
        </p:txBody>
      </p:sp>
      <p:sp>
        <p:nvSpPr>
          <p:cNvPr id="1038" name="Content Placeholder 2">
            <a:extLst>
              <a:ext uri="{FF2B5EF4-FFF2-40B4-BE49-F238E27FC236}">
                <a16:creationId xmlns:a16="http://schemas.microsoft.com/office/drawing/2014/main" id="{8002FBBF-F679-46FA-743C-CBB0BC74C580}"/>
              </a:ext>
            </a:extLst>
          </p:cNvPr>
          <p:cNvSpPr>
            <a:spLocks noGrp="1"/>
          </p:cNvSpPr>
          <p:nvPr>
            <p:ph idx="1"/>
          </p:nvPr>
        </p:nvSpPr>
        <p:spPr>
          <a:xfrm>
            <a:off x="819538" y="2313991"/>
            <a:ext cx="5337890" cy="3862971"/>
          </a:xfrm>
        </p:spPr>
        <p:txBody>
          <a:bodyPr>
            <a:normAutofit/>
          </a:bodyPr>
          <a:lstStyle/>
          <a:p>
            <a:r>
              <a:rPr lang="en-US" dirty="0"/>
              <a:t>Program </a:t>
            </a:r>
            <a:r>
              <a:rPr lang="en-US" b="1" dirty="0"/>
              <a:t>may </a:t>
            </a:r>
            <a:r>
              <a:rPr lang="en-US" dirty="0"/>
              <a:t>have</a:t>
            </a:r>
            <a:r>
              <a:rPr lang="en-US" b="1" dirty="0"/>
              <a:t> many </a:t>
            </a:r>
            <a:r>
              <a:rPr lang="en-US" dirty="0"/>
              <a:t>students.</a:t>
            </a:r>
          </a:p>
          <a:p>
            <a:pPr lvl="1"/>
            <a:r>
              <a:rPr lang="en-US" dirty="0"/>
              <a:t>It has name, </a:t>
            </a:r>
            <a:r>
              <a:rPr lang="en-US" dirty="0" err="1"/>
              <a:t>program_iD</a:t>
            </a:r>
            <a:r>
              <a:rPr lang="en-US" dirty="0"/>
              <a:t>, </a:t>
            </a:r>
            <a:r>
              <a:rPr lang="en-US" dirty="0" err="1"/>
              <a:t>CreditPoints</a:t>
            </a:r>
            <a:r>
              <a:rPr lang="en-US" dirty="0"/>
              <a:t>, </a:t>
            </a:r>
            <a:r>
              <a:rPr lang="en-US" dirty="0" err="1"/>
              <a:t>YearCommenced</a:t>
            </a:r>
            <a:r>
              <a:rPr lang="en-US" dirty="0"/>
              <a:t> where </a:t>
            </a:r>
            <a:r>
              <a:rPr lang="en-US" dirty="0" err="1"/>
              <a:t>program_iD</a:t>
            </a:r>
            <a:r>
              <a:rPr lang="en-US" dirty="0"/>
              <a:t> is a primary key.</a:t>
            </a:r>
          </a:p>
        </p:txBody>
      </p:sp>
      <p:sp>
        <p:nvSpPr>
          <p:cNvPr id="4" name="Slide Number Placeholder 3">
            <a:extLst>
              <a:ext uri="{FF2B5EF4-FFF2-40B4-BE49-F238E27FC236}">
                <a16:creationId xmlns:a16="http://schemas.microsoft.com/office/drawing/2014/main" id="{A94F568B-EC7A-42D8-4EAE-BA5523E5618F}"/>
              </a:ext>
            </a:extLst>
          </p:cNvPr>
          <p:cNvSpPr>
            <a:spLocks noGrp="1"/>
          </p:cNvSpPr>
          <p:nvPr>
            <p:ph type="sldNum" sz="quarter" idx="4"/>
          </p:nvPr>
        </p:nvSpPr>
        <p:spPr>
          <a:xfrm>
            <a:off x="8955058" y="6092983"/>
            <a:ext cx="2743200" cy="365125"/>
          </a:xfrm>
        </p:spPr>
        <p:txBody>
          <a:bodyPr anchor="ctr">
            <a:normAutofit/>
          </a:bodyPr>
          <a:lstStyle/>
          <a:p>
            <a:pPr>
              <a:lnSpc>
                <a:spcPct val="90000"/>
              </a:lnSpc>
              <a:spcAft>
                <a:spcPts val="600"/>
              </a:spcAft>
            </a:pPr>
            <a:fld id="{6998E55D-8E2A-4AFE-A61C-B5DBBB7761E7}" type="slidenum">
              <a:rPr lang="en-GB" smtClean="0"/>
              <a:pPr>
                <a:lnSpc>
                  <a:spcPct val="90000"/>
                </a:lnSpc>
                <a:spcAft>
                  <a:spcPts val="600"/>
                </a:spcAft>
              </a:pPr>
              <a:t>15</a:t>
            </a:fld>
            <a:endParaRPr lang="en-GB"/>
          </a:p>
        </p:txBody>
      </p:sp>
      <p:pic>
        <p:nvPicPr>
          <p:cNvPr id="6" name="Picture 5">
            <a:extLst>
              <a:ext uri="{FF2B5EF4-FFF2-40B4-BE49-F238E27FC236}">
                <a16:creationId xmlns:a16="http://schemas.microsoft.com/office/drawing/2014/main" id="{AB98A765-38DE-DF7A-A516-9DF00EF99833}"/>
              </a:ext>
            </a:extLst>
          </p:cNvPr>
          <p:cNvPicPr>
            <a:picLocks noChangeAspect="1"/>
          </p:cNvPicPr>
          <p:nvPr/>
        </p:nvPicPr>
        <p:blipFill>
          <a:blip r:embed="rId2"/>
          <a:stretch>
            <a:fillRect/>
          </a:stretch>
        </p:blipFill>
        <p:spPr>
          <a:xfrm>
            <a:off x="6365618" y="2400458"/>
            <a:ext cx="5124450" cy="4019550"/>
          </a:xfrm>
          <a:prstGeom prst="rect">
            <a:avLst/>
          </a:prstGeom>
        </p:spPr>
      </p:pic>
      <p:sp>
        <p:nvSpPr>
          <p:cNvPr id="3" name="Oval 2">
            <a:extLst>
              <a:ext uri="{FF2B5EF4-FFF2-40B4-BE49-F238E27FC236}">
                <a16:creationId xmlns:a16="http://schemas.microsoft.com/office/drawing/2014/main" id="{8AF4DA0A-7F79-6F9C-3281-AEC52D98CD2B}"/>
              </a:ext>
            </a:extLst>
          </p:cNvPr>
          <p:cNvSpPr/>
          <p:nvPr/>
        </p:nvSpPr>
        <p:spPr>
          <a:xfrm>
            <a:off x="8955058" y="3343275"/>
            <a:ext cx="723900" cy="171450"/>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B91E5308-76BB-BB00-6F31-96AF286E1EFF}"/>
              </a:ext>
            </a:extLst>
          </p:cNvPr>
          <p:cNvSpPr/>
          <p:nvPr/>
        </p:nvSpPr>
        <p:spPr>
          <a:xfrm>
            <a:off x="8189366" y="3066497"/>
            <a:ext cx="361950" cy="276778"/>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03946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BE865-CE67-F07A-B1A5-18BDD677E4E9}"/>
              </a:ext>
            </a:extLst>
          </p:cNvPr>
          <p:cNvSpPr>
            <a:spLocks noGrp="1"/>
          </p:cNvSpPr>
          <p:nvPr>
            <p:ph type="title"/>
          </p:nvPr>
        </p:nvSpPr>
        <p:spPr>
          <a:xfrm>
            <a:off x="819538" y="522516"/>
            <a:ext cx="7568682" cy="1168172"/>
          </a:xfrm>
        </p:spPr>
        <p:txBody>
          <a:bodyPr anchor="ctr">
            <a:normAutofit/>
          </a:bodyPr>
          <a:lstStyle/>
          <a:p>
            <a:r>
              <a:rPr lang="en-GB" dirty="0"/>
              <a:t>What have we learnt so far?</a:t>
            </a:r>
          </a:p>
        </p:txBody>
      </p:sp>
      <p:sp>
        <p:nvSpPr>
          <p:cNvPr id="1038" name="Content Placeholder 2">
            <a:extLst>
              <a:ext uri="{FF2B5EF4-FFF2-40B4-BE49-F238E27FC236}">
                <a16:creationId xmlns:a16="http://schemas.microsoft.com/office/drawing/2014/main" id="{8002FBBF-F679-46FA-743C-CBB0BC74C580}"/>
              </a:ext>
            </a:extLst>
          </p:cNvPr>
          <p:cNvSpPr>
            <a:spLocks noGrp="1"/>
          </p:cNvSpPr>
          <p:nvPr>
            <p:ph idx="1"/>
          </p:nvPr>
        </p:nvSpPr>
        <p:spPr>
          <a:xfrm>
            <a:off x="819538" y="2313991"/>
            <a:ext cx="4965441" cy="3862971"/>
          </a:xfrm>
        </p:spPr>
        <p:txBody>
          <a:bodyPr>
            <a:normAutofit/>
          </a:bodyPr>
          <a:lstStyle/>
          <a:p>
            <a:r>
              <a:rPr lang="en-US" dirty="0"/>
              <a:t>When a program is deleted, </a:t>
            </a:r>
            <a:r>
              <a:rPr lang="en-GB" dirty="0"/>
              <a:t>the DBMS automatically deletes all related courses</a:t>
            </a:r>
            <a:r>
              <a:rPr lang="en-US" dirty="0"/>
              <a:t>. (weak entity)</a:t>
            </a:r>
          </a:p>
        </p:txBody>
      </p:sp>
      <p:sp>
        <p:nvSpPr>
          <p:cNvPr id="4" name="Slide Number Placeholder 3">
            <a:extLst>
              <a:ext uri="{FF2B5EF4-FFF2-40B4-BE49-F238E27FC236}">
                <a16:creationId xmlns:a16="http://schemas.microsoft.com/office/drawing/2014/main" id="{A94F568B-EC7A-42D8-4EAE-BA5523E5618F}"/>
              </a:ext>
            </a:extLst>
          </p:cNvPr>
          <p:cNvSpPr>
            <a:spLocks noGrp="1"/>
          </p:cNvSpPr>
          <p:nvPr>
            <p:ph type="sldNum" sz="quarter" idx="4"/>
          </p:nvPr>
        </p:nvSpPr>
        <p:spPr>
          <a:xfrm>
            <a:off x="8955058" y="6092983"/>
            <a:ext cx="2743200" cy="365125"/>
          </a:xfrm>
        </p:spPr>
        <p:txBody>
          <a:bodyPr anchor="ctr">
            <a:normAutofit/>
          </a:bodyPr>
          <a:lstStyle/>
          <a:p>
            <a:pPr>
              <a:lnSpc>
                <a:spcPct val="90000"/>
              </a:lnSpc>
              <a:spcAft>
                <a:spcPts val="600"/>
              </a:spcAft>
            </a:pPr>
            <a:fld id="{6998E55D-8E2A-4AFE-A61C-B5DBBB7761E7}" type="slidenum">
              <a:rPr lang="en-GB" smtClean="0"/>
              <a:pPr>
                <a:lnSpc>
                  <a:spcPct val="90000"/>
                </a:lnSpc>
                <a:spcAft>
                  <a:spcPts val="600"/>
                </a:spcAft>
              </a:pPr>
              <a:t>16</a:t>
            </a:fld>
            <a:endParaRPr lang="en-GB"/>
          </a:p>
        </p:txBody>
      </p:sp>
      <p:pic>
        <p:nvPicPr>
          <p:cNvPr id="6" name="Picture 5">
            <a:extLst>
              <a:ext uri="{FF2B5EF4-FFF2-40B4-BE49-F238E27FC236}">
                <a16:creationId xmlns:a16="http://schemas.microsoft.com/office/drawing/2014/main" id="{DE0DEEF2-F901-9337-E93F-258C6F40242D}"/>
              </a:ext>
            </a:extLst>
          </p:cNvPr>
          <p:cNvPicPr>
            <a:picLocks noChangeAspect="1"/>
          </p:cNvPicPr>
          <p:nvPr/>
        </p:nvPicPr>
        <p:blipFill>
          <a:blip r:embed="rId2"/>
          <a:stretch>
            <a:fillRect/>
          </a:stretch>
        </p:blipFill>
        <p:spPr>
          <a:xfrm>
            <a:off x="6321298" y="2211547"/>
            <a:ext cx="5124450" cy="4019550"/>
          </a:xfrm>
          <a:prstGeom prst="rect">
            <a:avLst/>
          </a:prstGeom>
        </p:spPr>
      </p:pic>
      <p:sp>
        <p:nvSpPr>
          <p:cNvPr id="5" name="Oval 4">
            <a:extLst>
              <a:ext uri="{FF2B5EF4-FFF2-40B4-BE49-F238E27FC236}">
                <a16:creationId xmlns:a16="http://schemas.microsoft.com/office/drawing/2014/main" id="{A3EE61C5-ED1E-BA62-4F29-3AE76A9A4EA5}"/>
              </a:ext>
            </a:extLst>
          </p:cNvPr>
          <p:cNvSpPr/>
          <p:nvPr/>
        </p:nvSpPr>
        <p:spPr>
          <a:xfrm>
            <a:off x="9296400" y="3943349"/>
            <a:ext cx="858808" cy="1628775"/>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0287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BE865-CE67-F07A-B1A5-18BDD677E4E9}"/>
              </a:ext>
            </a:extLst>
          </p:cNvPr>
          <p:cNvSpPr>
            <a:spLocks noGrp="1"/>
          </p:cNvSpPr>
          <p:nvPr>
            <p:ph type="title"/>
          </p:nvPr>
        </p:nvSpPr>
        <p:spPr>
          <a:xfrm>
            <a:off x="819538" y="522516"/>
            <a:ext cx="7568682" cy="1168172"/>
          </a:xfrm>
        </p:spPr>
        <p:txBody>
          <a:bodyPr anchor="ctr">
            <a:normAutofit/>
          </a:bodyPr>
          <a:lstStyle/>
          <a:p>
            <a:r>
              <a:rPr lang="en-GB" dirty="0"/>
              <a:t>What have we learnt so far?</a:t>
            </a:r>
          </a:p>
        </p:txBody>
      </p:sp>
      <p:sp>
        <p:nvSpPr>
          <p:cNvPr id="1038" name="Content Placeholder 2">
            <a:extLst>
              <a:ext uri="{FF2B5EF4-FFF2-40B4-BE49-F238E27FC236}">
                <a16:creationId xmlns:a16="http://schemas.microsoft.com/office/drawing/2014/main" id="{8002FBBF-F679-46FA-743C-CBB0BC74C580}"/>
              </a:ext>
            </a:extLst>
          </p:cNvPr>
          <p:cNvSpPr>
            <a:spLocks noGrp="1"/>
          </p:cNvSpPr>
          <p:nvPr>
            <p:ph idx="1"/>
          </p:nvPr>
        </p:nvSpPr>
        <p:spPr>
          <a:xfrm>
            <a:off x="819538" y="2313991"/>
            <a:ext cx="4965441" cy="3862971"/>
          </a:xfrm>
        </p:spPr>
        <p:txBody>
          <a:bodyPr>
            <a:normAutofit/>
          </a:bodyPr>
          <a:lstStyle/>
          <a:p>
            <a:r>
              <a:rPr lang="en-US" dirty="0"/>
              <a:t>When a program is deleted, </a:t>
            </a:r>
            <a:r>
              <a:rPr lang="en-GB" dirty="0"/>
              <a:t>the DBMS automatically deletes all related courses</a:t>
            </a:r>
            <a:r>
              <a:rPr lang="en-US" dirty="0"/>
              <a:t>. (weak entity)</a:t>
            </a:r>
          </a:p>
          <a:p>
            <a:pPr lvl="1"/>
            <a:r>
              <a:rPr lang="en-US" dirty="0"/>
              <a:t>It has Name, </a:t>
            </a:r>
            <a:r>
              <a:rPr lang="en-US" dirty="0" err="1"/>
              <a:t>course_id</a:t>
            </a:r>
            <a:r>
              <a:rPr lang="en-US" dirty="0"/>
              <a:t>, </a:t>
            </a:r>
            <a:r>
              <a:rPr lang="en-US" dirty="0" err="1"/>
              <a:t>CreditPoints</a:t>
            </a:r>
            <a:r>
              <a:rPr lang="en-US" dirty="0"/>
              <a:t>, </a:t>
            </a:r>
            <a:r>
              <a:rPr lang="en-US" dirty="0" err="1"/>
              <a:t>YearCommenced</a:t>
            </a:r>
            <a:r>
              <a:rPr lang="en-US" dirty="0"/>
              <a:t> where </a:t>
            </a:r>
            <a:r>
              <a:rPr lang="en-US" dirty="0" err="1"/>
              <a:t>course_id</a:t>
            </a:r>
            <a:r>
              <a:rPr lang="en-US" dirty="0"/>
              <a:t> is the weak key.</a:t>
            </a:r>
          </a:p>
        </p:txBody>
      </p:sp>
      <p:sp>
        <p:nvSpPr>
          <p:cNvPr id="4" name="Slide Number Placeholder 3">
            <a:extLst>
              <a:ext uri="{FF2B5EF4-FFF2-40B4-BE49-F238E27FC236}">
                <a16:creationId xmlns:a16="http://schemas.microsoft.com/office/drawing/2014/main" id="{A94F568B-EC7A-42D8-4EAE-BA5523E5618F}"/>
              </a:ext>
            </a:extLst>
          </p:cNvPr>
          <p:cNvSpPr>
            <a:spLocks noGrp="1"/>
          </p:cNvSpPr>
          <p:nvPr>
            <p:ph type="sldNum" sz="quarter" idx="4"/>
          </p:nvPr>
        </p:nvSpPr>
        <p:spPr>
          <a:xfrm>
            <a:off x="8955058" y="6092983"/>
            <a:ext cx="2743200" cy="365125"/>
          </a:xfrm>
        </p:spPr>
        <p:txBody>
          <a:bodyPr anchor="ctr">
            <a:normAutofit/>
          </a:bodyPr>
          <a:lstStyle/>
          <a:p>
            <a:pPr>
              <a:lnSpc>
                <a:spcPct val="90000"/>
              </a:lnSpc>
              <a:spcAft>
                <a:spcPts val="600"/>
              </a:spcAft>
            </a:pPr>
            <a:fld id="{6998E55D-8E2A-4AFE-A61C-B5DBBB7761E7}" type="slidenum">
              <a:rPr lang="en-GB" smtClean="0"/>
              <a:pPr>
                <a:lnSpc>
                  <a:spcPct val="90000"/>
                </a:lnSpc>
                <a:spcAft>
                  <a:spcPts val="600"/>
                </a:spcAft>
              </a:pPr>
              <a:t>17</a:t>
            </a:fld>
            <a:endParaRPr lang="en-GB"/>
          </a:p>
        </p:txBody>
      </p:sp>
      <p:pic>
        <p:nvPicPr>
          <p:cNvPr id="5" name="Picture 4">
            <a:extLst>
              <a:ext uri="{FF2B5EF4-FFF2-40B4-BE49-F238E27FC236}">
                <a16:creationId xmlns:a16="http://schemas.microsoft.com/office/drawing/2014/main" id="{0CB8E5F2-D228-E3E5-551C-0C4C0F9F950B}"/>
              </a:ext>
            </a:extLst>
          </p:cNvPr>
          <p:cNvPicPr>
            <a:picLocks noChangeAspect="1"/>
          </p:cNvPicPr>
          <p:nvPr/>
        </p:nvPicPr>
        <p:blipFill>
          <a:blip r:embed="rId2"/>
          <a:stretch>
            <a:fillRect/>
          </a:stretch>
        </p:blipFill>
        <p:spPr>
          <a:xfrm>
            <a:off x="6325660" y="2157412"/>
            <a:ext cx="5124450" cy="4019550"/>
          </a:xfrm>
          <a:prstGeom prst="rect">
            <a:avLst/>
          </a:prstGeom>
        </p:spPr>
      </p:pic>
      <p:sp>
        <p:nvSpPr>
          <p:cNvPr id="3" name="Oval 2">
            <a:extLst>
              <a:ext uri="{FF2B5EF4-FFF2-40B4-BE49-F238E27FC236}">
                <a16:creationId xmlns:a16="http://schemas.microsoft.com/office/drawing/2014/main" id="{949928F7-40DB-E870-3792-A0FFFABBE29B}"/>
              </a:ext>
            </a:extLst>
          </p:cNvPr>
          <p:cNvSpPr/>
          <p:nvPr/>
        </p:nvSpPr>
        <p:spPr>
          <a:xfrm>
            <a:off x="9364633" y="4067175"/>
            <a:ext cx="723900" cy="1562100"/>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57828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BE865-CE67-F07A-B1A5-18BDD677E4E9}"/>
              </a:ext>
            </a:extLst>
          </p:cNvPr>
          <p:cNvSpPr>
            <a:spLocks noGrp="1"/>
          </p:cNvSpPr>
          <p:nvPr>
            <p:ph type="title"/>
          </p:nvPr>
        </p:nvSpPr>
        <p:spPr>
          <a:xfrm>
            <a:off x="819538" y="522516"/>
            <a:ext cx="7568682" cy="1168172"/>
          </a:xfrm>
        </p:spPr>
        <p:txBody>
          <a:bodyPr anchor="ctr">
            <a:normAutofit/>
          </a:bodyPr>
          <a:lstStyle/>
          <a:p>
            <a:r>
              <a:rPr lang="en-GB" dirty="0"/>
              <a:t>What have we learnt so far?</a:t>
            </a:r>
          </a:p>
        </p:txBody>
      </p:sp>
      <p:sp>
        <p:nvSpPr>
          <p:cNvPr id="1038" name="Content Placeholder 2">
            <a:extLst>
              <a:ext uri="{FF2B5EF4-FFF2-40B4-BE49-F238E27FC236}">
                <a16:creationId xmlns:a16="http://schemas.microsoft.com/office/drawing/2014/main" id="{8002FBBF-F679-46FA-743C-CBB0BC74C580}"/>
              </a:ext>
            </a:extLst>
          </p:cNvPr>
          <p:cNvSpPr>
            <a:spLocks noGrp="1"/>
          </p:cNvSpPr>
          <p:nvPr>
            <p:ph idx="1"/>
          </p:nvPr>
        </p:nvSpPr>
        <p:spPr>
          <a:xfrm>
            <a:off x="819538" y="2313991"/>
            <a:ext cx="4330179" cy="3862971"/>
          </a:xfrm>
        </p:spPr>
        <p:txBody>
          <a:bodyPr>
            <a:normAutofit/>
          </a:bodyPr>
          <a:lstStyle/>
          <a:p>
            <a:r>
              <a:rPr lang="en-US" dirty="0"/>
              <a:t>Program  ….. have  …..  courses</a:t>
            </a:r>
          </a:p>
        </p:txBody>
      </p:sp>
      <p:sp>
        <p:nvSpPr>
          <p:cNvPr id="4" name="Slide Number Placeholder 3">
            <a:extLst>
              <a:ext uri="{FF2B5EF4-FFF2-40B4-BE49-F238E27FC236}">
                <a16:creationId xmlns:a16="http://schemas.microsoft.com/office/drawing/2014/main" id="{A94F568B-EC7A-42D8-4EAE-BA5523E5618F}"/>
              </a:ext>
            </a:extLst>
          </p:cNvPr>
          <p:cNvSpPr>
            <a:spLocks noGrp="1"/>
          </p:cNvSpPr>
          <p:nvPr>
            <p:ph type="sldNum" sz="quarter" idx="4"/>
          </p:nvPr>
        </p:nvSpPr>
        <p:spPr>
          <a:xfrm>
            <a:off x="8955058" y="6092983"/>
            <a:ext cx="2743200" cy="365125"/>
          </a:xfrm>
        </p:spPr>
        <p:txBody>
          <a:bodyPr anchor="ctr">
            <a:normAutofit/>
          </a:bodyPr>
          <a:lstStyle/>
          <a:p>
            <a:pPr>
              <a:lnSpc>
                <a:spcPct val="90000"/>
              </a:lnSpc>
              <a:spcAft>
                <a:spcPts val="600"/>
              </a:spcAft>
            </a:pPr>
            <a:fld id="{6998E55D-8E2A-4AFE-A61C-B5DBBB7761E7}" type="slidenum">
              <a:rPr lang="en-GB" smtClean="0"/>
              <a:pPr>
                <a:lnSpc>
                  <a:spcPct val="90000"/>
                </a:lnSpc>
                <a:spcAft>
                  <a:spcPts val="600"/>
                </a:spcAft>
              </a:pPr>
              <a:t>18</a:t>
            </a:fld>
            <a:endParaRPr lang="en-GB"/>
          </a:p>
        </p:txBody>
      </p:sp>
      <p:pic>
        <p:nvPicPr>
          <p:cNvPr id="5" name="Picture 4">
            <a:extLst>
              <a:ext uri="{FF2B5EF4-FFF2-40B4-BE49-F238E27FC236}">
                <a16:creationId xmlns:a16="http://schemas.microsoft.com/office/drawing/2014/main" id="{0CB8E5F2-D228-E3E5-551C-0C4C0F9F950B}"/>
              </a:ext>
            </a:extLst>
          </p:cNvPr>
          <p:cNvPicPr>
            <a:picLocks noChangeAspect="1"/>
          </p:cNvPicPr>
          <p:nvPr/>
        </p:nvPicPr>
        <p:blipFill>
          <a:blip r:embed="rId2"/>
          <a:stretch>
            <a:fillRect/>
          </a:stretch>
        </p:blipFill>
        <p:spPr>
          <a:xfrm>
            <a:off x="6325660" y="2157412"/>
            <a:ext cx="5124450" cy="4019550"/>
          </a:xfrm>
          <a:prstGeom prst="rect">
            <a:avLst/>
          </a:prstGeom>
        </p:spPr>
      </p:pic>
      <p:sp>
        <p:nvSpPr>
          <p:cNvPr id="3" name="Oval 2">
            <a:extLst>
              <a:ext uri="{FF2B5EF4-FFF2-40B4-BE49-F238E27FC236}">
                <a16:creationId xmlns:a16="http://schemas.microsoft.com/office/drawing/2014/main" id="{949928F7-40DB-E870-3792-A0FFFABBE29B}"/>
              </a:ext>
            </a:extLst>
          </p:cNvPr>
          <p:cNvSpPr/>
          <p:nvPr/>
        </p:nvSpPr>
        <p:spPr>
          <a:xfrm>
            <a:off x="9602758" y="4302671"/>
            <a:ext cx="516602" cy="243204"/>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73837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BE865-CE67-F07A-B1A5-18BDD677E4E9}"/>
              </a:ext>
            </a:extLst>
          </p:cNvPr>
          <p:cNvSpPr>
            <a:spLocks noGrp="1"/>
          </p:cNvSpPr>
          <p:nvPr>
            <p:ph type="title"/>
          </p:nvPr>
        </p:nvSpPr>
        <p:spPr>
          <a:xfrm>
            <a:off x="819538" y="522516"/>
            <a:ext cx="7568682" cy="1168172"/>
          </a:xfrm>
        </p:spPr>
        <p:txBody>
          <a:bodyPr anchor="ctr">
            <a:normAutofit/>
          </a:bodyPr>
          <a:lstStyle/>
          <a:p>
            <a:r>
              <a:rPr lang="en-GB" dirty="0"/>
              <a:t>What have we learnt so far?</a:t>
            </a:r>
          </a:p>
        </p:txBody>
      </p:sp>
      <p:sp>
        <p:nvSpPr>
          <p:cNvPr id="1038" name="Content Placeholder 2">
            <a:extLst>
              <a:ext uri="{FF2B5EF4-FFF2-40B4-BE49-F238E27FC236}">
                <a16:creationId xmlns:a16="http://schemas.microsoft.com/office/drawing/2014/main" id="{8002FBBF-F679-46FA-743C-CBB0BC74C580}"/>
              </a:ext>
            </a:extLst>
          </p:cNvPr>
          <p:cNvSpPr>
            <a:spLocks noGrp="1"/>
          </p:cNvSpPr>
          <p:nvPr>
            <p:ph idx="1"/>
          </p:nvPr>
        </p:nvSpPr>
        <p:spPr>
          <a:xfrm>
            <a:off x="819539" y="2313991"/>
            <a:ext cx="4666862" cy="3862971"/>
          </a:xfrm>
        </p:spPr>
        <p:txBody>
          <a:bodyPr>
            <a:normAutofit/>
          </a:bodyPr>
          <a:lstStyle/>
          <a:p>
            <a:r>
              <a:rPr lang="en-US" dirty="0"/>
              <a:t>Program …… have  </a:t>
            </a:r>
            <a:r>
              <a:rPr lang="en-US" b="1" dirty="0"/>
              <a:t>many</a:t>
            </a:r>
            <a:r>
              <a:rPr lang="en-US" dirty="0"/>
              <a:t>          courses</a:t>
            </a:r>
          </a:p>
        </p:txBody>
      </p:sp>
      <p:sp>
        <p:nvSpPr>
          <p:cNvPr id="4" name="Slide Number Placeholder 3">
            <a:extLst>
              <a:ext uri="{FF2B5EF4-FFF2-40B4-BE49-F238E27FC236}">
                <a16:creationId xmlns:a16="http://schemas.microsoft.com/office/drawing/2014/main" id="{A94F568B-EC7A-42D8-4EAE-BA5523E5618F}"/>
              </a:ext>
            </a:extLst>
          </p:cNvPr>
          <p:cNvSpPr>
            <a:spLocks noGrp="1"/>
          </p:cNvSpPr>
          <p:nvPr>
            <p:ph type="sldNum" sz="quarter" idx="4"/>
          </p:nvPr>
        </p:nvSpPr>
        <p:spPr>
          <a:xfrm>
            <a:off x="8955058" y="6092983"/>
            <a:ext cx="2743200" cy="365125"/>
          </a:xfrm>
        </p:spPr>
        <p:txBody>
          <a:bodyPr anchor="ctr">
            <a:normAutofit/>
          </a:bodyPr>
          <a:lstStyle/>
          <a:p>
            <a:pPr>
              <a:lnSpc>
                <a:spcPct val="90000"/>
              </a:lnSpc>
              <a:spcAft>
                <a:spcPts val="600"/>
              </a:spcAft>
            </a:pPr>
            <a:fld id="{6998E55D-8E2A-4AFE-A61C-B5DBBB7761E7}" type="slidenum">
              <a:rPr lang="en-GB" smtClean="0"/>
              <a:pPr>
                <a:lnSpc>
                  <a:spcPct val="90000"/>
                </a:lnSpc>
                <a:spcAft>
                  <a:spcPts val="600"/>
                </a:spcAft>
              </a:pPr>
              <a:t>19</a:t>
            </a:fld>
            <a:endParaRPr lang="en-GB"/>
          </a:p>
        </p:txBody>
      </p:sp>
      <p:pic>
        <p:nvPicPr>
          <p:cNvPr id="5" name="Picture 4">
            <a:extLst>
              <a:ext uri="{FF2B5EF4-FFF2-40B4-BE49-F238E27FC236}">
                <a16:creationId xmlns:a16="http://schemas.microsoft.com/office/drawing/2014/main" id="{0CB8E5F2-D228-E3E5-551C-0C4C0F9F950B}"/>
              </a:ext>
            </a:extLst>
          </p:cNvPr>
          <p:cNvPicPr>
            <a:picLocks noChangeAspect="1"/>
          </p:cNvPicPr>
          <p:nvPr/>
        </p:nvPicPr>
        <p:blipFill>
          <a:blip r:embed="rId2"/>
          <a:stretch>
            <a:fillRect/>
          </a:stretch>
        </p:blipFill>
        <p:spPr>
          <a:xfrm>
            <a:off x="6325660" y="2157412"/>
            <a:ext cx="5124450" cy="4019550"/>
          </a:xfrm>
          <a:prstGeom prst="rect">
            <a:avLst/>
          </a:prstGeom>
        </p:spPr>
      </p:pic>
      <p:sp>
        <p:nvSpPr>
          <p:cNvPr id="3" name="Oval 2">
            <a:extLst>
              <a:ext uri="{FF2B5EF4-FFF2-40B4-BE49-F238E27FC236}">
                <a16:creationId xmlns:a16="http://schemas.microsoft.com/office/drawing/2014/main" id="{949928F7-40DB-E870-3792-A0FFFABBE29B}"/>
              </a:ext>
            </a:extLst>
          </p:cNvPr>
          <p:cNvSpPr/>
          <p:nvPr/>
        </p:nvSpPr>
        <p:spPr>
          <a:xfrm>
            <a:off x="9602758" y="4302671"/>
            <a:ext cx="516602" cy="243204"/>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59473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73B3B7B3-8B96-244D-0E25-3F767D0DABDE}"/>
              </a:ext>
            </a:extLst>
          </p:cNvPr>
          <p:cNvPicPr>
            <a:picLocks noGrp="1" noChangeAspect="1"/>
          </p:cNvPicPr>
          <p:nvPr>
            <p:ph idx="1"/>
          </p:nvPr>
        </p:nvPicPr>
        <p:blipFill>
          <a:blip r:embed="rId2"/>
          <a:stretch>
            <a:fillRect/>
          </a:stretch>
        </p:blipFill>
        <p:spPr>
          <a:xfrm>
            <a:off x="2688920" y="-6171"/>
            <a:ext cx="5384823" cy="6864171"/>
          </a:xfrm>
        </p:spPr>
      </p:pic>
      <p:sp>
        <p:nvSpPr>
          <p:cNvPr id="4" name="Slide Number Placeholder 3">
            <a:extLst>
              <a:ext uri="{FF2B5EF4-FFF2-40B4-BE49-F238E27FC236}">
                <a16:creationId xmlns:a16="http://schemas.microsoft.com/office/drawing/2014/main" id="{DA99950A-6FBF-C5B0-3961-15D17DD5F771}"/>
              </a:ext>
            </a:extLst>
          </p:cNvPr>
          <p:cNvSpPr>
            <a:spLocks noGrp="1"/>
          </p:cNvSpPr>
          <p:nvPr>
            <p:ph type="sldNum" sz="quarter" idx="4"/>
          </p:nvPr>
        </p:nvSpPr>
        <p:spPr/>
        <p:txBody>
          <a:bodyPr/>
          <a:lstStyle/>
          <a:p>
            <a:fld id="{6998E55D-8E2A-4AFE-A61C-B5DBBB7761E7}" type="slidenum">
              <a:rPr lang="en-GB" smtClean="0"/>
              <a:pPr/>
              <a:t>2</a:t>
            </a:fld>
            <a:endParaRPr lang="en-GB"/>
          </a:p>
        </p:txBody>
      </p:sp>
    </p:spTree>
    <p:extLst>
      <p:ext uri="{BB962C8B-B14F-4D97-AF65-F5344CB8AC3E}">
        <p14:creationId xmlns:p14="http://schemas.microsoft.com/office/powerpoint/2010/main" val="2486045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BE865-CE67-F07A-B1A5-18BDD677E4E9}"/>
              </a:ext>
            </a:extLst>
          </p:cNvPr>
          <p:cNvSpPr>
            <a:spLocks noGrp="1"/>
          </p:cNvSpPr>
          <p:nvPr>
            <p:ph type="title"/>
          </p:nvPr>
        </p:nvSpPr>
        <p:spPr>
          <a:xfrm>
            <a:off x="819538" y="522516"/>
            <a:ext cx="7568682" cy="1168172"/>
          </a:xfrm>
        </p:spPr>
        <p:txBody>
          <a:bodyPr anchor="ctr">
            <a:normAutofit/>
          </a:bodyPr>
          <a:lstStyle/>
          <a:p>
            <a:r>
              <a:rPr lang="en-GB" dirty="0"/>
              <a:t>What have we learnt so far?</a:t>
            </a:r>
          </a:p>
        </p:txBody>
      </p:sp>
      <p:sp>
        <p:nvSpPr>
          <p:cNvPr id="1038" name="Content Placeholder 2">
            <a:extLst>
              <a:ext uri="{FF2B5EF4-FFF2-40B4-BE49-F238E27FC236}">
                <a16:creationId xmlns:a16="http://schemas.microsoft.com/office/drawing/2014/main" id="{8002FBBF-F679-46FA-743C-CBB0BC74C580}"/>
              </a:ext>
            </a:extLst>
          </p:cNvPr>
          <p:cNvSpPr>
            <a:spLocks noGrp="1"/>
          </p:cNvSpPr>
          <p:nvPr>
            <p:ph idx="1"/>
          </p:nvPr>
        </p:nvSpPr>
        <p:spPr>
          <a:xfrm>
            <a:off x="819538" y="2313991"/>
            <a:ext cx="4965441" cy="3862971"/>
          </a:xfrm>
        </p:spPr>
        <p:txBody>
          <a:bodyPr>
            <a:normAutofit/>
          </a:bodyPr>
          <a:lstStyle/>
          <a:p>
            <a:r>
              <a:rPr lang="en-US" dirty="0"/>
              <a:t>Program …… have  </a:t>
            </a:r>
            <a:r>
              <a:rPr lang="en-US" b="1" dirty="0"/>
              <a:t>many</a:t>
            </a:r>
            <a:r>
              <a:rPr lang="en-US" dirty="0"/>
              <a:t>          courses</a:t>
            </a:r>
          </a:p>
        </p:txBody>
      </p:sp>
      <p:sp>
        <p:nvSpPr>
          <p:cNvPr id="4" name="Slide Number Placeholder 3">
            <a:extLst>
              <a:ext uri="{FF2B5EF4-FFF2-40B4-BE49-F238E27FC236}">
                <a16:creationId xmlns:a16="http://schemas.microsoft.com/office/drawing/2014/main" id="{A94F568B-EC7A-42D8-4EAE-BA5523E5618F}"/>
              </a:ext>
            </a:extLst>
          </p:cNvPr>
          <p:cNvSpPr>
            <a:spLocks noGrp="1"/>
          </p:cNvSpPr>
          <p:nvPr>
            <p:ph type="sldNum" sz="quarter" idx="4"/>
          </p:nvPr>
        </p:nvSpPr>
        <p:spPr>
          <a:xfrm>
            <a:off x="8955058" y="6092983"/>
            <a:ext cx="2743200" cy="365125"/>
          </a:xfrm>
        </p:spPr>
        <p:txBody>
          <a:bodyPr anchor="ctr">
            <a:normAutofit/>
          </a:bodyPr>
          <a:lstStyle/>
          <a:p>
            <a:pPr>
              <a:lnSpc>
                <a:spcPct val="90000"/>
              </a:lnSpc>
              <a:spcAft>
                <a:spcPts val="600"/>
              </a:spcAft>
            </a:pPr>
            <a:fld id="{6998E55D-8E2A-4AFE-A61C-B5DBBB7761E7}" type="slidenum">
              <a:rPr lang="en-GB" smtClean="0"/>
              <a:pPr>
                <a:lnSpc>
                  <a:spcPct val="90000"/>
                </a:lnSpc>
                <a:spcAft>
                  <a:spcPts val="600"/>
                </a:spcAft>
              </a:pPr>
              <a:t>20</a:t>
            </a:fld>
            <a:endParaRPr lang="en-GB"/>
          </a:p>
        </p:txBody>
      </p:sp>
      <p:pic>
        <p:nvPicPr>
          <p:cNvPr id="5" name="Picture 4">
            <a:extLst>
              <a:ext uri="{FF2B5EF4-FFF2-40B4-BE49-F238E27FC236}">
                <a16:creationId xmlns:a16="http://schemas.microsoft.com/office/drawing/2014/main" id="{0CB8E5F2-D228-E3E5-551C-0C4C0F9F950B}"/>
              </a:ext>
            </a:extLst>
          </p:cNvPr>
          <p:cNvPicPr>
            <a:picLocks noChangeAspect="1"/>
          </p:cNvPicPr>
          <p:nvPr/>
        </p:nvPicPr>
        <p:blipFill>
          <a:blip r:embed="rId2"/>
          <a:stretch>
            <a:fillRect/>
          </a:stretch>
        </p:blipFill>
        <p:spPr>
          <a:xfrm>
            <a:off x="6325660" y="2157412"/>
            <a:ext cx="5124450" cy="4019550"/>
          </a:xfrm>
          <a:prstGeom prst="rect">
            <a:avLst/>
          </a:prstGeom>
        </p:spPr>
      </p:pic>
      <p:sp>
        <p:nvSpPr>
          <p:cNvPr id="3" name="Oval 2">
            <a:extLst>
              <a:ext uri="{FF2B5EF4-FFF2-40B4-BE49-F238E27FC236}">
                <a16:creationId xmlns:a16="http://schemas.microsoft.com/office/drawing/2014/main" id="{949928F7-40DB-E870-3792-A0FFFABBE29B}"/>
              </a:ext>
            </a:extLst>
          </p:cNvPr>
          <p:cNvSpPr/>
          <p:nvPr/>
        </p:nvSpPr>
        <p:spPr>
          <a:xfrm>
            <a:off x="9437295" y="3307079"/>
            <a:ext cx="516602" cy="524692"/>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45057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BE865-CE67-F07A-B1A5-18BDD677E4E9}"/>
              </a:ext>
            </a:extLst>
          </p:cNvPr>
          <p:cNvSpPr>
            <a:spLocks noGrp="1"/>
          </p:cNvSpPr>
          <p:nvPr>
            <p:ph type="title"/>
          </p:nvPr>
        </p:nvSpPr>
        <p:spPr>
          <a:xfrm>
            <a:off x="819538" y="522516"/>
            <a:ext cx="7568682" cy="1168172"/>
          </a:xfrm>
        </p:spPr>
        <p:txBody>
          <a:bodyPr anchor="ctr">
            <a:normAutofit/>
          </a:bodyPr>
          <a:lstStyle/>
          <a:p>
            <a:r>
              <a:rPr lang="en-GB" dirty="0"/>
              <a:t>What have we learnt so far?</a:t>
            </a:r>
          </a:p>
        </p:txBody>
      </p:sp>
      <p:sp>
        <p:nvSpPr>
          <p:cNvPr id="1038" name="Content Placeholder 2">
            <a:extLst>
              <a:ext uri="{FF2B5EF4-FFF2-40B4-BE49-F238E27FC236}">
                <a16:creationId xmlns:a16="http://schemas.microsoft.com/office/drawing/2014/main" id="{8002FBBF-F679-46FA-743C-CBB0BC74C580}"/>
              </a:ext>
            </a:extLst>
          </p:cNvPr>
          <p:cNvSpPr>
            <a:spLocks noGrp="1"/>
          </p:cNvSpPr>
          <p:nvPr>
            <p:ph idx="1"/>
          </p:nvPr>
        </p:nvSpPr>
        <p:spPr>
          <a:xfrm>
            <a:off x="819538" y="2313991"/>
            <a:ext cx="4965441" cy="3862971"/>
          </a:xfrm>
        </p:spPr>
        <p:txBody>
          <a:bodyPr>
            <a:normAutofit/>
          </a:bodyPr>
          <a:lstStyle/>
          <a:p>
            <a:r>
              <a:rPr lang="en-US" dirty="0"/>
              <a:t>Program </a:t>
            </a:r>
            <a:r>
              <a:rPr lang="en-US" b="1" dirty="0"/>
              <a:t>may</a:t>
            </a:r>
            <a:r>
              <a:rPr lang="en-US" dirty="0"/>
              <a:t>  have  </a:t>
            </a:r>
            <a:r>
              <a:rPr lang="en-US" b="1" dirty="0"/>
              <a:t>many</a:t>
            </a:r>
            <a:r>
              <a:rPr lang="en-US" dirty="0"/>
              <a:t>          courses</a:t>
            </a:r>
          </a:p>
        </p:txBody>
      </p:sp>
      <p:sp>
        <p:nvSpPr>
          <p:cNvPr id="4" name="Slide Number Placeholder 3">
            <a:extLst>
              <a:ext uri="{FF2B5EF4-FFF2-40B4-BE49-F238E27FC236}">
                <a16:creationId xmlns:a16="http://schemas.microsoft.com/office/drawing/2014/main" id="{A94F568B-EC7A-42D8-4EAE-BA5523E5618F}"/>
              </a:ext>
            </a:extLst>
          </p:cNvPr>
          <p:cNvSpPr>
            <a:spLocks noGrp="1"/>
          </p:cNvSpPr>
          <p:nvPr>
            <p:ph type="sldNum" sz="quarter" idx="4"/>
          </p:nvPr>
        </p:nvSpPr>
        <p:spPr>
          <a:xfrm>
            <a:off x="8955058" y="6092983"/>
            <a:ext cx="2743200" cy="365125"/>
          </a:xfrm>
        </p:spPr>
        <p:txBody>
          <a:bodyPr anchor="ctr">
            <a:normAutofit/>
          </a:bodyPr>
          <a:lstStyle/>
          <a:p>
            <a:pPr>
              <a:lnSpc>
                <a:spcPct val="90000"/>
              </a:lnSpc>
              <a:spcAft>
                <a:spcPts val="600"/>
              </a:spcAft>
            </a:pPr>
            <a:fld id="{6998E55D-8E2A-4AFE-A61C-B5DBBB7761E7}" type="slidenum">
              <a:rPr lang="en-GB" smtClean="0"/>
              <a:pPr>
                <a:lnSpc>
                  <a:spcPct val="90000"/>
                </a:lnSpc>
                <a:spcAft>
                  <a:spcPts val="600"/>
                </a:spcAft>
              </a:pPr>
              <a:t>21</a:t>
            </a:fld>
            <a:endParaRPr lang="en-GB"/>
          </a:p>
        </p:txBody>
      </p:sp>
      <p:pic>
        <p:nvPicPr>
          <p:cNvPr id="5" name="Picture 4">
            <a:extLst>
              <a:ext uri="{FF2B5EF4-FFF2-40B4-BE49-F238E27FC236}">
                <a16:creationId xmlns:a16="http://schemas.microsoft.com/office/drawing/2014/main" id="{0CB8E5F2-D228-E3E5-551C-0C4C0F9F950B}"/>
              </a:ext>
            </a:extLst>
          </p:cNvPr>
          <p:cNvPicPr>
            <a:picLocks noChangeAspect="1"/>
          </p:cNvPicPr>
          <p:nvPr/>
        </p:nvPicPr>
        <p:blipFill>
          <a:blip r:embed="rId2"/>
          <a:stretch>
            <a:fillRect/>
          </a:stretch>
        </p:blipFill>
        <p:spPr>
          <a:xfrm>
            <a:off x="6325660" y="2157412"/>
            <a:ext cx="5124450" cy="4019550"/>
          </a:xfrm>
          <a:prstGeom prst="rect">
            <a:avLst/>
          </a:prstGeom>
        </p:spPr>
      </p:pic>
      <p:sp>
        <p:nvSpPr>
          <p:cNvPr id="3" name="Oval 2">
            <a:extLst>
              <a:ext uri="{FF2B5EF4-FFF2-40B4-BE49-F238E27FC236}">
                <a16:creationId xmlns:a16="http://schemas.microsoft.com/office/drawing/2014/main" id="{949928F7-40DB-E870-3792-A0FFFABBE29B}"/>
              </a:ext>
            </a:extLst>
          </p:cNvPr>
          <p:cNvSpPr/>
          <p:nvPr/>
        </p:nvSpPr>
        <p:spPr>
          <a:xfrm>
            <a:off x="9437295" y="3307079"/>
            <a:ext cx="516602" cy="524692"/>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18184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BE865-CE67-F07A-B1A5-18BDD677E4E9}"/>
              </a:ext>
            </a:extLst>
          </p:cNvPr>
          <p:cNvSpPr>
            <a:spLocks noGrp="1"/>
          </p:cNvSpPr>
          <p:nvPr>
            <p:ph type="title"/>
          </p:nvPr>
        </p:nvSpPr>
        <p:spPr>
          <a:xfrm>
            <a:off x="1016000" y="762000"/>
            <a:ext cx="10566400" cy="1143000"/>
          </a:xfrm>
        </p:spPr>
        <p:txBody>
          <a:bodyPr anchor="ctr">
            <a:normAutofit/>
          </a:bodyPr>
          <a:lstStyle/>
          <a:p>
            <a:r>
              <a:rPr lang="en-GB" dirty="0"/>
              <a:t>What have we learnt so far?</a:t>
            </a:r>
          </a:p>
        </p:txBody>
      </p:sp>
      <p:sp>
        <p:nvSpPr>
          <p:cNvPr id="1038" name="Content Placeholder 2">
            <a:extLst>
              <a:ext uri="{FF2B5EF4-FFF2-40B4-BE49-F238E27FC236}">
                <a16:creationId xmlns:a16="http://schemas.microsoft.com/office/drawing/2014/main" id="{8002FBBF-F679-46FA-743C-CBB0BC74C580}"/>
              </a:ext>
            </a:extLst>
          </p:cNvPr>
          <p:cNvSpPr>
            <a:spLocks noGrp="1"/>
          </p:cNvSpPr>
          <p:nvPr>
            <p:ph type="body" sz="half" idx="1"/>
          </p:nvPr>
        </p:nvSpPr>
        <p:spPr>
          <a:xfrm>
            <a:off x="1117601" y="2362201"/>
            <a:ext cx="5027084" cy="3724275"/>
          </a:xfrm>
        </p:spPr>
        <p:txBody>
          <a:bodyPr>
            <a:normAutofit/>
          </a:bodyPr>
          <a:lstStyle/>
          <a:p>
            <a:r>
              <a:rPr lang="en-US" sz="2400" dirty="0"/>
              <a:t>A student </a:t>
            </a:r>
            <a:r>
              <a:rPr lang="en-US" sz="2400" b="1" dirty="0"/>
              <a:t>… attempt …</a:t>
            </a:r>
            <a:r>
              <a:rPr lang="en-US" sz="2400" dirty="0"/>
              <a:t> courses.</a:t>
            </a:r>
          </a:p>
          <a:p>
            <a:r>
              <a:rPr lang="en-US" sz="2400" dirty="0"/>
              <a:t>A course </a:t>
            </a:r>
            <a:r>
              <a:rPr lang="en-US" sz="2400" b="1" dirty="0"/>
              <a:t>.. be attempted by ….</a:t>
            </a:r>
            <a:r>
              <a:rPr lang="en-US" sz="2400" dirty="0"/>
              <a:t> students.</a:t>
            </a:r>
          </a:p>
        </p:txBody>
      </p:sp>
      <p:sp>
        <p:nvSpPr>
          <p:cNvPr id="4" name="Slide Number Placeholder 3">
            <a:extLst>
              <a:ext uri="{FF2B5EF4-FFF2-40B4-BE49-F238E27FC236}">
                <a16:creationId xmlns:a16="http://schemas.microsoft.com/office/drawing/2014/main" id="{A94F568B-EC7A-42D8-4EAE-BA5523E5618F}"/>
              </a:ext>
            </a:extLst>
          </p:cNvPr>
          <p:cNvSpPr>
            <a:spLocks noGrp="1"/>
          </p:cNvSpPr>
          <p:nvPr>
            <p:ph type="sldNum" sz="quarter" idx="12"/>
          </p:nvPr>
        </p:nvSpPr>
        <p:spPr>
          <a:xfrm>
            <a:off x="112184" y="6242050"/>
            <a:ext cx="783167" cy="488950"/>
          </a:xfrm>
        </p:spPr>
        <p:txBody>
          <a:bodyPr>
            <a:normAutofit/>
          </a:bodyPr>
          <a:lstStyle/>
          <a:p>
            <a:pPr>
              <a:spcAft>
                <a:spcPts val="600"/>
              </a:spcAft>
            </a:pPr>
            <a:fld id="{6998E55D-8E2A-4AFE-A61C-B5DBBB7761E7}" type="slidenum">
              <a:rPr lang="en-GB" smtClean="0"/>
              <a:pPr>
                <a:spcAft>
                  <a:spcPts val="600"/>
                </a:spcAft>
              </a:pPr>
              <a:t>22</a:t>
            </a:fld>
            <a:endParaRPr lang="en-GB"/>
          </a:p>
        </p:txBody>
      </p:sp>
      <p:pic>
        <p:nvPicPr>
          <p:cNvPr id="7" name="Picture 6">
            <a:extLst>
              <a:ext uri="{FF2B5EF4-FFF2-40B4-BE49-F238E27FC236}">
                <a16:creationId xmlns:a16="http://schemas.microsoft.com/office/drawing/2014/main" id="{F4D9C2B3-7FE1-23F8-6DDB-76ED9B3DA08B}"/>
              </a:ext>
            </a:extLst>
          </p:cNvPr>
          <p:cNvPicPr>
            <a:picLocks noChangeAspect="1"/>
          </p:cNvPicPr>
          <p:nvPr/>
        </p:nvPicPr>
        <p:blipFill>
          <a:blip r:embed="rId2"/>
          <a:stretch>
            <a:fillRect/>
          </a:stretch>
        </p:blipFill>
        <p:spPr>
          <a:xfrm>
            <a:off x="6144685" y="2214563"/>
            <a:ext cx="5124450" cy="4019550"/>
          </a:xfrm>
          <a:prstGeom prst="rect">
            <a:avLst/>
          </a:prstGeom>
        </p:spPr>
      </p:pic>
    </p:spTree>
    <p:extLst>
      <p:ext uri="{BB962C8B-B14F-4D97-AF65-F5344CB8AC3E}">
        <p14:creationId xmlns:p14="http://schemas.microsoft.com/office/powerpoint/2010/main" val="3906439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BE865-CE67-F07A-B1A5-18BDD677E4E9}"/>
              </a:ext>
            </a:extLst>
          </p:cNvPr>
          <p:cNvSpPr>
            <a:spLocks noGrp="1"/>
          </p:cNvSpPr>
          <p:nvPr>
            <p:ph type="title"/>
          </p:nvPr>
        </p:nvSpPr>
        <p:spPr>
          <a:xfrm>
            <a:off x="1016000" y="762000"/>
            <a:ext cx="10566400" cy="1143000"/>
          </a:xfrm>
        </p:spPr>
        <p:txBody>
          <a:bodyPr anchor="ctr">
            <a:normAutofit/>
          </a:bodyPr>
          <a:lstStyle/>
          <a:p>
            <a:r>
              <a:rPr lang="en-GB" dirty="0"/>
              <a:t>What have we learnt so far?</a:t>
            </a:r>
          </a:p>
        </p:txBody>
      </p:sp>
      <p:sp>
        <p:nvSpPr>
          <p:cNvPr id="1038" name="Content Placeholder 2">
            <a:extLst>
              <a:ext uri="{FF2B5EF4-FFF2-40B4-BE49-F238E27FC236}">
                <a16:creationId xmlns:a16="http://schemas.microsoft.com/office/drawing/2014/main" id="{8002FBBF-F679-46FA-743C-CBB0BC74C580}"/>
              </a:ext>
            </a:extLst>
          </p:cNvPr>
          <p:cNvSpPr>
            <a:spLocks noGrp="1"/>
          </p:cNvSpPr>
          <p:nvPr>
            <p:ph type="body" sz="half" idx="1"/>
          </p:nvPr>
        </p:nvSpPr>
        <p:spPr>
          <a:xfrm>
            <a:off x="1117601" y="2362201"/>
            <a:ext cx="5027084" cy="3724275"/>
          </a:xfrm>
        </p:spPr>
        <p:txBody>
          <a:bodyPr>
            <a:normAutofit/>
          </a:bodyPr>
          <a:lstStyle/>
          <a:p>
            <a:r>
              <a:rPr lang="en-US" sz="2400" dirty="0"/>
              <a:t>A student </a:t>
            </a:r>
            <a:r>
              <a:rPr lang="en-US" sz="2400" b="1" dirty="0"/>
              <a:t>… attempt …</a:t>
            </a:r>
            <a:r>
              <a:rPr lang="en-US" sz="2400" dirty="0"/>
              <a:t> courses.</a:t>
            </a:r>
          </a:p>
          <a:p>
            <a:r>
              <a:rPr lang="en-US" sz="2400" dirty="0"/>
              <a:t>A course </a:t>
            </a:r>
            <a:r>
              <a:rPr lang="en-US" sz="2400" b="1" dirty="0"/>
              <a:t>.. be attempted by ….</a:t>
            </a:r>
            <a:r>
              <a:rPr lang="en-US" sz="2400" dirty="0"/>
              <a:t> students.</a:t>
            </a:r>
          </a:p>
        </p:txBody>
      </p:sp>
      <p:sp>
        <p:nvSpPr>
          <p:cNvPr id="4" name="Slide Number Placeholder 3">
            <a:extLst>
              <a:ext uri="{FF2B5EF4-FFF2-40B4-BE49-F238E27FC236}">
                <a16:creationId xmlns:a16="http://schemas.microsoft.com/office/drawing/2014/main" id="{A94F568B-EC7A-42D8-4EAE-BA5523E5618F}"/>
              </a:ext>
            </a:extLst>
          </p:cNvPr>
          <p:cNvSpPr>
            <a:spLocks noGrp="1"/>
          </p:cNvSpPr>
          <p:nvPr>
            <p:ph type="sldNum" sz="quarter" idx="12"/>
          </p:nvPr>
        </p:nvSpPr>
        <p:spPr>
          <a:xfrm>
            <a:off x="112184" y="6242050"/>
            <a:ext cx="783167" cy="488950"/>
          </a:xfrm>
        </p:spPr>
        <p:txBody>
          <a:bodyPr>
            <a:normAutofit/>
          </a:bodyPr>
          <a:lstStyle/>
          <a:p>
            <a:pPr>
              <a:spcAft>
                <a:spcPts val="600"/>
              </a:spcAft>
            </a:pPr>
            <a:fld id="{6998E55D-8E2A-4AFE-A61C-B5DBBB7761E7}" type="slidenum">
              <a:rPr lang="en-GB" smtClean="0"/>
              <a:pPr>
                <a:spcAft>
                  <a:spcPts val="600"/>
                </a:spcAft>
              </a:pPr>
              <a:t>23</a:t>
            </a:fld>
            <a:endParaRPr lang="en-GB"/>
          </a:p>
        </p:txBody>
      </p:sp>
      <p:pic>
        <p:nvPicPr>
          <p:cNvPr id="7" name="Picture 6">
            <a:extLst>
              <a:ext uri="{FF2B5EF4-FFF2-40B4-BE49-F238E27FC236}">
                <a16:creationId xmlns:a16="http://schemas.microsoft.com/office/drawing/2014/main" id="{F4D9C2B3-7FE1-23F8-6DDB-76ED9B3DA08B}"/>
              </a:ext>
            </a:extLst>
          </p:cNvPr>
          <p:cNvPicPr>
            <a:picLocks noChangeAspect="1"/>
          </p:cNvPicPr>
          <p:nvPr/>
        </p:nvPicPr>
        <p:blipFill>
          <a:blip r:embed="rId2"/>
          <a:stretch>
            <a:fillRect/>
          </a:stretch>
        </p:blipFill>
        <p:spPr>
          <a:xfrm>
            <a:off x="6144685" y="2214563"/>
            <a:ext cx="5124450" cy="4019550"/>
          </a:xfrm>
          <a:prstGeom prst="rect">
            <a:avLst/>
          </a:prstGeom>
        </p:spPr>
      </p:pic>
      <p:sp>
        <p:nvSpPr>
          <p:cNvPr id="8" name="Oval 7">
            <a:extLst>
              <a:ext uri="{FF2B5EF4-FFF2-40B4-BE49-F238E27FC236}">
                <a16:creationId xmlns:a16="http://schemas.microsoft.com/office/drawing/2014/main" id="{48F806E0-52B6-8EB1-0CFE-72C6EF0A701A}"/>
              </a:ext>
            </a:extLst>
          </p:cNvPr>
          <p:cNvSpPr/>
          <p:nvPr/>
        </p:nvSpPr>
        <p:spPr>
          <a:xfrm>
            <a:off x="7496355" y="3363403"/>
            <a:ext cx="319177" cy="495300"/>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75019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BE865-CE67-F07A-B1A5-18BDD677E4E9}"/>
              </a:ext>
            </a:extLst>
          </p:cNvPr>
          <p:cNvSpPr>
            <a:spLocks noGrp="1"/>
          </p:cNvSpPr>
          <p:nvPr>
            <p:ph type="title"/>
          </p:nvPr>
        </p:nvSpPr>
        <p:spPr>
          <a:xfrm>
            <a:off x="1016000" y="762000"/>
            <a:ext cx="10566400" cy="1143000"/>
          </a:xfrm>
        </p:spPr>
        <p:txBody>
          <a:bodyPr anchor="ctr">
            <a:normAutofit/>
          </a:bodyPr>
          <a:lstStyle/>
          <a:p>
            <a:r>
              <a:rPr lang="en-GB" dirty="0"/>
              <a:t>What have we learnt so far?</a:t>
            </a:r>
          </a:p>
        </p:txBody>
      </p:sp>
      <p:sp>
        <p:nvSpPr>
          <p:cNvPr id="1038" name="Content Placeholder 2">
            <a:extLst>
              <a:ext uri="{FF2B5EF4-FFF2-40B4-BE49-F238E27FC236}">
                <a16:creationId xmlns:a16="http://schemas.microsoft.com/office/drawing/2014/main" id="{8002FBBF-F679-46FA-743C-CBB0BC74C580}"/>
              </a:ext>
            </a:extLst>
          </p:cNvPr>
          <p:cNvSpPr>
            <a:spLocks noGrp="1"/>
          </p:cNvSpPr>
          <p:nvPr>
            <p:ph type="body" sz="half" idx="1"/>
          </p:nvPr>
        </p:nvSpPr>
        <p:spPr>
          <a:xfrm>
            <a:off x="1117601" y="2362201"/>
            <a:ext cx="5027084" cy="3724275"/>
          </a:xfrm>
        </p:spPr>
        <p:txBody>
          <a:bodyPr>
            <a:normAutofit/>
          </a:bodyPr>
          <a:lstStyle/>
          <a:p>
            <a:r>
              <a:rPr lang="en-US" sz="2400" dirty="0"/>
              <a:t>A student </a:t>
            </a:r>
            <a:r>
              <a:rPr lang="en-US" sz="2400" b="1" dirty="0"/>
              <a:t>may attempt …</a:t>
            </a:r>
            <a:r>
              <a:rPr lang="en-US" sz="2400" dirty="0"/>
              <a:t> courses.</a:t>
            </a:r>
          </a:p>
          <a:p>
            <a:r>
              <a:rPr lang="en-US" sz="2400" dirty="0"/>
              <a:t>A course </a:t>
            </a:r>
            <a:r>
              <a:rPr lang="en-US" sz="2400" b="1" dirty="0"/>
              <a:t>.. be attempted by ….</a:t>
            </a:r>
            <a:r>
              <a:rPr lang="en-US" sz="2400" dirty="0"/>
              <a:t> students.</a:t>
            </a:r>
          </a:p>
        </p:txBody>
      </p:sp>
      <p:sp>
        <p:nvSpPr>
          <p:cNvPr id="4" name="Slide Number Placeholder 3">
            <a:extLst>
              <a:ext uri="{FF2B5EF4-FFF2-40B4-BE49-F238E27FC236}">
                <a16:creationId xmlns:a16="http://schemas.microsoft.com/office/drawing/2014/main" id="{A94F568B-EC7A-42D8-4EAE-BA5523E5618F}"/>
              </a:ext>
            </a:extLst>
          </p:cNvPr>
          <p:cNvSpPr>
            <a:spLocks noGrp="1"/>
          </p:cNvSpPr>
          <p:nvPr>
            <p:ph type="sldNum" sz="quarter" idx="12"/>
          </p:nvPr>
        </p:nvSpPr>
        <p:spPr>
          <a:xfrm>
            <a:off x="112184" y="6242050"/>
            <a:ext cx="783167" cy="488950"/>
          </a:xfrm>
        </p:spPr>
        <p:txBody>
          <a:bodyPr>
            <a:normAutofit/>
          </a:bodyPr>
          <a:lstStyle/>
          <a:p>
            <a:pPr>
              <a:spcAft>
                <a:spcPts val="600"/>
              </a:spcAft>
            </a:pPr>
            <a:fld id="{6998E55D-8E2A-4AFE-A61C-B5DBBB7761E7}" type="slidenum">
              <a:rPr lang="en-GB" smtClean="0"/>
              <a:pPr>
                <a:spcAft>
                  <a:spcPts val="600"/>
                </a:spcAft>
              </a:pPr>
              <a:t>24</a:t>
            </a:fld>
            <a:endParaRPr lang="en-GB"/>
          </a:p>
        </p:txBody>
      </p:sp>
      <p:pic>
        <p:nvPicPr>
          <p:cNvPr id="7" name="Picture 6">
            <a:extLst>
              <a:ext uri="{FF2B5EF4-FFF2-40B4-BE49-F238E27FC236}">
                <a16:creationId xmlns:a16="http://schemas.microsoft.com/office/drawing/2014/main" id="{F4D9C2B3-7FE1-23F8-6DDB-76ED9B3DA08B}"/>
              </a:ext>
            </a:extLst>
          </p:cNvPr>
          <p:cNvPicPr>
            <a:picLocks noChangeAspect="1"/>
          </p:cNvPicPr>
          <p:nvPr/>
        </p:nvPicPr>
        <p:blipFill>
          <a:blip r:embed="rId2"/>
          <a:stretch>
            <a:fillRect/>
          </a:stretch>
        </p:blipFill>
        <p:spPr>
          <a:xfrm>
            <a:off x="6144685" y="2214563"/>
            <a:ext cx="5124450" cy="4019550"/>
          </a:xfrm>
          <a:prstGeom prst="rect">
            <a:avLst/>
          </a:prstGeom>
        </p:spPr>
      </p:pic>
      <p:sp>
        <p:nvSpPr>
          <p:cNvPr id="8" name="Oval 7">
            <a:extLst>
              <a:ext uri="{FF2B5EF4-FFF2-40B4-BE49-F238E27FC236}">
                <a16:creationId xmlns:a16="http://schemas.microsoft.com/office/drawing/2014/main" id="{48F806E0-52B6-8EB1-0CFE-72C6EF0A701A}"/>
              </a:ext>
            </a:extLst>
          </p:cNvPr>
          <p:cNvSpPr/>
          <p:nvPr/>
        </p:nvSpPr>
        <p:spPr>
          <a:xfrm>
            <a:off x="7496355" y="3363403"/>
            <a:ext cx="319177" cy="495300"/>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55798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BE865-CE67-F07A-B1A5-18BDD677E4E9}"/>
              </a:ext>
            </a:extLst>
          </p:cNvPr>
          <p:cNvSpPr>
            <a:spLocks noGrp="1"/>
          </p:cNvSpPr>
          <p:nvPr>
            <p:ph type="title"/>
          </p:nvPr>
        </p:nvSpPr>
        <p:spPr>
          <a:xfrm>
            <a:off x="1016000" y="762000"/>
            <a:ext cx="10566400" cy="1143000"/>
          </a:xfrm>
        </p:spPr>
        <p:txBody>
          <a:bodyPr anchor="ctr">
            <a:normAutofit/>
          </a:bodyPr>
          <a:lstStyle/>
          <a:p>
            <a:r>
              <a:rPr lang="en-GB" dirty="0"/>
              <a:t>What have we learnt so far?</a:t>
            </a:r>
          </a:p>
        </p:txBody>
      </p:sp>
      <p:sp>
        <p:nvSpPr>
          <p:cNvPr id="1038" name="Content Placeholder 2">
            <a:extLst>
              <a:ext uri="{FF2B5EF4-FFF2-40B4-BE49-F238E27FC236}">
                <a16:creationId xmlns:a16="http://schemas.microsoft.com/office/drawing/2014/main" id="{8002FBBF-F679-46FA-743C-CBB0BC74C580}"/>
              </a:ext>
            </a:extLst>
          </p:cNvPr>
          <p:cNvSpPr>
            <a:spLocks noGrp="1"/>
          </p:cNvSpPr>
          <p:nvPr>
            <p:ph type="body" sz="half" idx="1"/>
          </p:nvPr>
        </p:nvSpPr>
        <p:spPr>
          <a:xfrm>
            <a:off x="1117601" y="2362201"/>
            <a:ext cx="5027084" cy="3724275"/>
          </a:xfrm>
        </p:spPr>
        <p:txBody>
          <a:bodyPr>
            <a:normAutofit/>
          </a:bodyPr>
          <a:lstStyle/>
          <a:p>
            <a:r>
              <a:rPr lang="en-US" sz="2400" dirty="0"/>
              <a:t>A student </a:t>
            </a:r>
            <a:r>
              <a:rPr lang="en-US" sz="2400" b="1" dirty="0"/>
              <a:t>may attempt …</a:t>
            </a:r>
            <a:r>
              <a:rPr lang="en-US" sz="2400" dirty="0"/>
              <a:t> courses.</a:t>
            </a:r>
          </a:p>
          <a:p>
            <a:r>
              <a:rPr lang="en-US" sz="2400" dirty="0"/>
              <a:t>A course </a:t>
            </a:r>
            <a:r>
              <a:rPr lang="en-US" sz="2400" b="1" dirty="0"/>
              <a:t>… be attempted by …</a:t>
            </a:r>
            <a:r>
              <a:rPr lang="en-US" sz="2400" dirty="0"/>
              <a:t> students.</a:t>
            </a:r>
          </a:p>
        </p:txBody>
      </p:sp>
      <p:sp>
        <p:nvSpPr>
          <p:cNvPr id="4" name="Slide Number Placeholder 3">
            <a:extLst>
              <a:ext uri="{FF2B5EF4-FFF2-40B4-BE49-F238E27FC236}">
                <a16:creationId xmlns:a16="http://schemas.microsoft.com/office/drawing/2014/main" id="{A94F568B-EC7A-42D8-4EAE-BA5523E5618F}"/>
              </a:ext>
            </a:extLst>
          </p:cNvPr>
          <p:cNvSpPr>
            <a:spLocks noGrp="1"/>
          </p:cNvSpPr>
          <p:nvPr>
            <p:ph type="sldNum" sz="quarter" idx="12"/>
          </p:nvPr>
        </p:nvSpPr>
        <p:spPr>
          <a:xfrm>
            <a:off x="112184" y="6242050"/>
            <a:ext cx="783167" cy="488950"/>
          </a:xfrm>
        </p:spPr>
        <p:txBody>
          <a:bodyPr>
            <a:normAutofit/>
          </a:bodyPr>
          <a:lstStyle/>
          <a:p>
            <a:pPr>
              <a:spcAft>
                <a:spcPts val="600"/>
              </a:spcAft>
            </a:pPr>
            <a:fld id="{6998E55D-8E2A-4AFE-A61C-B5DBBB7761E7}" type="slidenum">
              <a:rPr lang="en-GB" smtClean="0"/>
              <a:pPr>
                <a:spcAft>
                  <a:spcPts val="600"/>
                </a:spcAft>
              </a:pPr>
              <a:t>25</a:t>
            </a:fld>
            <a:endParaRPr lang="en-GB"/>
          </a:p>
        </p:txBody>
      </p:sp>
      <p:pic>
        <p:nvPicPr>
          <p:cNvPr id="7" name="Picture 6">
            <a:extLst>
              <a:ext uri="{FF2B5EF4-FFF2-40B4-BE49-F238E27FC236}">
                <a16:creationId xmlns:a16="http://schemas.microsoft.com/office/drawing/2014/main" id="{F4D9C2B3-7FE1-23F8-6DDB-76ED9B3DA08B}"/>
              </a:ext>
            </a:extLst>
          </p:cNvPr>
          <p:cNvPicPr>
            <a:picLocks noChangeAspect="1"/>
          </p:cNvPicPr>
          <p:nvPr/>
        </p:nvPicPr>
        <p:blipFill>
          <a:blip r:embed="rId2"/>
          <a:stretch>
            <a:fillRect/>
          </a:stretch>
        </p:blipFill>
        <p:spPr>
          <a:xfrm>
            <a:off x="6144685" y="2214563"/>
            <a:ext cx="5124450" cy="4019550"/>
          </a:xfrm>
          <a:prstGeom prst="rect">
            <a:avLst/>
          </a:prstGeom>
        </p:spPr>
      </p:pic>
      <p:sp>
        <p:nvSpPr>
          <p:cNvPr id="8" name="Oval 7">
            <a:extLst>
              <a:ext uri="{FF2B5EF4-FFF2-40B4-BE49-F238E27FC236}">
                <a16:creationId xmlns:a16="http://schemas.microsoft.com/office/drawing/2014/main" id="{48F806E0-52B6-8EB1-0CFE-72C6EF0A701A}"/>
              </a:ext>
            </a:extLst>
          </p:cNvPr>
          <p:cNvSpPr/>
          <p:nvPr/>
        </p:nvSpPr>
        <p:spPr>
          <a:xfrm>
            <a:off x="7402483" y="4562475"/>
            <a:ext cx="723900" cy="495300"/>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89203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BE865-CE67-F07A-B1A5-18BDD677E4E9}"/>
              </a:ext>
            </a:extLst>
          </p:cNvPr>
          <p:cNvSpPr>
            <a:spLocks noGrp="1"/>
          </p:cNvSpPr>
          <p:nvPr>
            <p:ph type="title"/>
          </p:nvPr>
        </p:nvSpPr>
        <p:spPr>
          <a:xfrm>
            <a:off x="1016000" y="762000"/>
            <a:ext cx="10566400" cy="1143000"/>
          </a:xfrm>
        </p:spPr>
        <p:txBody>
          <a:bodyPr anchor="ctr">
            <a:normAutofit/>
          </a:bodyPr>
          <a:lstStyle/>
          <a:p>
            <a:r>
              <a:rPr lang="en-GB" dirty="0"/>
              <a:t>What have we learnt so far?</a:t>
            </a:r>
          </a:p>
        </p:txBody>
      </p:sp>
      <p:sp>
        <p:nvSpPr>
          <p:cNvPr id="1038" name="Content Placeholder 2">
            <a:extLst>
              <a:ext uri="{FF2B5EF4-FFF2-40B4-BE49-F238E27FC236}">
                <a16:creationId xmlns:a16="http://schemas.microsoft.com/office/drawing/2014/main" id="{8002FBBF-F679-46FA-743C-CBB0BC74C580}"/>
              </a:ext>
            </a:extLst>
          </p:cNvPr>
          <p:cNvSpPr>
            <a:spLocks noGrp="1"/>
          </p:cNvSpPr>
          <p:nvPr>
            <p:ph type="body" sz="half" idx="1"/>
          </p:nvPr>
        </p:nvSpPr>
        <p:spPr>
          <a:xfrm>
            <a:off x="1117601" y="2362201"/>
            <a:ext cx="5027084" cy="3724275"/>
          </a:xfrm>
        </p:spPr>
        <p:txBody>
          <a:bodyPr>
            <a:normAutofit/>
          </a:bodyPr>
          <a:lstStyle/>
          <a:p>
            <a:r>
              <a:rPr lang="en-US" sz="2400" dirty="0"/>
              <a:t>A student </a:t>
            </a:r>
            <a:r>
              <a:rPr lang="en-US" sz="2400" b="1" dirty="0"/>
              <a:t>may attempt many</a:t>
            </a:r>
            <a:r>
              <a:rPr lang="en-US" sz="2400" dirty="0"/>
              <a:t> courses.</a:t>
            </a:r>
          </a:p>
          <a:p>
            <a:r>
              <a:rPr lang="en-US" sz="2400" dirty="0"/>
              <a:t>A course </a:t>
            </a:r>
            <a:r>
              <a:rPr lang="en-US" sz="2400" b="1" dirty="0"/>
              <a:t>… be attempted by …</a:t>
            </a:r>
            <a:r>
              <a:rPr lang="en-US" sz="2400" dirty="0"/>
              <a:t> students.</a:t>
            </a:r>
          </a:p>
        </p:txBody>
      </p:sp>
      <p:sp>
        <p:nvSpPr>
          <p:cNvPr id="4" name="Slide Number Placeholder 3">
            <a:extLst>
              <a:ext uri="{FF2B5EF4-FFF2-40B4-BE49-F238E27FC236}">
                <a16:creationId xmlns:a16="http://schemas.microsoft.com/office/drawing/2014/main" id="{A94F568B-EC7A-42D8-4EAE-BA5523E5618F}"/>
              </a:ext>
            </a:extLst>
          </p:cNvPr>
          <p:cNvSpPr>
            <a:spLocks noGrp="1"/>
          </p:cNvSpPr>
          <p:nvPr>
            <p:ph type="sldNum" sz="quarter" idx="12"/>
          </p:nvPr>
        </p:nvSpPr>
        <p:spPr>
          <a:xfrm>
            <a:off x="112184" y="6242050"/>
            <a:ext cx="783167" cy="488950"/>
          </a:xfrm>
        </p:spPr>
        <p:txBody>
          <a:bodyPr>
            <a:normAutofit/>
          </a:bodyPr>
          <a:lstStyle/>
          <a:p>
            <a:pPr>
              <a:spcAft>
                <a:spcPts val="600"/>
              </a:spcAft>
            </a:pPr>
            <a:fld id="{6998E55D-8E2A-4AFE-A61C-B5DBBB7761E7}" type="slidenum">
              <a:rPr lang="en-GB" smtClean="0"/>
              <a:pPr>
                <a:spcAft>
                  <a:spcPts val="600"/>
                </a:spcAft>
              </a:pPr>
              <a:t>26</a:t>
            </a:fld>
            <a:endParaRPr lang="en-GB"/>
          </a:p>
        </p:txBody>
      </p:sp>
      <p:pic>
        <p:nvPicPr>
          <p:cNvPr id="7" name="Picture 6">
            <a:extLst>
              <a:ext uri="{FF2B5EF4-FFF2-40B4-BE49-F238E27FC236}">
                <a16:creationId xmlns:a16="http://schemas.microsoft.com/office/drawing/2014/main" id="{F4D9C2B3-7FE1-23F8-6DDB-76ED9B3DA08B}"/>
              </a:ext>
            </a:extLst>
          </p:cNvPr>
          <p:cNvPicPr>
            <a:picLocks noChangeAspect="1"/>
          </p:cNvPicPr>
          <p:nvPr/>
        </p:nvPicPr>
        <p:blipFill>
          <a:blip r:embed="rId2"/>
          <a:stretch>
            <a:fillRect/>
          </a:stretch>
        </p:blipFill>
        <p:spPr>
          <a:xfrm>
            <a:off x="6144685" y="2214563"/>
            <a:ext cx="5124450" cy="4019550"/>
          </a:xfrm>
          <a:prstGeom prst="rect">
            <a:avLst/>
          </a:prstGeom>
        </p:spPr>
      </p:pic>
      <p:sp>
        <p:nvSpPr>
          <p:cNvPr id="8" name="Oval 7">
            <a:extLst>
              <a:ext uri="{FF2B5EF4-FFF2-40B4-BE49-F238E27FC236}">
                <a16:creationId xmlns:a16="http://schemas.microsoft.com/office/drawing/2014/main" id="{48F806E0-52B6-8EB1-0CFE-72C6EF0A701A}"/>
              </a:ext>
            </a:extLst>
          </p:cNvPr>
          <p:cNvSpPr/>
          <p:nvPr/>
        </p:nvSpPr>
        <p:spPr>
          <a:xfrm>
            <a:off x="7402483" y="4562475"/>
            <a:ext cx="723900" cy="495300"/>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46974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BE865-CE67-F07A-B1A5-18BDD677E4E9}"/>
              </a:ext>
            </a:extLst>
          </p:cNvPr>
          <p:cNvSpPr>
            <a:spLocks noGrp="1"/>
          </p:cNvSpPr>
          <p:nvPr>
            <p:ph type="title"/>
          </p:nvPr>
        </p:nvSpPr>
        <p:spPr>
          <a:xfrm>
            <a:off x="1016000" y="762000"/>
            <a:ext cx="10566400" cy="1143000"/>
          </a:xfrm>
        </p:spPr>
        <p:txBody>
          <a:bodyPr anchor="ctr">
            <a:normAutofit/>
          </a:bodyPr>
          <a:lstStyle/>
          <a:p>
            <a:r>
              <a:rPr lang="en-GB" dirty="0"/>
              <a:t>What have we learnt so far?</a:t>
            </a:r>
          </a:p>
        </p:txBody>
      </p:sp>
      <p:sp>
        <p:nvSpPr>
          <p:cNvPr id="1038" name="Content Placeholder 2">
            <a:extLst>
              <a:ext uri="{FF2B5EF4-FFF2-40B4-BE49-F238E27FC236}">
                <a16:creationId xmlns:a16="http://schemas.microsoft.com/office/drawing/2014/main" id="{8002FBBF-F679-46FA-743C-CBB0BC74C580}"/>
              </a:ext>
            </a:extLst>
          </p:cNvPr>
          <p:cNvSpPr>
            <a:spLocks noGrp="1"/>
          </p:cNvSpPr>
          <p:nvPr>
            <p:ph type="body" sz="half" idx="1"/>
          </p:nvPr>
        </p:nvSpPr>
        <p:spPr>
          <a:xfrm>
            <a:off x="1117601" y="2362201"/>
            <a:ext cx="5027084" cy="3724275"/>
          </a:xfrm>
        </p:spPr>
        <p:txBody>
          <a:bodyPr>
            <a:normAutofit/>
          </a:bodyPr>
          <a:lstStyle/>
          <a:p>
            <a:r>
              <a:rPr lang="en-US" sz="2400" dirty="0"/>
              <a:t>A student </a:t>
            </a:r>
            <a:r>
              <a:rPr lang="en-US" sz="2400" b="1" dirty="0"/>
              <a:t>may attempt many</a:t>
            </a:r>
            <a:r>
              <a:rPr lang="en-US" sz="2400" dirty="0"/>
              <a:t> courses.</a:t>
            </a:r>
          </a:p>
          <a:p>
            <a:r>
              <a:rPr lang="en-US" sz="2400" dirty="0"/>
              <a:t>A course </a:t>
            </a:r>
            <a:r>
              <a:rPr lang="en-US" sz="2400" b="1" dirty="0"/>
              <a:t>…. be attempted by ….</a:t>
            </a:r>
            <a:r>
              <a:rPr lang="en-US" sz="2400" dirty="0"/>
              <a:t> students.</a:t>
            </a:r>
          </a:p>
        </p:txBody>
      </p:sp>
      <p:sp>
        <p:nvSpPr>
          <p:cNvPr id="4" name="Slide Number Placeholder 3">
            <a:extLst>
              <a:ext uri="{FF2B5EF4-FFF2-40B4-BE49-F238E27FC236}">
                <a16:creationId xmlns:a16="http://schemas.microsoft.com/office/drawing/2014/main" id="{A94F568B-EC7A-42D8-4EAE-BA5523E5618F}"/>
              </a:ext>
            </a:extLst>
          </p:cNvPr>
          <p:cNvSpPr>
            <a:spLocks noGrp="1"/>
          </p:cNvSpPr>
          <p:nvPr>
            <p:ph type="sldNum" sz="quarter" idx="12"/>
          </p:nvPr>
        </p:nvSpPr>
        <p:spPr>
          <a:xfrm>
            <a:off x="112184" y="6242050"/>
            <a:ext cx="783167" cy="488950"/>
          </a:xfrm>
        </p:spPr>
        <p:txBody>
          <a:bodyPr>
            <a:normAutofit/>
          </a:bodyPr>
          <a:lstStyle/>
          <a:p>
            <a:pPr>
              <a:spcAft>
                <a:spcPts val="600"/>
              </a:spcAft>
            </a:pPr>
            <a:fld id="{6998E55D-8E2A-4AFE-A61C-B5DBBB7761E7}" type="slidenum">
              <a:rPr lang="en-GB" smtClean="0"/>
              <a:pPr>
                <a:spcAft>
                  <a:spcPts val="600"/>
                </a:spcAft>
              </a:pPr>
              <a:t>27</a:t>
            </a:fld>
            <a:endParaRPr lang="en-GB"/>
          </a:p>
        </p:txBody>
      </p:sp>
      <p:pic>
        <p:nvPicPr>
          <p:cNvPr id="7" name="Picture 6">
            <a:extLst>
              <a:ext uri="{FF2B5EF4-FFF2-40B4-BE49-F238E27FC236}">
                <a16:creationId xmlns:a16="http://schemas.microsoft.com/office/drawing/2014/main" id="{F4D9C2B3-7FE1-23F8-6DDB-76ED9B3DA08B}"/>
              </a:ext>
            </a:extLst>
          </p:cNvPr>
          <p:cNvPicPr>
            <a:picLocks noChangeAspect="1"/>
          </p:cNvPicPr>
          <p:nvPr/>
        </p:nvPicPr>
        <p:blipFill>
          <a:blip r:embed="rId2"/>
          <a:stretch>
            <a:fillRect/>
          </a:stretch>
        </p:blipFill>
        <p:spPr>
          <a:xfrm>
            <a:off x="6144685" y="2214563"/>
            <a:ext cx="5124450" cy="4019550"/>
          </a:xfrm>
          <a:prstGeom prst="rect">
            <a:avLst/>
          </a:prstGeom>
        </p:spPr>
      </p:pic>
      <p:sp>
        <p:nvSpPr>
          <p:cNvPr id="8" name="Oval 7">
            <a:extLst>
              <a:ext uri="{FF2B5EF4-FFF2-40B4-BE49-F238E27FC236}">
                <a16:creationId xmlns:a16="http://schemas.microsoft.com/office/drawing/2014/main" id="{48F806E0-52B6-8EB1-0CFE-72C6EF0A701A}"/>
              </a:ext>
            </a:extLst>
          </p:cNvPr>
          <p:cNvSpPr/>
          <p:nvPr/>
        </p:nvSpPr>
        <p:spPr>
          <a:xfrm>
            <a:off x="8344960" y="4908431"/>
            <a:ext cx="723900" cy="347752"/>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23033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BE865-CE67-F07A-B1A5-18BDD677E4E9}"/>
              </a:ext>
            </a:extLst>
          </p:cNvPr>
          <p:cNvSpPr>
            <a:spLocks noGrp="1"/>
          </p:cNvSpPr>
          <p:nvPr>
            <p:ph type="title"/>
          </p:nvPr>
        </p:nvSpPr>
        <p:spPr>
          <a:xfrm>
            <a:off x="1016000" y="762000"/>
            <a:ext cx="10566400" cy="1143000"/>
          </a:xfrm>
        </p:spPr>
        <p:txBody>
          <a:bodyPr anchor="ctr">
            <a:normAutofit/>
          </a:bodyPr>
          <a:lstStyle/>
          <a:p>
            <a:r>
              <a:rPr lang="en-GB" dirty="0"/>
              <a:t>What have we learnt so far?</a:t>
            </a:r>
          </a:p>
        </p:txBody>
      </p:sp>
      <p:sp>
        <p:nvSpPr>
          <p:cNvPr id="1038" name="Content Placeholder 2">
            <a:extLst>
              <a:ext uri="{FF2B5EF4-FFF2-40B4-BE49-F238E27FC236}">
                <a16:creationId xmlns:a16="http://schemas.microsoft.com/office/drawing/2014/main" id="{8002FBBF-F679-46FA-743C-CBB0BC74C580}"/>
              </a:ext>
            </a:extLst>
          </p:cNvPr>
          <p:cNvSpPr>
            <a:spLocks noGrp="1"/>
          </p:cNvSpPr>
          <p:nvPr>
            <p:ph type="body" sz="half" idx="1"/>
          </p:nvPr>
        </p:nvSpPr>
        <p:spPr>
          <a:xfrm>
            <a:off x="1117601" y="2362201"/>
            <a:ext cx="5027084" cy="3724275"/>
          </a:xfrm>
        </p:spPr>
        <p:txBody>
          <a:bodyPr>
            <a:normAutofit/>
          </a:bodyPr>
          <a:lstStyle/>
          <a:p>
            <a:r>
              <a:rPr lang="en-US" sz="2400" dirty="0"/>
              <a:t>A student </a:t>
            </a:r>
            <a:r>
              <a:rPr lang="en-US" sz="2400" b="1" dirty="0"/>
              <a:t>may attempt many</a:t>
            </a:r>
            <a:r>
              <a:rPr lang="en-US" sz="2400" dirty="0"/>
              <a:t> courses.</a:t>
            </a:r>
          </a:p>
          <a:p>
            <a:r>
              <a:rPr lang="en-US" sz="2400" dirty="0"/>
              <a:t>A course </a:t>
            </a:r>
            <a:r>
              <a:rPr lang="en-US" sz="2400" b="1" dirty="0"/>
              <a:t>may be attempted by ….</a:t>
            </a:r>
            <a:r>
              <a:rPr lang="en-US" sz="2400" dirty="0"/>
              <a:t> students.</a:t>
            </a:r>
          </a:p>
        </p:txBody>
      </p:sp>
      <p:sp>
        <p:nvSpPr>
          <p:cNvPr id="4" name="Slide Number Placeholder 3">
            <a:extLst>
              <a:ext uri="{FF2B5EF4-FFF2-40B4-BE49-F238E27FC236}">
                <a16:creationId xmlns:a16="http://schemas.microsoft.com/office/drawing/2014/main" id="{A94F568B-EC7A-42D8-4EAE-BA5523E5618F}"/>
              </a:ext>
            </a:extLst>
          </p:cNvPr>
          <p:cNvSpPr>
            <a:spLocks noGrp="1"/>
          </p:cNvSpPr>
          <p:nvPr>
            <p:ph type="sldNum" sz="quarter" idx="12"/>
          </p:nvPr>
        </p:nvSpPr>
        <p:spPr>
          <a:xfrm>
            <a:off x="112184" y="6242050"/>
            <a:ext cx="783167" cy="488950"/>
          </a:xfrm>
        </p:spPr>
        <p:txBody>
          <a:bodyPr>
            <a:normAutofit/>
          </a:bodyPr>
          <a:lstStyle/>
          <a:p>
            <a:pPr>
              <a:spcAft>
                <a:spcPts val="600"/>
              </a:spcAft>
            </a:pPr>
            <a:fld id="{6998E55D-8E2A-4AFE-A61C-B5DBBB7761E7}" type="slidenum">
              <a:rPr lang="en-GB" smtClean="0"/>
              <a:pPr>
                <a:spcAft>
                  <a:spcPts val="600"/>
                </a:spcAft>
              </a:pPr>
              <a:t>28</a:t>
            </a:fld>
            <a:endParaRPr lang="en-GB"/>
          </a:p>
        </p:txBody>
      </p:sp>
      <p:pic>
        <p:nvPicPr>
          <p:cNvPr id="7" name="Picture 6">
            <a:extLst>
              <a:ext uri="{FF2B5EF4-FFF2-40B4-BE49-F238E27FC236}">
                <a16:creationId xmlns:a16="http://schemas.microsoft.com/office/drawing/2014/main" id="{F4D9C2B3-7FE1-23F8-6DDB-76ED9B3DA08B}"/>
              </a:ext>
            </a:extLst>
          </p:cNvPr>
          <p:cNvPicPr>
            <a:picLocks noChangeAspect="1"/>
          </p:cNvPicPr>
          <p:nvPr/>
        </p:nvPicPr>
        <p:blipFill>
          <a:blip r:embed="rId2"/>
          <a:stretch>
            <a:fillRect/>
          </a:stretch>
        </p:blipFill>
        <p:spPr>
          <a:xfrm>
            <a:off x="6144685" y="2214563"/>
            <a:ext cx="5124450" cy="4019550"/>
          </a:xfrm>
          <a:prstGeom prst="rect">
            <a:avLst/>
          </a:prstGeom>
        </p:spPr>
      </p:pic>
      <p:sp>
        <p:nvSpPr>
          <p:cNvPr id="8" name="Oval 7">
            <a:extLst>
              <a:ext uri="{FF2B5EF4-FFF2-40B4-BE49-F238E27FC236}">
                <a16:creationId xmlns:a16="http://schemas.microsoft.com/office/drawing/2014/main" id="{48F806E0-52B6-8EB1-0CFE-72C6EF0A701A}"/>
              </a:ext>
            </a:extLst>
          </p:cNvPr>
          <p:cNvSpPr/>
          <p:nvPr/>
        </p:nvSpPr>
        <p:spPr>
          <a:xfrm>
            <a:off x="8344960" y="4908431"/>
            <a:ext cx="723900" cy="347752"/>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137884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BE865-CE67-F07A-B1A5-18BDD677E4E9}"/>
              </a:ext>
            </a:extLst>
          </p:cNvPr>
          <p:cNvSpPr>
            <a:spLocks noGrp="1"/>
          </p:cNvSpPr>
          <p:nvPr>
            <p:ph type="title"/>
          </p:nvPr>
        </p:nvSpPr>
        <p:spPr>
          <a:xfrm>
            <a:off x="1016000" y="762000"/>
            <a:ext cx="10566400" cy="1143000"/>
          </a:xfrm>
        </p:spPr>
        <p:txBody>
          <a:bodyPr anchor="ctr">
            <a:normAutofit/>
          </a:bodyPr>
          <a:lstStyle/>
          <a:p>
            <a:r>
              <a:rPr lang="en-GB" dirty="0"/>
              <a:t>What have we learnt so far?</a:t>
            </a:r>
          </a:p>
        </p:txBody>
      </p:sp>
      <p:sp>
        <p:nvSpPr>
          <p:cNvPr id="1038" name="Content Placeholder 2">
            <a:extLst>
              <a:ext uri="{FF2B5EF4-FFF2-40B4-BE49-F238E27FC236}">
                <a16:creationId xmlns:a16="http://schemas.microsoft.com/office/drawing/2014/main" id="{8002FBBF-F679-46FA-743C-CBB0BC74C580}"/>
              </a:ext>
            </a:extLst>
          </p:cNvPr>
          <p:cNvSpPr>
            <a:spLocks noGrp="1"/>
          </p:cNvSpPr>
          <p:nvPr>
            <p:ph type="body" sz="half" idx="1"/>
          </p:nvPr>
        </p:nvSpPr>
        <p:spPr>
          <a:xfrm>
            <a:off x="1117601" y="2362201"/>
            <a:ext cx="5027084" cy="3724275"/>
          </a:xfrm>
        </p:spPr>
        <p:txBody>
          <a:bodyPr>
            <a:normAutofit/>
          </a:bodyPr>
          <a:lstStyle/>
          <a:p>
            <a:r>
              <a:rPr lang="en-US" sz="2400" dirty="0"/>
              <a:t>A student </a:t>
            </a:r>
            <a:r>
              <a:rPr lang="en-US" sz="2400" b="1" dirty="0"/>
              <a:t>may attempt many</a:t>
            </a:r>
            <a:r>
              <a:rPr lang="en-US" sz="2400" dirty="0"/>
              <a:t> courses.</a:t>
            </a:r>
          </a:p>
          <a:p>
            <a:r>
              <a:rPr lang="en-US" sz="2400" dirty="0"/>
              <a:t>A course </a:t>
            </a:r>
            <a:r>
              <a:rPr lang="en-US" sz="2400" b="1" dirty="0"/>
              <a:t>may be attempted by many</a:t>
            </a:r>
            <a:r>
              <a:rPr lang="en-US" sz="2400" dirty="0"/>
              <a:t> students.</a:t>
            </a:r>
          </a:p>
        </p:txBody>
      </p:sp>
      <p:sp>
        <p:nvSpPr>
          <p:cNvPr id="4" name="Slide Number Placeholder 3">
            <a:extLst>
              <a:ext uri="{FF2B5EF4-FFF2-40B4-BE49-F238E27FC236}">
                <a16:creationId xmlns:a16="http://schemas.microsoft.com/office/drawing/2014/main" id="{A94F568B-EC7A-42D8-4EAE-BA5523E5618F}"/>
              </a:ext>
            </a:extLst>
          </p:cNvPr>
          <p:cNvSpPr>
            <a:spLocks noGrp="1"/>
          </p:cNvSpPr>
          <p:nvPr>
            <p:ph type="sldNum" sz="quarter" idx="12"/>
          </p:nvPr>
        </p:nvSpPr>
        <p:spPr>
          <a:xfrm>
            <a:off x="112184" y="6242050"/>
            <a:ext cx="783167" cy="488950"/>
          </a:xfrm>
        </p:spPr>
        <p:txBody>
          <a:bodyPr>
            <a:normAutofit/>
          </a:bodyPr>
          <a:lstStyle/>
          <a:p>
            <a:pPr>
              <a:spcAft>
                <a:spcPts val="600"/>
              </a:spcAft>
            </a:pPr>
            <a:fld id="{6998E55D-8E2A-4AFE-A61C-B5DBBB7761E7}" type="slidenum">
              <a:rPr lang="en-GB" smtClean="0"/>
              <a:pPr>
                <a:spcAft>
                  <a:spcPts val="600"/>
                </a:spcAft>
              </a:pPr>
              <a:t>29</a:t>
            </a:fld>
            <a:endParaRPr lang="en-GB"/>
          </a:p>
        </p:txBody>
      </p:sp>
      <p:pic>
        <p:nvPicPr>
          <p:cNvPr id="7" name="Picture 6">
            <a:extLst>
              <a:ext uri="{FF2B5EF4-FFF2-40B4-BE49-F238E27FC236}">
                <a16:creationId xmlns:a16="http://schemas.microsoft.com/office/drawing/2014/main" id="{F4D9C2B3-7FE1-23F8-6DDB-76ED9B3DA08B}"/>
              </a:ext>
            </a:extLst>
          </p:cNvPr>
          <p:cNvPicPr>
            <a:picLocks noChangeAspect="1"/>
          </p:cNvPicPr>
          <p:nvPr/>
        </p:nvPicPr>
        <p:blipFill>
          <a:blip r:embed="rId2"/>
          <a:stretch>
            <a:fillRect/>
          </a:stretch>
        </p:blipFill>
        <p:spPr>
          <a:xfrm>
            <a:off x="6144685" y="2214563"/>
            <a:ext cx="5124450" cy="4019550"/>
          </a:xfrm>
          <a:prstGeom prst="rect">
            <a:avLst/>
          </a:prstGeom>
        </p:spPr>
      </p:pic>
      <p:sp>
        <p:nvSpPr>
          <p:cNvPr id="9" name="Oval 8">
            <a:extLst>
              <a:ext uri="{FF2B5EF4-FFF2-40B4-BE49-F238E27FC236}">
                <a16:creationId xmlns:a16="http://schemas.microsoft.com/office/drawing/2014/main" id="{1A00E21C-49AA-AB6B-92F6-72611AB2B568}"/>
              </a:ext>
            </a:extLst>
          </p:cNvPr>
          <p:cNvSpPr/>
          <p:nvPr/>
        </p:nvSpPr>
        <p:spPr>
          <a:xfrm>
            <a:off x="7392958" y="4044552"/>
            <a:ext cx="619125" cy="34051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43892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6B868-E98F-8F78-44A9-62A7B7A38985}"/>
              </a:ext>
            </a:extLst>
          </p:cNvPr>
          <p:cNvSpPr>
            <a:spLocks noGrp="1"/>
          </p:cNvSpPr>
          <p:nvPr>
            <p:ph type="title"/>
          </p:nvPr>
        </p:nvSpPr>
        <p:spPr/>
        <p:txBody>
          <a:bodyPr/>
          <a:lstStyle/>
          <a:p>
            <a:r>
              <a:rPr lang="en-GB" dirty="0"/>
              <a:t>Feedbacks</a:t>
            </a:r>
          </a:p>
        </p:txBody>
      </p:sp>
      <p:sp>
        <p:nvSpPr>
          <p:cNvPr id="4" name="Slide Number Placeholder 3">
            <a:extLst>
              <a:ext uri="{FF2B5EF4-FFF2-40B4-BE49-F238E27FC236}">
                <a16:creationId xmlns:a16="http://schemas.microsoft.com/office/drawing/2014/main" id="{F876F60E-EC24-161B-235A-A60B0B79AC86}"/>
              </a:ext>
            </a:extLst>
          </p:cNvPr>
          <p:cNvSpPr>
            <a:spLocks noGrp="1"/>
          </p:cNvSpPr>
          <p:nvPr>
            <p:ph type="sldNum" sz="quarter" idx="4"/>
          </p:nvPr>
        </p:nvSpPr>
        <p:spPr/>
        <p:txBody>
          <a:bodyPr/>
          <a:lstStyle/>
          <a:p>
            <a:fld id="{6998E55D-8E2A-4AFE-A61C-B5DBBB7761E7}" type="slidenum">
              <a:rPr lang="en-GB" smtClean="0"/>
              <a:pPr/>
              <a:t>3</a:t>
            </a:fld>
            <a:endParaRPr lang="en-GB"/>
          </a:p>
        </p:txBody>
      </p:sp>
      <p:sp>
        <p:nvSpPr>
          <p:cNvPr id="6" name="Content Placeholder 5">
            <a:extLst>
              <a:ext uri="{FF2B5EF4-FFF2-40B4-BE49-F238E27FC236}">
                <a16:creationId xmlns:a16="http://schemas.microsoft.com/office/drawing/2014/main" id="{8142C835-987D-50E7-1502-D4868F894179}"/>
              </a:ext>
            </a:extLst>
          </p:cNvPr>
          <p:cNvSpPr>
            <a:spLocks noGrp="1"/>
          </p:cNvSpPr>
          <p:nvPr>
            <p:ph idx="1"/>
          </p:nvPr>
        </p:nvSpPr>
        <p:spPr/>
        <p:txBody>
          <a:bodyPr/>
          <a:lstStyle/>
          <a:p>
            <a:endParaRPr lang="en-GB" dirty="0"/>
          </a:p>
        </p:txBody>
      </p:sp>
      <p:pic>
        <p:nvPicPr>
          <p:cNvPr id="8" name="Picture 7">
            <a:extLst>
              <a:ext uri="{FF2B5EF4-FFF2-40B4-BE49-F238E27FC236}">
                <a16:creationId xmlns:a16="http://schemas.microsoft.com/office/drawing/2014/main" id="{ED23A228-0466-2094-EF73-B4384FA273E6}"/>
              </a:ext>
            </a:extLst>
          </p:cNvPr>
          <p:cNvPicPr>
            <a:picLocks noChangeAspect="1"/>
          </p:cNvPicPr>
          <p:nvPr/>
        </p:nvPicPr>
        <p:blipFill>
          <a:blip r:embed="rId2"/>
          <a:stretch>
            <a:fillRect/>
          </a:stretch>
        </p:blipFill>
        <p:spPr>
          <a:xfrm>
            <a:off x="4823940" y="384131"/>
            <a:ext cx="3366634" cy="6331907"/>
          </a:xfrm>
          <a:prstGeom prst="rect">
            <a:avLst/>
          </a:prstGeom>
        </p:spPr>
      </p:pic>
      <p:sp>
        <p:nvSpPr>
          <p:cNvPr id="10" name="Rectangle 9">
            <a:extLst>
              <a:ext uri="{FF2B5EF4-FFF2-40B4-BE49-F238E27FC236}">
                <a16:creationId xmlns:a16="http://schemas.microsoft.com/office/drawing/2014/main" id="{682DA54E-8740-366C-93D6-C6F3A6FB1119}"/>
              </a:ext>
            </a:extLst>
          </p:cNvPr>
          <p:cNvSpPr/>
          <p:nvPr/>
        </p:nvSpPr>
        <p:spPr>
          <a:xfrm>
            <a:off x="7173639" y="2521295"/>
            <a:ext cx="535631" cy="17255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7C471B24-250E-3184-B6BB-7276748365C0}"/>
              </a:ext>
            </a:extLst>
          </p:cNvPr>
          <p:cNvSpPr/>
          <p:nvPr/>
        </p:nvSpPr>
        <p:spPr>
          <a:xfrm>
            <a:off x="6250659" y="4104596"/>
            <a:ext cx="498302" cy="261144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8380DD36-42CA-BEE7-0908-F607F3EBBD62}"/>
              </a:ext>
            </a:extLst>
          </p:cNvPr>
          <p:cNvSpPr/>
          <p:nvPr/>
        </p:nvSpPr>
        <p:spPr>
          <a:xfrm>
            <a:off x="7747875" y="2521295"/>
            <a:ext cx="721993" cy="1101872"/>
          </a:xfrm>
          <a:prstGeom prst="rect">
            <a:avLst/>
          </a:prstGeom>
          <a:noFill/>
          <a:ln w="28575">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940575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B6F4D1-4D15-1462-2934-42F15F845FF1}"/>
              </a:ext>
            </a:extLst>
          </p:cNvPr>
          <p:cNvSpPr>
            <a:spLocks noGrp="1"/>
          </p:cNvSpPr>
          <p:nvPr>
            <p:ph type="title"/>
          </p:nvPr>
        </p:nvSpPr>
        <p:spPr/>
        <p:txBody>
          <a:bodyPr/>
          <a:lstStyle/>
          <a:p>
            <a:endParaRPr lang="en-GB"/>
          </a:p>
        </p:txBody>
      </p:sp>
      <p:sp>
        <p:nvSpPr>
          <p:cNvPr id="4" name="Slide Number Placeholder 3">
            <a:extLst>
              <a:ext uri="{FF2B5EF4-FFF2-40B4-BE49-F238E27FC236}">
                <a16:creationId xmlns:a16="http://schemas.microsoft.com/office/drawing/2014/main" id="{CFEC7387-96B9-3E56-0F86-22393E7AD5F5}"/>
              </a:ext>
            </a:extLst>
          </p:cNvPr>
          <p:cNvSpPr>
            <a:spLocks noGrp="1"/>
          </p:cNvSpPr>
          <p:nvPr>
            <p:ph type="sldNum" sz="quarter" idx="4"/>
          </p:nvPr>
        </p:nvSpPr>
        <p:spPr/>
        <p:txBody>
          <a:bodyPr/>
          <a:lstStyle/>
          <a:p>
            <a:fld id="{6998E55D-8E2A-4AFE-A61C-B5DBBB7761E7}" type="slidenum">
              <a:rPr lang="en-GB" smtClean="0"/>
              <a:pPr/>
              <a:t>30</a:t>
            </a:fld>
            <a:endParaRPr lang="en-GB"/>
          </a:p>
        </p:txBody>
      </p:sp>
      <p:sp>
        <p:nvSpPr>
          <p:cNvPr id="3" name="Content Placeholder 2">
            <a:extLst>
              <a:ext uri="{FF2B5EF4-FFF2-40B4-BE49-F238E27FC236}">
                <a16:creationId xmlns:a16="http://schemas.microsoft.com/office/drawing/2014/main" id="{4B32E994-2995-574D-5D8C-17A9C1890CB3}"/>
              </a:ext>
            </a:extLst>
          </p:cNvPr>
          <p:cNvSpPr>
            <a:spLocks noGrp="1"/>
          </p:cNvSpPr>
          <p:nvPr>
            <p:ph idx="1"/>
          </p:nvPr>
        </p:nvSpPr>
        <p:spPr/>
        <p:txBody>
          <a:bodyPr/>
          <a:lstStyle/>
          <a:p>
            <a:endParaRPr lang="en-GB"/>
          </a:p>
        </p:txBody>
      </p:sp>
      <p:graphicFrame>
        <p:nvGraphicFramePr>
          <p:cNvPr id="7" name="Content Placeholder 6">
            <a:extLst>
              <a:ext uri="{FF2B5EF4-FFF2-40B4-BE49-F238E27FC236}">
                <a16:creationId xmlns:a16="http://schemas.microsoft.com/office/drawing/2014/main" id="{0B21B331-C086-DA73-8841-16B670A317CE}"/>
              </a:ext>
            </a:extLst>
          </p:cNvPr>
          <p:cNvGraphicFramePr>
            <a:graphicFrameLocks noChangeAspect="1"/>
          </p:cNvGraphicFramePr>
          <p:nvPr/>
        </p:nvGraphicFramePr>
        <p:xfrm>
          <a:off x="3623094" y="172528"/>
          <a:ext cx="5634452" cy="6429545"/>
        </p:xfrm>
        <a:graphic>
          <a:graphicData uri="http://schemas.openxmlformats.org/presentationml/2006/ole">
            <mc:AlternateContent xmlns:mc="http://schemas.openxmlformats.org/markup-compatibility/2006">
              <mc:Choice xmlns:v="urn:schemas-microsoft-com:vml" Requires="v">
                <p:oleObj name="Worksheet" r:id="rId2" imgW="7020116" imgH="8010344" progId="Excel.Sheet.12">
                  <p:embed/>
                </p:oleObj>
              </mc:Choice>
              <mc:Fallback>
                <p:oleObj name="Worksheet" r:id="rId2" imgW="7020116" imgH="8010344" progId="Excel.Sheet.12">
                  <p:embed/>
                  <p:pic>
                    <p:nvPicPr>
                      <p:cNvPr id="7" name="Content Placeholder 6">
                        <a:extLst>
                          <a:ext uri="{FF2B5EF4-FFF2-40B4-BE49-F238E27FC236}">
                            <a16:creationId xmlns:a16="http://schemas.microsoft.com/office/drawing/2014/main" id="{0B21B331-C086-DA73-8841-16B670A317CE}"/>
                          </a:ext>
                        </a:extLst>
                      </p:cNvPr>
                      <p:cNvPicPr/>
                      <p:nvPr/>
                    </p:nvPicPr>
                    <p:blipFill>
                      <a:blip r:embed="rId3"/>
                      <a:stretch>
                        <a:fillRect/>
                      </a:stretch>
                    </p:blipFill>
                    <p:spPr>
                      <a:xfrm>
                        <a:off x="3623094" y="172528"/>
                        <a:ext cx="5634452" cy="6429545"/>
                      </a:xfrm>
                      <a:prstGeom prst="rect">
                        <a:avLst/>
                      </a:prstGeom>
                    </p:spPr>
                  </p:pic>
                </p:oleObj>
              </mc:Fallback>
            </mc:AlternateContent>
          </a:graphicData>
        </a:graphic>
      </p:graphicFrame>
    </p:spTree>
    <p:extLst>
      <p:ext uri="{BB962C8B-B14F-4D97-AF65-F5344CB8AC3E}">
        <p14:creationId xmlns:p14="http://schemas.microsoft.com/office/powerpoint/2010/main" val="2954847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79C39-C1AE-9791-BE79-3057D028E5B9}"/>
              </a:ext>
            </a:extLst>
          </p:cNvPr>
          <p:cNvSpPr>
            <a:spLocks noGrp="1"/>
          </p:cNvSpPr>
          <p:nvPr>
            <p:ph type="title"/>
          </p:nvPr>
        </p:nvSpPr>
        <p:spPr/>
        <p:txBody>
          <a:bodyPr/>
          <a:lstStyle/>
          <a:p>
            <a:r>
              <a:rPr lang="en-GB" dirty="0"/>
              <a:t>Learning Outcomes</a:t>
            </a:r>
          </a:p>
        </p:txBody>
      </p:sp>
      <p:sp>
        <p:nvSpPr>
          <p:cNvPr id="3" name="Content Placeholder 2">
            <a:extLst>
              <a:ext uri="{FF2B5EF4-FFF2-40B4-BE49-F238E27FC236}">
                <a16:creationId xmlns:a16="http://schemas.microsoft.com/office/drawing/2014/main" id="{C7153DE1-FD65-9141-B0E8-CA6FE0999023}"/>
              </a:ext>
            </a:extLst>
          </p:cNvPr>
          <p:cNvSpPr>
            <a:spLocks noGrp="1"/>
          </p:cNvSpPr>
          <p:nvPr>
            <p:ph idx="1"/>
          </p:nvPr>
        </p:nvSpPr>
        <p:spPr/>
        <p:txBody>
          <a:bodyPr/>
          <a:lstStyle/>
          <a:p>
            <a:r>
              <a:rPr lang="en-GB" dirty="0"/>
              <a:t>You will learn concepts regarding the relational model, such as:</a:t>
            </a:r>
          </a:p>
          <a:p>
            <a:pPr lvl="1"/>
            <a:r>
              <a:rPr lang="en-GB" dirty="0"/>
              <a:t>Integrity constraints, key constraints, schema, tuple, domain.</a:t>
            </a:r>
          </a:p>
          <a:p>
            <a:r>
              <a:rPr lang="en-GB" dirty="0"/>
              <a:t>After this week, you will learn how to</a:t>
            </a:r>
          </a:p>
          <a:p>
            <a:pPr lvl="1"/>
            <a:r>
              <a:rPr lang="en-GB" dirty="0"/>
              <a:t>Convert a given ERD into the relational model.</a:t>
            </a:r>
          </a:p>
        </p:txBody>
      </p:sp>
      <p:sp>
        <p:nvSpPr>
          <p:cNvPr id="4" name="Slide Number Placeholder 3">
            <a:extLst>
              <a:ext uri="{FF2B5EF4-FFF2-40B4-BE49-F238E27FC236}">
                <a16:creationId xmlns:a16="http://schemas.microsoft.com/office/drawing/2014/main" id="{6095BAAA-148F-4D84-1B85-EE6595D4E3FB}"/>
              </a:ext>
            </a:extLst>
          </p:cNvPr>
          <p:cNvSpPr>
            <a:spLocks noGrp="1"/>
          </p:cNvSpPr>
          <p:nvPr>
            <p:ph type="sldNum" sz="quarter" idx="4"/>
          </p:nvPr>
        </p:nvSpPr>
        <p:spPr/>
        <p:txBody>
          <a:bodyPr/>
          <a:lstStyle/>
          <a:p>
            <a:fld id="{6998E55D-8E2A-4AFE-A61C-B5DBBB7761E7}" type="slidenum">
              <a:rPr lang="en-GB" smtClean="0"/>
              <a:pPr/>
              <a:t>31</a:t>
            </a:fld>
            <a:endParaRPr lang="en-GB"/>
          </a:p>
        </p:txBody>
      </p:sp>
    </p:spTree>
    <p:extLst>
      <p:ext uri="{BB962C8B-B14F-4D97-AF65-F5344CB8AC3E}">
        <p14:creationId xmlns:p14="http://schemas.microsoft.com/office/powerpoint/2010/main" val="34463811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8F936-C84B-4AD8-3B4E-45C265250B8C}"/>
              </a:ext>
            </a:extLst>
          </p:cNvPr>
          <p:cNvSpPr>
            <a:spLocks noGrp="1"/>
          </p:cNvSpPr>
          <p:nvPr>
            <p:ph type="title"/>
          </p:nvPr>
        </p:nvSpPr>
        <p:spPr>
          <a:xfrm>
            <a:off x="819538" y="522516"/>
            <a:ext cx="7568682" cy="1168172"/>
          </a:xfrm>
        </p:spPr>
        <p:txBody>
          <a:bodyPr anchor="ctr">
            <a:normAutofit/>
          </a:bodyPr>
          <a:lstStyle/>
          <a:p>
            <a:r>
              <a:rPr lang="en-GB" dirty="0"/>
              <a:t>This lecture </a:t>
            </a:r>
          </a:p>
        </p:txBody>
      </p:sp>
      <p:sp>
        <p:nvSpPr>
          <p:cNvPr id="10" name="Content Placeholder 2">
            <a:extLst>
              <a:ext uri="{FF2B5EF4-FFF2-40B4-BE49-F238E27FC236}">
                <a16:creationId xmlns:a16="http://schemas.microsoft.com/office/drawing/2014/main" id="{BC47F924-F593-2819-BAA3-66EC049A7923}"/>
              </a:ext>
            </a:extLst>
          </p:cNvPr>
          <p:cNvSpPr>
            <a:spLocks noGrp="1"/>
          </p:cNvSpPr>
          <p:nvPr>
            <p:ph idx="1"/>
          </p:nvPr>
        </p:nvSpPr>
        <p:spPr>
          <a:xfrm>
            <a:off x="819538" y="2690673"/>
            <a:ext cx="4965441" cy="3486289"/>
          </a:xfrm>
        </p:spPr>
        <p:txBody>
          <a:bodyPr/>
          <a:lstStyle/>
          <a:p>
            <a:r>
              <a:rPr lang="en-US" dirty="0"/>
              <a:t>We will start learning the </a:t>
            </a:r>
            <a:r>
              <a:rPr lang="en-US" b="1" dirty="0"/>
              <a:t>Relational Model</a:t>
            </a:r>
            <a:r>
              <a:rPr lang="en-US" dirty="0"/>
              <a:t>.</a:t>
            </a:r>
          </a:p>
          <a:p>
            <a:pPr lvl="1"/>
            <a:r>
              <a:rPr lang="en-US" dirty="0"/>
              <a:t>Schema and definition.</a:t>
            </a:r>
          </a:p>
          <a:p>
            <a:pPr lvl="1"/>
            <a:r>
              <a:rPr lang="en-US" dirty="0"/>
              <a:t>Integrity constraints.</a:t>
            </a:r>
          </a:p>
          <a:p>
            <a:pPr lvl="1"/>
            <a:r>
              <a:rPr lang="en-US" dirty="0"/>
              <a:t>Key constraints</a:t>
            </a:r>
          </a:p>
          <a:p>
            <a:pPr lvl="1"/>
            <a:r>
              <a:rPr lang="en-US" dirty="0"/>
              <a:t>Referential Integrity</a:t>
            </a:r>
          </a:p>
        </p:txBody>
      </p:sp>
      <p:pic>
        <p:nvPicPr>
          <p:cNvPr id="5" name="Picture 4">
            <a:extLst>
              <a:ext uri="{FF2B5EF4-FFF2-40B4-BE49-F238E27FC236}">
                <a16:creationId xmlns:a16="http://schemas.microsoft.com/office/drawing/2014/main" id="{25E1981E-8819-496D-5356-4AD1E000C5F5}"/>
              </a:ext>
            </a:extLst>
          </p:cNvPr>
          <p:cNvPicPr>
            <a:picLocks noChangeAspect="1"/>
          </p:cNvPicPr>
          <p:nvPr/>
        </p:nvPicPr>
        <p:blipFill>
          <a:blip r:embed="rId2"/>
          <a:stretch>
            <a:fillRect/>
          </a:stretch>
        </p:blipFill>
        <p:spPr>
          <a:xfrm>
            <a:off x="6369695" y="2313991"/>
            <a:ext cx="5578065" cy="3486289"/>
          </a:xfrm>
          <a:prstGeom prst="rect">
            <a:avLst/>
          </a:prstGeom>
          <a:noFill/>
        </p:spPr>
      </p:pic>
      <p:sp>
        <p:nvSpPr>
          <p:cNvPr id="4" name="Slide Number Placeholder 3">
            <a:extLst>
              <a:ext uri="{FF2B5EF4-FFF2-40B4-BE49-F238E27FC236}">
                <a16:creationId xmlns:a16="http://schemas.microsoft.com/office/drawing/2014/main" id="{ABD162A6-F412-B886-1C21-34A277C8BFC5}"/>
              </a:ext>
            </a:extLst>
          </p:cNvPr>
          <p:cNvSpPr>
            <a:spLocks noGrp="1"/>
          </p:cNvSpPr>
          <p:nvPr>
            <p:ph type="sldNum" sz="quarter" idx="4"/>
          </p:nvPr>
        </p:nvSpPr>
        <p:spPr>
          <a:xfrm>
            <a:off x="8955058" y="6092983"/>
            <a:ext cx="2743200" cy="365125"/>
          </a:xfrm>
        </p:spPr>
        <p:txBody>
          <a:bodyPr anchor="ctr">
            <a:normAutofit/>
          </a:bodyPr>
          <a:lstStyle/>
          <a:p>
            <a:pPr>
              <a:lnSpc>
                <a:spcPct val="90000"/>
              </a:lnSpc>
              <a:spcAft>
                <a:spcPts val="600"/>
              </a:spcAft>
            </a:pPr>
            <a:fld id="{6998E55D-8E2A-4AFE-A61C-B5DBBB7761E7}" type="slidenum">
              <a:rPr lang="en-GB" smtClean="0"/>
              <a:pPr>
                <a:lnSpc>
                  <a:spcPct val="90000"/>
                </a:lnSpc>
                <a:spcAft>
                  <a:spcPts val="600"/>
                </a:spcAft>
              </a:pPr>
              <a:t>32</a:t>
            </a:fld>
            <a:endParaRPr lang="en-GB"/>
          </a:p>
        </p:txBody>
      </p:sp>
      <p:sp>
        <p:nvSpPr>
          <p:cNvPr id="6" name="Arrow: Up 5">
            <a:extLst>
              <a:ext uri="{FF2B5EF4-FFF2-40B4-BE49-F238E27FC236}">
                <a16:creationId xmlns:a16="http://schemas.microsoft.com/office/drawing/2014/main" id="{5C284A2D-69F3-9FCA-B6BA-A545C0888AD6}"/>
              </a:ext>
            </a:extLst>
          </p:cNvPr>
          <p:cNvSpPr/>
          <p:nvPr/>
        </p:nvSpPr>
        <p:spPr>
          <a:xfrm rot="5400000">
            <a:off x="5639678" y="3469696"/>
            <a:ext cx="365254" cy="80962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72836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67857-48B4-C473-0145-72C7C32DA1FF}"/>
              </a:ext>
            </a:extLst>
          </p:cNvPr>
          <p:cNvSpPr>
            <a:spLocks noGrp="1"/>
          </p:cNvSpPr>
          <p:nvPr>
            <p:ph type="title"/>
          </p:nvPr>
        </p:nvSpPr>
        <p:spPr>
          <a:xfrm>
            <a:off x="819537" y="522516"/>
            <a:ext cx="8372087" cy="1168172"/>
          </a:xfrm>
        </p:spPr>
        <p:txBody>
          <a:bodyPr>
            <a:normAutofit fontScale="90000"/>
          </a:bodyPr>
          <a:lstStyle/>
          <a:p>
            <a:r>
              <a:rPr lang="en-GB" dirty="0"/>
              <a:t>That is, we will start learning correspondence between ERD and Relational database. </a:t>
            </a:r>
          </a:p>
        </p:txBody>
      </p:sp>
      <p:sp>
        <p:nvSpPr>
          <p:cNvPr id="3" name="Content Placeholder 2">
            <a:extLst>
              <a:ext uri="{FF2B5EF4-FFF2-40B4-BE49-F238E27FC236}">
                <a16:creationId xmlns:a16="http://schemas.microsoft.com/office/drawing/2014/main" id="{3E59EAFA-DC4C-365F-099C-14FFDC3FB97E}"/>
              </a:ext>
            </a:extLst>
          </p:cNvPr>
          <p:cNvSpPr>
            <a:spLocks noGrp="1"/>
          </p:cNvSpPr>
          <p:nvPr>
            <p:ph idx="1"/>
          </p:nvPr>
        </p:nvSpPr>
        <p:spPr/>
        <p:txBody>
          <a:bodyPr/>
          <a:lstStyle/>
          <a:p>
            <a:r>
              <a:rPr lang="en-GB" dirty="0"/>
              <a:t>ER diagram</a:t>
            </a:r>
          </a:p>
        </p:txBody>
      </p:sp>
      <p:sp>
        <p:nvSpPr>
          <p:cNvPr id="4" name="Content Placeholder 3">
            <a:extLst>
              <a:ext uri="{FF2B5EF4-FFF2-40B4-BE49-F238E27FC236}">
                <a16:creationId xmlns:a16="http://schemas.microsoft.com/office/drawing/2014/main" id="{2CB24A4A-5409-CCA4-0FFA-FECEBE269438}"/>
              </a:ext>
            </a:extLst>
          </p:cNvPr>
          <p:cNvSpPr>
            <a:spLocks noGrp="1"/>
          </p:cNvSpPr>
          <p:nvPr>
            <p:ph idx="10"/>
          </p:nvPr>
        </p:nvSpPr>
        <p:spPr/>
        <p:txBody>
          <a:bodyPr/>
          <a:lstStyle/>
          <a:p>
            <a:r>
              <a:rPr lang="en-GB" dirty="0"/>
              <a:t>Relation.</a:t>
            </a:r>
          </a:p>
        </p:txBody>
      </p:sp>
      <p:sp>
        <p:nvSpPr>
          <p:cNvPr id="5" name="Slide Number Placeholder 4">
            <a:extLst>
              <a:ext uri="{FF2B5EF4-FFF2-40B4-BE49-F238E27FC236}">
                <a16:creationId xmlns:a16="http://schemas.microsoft.com/office/drawing/2014/main" id="{613D47D2-F2A4-FE1A-53FA-83797A80AC52}"/>
              </a:ext>
            </a:extLst>
          </p:cNvPr>
          <p:cNvSpPr>
            <a:spLocks noGrp="1"/>
          </p:cNvSpPr>
          <p:nvPr>
            <p:ph type="sldNum" sz="quarter" idx="4"/>
          </p:nvPr>
        </p:nvSpPr>
        <p:spPr/>
        <p:txBody>
          <a:bodyPr/>
          <a:lstStyle/>
          <a:p>
            <a:fld id="{6998E55D-8E2A-4AFE-A61C-B5DBBB7761E7}" type="slidenum">
              <a:rPr lang="en-GB" smtClean="0"/>
              <a:pPr/>
              <a:t>33</a:t>
            </a:fld>
            <a:endParaRPr lang="en-GB"/>
          </a:p>
        </p:txBody>
      </p:sp>
      <p:sp>
        <p:nvSpPr>
          <p:cNvPr id="6" name="Rectangle 5">
            <a:extLst>
              <a:ext uri="{FF2B5EF4-FFF2-40B4-BE49-F238E27FC236}">
                <a16:creationId xmlns:a16="http://schemas.microsoft.com/office/drawing/2014/main" id="{A4D60846-573A-E0F0-76B3-3FFBE2674A4A}"/>
              </a:ext>
            </a:extLst>
          </p:cNvPr>
          <p:cNvSpPr/>
          <p:nvPr/>
        </p:nvSpPr>
        <p:spPr>
          <a:xfrm>
            <a:off x="2170180" y="3843593"/>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Mechanic</a:t>
            </a:r>
          </a:p>
        </p:txBody>
      </p:sp>
      <p:sp>
        <p:nvSpPr>
          <p:cNvPr id="7" name="Oval 6">
            <a:extLst>
              <a:ext uri="{FF2B5EF4-FFF2-40B4-BE49-F238E27FC236}">
                <a16:creationId xmlns:a16="http://schemas.microsoft.com/office/drawing/2014/main" id="{9354DCC5-A2E2-CAFA-5481-A786D2F8B46E}"/>
              </a:ext>
            </a:extLst>
          </p:cNvPr>
          <p:cNvSpPr/>
          <p:nvPr/>
        </p:nvSpPr>
        <p:spPr>
          <a:xfrm>
            <a:off x="1557816" y="3086920"/>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u="sng" dirty="0">
                <a:solidFill>
                  <a:schemeClr val="tx1"/>
                </a:solidFill>
              </a:rPr>
              <a:t>SSI</a:t>
            </a:r>
            <a:endParaRPr lang="en-GB" u="sng" dirty="0">
              <a:solidFill>
                <a:schemeClr val="tx1"/>
              </a:solidFill>
            </a:endParaRPr>
          </a:p>
        </p:txBody>
      </p:sp>
      <p:sp>
        <p:nvSpPr>
          <p:cNvPr id="8" name="Oval 7">
            <a:extLst>
              <a:ext uri="{FF2B5EF4-FFF2-40B4-BE49-F238E27FC236}">
                <a16:creationId xmlns:a16="http://schemas.microsoft.com/office/drawing/2014/main" id="{168E574F-8724-B8C9-9F94-65A5E43AB7F1}"/>
              </a:ext>
            </a:extLst>
          </p:cNvPr>
          <p:cNvSpPr/>
          <p:nvPr/>
        </p:nvSpPr>
        <p:spPr>
          <a:xfrm>
            <a:off x="2957458" y="3086920"/>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Name</a:t>
            </a:r>
            <a:endParaRPr lang="en-GB" dirty="0">
              <a:solidFill>
                <a:schemeClr val="tx1"/>
              </a:solidFill>
            </a:endParaRPr>
          </a:p>
        </p:txBody>
      </p:sp>
      <p:grpSp>
        <p:nvGrpSpPr>
          <p:cNvPr id="9" name="Group 8">
            <a:extLst>
              <a:ext uri="{FF2B5EF4-FFF2-40B4-BE49-F238E27FC236}">
                <a16:creationId xmlns:a16="http://schemas.microsoft.com/office/drawing/2014/main" id="{6CBB3214-B1AA-228C-3E99-8D762CA78CC3}"/>
              </a:ext>
            </a:extLst>
          </p:cNvPr>
          <p:cNvGrpSpPr/>
          <p:nvPr/>
        </p:nvGrpSpPr>
        <p:grpSpPr>
          <a:xfrm>
            <a:off x="3729294" y="3777745"/>
            <a:ext cx="1834341" cy="694402"/>
            <a:chOff x="571500" y="5894335"/>
            <a:chExt cx="1344302" cy="694402"/>
          </a:xfrm>
        </p:grpSpPr>
        <p:sp>
          <p:nvSpPr>
            <p:cNvPr id="10" name="Oval 9">
              <a:extLst>
                <a:ext uri="{FF2B5EF4-FFF2-40B4-BE49-F238E27FC236}">
                  <a16:creationId xmlns:a16="http://schemas.microsoft.com/office/drawing/2014/main" id="{E6A58A43-CE45-0060-7B97-1A480652CB92}"/>
                </a:ext>
              </a:extLst>
            </p:cNvPr>
            <p:cNvSpPr/>
            <p:nvPr/>
          </p:nvSpPr>
          <p:spPr>
            <a:xfrm>
              <a:off x="571500" y="5894335"/>
              <a:ext cx="1344302" cy="69440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381CA9F8-CAC5-5562-D9D5-9B8E75853341}"/>
                </a:ext>
              </a:extLst>
            </p:cNvPr>
            <p:cNvSpPr/>
            <p:nvPr/>
          </p:nvSpPr>
          <p:spPr>
            <a:xfrm>
              <a:off x="663600" y="5958917"/>
              <a:ext cx="1160101" cy="565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a:solidFill>
                    <a:schemeClr val="tx1"/>
                  </a:solidFill>
                </a:rPr>
                <a:t>Phone_Number</a:t>
              </a:r>
              <a:r>
                <a:rPr lang="en-GB" sz="1000" dirty="0">
                  <a:solidFill>
                    <a:schemeClr val="tx1"/>
                  </a:solidFill>
                </a:rPr>
                <a:t>.</a:t>
              </a:r>
            </a:p>
          </p:txBody>
        </p:sp>
      </p:grpSp>
      <p:cxnSp>
        <p:nvCxnSpPr>
          <p:cNvPr id="12" name="Straight Connector 11">
            <a:extLst>
              <a:ext uri="{FF2B5EF4-FFF2-40B4-BE49-F238E27FC236}">
                <a16:creationId xmlns:a16="http://schemas.microsoft.com/office/drawing/2014/main" id="{437DCB09-51DF-F734-2E86-88D0DAFF8ED1}"/>
              </a:ext>
            </a:extLst>
          </p:cNvPr>
          <p:cNvCxnSpPr>
            <a:cxnSpLocks/>
            <a:stCxn id="7" idx="4"/>
            <a:endCxn id="6" idx="0"/>
          </p:cNvCxnSpPr>
          <p:nvPr/>
        </p:nvCxnSpPr>
        <p:spPr>
          <a:xfrm>
            <a:off x="2063374" y="3549996"/>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9E9DFD-01E5-58B9-D5B9-2137B90188B7}"/>
              </a:ext>
            </a:extLst>
          </p:cNvPr>
          <p:cNvCxnSpPr>
            <a:cxnSpLocks/>
            <a:stCxn id="8" idx="3"/>
            <a:endCxn id="6" idx="0"/>
          </p:cNvCxnSpPr>
          <p:nvPr/>
        </p:nvCxnSpPr>
        <p:spPr>
          <a:xfrm flipH="1">
            <a:off x="2740988" y="3482180"/>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F5D19C7-2C86-D2AA-F50B-735C74579E02}"/>
              </a:ext>
            </a:extLst>
          </p:cNvPr>
          <p:cNvCxnSpPr>
            <a:cxnSpLocks/>
            <a:stCxn id="10" idx="2"/>
            <a:endCxn id="6" idx="3"/>
          </p:cNvCxnSpPr>
          <p:nvPr/>
        </p:nvCxnSpPr>
        <p:spPr>
          <a:xfrm flipH="1">
            <a:off x="3311796" y="4124946"/>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5D792E3-EF4A-5254-4A06-A2A77C723BBB}"/>
              </a:ext>
            </a:extLst>
          </p:cNvPr>
          <p:cNvPicPr>
            <a:picLocks noChangeAspect="1"/>
          </p:cNvPicPr>
          <p:nvPr/>
        </p:nvPicPr>
        <p:blipFill>
          <a:blip r:embed="rId2"/>
          <a:stretch>
            <a:fillRect/>
          </a:stretch>
        </p:blipFill>
        <p:spPr>
          <a:xfrm>
            <a:off x="6926595" y="3164570"/>
            <a:ext cx="3804234" cy="1511939"/>
          </a:xfrm>
          <a:prstGeom prst="rect">
            <a:avLst/>
          </a:prstGeom>
        </p:spPr>
      </p:pic>
      <p:sp>
        <p:nvSpPr>
          <p:cNvPr id="17" name="TextBox 16">
            <a:extLst>
              <a:ext uri="{FF2B5EF4-FFF2-40B4-BE49-F238E27FC236}">
                <a16:creationId xmlns:a16="http://schemas.microsoft.com/office/drawing/2014/main" id="{DB0DAE37-93FD-FD31-EE95-9438CB5480D1}"/>
              </a:ext>
            </a:extLst>
          </p:cNvPr>
          <p:cNvSpPr txBox="1"/>
          <p:nvPr/>
        </p:nvSpPr>
        <p:spPr>
          <a:xfrm>
            <a:off x="1871398" y="3164570"/>
            <a:ext cx="783562" cy="307777"/>
          </a:xfrm>
          <a:prstGeom prst="rect">
            <a:avLst/>
          </a:prstGeom>
          <a:noFill/>
        </p:spPr>
        <p:txBody>
          <a:bodyPr wrap="square" rtlCol="0">
            <a:spAutoFit/>
          </a:bodyPr>
          <a:lstStyle/>
          <a:p>
            <a:r>
              <a:rPr lang="en-GB" sz="1400" u="sng" dirty="0">
                <a:solidFill>
                  <a:schemeClr val="tx1"/>
                </a:solidFill>
              </a:rPr>
              <a:t>SSI</a:t>
            </a:r>
            <a:endParaRPr lang="en-GB" sz="1400" dirty="0"/>
          </a:p>
        </p:txBody>
      </p:sp>
      <p:sp>
        <p:nvSpPr>
          <p:cNvPr id="18" name="TextBox 17">
            <a:extLst>
              <a:ext uri="{FF2B5EF4-FFF2-40B4-BE49-F238E27FC236}">
                <a16:creationId xmlns:a16="http://schemas.microsoft.com/office/drawing/2014/main" id="{6A582774-1462-F096-1068-AE32EFC41ECD}"/>
              </a:ext>
            </a:extLst>
          </p:cNvPr>
          <p:cNvSpPr txBox="1"/>
          <p:nvPr/>
        </p:nvSpPr>
        <p:spPr>
          <a:xfrm>
            <a:off x="3153648" y="3154442"/>
            <a:ext cx="783562" cy="307777"/>
          </a:xfrm>
          <a:prstGeom prst="rect">
            <a:avLst/>
          </a:prstGeom>
          <a:noFill/>
        </p:spPr>
        <p:txBody>
          <a:bodyPr wrap="square" rtlCol="0">
            <a:spAutoFit/>
          </a:bodyPr>
          <a:lstStyle/>
          <a:p>
            <a:r>
              <a:rPr lang="en-GB" sz="1400" dirty="0">
                <a:solidFill>
                  <a:schemeClr val="tx1"/>
                </a:solidFill>
              </a:rPr>
              <a:t>Name</a:t>
            </a:r>
            <a:endParaRPr lang="en-GB" sz="1400" dirty="0"/>
          </a:p>
        </p:txBody>
      </p:sp>
      <p:sp>
        <p:nvSpPr>
          <p:cNvPr id="19" name="TextBox 18">
            <a:extLst>
              <a:ext uri="{FF2B5EF4-FFF2-40B4-BE49-F238E27FC236}">
                <a16:creationId xmlns:a16="http://schemas.microsoft.com/office/drawing/2014/main" id="{13812C41-8243-CFB1-0165-620F71815005}"/>
              </a:ext>
            </a:extLst>
          </p:cNvPr>
          <p:cNvSpPr txBox="1"/>
          <p:nvPr/>
        </p:nvSpPr>
        <p:spPr>
          <a:xfrm>
            <a:off x="4121325" y="4002766"/>
            <a:ext cx="1107038" cy="261610"/>
          </a:xfrm>
          <a:prstGeom prst="rect">
            <a:avLst/>
          </a:prstGeom>
          <a:noFill/>
        </p:spPr>
        <p:txBody>
          <a:bodyPr wrap="square" rtlCol="0">
            <a:spAutoFit/>
          </a:bodyPr>
          <a:lstStyle/>
          <a:p>
            <a:r>
              <a:rPr lang="en-GB" sz="1050" dirty="0" err="1">
                <a:solidFill>
                  <a:schemeClr val="tx1"/>
                </a:solidFill>
              </a:rPr>
              <a:t>Phone_Number</a:t>
            </a:r>
            <a:endParaRPr lang="en-GB" sz="1050" dirty="0"/>
          </a:p>
        </p:txBody>
      </p:sp>
      <p:sp>
        <p:nvSpPr>
          <p:cNvPr id="20" name="TextBox 19">
            <a:extLst>
              <a:ext uri="{FF2B5EF4-FFF2-40B4-BE49-F238E27FC236}">
                <a16:creationId xmlns:a16="http://schemas.microsoft.com/office/drawing/2014/main" id="{F99AC7E9-1717-970D-937E-94AFB2CE33AA}"/>
              </a:ext>
            </a:extLst>
          </p:cNvPr>
          <p:cNvSpPr txBox="1"/>
          <p:nvPr/>
        </p:nvSpPr>
        <p:spPr>
          <a:xfrm>
            <a:off x="2196556" y="3948747"/>
            <a:ext cx="1100069" cy="369332"/>
          </a:xfrm>
          <a:prstGeom prst="rect">
            <a:avLst/>
          </a:prstGeom>
          <a:noFill/>
        </p:spPr>
        <p:txBody>
          <a:bodyPr wrap="square" rtlCol="0">
            <a:spAutoFit/>
          </a:bodyPr>
          <a:lstStyle/>
          <a:p>
            <a:r>
              <a:rPr lang="en-GB" dirty="0">
                <a:solidFill>
                  <a:schemeClr val="tx1"/>
                </a:solidFill>
              </a:rPr>
              <a:t>Mechanic</a:t>
            </a:r>
            <a:endParaRPr lang="en-GB" dirty="0"/>
          </a:p>
        </p:txBody>
      </p:sp>
      <p:sp>
        <p:nvSpPr>
          <p:cNvPr id="22" name="Arrow: Right 21">
            <a:extLst>
              <a:ext uri="{FF2B5EF4-FFF2-40B4-BE49-F238E27FC236}">
                <a16:creationId xmlns:a16="http://schemas.microsoft.com/office/drawing/2014/main" id="{172D3D54-F672-083E-0443-187DEF96A94E}"/>
              </a:ext>
            </a:extLst>
          </p:cNvPr>
          <p:cNvSpPr/>
          <p:nvPr/>
        </p:nvSpPr>
        <p:spPr>
          <a:xfrm>
            <a:off x="4527729" y="5030867"/>
            <a:ext cx="2957694" cy="491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Picture 15" descr="Car Mechanic Simulator 2021, 42% OFF">
            <a:extLst>
              <a:ext uri="{FF2B5EF4-FFF2-40B4-BE49-F238E27FC236}">
                <a16:creationId xmlns:a16="http://schemas.microsoft.com/office/drawing/2014/main" id="{E3A52753-7CEC-C48B-9883-74A8D72CEC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276561"/>
            <a:ext cx="1585784" cy="1585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12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125E-6 3.7037E-6 L 0.41653 -0.00139 " pathEditMode="relative" rAng="0" ptsTypes="AA">
                                      <p:cBhvr>
                                        <p:cTn id="6" dur="2000" fill="hold"/>
                                        <p:tgtEl>
                                          <p:spTgt spid="17"/>
                                        </p:tgtEl>
                                        <p:attrNameLst>
                                          <p:attrName>ppt_x</p:attrName>
                                          <p:attrName>ppt_y</p:attrName>
                                        </p:attrNameLst>
                                      </p:cBhvr>
                                      <p:rCtr x="20820" y="-69"/>
                                    </p:animMotion>
                                  </p:childTnLst>
                                </p:cTn>
                              </p:par>
                              <p:par>
                                <p:cTn id="7" presetID="42" presetClass="path" presetSubtype="0" accel="50000" decel="50000" fill="hold" grpId="0" nodeType="withEffect">
                                  <p:stCondLst>
                                    <p:cond delay="0"/>
                                  </p:stCondLst>
                                  <p:childTnLst>
                                    <p:animMotion origin="layout" path="M 4.79167E-6 2.59259E-6 L 0.39987 0.00324 " pathEditMode="relative" rAng="0" ptsTypes="AA">
                                      <p:cBhvr>
                                        <p:cTn id="8" dur="2000" fill="hold"/>
                                        <p:tgtEl>
                                          <p:spTgt spid="18"/>
                                        </p:tgtEl>
                                        <p:attrNameLst>
                                          <p:attrName>ppt_x</p:attrName>
                                          <p:attrName>ppt_y</p:attrName>
                                        </p:attrNameLst>
                                      </p:cBhvr>
                                      <p:rCtr x="19987" y="162"/>
                                    </p:animMotion>
                                  </p:childTnLst>
                                </p:cTn>
                              </p:par>
                              <p:par>
                                <p:cTn id="9" presetID="42" presetClass="path" presetSubtype="0" accel="50000" decel="50000" fill="hold" grpId="0" nodeType="withEffect">
                                  <p:stCondLst>
                                    <p:cond delay="0"/>
                                  </p:stCondLst>
                                  <p:childTnLst>
                                    <p:animMotion origin="layout" path="M -3.33333E-6 3.7037E-6 L 0.3918 -0.1169 " pathEditMode="relative" rAng="0" ptsTypes="AA">
                                      <p:cBhvr>
                                        <p:cTn id="10" dur="2000" fill="hold"/>
                                        <p:tgtEl>
                                          <p:spTgt spid="19"/>
                                        </p:tgtEl>
                                        <p:attrNameLst>
                                          <p:attrName>ppt_x</p:attrName>
                                          <p:attrName>ppt_y</p:attrName>
                                        </p:attrNameLst>
                                      </p:cBhvr>
                                      <p:rCtr x="19583" y="-5856"/>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7"/>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0" nodeType="clickEffect">
                                  <p:stCondLst>
                                    <p:cond delay="0"/>
                                  </p:stCondLst>
                                  <p:childTnLst>
                                    <p:animMotion origin="layout" path="M -4.16667E-7 3.7037E-6 L 0.30026 -0.11019 " pathEditMode="relative" rAng="0" ptsTypes="AA">
                                      <p:cBhvr>
                                        <p:cTn id="26" dur="2000" fill="hold"/>
                                        <p:tgtEl>
                                          <p:spTgt spid="20"/>
                                        </p:tgtEl>
                                        <p:attrNameLst>
                                          <p:attrName>ppt_x</p:attrName>
                                          <p:attrName>ppt_y</p:attrName>
                                        </p:attrNameLst>
                                      </p:cBhvr>
                                      <p:rCtr x="15013" y="-5509"/>
                                    </p:animMotion>
                                  </p:childTnLst>
                                </p:cTn>
                              </p:par>
                              <p:par>
                                <p:cTn id="27" presetID="42"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1000"/>
                                        <p:tgtEl>
                                          <p:spTgt spid="22"/>
                                        </p:tgtEl>
                                      </p:cBhvr>
                                    </p:animEffect>
                                    <p:anim calcmode="lin" valueType="num">
                                      <p:cBhvr>
                                        <p:cTn id="30" dur="1000" fill="hold"/>
                                        <p:tgtEl>
                                          <p:spTgt spid="22"/>
                                        </p:tgtEl>
                                        <p:attrNameLst>
                                          <p:attrName>ppt_x</p:attrName>
                                        </p:attrNameLst>
                                      </p:cBhvr>
                                      <p:tavLst>
                                        <p:tav tm="0">
                                          <p:val>
                                            <p:strVal val="#ppt_x"/>
                                          </p:val>
                                        </p:tav>
                                        <p:tav tm="100000">
                                          <p:val>
                                            <p:strVal val="#ppt_x"/>
                                          </p:val>
                                        </p:tav>
                                      </p:tavLst>
                                    </p:anim>
                                    <p:anim calcmode="lin" valueType="num">
                                      <p:cBhvr>
                                        <p:cTn id="3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18" grpId="0"/>
      <p:bldP spid="18" grpId="1"/>
      <p:bldP spid="19" grpId="0"/>
      <p:bldP spid="19" grpId="1"/>
      <p:bldP spid="20" grpId="0"/>
      <p:bldP spid="22"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2209800" y="6248400"/>
            <a:ext cx="1905000" cy="457200"/>
          </a:xfrm>
          <a:prstGeom prst="rect">
            <a:avLst/>
          </a:prstGeom>
          <a:noFill/>
          <a:ln w="12700">
            <a:noFill/>
            <a:miter lim="800000"/>
            <a:headEnd/>
            <a:tailEnd/>
          </a:ln>
          <a:effectLst/>
        </p:spPr>
        <p:txBody>
          <a:bodyPr wrap="none" anchor="ctr"/>
          <a:lstStyle/>
          <a:p>
            <a:endParaRPr lang="tr-TR"/>
          </a:p>
        </p:txBody>
      </p:sp>
      <p:sp>
        <p:nvSpPr>
          <p:cNvPr id="86019" name="Rectangle 3"/>
          <p:cNvSpPr>
            <a:spLocks noChangeArrowheads="1"/>
          </p:cNvSpPr>
          <p:nvPr/>
        </p:nvSpPr>
        <p:spPr bwMode="auto">
          <a:xfrm>
            <a:off x="4648200" y="6248400"/>
            <a:ext cx="2895600" cy="457200"/>
          </a:xfrm>
          <a:prstGeom prst="rect">
            <a:avLst/>
          </a:prstGeom>
          <a:noFill/>
          <a:ln w="12700">
            <a:noFill/>
            <a:miter lim="800000"/>
            <a:headEnd/>
            <a:tailEnd/>
          </a:ln>
          <a:effectLst/>
        </p:spPr>
        <p:txBody>
          <a:bodyPr wrap="none" anchor="ctr"/>
          <a:lstStyle/>
          <a:p>
            <a:endParaRPr lang="tr-TR"/>
          </a:p>
        </p:txBody>
      </p:sp>
      <p:graphicFrame>
        <p:nvGraphicFramePr>
          <p:cNvPr id="86022" name="Object 6">
            <a:hlinkClick r:id="" action="ppaction://ole?verb=0"/>
          </p:cNvPr>
          <p:cNvGraphicFramePr>
            <a:graphicFrameLocks noGrp="1"/>
          </p:cNvGraphicFramePr>
          <p:nvPr>
            <p:ph idx="1"/>
            <p:extLst>
              <p:ext uri="{D42A27DB-BD31-4B8C-83A1-F6EECF244321}">
                <p14:modId xmlns:p14="http://schemas.microsoft.com/office/powerpoint/2010/main" val="1154102533"/>
              </p:ext>
            </p:extLst>
          </p:nvPr>
        </p:nvGraphicFramePr>
        <p:xfrm>
          <a:off x="2925763" y="3519488"/>
          <a:ext cx="5794375" cy="2162175"/>
        </p:xfrm>
        <a:graphic>
          <a:graphicData uri="http://schemas.openxmlformats.org/presentationml/2006/ole">
            <mc:AlternateContent xmlns:mc="http://schemas.openxmlformats.org/markup-compatibility/2006">
              <mc:Choice xmlns:v="urn:schemas-microsoft-com:vml" Requires="v">
                <p:oleObj name="Document" r:id="rId3" imgW="6771024" imgH="2527291" progId="Word.Document.8">
                  <p:embed/>
                </p:oleObj>
              </mc:Choice>
              <mc:Fallback>
                <p:oleObj name="Document" r:id="rId3" imgW="6771024" imgH="2527291" progId="Word.Document.8">
                  <p:embed/>
                  <p:pic>
                    <p:nvPicPr>
                      <p:cNvPr id="86022" name="Object 6">
                        <a:hlinkClick r:id="" action="ppaction://ole?verb=0"/>
                      </p:cNvPr>
                      <p:cNvPicPr>
                        <a:picLocks noChangeArrowheads="1"/>
                      </p:cNvPicPr>
                      <p:nvPr/>
                    </p:nvPicPr>
                    <p:blipFill>
                      <a:blip r:embed="rId4"/>
                      <a:srcRect/>
                      <a:stretch>
                        <a:fillRect/>
                      </a:stretch>
                    </p:blipFill>
                    <p:spPr bwMode="auto">
                      <a:xfrm>
                        <a:off x="2925763" y="3519488"/>
                        <a:ext cx="5794375"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6020" name="AutoShape 4"/>
          <p:cNvSpPr>
            <a:spLocks noGrp="1" noChangeArrowheads="1"/>
          </p:cNvSpPr>
          <p:nvPr>
            <p:ph type="title"/>
          </p:nvPr>
        </p:nvSpPr>
        <p:spPr>
          <a:noFill/>
          <a:ln/>
        </p:spPr>
        <p:txBody>
          <a:bodyPr vert="horz" lIns="90488" tIns="44450" rIns="90488" bIns="44450" rtlCol="0" anchor="ctr">
            <a:normAutofit/>
          </a:bodyPr>
          <a:lstStyle/>
          <a:p>
            <a:r>
              <a:rPr lang="en-US"/>
              <a:t>Relational Database: Definitions</a:t>
            </a:r>
          </a:p>
        </p:txBody>
      </p:sp>
      <p:sp>
        <p:nvSpPr>
          <p:cNvPr id="86021" name="Rectangle 5"/>
          <p:cNvSpPr>
            <a:spLocks noGrp="1" noChangeArrowheads="1"/>
          </p:cNvSpPr>
          <p:nvPr>
            <p:ph type="body" sz="half" idx="4294967295"/>
          </p:nvPr>
        </p:nvSpPr>
        <p:spPr>
          <a:xfrm>
            <a:off x="552091" y="2027209"/>
            <a:ext cx="11809561" cy="1313956"/>
          </a:xfrm>
          <a:noFill/>
          <a:ln/>
        </p:spPr>
        <p:txBody>
          <a:bodyPr vert="horz" lIns="90488" tIns="44450" rIns="90488" bIns="44450" rtlCol="0">
            <a:normAutofit/>
          </a:bodyPr>
          <a:lstStyle/>
          <a:p>
            <a:pPr>
              <a:lnSpc>
                <a:spcPct val="90000"/>
              </a:lnSpc>
            </a:pPr>
            <a:r>
              <a:rPr lang="en-US" sz="2400" dirty="0"/>
              <a:t>Instead of Entity Sets and Entities</a:t>
            </a:r>
          </a:p>
          <a:p>
            <a:pPr>
              <a:lnSpc>
                <a:spcPct val="90000"/>
              </a:lnSpc>
            </a:pPr>
            <a:r>
              <a:rPr lang="en-US" sz="2400" dirty="0"/>
              <a:t>We use </a:t>
            </a:r>
            <a:r>
              <a:rPr lang="en-US" sz="2400" b="1" dirty="0"/>
              <a:t>relation</a:t>
            </a:r>
            <a:r>
              <a:rPr lang="en-US" sz="2400" dirty="0"/>
              <a:t> as a </a:t>
            </a:r>
            <a:r>
              <a:rPr lang="en-US" sz="2400" i="1" dirty="0">
                <a:solidFill>
                  <a:srgbClr val="CF0E30"/>
                </a:solidFill>
              </a:rPr>
              <a:t>set</a:t>
            </a:r>
            <a:r>
              <a:rPr lang="en-US" sz="2400" i="1" dirty="0">
                <a:solidFill>
                  <a:schemeClr val="accent2"/>
                </a:solidFill>
              </a:rPr>
              <a:t> </a:t>
            </a:r>
            <a:r>
              <a:rPr lang="en-US" sz="2400" dirty="0"/>
              <a:t>of rows or </a:t>
            </a:r>
            <a:r>
              <a:rPr lang="en-US" sz="2400" i="1" dirty="0">
                <a:solidFill>
                  <a:srgbClr val="CF0E30"/>
                </a:solidFill>
              </a:rPr>
              <a:t>tuples </a:t>
            </a:r>
            <a:r>
              <a:rPr lang="en-US" sz="2400" dirty="0"/>
              <a:t>(i.e., all rows are distinct) with description.</a:t>
            </a:r>
          </a:p>
        </p:txBody>
      </p:sp>
      <p:grpSp>
        <p:nvGrpSpPr>
          <p:cNvPr id="8" name="Group 7">
            <a:extLst>
              <a:ext uri="{FF2B5EF4-FFF2-40B4-BE49-F238E27FC236}">
                <a16:creationId xmlns:a16="http://schemas.microsoft.com/office/drawing/2014/main" id="{C3F1612C-BF33-3D37-BB96-C67B1B4E29E9}"/>
              </a:ext>
            </a:extLst>
          </p:cNvPr>
          <p:cNvGrpSpPr/>
          <p:nvPr/>
        </p:nvGrpSpPr>
        <p:grpSpPr>
          <a:xfrm>
            <a:off x="1801904" y="4005451"/>
            <a:ext cx="6809070" cy="1204348"/>
            <a:chOff x="1801904" y="4005451"/>
            <a:chExt cx="6809070" cy="1204348"/>
          </a:xfrm>
        </p:grpSpPr>
        <p:sp>
          <p:nvSpPr>
            <p:cNvPr id="2" name="Arrow: Right 1">
              <a:extLst>
                <a:ext uri="{FF2B5EF4-FFF2-40B4-BE49-F238E27FC236}">
                  <a16:creationId xmlns:a16="http://schemas.microsoft.com/office/drawing/2014/main" id="{5FD64038-0684-C399-2235-618E549A5D9E}"/>
                </a:ext>
              </a:extLst>
            </p:cNvPr>
            <p:cNvSpPr/>
            <p:nvPr/>
          </p:nvSpPr>
          <p:spPr>
            <a:xfrm>
              <a:off x="1801904" y="4062322"/>
              <a:ext cx="977153" cy="2044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Arrow: Right 2">
              <a:extLst>
                <a:ext uri="{FF2B5EF4-FFF2-40B4-BE49-F238E27FC236}">
                  <a16:creationId xmlns:a16="http://schemas.microsoft.com/office/drawing/2014/main" id="{631365E1-D70B-CA4C-2137-ED029CAB7D89}"/>
                </a:ext>
              </a:extLst>
            </p:cNvPr>
            <p:cNvSpPr/>
            <p:nvPr/>
          </p:nvSpPr>
          <p:spPr>
            <a:xfrm>
              <a:off x="1801905" y="4500283"/>
              <a:ext cx="977153" cy="2044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Arrow: Right 3">
              <a:extLst>
                <a:ext uri="{FF2B5EF4-FFF2-40B4-BE49-F238E27FC236}">
                  <a16:creationId xmlns:a16="http://schemas.microsoft.com/office/drawing/2014/main" id="{2E59DB9D-6EEE-85C7-2175-9235A853E1B8}"/>
                </a:ext>
              </a:extLst>
            </p:cNvPr>
            <p:cNvSpPr/>
            <p:nvPr/>
          </p:nvSpPr>
          <p:spPr>
            <a:xfrm>
              <a:off x="1810871" y="4948517"/>
              <a:ext cx="977153" cy="2044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923644F0-169C-A430-C904-457A3A68C154}"/>
                </a:ext>
              </a:extLst>
            </p:cNvPr>
            <p:cNvSpPr/>
            <p:nvPr/>
          </p:nvSpPr>
          <p:spPr>
            <a:xfrm>
              <a:off x="3034927" y="4005451"/>
              <a:ext cx="5576047" cy="31815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4B141278-BB4C-E153-7B00-C31809B3861A}"/>
                </a:ext>
              </a:extLst>
            </p:cNvPr>
            <p:cNvSpPr/>
            <p:nvPr/>
          </p:nvSpPr>
          <p:spPr>
            <a:xfrm>
              <a:off x="3034927" y="4445515"/>
              <a:ext cx="5576047" cy="31815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FE48B74A-725D-F01A-4C99-45C7098D52F5}"/>
                </a:ext>
              </a:extLst>
            </p:cNvPr>
            <p:cNvSpPr/>
            <p:nvPr/>
          </p:nvSpPr>
          <p:spPr>
            <a:xfrm>
              <a:off x="3034926" y="4891646"/>
              <a:ext cx="5576047" cy="31815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grpSp>
      <p:sp>
        <p:nvSpPr>
          <p:cNvPr id="12" name="TextBox 11">
            <a:extLst>
              <a:ext uri="{FF2B5EF4-FFF2-40B4-BE49-F238E27FC236}">
                <a16:creationId xmlns:a16="http://schemas.microsoft.com/office/drawing/2014/main" id="{3EDB8ECA-A92F-AB14-989C-1D69DEF9FD65}"/>
              </a:ext>
            </a:extLst>
          </p:cNvPr>
          <p:cNvSpPr txBox="1"/>
          <p:nvPr/>
        </p:nvSpPr>
        <p:spPr>
          <a:xfrm>
            <a:off x="3049874" y="5331710"/>
            <a:ext cx="5254129" cy="1200329"/>
          </a:xfrm>
          <a:prstGeom prst="rect">
            <a:avLst/>
          </a:prstGeom>
          <a:noFill/>
        </p:spPr>
        <p:txBody>
          <a:bodyPr wrap="square" rtlCol="0">
            <a:spAutoFit/>
          </a:bodyPr>
          <a:lstStyle/>
          <a:p>
            <a:r>
              <a:rPr lang="en-GB" sz="7200" dirty="0">
                <a:latin typeface="Bauhaus 93" panose="04030905020B02020C02" pitchFamily="82" charset="0"/>
              </a:rPr>
              <a:t>Rows/Tuples</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2209800" y="6248400"/>
            <a:ext cx="1905000" cy="457200"/>
          </a:xfrm>
          <a:prstGeom prst="rect">
            <a:avLst/>
          </a:prstGeom>
          <a:noFill/>
          <a:ln w="12700">
            <a:noFill/>
            <a:miter lim="800000"/>
            <a:headEnd/>
            <a:tailEnd/>
          </a:ln>
          <a:effectLst/>
        </p:spPr>
        <p:txBody>
          <a:bodyPr wrap="none" anchor="ctr"/>
          <a:lstStyle/>
          <a:p>
            <a:endParaRPr lang="tr-TR"/>
          </a:p>
        </p:txBody>
      </p:sp>
      <p:sp>
        <p:nvSpPr>
          <p:cNvPr id="81923" name="Rectangle 3"/>
          <p:cNvSpPr>
            <a:spLocks noChangeArrowheads="1"/>
          </p:cNvSpPr>
          <p:nvPr/>
        </p:nvSpPr>
        <p:spPr bwMode="auto">
          <a:xfrm>
            <a:off x="4648200" y="6248400"/>
            <a:ext cx="2895600" cy="457200"/>
          </a:xfrm>
          <a:prstGeom prst="rect">
            <a:avLst/>
          </a:prstGeom>
          <a:noFill/>
          <a:ln w="12700">
            <a:noFill/>
            <a:miter lim="800000"/>
            <a:headEnd/>
            <a:tailEnd/>
          </a:ln>
          <a:effectLst/>
        </p:spPr>
        <p:txBody>
          <a:bodyPr wrap="none" anchor="ctr"/>
          <a:lstStyle/>
          <a:p>
            <a:endParaRPr lang="tr-TR"/>
          </a:p>
        </p:txBody>
      </p:sp>
      <p:sp>
        <p:nvSpPr>
          <p:cNvPr id="81924" name="AutoShape 4"/>
          <p:cNvSpPr>
            <a:spLocks noGrp="1" noChangeArrowheads="1"/>
          </p:cNvSpPr>
          <p:nvPr>
            <p:ph type="title"/>
          </p:nvPr>
        </p:nvSpPr>
        <p:spPr>
          <a:noFill/>
          <a:ln/>
        </p:spPr>
        <p:txBody>
          <a:bodyPr vert="horz" lIns="90488" tIns="44450" rIns="90488" bIns="44450" rtlCol="0" anchor="ctr">
            <a:normAutofit/>
          </a:bodyPr>
          <a:lstStyle/>
          <a:p>
            <a:r>
              <a:rPr lang="en-US" dirty="0"/>
              <a:t>Relational Database: Definitions</a:t>
            </a:r>
          </a:p>
        </p:txBody>
      </p:sp>
      <p:graphicFrame>
        <p:nvGraphicFramePr>
          <p:cNvPr id="81926" name="Object 6">
            <a:hlinkClick r:id="" action="ppaction://ole?verb=0"/>
          </p:cNvPr>
          <p:cNvGraphicFramePr>
            <a:graphicFrameLocks noGrp="1"/>
          </p:cNvGraphicFramePr>
          <p:nvPr>
            <p:ph idx="1"/>
            <p:extLst>
              <p:ext uri="{D42A27DB-BD31-4B8C-83A1-F6EECF244321}">
                <p14:modId xmlns:p14="http://schemas.microsoft.com/office/powerpoint/2010/main" val="2793448414"/>
              </p:ext>
            </p:extLst>
          </p:nvPr>
        </p:nvGraphicFramePr>
        <p:xfrm>
          <a:off x="8275607" y="1700019"/>
          <a:ext cx="3450566" cy="1570007"/>
        </p:xfrm>
        <a:graphic>
          <a:graphicData uri="http://schemas.openxmlformats.org/presentationml/2006/ole">
            <mc:AlternateContent xmlns:mc="http://schemas.openxmlformats.org/markup-compatibility/2006">
              <mc:Choice xmlns:v="urn:schemas-microsoft-com:vml" Requires="v">
                <p:oleObj name="Document" r:id="rId3" imgW="6663760" imgH="2626307" progId="Word.Document.8">
                  <p:embed/>
                </p:oleObj>
              </mc:Choice>
              <mc:Fallback>
                <p:oleObj name="Document" r:id="rId3" imgW="6663760" imgH="2626307" progId="Word.Document.8">
                  <p:embed/>
                  <p:pic>
                    <p:nvPicPr>
                      <p:cNvPr id="81926" name="Object 6">
                        <a:hlinkClick r:id="" action="ppaction://ole?verb=0"/>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607" y="1700019"/>
                        <a:ext cx="3450566" cy="1570007"/>
                      </a:xfrm>
                      <a:prstGeom prst="rect">
                        <a:avLst/>
                      </a:prstGeom>
                      <a:noFill/>
                      <a:ln>
                        <a:noFill/>
                      </a:ln>
                      <a:effectLst/>
                    </p:spPr>
                  </p:pic>
                </p:oleObj>
              </mc:Fallback>
            </mc:AlternateContent>
          </a:graphicData>
        </a:graphic>
      </p:graphicFrame>
      <p:sp>
        <p:nvSpPr>
          <p:cNvPr id="81925" name="Rectangle 5"/>
          <p:cNvSpPr>
            <a:spLocks noGrp="1" noChangeArrowheads="1"/>
          </p:cNvSpPr>
          <p:nvPr>
            <p:ph type="body" sz="half" idx="4294967295"/>
          </p:nvPr>
        </p:nvSpPr>
        <p:spPr>
          <a:xfrm>
            <a:off x="465827" y="1889186"/>
            <a:ext cx="11516264" cy="2191108"/>
          </a:xfrm>
          <a:noFill/>
          <a:ln/>
        </p:spPr>
        <p:txBody>
          <a:bodyPr vert="horz" lIns="90488" tIns="44450" rIns="90488" bIns="44450" rtlCol="0">
            <a:normAutofit/>
          </a:bodyPr>
          <a:lstStyle/>
          <a:p>
            <a:pPr marL="457200" indent="-457200"/>
            <a:r>
              <a:rPr lang="en-US" sz="2400" i="1" dirty="0">
                <a:solidFill>
                  <a:srgbClr val="CF0E30"/>
                </a:solidFill>
              </a:rPr>
              <a:t>Relation:</a:t>
            </a:r>
            <a:r>
              <a:rPr lang="en-US" sz="2400" dirty="0"/>
              <a:t> made up of 2 parts:</a:t>
            </a:r>
            <a:endParaRPr lang="en-US" sz="2400" i="1" dirty="0">
              <a:solidFill>
                <a:srgbClr val="CF0E30"/>
              </a:solidFill>
            </a:endParaRPr>
          </a:p>
          <a:p>
            <a:pPr marL="457200" lvl="1" indent="0">
              <a:buNone/>
            </a:pPr>
            <a:r>
              <a:rPr lang="en-US" sz="2000" i="1" dirty="0">
                <a:solidFill>
                  <a:srgbClr val="CF0E30"/>
                </a:solidFill>
              </a:rPr>
              <a:t>Instance</a:t>
            </a:r>
            <a:r>
              <a:rPr lang="en-US" sz="2000" dirty="0"/>
              <a:t>: a </a:t>
            </a:r>
            <a:r>
              <a:rPr lang="en-US" sz="2000" i="1" dirty="0">
                <a:solidFill>
                  <a:srgbClr val="CF0E30"/>
                </a:solidFill>
              </a:rPr>
              <a:t>table</a:t>
            </a:r>
            <a:r>
              <a:rPr lang="en-US" sz="2000" dirty="0"/>
              <a:t> with rows and columns. </a:t>
            </a:r>
          </a:p>
          <a:p>
            <a:pPr marL="457200" lvl="1" indent="0">
              <a:buNone/>
            </a:pPr>
            <a:r>
              <a:rPr lang="en-US" sz="2000" dirty="0"/>
              <a:t>	</a:t>
            </a:r>
            <a:br>
              <a:rPr lang="en-US" sz="2000" dirty="0"/>
            </a:br>
            <a:r>
              <a:rPr lang="en-US" sz="2000" dirty="0"/>
              <a:t>	</a:t>
            </a:r>
            <a:r>
              <a:rPr lang="en-US" sz="2000" dirty="0">
                <a:solidFill>
                  <a:srgbClr val="CF0E30"/>
                </a:solidFill>
              </a:rPr>
              <a:t>#Rows = </a:t>
            </a:r>
            <a:r>
              <a:rPr lang="en-US" sz="2000" i="1" dirty="0">
                <a:solidFill>
                  <a:srgbClr val="CF0E30"/>
                </a:solidFill>
              </a:rPr>
              <a:t>cardinality</a:t>
            </a:r>
            <a:r>
              <a:rPr lang="en-US" sz="2000" dirty="0">
                <a:solidFill>
                  <a:srgbClr val="CF0E30"/>
                </a:solidFill>
              </a:rPr>
              <a:t>, #fields/attributes = </a:t>
            </a:r>
            <a:r>
              <a:rPr lang="en-US" sz="2000" i="1" dirty="0">
                <a:solidFill>
                  <a:srgbClr val="CF0E30"/>
                </a:solidFill>
              </a:rPr>
              <a:t>degree / arity.</a:t>
            </a:r>
          </a:p>
          <a:p>
            <a:pPr marL="457200" lvl="1" indent="0">
              <a:buNone/>
            </a:pPr>
            <a:endParaRPr lang="en-US" sz="2000" i="1" dirty="0">
              <a:solidFill>
                <a:srgbClr val="CF0E30"/>
              </a:solidFill>
            </a:endParaRPr>
          </a:p>
          <a:p>
            <a:pPr marL="457200" lvl="1" indent="0">
              <a:buNone/>
            </a:pPr>
            <a:r>
              <a:rPr lang="en-US" sz="2000" i="1" dirty="0">
                <a:solidFill>
                  <a:srgbClr val="CF0E30"/>
                </a:solidFill>
              </a:rPr>
              <a:t>Relation Schema (RS)</a:t>
            </a:r>
            <a:r>
              <a:rPr lang="en-US" sz="2000" dirty="0"/>
              <a:t>:</a:t>
            </a:r>
            <a:r>
              <a:rPr lang="en-US" sz="2000" i="1" dirty="0"/>
              <a:t> </a:t>
            </a:r>
            <a:r>
              <a:rPr lang="en-US" sz="2000" dirty="0"/>
              <a:t>specifies</a:t>
            </a:r>
            <a:r>
              <a:rPr lang="en-US" sz="2000" i="1" dirty="0"/>
              <a:t> </a:t>
            </a:r>
            <a:r>
              <a:rPr lang="en-US" sz="2000" dirty="0"/>
              <a:t>the relation’s name and </a:t>
            </a:r>
            <a:r>
              <a:rPr lang="en-US" sz="2000" b="1" dirty="0"/>
              <a:t>type (domain)</a:t>
            </a:r>
            <a:r>
              <a:rPr lang="en-US" sz="2000" dirty="0"/>
              <a:t> of each </a:t>
            </a:r>
            <a:r>
              <a:rPr lang="en-US" sz="2000" b="1" dirty="0"/>
              <a:t>column</a:t>
            </a:r>
            <a:r>
              <a:rPr lang="en-US" sz="2000" dirty="0"/>
              <a:t>. </a:t>
            </a:r>
          </a:p>
          <a:p>
            <a:pPr marL="457200" lvl="1" indent="0">
              <a:buNone/>
            </a:pPr>
            <a:endParaRPr lang="en-US" sz="2000" dirty="0"/>
          </a:p>
          <a:p>
            <a:pPr marL="838200" lvl="1" indent="-381000"/>
            <a:endParaRPr lang="en-US" sz="2000" dirty="0"/>
          </a:p>
        </p:txBody>
      </p:sp>
      <p:sp>
        <p:nvSpPr>
          <p:cNvPr id="2" name="TextBox 1">
            <a:extLst>
              <a:ext uri="{FF2B5EF4-FFF2-40B4-BE49-F238E27FC236}">
                <a16:creationId xmlns:a16="http://schemas.microsoft.com/office/drawing/2014/main" id="{17A435B8-85EA-34B4-F346-DFB65EEF08A9}"/>
              </a:ext>
            </a:extLst>
          </p:cNvPr>
          <p:cNvSpPr txBox="1"/>
          <p:nvPr/>
        </p:nvSpPr>
        <p:spPr>
          <a:xfrm>
            <a:off x="888521" y="3900129"/>
            <a:ext cx="5758243" cy="369332"/>
          </a:xfrm>
          <a:prstGeom prst="rect">
            <a:avLst/>
          </a:prstGeom>
          <a:noFill/>
        </p:spPr>
        <p:txBody>
          <a:bodyPr wrap="none" rtlCol="0">
            <a:spAutoFit/>
          </a:bodyPr>
          <a:lstStyle/>
          <a:p>
            <a:r>
              <a:rPr lang="en-GB" b="1" u="sng" dirty="0"/>
              <a:t>Write the Relation Schema for the given Relation Instance.</a:t>
            </a:r>
          </a:p>
        </p:txBody>
      </p:sp>
      <p:sp>
        <p:nvSpPr>
          <p:cNvPr id="3" name="TextBox 2">
            <a:extLst>
              <a:ext uri="{FF2B5EF4-FFF2-40B4-BE49-F238E27FC236}">
                <a16:creationId xmlns:a16="http://schemas.microsoft.com/office/drawing/2014/main" id="{664F1093-2360-7BDF-2838-B5D4C9279318}"/>
              </a:ext>
            </a:extLst>
          </p:cNvPr>
          <p:cNvSpPr txBox="1"/>
          <p:nvPr/>
        </p:nvSpPr>
        <p:spPr>
          <a:xfrm>
            <a:off x="888521" y="4194850"/>
            <a:ext cx="6422977" cy="646331"/>
          </a:xfrm>
          <a:prstGeom prst="rect">
            <a:avLst/>
          </a:prstGeom>
          <a:noFill/>
        </p:spPr>
        <p:txBody>
          <a:bodyPr wrap="none" rtlCol="0">
            <a:spAutoFit/>
          </a:bodyPr>
          <a:lstStyle/>
          <a:p>
            <a:r>
              <a:rPr lang="en-US" sz="1800" dirty="0"/>
              <a:t>Students(</a:t>
            </a:r>
            <a:r>
              <a:rPr lang="en-US" sz="1800" i="1" dirty="0" err="1"/>
              <a:t>sid</a:t>
            </a:r>
            <a:r>
              <a:rPr lang="en-US" sz="1800" dirty="0"/>
              <a:t>: INT, </a:t>
            </a:r>
            <a:r>
              <a:rPr lang="en-US" sz="1800" i="1" dirty="0"/>
              <a:t>name</a:t>
            </a:r>
            <a:r>
              <a:rPr lang="en-US" sz="1800" dirty="0"/>
              <a:t>: TEXT, </a:t>
            </a:r>
            <a:r>
              <a:rPr lang="en-US" sz="1800" i="1" dirty="0"/>
              <a:t>login</a:t>
            </a:r>
            <a:r>
              <a:rPr lang="en-US" sz="1800" dirty="0"/>
              <a:t>: TEXT, </a:t>
            </a:r>
            <a:r>
              <a:rPr lang="en-US" sz="1800" i="1" dirty="0"/>
              <a:t>age</a:t>
            </a:r>
            <a:r>
              <a:rPr lang="en-US" sz="1800" dirty="0"/>
              <a:t>: INT, </a:t>
            </a:r>
            <a:r>
              <a:rPr lang="en-US" sz="1800" i="1" dirty="0" err="1"/>
              <a:t>gpa</a:t>
            </a:r>
            <a:r>
              <a:rPr lang="en-US" sz="1800" dirty="0"/>
              <a:t>: DOUBLE).</a:t>
            </a:r>
          </a:p>
          <a:p>
            <a:endParaRPr lang="en-GB" dirty="0"/>
          </a:p>
        </p:txBody>
      </p:sp>
      <p:sp>
        <p:nvSpPr>
          <p:cNvPr id="7" name="TextBox 6">
            <a:extLst>
              <a:ext uri="{FF2B5EF4-FFF2-40B4-BE49-F238E27FC236}">
                <a16:creationId xmlns:a16="http://schemas.microsoft.com/office/drawing/2014/main" id="{88B0FE29-F509-7977-0FB4-67A4342859D9}"/>
              </a:ext>
            </a:extLst>
          </p:cNvPr>
          <p:cNvSpPr txBox="1"/>
          <p:nvPr/>
        </p:nvSpPr>
        <p:spPr>
          <a:xfrm>
            <a:off x="1442380" y="5096245"/>
            <a:ext cx="5800127" cy="369332"/>
          </a:xfrm>
          <a:prstGeom prst="rect">
            <a:avLst/>
          </a:prstGeom>
          <a:noFill/>
        </p:spPr>
        <p:txBody>
          <a:bodyPr wrap="square" rtlCol="0">
            <a:spAutoFit/>
          </a:bodyPr>
          <a:lstStyle/>
          <a:p>
            <a:r>
              <a:rPr lang="en-GB" dirty="0"/>
              <a:t>Name of the attribute: Domain of the attribute</a:t>
            </a:r>
          </a:p>
        </p:txBody>
      </p:sp>
      <p:sp>
        <p:nvSpPr>
          <p:cNvPr id="8" name="Arrow: Up 7">
            <a:extLst>
              <a:ext uri="{FF2B5EF4-FFF2-40B4-BE49-F238E27FC236}">
                <a16:creationId xmlns:a16="http://schemas.microsoft.com/office/drawing/2014/main" id="{85E5D605-51D2-892E-D3F0-8D0AD01440B1}"/>
              </a:ext>
            </a:extLst>
          </p:cNvPr>
          <p:cNvSpPr/>
          <p:nvPr/>
        </p:nvSpPr>
        <p:spPr>
          <a:xfrm rot="19428248">
            <a:off x="2132671" y="4436970"/>
            <a:ext cx="183645" cy="785355"/>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Arrow: Up 8">
            <a:extLst>
              <a:ext uri="{FF2B5EF4-FFF2-40B4-BE49-F238E27FC236}">
                <a16:creationId xmlns:a16="http://schemas.microsoft.com/office/drawing/2014/main" id="{94DDA5EF-3BCC-F41E-1ED5-09CAFF9CDFF0}"/>
              </a:ext>
            </a:extLst>
          </p:cNvPr>
          <p:cNvSpPr/>
          <p:nvPr/>
        </p:nvSpPr>
        <p:spPr>
          <a:xfrm rot="17492842">
            <a:off x="3208637" y="3895607"/>
            <a:ext cx="183645" cy="1857138"/>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descr="MySQL Data Types Overview">
            <a:extLst>
              <a:ext uri="{FF2B5EF4-FFF2-40B4-BE49-F238E27FC236}">
                <a16:creationId xmlns:a16="http://schemas.microsoft.com/office/drawing/2014/main" id="{0ACBD8DD-9336-DE64-0061-A8FDEA710A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4427" y="3863668"/>
            <a:ext cx="4012242" cy="27777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2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192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192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2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81926"/>
                                        </p:tgtEl>
                                        <p:attrNameLst>
                                          <p:attrName>style.visibility</p:attrName>
                                        </p:attrNameLst>
                                      </p:cBhvr>
                                      <p:to>
                                        <p:strVal val="visible"/>
                                      </p:to>
                                    </p:set>
                                    <p:animEffect transition="in" filter="checkerboard(across)">
                                      <p:cBhvr>
                                        <p:cTn id="19" dur="500"/>
                                        <p:tgtEl>
                                          <p:spTgt spid="81926"/>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5" grpId="0" uiExpand="1" build="p" autoUpdateAnimBg="0"/>
      <p:bldP spid="2" grpId="0"/>
      <p:bldP spid="3" grpId="0"/>
      <p:bldP spid="7" grpId="0"/>
      <p:bldP spid="8" grpId="0" animBg="1"/>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28" name="Picture 4" descr="QUAKE | Steam PC Game">
            <a:extLst>
              <a:ext uri="{FF2B5EF4-FFF2-40B4-BE49-F238E27FC236}">
                <a16:creationId xmlns:a16="http://schemas.microsoft.com/office/drawing/2014/main" id="{A80B7BA8-6EA5-A557-65DF-BEB983BBC7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910177" cy="83439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MySQL Data Types Overview">
            <a:extLst>
              <a:ext uri="{FF2B5EF4-FFF2-40B4-BE49-F238E27FC236}">
                <a16:creationId xmlns:a16="http://schemas.microsoft.com/office/drawing/2014/main" id="{A2A075C4-6991-4CDB-C90F-338C9A84BF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4866" y="3924706"/>
            <a:ext cx="4012242" cy="2777706"/>
          </a:xfrm>
          <a:prstGeom prst="rect">
            <a:avLst/>
          </a:prstGeom>
          <a:noFill/>
          <a:extLst>
            <a:ext uri="{909E8E84-426E-40DD-AFC4-6F175D3DCCD1}">
              <a14:hiddenFill xmlns:a14="http://schemas.microsoft.com/office/drawing/2010/main">
                <a:solidFill>
                  <a:srgbClr val="FFFFFF"/>
                </a:solidFill>
              </a14:hiddenFill>
            </a:ext>
          </a:extLst>
        </p:spPr>
      </p:pic>
      <p:sp>
        <p:nvSpPr>
          <p:cNvPr id="81922" name="Rectangle 2"/>
          <p:cNvSpPr>
            <a:spLocks noChangeArrowheads="1"/>
          </p:cNvSpPr>
          <p:nvPr/>
        </p:nvSpPr>
        <p:spPr bwMode="auto">
          <a:xfrm>
            <a:off x="2209800" y="6248400"/>
            <a:ext cx="1905000" cy="457200"/>
          </a:xfrm>
          <a:prstGeom prst="rect">
            <a:avLst/>
          </a:prstGeom>
          <a:noFill/>
          <a:ln w="12700">
            <a:noFill/>
            <a:miter lim="800000"/>
            <a:headEnd/>
            <a:tailEnd/>
          </a:ln>
          <a:effectLst/>
        </p:spPr>
        <p:txBody>
          <a:bodyPr wrap="none" anchor="ctr"/>
          <a:lstStyle/>
          <a:p>
            <a:endParaRPr lang="tr-TR"/>
          </a:p>
        </p:txBody>
      </p:sp>
      <p:sp>
        <p:nvSpPr>
          <p:cNvPr id="81923" name="Rectangle 3"/>
          <p:cNvSpPr>
            <a:spLocks noChangeArrowheads="1"/>
          </p:cNvSpPr>
          <p:nvPr/>
        </p:nvSpPr>
        <p:spPr bwMode="auto">
          <a:xfrm>
            <a:off x="4648200" y="6248400"/>
            <a:ext cx="2895600" cy="457200"/>
          </a:xfrm>
          <a:prstGeom prst="rect">
            <a:avLst/>
          </a:prstGeom>
          <a:noFill/>
          <a:ln w="12700">
            <a:noFill/>
            <a:miter lim="800000"/>
            <a:headEnd/>
            <a:tailEnd/>
          </a:ln>
          <a:effectLst/>
        </p:spPr>
        <p:txBody>
          <a:bodyPr wrap="none" anchor="ctr"/>
          <a:lstStyle/>
          <a:p>
            <a:endParaRPr lang="tr-TR"/>
          </a:p>
        </p:txBody>
      </p:sp>
      <p:sp>
        <p:nvSpPr>
          <p:cNvPr id="81924" name="AutoShape 4"/>
          <p:cNvSpPr>
            <a:spLocks noGrp="1" noChangeArrowheads="1"/>
          </p:cNvSpPr>
          <p:nvPr>
            <p:ph type="title"/>
          </p:nvPr>
        </p:nvSpPr>
        <p:spPr>
          <a:noFill/>
          <a:ln/>
        </p:spPr>
        <p:txBody>
          <a:bodyPr vert="horz" lIns="90488" tIns="44450" rIns="90488" bIns="44450" rtlCol="0" anchor="ctr">
            <a:normAutofit/>
          </a:bodyPr>
          <a:lstStyle/>
          <a:p>
            <a:r>
              <a:rPr lang="en-US" dirty="0"/>
              <a:t>Relational Database: Definitions</a:t>
            </a:r>
          </a:p>
        </p:txBody>
      </p:sp>
      <p:sp>
        <p:nvSpPr>
          <p:cNvPr id="81925" name="Rectangle 5"/>
          <p:cNvSpPr>
            <a:spLocks noGrp="1" noChangeArrowheads="1"/>
          </p:cNvSpPr>
          <p:nvPr>
            <p:ph type="body" sz="half" idx="4294967295"/>
          </p:nvPr>
        </p:nvSpPr>
        <p:spPr>
          <a:xfrm>
            <a:off x="465827" y="1889186"/>
            <a:ext cx="11516264" cy="2191108"/>
          </a:xfrm>
          <a:noFill/>
          <a:ln/>
        </p:spPr>
        <p:txBody>
          <a:bodyPr vert="horz" lIns="90488" tIns="44450" rIns="90488" bIns="44450" rtlCol="0">
            <a:normAutofit/>
          </a:bodyPr>
          <a:lstStyle/>
          <a:p>
            <a:pPr marL="457200" indent="-457200"/>
            <a:r>
              <a:rPr lang="en-US" sz="2400" i="1" dirty="0">
                <a:solidFill>
                  <a:srgbClr val="CF0E30"/>
                </a:solidFill>
              </a:rPr>
              <a:t>Relation:</a:t>
            </a:r>
            <a:r>
              <a:rPr lang="en-US" sz="2400" dirty="0"/>
              <a:t> made up of 2 parts:</a:t>
            </a:r>
            <a:endParaRPr lang="en-US" sz="2400" i="1" dirty="0">
              <a:solidFill>
                <a:srgbClr val="CF0E30"/>
              </a:solidFill>
            </a:endParaRPr>
          </a:p>
          <a:p>
            <a:pPr marL="457200" lvl="1" indent="0">
              <a:buNone/>
            </a:pPr>
            <a:r>
              <a:rPr lang="en-US" sz="2000" i="1" dirty="0">
                <a:solidFill>
                  <a:srgbClr val="CF0E30"/>
                </a:solidFill>
              </a:rPr>
              <a:t>Instance</a:t>
            </a:r>
            <a:r>
              <a:rPr lang="en-US" sz="2000" dirty="0"/>
              <a:t>: a </a:t>
            </a:r>
            <a:r>
              <a:rPr lang="en-US" sz="2000" i="1" dirty="0">
                <a:solidFill>
                  <a:srgbClr val="CF0E30"/>
                </a:solidFill>
              </a:rPr>
              <a:t>table</a:t>
            </a:r>
            <a:r>
              <a:rPr lang="en-US" sz="2000" dirty="0"/>
              <a:t> with rows and columns. </a:t>
            </a:r>
          </a:p>
          <a:p>
            <a:pPr marL="457200" lvl="1" indent="0">
              <a:buNone/>
            </a:pPr>
            <a:r>
              <a:rPr lang="en-US" sz="2000" dirty="0"/>
              <a:t>	</a:t>
            </a:r>
            <a:br>
              <a:rPr lang="en-US" sz="2000" dirty="0"/>
            </a:br>
            <a:r>
              <a:rPr lang="en-US" sz="2000" dirty="0"/>
              <a:t>	</a:t>
            </a:r>
            <a:r>
              <a:rPr lang="en-US" sz="2000" dirty="0">
                <a:solidFill>
                  <a:srgbClr val="CF0E30"/>
                </a:solidFill>
              </a:rPr>
              <a:t>#Rows = </a:t>
            </a:r>
            <a:r>
              <a:rPr lang="en-US" sz="2000" i="1" dirty="0">
                <a:solidFill>
                  <a:srgbClr val="CF0E30"/>
                </a:solidFill>
              </a:rPr>
              <a:t>cardinality</a:t>
            </a:r>
            <a:r>
              <a:rPr lang="en-US" sz="2000" dirty="0">
                <a:solidFill>
                  <a:srgbClr val="CF0E30"/>
                </a:solidFill>
              </a:rPr>
              <a:t>, #fields/attributes = </a:t>
            </a:r>
            <a:r>
              <a:rPr lang="en-US" sz="2000" i="1" dirty="0">
                <a:solidFill>
                  <a:srgbClr val="CF0E30"/>
                </a:solidFill>
              </a:rPr>
              <a:t>degree / arity.</a:t>
            </a:r>
          </a:p>
          <a:p>
            <a:pPr marL="457200" lvl="1" indent="0">
              <a:buNone/>
            </a:pPr>
            <a:endParaRPr lang="en-US" sz="2000" i="1" dirty="0">
              <a:solidFill>
                <a:srgbClr val="CF0E30"/>
              </a:solidFill>
            </a:endParaRPr>
          </a:p>
          <a:p>
            <a:pPr marL="457200" lvl="1" indent="0">
              <a:buNone/>
            </a:pPr>
            <a:r>
              <a:rPr lang="en-US" sz="2000" i="1" dirty="0">
                <a:solidFill>
                  <a:srgbClr val="CF0E30"/>
                </a:solidFill>
              </a:rPr>
              <a:t>Relation Schema (RS)</a:t>
            </a:r>
            <a:r>
              <a:rPr lang="en-US" sz="2000" dirty="0"/>
              <a:t>:</a:t>
            </a:r>
            <a:r>
              <a:rPr lang="en-US" sz="2000" i="1" dirty="0"/>
              <a:t> </a:t>
            </a:r>
            <a:r>
              <a:rPr lang="en-US" sz="2000" dirty="0"/>
              <a:t>specifies</a:t>
            </a:r>
            <a:r>
              <a:rPr lang="en-US" sz="2000" i="1" dirty="0"/>
              <a:t> </a:t>
            </a:r>
            <a:r>
              <a:rPr lang="en-US" sz="2000" dirty="0"/>
              <a:t>the relation’s name and </a:t>
            </a:r>
            <a:r>
              <a:rPr lang="en-US" sz="2000" b="1" dirty="0"/>
              <a:t>type (domain)</a:t>
            </a:r>
            <a:r>
              <a:rPr lang="en-US" sz="2000" dirty="0"/>
              <a:t> of each </a:t>
            </a:r>
            <a:r>
              <a:rPr lang="en-US" sz="2000" b="1" dirty="0"/>
              <a:t>column</a:t>
            </a:r>
            <a:r>
              <a:rPr lang="en-US" sz="2000" dirty="0"/>
              <a:t>. </a:t>
            </a:r>
          </a:p>
          <a:p>
            <a:pPr marL="457200" lvl="1" indent="0">
              <a:buNone/>
            </a:pPr>
            <a:endParaRPr lang="en-US" sz="2000" dirty="0"/>
          </a:p>
          <a:p>
            <a:pPr marL="838200" lvl="1" indent="-381000"/>
            <a:endParaRPr lang="en-US" sz="2000" dirty="0"/>
          </a:p>
        </p:txBody>
      </p:sp>
      <p:sp>
        <p:nvSpPr>
          <p:cNvPr id="2" name="TextBox 1">
            <a:extLst>
              <a:ext uri="{FF2B5EF4-FFF2-40B4-BE49-F238E27FC236}">
                <a16:creationId xmlns:a16="http://schemas.microsoft.com/office/drawing/2014/main" id="{17A435B8-85EA-34B4-F346-DFB65EEF08A9}"/>
              </a:ext>
            </a:extLst>
          </p:cNvPr>
          <p:cNvSpPr txBox="1"/>
          <p:nvPr/>
        </p:nvSpPr>
        <p:spPr>
          <a:xfrm>
            <a:off x="888521" y="3900129"/>
            <a:ext cx="5758243" cy="369332"/>
          </a:xfrm>
          <a:prstGeom prst="rect">
            <a:avLst/>
          </a:prstGeom>
          <a:noFill/>
        </p:spPr>
        <p:txBody>
          <a:bodyPr wrap="none" rtlCol="0">
            <a:spAutoFit/>
          </a:bodyPr>
          <a:lstStyle/>
          <a:p>
            <a:r>
              <a:rPr lang="en-GB" b="1" u="sng" dirty="0"/>
              <a:t>Write the Relation Schema for the given Relation Instance.</a:t>
            </a:r>
          </a:p>
        </p:txBody>
      </p:sp>
      <p:sp>
        <p:nvSpPr>
          <p:cNvPr id="3" name="TextBox 2">
            <a:extLst>
              <a:ext uri="{FF2B5EF4-FFF2-40B4-BE49-F238E27FC236}">
                <a16:creationId xmlns:a16="http://schemas.microsoft.com/office/drawing/2014/main" id="{664F1093-2360-7BDF-2838-B5D4C9279318}"/>
              </a:ext>
            </a:extLst>
          </p:cNvPr>
          <p:cNvSpPr txBox="1"/>
          <p:nvPr/>
        </p:nvSpPr>
        <p:spPr>
          <a:xfrm>
            <a:off x="261909" y="4194850"/>
            <a:ext cx="7073603" cy="1200329"/>
          </a:xfrm>
          <a:prstGeom prst="rect">
            <a:avLst/>
          </a:prstGeom>
          <a:noFill/>
        </p:spPr>
        <p:txBody>
          <a:bodyPr wrap="none" rtlCol="0">
            <a:spAutoFit/>
          </a:bodyPr>
          <a:lstStyle/>
          <a:p>
            <a:r>
              <a:rPr lang="en-US" sz="1800" dirty="0"/>
              <a:t>Weapons(</a:t>
            </a:r>
            <a:r>
              <a:rPr lang="en-US" sz="1800" i="1" dirty="0"/>
              <a:t>Weapon</a:t>
            </a:r>
            <a:r>
              <a:rPr lang="en-US" sz="1800" dirty="0"/>
              <a:t>: TEXT, </a:t>
            </a:r>
            <a:r>
              <a:rPr lang="en-US" sz="1800" i="1" dirty="0"/>
              <a:t>Damage</a:t>
            </a:r>
            <a:r>
              <a:rPr lang="en-US" sz="1800" dirty="0"/>
              <a:t>: INT, </a:t>
            </a:r>
            <a:r>
              <a:rPr lang="en-US" sz="1800" i="1" dirty="0" err="1"/>
              <a:t>AmmoType</a:t>
            </a:r>
            <a:r>
              <a:rPr lang="en-US" sz="1800" dirty="0"/>
              <a:t>: TEXT, </a:t>
            </a:r>
          </a:p>
          <a:p>
            <a:r>
              <a:rPr lang="en-US" i="1" dirty="0"/>
              <a:t>                  </a:t>
            </a:r>
            <a:r>
              <a:rPr lang="en-US" sz="1800" i="1" dirty="0" err="1"/>
              <a:t>MaximumAmmo</a:t>
            </a:r>
            <a:r>
              <a:rPr lang="en-US" sz="1800" dirty="0"/>
              <a:t>: INT, </a:t>
            </a:r>
            <a:r>
              <a:rPr lang="en-US" sz="1800" i="1" dirty="0" err="1"/>
              <a:t>FireMode</a:t>
            </a:r>
            <a:r>
              <a:rPr lang="en-US" sz="1800" dirty="0"/>
              <a:t>: TEXT, </a:t>
            </a:r>
          </a:p>
          <a:p>
            <a:r>
              <a:rPr lang="en-US" i="1" dirty="0"/>
              <a:t>                  </a:t>
            </a:r>
            <a:r>
              <a:rPr lang="en-US" sz="1800" i="1" dirty="0" err="1"/>
              <a:t>RateofFire</a:t>
            </a:r>
            <a:r>
              <a:rPr lang="en-US" sz="1800" dirty="0"/>
              <a:t>: INT, </a:t>
            </a:r>
            <a:r>
              <a:rPr lang="en-US" sz="1800" i="1" dirty="0" err="1"/>
              <a:t>MuzzleVelocity</a:t>
            </a:r>
            <a:r>
              <a:rPr lang="en-US" sz="1800" dirty="0" err="1"/>
              <a:t>:</a:t>
            </a:r>
            <a:r>
              <a:rPr lang="en-US" dirty="0" err="1"/>
              <a:t>DOUBLE</a:t>
            </a:r>
            <a:r>
              <a:rPr lang="en-US" sz="1800" dirty="0"/>
              <a:t>, </a:t>
            </a:r>
            <a:r>
              <a:rPr lang="en-US" sz="1800" i="1" dirty="0" err="1"/>
              <a:t>MaximumRange</a:t>
            </a:r>
            <a:r>
              <a:rPr lang="en-US" sz="1800" dirty="0"/>
              <a:t>: INT).</a:t>
            </a:r>
          </a:p>
          <a:p>
            <a:endParaRPr lang="en-GB" dirty="0"/>
          </a:p>
        </p:txBody>
      </p:sp>
      <p:graphicFrame>
        <p:nvGraphicFramePr>
          <p:cNvPr id="8" name="Table 7">
            <a:extLst>
              <a:ext uri="{FF2B5EF4-FFF2-40B4-BE49-F238E27FC236}">
                <a16:creationId xmlns:a16="http://schemas.microsoft.com/office/drawing/2014/main" id="{B484AF85-FBF6-FF45-0FCF-7184D7A9FE97}"/>
              </a:ext>
            </a:extLst>
          </p:cNvPr>
          <p:cNvGraphicFramePr>
            <a:graphicFrameLocks noGrp="1"/>
          </p:cNvGraphicFramePr>
          <p:nvPr>
            <p:extLst>
              <p:ext uri="{D42A27DB-BD31-4B8C-83A1-F6EECF244321}">
                <p14:modId xmlns:p14="http://schemas.microsoft.com/office/powerpoint/2010/main" val="3265037615"/>
              </p:ext>
            </p:extLst>
          </p:nvPr>
        </p:nvGraphicFramePr>
        <p:xfrm>
          <a:off x="7254240" y="1314019"/>
          <a:ext cx="4754880" cy="2326435"/>
        </p:xfrm>
        <a:graphic>
          <a:graphicData uri="http://schemas.openxmlformats.org/drawingml/2006/table">
            <a:tbl>
              <a:tblPr firstRow="1">
                <a:tableStyleId>{8799B23B-EC83-4686-B30A-512413B5E67A}</a:tableStyleId>
              </a:tblPr>
              <a:tblGrid>
                <a:gridCol w="594360">
                  <a:extLst>
                    <a:ext uri="{9D8B030D-6E8A-4147-A177-3AD203B41FA5}">
                      <a16:colId xmlns:a16="http://schemas.microsoft.com/office/drawing/2014/main" val="4216808262"/>
                    </a:ext>
                  </a:extLst>
                </a:gridCol>
                <a:gridCol w="594360">
                  <a:extLst>
                    <a:ext uri="{9D8B030D-6E8A-4147-A177-3AD203B41FA5}">
                      <a16:colId xmlns:a16="http://schemas.microsoft.com/office/drawing/2014/main" val="638488641"/>
                    </a:ext>
                  </a:extLst>
                </a:gridCol>
                <a:gridCol w="594360">
                  <a:extLst>
                    <a:ext uri="{9D8B030D-6E8A-4147-A177-3AD203B41FA5}">
                      <a16:colId xmlns:a16="http://schemas.microsoft.com/office/drawing/2014/main" val="4021764048"/>
                    </a:ext>
                  </a:extLst>
                </a:gridCol>
                <a:gridCol w="594360">
                  <a:extLst>
                    <a:ext uri="{9D8B030D-6E8A-4147-A177-3AD203B41FA5}">
                      <a16:colId xmlns:a16="http://schemas.microsoft.com/office/drawing/2014/main" val="722148463"/>
                    </a:ext>
                  </a:extLst>
                </a:gridCol>
                <a:gridCol w="594360">
                  <a:extLst>
                    <a:ext uri="{9D8B030D-6E8A-4147-A177-3AD203B41FA5}">
                      <a16:colId xmlns:a16="http://schemas.microsoft.com/office/drawing/2014/main" val="1319060044"/>
                    </a:ext>
                  </a:extLst>
                </a:gridCol>
                <a:gridCol w="594360">
                  <a:extLst>
                    <a:ext uri="{9D8B030D-6E8A-4147-A177-3AD203B41FA5}">
                      <a16:colId xmlns:a16="http://schemas.microsoft.com/office/drawing/2014/main" val="999536506"/>
                    </a:ext>
                  </a:extLst>
                </a:gridCol>
                <a:gridCol w="594360">
                  <a:extLst>
                    <a:ext uri="{9D8B030D-6E8A-4147-A177-3AD203B41FA5}">
                      <a16:colId xmlns:a16="http://schemas.microsoft.com/office/drawing/2014/main" val="2527248634"/>
                    </a:ext>
                  </a:extLst>
                </a:gridCol>
                <a:gridCol w="594360">
                  <a:extLst>
                    <a:ext uri="{9D8B030D-6E8A-4147-A177-3AD203B41FA5}">
                      <a16:colId xmlns:a16="http://schemas.microsoft.com/office/drawing/2014/main" val="1199265696"/>
                    </a:ext>
                  </a:extLst>
                </a:gridCol>
              </a:tblGrid>
              <a:tr h="357175">
                <a:tc>
                  <a:txBody>
                    <a:bodyPr/>
                    <a:lstStyle/>
                    <a:p>
                      <a:pPr algn="ctr"/>
                      <a:r>
                        <a:rPr lang="en-GB" sz="1000" b="1" dirty="0">
                          <a:solidFill>
                            <a:schemeClr val="tx1"/>
                          </a:solidFill>
                          <a:effectLst/>
                        </a:rPr>
                        <a:t>Weapon</a:t>
                      </a:r>
                      <a:endParaRPr lang="en-GB" sz="1000" dirty="0">
                        <a:solidFill>
                          <a:schemeClr val="tx1"/>
                        </a:solidFill>
                        <a:effectLst/>
                      </a:endParaRPr>
                    </a:p>
                  </a:txBody>
                  <a:tcPr marL="6216" marR="6216" marT="6216" marB="6216" anchor="ctr"/>
                </a:tc>
                <a:tc>
                  <a:txBody>
                    <a:bodyPr/>
                    <a:lstStyle/>
                    <a:p>
                      <a:pPr algn="ctr"/>
                      <a:r>
                        <a:rPr lang="en-GB" sz="1000" b="1" dirty="0">
                          <a:solidFill>
                            <a:schemeClr val="tx1"/>
                          </a:solidFill>
                          <a:effectLst/>
                        </a:rPr>
                        <a:t>Damage</a:t>
                      </a:r>
                      <a:endParaRPr lang="en-GB" sz="1000" dirty="0">
                        <a:solidFill>
                          <a:schemeClr val="tx1"/>
                        </a:solidFill>
                        <a:effectLst/>
                      </a:endParaRPr>
                    </a:p>
                  </a:txBody>
                  <a:tcPr marL="6216" marR="6216" marT="6216" marB="6216" anchor="ctr"/>
                </a:tc>
                <a:tc>
                  <a:txBody>
                    <a:bodyPr/>
                    <a:lstStyle/>
                    <a:p>
                      <a:pPr algn="ctr"/>
                      <a:r>
                        <a:rPr lang="en-GB" sz="1000" b="1">
                          <a:solidFill>
                            <a:schemeClr val="tx1"/>
                          </a:solidFill>
                          <a:effectLst/>
                        </a:rPr>
                        <a:t>Ammo Type</a:t>
                      </a:r>
                      <a:endParaRPr lang="en-GB" sz="1000">
                        <a:solidFill>
                          <a:schemeClr val="tx1"/>
                        </a:solidFill>
                        <a:effectLst/>
                      </a:endParaRPr>
                    </a:p>
                  </a:txBody>
                  <a:tcPr marL="6216" marR="6216" marT="6216" marB="6216" anchor="ctr"/>
                </a:tc>
                <a:tc>
                  <a:txBody>
                    <a:bodyPr/>
                    <a:lstStyle/>
                    <a:p>
                      <a:pPr algn="ctr"/>
                      <a:r>
                        <a:rPr lang="en-GB" sz="1000" b="1" dirty="0">
                          <a:solidFill>
                            <a:schemeClr val="tx1"/>
                          </a:solidFill>
                          <a:effectLst/>
                        </a:rPr>
                        <a:t>Maximum Ammo</a:t>
                      </a:r>
                      <a:endParaRPr lang="en-GB" sz="1000" dirty="0">
                        <a:solidFill>
                          <a:schemeClr val="tx1"/>
                        </a:solidFill>
                        <a:effectLst/>
                      </a:endParaRPr>
                    </a:p>
                  </a:txBody>
                  <a:tcPr marL="6216" marR="6216" marT="6216" marB="6216" anchor="ctr"/>
                </a:tc>
                <a:tc>
                  <a:txBody>
                    <a:bodyPr/>
                    <a:lstStyle/>
                    <a:p>
                      <a:pPr algn="ctr"/>
                      <a:r>
                        <a:rPr lang="en-GB" sz="1000" b="1" dirty="0">
                          <a:solidFill>
                            <a:schemeClr val="tx1"/>
                          </a:solidFill>
                          <a:effectLst/>
                        </a:rPr>
                        <a:t>Fire Mode</a:t>
                      </a:r>
                      <a:endParaRPr lang="en-GB" sz="1000" dirty="0">
                        <a:solidFill>
                          <a:schemeClr val="tx1"/>
                        </a:solidFill>
                        <a:effectLst/>
                      </a:endParaRPr>
                    </a:p>
                  </a:txBody>
                  <a:tcPr marL="6216" marR="6216" marT="6216" marB="6216" anchor="ctr"/>
                </a:tc>
                <a:tc>
                  <a:txBody>
                    <a:bodyPr/>
                    <a:lstStyle/>
                    <a:p>
                      <a:pPr algn="ctr"/>
                      <a:r>
                        <a:rPr lang="en-GB" sz="1000" b="1" dirty="0">
                          <a:solidFill>
                            <a:schemeClr val="tx1"/>
                          </a:solidFill>
                          <a:effectLst/>
                        </a:rPr>
                        <a:t>Rate of Fire (rpm)</a:t>
                      </a:r>
                      <a:endParaRPr lang="en-GB" sz="1000" dirty="0">
                        <a:solidFill>
                          <a:schemeClr val="tx1"/>
                        </a:solidFill>
                        <a:effectLst/>
                      </a:endParaRPr>
                    </a:p>
                  </a:txBody>
                  <a:tcPr marL="6216" marR="6216" marT="6216" marB="6216" anchor="ctr"/>
                </a:tc>
                <a:tc>
                  <a:txBody>
                    <a:bodyPr/>
                    <a:lstStyle/>
                    <a:p>
                      <a:pPr algn="ctr"/>
                      <a:r>
                        <a:rPr lang="en-GB" sz="1000" b="1" dirty="0">
                          <a:solidFill>
                            <a:schemeClr val="tx1"/>
                          </a:solidFill>
                          <a:effectLst/>
                        </a:rPr>
                        <a:t>Muzzle Velocity (m/s)</a:t>
                      </a:r>
                      <a:endParaRPr lang="en-GB" sz="1000" dirty="0">
                        <a:solidFill>
                          <a:schemeClr val="tx1"/>
                        </a:solidFill>
                        <a:effectLst/>
                      </a:endParaRPr>
                    </a:p>
                  </a:txBody>
                  <a:tcPr marL="6216" marR="6216" marT="6216" marB="6216" anchor="ctr"/>
                </a:tc>
                <a:tc>
                  <a:txBody>
                    <a:bodyPr/>
                    <a:lstStyle/>
                    <a:p>
                      <a:pPr algn="ctr"/>
                      <a:r>
                        <a:rPr lang="en-GB" sz="1000" b="1" dirty="0">
                          <a:solidFill>
                            <a:schemeClr val="tx1"/>
                          </a:solidFill>
                          <a:effectLst/>
                        </a:rPr>
                        <a:t>Maximum Range (m)</a:t>
                      </a:r>
                      <a:endParaRPr lang="en-GB" sz="1000" dirty="0">
                        <a:solidFill>
                          <a:schemeClr val="tx1"/>
                        </a:solidFill>
                        <a:effectLst/>
                      </a:endParaRPr>
                    </a:p>
                  </a:txBody>
                  <a:tcPr marL="6216" marR="6216" marT="6216" marB="6216" anchor="ctr"/>
                </a:tc>
                <a:extLst>
                  <a:ext uri="{0D108BD9-81ED-4DB2-BD59-A6C34878D82A}">
                    <a16:rowId xmlns:a16="http://schemas.microsoft.com/office/drawing/2014/main" val="3532669499"/>
                  </a:ext>
                </a:extLst>
              </a:tr>
              <a:tr h="259888">
                <a:tc>
                  <a:txBody>
                    <a:bodyPr/>
                    <a:lstStyle/>
                    <a:p>
                      <a:pPr algn="ctr"/>
                      <a:r>
                        <a:rPr lang="en-GB" sz="1000" u="none" strike="noStrike" dirty="0">
                          <a:solidFill>
                            <a:schemeClr val="tx1"/>
                          </a:solidFill>
                          <a:effectLst/>
                        </a:rPr>
                        <a:t>Axe</a:t>
                      </a:r>
                      <a:endParaRPr lang="en-GB" sz="1000" dirty="0">
                        <a:solidFill>
                          <a:schemeClr val="tx1"/>
                        </a:solidFill>
                        <a:effectLst/>
                      </a:endParaRPr>
                    </a:p>
                  </a:txBody>
                  <a:tcPr marL="6216" marR="6216" marT="6216" marB="6216" anchor="ctr"/>
                </a:tc>
                <a:tc>
                  <a:txBody>
                    <a:bodyPr/>
                    <a:lstStyle/>
                    <a:p>
                      <a:pPr algn="ctr"/>
                      <a:r>
                        <a:rPr lang="en-GB" sz="1000" dirty="0">
                          <a:solidFill>
                            <a:schemeClr val="tx1"/>
                          </a:solidFill>
                          <a:effectLst/>
                        </a:rPr>
                        <a:t>20</a:t>
                      </a:r>
                    </a:p>
                  </a:txBody>
                  <a:tcPr marL="6216" marR="6216" marT="6216" marB="6216" anchor="ctr"/>
                </a:tc>
                <a:tc>
                  <a:txBody>
                    <a:bodyPr/>
                    <a:lstStyle/>
                    <a:p>
                      <a:pPr algn="ctr"/>
                      <a:r>
                        <a:rPr lang="en-GB" sz="1000" dirty="0">
                          <a:solidFill>
                            <a:schemeClr val="tx1"/>
                          </a:solidFill>
                          <a:effectLst/>
                        </a:rPr>
                        <a:t>None</a:t>
                      </a:r>
                    </a:p>
                  </a:txBody>
                  <a:tcPr marL="6216" marR="6216" marT="6216" marB="6216" anchor="ctr"/>
                </a:tc>
                <a:tc>
                  <a:txBody>
                    <a:bodyPr/>
                    <a:lstStyle/>
                    <a:p>
                      <a:pPr algn="ctr"/>
                      <a:r>
                        <a:rPr lang="en-GB" sz="1000" dirty="0">
                          <a:solidFill>
                            <a:schemeClr val="tx1"/>
                          </a:solidFill>
                          <a:effectLst/>
                        </a:rPr>
                        <a:t>∞</a:t>
                      </a:r>
                    </a:p>
                  </a:txBody>
                  <a:tcPr marL="6216" marR="6216" marT="6216" marB="6216" anchor="ctr"/>
                </a:tc>
                <a:tc>
                  <a:txBody>
                    <a:bodyPr/>
                    <a:lstStyle/>
                    <a:p>
                      <a:pPr algn="ctr"/>
                      <a:r>
                        <a:rPr lang="en-GB" sz="1000">
                          <a:solidFill>
                            <a:schemeClr val="tx1"/>
                          </a:solidFill>
                          <a:effectLst/>
                        </a:rPr>
                        <a:t>Single</a:t>
                      </a:r>
                    </a:p>
                  </a:txBody>
                  <a:tcPr marL="6216" marR="6216" marT="6216" marB="6216" anchor="ctr"/>
                </a:tc>
                <a:tc>
                  <a:txBody>
                    <a:bodyPr/>
                    <a:lstStyle/>
                    <a:p>
                      <a:pPr algn="ctr"/>
                      <a:r>
                        <a:rPr lang="en-GB" sz="1000" dirty="0">
                          <a:solidFill>
                            <a:schemeClr val="tx1"/>
                          </a:solidFill>
                          <a:effectLst/>
                        </a:rPr>
                        <a:t>120</a:t>
                      </a:r>
                    </a:p>
                  </a:txBody>
                  <a:tcPr marL="6216" marR="6216" marT="6216" marB="6216" anchor="ctr"/>
                </a:tc>
                <a:tc>
                  <a:txBody>
                    <a:bodyPr/>
                    <a:lstStyle/>
                    <a:p>
                      <a:pPr algn="ctr"/>
                      <a:r>
                        <a:rPr lang="en-GB" sz="1000">
                          <a:solidFill>
                            <a:schemeClr val="tx1"/>
                          </a:solidFill>
                          <a:effectLst/>
                        </a:rPr>
                        <a:t>-</a:t>
                      </a:r>
                    </a:p>
                  </a:txBody>
                  <a:tcPr marL="6216" marR="6216" marT="6216" marB="6216" anchor="ctr"/>
                </a:tc>
                <a:tc>
                  <a:txBody>
                    <a:bodyPr/>
                    <a:lstStyle/>
                    <a:p>
                      <a:pPr algn="ctr"/>
                      <a:r>
                        <a:rPr lang="en-GB" sz="1000" dirty="0">
                          <a:solidFill>
                            <a:schemeClr val="tx1"/>
                          </a:solidFill>
                          <a:effectLst/>
                        </a:rPr>
                        <a:t>-</a:t>
                      </a:r>
                    </a:p>
                  </a:txBody>
                  <a:tcPr marL="6216" marR="6216" marT="6216" marB="6216" anchor="ctr"/>
                </a:tc>
                <a:extLst>
                  <a:ext uri="{0D108BD9-81ED-4DB2-BD59-A6C34878D82A}">
                    <a16:rowId xmlns:a16="http://schemas.microsoft.com/office/drawing/2014/main" val="3489242818"/>
                  </a:ext>
                </a:extLst>
              </a:tr>
              <a:tr h="288044">
                <a:tc>
                  <a:txBody>
                    <a:bodyPr/>
                    <a:lstStyle/>
                    <a:p>
                      <a:pPr algn="ctr"/>
                      <a:r>
                        <a:rPr lang="en-GB" sz="1000" u="none" strike="noStrike" dirty="0">
                          <a:solidFill>
                            <a:schemeClr val="tx1"/>
                          </a:solidFill>
                          <a:effectLst/>
                        </a:rPr>
                        <a:t>Shotgun</a:t>
                      </a:r>
                      <a:endParaRPr lang="en-GB" sz="1000" dirty="0">
                        <a:solidFill>
                          <a:schemeClr val="tx1"/>
                        </a:solidFill>
                        <a:effectLst/>
                      </a:endParaRPr>
                    </a:p>
                  </a:txBody>
                  <a:tcPr marL="6216" marR="6216" marT="6216" marB="6216" anchor="ctr"/>
                </a:tc>
                <a:tc>
                  <a:txBody>
                    <a:bodyPr/>
                    <a:lstStyle/>
                    <a:p>
                      <a:pPr algn="ctr"/>
                      <a:r>
                        <a:rPr lang="en-GB" sz="1000" dirty="0">
                          <a:solidFill>
                            <a:schemeClr val="tx1"/>
                          </a:solidFill>
                          <a:effectLst/>
                        </a:rPr>
                        <a:t>24</a:t>
                      </a:r>
                    </a:p>
                  </a:txBody>
                  <a:tcPr marL="6216" marR="6216" marT="6216" marB="6216" anchor="ctr"/>
                </a:tc>
                <a:tc>
                  <a:txBody>
                    <a:bodyPr/>
                    <a:lstStyle/>
                    <a:p>
                      <a:pPr algn="ctr"/>
                      <a:r>
                        <a:rPr lang="en-GB" sz="1000" u="none" strike="noStrike" dirty="0">
                          <a:solidFill>
                            <a:schemeClr val="tx1"/>
                          </a:solidFill>
                          <a:effectLst/>
                        </a:rPr>
                        <a:t>Shells</a:t>
                      </a:r>
                      <a:endParaRPr lang="en-GB" sz="1000" dirty="0">
                        <a:solidFill>
                          <a:schemeClr val="tx1"/>
                        </a:solidFill>
                        <a:effectLst/>
                      </a:endParaRPr>
                    </a:p>
                  </a:txBody>
                  <a:tcPr marL="6216" marR="6216" marT="6216" marB="6216" anchor="ctr"/>
                </a:tc>
                <a:tc>
                  <a:txBody>
                    <a:bodyPr/>
                    <a:lstStyle/>
                    <a:p>
                      <a:pPr algn="ctr"/>
                      <a:r>
                        <a:rPr lang="en-GB" sz="1000" dirty="0">
                          <a:solidFill>
                            <a:schemeClr val="tx1"/>
                          </a:solidFill>
                          <a:effectLst/>
                        </a:rPr>
                        <a:t>100</a:t>
                      </a:r>
                    </a:p>
                  </a:txBody>
                  <a:tcPr marL="6216" marR="6216" marT="6216" marB="6216" anchor="ctr"/>
                </a:tc>
                <a:tc>
                  <a:txBody>
                    <a:bodyPr/>
                    <a:lstStyle/>
                    <a:p>
                      <a:pPr algn="ctr"/>
                      <a:r>
                        <a:rPr lang="en-GB" sz="1000" dirty="0">
                          <a:solidFill>
                            <a:schemeClr val="tx1"/>
                          </a:solidFill>
                          <a:effectLst/>
                        </a:rPr>
                        <a:t>Pump-action</a:t>
                      </a:r>
                    </a:p>
                  </a:txBody>
                  <a:tcPr marL="6216" marR="6216" marT="6216" marB="6216" anchor="ctr"/>
                </a:tc>
                <a:tc>
                  <a:txBody>
                    <a:bodyPr/>
                    <a:lstStyle/>
                    <a:p>
                      <a:pPr algn="ctr"/>
                      <a:r>
                        <a:rPr lang="en-GB" sz="1000" dirty="0">
                          <a:solidFill>
                            <a:schemeClr val="tx1"/>
                          </a:solidFill>
                          <a:effectLst/>
                        </a:rPr>
                        <a:t>120</a:t>
                      </a:r>
                    </a:p>
                  </a:txBody>
                  <a:tcPr marL="6216" marR="6216" marT="6216" marB="6216" anchor="ctr"/>
                </a:tc>
                <a:tc>
                  <a:txBody>
                    <a:bodyPr/>
                    <a:lstStyle/>
                    <a:p>
                      <a:pPr algn="ctr"/>
                      <a:r>
                        <a:rPr lang="en-GB" sz="1000" dirty="0">
                          <a:solidFill>
                            <a:schemeClr val="tx1"/>
                          </a:solidFill>
                          <a:effectLst/>
                        </a:rPr>
                        <a:t>380</a:t>
                      </a:r>
                    </a:p>
                  </a:txBody>
                  <a:tcPr marL="6216" marR="6216" marT="6216" marB="6216" anchor="ctr"/>
                </a:tc>
                <a:tc>
                  <a:txBody>
                    <a:bodyPr/>
                    <a:lstStyle/>
                    <a:p>
                      <a:pPr algn="ctr"/>
                      <a:r>
                        <a:rPr lang="en-GB" sz="1000" dirty="0">
                          <a:solidFill>
                            <a:schemeClr val="tx1"/>
                          </a:solidFill>
                          <a:effectLst/>
                        </a:rPr>
                        <a:t>78</a:t>
                      </a:r>
                    </a:p>
                  </a:txBody>
                  <a:tcPr marL="6216" marR="6216" marT="6216" marB="6216" anchor="ctr"/>
                </a:tc>
                <a:extLst>
                  <a:ext uri="{0D108BD9-81ED-4DB2-BD59-A6C34878D82A}">
                    <a16:rowId xmlns:a16="http://schemas.microsoft.com/office/drawing/2014/main" val="1431317421"/>
                  </a:ext>
                </a:extLst>
              </a:tr>
              <a:tr h="288044">
                <a:tc>
                  <a:txBody>
                    <a:bodyPr/>
                    <a:lstStyle/>
                    <a:p>
                      <a:pPr algn="ctr"/>
                      <a:r>
                        <a:rPr lang="en-GB" sz="1000" u="none" strike="noStrike" dirty="0">
                          <a:solidFill>
                            <a:schemeClr val="tx1"/>
                          </a:solidFill>
                          <a:effectLst/>
                        </a:rPr>
                        <a:t>Super Shotgun</a:t>
                      </a:r>
                      <a:endParaRPr lang="en-GB" sz="1000" dirty="0">
                        <a:solidFill>
                          <a:schemeClr val="tx1"/>
                        </a:solidFill>
                        <a:effectLst/>
                      </a:endParaRPr>
                    </a:p>
                  </a:txBody>
                  <a:tcPr marL="6216" marR="6216" marT="6216" marB="6216" anchor="ctr"/>
                </a:tc>
                <a:tc>
                  <a:txBody>
                    <a:bodyPr/>
                    <a:lstStyle/>
                    <a:p>
                      <a:pPr algn="ctr"/>
                      <a:r>
                        <a:rPr lang="en-GB" sz="1000">
                          <a:solidFill>
                            <a:schemeClr val="tx1"/>
                          </a:solidFill>
                          <a:effectLst/>
                        </a:rPr>
                        <a:t>56</a:t>
                      </a:r>
                    </a:p>
                  </a:txBody>
                  <a:tcPr marL="6216" marR="6216" marT="6216" marB="6216" anchor="ctr"/>
                </a:tc>
                <a:tc>
                  <a:txBody>
                    <a:bodyPr/>
                    <a:lstStyle/>
                    <a:p>
                      <a:pPr algn="ctr"/>
                      <a:r>
                        <a:rPr lang="en-GB" sz="1000" u="none" strike="noStrike" dirty="0">
                          <a:solidFill>
                            <a:schemeClr val="tx1"/>
                          </a:solidFill>
                          <a:effectLst/>
                        </a:rPr>
                        <a:t>Shells</a:t>
                      </a:r>
                      <a:endParaRPr lang="en-GB" sz="1000" dirty="0">
                        <a:solidFill>
                          <a:schemeClr val="tx1"/>
                        </a:solidFill>
                        <a:effectLst/>
                      </a:endParaRPr>
                    </a:p>
                  </a:txBody>
                  <a:tcPr marL="6216" marR="6216" marT="6216" marB="6216" anchor="ctr"/>
                </a:tc>
                <a:tc>
                  <a:txBody>
                    <a:bodyPr/>
                    <a:lstStyle/>
                    <a:p>
                      <a:pPr algn="ctr"/>
                      <a:r>
                        <a:rPr lang="en-GB" sz="1000" dirty="0">
                          <a:solidFill>
                            <a:schemeClr val="tx1"/>
                          </a:solidFill>
                          <a:effectLst/>
                        </a:rPr>
                        <a:t>100</a:t>
                      </a:r>
                    </a:p>
                  </a:txBody>
                  <a:tcPr marL="6216" marR="6216" marT="6216" marB="6216" anchor="ctr"/>
                </a:tc>
                <a:tc>
                  <a:txBody>
                    <a:bodyPr/>
                    <a:lstStyle/>
                    <a:p>
                      <a:pPr algn="ctr"/>
                      <a:r>
                        <a:rPr lang="en-GB" sz="1000" dirty="0">
                          <a:solidFill>
                            <a:schemeClr val="tx1"/>
                          </a:solidFill>
                          <a:effectLst/>
                        </a:rPr>
                        <a:t>Pump-action</a:t>
                      </a:r>
                    </a:p>
                  </a:txBody>
                  <a:tcPr marL="6216" marR="6216" marT="6216" marB="6216" anchor="ctr"/>
                </a:tc>
                <a:tc>
                  <a:txBody>
                    <a:bodyPr/>
                    <a:lstStyle/>
                    <a:p>
                      <a:pPr algn="ctr"/>
                      <a:r>
                        <a:rPr lang="en-GB" sz="1000" dirty="0">
                          <a:solidFill>
                            <a:schemeClr val="tx1"/>
                          </a:solidFill>
                          <a:effectLst/>
                        </a:rPr>
                        <a:t>85</a:t>
                      </a:r>
                    </a:p>
                  </a:txBody>
                  <a:tcPr marL="6216" marR="6216" marT="6216" marB="6216" anchor="ctr"/>
                </a:tc>
                <a:tc>
                  <a:txBody>
                    <a:bodyPr/>
                    <a:lstStyle/>
                    <a:p>
                      <a:pPr algn="ctr"/>
                      <a:r>
                        <a:rPr lang="en-GB" sz="1000" dirty="0">
                          <a:solidFill>
                            <a:schemeClr val="tx1"/>
                          </a:solidFill>
                          <a:effectLst/>
                        </a:rPr>
                        <a:t>380</a:t>
                      </a:r>
                    </a:p>
                  </a:txBody>
                  <a:tcPr marL="6216" marR="6216" marT="6216" marB="6216" anchor="ctr"/>
                </a:tc>
                <a:tc>
                  <a:txBody>
                    <a:bodyPr/>
                    <a:lstStyle/>
                    <a:p>
                      <a:pPr algn="ctr"/>
                      <a:r>
                        <a:rPr lang="en-GB" sz="1000" dirty="0">
                          <a:solidFill>
                            <a:schemeClr val="tx1"/>
                          </a:solidFill>
                          <a:effectLst/>
                        </a:rPr>
                        <a:t>78</a:t>
                      </a:r>
                    </a:p>
                  </a:txBody>
                  <a:tcPr marL="6216" marR="6216" marT="6216" marB="6216" anchor="ctr"/>
                </a:tc>
                <a:extLst>
                  <a:ext uri="{0D108BD9-81ED-4DB2-BD59-A6C34878D82A}">
                    <a16:rowId xmlns:a16="http://schemas.microsoft.com/office/drawing/2014/main" val="773072257"/>
                  </a:ext>
                </a:extLst>
              </a:tr>
              <a:tr h="288044">
                <a:tc>
                  <a:txBody>
                    <a:bodyPr/>
                    <a:lstStyle/>
                    <a:p>
                      <a:pPr algn="ctr"/>
                      <a:r>
                        <a:rPr lang="en-GB" sz="1000" u="none" strike="noStrike" dirty="0" err="1">
                          <a:solidFill>
                            <a:schemeClr val="tx1"/>
                          </a:solidFill>
                          <a:effectLst/>
                        </a:rPr>
                        <a:t>Nailgun</a:t>
                      </a:r>
                      <a:endParaRPr lang="en-GB" sz="1000" dirty="0">
                        <a:solidFill>
                          <a:schemeClr val="tx1"/>
                        </a:solidFill>
                        <a:effectLst/>
                      </a:endParaRPr>
                    </a:p>
                  </a:txBody>
                  <a:tcPr marL="6216" marR="6216" marT="6216" marB="6216" anchor="ctr"/>
                </a:tc>
                <a:tc>
                  <a:txBody>
                    <a:bodyPr/>
                    <a:lstStyle/>
                    <a:p>
                      <a:pPr algn="ctr"/>
                      <a:r>
                        <a:rPr lang="en-GB" sz="1000">
                          <a:solidFill>
                            <a:schemeClr val="tx1"/>
                          </a:solidFill>
                          <a:effectLst/>
                        </a:rPr>
                        <a:t>9</a:t>
                      </a:r>
                    </a:p>
                  </a:txBody>
                  <a:tcPr marL="6216" marR="6216" marT="6216" marB="6216" anchor="ctr"/>
                </a:tc>
                <a:tc>
                  <a:txBody>
                    <a:bodyPr/>
                    <a:lstStyle/>
                    <a:p>
                      <a:pPr algn="ctr"/>
                      <a:r>
                        <a:rPr lang="en-GB" sz="1000" u="none" strike="noStrike" dirty="0">
                          <a:solidFill>
                            <a:schemeClr val="tx1"/>
                          </a:solidFill>
                          <a:effectLst/>
                        </a:rPr>
                        <a:t>Nails</a:t>
                      </a:r>
                      <a:endParaRPr lang="en-GB" sz="1000" dirty="0">
                        <a:solidFill>
                          <a:schemeClr val="tx1"/>
                        </a:solidFill>
                        <a:effectLst/>
                      </a:endParaRPr>
                    </a:p>
                  </a:txBody>
                  <a:tcPr marL="6216" marR="6216" marT="6216" marB="6216" anchor="ctr"/>
                </a:tc>
                <a:tc>
                  <a:txBody>
                    <a:bodyPr/>
                    <a:lstStyle/>
                    <a:p>
                      <a:pPr algn="ctr"/>
                      <a:r>
                        <a:rPr lang="en-GB" sz="1000">
                          <a:solidFill>
                            <a:schemeClr val="tx1"/>
                          </a:solidFill>
                          <a:effectLst/>
                        </a:rPr>
                        <a:t>200</a:t>
                      </a:r>
                    </a:p>
                  </a:txBody>
                  <a:tcPr marL="6216" marR="6216" marT="6216" marB="6216" anchor="ctr"/>
                </a:tc>
                <a:tc>
                  <a:txBody>
                    <a:bodyPr/>
                    <a:lstStyle/>
                    <a:p>
                      <a:pPr algn="ctr"/>
                      <a:r>
                        <a:rPr lang="en-GB" sz="1000" dirty="0">
                          <a:solidFill>
                            <a:schemeClr val="tx1"/>
                          </a:solidFill>
                          <a:effectLst/>
                        </a:rPr>
                        <a:t>Automatic</a:t>
                      </a:r>
                    </a:p>
                  </a:txBody>
                  <a:tcPr marL="6216" marR="6216" marT="6216" marB="6216" anchor="ctr"/>
                </a:tc>
                <a:tc>
                  <a:txBody>
                    <a:bodyPr/>
                    <a:lstStyle/>
                    <a:p>
                      <a:pPr algn="ctr"/>
                      <a:r>
                        <a:rPr lang="en-GB" sz="1000" dirty="0">
                          <a:solidFill>
                            <a:schemeClr val="tx1"/>
                          </a:solidFill>
                          <a:effectLst/>
                        </a:rPr>
                        <a:t>600</a:t>
                      </a:r>
                    </a:p>
                  </a:txBody>
                  <a:tcPr marL="6216" marR="6216" marT="6216" marB="6216" anchor="ctr"/>
                </a:tc>
                <a:tc>
                  <a:txBody>
                    <a:bodyPr/>
                    <a:lstStyle/>
                    <a:p>
                      <a:pPr algn="ctr"/>
                      <a:r>
                        <a:rPr lang="en-GB" sz="1000" dirty="0">
                          <a:solidFill>
                            <a:schemeClr val="tx1"/>
                          </a:solidFill>
                          <a:effectLst/>
                        </a:rPr>
                        <a:t>110</a:t>
                      </a:r>
                    </a:p>
                  </a:txBody>
                  <a:tcPr marL="6216" marR="6216" marT="6216" marB="6216" anchor="ctr"/>
                </a:tc>
                <a:tc>
                  <a:txBody>
                    <a:bodyPr/>
                    <a:lstStyle/>
                    <a:p>
                      <a:pPr algn="ctr"/>
                      <a:r>
                        <a:rPr lang="en-GB" sz="1000" dirty="0">
                          <a:solidFill>
                            <a:schemeClr val="tx1"/>
                          </a:solidFill>
                          <a:effectLst/>
                        </a:rPr>
                        <a:t>229</a:t>
                      </a:r>
                    </a:p>
                  </a:txBody>
                  <a:tcPr marL="6216" marR="6216" marT="6216" marB="6216" anchor="ctr"/>
                </a:tc>
                <a:extLst>
                  <a:ext uri="{0D108BD9-81ED-4DB2-BD59-A6C34878D82A}">
                    <a16:rowId xmlns:a16="http://schemas.microsoft.com/office/drawing/2014/main" val="87776181"/>
                  </a:ext>
                </a:extLst>
              </a:tr>
              <a:tr h="288044">
                <a:tc>
                  <a:txBody>
                    <a:bodyPr/>
                    <a:lstStyle/>
                    <a:p>
                      <a:pPr algn="ctr"/>
                      <a:r>
                        <a:rPr lang="en-GB" sz="1000" u="none" strike="noStrike" dirty="0">
                          <a:solidFill>
                            <a:schemeClr val="tx1"/>
                          </a:solidFill>
                          <a:effectLst/>
                        </a:rPr>
                        <a:t>Super </a:t>
                      </a:r>
                      <a:r>
                        <a:rPr lang="en-GB" sz="1000" u="none" strike="noStrike" dirty="0" err="1">
                          <a:solidFill>
                            <a:schemeClr val="tx1"/>
                          </a:solidFill>
                          <a:effectLst/>
                        </a:rPr>
                        <a:t>Nailgun</a:t>
                      </a:r>
                      <a:endParaRPr lang="en-GB" sz="1000" dirty="0">
                        <a:solidFill>
                          <a:schemeClr val="tx1"/>
                        </a:solidFill>
                        <a:effectLst/>
                      </a:endParaRPr>
                    </a:p>
                  </a:txBody>
                  <a:tcPr marL="6216" marR="6216" marT="6216" marB="6216" anchor="ctr"/>
                </a:tc>
                <a:tc>
                  <a:txBody>
                    <a:bodyPr/>
                    <a:lstStyle/>
                    <a:p>
                      <a:pPr algn="ctr"/>
                      <a:r>
                        <a:rPr lang="en-GB" sz="1000">
                          <a:solidFill>
                            <a:schemeClr val="tx1"/>
                          </a:solidFill>
                          <a:effectLst/>
                        </a:rPr>
                        <a:t>18</a:t>
                      </a:r>
                    </a:p>
                  </a:txBody>
                  <a:tcPr marL="6216" marR="6216" marT="6216" marB="6216" anchor="ctr"/>
                </a:tc>
                <a:tc>
                  <a:txBody>
                    <a:bodyPr/>
                    <a:lstStyle/>
                    <a:p>
                      <a:pPr algn="ctr"/>
                      <a:r>
                        <a:rPr lang="en-GB" sz="1000" u="none" strike="noStrike" dirty="0">
                          <a:solidFill>
                            <a:schemeClr val="tx1"/>
                          </a:solidFill>
                          <a:effectLst/>
                        </a:rPr>
                        <a:t>Nails</a:t>
                      </a:r>
                      <a:endParaRPr lang="en-GB" sz="1000" dirty="0">
                        <a:solidFill>
                          <a:schemeClr val="tx1"/>
                        </a:solidFill>
                        <a:effectLst/>
                      </a:endParaRPr>
                    </a:p>
                  </a:txBody>
                  <a:tcPr marL="6216" marR="6216" marT="6216" marB="6216" anchor="ctr"/>
                </a:tc>
                <a:tc>
                  <a:txBody>
                    <a:bodyPr/>
                    <a:lstStyle/>
                    <a:p>
                      <a:pPr algn="ctr"/>
                      <a:r>
                        <a:rPr lang="en-GB" sz="1000">
                          <a:solidFill>
                            <a:schemeClr val="tx1"/>
                          </a:solidFill>
                          <a:effectLst/>
                        </a:rPr>
                        <a:t>200</a:t>
                      </a:r>
                    </a:p>
                  </a:txBody>
                  <a:tcPr marL="6216" marR="6216" marT="6216" marB="6216" anchor="ctr"/>
                </a:tc>
                <a:tc>
                  <a:txBody>
                    <a:bodyPr/>
                    <a:lstStyle/>
                    <a:p>
                      <a:pPr algn="ctr"/>
                      <a:r>
                        <a:rPr lang="en-GB" sz="1000" dirty="0">
                          <a:solidFill>
                            <a:schemeClr val="tx1"/>
                          </a:solidFill>
                          <a:effectLst/>
                        </a:rPr>
                        <a:t>Automatic</a:t>
                      </a:r>
                    </a:p>
                  </a:txBody>
                  <a:tcPr marL="6216" marR="6216" marT="6216" marB="6216" anchor="ctr"/>
                </a:tc>
                <a:tc>
                  <a:txBody>
                    <a:bodyPr/>
                    <a:lstStyle/>
                    <a:p>
                      <a:pPr algn="ctr"/>
                      <a:r>
                        <a:rPr lang="en-GB" sz="1000" dirty="0">
                          <a:solidFill>
                            <a:schemeClr val="tx1"/>
                          </a:solidFill>
                          <a:effectLst/>
                        </a:rPr>
                        <a:t>600</a:t>
                      </a:r>
                    </a:p>
                  </a:txBody>
                  <a:tcPr marL="6216" marR="6216" marT="6216" marB="6216" anchor="ctr"/>
                </a:tc>
                <a:tc>
                  <a:txBody>
                    <a:bodyPr/>
                    <a:lstStyle/>
                    <a:p>
                      <a:pPr algn="ctr"/>
                      <a:r>
                        <a:rPr lang="en-GB" sz="1000" dirty="0">
                          <a:solidFill>
                            <a:schemeClr val="tx1"/>
                          </a:solidFill>
                          <a:effectLst/>
                        </a:rPr>
                        <a:t>158</a:t>
                      </a:r>
                    </a:p>
                  </a:txBody>
                  <a:tcPr marL="6216" marR="6216" marT="6216" marB="6216" anchor="ctr"/>
                </a:tc>
                <a:tc>
                  <a:txBody>
                    <a:bodyPr/>
                    <a:lstStyle/>
                    <a:p>
                      <a:pPr algn="ctr"/>
                      <a:r>
                        <a:rPr lang="en-GB" sz="1000" dirty="0">
                          <a:solidFill>
                            <a:schemeClr val="tx1"/>
                          </a:solidFill>
                          <a:effectLst/>
                        </a:rPr>
                        <a:t>229</a:t>
                      </a:r>
                    </a:p>
                  </a:txBody>
                  <a:tcPr marL="6216" marR="6216" marT="6216" marB="6216" anchor="ctr"/>
                </a:tc>
                <a:extLst>
                  <a:ext uri="{0D108BD9-81ED-4DB2-BD59-A6C34878D82A}">
                    <a16:rowId xmlns:a16="http://schemas.microsoft.com/office/drawing/2014/main" val="1970643887"/>
                  </a:ext>
                </a:extLst>
              </a:tr>
              <a:tr h="357175">
                <a:tc>
                  <a:txBody>
                    <a:bodyPr/>
                    <a:lstStyle/>
                    <a:p>
                      <a:pPr algn="ctr"/>
                      <a:r>
                        <a:rPr lang="en-GB" sz="1000" u="none" strike="noStrike" dirty="0">
                          <a:solidFill>
                            <a:schemeClr val="tx1"/>
                          </a:solidFill>
                          <a:effectLst/>
                        </a:rPr>
                        <a:t>Grenade Launcher</a:t>
                      </a:r>
                      <a:endParaRPr lang="en-GB" sz="1000" dirty="0">
                        <a:solidFill>
                          <a:schemeClr val="tx1"/>
                        </a:solidFill>
                        <a:effectLst/>
                      </a:endParaRPr>
                    </a:p>
                  </a:txBody>
                  <a:tcPr marL="6216" marR="6216" marT="6216" marB="6216" anchor="ctr"/>
                </a:tc>
                <a:tc>
                  <a:txBody>
                    <a:bodyPr/>
                    <a:lstStyle/>
                    <a:p>
                      <a:pPr algn="ctr"/>
                      <a:r>
                        <a:rPr lang="en-GB" sz="1000">
                          <a:solidFill>
                            <a:schemeClr val="tx1"/>
                          </a:solidFill>
                          <a:effectLst/>
                        </a:rPr>
                        <a:t>120</a:t>
                      </a:r>
                    </a:p>
                  </a:txBody>
                  <a:tcPr marL="6216" marR="6216" marT="6216" marB="6216" anchor="ctr"/>
                </a:tc>
                <a:tc>
                  <a:txBody>
                    <a:bodyPr/>
                    <a:lstStyle/>
                    <a:p>
                      <a:pPr algn="ctr"/>
                      <a:r>
                        <a:rPr lang="en-GB" sz="1000" u="none" strike="noStrike" dirty="0">
                          <a:solidFill>
                            <a:schemeClr val="tx1"/>
                          </a:solidFill>
                          <a:effectLst/>
                        </a:rPr>
                        <a:t>Rockets</a:t>
                      </a:r>
                      <a:endParaRPr lang="en-GB" sz="1000" dirty="0">
                        <a:solidFill>
                          <a:schemeClr val="tx1"/>
                        </a:solidFill>
                        <a:effectLst/>
                      </a:endParaRPr>
                    </a:p>
                  </a:txBody>
                  <a:tcPr marL="6216" marR="6216" marT="6216" marB="6216" anchor="ctr"/>
                </a:tc>
                <a:tc>
                  <a:txBody>
                    <a:bodyPr/>
                    <a:lstStyle/>
                    <a:p>
                      <a:pPr algn="ctr"/>
                      <a:r>
                        <a:rPr lang="en-GB" sz="1000">
                          <a:solidFill>
                            <a:schemeClr val="tx1"/>
                          </a:solidFill>
                          <a:effectLst/>
                        </a:rPr>
                        <a:t>100</a:t>
                      </a:r>
                    </a:p>
                  </a:txBody>
                  <a:tcPr marL="6216" marR="6216" marT="6216" marB="6216" anchor="ctr"/>
                </a:tc>
                <a:tc>
                  <a:txBody>
                    <a:bodyPr/>
                    <a:lstStyle/>
                    <a:p>
                      <a:pPr algn="ctr"/>
                      <a:r>
                        <a:rPr lang="en-GB" sz="1000">
                          <a:solidFill>
                            <a:schemeClr val="tx1"/>
                          </a:solidFill>
                          <a:effectLst/>
                        </a:rPr>
                        <a:t>Semi-auto</a:t>
                      </a:r>
                    </a:p>
                  </a:txBody>
                  <a:tcPr marL="6216" marR="6216" marT="6216" marB="6216" anchor="ctr"/>
                </a:tc>
                <a:tc>
                  <a:txBody>
                    <a:bodyPr/>
                    <a:lstStyle/>
                    <a:p>
                      <a:pPr algn="ctr"/>
                      <a:r>
                        <a:rPr lang="en-GB" sz="1000" dirty="0">
                          <a:solidFill>
                            <a:schemeClr val="tx1"/>
                          </a:solidFill>
                          <a:effectLst/>
                        </a:rPr>
                        <a:t>100</a:t>
                      </a:r>
                    </a:p>
                  </a:txBody>
                  <a:tcPr marL="6216" marR="6216" marT="6216" marB="6216" anchor="ctr"/>
                </a:tc>
                <a:tc>
                  <a:txBody>
                    <a:bodyPr/>
                    <a:lstStyle/>
                    <a:p>
                      <a:pPr algn="ctr"/>
                      <a:r>
                        <a:rPr lang="en-GB" sz="1000" dirty="0">
                          <a:solidFill>
                            <a:schemeClr val="tx1"/>
                          </a:solidFill>
                          <a:effectLst/>
                        </a:rPr>
                        <a:t>22.8</a:t>
                      </a:r>
                    </a:p>
                  </a:txBody>
                  <a:tcPr marL="6216" marR="6216" marT="6216" marB="6216" anchor="ctr"/>
                </a:tc>
                <a:tc>
                  <a:txBody>
                    <a:bodyPr/>
                    <a:lstStyle/>
                    <a:p>
                      <a:pPr algn="ctr"/>
                      <a:r>
                        <a:rPr lang="en-GB" sz="1000" dirty="0">
                          <a:solidFill>
                            <a:schemeClr val="tx1"/>
                          </a:solidFill>
                          <a:effectLst/>
                        </a:rPr>
                        <a:t>-</a:t>
                      </a:r>
                    </a:p>
                  </a:txBody>
                  <a:tcPr marL="6216" marR="6216" marT="6216" marB="6216" anchor="ctr"/>
                </a:tc>
                <a:extLst>
                  <a:ext uri="{0D108BD9-81ED-4DB2-BD59-A6C34878D82A}">
                    <a16:rowId xmlns:a16="http://schemas.microsoft.com/office/drawing/2014/main" val="4023197304"/>
                  </a:ext>
                </a:extLst>
              </a:tr>
            </a:tbl>
          </a:graphicData>
        </a:graphic>
      </p:graphicFrame>
      <p:sp>
        <p:nvSpPr>
          <p:cNvPr id="10" name="TextBox 9">
            <a:extLst>
              <a:ext uri="{FF2B5EF4-FFF2-40B4-BE49-F238E27FC236}">
                <a16:creationId xmlns:a16="http://schemas.microsoft.com/office/drawing/2014/main" id="{CB405C01-6062-DB68-4356-B8A9AF68EF8C}"/>
              </a:ext>
            </a:extLst>
          </p:cNvPr>
          <p:cNvSpPr txBox="1"/>
          <p:nvPr/>
        </p:nvSpPr>
        <p:spPr>
          <a:xfrm>
            <a:off x="7124700" y="426365"/>
            <a:ext cx="6096000" cy="646331"/>
          </a:xfrm>
          <a:prstGeom prst="rect">
            <a:avLst/>
          </a:prstGeom>
          <a:noFill/>
        </p:spPr>
        <p:txBody>
          <a:bodyPr wrap="square">
            <a:spAutoFit/>
          </a:bodyPr>
          <a:lstStyle/>
          <a:p>
            <a:r>
              <a:rPr lang="en-GB" dirty="0">
                <a:hlinkClick r:id="rId5"/>
              </a:rPr>
              <a:t>https://quake.fandom.com/wiki/Weapon_(Q1)</a:t>
            </a:r>
            <a:endParaRPr lang="en-GB" dirty="0"/>
          </a:p>
          <a:p>
            <a:endParaRPr lang="en-GB" dirty="0"/>
          </a:p>
        </p:txBody>
      </p:sp>
    </p:spTree>
    <p:extLst>
      <p:ext uri="{BB962C8B-B14F-4D97-AF65-F5344CB8AC3E}">
        <p14:creationId xmlns:p14="http://schemas.microsoft.com/office/powerpoint/2010/main" val="3920457385"/>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2209800" y="6248400"/>
            <a:ext cx="1905000" cy="457200"/>
          </a:xfrm>
          <a:prstGeom prst="rect">
            <a:avLst/>
          </a:prstGeom>
          <a:noFill/>
          <a:ln w="12700">
            <a:noFill/>
            <a:miter lim="800000"/>
            <a:headEnd/>
            <a:tailEnd/>
          </a:ln>
          <a:effectLst/>
        </p:spPr>
        <p:txBody>
          <a:bodyPr wrap="none" anchor="ctr"/>
          <a:lstStyle/>
          <a:p>
            <a:endParaRPr lang="tr-TR"/>
          </a:p>
        </p:txBody>
      </p:sp>
      <p:sp>
        <p:nvSpPr>
          <p:cNvPr id="81923" name="Rectangle 3"/>
          <p:cNvSpPr>
            <a:spLocks noChangeArrowheads="1"/>
          </p:cNvSpPr>
          <p:nvPr/>
        </p:nvSpPr>
        <p:spPr bwMode="auto">
          <a:xfrm>
            <a:off x="4648200" y="6248400"/>
            <a:ext cx="2895600" cy="457200"/>
          </a:xfrm>
          <a:prstGeom prst="rect">
            <a:avLst/>
          </a:prstGeom>
          <a:noFill/>
          <a:ln w="12700">
            <a:noFill/>
            <a:miter lim="800000"/>
            <a:headEnd/>
            <a:tailEnd/>
          </a:ln>
          <a:effectLst/>
        </p:spPr>
        <p:txBody>
          <a:bodyPr wrap="none" anchor="ctr"/>
          <a:lstStyle/>
          <a:p>
            <a:endParaRPr lang="tr-TR"/>
          </a:p>
        </p:txBody>
      </p:sp>
      <p:sp>
        <p:nvSpPr>
          <p:cNvPr id="81924" name="AutoShape 4"/>
          <p:cNvSpPr>
            <a:spLocks noGrp="1" noChangeArrowheads="1"/>
          </p:cNvSpPr>
          <p:nvPr>
            <p:ph type="title"/>
          </p:nvPr>
        </p:nvSpPr>
        <p:spPr>
          <a:noFill/>
          <a:ln/>
        </p:spPr>
        <p:txBody>
          <a:bodyPr vert="horz" lIns="90488" tIns="44450" rIns="90488" bIns="44450" rtlCol="0" anchor="ctr">
            <a:normAutofit/>
          </a:bodyPr>
          <a:lstStyle/>
          <a:p>
            <a:r>
              <a:rPr lang="en-US" dirty="0"/>
              <a:t>Relational Database: Definitions</a:t>
            </a:r>
          </a:p>
        </p:txBody>
      </p:sp>
      <p:graphicFrame>
        <p:nvGraphicFramePr>
          <p:cNvPr id="81926" name="Object 6">
            <a:hlinkClick r:id="" action="ppaction://ole?verb=0"/>
          </p:cNvPr>
          <p:cNvGraphicFramePr>
            <a:graphicFrameLocks noGrp="1"/>
          </p:cNvGraphicFramePr>
          <p:nvPr>
            <p:ph idx="1"/>
            <p:extLst>
              <p:ext uri="{D42A27DB-BD31-4B8C-83A1-F6EECF244321}">
                <p14:modId xmlns:p14="http://schemas.microsoft.com/office/powerpoint/2010/main" val="1532513843"/>
              </p:ext>
            </p:extLst>
          </p:nvPr>
        </p:nvGraphicFramePr>
        <p:xfrm>
          <a:off x="8377238" y="1817688"/>
          <a:ext cx="3446462" cy="1395412"/>
        </p:xfrm>
        <a:graphic>
          <a:graphicData uri="http://schemas.openxmlformats.org/presentationml/2006/ole">
            <mc:AlternateContent xmlns:mc="http://schemas.openxmlformats.org/markup-compatibility/2006">
              <mc:Choice xmlns:v="urn:schemas-microsoft-com:vml" Requires="v">
                <p:oleObj name="Document" r:id="rId3" imgW="6676766" imgH="2703798" progId="Word.Document.8">
                  <p:embed/>
                </p:oleObj>
              </mc:Choice>
              <mc:Fallback>
                <p:oleObj name="Document" r:id="rId3" imgW="6676766" imgH="2703798" progId="Word.Document.8">
                  <p:embed/>
                  <p:pic>
                    <p:nvPicPr>
                      <p:cNvPr id="81926" name="Object 6">
                        <a:hlinkClick r:id="" action="ppaction://ole?verb=0"/>
                      </p:cNvPr>
                      <p:cNvPicPr>
                        <a:picLocks noChangeArrowheads="1"/>
                      </p:cNvPicPr>
                      <p:nvPr/>
                    </p:nvPicPr>
                    <p:blipFill>
                      <a:blip r:embed="rId4"/>
                      <a:srcRect/>
                      <a:stretch>
                        <a:fillRect/>
                      </a:stretch>
                    </p:blipFill>
                    <p:spPr bwMode="auto">
                      <a:xfrm>
                        <a:off x="8377238" y="1817688"/>
                        <a:ext cx="3446462" cy="1395412"/>
                      </a:xfrm>
                      <a:prstGeom prst="rect">
                        <a:avLst/>
                      </a:prstGeom>
                      <a:noFill/>
                      <a:ln>
                        <a:noFill/>
                      </a:ln>
                      <a:effectLst/>
                    </p:spPr>
                  </p:pic>
                </p:oleObj>
              </mc:Fallback>
            </mc:AlternateContent>
          </a:graphicData>
        </a:graphic>
      </p:graphicFrame>
      <p:sp>
        <p:nvSpPr>
          <p:cNvPr id="81925" name="Rectangle 5"/>
          <p:cNvSpPr>
            <a:spLocks noGrp="1" noChangeArrowheads="1"/>
          </p:cNvSpPr>
          <p:nvPr>
            <p:ph type="body" sz="half" idx="4294967295"/>
          </p:nvPr>
        </p:nvSpPr>
        <p:spPr>
          <a:xfrm>
            <a:off x="465827" y="1889186"/>
            <a:ext cx="11516264" cy="2191108"/>
          </a:xfrm>
          <a:noFill/>
          <a:ln/>
        </p:spPr>
        <p:txBody>
          <a:bodyPr vert="horz" lIns="90488" tIns="44450" rIns="90488" bIns="44450" rtlCol="0">
            <a:normAutofit/>
          </a:bodyPr>
          <a:lstStyle/>
          <a:p>
            <a:pPr marL="457200" indent="-457200"/>
            <a:r>
              <a:rPr lang="en-US" sz="2400" i="1" dirty="0">
                <a:solidFill>
                  <a:srgbClr val="CF0E30"/>
                </a:solidFill>
              </a:rPr>
              <a:t>Relation:</a:t>
            </a:r>
            <a:r>
              <a:rPr lang="en-US" sz="2400" dirty="0"/>
              <a:t> made up of 2 parts:</a:t>
            </a:r>
            <a:endParaRPr lang="en-US" sz="2400" i="1" dirty="0">
              <a:solidFill>
                <a:srgbClr val="CF0E30"/>
              </a:solidFill>
            </a:endParaRPr>
          </a:p>
          <a:p>
            <a:pPr marL="457200" lvl="1" indent="0">
              <a:buNone/>
            </a:pPr>
            <a:r>
              <a:rPr lang="en-US" sz="2000" i="1" dirty="0">
                <a:solidFill>
                  <a:srgbClr val="CF0E30"/>
                </a:solidFill>
              </a:rPr>
              <a:t>Instance</a:t>
            </a:r>
            <a:r>
              <a:rPr lang="en-US" sz="2000" dirty="0"/>
              <a:t>: a </a:t>
            </a:r>
            <a:r>
              <a:rPr lang="en-US" sz="2000" i="1" dirty="0">
                <a:solidFill>
                  <a:srgbClr val="CF0E30"/>
                </a:solidFill>
              </a:rPr>
              <a:t>table</a:t>
            </a:r>
            <a:r>
              <a:rPr lang="en-US" sz="2000" dirty="0"/>
              <a:t> with rows and columns. </a:t>
            </a:r>
          </a:p>
          <a:p>
            <a:pPr marL="457200" lvl="1" indent="0">
              <a:buNone/>
            </a:pPr>
            <a:r>
              <a:rPr lang="en-US" sz="2000" dirty="0"/>
              <a:t>	</a:t>
            </a:r>
            <a:br>
              <a:rPr lang="en-US" sz="2000" dirty="0"/>
            </a:br>
            <a:r>
              <a:rPr lang="en-US" sz="2000" dirty="0"/>
              <a:t>	</a:t>
            </a:r>
            <a:r>
              <a:rPr lang="en-US" sz="2000" dirty="0">
                <a:solidFill>
                  <a:srgbClr val="CF0E30"/>
                </a:solidFill>
              </a:rPr>
              <a:t>#Rows = </a:t>
            </a:r>
            <a:r>
              <a:rPr lang="en-US" sz="2000" i="1" dirty="0">
                <a:solidFill>
                  <a:srgbClr val="CF0E30"/>
                </a:solidFill>
              </a:rPr>
              <a:t>cardinality</a:t>
            </a:r>
            <a:r>
              <a:rPr lang="en-US" sz="2000" dirty="0">
                <a:solidFill>
                  <a:srgbClr val="CF0E30"/>
                </a:solidFill>
              </a:rPr>
              <a:t>, #fields/attributes = </a:t>
            </a:r>
            <a:r>
              <a:rPr lang="en-US" sz="2000" i="1" dirty="0">
                <a:solidFill>
                  <a:srgbClr val="CF0E30"/>
                </a:solidFill>
              </a:rPr>
              <a:t>degree / arity.</a:t>
            </a:r>
          </a:p>
          <a:p>
            <a:pPr marL="457200" lvl="1" indent="0">
              <a:buNone/>
            </a:pPr>
            <a:endParaRPr lang="en-US" sz="2000" i="1" dirty="0">
              <a:solidFill>
                <a:srgbClr val="CF0E30"/>
              </a:solidFill>
            </a:endParaRPr>
          </a:p>
          <a:p>
            <a:pPr marL="457200" lvl="1" indent="0">
              <a:buNone/>
            </a:pPr>
            <a:r>
              <a:rPr lang="en-US" sz="2000" i="1" dirty="0">
                <a:solidFill>
                  <a:srgbClr val="CF0E30"/>
                </a:solidFill>
              </a:rPr>
              <a:t>Relation Schema (RS)</a:t>
            </a:r>
            <a:r>
              <a:rPr lang="en-US" sz="2000" dirty="0"/>
              <a:t>:</a:t>
            </a:r>
            <a:r>
              <a:rPr lang="en-US" sz="2000" i="1" dirty="0"/>
              <a:t> </a:t>
            </a:r>
            <a:r>
              <a:rPr lang="en-US" sz="2000" dirty="0"/>
              <a:t>specifies</a:t>
            </a:r>
            <a:r>
              <a:rPr lang="en-US" sz="2000" i="1" dirty="0"/>
              <a:t> </a:t>
            </a:r>
            <a:r>
              <a:rPr lang="en-US" sz="2000" dirty="0"/>
              <a:t>the relation’s name and </a:t>
            </a:r>
            <a:r>
              <a:rPr lang="en-US" sz="2000" b="1" dirty="0"/>
              <a:t>type (domain)</a:t>
            </a:r>
            <a:r>
              <a:rPr lang="en-US" sz="2000" dirty="0"/>
              <a:t> of each </a:t>
            </a:r>
            <a:r>
              <a:rPr lang="en-US" sz="2000" b="1" dirty="0"/>
              <a:t>column</a:t>
            </a:r>
            <a:r>
              <a:rPr lang="en-US" sz="2000" dirty="0"/>
              <a:t>. </a:t>
            </a:r>
          </a:p>
          <a:p>
            <a:pPr marL="457200" lvl="1" indent="0">
              <a:buNone/>
            </a:pPr>
            <a:endParaRPr lang="en-US" sz="2000" dirty="0"/>
          </a:p>
          <a:p>
            <a:pPr marL="838200" lvl="1" indent="-381000"/>
            <a:endParaRPr lang="en-US" sz="2000" dirty="0"/>
          </a:p>
        </p:txBody>
      </p:sp>
      <p:sp>
        <p:nvSpPr>
          <p:cNvPr id="2" name="TextBox 1">
            <a:extLst>
              <a:ext uri="{FF2B5EF4-FFF2-40B4-BE49-F238E27FC236}">
                <a16:creationId xmlns:a16="http://schemas.microsoft.com/office/drawing/2014/main" id="{17A435B8-85EA-34B4-F346-DFB65EEF08A9}"/>
              </a:ext>
            </a:extLst>
          </p:cNvPr>
          <p:cNvSpPr txBox="1"/>
          <p:nvPr/>
        </p:nvSpPr>
        <p:spPr>
          <a:xfrm>
            <a:off x="888521" y="3900129"/>
            <a:ext cx="5758243" cy="369332"/>
          </a:xfrm>
          <a:prstGeom prst="rect">
            <a:avLst/>
          </a:prstGeom>
          <a:noFill/>
        </p:spPr>
        <p:txBody>
          <a:bodyPr wrap="none" rtlCol="0">
            <a:spAutoFit/>
          </a:bodyPr>
          <a:lstStyle/>
          <a:p>
            <a:r>
              <a:rPr lang="en-GB" b="1" u="sng" dirty="0"/>
              <a:t>Write the Relation Schema for the given Relation Instance.</a:t>
            </a:r>
          </a:p>
        </p:txBody>
      </p:sp>
      <p:sp>
        <p:nvSpPr>
          <p:cNvPr id="3" name="TextBox 2">
            <a:extLst>
              <a:ext uri="{FF2B5EF4-FFF2-40B4-BE49-F238E27FC236}">
                <a16:creationId xmlns:a16="http://schemas.microsoft.com/office/drawing/2014/main" id="{664F1093-2360-7BDF-2838-B5D4C9279318}"/>
              </a:ext>
            </a:extLst>
          </p:cNvPr>
          <p:cNvSpPr txBox="1"/>
          <p:nvPr/>
        </p:nvSpPr>
        <p:spPr>
          <a:xfrm>
            <a:off x="783773" y="4194850"/>
            <a:ext cx="6760184" cy="646331"/>
          </a:xfrm>
          <a:prstGeom prst="rect">
            <a:avLst/>
          </a:prstGeom>
          <a:noFill/>
        </p:spPr>
        <p:txBody>
          <a:bodyPr wrap="none" rtlCol="0">
            <a:spAutoFit/>
          </a:bodyPr>
          <a:lstStyle/>
          <a:p>
            <a:r>
              <a:rPr lang="en-US" sz="1800" dirty="0"/>
              <a:t>Teams(</a:t>
            </a:r>
            <a:r>
              <a:rPr lang="en-US" sz="1800" i="1" dirty="0" err="1"/>
              <a:t>Team_ID</a:t>
            </a:r>
            <a:r>
              <a:rPr lang="en-US" sz="1800" dirty="0"/>
              <a:t>: INT, </a:t>
            </a:r>
            <a:r>
              <a:rPr lang="en-US" sz="1800" i="1" dirty="0"/>
              <a:t>Wins</a:t>
            </a:r>
            <a:r>
              <a:rPr lang="en-US" sz="1800" dirty="0"/>
              <a:t>: INT, </a:t>
            </a:r>
            <a:r>
              <a:rPr lang="en-US" sz="1800" i="1" dirty="0"/>
              <a:t>Loses</a:t>
            </a:r>
            <a:r>
              <a:rPr lang="en-US" sz="1800" dirty="0"/>
              <a:t>: INT, </a:t>
            </a:r>
            <a:r>
              <a:rPr lang="en-US" sz="1800" i="1" dirty="0"/>
              <a:t>Name</a:t>
            </a:r>
            <a:r>
              <a:rPr lang="en-US" sz="1800" dirty="0"/>
              <a:t>: TEXT, </a:t>
            </a:r>
            <a:r>
              <a:rPr lang="en-US" sz="1800" i="1" dirty="0"/>
              <a:t>Leader</a:t>
            </a:r>
            <a:r>
              <a:rPr lang="en-US" sz="1800" dirty="0"/>
              <a:t>: TEXT).</a:t>
            </a:r>
          </a:p>
          <a:p>
            <a:endParaRPr lang="en-GB" dirty="0"/>
          </a:p>
        </p:txBody>
      </p:sp>
      <p:pic>
        <p:nvPicPr>
          <p:cNvPr id="4" name="Picture 2" descr="MySQL Data Types Overview">
            <a:extLst>
              <a:ext uri="{FF2B5EF4-FFF2-40B4-BE49-F238E27FC236}">
                <a16:creationId xmlns:a16="http://schemas.microsoft.com/office/drawing/2014/main" id="{616FAC1D-AB20-4377-0794-2A5452DE66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4866" y="3924706"/>
            <a:ext cx="4012242" cy="2777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2499963"/>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2209800" y="6248400"/>
            <a:ext cx="1905000" cy="457200"/>
          </a:xfrm>
          <a:prstGeom prst="rect">
            <a:avLst/>
          </a:prstGeom>
          <a:noFill/>
          <a:ln w="12700">
            <a:noFill/>
            <a:miter lim="800000"/>
            <a:headEnd/>
            <a:tailEnd/>
          </a:ln>
          <a:effectLst/>
        </p:spPr>
        <p:txBody>
          <a:bodyPr wrap="none" anchor="ctr"/>
          <a:lstStyle/>
          <a:p>
            <a:endParaRPr lang="tr-TR"/>
          </a:p>
        </p:txBody>
      </p:sp>
      <p:sp>
        <p:nvSpPr>
          <p:cNvPr id="81923" name="Rectangle 3"/>
          <p:cNvSpPr>
            <a:spLocks noChangeArrowheads="1"/>
          </p:cNvSpPr>
          <p:nvPr/>
        </p:nvSpPr>
        <p:spPr bwMode="auto">
          <a:xfrm>
            <a:off x="4648200" y="6248400"/>
            <a:ext cx="2895600" cy="457200"/>
          </a:xfrm>
          <a:prstGeom prst="rect">
            <a:avLst/>
          </a:prstGeom>
          <a:noFill/>
          <a:ln w="12700">
            <a:noFill/>
            <a:miter lim="800000"/>
            <a:headEnd/>
            <a:tailEnd/>
          </a:ln>
          <a:effectLst/>
        </p:spPr>
        <p:txBody>
          <a:bodyPr wrap="none" anchor="ctr"/>
          <a:lstStyle/>
          <a:p>
            <a:endParaRPr lang="tr-TR"/>
          </a:p>
        </p:txBody>
      </p:sp>
      <p:sp>
        <p:nvSpPr>
          <p:cNvPr id="81924" name="AutoShape 4"/>
          <p:cNvSpPr>
            <a:spLocks noGrp="1" noChangeArrowheads="1"/>
          </p:cNvSpPr>
          <p:nvPr>
            <p:ph type="title"/>
          </p:nvPr>
        </p:nvSpPr>
        <p:spPr>
          <a:noFill/>
          <a:ln/>
        </p:spPr>
        <p:txBody>
          <a:bodyPr vert="horz" lIns="90488" tIns="44450" rIns="90488" bIns="44450" rtlCol="0" anchor="ctr">
            <a:normAutofit/>
          </a:bodyPr>
          <a:lstStyle/>
          <a:p>
            <a:r>
              <a:rPr lang="en-US" dirty="0"/>
              <a:t>Relational Database: Definitions</a:t>
            </a:r>
          </a:p>
        </p:txBody>
      </p:sp>
      <p:sp>
        <p:nvSpPr>
          <p:cNvPr id="81925" name="Rectangle 5"/>
          <p:cNvSpPr>
            <a:spLocks noGrp="1" noChangeArrowheads="1"/>
          </p:cNvSpPr>
          <p:nvPr>
            <p:ph type="body" sz="half" idx="4294967295"/>
          </p:nvPr>
        </p:nvSpPr>
        <p:spPr>
          <a:xfrm>
            <a:off x="465827" y="1889186"/>
            <a:ext cx="11516264" cy="2191108"/>
          </a:xfrm>
          <a:noFill/>
          <a:ln/>
        </p:spPr>
        <p:txBody>
          <a:bodyPr vert="horz" lIns="90488" tIns="44450" rIns="90488" bIns="44450" rtlCol="0">
            <a:normAutofit/>
          </a:bodyPr>
          <a:lstStyle/>
          <a:p>
            <a:pPr marL="457200" indent="-457200"/>
            <a:r>
              <a:rPr lang="en-US" sz="2400" i="1" dirty="0">
                <a:solidFill>
                  <a:srgbClr val="CF0E30"/>
                </a:solidFill>
              </a:rPr>
              <a:t>Relation:</a:t>
            </a:r>
            <a:r>
              <a:rPr lang="en-US" sz="2400" dirty="0"/>
              <a:t> made up of 2 parts:</a:t>
            </a:r>
            <a:endParaRPr lang="en-US" sz="2400" i="1" dirty="0">
              <a:solidFill>
                <a:srgbClr val="CF0E30"/>
              </a:solidFill>
            </a:endParaRPr>
          </a:p>
          <a:p>
            <a:pPr marL="457200" lvl="1" indent="0">
              <a:buNone/>
            </a:pPr>
            <a:r>
              <a:rPr lang="en-US" sz="2000" i="1" dirty="0">
                <a:solidFill>
                  <a:srgbClr val="CF0E30"/>
                </a:solidFill>
              </a:rPr>
              <a:t>Instance</a:t>
            </a:r>
            <a:r>
              <a:rPr lang="en-US" sz="2000" dirty="0"/>
              <a:t>: a </a:t>
            </a:r>
            <a:r>
              <a:rPr lang="en-US" sz="2000" i="1" dirty="0">
                <a:solidFill>
                  <a:srgbClr val="CF0E30"/>
                </a:solidFill>
              </a:rPr>
              <a:t>table</a:t>
            </a:r>
            <a:r>
              <a:rPr lang="en-US" sz="2000" dirty="0"/>
              <a:t> with rows and columns. </a:t>
            </a:r>
          </a:p>
          <a:p>
            <a:pPr marL="457200" lvl="1" indent="0">
              <a:buNone/>
            </a:pPr>
            <a:r>
              <a:rPr lang="en-US" sz="2000" dirty="0"/>
              <a:t>	</a:t>
            </a:r>
            <a:br>
              <a:rPr lang="en-US" sz="2000" dirty="0"/>
            </a:br>
            <a:r>
              <a:rPr lang="en-US" sz="2000" dirty="0"/>
              <a:t>	</a:t>
            </a:r>
            <a:r>
              <a:rPr lang="en-US" sz="2000" dirty="0">
                <a:solidFill>
                  <a:srgbClr val="CF0E30"/>
                </a:solidFill>
              </a:rPr>
              <a:t>#Rows = </a:t>
            </a:r>
            <a:r>
              <a:rPr lang="en-US" sz="2000" i="1" dirty="0">
                <a:solidFill>
                  <a:srgbClr val="CF0E30"/>
                </a:solidFill>
              </a:rPr>
              <a:t>cardinality</a:t>
            </a:r>
            <a:r>
              <a:rPr lang="en-US" sz="2000" dirty="0">
                <a:solidFill>
                  <a:srgbClr val="CF0E30"/>
                </a:solidFill>
              </a:rPr>
              <a:t>, #fields/attributes = </a:t>
            </a:r>
            <a:r>
              <a:rPr lang="en-US" sz="2000" i="1" dirty="0">
                <a:solidFill>
                  <a:srgbClr val="CF0E30"/>
                </a:solidFill>
              </a:rPr>
              <a:t>degree / arity.</a:t>
            </a:r>
          </a:p>
          <a:p>
            <a:pPr marL="457200" lvl="1" indent="0">
              <a:buNone/>
            </a:pPr>
            <a:endParaRPr lang="en-US" sz="2000" i="1" dirty="0">
              <a:solidFill>
                <a:srgbClr val="CF0E30"/>
              </a:solidFill>
            </a:endParaRPr>
          </a:p>
          <a:p>
            <a:pPr marL="457200" lvl="1" indent="0">
              <a:buNone/>
            </a:pPr>
            <a:r>
              <a:rPr lang="en-US" sz="2000" i="1" dirty="0">
                <a:solidFill>
                  <a:srgbClr val="CF0E30"/>
                </a:solidFill>
              </a:rPr>
              <a:t>Relation Schema (RS)</a:t>
            </a:r>
            <a:r>
              <a:rPr lang="en-US" sz="2000" dirty="0"/>
              <a:t>:</a:t>
            </a:r>
            <a:r>
              <a:rPr lang="en-US" sz="2000" i="1" dirty="0"/>
              <a:t> </a:t>
            </a:r>
            <a:r>
              <a:rPr lang="en-US" sz="2000" dirty="0"/>
              <a:t>specifies</a:t>
            </a:r>
            <a:r>
              <a:rPr lang="en-US" sz="2000" i="1" dirty="0"/>
              <a:t> </a:t>
            </a:r>
            <a:r>
              <a:rPr lang="en-US" sz="2000" dirty="0"/>
              <a:t>the relation’s name and </a:t>
            </a:r>
            <a:r>
              <a:rPr lang="en-US" sz="2000" b="1" dirty="0"/>
              <a:t>type (domain)</a:t>
            </a:r>
            <a:r>
              <a:rPr lang="en-US" sz="2000" dirty="0"/>
              <a:t> of each </a:t>
            </a:r>
            <a:r>
              <a:rPr lang="en-US" sz="2000" b="1" dirty="0"/>
              <a:t>column</a:t>
            </a:r>
            <a:r>
              <a:rPr lang="en-US" sz="2000" dirty="0"/>
              <a:t>. </a:t>
            </a:r>
          </a:p>
          <a:p>
            <a:pPr marL="457200" lvl="1" indent="0">
              <a:buNone/>
            </a:pPr>
            <a:endParaRPr lang="en-US" sz="2000" dirty="0"/>
          </a:p>
          <a:p>
            <a:pPr marL="838200" lvl="1" indent="-381000"/>
            <a:endParaRPr lang="en-US" sz="2000" dirty="0"/>
          </a:p>
        </p:txBody>
      </p:sp>
      <p:sp>
        <p:nvSpPr>
          <p:cNvPr id="2" name="TextBox 1">
            <a:extLst>
              <a:ext uri="{FF2B5EF4-FFF2-40B4-BE49-F238E27FC236}">
                <a16:creationId xmlns:a16="http://schemas.microsoft.com/office/drawing/2014/main" id="{17A435B8-85EA-34B4-F346-DFB65EEF08A9}"/>
              </a:ext>
            </a:extLst>
          </p:cNvPr>
          <p:cNvSpPr txBox="1"/>
          <p:nvPr/>
        </p:nvSpPr>
        <p:spPr>
          <a:xfrm>
            <a:off x="888521" y="3900129"/>
            <a:ext cx="5758243" cy="369332"/>
          </a:xfrm>
          <a:prstGeom prst="rect">
            <a:avLst/>
          </a:prstGeom>
          <a:noFill/>
        </p:spPr>
        <p:txBody>
          <a:bodyPr wrap="none" rtlCol="0">
            <a:spAutoFit/>
          </a:bodyPr>
          <a:lstStyle/>
          <a:p>
            <a:r>
              <a:rPr lang="en-GB" b="1" u="sng" dirty="0"/>
              <a:t>Write the Relation Schema for the given Relation Instance.</a:t>
            </a:r>
          </a:p>
        </p:txBody>
      </p:sp>
      <p:sp>
        <p:nvSpPr>
          <p:cNvPr id="6" name="TextBox 5">
            <a:extLst>
              <a:ext uri="{FF2B5EF4-FFF2-40B4-BE49-F238E27FC236}">
                <a16:creationId xmlns:a16="http://schemas.microsoft.com/office/drawing/2014/main" id="{3CC97BA9-5196-FBAE-A099-A92B13E5334C}"/>
              </a:ext>
            </a:extLst>
          </p:cNvPr>
          <p:cNvSpPr txBox="1"/>
          <p:nvPr/>
        </p:nvSpPr>
        <p:spPr>
          <a:xfrm>
            <a:off x="888520" y="5114966"/>
            <a:ext cx="7748750" cy="646331"/>
          </a:xfrm>
          <a:prstGeom prst="rect">
            <a:avLst/>
          </a:prstGeom>
          <a:noFill/>
        </p:spPr>
        <p:txBody>
          <a:bodyPr wrap="square">
            <a:spAutoFit/>
          </a:bodyPr>
          <a:lstStyle/>
          <a:p>
            <a:r>
              <a:rPr lang="en-GB" dirty="0"/>
              <a:t>What would happen if I made a mistake and entered the following row of data?</a:t>
            </a:r>
          </a:p>
          <a:p>
            <a:pPr lvl="1"/>
            <a:r>
              <a:rPr lang="en-GB" dirty="0"/>
              <a:t>&lt;</a:t>
            </a:r>
            <a:r>
              <a:rPr lang="en-GB" dirty="0">
                <a:solidFill>
                  <a:srgbClr val="FF0000"/>
                </a:solidFill>
              </a:rPr>
              <a:t>Uraz</a:t>
            </a:r>
            <a:r>
              <a:rPr lang="en-GB" dirty="0"/>
              <a:t>, Uraz, </a:t>
            </a:r>
            <a:r>
              <a:rPr lang="en-GB" dirty="0">
                <a:hlinkClick r:id="rId3"/>
              </a:rPr>
              <a:t>u.turker@lancaster.ac.uk</a:t>
            </a:r>
            <a:r>
              <a:rPr lang="en-GB" dirty="0"/>
              <a:t> ,41,4&gt;</a:t>
            </a:r>
          </a:p>
        </p:txBody>
      </p:sp>
      <p:graphicFrame>
        <p:nvGraphicFramePr>
          <p:cNvPr id="9" name="Object 6">
            <a:hlinkClick r:id="" action="ppaction://ole?verb=0"/>
            <a:extLst>
              <a:ext uri="{FF2B5EF4-FFF2-40B4-BE49-F238E27FC236}">
                <a16:creationId xmlns:a16="http://schemas.microsoft.com/office/drawing/2014/main" id="{3FCFA8E1-B08F-773C-ED10-9C2B9AE9CC90}"/>
              </a:ext>
            </a:extLst>
          </p:cNvPr>
          <p:cNvGraphicFramePr>
            <a:graphicFrameLocks/>
          </p:cNvGraphicFramePr>
          <p:nvPr/>
        </p:nvGraphicFramePr>
        <p:xfrm>
          <a:off x="8377238" y="1817688"/>
          <a:ext cx="3446462" cy="1395412"/>
        </p:xfrm>
        <a:graphic>
          <a:graphicData uri="http://schemas.openxmlformats.org/presentationml/2006/ole">
            <mc:AlternateContent xmlns:mc="http://schemas.openxmlformats.org/markup-compatibility/2006">
              <mc:Choice xmlns:v="urn:schemas-microsoft-com:vml" Requires="v">
                <p:oleObj name="Document" r:id="rId4" imgW="6676766" imgH="2703798" progId="Word.Document.8">
                  <p:embed/>
                </p:oleObj>
              </mc:Choice>
              <mc:Fallback>
                <p:oleObj name="Document" r:id="rId4" imgW="6676766" imgH="2703798" progId="Word.Document.8">
                  <p:embed/>
                  <p:pic>
                    <p:nvPicPr>
                      <p:cNvPr id="9" name="Object 6">
                        <a:hlinkClick r:id="" action="ppaction://ole?verb=0"/>
                        <a:extLst>
                          <a:ext uri="{FF2B5EF4-FFF2-40B4-BE49-F238E27FC236}">
                            <a16:creationId xmlns:a16="http://schemas.microsoft.com/office/drawing/2014/main" id="{3FCFA8E1-B08F-773C-ED10-9C2B9AE9CC90}"/>
                          </a:ext>
                        </a:extLst>
                      </p:cNvPr>
                      <p:cNvPicPr>
                        <a:picLocks noChangeArrowheads="1"/>
                      </p:cNvPicPr>
                      <p:nvPr/>
                    </p:nvPicPr>
                    <p:blipFill>
                      <a:blip r:embed="rId5"/>
                      <a:srcRect/>
                      <a:stretch>
                        <a:fillRect/>
                      </a:stretch>
                    </p:blipFill>
                    <p:spPr bwMode="auto">
                      <a:xfrm>
                        <a:off x="8377238" y="1817688"/>
                        <a:ext cx="3446462" cy="1395412"/>
                      </a:xfrm>
                      <a:prstGeom prst="rect">
                        <a:avLst/>
                      </a:prstGeom>
                      <a:noFill/>
                      <a:ln>
                        <a:noFill/>
                      </a:ln>
                      <a:effectLst/>
                    </p:spPr>
                  </p:pic>
                </p:oleObj>
              </mc:Fallback>
            </mc:AlternateContent>
          </a:graphicData>
        </a:graphic>
      </p:graphicFrame>
      <p:sp>
        <p:nvSpPr>
          <p:cNvPr id="11" name="TextBox 10">
            <a:extLst>
              <a:ext uri="{FF2B5EF4-FFF2-40B4-BE49-F238E27FC236}">
                <a16:creationId xmlns:a16="http://schemas.microsoft.com/office/drawing/2014/main" id="{D1D5B703-06E7-FD74-43B1-D242CFA20F1B}"/>
              </a:ext>
            </a:extLst>
          </p:cNvPr>
          <p:cNvSpPr txBox="1"/>
          <p:nvPr/>
        </p:nvSpPr>
        <p:spPr>
          <a:xfrm>
            <a:off x="781840" y="4194255"/>
            <a:ext cx="6760184" cy="646331"/>
          </a:xfrm>
          <a:prstGeom prst="rect">
            <a:avLst/>
          </a:prstGeom>
          <a:noFill/>
        </p:spPr>
        <p:txBody>
          <a:bodyPr wrap="none" rtlCol="0">
            <a:spAutoFit/>
          </a:bodyPr>
          <a:lstStyle/>
          <a:p>
            <a:r>
              <a:rPr lang="en-US" sz="1800" dirty="0"/>
              <a:t>Teams(</a:t>
            </a:r>
            <a:r>
              <a:rPr lang="en-US" sz="1800" i="1" dirty="0" err="1"/>
              <a:t>Team_ID</a:t>
            </a:r>
            <a:r>
              <a:rPr lang="en-US" sz="1800" dirty="0"/>
              <a:t>: INT, </a:t>
            </a:r>
            <a:r>
              <a:rPr lang="en-US" sz="1800" i="1" dirty="0"/>
              <a:t>Wins</a:t>
            </a:r>
            <a:r>
              <a:rPr lang="en-US" sz="1800" dirty="0"/>
              <a:t>: INT, </a:t>
            </a:r>
            <a:r>
              <a:rPr lang="en-US" sz="1800" i="1" dirty="0"/>
              <a:t>Loses</a:t>
            </a:r>
            <a:r>
              <a:rPr lang="en-US" sz="1800" dirty="0"/>
              <a:t>: INT, </a:t>
            </a:r>
            <a:r>
              <a:rPr lang="en-US" sz="1800" i="1" dirty="0"/>
              <a:t>Name</a:t>
            </a:r>
            <a:r>
              <a:rPr lang="en-US" sz="1800" dirty="0"/>
              <a:t>: TEXT, </a:t>
            </a:r>
            <a:r>
              <a:rPr lang="en-US" sz="1800" i="1" dirty="0"/>
              <a:t>Leader</a:t>
            </a:r>
            <a:r>
              <a:rPr lang="en-US" sz="1800" dirty="0"/>
              <a:t>: TEXT).</a:t>
            </a:r>
          </a:p>
          <a:p>
            <a:endParaRPr lang="en-GB" dirty="0"/>
          </a:p>
        </p:txBody>
      </p:sp>
    </p:spTree>
    <p:extLst>
      <p:ext uri="{BB962C8B-B14F-4D97-AF65-F5344CB8AC3E}">
        <p14:creationId xmlns:p14="http://schemas.microsoft.com/office/powerpoint/2010/main" val="2008262778"/>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DCB4-E27F-482E-8925-B08B6A407BB1}"/>
              </a:ext>
            </a:extLst>
          </p:cNvPr>
          <p:cNvSpPr>
            <a:spLocks noGrp="1"/>
          </p:cNvSpPr>
          <p:nvPr>
            <p:ph type="title"/>
          </p:nvPr>
        </p:nvSpPr>
        <p:spPr/>
        <p:txBody>
          <a:bodyPr/>
          <a:lstStyle/>
          <a:p>
            <a:r>
              <a:rPr lang="en-GB" dirty="0"/>
              <a:t>Relational model (Syntax vs Semantics)</a:t>
            </a:r>
          </a:p>
        </p:txBody>
      </p:sp>
      <p:sp>
        <p:nvSpPr>
          <p:cNvPr id="3" name="Content Placeholder 2">
            <a:extLst>
              <a:ext uri="{FF2B5EF4-FFF2-40B4-BE49-F238E27FC236}">
                <a16:creationId xmlns:a16="http://schemas.microsoft.com/office/drawing/2014/main" id="{8E55153E-22F3-249B-EA85-00F27EDB5E6B}"/>
              </a:ext>
            </a:extLst>
          </p:cNvPr>
          <p:cNvSpPr>
            <a:spLocks noGrp="1"/>
          </p:cNvSpPr>
          <p:nvPr>
            <p:ph idx="1"/>
          </p:nvPr>
        </p:nvSpPr>
        <p:spPr>
          <a:xfrm>
            <a:off x="205803" y="1915064"/>
            <a:ext cx="9860217" cy="4253271"/>
          </a:xfrm>
        </p:spPr>
        <p:txBody>
          <a:bodyPr>
            <a:normAutofit/>
          </a:bodyPr>
          <a:lstStyle/>
          <a:p>
            <a:pPr marL="0" indent="0">
              <a:buNone/>
            </a:pPr>
            <a:r>
              <a:rPr lang="en-GB" b="1" dirty="0"/>
              <a:t>   What else can go wrong?   </a:t>
            </a:r>
            <a:endParaRPr lang="en-GB" dirty="0"/>
          </a:p>
          <a:p>
            <a:r>
              <a:rPr lang="en-GB" dirty="0"/>
              <a:t>What would happen if I erase a key value?</a:t>
            </a:r>
          </a:p>
          <a:p>
            <a:r>
              <a:rPr lang="en-GB" dirty="0"/>
              <a:t>Data kept by a DBMS </a:t>
            </a:r>
            <a:r>
              <a:rPr lang="en-GB" b="1" dirty="0"/>
              <a:t>must obey some rule</a:t>
            </a:r>
            <a:r>
              <a:rPr lang="en-GB" dirty="0"/>
              <a:t>s!</a:t>
            </a:r>
          </a:p>
          <a:p>
            <a:r>
              <a:rPr lang="en-GB" dirty="0"/>
              <a:t>To prevent these, relational databases are built upon logical rules (</a:t>
            </a:r>
            <a:r>
              <a:rPr lang="en-GB" dirty="0">
                <a:solidFill>
                  <a:srgbClr val="FF0000"/>
                </a:solidFill>
              </a:rPr>
              <a:t>constraints</a:t>
            </a:r>
            <a:r>
              <a:rPr lang="en-GB" dirty="0"/>
              <a:t>) set by</a:t>
            </a:r>
          </a:p>
          <a:p>
            <a:pPr lvl="1"/>
            <a:r>
              <a:rPr lang="en-GB" dirty="0"/>
              <a:t>Real-world rules (Context), designers’ choices, functions, etc., using DDL.</a:t>
            </a:r>
          </a:p>
          <a:p>
            <a:r>
              <a:rPr lang="en-GB" dirty="0"/>
              <a:t>These rules establish what we call the </a:t>
            </a:r>
            <a:r>
              <a:rPr lang="en-GB" b="1" dirty="0"/>
              <a:t>integrity</a:t>
            </a:r>
            <a:r>
              <a:rPr lang="en-GB" dirty="0"/>
              <a:t> of the data</a:t>
            </a:r>
          </a:p>
          <a:p>
            <a:r>
              <a:rPr lang="en-GB" dirty="0"/>
              <a:t>Integrity of the data is protected by DBMS if </a:t>
            </a:r>
            <a:r>
              <a:rPr lang="en-GB" dirty="0">
                <a:solidFill>
                  <a:srgbClr val="FF0000"/>
                </a:solidFill>
              </a:rPr>
              <a:t>INTEGRITY CONSTRAINTS </a:t>
            </a:r>
            <a:r>
              <a:rPr lang="en-GB" dirty="0"/>
              <a:t>ARE GIVEN.</a:t>
            </a:r>
          </a:p>
        </p:txBody>
      </p:sp>
      <p:sp>
        <p:nvSpPr>
          <p:cNvPr id="4" name="Slide Number Placeholder 3">
            <a:extLst>
              <a:ext uri="{FF2B5EF4-FFF2-40B4-BE49-F238E27FC236}">
                <a16:creationId xmlns:a16="http://schemas.microsoft.com/office/drawing/2014/main" id="{9B6DD6EA-FF41-077F-A539-F1E62D4555F1}"/>
              </a:ext>
            </a:extLst>
          </p:cNvPr>
          <p:cNvSpPr>
            <a:spLocks noGrp="1"/>
          </p:cNvSpPr>
          <p:nvPr>
            <p:ph type="sldNum" sz="quarter" idx="4"/>
          </p:nvPr>
        </p:nvSpPr>
        <p:spPr/>
        <p:txBody>
          <a:bodyPr/>
          <a:lstStyle/>
          <a:p>
            <a:fld id="{6998E55D-8E2A-4AFE-A61C-B5DBBB7761E7}" type="slidenum">
              <a:rPr lang="en-GB" smtClean="0"/>
              <a:pPr/>
              <a:t>39</a:t>
            </a:fld>
            <a:endParaRPr lang="en-GB"/>
          </a:p>
        </p:txBody>
      </p:sp>
      <p:graphicFrame>
        <p:nvGraphicFramePr>
          <p:cNvPr id="5" name="Table 7">
            <a:extLst>
              <a:ext uri="{FF2B5EF4-FFF2-40B4-BE49-F238E27FC236}">
                <a16:creationId xmlns:a16="http://schemas.microsoft.com/office/drawing/2014/main" id="{775A04DE-CB27-C6C5-C8BB-244CF81CCFAC}"/>
              </a:ext>
            </a:extLst>
          </p:cNvPr>
          <p:cNvGraphicFramePr>
            <a:graphicFrameLocks noGrp="1"/>
          </p:cNvGraphicFramePr>
          <p:nvPr>
            <p:extLst>
              <p:ext uri="{D42A27DB-BD31-4B8C-83A1-F6EECF244321}">
                <p14:modId xmlns:p14="http://schemas.microsoft.com/office/powerpoint/2010/main" val="3760002843"/>
              </p:ext>
            </p:extLst>
          </p:nvPr>
        </p:nvGraphicFramePr>
        <p:xfrm>
          <a:off x="7679060" y="1778984"/>
          <a:ext cx="4146629" cy="1483360"/>
        </p:xfrm>
        <a:graphic>
          <a:graphicData uri="http://schemas.openxmlformats.org/drawingml/2006/table">
            <a:tbl>
              <a:tblPr firstRow="1" bandRow="1">
                <a:tableStyleId>{5C22544A-7EE6-4342-B048-85BDC9FD1C3A}</a:tableStyleId>
              </a:tblPr>
              <a:tblGrid>
                <a:gridCol w="1480668">
                  <a:extLst>
                    <a:ext uri="{9D8B030D-6E8A-4147-A177-3AD203B41FA5}">
                      <a16:colId xmlns:a16="http://schemas.microsoft.com/office/drawing/2014/main" val="1551054938"/>
                    </a:ext>
                  </a:extLst>
                </a:gridCol>
                <a:gridCol w="810781">
                  <a:extLst>
                    <a:ext uri="{9D8B030D-6E8A-4147-A177-3AD203B41FA5}">
                      <a16:colId xmlns:a16="http://schemas.microsoft.com/office/drawing/2014/main" val="2429303523"/>
                    </a:ext>
                  </a:extLst>
                </a:gridCol>
                <a:gridCol w="791308">
                  <a:extLst>
                    <a:ext uri="{9D8B030D-6E8A-4147-A177-3AD203B41FA5}">
                      <a16:colId xmlns:a16="http://schemas.microsoft.com/office/drawing/2014/main" val="749733657"/>
                    </a:ext>
                  </a:extLst>
                </a:gridCol>
                <a:gridCol w="1063872">
                  <a:extLst>
                    <a:ext uri="{9D8B030D-6E8A-4147-A177-3AD203B41FA5}">
                      <a16:colId xmlns:a16="http://schemas.microsoft.com/office/drawing/2014/main" val="3359406929"/>
                    </a:ext>
                  </a:extLst>
                </a:gridCol>
              </a:tblGrid>
              <a:tr h="370840">
                <a:tc>
                  <a:txBody>
                    <a:bodyPr/>
                    <a:lstStyle/>
                    <a:p>
                      <a:r>
                        <a:rPr lang="en-GB" sz="1400" u="sng" dirty="0"/>
                        <a:t>Model</a:t>
                      </a:r>
                    </a:p>
                  </a:txBody>
                  <a:tcPr/>
                </a:tc>
                <a:tc>
                  <a:txBody>
                    <a:bodyPr/>
                    <a:lstStyle/>
                    <a:p>
                      <a:r>
                        <a:rPr lang="en-GB" sz="1400" dirty="0"/>
                        <a:t>Weight</a:t>
                      </a:r>
                    </a:p>
                  </a:txBody>
                  <a:tcPr/>
                </a:tc>
                <a:tc>
                  <a:txBody>
                    <a:bodyPr/>
                    <a:lstStyle/>
                    <a:p>
                      <a:r>
                        <a:rPr lang="en-GB" sz="1200" dirty="0" err="1"/>
                        <a:t>ChassisN</a:t>
                      </a:r>
                      <a:endParaRPr lang="en-GB" sz="1200" dirty="0"/>
                    </a:p>
                  </a:txBody>
                  <a:tcPr/>
                </a:tc>
                <a:tc>
                  <a:txBody>
                    <a:bodyPr/>
                    <a:lstStyle/>
                    <a:p>
                      <a:r>
                        <a:rPr lang="en-GB" sz="1400" dirty="0" err="1"/>
                        <a:t>Max_Speed</a:t>
                      </a:r>
                      <a:endParaRPr lang="en-GB" sz="1400" dirty="0"/>
                    </a:p>
                  </a:txBody>
                  <a:tcPr/>
                </a:tc>
                <a:extLst>
                  <a:ext uri="{0D108BD9-81ED-4DB2-BD59-A6C34878D82A}">
                    <a16:rowId xmlns:a16="http://schemas.microsoft.com/office/drawing/2014/main" val="1488878063"/>
                  </a:ext>
                </a:extLst>
              </a:tr>
              <a:tr h="370840">
                <a:tc>
                  <a:txBody>
                    <a:bodyPr/>
                    <a:lstStyle/>
                    <a:p>
                      <a:r>
                        <a:rPr lang="en-GB" sz="1400" dirty="0"/>
                        <a:t>BMW 3.21</a:t>
                      </a:r>
                    </a:p>
                  </a:txBody>
                  <a:tcPr/>
                </a:tc>
                <a:tc>
                  <a:txBody>
                    <a:bodyPr/>
                    <a:lstStyle/>
                    <a:p>
                      <a:r>
                        <a:rPr lang="en-GB" sz="1400" dirty="0"/>
                        <a:t>1400</a:t>
                      </a:r>
                    </a:p>
                  </a:txBody>
                  <a:tcPr/>
                </a:tc>
                <a:tc>
                  <a:txBody>
                    <a:bodyPr/>
                    <a:lstStyle/>
                    <a:p>
                      <a:r>
                        <a:rPr lang="en-GB" sz="1400" dirty="0"/>
                        <a:t>12h37</a:t>
                      </a:r>
                    </a:p>
                  </a:txBody>
                  <a:tcPr/>
                </a:tc>
                <a:tc>
                  <a:txBody>
                    <a:bodyPr/>
                    <a:lstStyle/>
                    <a:p>
                      <a:r>
                        <a:rPr lang="en-GB" sz="1400" dirty="0"/>
                        <a:t>200</a:t>
                      </a:r>
                    </a:p>
                  </a:txBody>
                  <a:tcPr/>
                </a:tc>
                <a:extLst>
                  <a:ext uri="{0D108BD9-81ED-4DB2-BD59-A6C34878D82A}">
                    <a16:rowId xmlns:a16="http://schemas.microsoft.com/office/drawing/2014/main" val="4098427296"/>
                  </a:ext>
                </a:extLst>
              </a:tr>
              <a:tr h="370840">
                <a:tc>
                  <a:txBody>
                    <a:bodyPr/>
                    <a:lstStyle/>
                    <a:p>
                      <a:r>
                        <a:rPr lang="en-GB" sz="1400" dirty="0" err="1"/>
                        <a:t>Toyota_Corolla</a:t>
                      </a:r>
                      <a:endParaRPr lang="en-GB" sz="1400" dirty="0"/>
                    </a:p>
                  </a:txBody>
                  <a:tcPr/>
                </a:tc>
                <a:tc>
                  <a:txBody>
                    <a:bodyPr/>
                    <a:lstStyle/>
                    <a:p>
                      <a:r>
                        <a:rPr lang="en-GB" sz="1400" dirty="0"/>
                        <a:t>1300</a:t>
                      </a:r>
                    </a:p>
                  </a:txBody>
                  <a:tcPr/>
                </a:tc>
                <a:tc>
                  <a:txBody>
                    <a:bodyPr/>
                    <a:lstStyle/>
                    <a:p>
                      <a:r>
                        <a:rPr lang="en-GB" sz="1400" dirty="0"/>
                        <a:t>84t34</a:t>
                      </a:r>
                    </a:p>
                  </a:txBody>
                  <a:tcPr/>
                </a:tc>
                <a:tc>
                  <a:txBody>
                    <a:bodyPr/>
                    <a:lstStyle/>
                    <a:p>
                      <a:r>
                        <a:rPr lang="en-GB" sz="1400" dirty="0"/>
                        <a:t>200</a:t>
                      </a:r>
                    </a:p>
                  </a:txBody>
                  <a:tcPr/>
                </a:tc>
                <a:extLst>
                  <a:ext uri="{0D108BD9-81ED-4DB2-BD59-A6C34878D82A}">
                    <a16:rowId xmlns:a16="http://schemas.microsoft.com/office/drawing/2014/main" val="1953469719"/>
                  </a:ext>
                </a:extLst>
              </a:tr>
              <a:tr h="370840">
                <a:tc>
                  <a:txBody>
                    <a:bodyPr/>
                    <a:lstStyle/>
                    <a:p>
                      <a:r>
                        <a:rPr lang="en-GB" sz="1400" dirty="0"/>
                        <a:t>Hyundai E.GLS</a:t>
                      </a:r>
                    </a:p>
                  </a:txBody>
                  <a:tcPr/>
                </a:tc>
                <a:tc>
                  <a:txBody>
                    <a:bodyPr/>
                    <a:lstStyle/>
                    <a:p>
                      <a:r>
                        <a:rPr lang="en-GB" sz="1400" dirty="0"/>
                        <a:t>1400</a:t>
                      </a:r>
                    </a:p>
                  </a:txBody>
                  <a:tcPr/>
                </a:tc>
                <a:tc>
                  <a:txBody>
                    <a:bodyPr/>
                    <a:lstStyle/>
                    <a:p>
                      <a:r>
                        <a:rPr lang="en-GB" sz="1400" dirty="0"/>
                        <a:t>43j5h2</a:t>
                      </a:r>
                    </a:p>
                  </a:txBody>
                  <a:tcPr/>
                </a:tc>
                <a:tc>
                  <a:txBody>
                    <a:bodyPr/>
                    <a:lstStyle/>
                    <a:p>
                      <a:r>
                        <a:rPr lang="en-GB" sz="1400" dirty="0"/>
                        <a:t>210</a:t>
                      </a:r>
                    </a:p>
                  </a:txBody>
                  <a:tcPr/>
                </a:tc>
                <a:extLst>
                  <a:ext uri="{0D108BD9-81ED-4DB2-BD59-A6C34878D82A}">
                    <a16:rowId xmlns:a16="http://schemas.microsoft.com/office/drawing/2014/main" val="3233330986"/>
                  </a:ext>
                </a:extLst>
              </a:tr>
            </a:tbl>
          </a:graphicData>
        </a:graphic>
      </p:graphicFrame>
      <p:sp>
        <p:nvSpPr>
          <p:cNvPr id="6" name="Rectangle 5">
            <a:extLst>
              <a:ext uri="{FF2B5EF4-FFF2-40B4-BE49-F238E27FC236}">
                <a16:creationId xmlns:a16="http://schemas.microsoft.com/office/drawing/2014/main" id="{CBC34A99-A805-EA64-8881-EF36F83E6969}"/>
              </a:ext>
            </a:extLst>
          </p:cNvPr>
          <p:cNvSpPr/>
          <p:nvPr/>
        </p:nvSpPr>
        <p:spPr>
          <a:xfrm>
            <a:off x="7776051" y="2208085"/>
            <a:ext cx="800100" cy="211015"/>
          </a:xfrm>
          <a:prstGeom prst="rect">
            <a:avLst/>
          </a:prstGeom>
          <a:solidFill>
            <a:schemeClr val="tx2">
              <a:lumMod val="20000"/>
              <a:lumOff val="8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8717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7C53E-234A-F81D-7B25-0FF331C45627}"/>
              </a:ext>
            </a:extLst>
          </p:cNvPr>
          <p:cNvSpPr>
            <a:spLocks noGrp="1"/>
          </p:cNvSpPr>
          <p:nvPr>
            <p:ph type="title"/>
          </p:nvPr>
        </p:nvSpPr>
        <p:spPr/>
        <p:txBody>
          <a:bodyPr/>
          <a:lstStyle/>
          <a:p>
            <a:r>
              <a:rPr lang="en-GB" dirty="0"/>
              <a:t>Reading tasks</a:t>
            </a:r>
          </a:p>
        </p:txBody>
      </p:sp>
      <p:sp>
        <p:nvSpPr>
          <p:cNvPr id="3" name="Content Placeholder 2">
            <a:extLst>
              <a:ext uri="{FF2B5EF4-FFF2-40B4-BE49-F238E27FC236}">
                <a16:creationId xmlns:a16="http://schemas.microsoft.com/office/drawing/2014/main" id="{346D0A29-99F2-96FA-57D0-A594D787592D}"/>
              </a:ext>
            </a:extLst>
          </p:cNvPr>
          <p:cNvSpPr>
            <a:spLocks noGrp="1"/>
          </p:cNvSpPr>
          <p:nvPr>
            <p:ph idx="1"/>
          </p:nvPr>
        </p:nvSpPr>
        <p:spPr/>
        <p:txBody>
          <a:bodyPr/>
          <a:lstStyle/>
          <a:p>
            <a:r>
              <a:rPr lang="en-GB" dirty="0"/>
              <a:t>Chapter 1, </a:t>
            </a:r>
          </a:p>
          <a:p>
            <a:r>
              <a:rPr lang="en-GB" dirty="0"/>
              <a:t>Section 2.2 under Chapter 2, </a:t>
            </a:r>
          </a:p>
          <a:p>
            <a:r>
              <a:rPr lang="en-GB" dirty="0"/>
              <a:t>Sections 4.1, and 4.2 under Chapter 4 of </a:t>
            </a:r>
          </a:p>
          <a:p>
            <a:r>
              <a:rPr lang="en-GB" dirty="0"/>
              <a:t>Book Database Systems A Practical Approach to Design, Implementation, and Management.</a:t>
            </a:r>
          </a:p>
        </p:txBody>
      </p:sp>
      <p:sp>
        <p:nvSpPr>
          <p:cNvPr id="4" name="Slide Number Placeholder 3">
            <a:extLst>
              <a:ext uri="{FF2B5EF4-FFF2-40B4-BE49-F238E27FC236}">
                <a16:creationId xmlns:a16="http://schemas.microsoft.com/office/drawing/2014/main" id="{FE622173-4885-A171-0712-A43F21AB073D}"/>
              </a:ext>
            </a:extLst>
          </p:cNvPr>
          <p:cNvSpPr>
            <a:spLocks noGrp="1"/>
          </p:cNvSpPr>
          <p:nvPr>
            <p:ph type="sldNum" sz="quarter" idx="4"/>
          </p:nvPr>
        </p:nvSpPr>
        <p:spPr/>
        <p:txBody>
          <a:bodyPr/>
          <a:lstStyle/>
          <a:p>
            <a:fld id="{6998E55D-8E2A-4AFE-A61C-B5DBBB7761E7}" type="slidenum">
              <a:rPr lang="en-GB" smtClean="0"/>
              <a:pPr/>
              <a:t>4</a:t>
            </a:fld>
            <a:endParaRPr lang="en-GB"/>
          </a:p>
        </p:txBody>
      </p:sp>
    </p:spTree>
    <p:extLst>
      <p:ext uri="{BB962C8B-B14F-4D97-AF65-F5344CB8AC3E}">
        <p14:creationId xmlns:p14="http://schemas.microsoft.com/office/powerpoint/2010/main" val="11659631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2209800" y="6248400"/>
            <a:ext cx="1905000" cy="457200"/>
          </a:xfrm>
          <a:prstGeom prst="rect">
            <a:avLst/>
          </a:prstGeom>
          <a:noFill/>
          <a:ln w="12700">
            <a:noFill/>
            <a:miter lim="800000"/>
            <a:headEnd/>
            <a:tailEnd/>
          </a:ln>
          <a:effectLst/>
        </p:spPr>
        <p:txBody>
          <a:bodyPr wrap="none" anchor="ctr"/>
          <a:lstStyle/>
          <a:p>
            <a:endParaRPr lang="tr-TR"/>
          </a:p>
        </p:txBody>
      </p:sp>
      <p:sp>
        <p:nvSpPr>
          <p:cNvPr id="81923" name="Rectangle 3"/>
          <p:cNvSpPr>
            <a:spLocks noChangeArrowheads="1"/>
          </p:cNvSpPr>
          <p:nvPr/>
        </p:nvSpPr>
        <p:spPr bwMode="auto">
          <a:xfrm>
            <a:off x="4648200" y="6248400"/>
            <a:ext cx="2895600" cy="457200"/>
          </a:xfrm>
          <a:prstGeom prst="rect">
            <a:avLst/>
          </a:prstGeom>
          <a:noFill/>
          <a:ln w="12700">
            <a:noFill/>
            <a:miter lim="800000"/>
            <a:headEnd/>
            <a:tailEnd/>
          </a:ln>
          <a:effectLst/>
        </p:spPr>
        <p:txBody>
          <a:bodyPr wrap="none" anchor="ctr"/>
          <a:lstStyle/>
          <a:p>
            <a:endParaRPr lang="tr-TR"/>
          </a:p>
        </p:txBody>
      </p:sp>
      <p:sp>
        <p:nvSpPr>
          <p:cNvPr id="81924" name="AutoShape 4"/>
          <p:cNvSpPr>
            <a:spLocks noGrp="1" noChangeArrowheads="1"/>
          </p:cNvSpPr>
          <p:nvPr>
            <p:ph type="title"/>
          </p:nvPr>
        </p:nvSpPr>
        <p:spPr>
          <a:noFill/>
          <a:ln/>
        </p:spPr>
        <p:txBody>
          <a:bodyPr vert="horz" lIns="90488" tIns="44450" rIns="90488" bIns="44450" rtlCol="0" anchor="ctr">
            <a:normAutofit/>
          </a:bodyPr>
          <a:lstStyle/>
          <a:p>
            <a:r>
              <a:rPr lang="en-US" dirty="0"/>
              <a:t>Relational Database: Definitions</a:t>
            </a:r>
          </a:p>
        </p:txBody>
      </p:sp>
      <p:sp>
        <p:nvSpPr>
          <p:cNvPr id="4" name="TextBox 3">
            <a:extLst>
              <a:ext uri="{FF2B5EF4-FFF2-40B4-BE49-F238E27FC236}">
                <a16:creationId xmlns:a16="http://schemas.microsoft.com/office/drawing/2014/main" id="{D8DDF913-6B7E-EB22-6CB5-36121959FE3C}"/>
              </a:ext>
            </a:extLst>
          </p:cNvPr>
          <p:cNvSpPr txBox="1"/>
          <p:nvPr/>
        </p:nvSpPr>
        <p:spPr>
          <a:xfrm>
            <a:off x="1061357" y="1769312"/>
            <a:ext cx="10360478" cy="954107"/>
          </a:xfrm>
          <a:prstGeom prst="rect">
            <a:avLst/>
          </a:prstGeom>
          <a:noFill/>
        </p:spPr>
        <p:txBody>
          <a:bodyPr wrap="square" rtlCol="0">
            <a:spAutoFit/>
          </a:bodyPr>
          <a:lstStyle/>
          <a:p>
            <a:r>
              <a:rPr lang="en-GB" sz="2800" b="1" dirty="0">
                <a:solidFill>
                  <a:srgbClr val="FF0000"/>
                </a:solidFill>
              </a:rPr>
              <a:t>Integrity Constraints </a:t>
            </a:r>
            <a:r>
              <a:rPr lang="en-GB" sz="2800" b="1" dirty="0"/>
              <a:t>are a part of the Logical Model and are provided to the DBMS </a:t>
            </a:r>
            <a:r>
              <a:rPr lang="en-GB" sz="2800" b="1" u="sng" dirty="0"/>
              <a:t>while tables are created</a:t>
            </a:r>
            <a:r>
              <a:rPr lang="en-GB" sz="2800" b="1" dirty="0"/>
              <a:t>.</a:t>
            </a:r>
            <a:endParaRPr lang="en-GB" sz="2800" dirty="0"/>
          </a:p>
        </p:txBody>
      </p:sp>
      <p:pic>
        <p:nvPicPr>
          <p:cNvPr id="13" name="Picture 12" descr="A diagram of a network&#10;&#10;Description automatically generated">
            <a:extLst>
              <a:ext uri="{FF2B5EF4-FFF2-40B4-BE49-F238E27FC236}">
                <a16:creationId xmlns:a16="http://schemas.microsoft.com/office/drawing/2014/main" id="{5443AF2B-B28C-80A1-B3EC-245EA65E4F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166" y="3089357"/>
            <a:ext cx="10615386" cy="3746792"/>
          </a:xfrm>
          <a:prstGeom prst="rect">
            <a:avLst/>
          </a:prstGeom>
        </p:spPr>
      </p:pic>
    </p:spTree>
    <p:extLst>
      <p:ext uri="{BB962C8B-B14F-4D97-AF65-F5344CB8AC3E}">
        <p14:creationId xmlns:p14="http://schemas.microsoft.com/office/powerpoint/2010/main" val="3288332104"/>
      </p:ext>
    </p:extLst>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2209800" y="6248400"/>
            <a:ext cx="1905000" cy="457200"/>
          </a:xfrm>
          <a:prstGeom prst="rect">
            <a:avLst/>
          </a:prstGeom>
          <a:noFill/>
          <a:ln w="12700">
            <a:noFill/>
            <a:miter lim="800000"/>
            <a:headEnd/>
            <a:tailEnd/>
          </a:ln>
          <a:effectLst/>
        </p:spPr>
        <p:txBody>
          <a:bodyPr wrap="none" anchor="ctr"/>
          <a:lstStyle/>
          <a:p>
            <a:endParaRPr lang="tr-TR"/>
          </a:p>
        </p:txBody>
      </p:sp>
      <p:sp>
        <p:nvSpPr>
          <p:cNvPr id="26627" name="Rectangle 3"/>
          <p:cNvSpPr>
            <a:spLocks noChangeArrowheads="1"/>
          </p:cNvSpPr>
          <p:nvPr/>
        </p:nvSpPr>
        <p:spPr bwMode="auto">
          <a:xfrm>
            <a:off x="4648200" y="6248400"/>
            <a:ext cx="2895600" cy="457200"/>
          </a:xfrm>
          <a:prstGeom prst="rect">
            <a:avLst/>
          </a:prstGeom>
          <a:noFill/>
          <a:ln w="12700">
            <a:noFill/>
            <a:miter lim="800000"/>
            <a:headEnd/>
            <a:tailEnd/>
          </a:ln>
          <a:effectLst/>
        </p:spPr>
        <p:txBody>
          <a:bodyPr wrap="none" anchor="ctr"/>
          <a:lstStyle/>
          <a:p>
            <a:endParaRPr lang="tr-TR"/>
          </a:p>
        </p:txBody>
      </p:sp>
      <p:sp>
        <p:nvSpPr>
          <p:cNvPr id="26628" name="AutoShape 4"/>
          <p:cNvSpPr>
            <a:spLocks noGrp="1" noChangeArrowheads="1"/>
          </p:cNvSpPr>
          <p:nvPr>
            <p:ph type="title"/>
          </p:nvPr>
        </p:nvSpPr>
        <p:spPr>
          <a:noFill/>
          <a:ln/>
        </p:spPr>
        <p:txBody>
          <a:bodyPr vert="horz" lIns="90488" tIns="44450" rIns="90488" bIns="44450" rtlCol="0" anchor="ctr">
            <a:normAutofit/>
          </a:bodyPr>
          <a:lstStyle/>
          <a:p>
            <a:r>
              <a:rPr lang="en-US" dirty="0"/>
              <a:t>Definitions : Integrity Constraints (ICs)</a:t>
            </a:r>
          </a:p>
        </p:txBody>
      </p:sp>
      <p:sp>
        <p:nvSpPr>
          <p:cNvPr id="26629" name="Rectangle 5"/>
          <p:cNvSpPr>
            <a:spLocks noGrp="1" noChangeArrowheads="1"/>
          </p:cNvSpPr>
          <p:nvPr>
            <p:ph type="body" idx="1"/>
          </p:nvPr>
        </p:nvSpPr>
        <p:spPr>
          <a:xfrm>
            <a:off x="254869" y="1820008"/>
            <a:ext cx="8045069" cy="4562126"/>
          </a:xfrm>
          <a:noFill/>
          <a:ln/>
        </p:spPr>
        <p:txBody>
          <a:bodyPr vert="horz" lIns="90488" tIns="44450" rIns="90488" bIns="44450" rtlCol="0">
            <a:normAutofit/>
          </a:bodyPr>
          <a:lstStyle/>
          <a:p>
            <a:r>
              <a:rPr lang="en-US" sz="2400" dirty="0">
                <a:solidFill>
                  <a:srgbClr val="CF0E30"/>
                </a:solidFill>
              </a:rPr>
              <a:t>Integrity constraint (IC):</a:t>
            </a:r>
            <a:r>
              <a:rPr lang="en-US" sz="2400" dirty="0"/>
              <a:t> a condition that must be true for </a:t>
            </a:r>
            <a:r>
              <a:rPr lang="en-US" sz="2400" i="1" dirty="0">
                <a:solidFill>
                  <a:srgbClr val="CF0E30"/>
                </a:solidFill>
              </a:rPr>
              <a:t>any</a:t>
            </a:r>
            <a:r>
              <a:rPr lang="en-US" sz="2400" i="1" dirty="0">
                <a:solidFill>
                  <a:schemeClr val="accent2"/>
                </a:solidFill>
              </a:rPr>
              <a:t> </a:t>
            </a:r>
            <a:r>
              <a:rPr lang="en-US" sz="2400" dirty="0"/>
              <a:t>database instance.</a:t>
            </a:r>
            <a:endParaRPr lang="en-US" sz="2000" dirty="0"/>
          </a:p>
          <a:p>
            <a:r>
              <a:rPr lang="en-US" sz="2400" dirty="0"/>
              <a:t>A </a:t>
            </a:r>
            <a:r>
              <a:rPr lang="en-US" sz="2400" i="1" dirty="0">
                <a:solidFill>
                  <a:srgbClr val="CF0E30"/>
                </a:solidFill>
              </a:rPr>
              <a:t>legal</a:t>
            </a:r>
            <a:r>
              <a:rPr lang="en-US" sz="2400" dirty="0">
                <a:solidFill>
                  <a:schemeClr val="accent2"/>
                </a:solidFill>
              </a:rPr>
              <a:t> </a:t>
            </a:r>
            <a:r>
              <a:rPr lang="en-US" sz="2400" dirty="0"/>
              <a:t>instance of a relation satisfies all specified ICs.  </a:t>
            </a:r>
          </a:p>
          <a:p>
            <a:pPr lvl="1"/>
            <a:r>
              <a:rPr lang="en-US" sz="2000" dirty="0"/>
              <a:t>DBMS should not allow illegal instances.</a:t>
            </a:r>
          </a:p>
          <a:p>
            <a:r>
              <a:rPr lang="en-US" sz="2400" dirty="0"/>
              <a:t>If the DBMS checks ICs, stored data is more faithful to real-world meaning.</a:t>
            </a:r>
          </a:p>
          <a:p>
            <a:pPr lvl="1"/>
            <a:r>
              <a:rPr lang="en-US" sz="2000" dirty="0"/>
              <a:t>Avoids data entry errors, too!</a:t>
            </a:r>
          </a:p>
          <a:p>
            <a:r>
              <a:rPr lang="en-US" sz="2200" dirty="0">
                <a:solidFill>
                  <a:srgbClr val="000000"/>
                </a:solidFill>
              </a:rPr>
              <a:t>1) </a:t>
            </a:r>
            <a:r>
              <a:rPr lang="en-US" sz="2200" dirty="0">
                <a:solidFill>
                  <a:srgbClr val="FF0000"/>
                </a:solidFill>
              </a:rPr>
              <a:t>Domain constraint:</a:t>
            </a:r>
            <a:r>
              <a:rPr lang="en-US" sz="2200" dirty="0"/>
              <a:t> In any database instance, a value of the attribute must be an element of the attribute’s domain (</a:t>
            </a:r>
            <a:r>
              <a:rPr lang="en-US" sz="2200" i="1" dirty="0" err="1"/>
              <a:t>gpa</a:t>
            </a:r>
            <a:r>
              <a:rPr lang="en-US" sz="2200" dirty="0"/>
              <a:t> is a DOUBLE-valued attribute, so we can only store DOUBLE values in related cells) as set in RS.</a:t>
            </a:r>
          </a:p>
        </p:txBody>
      </p:sp>
      <p:graphicFrame>
        <p:nvGraphicFramePr>
          <p:cNvPr id="2" name="Object 6">
            <a:hlinkClick r:id="" action="ppaction://ole?verb=0"/>
            <a:extLst>
              <a:ext uri="{FF2B5EF4-FFF2-40B4-BE49-F238E27FC236}">
                <a16:creationId xmlns:a16="http://schemas.microsoft.com/office/drawing/2014/main" id="{431BEF2B-880E-D6DD-AB00-5B2202F3E877}"/>
              </a:ext>
            </a:extLst>
          </p:cNvPr>
          <p:cNvGraphicFramePr>
            <a:graphicFrameLocks/>
          </p:cNvGraphicFramePr>
          <p:nvPr/>
        </p:nvGraphicFramePr>
        <p:xfrm>
          <a:off x="8082950" y="3340529"/>
          <a:ext cx="3592001" cy="1224153"/>
        </p:xfrm>
        <a:graphic>
          <a:graphicData uri="http://schemas.openxmlformats.org/presentationml/2006/ole">
            <mc:AlternateContent xmlns:mc="http://schemas.openxmlformats.org/markup-compatibility/2006">
              <mc:Choice xmlns:v="urn:schemas-microsoft-com:vml" Requires="v">
                <p:oleObj name="Document" r:id="rId3" imgW="6663760" imgH="2626307" progId="Word.Document.8">
                  <p:embed/>
                </p:oleObj>
              </mc:Choice>
              <mc:Fallback>
                <p:oleObj name="Document" r:id="rId3" imgW="6663760" imgH="2626307" progId="Word.Document.8">
                  <p:embed/>
                  <p:pic>
                    <p:nvPicPr>
                      <p:cNvPr id="2" name="Object 6">
                        <a:hlinkClick r:id="" action="ppaction://ole?verb=0"/>
                        <a:extLst>
                          <a:ext uri="{FF2B5EF4-FFF2-40B4-BE49-F238E27FC236}">
                            <a16:creationId xmlns:a16="http://schemas.microsoft.com/office/drawing/2014/main" id="{431BEF2B-880E-D6DD-AB00-5B2202F3E877}"/>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2950" y="3340529"/>
                        <a:ext cx="3592001" cy="1224153"/>
                      </a:xfrm>
                      <a:prstGeom prst="rect">
                        <a:avLst/>
                      </a:prstGeom>
                      <a:noFill/>
                      <a:ln>
                        <a:noFill/>
                      </a:ln>
                      <a:effectLst/>
                    </p:spPr>
                  </p:pic>
                </p:oleObj>
              </mc:Fallback>
            </mc:AlternateContent>
          </a:graphicData>
        </a:graphic>
      </p:graphicFrame>
      <p:graphicFrame>
        <p:nvGraphicFramePr>
          <p:cNvPr id="3" name="Table 3">
            <a:extLst>
              <a:ext uri="{FF2B5EF4-FFF2-40B4-BE49-F238E27FC236}">
                <a16:creationId xmlns:a16="http://schemas.microsoft.com/office/drawing/2014/main" id="{5E80DC3C-B7A4-81CC-901A-6EC61F3D6977}"/>
              </a:ext>
            </a:extLst>
          </p:cNvPr>
          <p:cNvGraphicFramePr>
            <a:graphicFrameLocks noGrp="1"/>
          </p:cNvGraphicFramePr>
          <p:nvPr>
            <p:extLst>
              <p:ext uri="{D42A27DB-BD31-4B8C-83A1-F6EECF244321}">
                <p14:modId xmlns:p14="http://schemas.microsoft.com/office/powerpoint/2010/main" val="3866677237"/>
              </p:ext>
            </p:extLst>
          </p:nvPr>
        </p:nvGraphicFramePr>
        <p:xfrm>
          <a:off x="8128001" y="4314935"/>
          <a:ext cx="3546950" cy="274320"/>
        </p:xfrm>
        <a:graphic>
          <a:graphicData uri="http://schemas.openxmlformats.org/drawingml/2006/table">
            <a:tbl>
              <a:tblPr firstRow="1" bandRow="1">
                <a:tableStyleId>{2D5ABB26-0587-4C30-8999-92F81FD0307C}</a:tableStyleId>
              </a:tblPr>
              <a:tblGrid>
                <a:gridCol w="644524">
                  <a:extLst>
                    <a:ext uri="{9D8B030D-6E8A-4147-A177-3AD203B41FA5}">
                      <a16:colId xmlns:a16="http://schemas.microsoft.com/office/drawing/2014/main" val="3361461016"/>
                    </a:ext>
                  </a:extLst>
                </a:gridCol>
                <a:gridCol w="657225">
                  <a:extLst>
                    <a:ext uri="{9D8B030D-6E8A-4147-A177-3AD203B41FA5}">
                      <a16:colId xmlns:a16="http://schemas.microsoft.com/office/drawing/2014/main" val="1788277265"/>
                    </a:ext>
                  </a:extLst>
                </a:gridCol>
                <a:gridCol w="1219647">
                  <a:extLst>
                    <a:ext uri="{9D8B030D-6E8A-4147-A177-3AD203B41FA5}">
                      <a16:colId xmlns:a16="http://schemas.microsoft.com/office/drawing/2014/main" val="99303795"/>
                    </a:ext>
                  </a:extLst>
                </a:gridCol>
                <a:gridCol w="536648">
                  <a:extLst>
                    <a:ext uri="{9D8B030D-6E8A-4147-A177-3AD203B41FA5}">
                      <a16:colId xmlns:a16="http://schemas.microsoft.com/office/drawing/2014/main" val="3260163915"/>
                    </a:ext>
                  </a:extLst>
                </a:gridCol>
                <a:gridCol w="488906">
                  <a:extLst>
                    <a:ext uri="{9D8B030D-6E8A-4147-A177-3AD203B41FA5}">
                      <a16:colId xmlns:a16="http://schemas.microsoft.com/office/drawing/2014/main" val="2406001644"/>
                    </a:ext>
                  </a:extLst>
                </a:gridCol>
              </a:tblGrid>
              <a:tr h="232935">
                <a:tc>
                  <a:txBody>
                    <a:bodyPr/>
                    <a:lstStyle/>
                    <a:p>
                      <a:r>
                        <a:rPr lang="en-GB" sz="1200" dirty="0"/>
                        <a:t>“1177”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200" dirty="0"/>
                        <a:t>Uraz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200" dirty="0" err="1">
                          <a:hlinkClick r:id="rId5"/>
                        </a:rPr>
                        <a:t>u.turker@cs</a:t>
                      </a:r>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200" dirty="0"/>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200"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3550289"/>
                  </a:ext>
                </a:extLst>
              </a:tr>
            </a:tbl>
          </a:graphicData>
        </a:graphic>
      </p:graphicFrame>
      <p:sp>
        <p:nvSpPr>
          <p:cNvPr id="4" name="Multiplication Sign 3">
            <a:extLst>
              <a:ext uri="{FF2B5EF4-FFF2-40B4-BE49-F238E27FC236}">
                <a16:creationId xmlns:a16="http://schemas.microsoft.com/office/drawing/2014/main" id="{B692821F-1DE9-DA4E-A6EA-41373406284E}"/>
              </a:ext>
            </a:extLst>
          </p:cNvPr>
          <p:cNvSpPr/>
          <p:nvPr/>
        </p:nvSpPr>
        <p:spPr>
          <a:xfrm>
            <a:off x="11137900" y="4165600"/>
            <a:ext cx="582102" cy="571500"/>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F46FF89-395A-9263-D66A-8866332C7CEB}"/>
              </a:ext>
            </a:extLst>
          </p:cNvPr>
          <p:cNvSpPr txBox="1"/>
          <p:nvPr/>
        </p:nvSpPr>
        <p:spPr>
          <a:xfrm>
            <a:off x="9694352" y="4737100"/>
            <a:ext cx="2025650" cy="646331"/>
          </a:xfrm>
          <a:prstGeom prst="rect">
            <a:avLst/>
          </a:prstGeom>
          <a:noFill/>
        </p:spPr>
        <p:txBody>
          <a:bodyPr wrap="square" rtlCol="0">
            <a:spAutoFit/>
          </a:bodyPr>
          <a:lstStyle/>
          <a:p>
            <a:r>
              <a:rPr lang="en-GB" sz="1200" u="sng" dirty="0">
                <a:solidFill>
                  <a:srgbClr val="FF0000"/>
                </a:solidFill>
              </a:rPr>
              <a:t>Domain constraint breached </a:t>
            </a:r>
          </a:p>
          <a:p>
            <a:r>
              <a:rPr lang="en-GB" sz="1200" dirty="0">
                <a:solidFill>
                  <a:srgbClr val="FF0000"/>
                </a:solidFill>
              </a:rPr>
              <a:t>(</a:t>
            </a:r>
            <a:r>
              <a:rPr lang="en-GB" sz="1200" dirty="0" err="1">
                <a:solidFill>
                  <a:srgbClr val="FF0000"/>
                </a:solidFill>
              </a:rPr>
              <a:t>gpa</a:t>
            </a:r>
            <a:r>
              <a:rPr lang="en-GB" sz="1200" dirty="0">
                <a:solidFill>
                  <a:srgbClr val="FF0000"/>
                </a:solidFill>
              </a:rPr>
              <a:t> is a DOUBLE value, Na is a TEXT)</a:t>
            </a:r>
          </a:p>
        </p:txBody>
      </p:sp>
      <p:sp>
        <p:nvSpPr>
          <p:cNvPr id="7" name="TextBox 6">
            <a:extLst>
              <a:ext uri="{FF2B5EF4-FFF2-40B4-BE49-F238E27FC236}">
                <a16:creationId xmlns:a16="http://schemas.microsoft.com/office/drawing/2014/main" id="{37D607A7-3D19-0961-A1A9-CAE0538DB5E2}"/>
              </a:ext>
            </a:extLst>
          </p:cNvPr>
          <p:cNvSpPr txBox="1"/>
          <p:nvPr/>
        </p:nvSpPr>
        <p:spPr>
          <a:xfrm>
            <a:off x="7052113" y="2971460"/>
            <a:ext cx="5038623" cy="523220"/>
          </a:xfrm>
          <a:prstGeom prst="rect">
            <a:avLst/>
          </a:prstGeom>
          <a:noFill/>
        </p:spPr>
        <p:txBody>
          <a:bodyPr wrap="none" rtlCol="0">
            <a:spAutoFit/>
          </a:bodyPr>
          <a:lstStyle/>
          <a:p>
            <a:r>
              <a:rPr lang="en-US" sz="1400" dirty="0"/>
              <a:t>Students(</a:t>
            </a:r>
            <a:r>
              <a:rPr lang="en-US" sz="1400" i="1" dirty="0" err="1"/>
              <a:t>sid</a:t>
            </a:r>
            <a:r>
              <a:rPr lang="en-US" sz="1400" dirty="0"/>
              <a:t>: INT, </a:t>
            </a:r>
            <a:r>
              <a:rPr lang="en-US" sz="1400" i="1" dirty="0"/>
              <a:t>name</a:t>
            </a:r>
            <a:r>
              <a:rPr lang="en-US" sz="1400" dirty="0"/>
              <a:t>: TEXT, </a:t>
            </a:r>
            <a:r>
              <a:rPr lang="en-US" sz="1400" i="1" dirty="0"/>
              <a:t>login</a:t>
            </a:r>
            <a:r>
              <a:rPr lang="en-US" sz="1400" dirty="0"/>
              <a:t>: TEXT, </a:t>
            </a:r>
            <a:r>
              <a:rPr lang="en-US" sz="1400" i="1" dirty="0"/>
              <a:t>age</a:t>
            </a:r>
            <a:r>
              <a:rPr lang="en-US" sz="1400" dirty="0"/>
              <a:t>: INT, </a:t>
            </a:r>
            <a:r>
              <a:rPr lang="en-US" sz="1400" i="1" dirty="0" err="1"/>
              <a:t>gpa</a:t>
            </a:r>
            <a:r>
              <a:rPr lang="en-US" sz="1400" dirty="0"/>
              <a:t>: DOUBLE).</a:t>
            </a:r>
          </a:p>
          <a:p>
            <a:endParaRPr lang="en-GB" sz="1400" dirty="0"/>
          </a:p>
        </p:txBody>
      </p:sp>
    </p:spTree>
    <p:extLst>
      <p:ext uri="{BB962C8B-B14F-4D97-AF65-F5344CB8AC3E}">
        <p14:creationId xmlns:p14="http://schemas.microsoft.com/office/powerpoint/2010/main" val="1993945242"/>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662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662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662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62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checkerboard(across)">
                                      <p:cBhvr>
                                        <p:cTn id="23" dur="500"/>
                                        <p:tgtEl>
                                          <p:spTgt spid="2"/>
                                        </p:tgtEl>
                                      </p:cBhvr>
                                    </p:animEffect>
                                  </p:childTnLst>
                                </p:cTn>
                              </p:par>
                              <p:par>
                                <p:cTn id="24" presetID="42"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ppt_x"/>
                                          </p:val>
                                        </p:tav>
                                        <p:tav tm="100000">
                                          <p:val>
                                            <p:strVal val="#ppt_x"/>
                                          </p:val>
                                        </p:tav>
                                      </p:tavLst>
                                    </p:anim>
                                    <p:anim calcmode="lin" valueType="num">
                                      <p:cBhvr additive="base">
                                        <p:cTn id="3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down)">
                                      <p:cBhvr>
                                        <p:cTn id="43" dur="500"/>
                                        <p:tgtEl>
                                          <p:spTgt spid="4"/>
                                        </p:tgtEl>
                                      </p:cBhvr>
                                    </p:animEffect>
                                  </p:childTnLst>
                                </p:cTn>
                              </p:par>
                            </p:childTnLst>
                          </p:cTn>
                        </p:par>
                      </p:childTnLst>
                    </p:cTn>
                  </p:par>
                  <p:par>
                    <p:cTn id="44" fill="hold">
                      <p:stCondLst>
                        <p:cond delay="indefinite"/>
                      </p:stCondLst>
                      <p:childTnLst>
                        <p:par>
                          <p:cTn id="45" fill="hold">
                            <p:stCondLst>
                              <p:cond delay="0"/>
                            </p:stCondLst>
                            <p:childTnLst>
                              <p:par>
                                <p:cTn id="46" presetID="26" presetClass="exit" presetSubtype="0" fill="hold" nodeType="clickEffect">
                                  <p:stCondLst>
                                    <p:cond delay="0"/>
                                  </p:stCondLst>
                                  <p:childTnLst>
                                    <p:animEffect transition="out" filter="wipe(down)">
                                      <p:cBhvr>
                                        <p:cTn id="47" dur="180" accel="50000">
                                          <p:stCondLst>
                                            <p:cond delay="1820"/>
                                          </p:stCondLst>
                                        </p:cTn>
                                        <p:tgtEl>
                                          <p:spTgt spid="3"/>
                                        </p:tgtEl>
                                      </p:cBhvr>
                                    </p:animEffect>
                                    <p:anim calcmode="lin" valueType="num">
                                      <p:cBhvr>
                                        <p:cTn id="48" dur="1822" tmFilter="0,0; 0.14,0.31; 0.43,0.73; 0.71,0.91; 1.0,1.0">
                                          <p:stCondLst>
                                            <p:cond delay="0"/>
                                          </p:stCondLst>
                                        </p:cTn>
                                        <p:tgtEl>
                                          <p:spTgt spid="3"/>
                                        </p:tgtEl>
                                        <p:attrNameLst>
                                          <p:attrName>ppt_x</p:attrName>
                                        </p:attrNameLst>
                                      </p:cBhvr>
                                      <p:tavLst>
                                        <p:tav tm="0">
                                          <p:val>
                                            <p:strVal val="ppt_x"/>
                                          </p:val>
                                        </p:tav>
                                        <p:tav tm="100000">
                                          <p:val>
                                            <p:strVal val="#ppt_x+0.25"/>
                                          </p:val>
                                        </p:tav>
                                      </p:tavLst>
                                    </p:anim>
                                    <p:anim calcmode="lin" valueType="num">
                                      <p:cBhvr>
                                        <p:cTn id="49" dur="178">
                                          <p:stCondLst>
                                            <p:cond delay="1822"/>
                                          </p:stCondLst>
                                        </p:cTn>
                                        <p:tgtEl>
                                          <p:spTgt spid="3"/>
                                        </p:tgtEl>
                                        <p:attrNameLst>
                                          <p:attrName>ppt_x</p:attrName>
                                        </p:attrNameLst>
                                      </p:cBhvr>
                                      <p:tavLst>
                                        <p:tav tm="0">
                                          <p:val>
                                            <p:strVal val="ppt_x"/>
                                          </p:val>
                                        </p:tav>
                                        <p:tav tm="100000">
                                          <p:val>
                                            <p:strVal val="ppt_x"/>
                                          </p:val>
                                        </p:tav>
                                      </p:tavLst>
                                    </p:anim>
                                    <p:anim calcmode="lin" valueType="num">
                                      <p:cBhvr>
                                        <p:cTn id="50" dur="664" tmFilter="0.0,0.0;0.25,0.07;0.50,0.2;0.75,0.467;1.0,1.0">
                                          <p:stCondLst>
                                            <p:cond delay="0"/>
                                          </p:stCondLst>
                                        </p:cTn>
                                        <p:tgtEl>
                                          <p:spTgt spid="3"/>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51" dur="664" tmFilter="0, 0; 0.125,0.2665; 0.25,0.4; 0.375,0.465; 0.5,0.5;  0.625,0.535; 0.75,0.6; 0.875,0.7335; 1,1">
                                          <p:stCondLst>
                                            <p:cond delay="664"/>
                                          </p:stCondLst>
                                        </p:cTn>
                                        <p:tgtEl>
                                          <p:spTgt spid="3"/>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52" dur="332" tmFilter="0, 0; 0.125,0.2665; 0.25,0.4; 0.375,0.465; 0.5,0.5;  0.625,0.535; 0.75,0.6; 0.875,0.7335; 1,1">
                                          <p:stCondLst>
                                            <p:cond delay="1324"/>
                                          </p:stCondLst>
                                        </p:cTn>
                                        <p:tgtEl>
                                          <p:spTgt spid="3"/>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53" dur="164" tmFilter="0, 0; 0.125,0.2665; 0.25,0.4; 0.375,0.465; 0.5,0.5;  0.625,0.535; 0.75,0.6; 0.875,0.7335; 1,1">
                                          <p:stCondLst>
                                            <p:cond delay="1656"/>
                                          </p:stCondLst>
                                        </p:cTn>
                                        <p:tgtEl>
                                          <p:spTgt spid="3"/>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54" dur="180" accel="50000">
                                          <p:stCondLst>
                                            <p:cond delay="1820"/>
                                          </p:stCondLst>
                                        </p:cTn>
                                        <p:tgtEl>
                                          <p:spTgt spid="3"/>
                                        </p:tgtEl>
                                        <p:attrNameLst>
                                          <p:attrName>ppt_y</p:attrName>
                                        </p:attrNameLst>
                                      </p:cBhvr>
                                      <p:tavLst>
                                        <p:tav tm="0">
                                          <p:val>
                                            <p:strVal val="ppt_y"/>
                                          </p:val>
                                        </p:tav>
                                        <p:tav tm="100000">
                                          <p:val>
                                            <p:strVal val="ppt_y+ppt_h"/>
                                          </p:val>
                                        </p:tav>
                                      </p:tavLst>
                                    </p:anim>
                                    <p:animScale>
                                      <p:cBhvr>
                                        <p:cTn id="55" dur="26">
                                          <p:stCondLst>
                                            <p:cond delay="620"/>
                                          </p:stCondLst>
                                        </p:cTn>
                                        <p:tgtEl>
                                          <p:spTgt spid="3"/>
                                        </p:tgtEl>
                                      </p:cBhvr>
                                      <p:to x="100000" y="60000"/>
                                    </p:animScale>
                                    <p:animScale>
                                      <p:cBhvr>
                                        <p:cTn id="56" dur="166" decel="50000">
                                          <p:stCondLst>
                                            <p:cond delay="646"/>
                                          </p:stCondLst>
                                        </p:cTn>
                                        <p:tgtEl>
                                          <p:spTgt spid="3"/>
                                        </p:tgtEl>
                                      </p:cBhvr>
                                      <p:to x="100000" y="100000"/>
                                    </p:animScale>
                                    <p:animScale>
                                      <p:cBhvr>
                                        <p:cTn id="57" dur="26">
                                          <p:stCondLst>
                                            <p:cond delay="1312"/>
                                          </p:stCondLst>
                                        </p:cTn>
                                        <p:tgtEl>
                                          <p:spTgt spid="3"/>
                                        </p:tgtEl>
                                      </p:cBhvr>
                                      <p:to x="100000" y="80000"/>
                                    </p:animScale>
                                    <p:animScale>
                                      <p:cBhvr>
                                        <p:cTn id="58" dur="166" decel="50000">
                                          <p:stCondLst>
                                            <p:cond delay="1338"/>
                                          </p:stCondLst>
                                        </p:cTn>
                                        <p:tgtEl>
                                          <p:spTgt spid="3"/>
                                        </p:tgtEl>
                                      </p:cBhvr>
                                      <p:to x="100000" y="100000"/>
                                    </p:animScale>
                                    <p:animScale>
                                      <p:cBhvr>
                                        <p:cTn id="59" dur="26">
                                          <p:stCondLst>
                                            <p:cond delay="1642"/>
                                          </p:stCondLst>
                                        </p:cTn>
                                        <p:tgtEl>
                                          <p:spTgt spid="3"/>
                                        </p:tgtEl>
                                      </p:cBhvr>
                                      <p:to x="100000" y="90000"/>
                                    </p:animScale>
                                    <p:animScale>
                                      <p:cBhvr>
                                        <p:cTn id="60" dur="166" decel="50000">
                                          <p:stCondLst>
                                            <p:cond delay="1668"/>
                                          </p:stCondLst>
                                        </p:cTn>
                                        <p:tgtEl>
                                          <p:spTgt spid="3"/>
                                        </p:tgtEl>
                                      </p:cBhvr>
                                      <p:to x="100000" y="100000"/>
                                    </p:animScale>
                                    <p:animScale>
                                      <p:cBhvr>
                                        <p:cTn id="61" dur="26">
                                          <p:stCondLst>
                                            <p:cond delay="1808"/>
                                          </p:stCondLst>
                                        </p:cTn>
                                        <p:tgtEl>
                                          <p:spTgt spid="3"/>
                                        </p:tgtEl>
                                      </p:cBhvr>
                                      <p:to x="100000" y="95000"/>
                                    </p:animScale>
                                    <p:animScale>
                                      <p:cBhvr>
                                        <p:cTn id="62" dur="166" decel="50000">
                                          <p:stCondLst>
                                            <p:cond delay="1834"/>
                                          </p:stCondLst>
                                        </p:cTn>
                                        <p:tgtEl>
                                          <p:spTgt spid="3"/>
                                        </p:tgtEl>
                                      </p:cBhvr>
                                      <p:to x="100000" y="100000"/>
                                    </p:animScale>
                                    <p:set>
                                      <p:cBhvr>
                                        <p:cTn id="63" dur="1" fill="hold">
                                          <p:stCondLst>
                                            <p:cond delay="1999"/>
                                          </p:stCondLst>
                                        </p:cTn>
                                        <p:tgtEl>
                                          <p:spTgt spid="3"/>
                                        </p:tgtEl>
                                        <p:attrNameLst>
                                          <p:attrName>style.visibility</p:attrName>
                                        </p:attrNameLst>
                                      </p:cBhvr>
                                      <p:to>
                                        <p:strVal val="hidden"/>
                                      </p:to>
                                    </p:set>
                                  </p:childTnLst>
                                </p:cTn>
                              </p:par>
                              <p:par>
                                <p:cTn id="64" presetID="26" presetClass="exit" presetSubtype="0" fill="hold" grpId="1" nodeType="withEffect">
                                  <p:stCondLst>
                                    <p:cond delay="0"/>
                                  </p:stCondLst>
                                  <p:childTnLst>
                                    <p:animEffect transition="out" filter="wipe(down)">
                                      <p:cBhvr>
                                        <p:cTn id="65" dur="180" accel="50000">
                                          <p:stCondLst>
                                            <p:cond delay="1820"/>
                                          </p:stCondLst>
                                        </p:cTn>
                                        <p:tgtEl>
                                          <p:spTgt spid="4"/>
                                        </p:tgtEl>
                                      </p:cBhvr>
                                    </p:animEffect>
                                    <p:anim calcmode="lin" valueType="num">
                                      <p:cBhvr>
                                        <p:cTn id="66" dur="1822" tmFilter="0,0; 0.14,0.31; 0.43,0.73; 0.71,0.91; 1.0,1.0">
                                          <p:stCondLst>
                                            <p:cond delay="0"/>
                                          </p:stCondLst>
                                        </p:cTn>
                                        <p:tgtEl>
                                          <p:spTgt spid="4"/>
                                        </p:tgtEl>
                                        <p:attrNameLst>
                                          <p:attrName>ppt_x</p:attrName>
                                        </p:attrNameLst>
                                      </p:cBhvr>
                                      <p:tavLst>
                                        <p:tav tm="0">
                                          <p:val>
                                            <p:strVal val="ppt_x"/>
                                          </p:val>
                                        </p:tav>
                                        <p:tav tm="100000">
                                          <p:val>
                                            <p:strVal val="#ppt_x+0.25"/>
                                          </p:val>
                                        </p:tav>
                                      </p:tavLst>
                                    </p:anim>
                                    <p:anim calcmode="lin" valueType="num">
                                      <p:cBhvr>
                                        <p:cTn id="67" dur="178">
                                          <p:stCondLst>
                                            <p:cond delay="1822"/>
                                          </p:stCondLst>
                                        </p:cTn>
                                        <p:tgtEl>
                                          <p:spTgt spid="4"/>
                                        </p:tgtEl>
                                        <p:attrNameLst>
                                          <p:attrName>ppt_x</p:attrName>
                                        </p:attrNameLst>
                                      </p:cBhvr>
                                      <p:tavLst>
                                        <p:tav tm="0">
                                          <p:val>
                                            <p:strVal val="ppt_x"/>
                                          </p:val>
                                        </p:tav>
                                        <p:tav tm="100000">
                                          <p:val>
                                            <p:strVal val="ppt_x"/>
                                          </p:val>
                                        </p:tav>
                                      </p:tavLst>
                                    </p:anim>
                                    <p:anim calcmode="lin" valueType="num">
                                      <p:cBhvr>
                                        <p:cTn id="68" dur="664" tmFilter="0.0,0.0;0.25,0.07;0.50,0.2;0.75,0.467;1.0,1.0">
                                          <p:stCondLst>
                                            <p:cond delay="0"/>
                                          </p:stCondLst>
                                        </p:cTn>
                                        <p:tgtEl>
                                          <p:spTgt spid="4"/>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69" dur="664" tmFilter="0, 0; 0.125,0.2665; 0.25,0.4; 0.375,0.465; 0.5,0.5;  0.625,0.535; 0.75,0.6; 0.875,0.7335; 1,1">
                                          <p:stCondLst>
                                            <p:cond delay="664"/>
                                          </p:stCondLst>
                                        </p:cTn>
                                        <p:tgtEl>
                                          <p:spTgt spid="4"/>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70" dur="332" tmFilter="0, 0; 0.125,0.2665; 0.25,0.4; 0.375,0.465; 0.5,0.5;  0.625,0.535; 0.75,0.6; 0.875,0.7335; 1,1">
                                          <p:stCondLst>
                                            <p:cond delay="1324"/>
                                          </p:stCondLst>
                                        </p:cTn>
                                        <p:tgtEl>
                                          <p:spTgt spid="4"/>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71" dur="164" tmFilter="0, 0; 0.125,0.2665; 0.25,0.4; 0.375,0.465; 0.5,0.5;  0.625,0.535; 0.75,0.6; 0.875,0.7335; 1,1">
                                          <p:stCondLst>
                                            <p:cond delay="1656"/>
                                          </p:stCondLst>
                                        </p:cTn>
                                        <p:tgtEl>
                                          <p:spTgt spid="4"/>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72" dur="180" accel="50000">
                                          <p:stCondLst>
                                            <p:cond delay="1820"/>
                                          </p:stCondLst>
                                        </p:cTn>
                                        <p:tgtEl>
                                          <p:spTgt spid="4"/>
                                        </p:tgtEl>
                                        <p:attrNameLst>
                                          <p:attrName>ppt_y</p:attrName>
                                        </p:attrNameLst>
                                      </p:cBhvr>
                                      <p:tavLst>
                                        <p:tav tm="0">
                                          <p:val>
                                            <p:strVal val="ppt_y"/>
                                          </p:val>
                                        </p:tav>
                                        <p:tav tm="100000">
                                          <p:val>
                                            <p:strVal val="ppt_y+ppt_h"/>
                                          </p:val>
                                        </p:tav>
                                      </p:tavLst>
                                    </p:anim>
                                    <p:animScale>
                                      <p:cBhvr>
                                        <p:cTn id="73" dur="26">
                                          <p:stCondLst>
                                            <p:cond delay="620"/>
                                          </p:stCondLst>
                                        </p:cTn>
                                        <p:tgtEl>
                                          <p:spTgt spid="4"/>
                                        </p:tgtEl>
                                      </p:cBhvr>
                                      <p:to x="100000" y="60000"/>
                                    </p:animScale>
                                    <p:animScale>
                                      <p:cBhvr>
                                        <p:cTn id="74" dur="166" decel="50000">
                                          <p:stCondLst>
                                            <p:cond delay="646"/>
                                          </p:stCondLst>
                                        </p:cTn>
                                        <p:tgtEl>
                                          <p:spTgt spid="4"/>
                                        </p:tgtEl>
                                      </p:cBhvr>
                                      <p:to x="100000" y="100000"/>
                                    </p:animScale>
                                    <p:animScale>
                                      <p:cBhvr>
                                        <p:cTn id="75" dur="26">
                                          <p:stCondLst>
                                            <p:cond delay="1312"/>
                                          </p:stCondLst>
                                        </p:cTn>
                                        <p:tgtEl>
                                          <p:spTgt spid="4"/>
                                        </p:tgtEl>
                                      </p:cBhvr>
                                      <p:to x="100000" y="80000"/>
                                    </p:animScale>
                                    <p:animScale>
                                      <p:cBhvr>
                                        <p:cTn id="76" dur="166" decel="50000">
                                          <p:stCondLst>
                                            <p:cond delay="1338"/>
                                          </p:stCondLst>
                                        </p:cTn>
                                        <p:tgtEl>
                                          <p:spTgt spid="4"/>
                                        </p:tgtEl>
                                      </p:cBhvr>
                                      <p:to x="100000" y="100000"/>
                                    </p:animScale>
                                    <p:animScale>
                                      <p:cBhvr>
                                        <p:cTn id="77" dur="26">
                                          <p:stCondLst>
                                            <p:cond delay="1642"/>
                                          </p:stCondLst>
                                        </p:cTn>
                                        <p:tgtEl>
                                          <p:spTgt spid="4"/>
                                        </p:tgtEl>
                                      </p:cBhvr>
                                      <p:to x="100000" y="90000"/>
                                    </p:animScale>
                                    <p:animScale>
                                      <p:cBhvr>
                                        <p:cTn id="78" dur="166" decel="50000">
                                          <p:stCondLst>
                                            <p:cond delay="1668"/>
                                          </p:stCondLst>
                                        </p:cTn>
                                        <p:tgtEl>
                                          <p:spTgt spid="4"/>
                                        </p:tgtEl>
                                      </p:cBhvr>
                                      <p:to x="100000" y="100000"/>
                                    </p:animScale>
                                    <p:animScale>
                                      <p:cBhvr>
                                        <p:cTn id="79" dur="26">
                                          <p:stCondLst>
                                            <p:cond delay="1808"/>
                                          </p:stCondLst>
                                        </p:cTn>
                                        <p:tgtEl>
                                          <p:spTgt spid="4"/>
                                        </p:tgtEl>
                                      </p:cBhvr>
                                      <p:to x="100000" y="95000"/>
                                    </p:animScale>
                                    <p:animScale>
                                      <p:cBhvr>
                                        <p:cTn id="80" dur="166" decel="50000">
                                          <p:stCondLst>
                                            <p:cond delay="1834"/>
                                          </p:stCondLst>
                                        </p:cTn>
                                        <p:tgtEl>
                                          <p:spTgt spid="4"/>
                                        </p:tgtEl>
                                      </p:cBhvr>
                                      <p:to x="100000" y="100000"/>
                                    </p:animScale>
                                    <p:set>
                                      <p:cBhvr>
                                        <p:cTn id="81" dur="1" fill="hold">
                                          <p:stCondLst>
                                            <p:cond delay="1999"/>
                                          </p:stCondLst>
                                        </p:cTn>
                                        <p:tgtEl>
                                          <p:spTgt spid="4"/>
                                        </p:tgtEl>
                                        <p:attrNameLst>
                                          <p:attrName>style.visibility</p:attrName>
                                        </p:attrNameLst>
                                      </p:cBhvr>
                                      <p:to>
                                        <p:strVal val="hidden"/>
                                      </p:to>
                                    </p:set>
                                  </p:childTnLst>
                                </p:cTn>
                              </p:par>
                              <p:par>
                                <p:cTn id="82" presetID="26" presetClass="exit" presetSubtype="0" fill="hold" grpId="1" nodeType="withEffect">
                                  <p:stCondLst>
                                    <p:cond delay="0"/>
                                  </p:stCondLst>
                                  <p:childTnLst>
                                    <p:animEffect transition="out" filter="wipe(down)">
                                      <p:cBhvr>
                                        <p:cTn id="83" dur="180" accel="50000">
                                          <p:stCondLst>
                                            <p:cond delay="1820"/>
                                          </p:stCondLst>
                                        </p:cTn>
                                        <p:tgtEl>
                                          <p:spTgt spid="5"/>
                                        </p:tgtEl>
                                      </p:cBhvr>
                                    </p:animEffect>
                                    <p:anim calcmode="lin" valueType="num">
                                      <p:cBhvr>
                                        <p:cTn id="84" dur="1822" tmFilter="0,0; 0.14,0.31; 0.43,0.73; 0.71,0.91; 1.0,1.0">
                                          <p:stCondLst>
                                            <p:cond delay="0"/>
                                          </p:stCondLst>
                                        </p:cTn>
                                        <p:tgtEl>
                                          <p:spTgt spid="5"/>
                                        </p:tgtEl>
                                        <p:attrNameLst>
                                          <p:attrName>ppt_x</p:attrName>
                                        </p:attrNameLst>
                                      </p:cBhvr>
                                      <p:tavLst>
                                        <p:tav tm="0">
                                          <p:val>
                                            <p:strVal val="ppt_x"/>
                                          </p:val>
                                        </p:tav>
                                        <p:tav tm="100000">
                                          <p:val>
                                            <p:strVal val="#ppt_x+0.25"/>
                                          </p:val>
                                        </p:tav>
                                      </p:tavLst>
                                    </p:anim>
                                    <p:anim calcmode="lin" valueType="num">
                                      <p:cBhvr>
                                        <p:cTn id="85" dur="178">
                                          <p:stCondLst>
                                            <p:cond delay="1822"/>
                                          </p:stCondLst>
                                        </p:cTn>
                                        <p:tgtEl>
                                          <p:spTgt spid="5"/>
                                        </p:tgtEl>
                                        <p:attrNameLst>
                                          <p:attrName>ppt_x</p:attrName>
                                        </p:attrNameLst>
                                      </p:cBhvr>
                                      <p:tavLst>
                                        <p:tav tm="0">
                                          <p:val>
                                            <p:strVal val="ppt_x"/>
                                          </p:val>
                                        </p:tav>
                                        <p:tav tm="100000">
                                          <p:val>
                                            <p:strVal val="ppt_x"/>
                                          </p:val>
                                        </p:tav>
                                      </p:tavLst>
                                    </p:anim>
                                    <p:anim calcmode="lin" valueType="num">
                                      <p:cBhvr>
                                        <p:cTn id="86" dur="664" tmFilter="0.0,0.0;0.25,0.07;0.50,0.2;0.75,0.467;1.0,1.0">
                                          <p:stCondLst>
                                            <p:cond delay="0"/>
                                          </p:stCondLst>
                                        </p:cTn>
                                        <p:tgtEl>
                                          <p:spTgt spid="5"/>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87" dur="664" tmFilter="0, 0; 0.125,0.2665; 0.25,0.4; 0.375,0.465; 0.5,0.5;  0.625,0.535; 0.75,0.6; 0.875,0.7335; 1,1">
                                          <p:stCondLst>
                                            <p:cond delay="664"/>
                                          </p:stCondLst>
                                        </p:cTn>
                                        <p:tgtEl>
                                          <p:spTgt spid="5"/>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88" dur="332" tmFilter="0, 0; 0.125,0.2665; 0.25,0.4; 0.375,0.465; 0.5,0.5;  0.625,0.535; 0.75,0.6; 0.875,0.7335; 1,1">
                                          <p:stCondLst>
                                            <p:cond delay="1324"/>
                                          </p:stCondLst>
                                        </p:cTn>
                                        <p:tgtEl>
                                          <p:spTgt spid="5"/>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89" dur="164" tmFilter="0, 0; 0.125,0.2665; 0.25,0.4; 0.375,0.465; 0.5,0.5;  0.625,0.535; 0.75,0.6; 0.875,0.7335; 1,1">
                                          <p:stCondLst>
                                            <p:cond delay="1656"/>
                                          </p:stCondLst>
                                        </p:cTn>
                                        <p:tgtEl>
                                          <p:spTgt spid="5"/>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90" dur="180" accel="50000">
                                          <p:stCondLst>
                                            <p:cond delay="1820"/>
                                          </p:stCondLst>
                                        </p:cTn>
                                        <p:tgtEl>
                                          <p:spTgt spid="5"/>
                                        </p:tgtEl>
                                        <p:attrNameLst>
                                          <p:attrName>ppt_y</p:attrName>
                                        </p:attrNameLst>
                                      </p:cBhvr>
                                      <p:tavLst>
                                        <p:tav tm="0">
                                          <p:val>
                                            <p:strVal val="ppt_y"/>
                                          </p:val>
                                        </p:tav>
                                        <p:tav tm="100000">
                                          <p:val>
                                            <p:strVal val="ppt_y+ppt_h"/>
                                          </p:val>
                                        </p:tav>
                                      </p:tavLst>
                                    </p:anim>
                                    <p:animScale>
                                      <p:cBhvr>
                                        <p:cTn id="91" dur="26">
                                          <p:stCondLst>
                                            <p:cond delay="620"/>
                                          </p:stCondLst>
                                        </p:cTn>
                                        <p:tgtEl>
                                          <p:spTgt spid="5"/>
                                        </p:tgtEl>
                                      </p:cBhvr>
                                      <p:to x="100000" y="60000"/>
                                    </p:animScale>
                                    <p:animScale>
                                      <p:cBhvr>
                                        <p:cTn id="92" dur="166" decel="50000">
                                          <p:stCondLst>
                                            <p:cond delay="646"/>
                                          </p:stCondLst>
                                        </p:cTn>
                                        <p:tgtEl>
                                          <p:spTgt spid="5"/>
                                        </p:tgtEl>
                                      </p:cBhvr>
                                      <p:to x="100000" y="100000"/>
                                    </p:animScale>
                                    <p:animScale>
                                      <p:cBhvr>
                                        <p:cTn id="93" dur="26">
                                          <p:stCondLst>
                                            <p:cond delay="1312"/>
                                          </p:stCondLst>
                                        </p:cTn>
                                        <p:tgtEl>
                                          <p:spTgt spid="5"/>
                                        </p:tgtEl>
                                      </p:cBhvr>
                                      <p:to x="100000" y="80000"/>
                                    </p:animScale>
                                    <p:animScale>
                                      <p:cBhvr>
                                        <p:cTn id="94" dur="166" decel="50000">
                                          <p:stCondLst>
                                            <p:cond delay="1338"/>
                                          </p:stCondLst>
                                        </p:cTn>
                                        <p:tgtEl>
                                          <p:spTgt spid="5"/>
                                        </p:tgtEl>
                                      </p:cBhvr>
                                      <p:to x="100000" y="100000"/>
                                    </p:animScale>
                                    <p:animScale>
                                      <p:cBhvr>
                                        <p:cTn id="95" dur="26">
                                          <p:stCondLst>
                                            <p:cond delay="1642"/>
                                          </p:stCondLst>
                                        </p:cTn>
                                        <p:tgtEl>
                                          <p:spTgt spid="5"/>
                                        </p:tgtEl>
                                      </p:cBhvr>
                                      <p:to x="100000" y="90000"/>
                                    </p:animScale>
                                    <p:animScale>
                                      <p:cBhvr>
                                        <p:cTn id="96" dur="166" decel="50000">
                                          <p:stCondLst>
                                            <p:cond delay="1668"/>
                                          </p:stCondLst>
                                        </p:cTn>
                                        <p:tgtEl>
                                          <p:spTgt spid="5"/>
                                        </p:tgtEl>
                                      </p:cBhvr>
                                      <p:to x="100000" y="100000"/>
                                    </p:animScale>
                                    <p:animScale>
                                      <p:cBhvr>
                                        <p:cTn id="97" dur="26">
                                          <p:stCondLst>
                                            <p:cond delay="1808"/>
                                          </p:stCondLst>
                                        </p:cTn>
                                        <p:tgtEl>
                                          <p:spTgt spid="5"/>
                                        </p:tgtEl>
                                      </p:cBhvr>
                                      <p:to x="100000" y="95000"/>
                                    </p:animScale>
                                    <p:animScale>
                                      <p:cBhvr>
                                        <p:cTn id="98" dur="166" decel="50000">
                                          <p:stCondLst>
                                            <p:cond delay="1834"/>
                                          </p:stCondLst>
                                        </p:cTn>
                                        <p:tgtEl>
                                          <p:spTgt spid="5"/>
                                        </p:tgtEl>
                                      </p:cBhvr>
                                      <p:to x="100000" y="100000"/>
                                    </p:animScale>
                                    <p:set>
                                      <p:cBhvr>
                                        <p:cTn id="99"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uiExpand="1" build="p" autoUpdateAnimBg="0"/>
      <p:bldP spid="4" grpId="0" animBg="1"/>
      <p:bldP spid="4" grpId="1" animBg="1"/>
      <p:bldP spid="5" grpId="0"/>
      <p:bldP spid="5" grpId="1"/>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DCB4-E27F-482E-8925-B08B6A407BB1}"/>
              </a:ext>
            </a:extLst>
          </p:cNvPr>
          <p:cNvSpPr>
            <a:spLocks noGrp="1"/>
          </p:cNvSpPr>
          <p:nvPr>
            <p:ph type="title"/>
          </p:nvPr>
        </p:nvSpPr>
        <p:spPr/>
        <p:txBody>
          <a:bodyPr/>
          <a:lstStyle/>
          <a:p>
            <a:r>
              <a:rPr lang="en-US" dirty="0"/>
              <a:t>Definitions : Integrity Constraints (ICs)</a:t>
            </a:r>
            <a:endParaRPr lang="en-GB" dirty="0"/>
          </a:p>
        </p:txBody>
      </p:sp>
      <p:sp>
        <p:nvSpPr>
          <p:cNvPr id="3" name="Content Placeholder 2">
            <a:extLst>
              <a:ext uri="{FF2B5EF4-FFF2-40B4-BE49-F238E27FC236}">
                <a16:creationId xmlns:a16="http://schemas.microsoft.com/office/drawing/2014/main" id="{8E55153E-22F3-249B-EA85-00F27EDB5E6B}"/>
              </a:ext>
            </a:extLst>
          </p:cNvPr>
          <p:cNvSpPr>
            <a:spLocks noGrp="1"/>
          </p:cNvSpPr>
          <p:nvPr>
            <p:ph idx="1"/>
          </p:nvPr>
        </p:nvSpPr>
        <p:spPr>
          <a:xfrm>
            <a:off x="783773" y="1915064"/>
            <a:ext cx="9230059" cy="4253271"/>
          </a:xfrm>
        </p:spPr>
        <p:txBody>
          <a:bodyPr>
            <a:normAutofit/>
          </a:bodyPr>
          <a:lstStyle/>
          <a:p>
            <a:pPr marL="0" indent="0">
              <a:buNone/>
            </a:pPr>
            <a:r>
              <a:rPr lang="en-GB" b="1" dirty="0"/>
              <a:t>   </a:t>
            </a:r>
            <a:r>
              <a:rPr lang="en-US" sz="2800" dirty="0">
                <a:solidFill>
                  <a:srgbClr val="000000"/>
                </a:solidFill>
              </a:rPr>
              <a:t>2) </a:t>
            </a:r>
            <a:r>
              <a:rPr lang="en-US" sz="2800" dirty="0">
                <a:solidFill>
                  <a:srgbClr val="FF0000"/>
                </a:solidFill>
              </a:rPr>
              <a:t>Entity Integrity constraint:</a:t>
            </a:r>
            <a:r>
              <a:rPr lang="en-US" sz="2800" dirty="0"/>
              <a:t> </a:t>
            </a:r>
            <a:r>
              <a:rPr lang="en-GB" sz="2800" dirty="0"/>
              <a:t>A key value cannot be duplicated or left empty in any instance.</a:t>
            </a:r>
          </a:p>
          <a:p>
            <a:r>
              <a:rPr lang="en-GB" dirty="0"/>
              <a:t>Once a DB Admin sets a key, the </a:t>
            </a:r>
            <a:r>
              <a:rPr lang="en-GB" i="1" dirty="0"/>
              <a:t>DBMS must inspect every modification </a:t>
            </a:r>
            <a:r>
              <a:rPr lang="en-GB" dirty="0"/>
              <a:t>on the data w.r.t the key value.</a:t>
            </a:r>
          </a:p>
          <a:p>
            <a:r>
              <a:rPr lang="en-GB" dirty="0"/>
              <a:t>DB Admin’s task (using DDL) is to set the primary key for the data.</a:t>
            </a:r>
          </a:p>
          <a:p>
            <a:pPr lvl="1"/>
            <a:r>
              <a:rPr lang="en-GB" dirty="0"/>
              <a:t>DBMS has built-in functions to protect key constraints; to activate those functions, DBA must identify them using DDL (week 4!).</a:t>
            </a:r>
          </a:p>
          <a:p>
            <a:r>
              <a:rPr lang="en-GB" dirty="0"/>
              <a:t>Write the Relational Schema for this table</a:t>
            </a:r>
          </a:p>
        </p:txBody>
      </p:sp>
      <p:sp>
        <p:nvSpPr>
          <p:cNvPr id="4" name="Slide Number Placeholder 3">
            <a:extLst>
              <a:ext uri="{FF2B5EF4-FFF2-40B4-BE49-F238E27FC236}">
                <a16:creationId xmlns:a16="http://schemas.microsoft.com/office/drawing/2014/main" id="{9B6DD6EA-FF41-077F-A539-F1E62D4555F1}"/>
              </a:ext>
            </a:extLst>
          </p:cNvPr>
          <p:cNvSpPr>
            <a:spLocks noGrp="1"/>
          </p:cNvSpPr>
          <p:nvPr>
            <p:ph type="sldNum" sz="quarter" idx="4"/>
          </p:nvPr>
        </p:nvSpPr>
        <p:spPr/>
        <p:txBody>
          <a:bodyPr/>
          <a:lstStyle/>
          <a:p>
            <a:fld id="{6998E55D-8E2A-4AFE-A61C-B5DBBB7761E7}" type="slidenum">
              <a:rPr lang="en-GB" smtClean="0"/>
              <a:pPr/>
              <a:t>42</a:t>
            </a:fld>
            <a:endParaRPr lang="en-GB"/>
          </a:p>
        </p:txBody>
      </p:sp>
      <p:graphicFrame>
        <p:nvGraphicFramePr>
          <p:cNvPr id="5" name="Table 7">
            <a:extLst>
              <a:ext uri="{FF2B5EF4-FFF2-40B4-BE49-F238E27FC236}">
                <a16:creationId xmlns:a16="http://schemas.microsoft.com/office/drawing/2014/main" id="{775A04DE-CB27-C6C5-C8BB-244CF81CCFAC}"/>
              </a:ext>
            </a:extLst>
          </p:cNvPr>
          <p:cNvGraphicFramePr>
            <a:graphicFrameLocks noGrp="1"/>
          </p:cNvGraphicFramePr>
          <p:nvPr>
            <p:extLst>
              <p:ext uri="{D42A27DB-BD31-4B8C-83A1-F6EECF244321}">
                <p14:modId xmlns:p14="http://schemas.microsoft.com/office/powerpoint/2010/main" val="782735400"/>
              </p:ext>
            </p:extLst>
          </p:nvPr>
        </p:nvGraphicFramePr>
        <p:xfrm>
          <a:off x="7940517" y="216659"/>
          <a:ext cx="4146629" cy="1483360"/>
        </p:xfrm>
        <a:graphic>
          <a:graphicData uri="http://schemas.openxmlformats.org/drawingml/2006/table">
            <a:tbl>
              <a:tblPr firstRow="1" bandRow="1">
                <a:tableStyleId>{5C22544A-7EE6-4342-B048-85BDC9FD1C3A}</a:tableStyleId>
              </a:tblPr>
              <a:tblGrid>
                <a:gridCol w="1480668">
                  <a:extLst>
                    <a:ext uri="{9D8B030D-6E8A-4147-A177-3AD203B41FA5}">
                      <a16:colId xmlns:a16="http://schemas.microsoft.com/office/drawing/2014/main" val="1551054938"/>
                    </a:ext>
                  </a:extLst>
                </a:gridCol>
                <a:gridCol w="810781">
                  <a:extLst>
                    <a:ext uri="{9D8B030D-6E8A-4147-A177-3AD203B41FA5}">
                      <a16:colId xmlns:a16="http://schemas.microsoft.com/office/drawing/2014/main" val="2429303523"/>
                    </a:ext>
                  </a:extLst>
                </a:gridCol>
                <a:gridCol w="791308">
                  <a:extLst>
                    <a:ext uri="{9D8B030D-6E8A-4147-A177-3AD203B41FA5}">
                      <a16:colId xmlns:a16="http://schemas.microsoft.com/office/drawing/2014/main" val="749733657"/>
                    </a:ext>
                  </a:extLst>
                </a:gridCol>
                <a:gridCol w="1063872">
                  <a:extLst>
                    <a:ext uri="{9D8B030D-6E8A-4147-A177-3AD203B41FA5}">
                      <a16:colId xmlns:a16="http://schemas.microsoft.com/office/drawing/2014/main" val="3359406929"/>
                    </a:ext>
                  </a:extLst>
                </a:gridCol>
              </a:tblGrid>
              <a:tr h="370840">
                <a:tc>
                  <a:txBody>
                    <a:bodyPr/>
                    <a:lstStyle/>
                    <a:p>
                      <a:r>
                        <a:rPr lang="en-GB" sz="1400" u="sng" dirty="0"/>
                        <a:t>Map</a:t>
                      </a:r>
                    </a:p>
                  </a:txBody>
                  <a:tcPr/>
                </a:tc>
                <a:tc>
                  <a:txBody>
                    <a:bodyPr/>
                    <a:lstStyle/>
                    <a:p>
                      <a:r>
                        <a:rPr lang="en-GB" sz="1400" dirty="0"/>
                        <a:t>Vehicle</a:t>
                      </a:r>
                    </a:p>
                  </a:txBody>
                  <a:tcPr/>
                </a:tc>
                <a:tc>
                  <a:txBody>
                    <a:bodyPr/>
                    <a:lstStyle/>
                    <a:p>
                      <a:r>
                        <a:rPr lang="en-GB" sz="1050" dirty="0"/>
                        <a:t>Occupants</a:t>
                      </a:r>
                      <a:endParaRPr lang="en-GB" sz="1200" dirty="0"/>
                    </a:p>
                  </a:txBody>
                  <a:tcPr/>
                </a:tc>
                <a:tc>
                  <a:txBody>
                    <a:bodyPr/>
                    <a:lstStyle/>
                    <a:p>
                      <a:r>
                        <a:rPr lang="en-GB" sz="1400" dirty="0"/>
                        <a:t>Type</a:t>
                      </a:r>
                    </a:p>
                  </a:txBody>
                  <a:tcPr/>
                </a:tc>
                <a:extLst>
                  <a:ext uri="{0D108BD9-81ED-4DB2-BD59-A6C34878D82A}">
                    <a16:rowId xmlns:a16="http://schemas.microsoft.com/office/drawing/2014/main" val="1488878063"/>
                  </a:ext>
                </a:extLst>
              </a:tr>
              <a:tr h="370840">
                <a:tc>
                  <a:txBody>
                    <a:bodyPr/>
                    <a:lstStyle/>
                    <a:p>
                      <a:r>
                        <a:rPr lang="en-GB" sz="1400" dirty="0" err="1"/>
                        <a:t>Erangel</a:t>
                      </a:r>
                      <a:endParaRPr lang="en-GB" sz="1400" dirty="0"/>
                    </a:p>
                  </a:txBody>
                  <a:tcPr/>
                </a:tc>
                <a:tc>
                  <a:txBody>
                    <a:bodyPr/>
                    <a:lstStyle/>
                    <a:p>
                      <a:r>
                        <a:rPr lang="en-GB" sz="1400" dirty="0"/>
                        <a:t>Buggy</a:t>
                      </a:r>
                    </a:p>
                  </a:txBody>
                  <a:tcPr/>
                </a:tc>
                <a:tc>
                  <a:txBody>
                    <a:bodyPr/>
                    <a:lstStyle/>
                    <a:p>
                      <a:r>
                        <a:rPr lang="en-GB" sz="1400" dirty="0"/>
                        <a:t>2</a:t>
                      </a:r>
                    </a:p>
                  </a:txBody>
                  <a:tcPr/>
                </a:tc>
                <a:tc>
                  <a:txBody>
                    <a:bodyPr/>
                    <a:lstStyle/>
                    <a:p>
                      <a:r>
                        <a:rPr lang="en-GB" sz="1400" dirty="0"/>
                        <a:t>Land</a:t>
                      </a:r>
                    </a:p>
                  </a:txBody>
                  <a:tcPr/>
                </a:tc>
                <a:extLst>
                  <a:ext uri="{0D108BD9-81ED-4DB2-BD59-A6C34878D82A}">
                    <a16:rowId xmlns:a16="http://schemas.microsoft.com/office/drawing/2014/main" val="4098427296"/>
                  </a:ext>
                </a:extLst>
              </a:tr>
              <a:tr h="370840">
                <a:tc>
                  <a:txBody>
                    <a:bodyPr/>
                    <a:lstStyle/>
                    <a:p>
                      <a:r>
                        <a:rPr lang="en-GB" sz="1400" dirty="0"/>
                        <a:t>Miramar</a:t>
                      </a:r>
                    </a:p>
                  </a:txBody>
                  <a:tcPr/>
                </a:tc>
                <a:tc>
                  <a:txBody>
                    <a:bodyPr/>
                    <a:lstStyle/>
                    <a:p>
                      <a:r>
                        <a:rPr lang="en-GB" sz="1400" dirty="0"/>
                        <a:t>PG-117</a:t>
                      </a:r>
                    </a:p>
                  </a:txBody>
                  <a:tcPr/>
                </a:tc>
                <a:tc>
                  <a:txBody>
                    <a:bodyPr/>
                    <a:lstStyle/>
                    <a:p>
                      <a:r>
                        <a:rPr lang="en-GB" sz="1400" dirty="0"/>
                        <a:t>5</a:t>
                      </a:r>
                    </a:p>
                  </a:txBody>
                  <a:tcPr/>
                </a:tc>
                <a:tc>
                  <a:txBody>
                    <a:bodyPr/>
                    <a:lstStyle/>
                    <a:p>
                      <a:r>
                        <a:rPr lang="en-GB" sz="1400" dirty="0"/>
                        <a:t>Water</a:t>
                      </a:r>
                    </a:p>
                  </a:txBody>
                  <a:tcPr/>
                </a:tc>
                <a:extLst>
                  <a:ext uri="{0D108BD9-81ED-4DB2-BD59-A6C34878D82A}">
                    <a16:rowId xmlns:a16="http://schemas.microsoft.com/office/drawing/2014/main" val="1953469719"/>
                  </a:ext>
                </a:extLst>
              </a:tr>
              <a:tr h="370840">
                <a:tc>
                  <a:txBody>
                    <a:bodyPr/>
                    <a:lstStyle/>
                    <a:p>
                      <a:r>
                        <a:rPr lang="en-GB" sz="1400" dirty="0" err="1"/>
                        <a:t>Vikendi</a:t>
                      </a:r>
                      <a:endParaRPr lang="en-GB" sz="1400" dirty="0"/>
                    </a:p>
                  </a:txBody>
                  <a:tcPr/>
                </a:tc>
                <a:tc>
                  <a:txBody>
                    <a:bodyPr/>
                    <a:lstStyle/>
                    <a:p>
                      <a:r>
                        <a:rPr lang="en-GB" sz="1400" dirty="0"/>
                        <a:t>C-130</a:t>
                      </a:r>
                    </a:p>
                  </a:txBody>
                  <a:tcPr/>
                </a:tc>
                <a:tc>
                  <a:txBody>
                    <a:bodyPr/>
                    <a:lstStyle/>
                    <a:p>
                      <a:r>
                        <a:rPr lang="en-GB" sz="1400" dirty="0"/>
                        <a:t>100</a:t>
                      </a:r>
                    </a:p>
                  </a:txBody>
                  <a:tcPr/>
                </a:tc>
                <a:tc>
                  <a:txBody>
                    <a:bodyPr/>
                    <a:lstStyle/>
                    <a:p>
                      <a:r>
                        <a:rPr lang="en-GB" sz="1400" dirty="0"/>
                        <a:t>AIR</a:t>
                      </a:r>
                    </a:p>
                  </a:txBody>
                  <a:tcPr/>
                </a:tc>
                <a:extLst>
                  <a:ext uri="{0D108BD9-81ED-4DB2-BD59-A6C34878D82A}">
                    <a16:rowId xmlns:a16="http://schemas.microsoft.com/office/drawing/2014/main" val="3233330986"/>
                  </a:ext>
                </a:extLst>
              </a:tr>
            </a:tbl>
          </a:graphicData>
        </a:graphic>
      </p:graphicFrame>
      <p:sp>
        <p:nvSpPr>
          <p:cNvPr id="6" name="Rectangle 5">
            <a:extLst>
              <a:ext uri="{FF2B5EF4-FFF2-40B4-BE49-F238E27FC236}">
                <a16:creationId xmlns:a16="http://schemas.microsoft.com/office/drawing/2014/main" id="{CBC34A99-A805-EA64-8881-EF36F83E6969}"/>
              </a:ext>
            </a:extLst>
          </p:cNvPr>
          <p:cNvSpPr/>
          <p:nvPr/>
        </p:nvSpPr>
        <p:spPr>
          <a:xfrm>
            <a:off x="8014552" y="649586"/>
            <a:ext cx="800100" cy="211015"/>
          </a:xfrm>
          <a:prstGeom prst="rect">
            <a:avLst/>
          </a:prstGeom>
          <a:solidFill>
            <a:schemeClr val="tx2">
              <a:lumMod val="20000"/>
              <a:lumOff val="8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C583FE0C-D521-BC0D-A874-FF05EC3E5C88}"/>
              </a:ext>
            </a:extLst>
          </p:cNvPr>
          <p:cNvSpPr txBox="1"/>
          <p:nvPr/>
        </p:nvSpPr>
        <p:spPr>
          <a:xfrm>
            <a:off x="493742" y="5627111"/>
            <a:ext cx="10066025" cy="830997"/>
          </a:xfrm>
          <a:prstGeom prst="rect">
            <a:avLst/>
          </a:prstGeom>
          <a:noFill/>
        </p:spPr>
        <p:txBody>
          <a:bodyPr wrap="none" rtlCol="0">
            <a:spAutoFit/>
          </a:bodyPr>
          <a:lstStyle/>
          <a:p>
            <a:r>
              <a:rPr lang="en-US" sz="2400" dirty="0" err="1"/>
              <a:t>PubG</a:t>
            </a:r>
            <a:r>
              <a:rPr lang="en-US" sz="2400" dirty="0"/>
              <a:t>(</a:t>
            </a:r>
            <a:r>
              <a:rPr lang="en-US" sz="2400" i="1" dirty="0"/>
              <a:t>Map</a:t>
            </a:r>
            <a:r>
              <a:rPr lang="en-US" sz="2400" dirty="0"/>
              <a:t>: TEXT, </a:t>
            </a:r>
            <a:r>
              <a:rPr lang="en-US" sz="2400" i="1" dirty="0"/>
              <a:t>Vehicle</a:t>
            </a:r>
            <a:r>
              <a:rPr lang="en-US" sz="2400" dirty="0"/>
              <a:t>: Text, </a:t>
            </a:r>
            <a:r>
              <a:rPr lang="en-US" sz="2400" i="1" dirty="0"/>
              <a:t>Occupants</a:t>
            </a:r>
            <a:r>
              <a:rPr lang="en-US" sz="2400" dirty="0"/>
              <a:t>: INT, </a:t>
            </a:r>
            <a:r>
              <a:rPr lang="en-US" sz="2400" i="1" dirty="0"/>
              <a:t>Type</a:t>
            </a:r>
            <a:r>
              <a:rPr lang="en-US" sz="2400" dirty="0"/>
              <a:t>: Text, </a:t>
            </a:r>
            <a:r>
              <a:rPr lang="en-US" sz="2400" i="1" dirty="0">
                <a:solidFill>
                  <a:srgbClr val="FF0000"/>
                </a:solidFill>
              </a:rPr>
              <a:t>PRIMARY KEY</a:t>
            </a:r>
            <a:r>
              <a:rPr lang="en-US" sz="2400" dirty="0">
                <a:solidFill>
                  <a:srgbClr val="FF0000"/>
                </a:solidFill>
              </a:rPr>
              <a:t>: Map</a:t>
            </a:r>
            <a:r>
              <a:rPr lang="en-US" sz="2400" dirty="0"/>
              <a:t>).</a:t>
            </a:r>
          </a:p>
          <a:p>
            <a:endParaRPr lang="en-GB" sz="2400" dirty="0"/>
          </a:p>
        </p:txBody>
      </p:sp>
      <p:pic>
        <p:nvPicPr>
          <p:cNvPr id="1026" name="Picture 2" descr="PUBG: BATTLEGROUNDS | Download and Play for Free - Epic Games Store">
            <a:extLst>
              <a:ext uri="{FF2B5EF4-FFF2-40B4-BE49-F238E27FC236}">
                <a16:creationId xmlns:a16="http://schemas.microsoft.com/office/drawing/2014/main" id="{1CB5F61A-D6A0-D96E-FEF2-BE3C484ECD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2936" y="1867718"/>
            <a:ext cx="2933250" cy="1649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533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anim calcmode="lin" valueType="num">
                                      <p:cBhvr>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1000"/>
                                        <p:tgtEl>
                                          <p:spTgt spid="7"/>
                                        </p:tgtEl>
                                      </p:cBhvr>
                                    </p:animEffect>
                                    <p:anim calcmode="lin" valueType="num">
                                      <p:cBhvr>
                                        <p:cTn id="42" dur="1000" fill="hold"/>
                                        <p:tgtEl>
                                          <p:spTgt spid="7"/>
                                        </p:tgtEl>
                                        <p:attrNameLst>
                                          <p:attrName>ppt_x</p:attrName>
                                        </p:attrNameLst>
                                      </p:cBhvr>
                                      <p:tavLst>
                                        <p:tav tm="0">
                                          <p:val>
                                            <p:strVal val="#ppt_x"/>
                                          </p:val>
                                        </p:tav>
                                        <p:tav tm="100000">
                                          <p:val>
                                            <p:strVal val="#ppt_x"/>
                                          </p:val>
                                        </p:tav>
                                      </p:tavLst>
                                    </p:anim>
                                    <p:anim calcmode="lin" valueType="num">
                                      <p:cBhvr>
                                        <p:cTn id="4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2209800" y="6248400"/>
            <a:ext cx="1905000" cy="457200"/>
          </a:xfrm>
          <a:prstGeom prst="rect">
            <a:avLst/>
          </a:prstGeom>
          <a:noFill/>
          <a:ln w="12700">
            <a:noFill/>
            <a:miter lim="800000"/>
            <a:headEnd/>
            <a:tailEnd/>
          </a:ln>
          <a:effectLst/>
        </p:spPr>
        <p:txBody>
          <a:bodyPr wrap="none" anchor="ctr"/>
          <a:lstStyle/>
          <a:p>
            <a:endParaRPr lang="tr-TR"/>
          </a:p>
        </p:txBody>
      </p:sp>
      <p:sp>
        <p:nvSpPr>
          <p:cNvPr id="81923" name="Rectangle 3"/>
          <p:cNvSpPr>
            <a:spLocks noChangeArrowheads="1"/>
          </p:cNvSpPr>
          <p:nvPr/>
        </p:nvSpPr>
        <p:spPr bwMode="auto">
          <a:xfrm>
            <a:off x="4648200" y="6248400"/>
            <a:ext cx="2895600" cy="457200"/>
          </a:xfrm>
          <a:prstGeom prst="rect">
            <a:avLst/>
          </a:prstGeom>
          <a:noFill/>
          <a:ln w="12700">
            <a:noFill/>
            <a:miter lim="800000"/>
            <a:headEnd/>
            <a:tailEnd/>
          </a:ln>
          <a:effectLst/>
        </p:spPr>
        <p:txBody>
          <a:bodyPr wrap="none" anchor="ctr"/>
          <a:lstStyle/>
          <a:p>
            <a:endParaRPr lang="tr-TR"/>
          </a:p>
        </p:txBody>
      </p:sp>
      <p:sp>
        <p:nvSpPr>
          <p:cNvPr id="81924" name="AutoShape 4"/>
          <p:cNvSpPr>
            <a:spLocks noGrp="1" noChangeArrowheads="1"/>
          </p:cNvSpPr>
          <p:nvPr>
            <p:ph type="title"/>
          </p:nvPr>
        </p:nvSpPr>
        <p:spPr>
          <a:noFill/>
          <a:ln/>
        </p:spPr>
        <p:txBody>
          <a:bodyPr vert="horz" lIns="90488" tIns="44450" rIns="90488" bIns="44450" rtlCol="0" anchor="ctr">
            <a:normAutofit/>
          </a:bodyPr>
          <a:lstStyle/>
          <a:p>
            <a:r>
              <a:rPr lang="en-US" dirty="0"/>
              <a:t>Relational Database: Definitions</a:t>
            </a:r>
          </a:p>
        </p:txBody>
      </p:sp>
      <p:graphicFrame>
        <p:nvGraphicFramePr>
          <p:cNvPr id="81926" name="Object 6">
            <a:hlinkClick r:id="" action="ppaction://ole?verb=0"/>
          </p:cNvPr>
          <p:cNvGraphicFramePr>
            <a:graphicFrameLocks noGrp="1"/>
          </p:cNvGraphicFramePr>
          <p:nvPr>
            <p:ph idx="1"/>
            <p:extLst>
              <p:ext uri="{D42A27DB-BD31-4B8C-83A1-F6EECF244321}">
                <p14:modId xmlns:p14="http://schemas.microsoft.com/office/powerpoint/2010/main" val="2944556541"/>
              </p:ext>
            </p:extLst>
          </p:nvPr>
        </p:nvGraphicFramePr>
        <p:xfrm>
          <a:off x="8277225" y="1806575"/>
          <a:ext cx="3448050" cy="1357313"/>
        </p:xfrm>
        <a:graphic>
          <a:graphicData uri="http://schemas.openxmlformats.org/presentationml/2006/ole">
            <mc:AlternateContent xmlns:mc="http://schemas.openxmlformats.org/markup-compatibility/2006">
              <mc:Choice xmlns:v="urn:schemas-microsoft-com:vml" Requires="v">
                <p:oleObj name="Document" r:id="rId3" imgW="6676766" imgH="2628872" progId="Word.Document.8">
                  <p:embed/>
                </p:oleObj>
              </mc:Choice>
              <mc:Fallback>
                <p:oleObj name="Document" r:id="rId3" imgW="6676766" imgH="2628872" progId="Word.Document.8">
                  <p:embed/>
                  <p:pic>
                    <p:nvPicPr>
                      <p:cNvPr id="81926" name="Object 6">
                        <a:hlinkClick r:id="" action="ppaction://ole?verb=0"/>
                      </p:cNvPr>
                      <p:cNvPicPr>
                        <a:picLocks noChangeArrowheads="1"/>
                      </p:cNvPicPr>
                      <p:nvPr/>
                    </p:nvPicPr>
                    <p:blipFill>
                      <a:blip r:embed="rId4"/>
                      <a:srcRect/>
                      <a:stretch>
                        <a:fillRect/>
                      </a:stretch>
                    </p:blipFill>
                    <p:spPr bwMode="auto">
                      <a:xfrm>
                        <a:off x="8277225" y="1806575"/>
                        <a:ext cx="3448050" cy="1357313"/>
                      </a:xfrm>
                      <a:prstGeom prst="rect">
                        <a:avLst/>
                      </a:prstGeom>
                      <a:noFill/>
                      <a:ln>
                        <a:noFill/>
                      </a:ln>
                      <a:effectLst/>
                    </p:spPr>
                  </p:pic>
                </p:oleObj>
              </mc:Fallback>
            </mc:AlternateContent>
          </a:graphicData>
        </a:graphic>
      </p:graphicFrame>
      <p:sp>
        <p:nvSpPr>
          <p:cNvPr id="81925" name="Rectangle 5"/>
          <p:cNvSpPr>
            <a:spLocks noGrp="1" noChangeArrowheads="1"/>
          </p:cNvSpPr>
          <p:nvPr>
            <p:ph type="body" sz="half" idx="4294967295"/>
          </p:nvPr>
        </p:nvSpPr>
        <p:spPr>
          <a:xfrm>
            <a:off x="465827" y="1889186"/>
            <a:ext cx="11516264" cy="2191108"/>
          </a:xfrm>
          <a:noFill/>
          <a:ln/>
        </p:spPr>
        <p:txBody>
          <a:bodyPr vert="horz" lIns="90488" tIns="44450" rIns="90488" bIns="44450" rtlCol="0">
            <a:normAutofit/>
          </a:bodyPr>
          <a:lstStyle/>
          <a:p>
            <a:pPr marL="457200" indent="-457200"/>
            <a:r>
              <a:rPr lang="en-US" sz="2400" i="1" dirty="0">
                <a:solidFill>
                  <a:srgbClr val="CF0E30"/>
                </a:solidFill>
              </a:rPr>
              <a:t>Relation:</a:t>
            </a:r>
            <a:r>
              <a:rPr lang="en-US" sz="2400" dirty="0"/>
              <a:t> made up of 2 parts:</a:t>
            </a:r>
            <a:endParaRPr lang="en-US" sz="2400" i="1" dirty="0">
              <a:solidFill>
                <a:srgbClr val="CF0E30"/>
              </a:solidFill>
            </a:endParaRPr>
          </a:p>
          <a:p>
            <a:pPr marL="457200" lvl="1" indent="0">
              <a:buNone/>
            </a:pPr>
            <a:r>
              <a:rPr lang="en-US" sz="2000" i="1" dirty="0">
                <a:solidFill>
                  <a:srgbClr val="CF0E30"/>
                </a:solidFill>
              </a:rPr>
              <a:t>Instance</a:t>
            </a:r>
            <a:r>
              <a:rPr lang="en-US" sz="2000" dirty="0"/>
              <a:t>: a </a:t>
            </a:r>
            <a:r>
              <a:rPr lang="en-US" sz="2000" i="1" dirty="0">
                <a:solidFill>
                  <a:srgbClr val="CF0E30"/>
                </a:solidFill>
              </a:rPr>
              <a:t>table</a:t>
            </a:r>
            <a:r>
              <a:rPr lang="en-US" sz="2000" dirty="0"/>
              <a:t> with rows and columns. </a:t>
            </a:r>
          </a:p>
          <a:p>
            <a:pPr marL="457200" lvl="1" indent="0">
              <a:buNone/>
            </a:pPr>
            <a:r>
              <a:rPr lang="en-US" sz="2000" dirty="0"/>
              <a:t>	</a:t>
            </a:r>
            <a:br>
              <a:rPr lang="en-US" sz="2000" dirty="0"/>
            </a:br>
            <a:r>
              <a:rPr lang="en-US" sz="2000" dirty="0"/>
              <a:t>	</a:t>
            </a:r>
            <a:r>
              <a:rPr lang="en-US" sz="2000" dirty="0">
                <a:solidFill>
                  <a:srgbClr val="CF0E30"/>
                </a:solidFill>
              </a:rPr>
              <a:t>#Rows = </a:t>
            </a:r>
            <a:r>
              <a:rPr lang="en-US" sz="2000" i="1" dirty="0">
                <a:solidFill>
                  <a:srgbClr val="CF0E30"/>
                </a:solidFill>
              </a:rPr>
              <a:t>cardinality</a:t>
            </a:r>
            <a:r>
              <a:rPr lang="en-US" sz="2000" dirty="0">
                <a:solidFill>
                  <a:srgbClr val="CF0E30"/>
                </a:solidFill>
              </a:rPr>
              <a:t>, #fields/attributes = </a:t>
            </a:r>
            <a:r>
              <a:rPr lang="en-US" sz="2000" i="1" dirty="0">
                <a:solidFill>
                  <a:srgbClr val="CF0E30"/>
                </a:solidFill>
              </a:rPr>
              <a:t>degree / arity.</a:t>
            </a:r>
          </a:p>
          <a:p>
            <a:pPr marL="457200" lvl="1" indent="0">
              <a:buNone/>
            </a:pPr>
            <a:endParaRPr lang="en-US" sz="2000" i="1" dirty="0">
              <a:solidFill>
                <a:srgbClr val="CF0E30"/>
              </a:solidFill>
            </a:endParaRPr>
          </a:p>
          <a:p>
            <a:pPr marL="457200" lvl="1" indent="0">
              <a:buNone/>
            </a:pPr>
            <a:r>
              <a:rPr lang="en-US" sz="2000" i="1" dirty="0">
                <a:solidFill>
                  <a:srgbClr val="CF0E30"/>
                </a:solidFill>
              </a:rPr>
              <a:t>Relation Schema (RS)</a:t>
            </a:r>
            <a:r>
              <a:rPr lang="en-US" sz="2000" dirty="0"/>
              <a:t>:</a:t>
            </a:r>
            <a:r>
              <a:rPr lang="en-US" sz="2000" i="1" dirty="0"/>
              <a:t> </a:t>
            </a:r>
            <a:r>
              <a:rPr lang="en-US" sz="2000" dirty="0"/>
              <a:t>specifies</a:t>
            </a:r>
            <a:r>
              <a:rPr lang="en-US" sz="2000" i="1" dirty="0"/>
              <a:t> </a:t>
            </a:r>
            <a:r>
              <a:rPr lang="en-US" sz="2000" dirty="0"/>
              <a:t>the relation’s name and </a:t>
            </a:r>
            <a:r>
              <a:rPr lang="en-US" sz="2000" b="1" dirty="0"/>
              <a:t>type (domain)</a:t>
            </a:r>
            <a:r>
              <a:rPr lang="en-US" sz="2000" dirty="0"/>
              <a:t> of each </a:t>
            </a:r>
            <a:r>
              <a:rPr lang="en-US" sz="2000" b="1" dirty="0"/>
              <a:t>column</a:t>
            </a:r>
            <a:r>
              <a:rPr lang="en-US" sz="2000" dirty="0"/>
              <a:t>. </a:t>
            </a:r>
          </a:p>
          <a:p>
            <a:pPr marL="457200" lvl="1" indent="0">
              <a:buNone/>
            </a:pPr>
            <a:endParaRPr lang="en-US" sz="2000" dirty="0"/>
          </a:p>
          <a:p>
            <a:pPr marL="838200" lvl="1" indent="-381000"/>
            <a:endParaRPr lang="en-US" sz="2000" dirty="0"/>
          </a:p>
        </p:txBody>
      </p:sp>
      <p:sp>
        <p:nvSpPr>
          <p:cNvPr id="2" name="TextBox 1">
            <a:extLst>
              <a:ext uri="{FF2B5EF4-FFF2-40B4-BE49-F238E27FC236}">
                <a16:creationId xmlns:a16="http://schemas.microsoft.com/office/drawing/2014/main" id="{17A435B8-85EA-34B4-F346-DFB65EEF08A9}"/>
              </a:ext>
            </a:extLst>
          </p:cNvPr>
          <p:cNvSpPr txBox="1"/>
          <p:nvPr/>
        </p:nvSpPr>
        <p:spPr>
          <a:xfrm>
            <a:off x="888521" y="3900129"/>
            <a:ext cx="5758243" cy="369332"/>
          </a:xfrm>
          <a:prstGeom prst="rect">
            <a:avLst/>
          </a:prstGeom>
          <a:noFill/>
        </p:spPr>
        <p:txBody>
          <a:bodyPr wrap="none" rtlCol="0">
            <a:spAutoFit/>
          </a:bodyPr>
          <a:lstStyle/>
          <a:p>
            <a:r>
              <a:rPr lang="en-GB" b="1" u="sng" dirty="0"/>
              <a:t>Write the Relation Schema for the given Relation Instance.</a:t>
            </a:r>
          </a:p>
        </p:txBody>
      </p:sp>
      <p:sp>
        <p:nvSpPr>
          <p:cNvPr id="3" name="TextBox 2">
            <a:extLst>
              <a:ext uri="{FF2B5EF4-FFF2-40B4-BE49-F238E27FC236}">
                <a16:creationId xmlns:a16="http://schemas.microsoft.com/office/drawing/2014/main" id="{664F1093-2360-7BDF-2838-B5D4C9279318}"/>
              </a:ext>
            </a:extLst>
          </p:cNvPr>
          <p:cNvSpPr txBox="1"/>
          <p:nvPr/>
        </p:nvSpPr>
        <p:spPr>
          <a:xfrm>
            <a:off x="261909" y="4194850"/>
            <a:ext cx="9869881" cy="646331"/>
          </a:xfrm>
          <a:prstGeom prst="rect">
            <a:avLst/>
          </a:prstGeom>
          <a:noFill/>
        </p:spPr>
        <p:txBody>
          <a:bodyPr wrap="none" rtlCol="0">
            <a:spAutoFit/>
          </a:bodyPr>
          <a:lstStyle/>
          <a:p>
            <a:r>
              <a:rPr lang="en-US" sz="1800" dirty="0"/>
              <a:t>Ammunition(</a:t>
            </a:r>
            <a:r>
              <a:rPr lang="en-US" sz="1800" i="1" dirty="0"/>
              <a:t>Weight</a:t>
            </a:r>
            <a:r>
              <a:rPr lang="en-US" sz="1800" dirty="0"/>
              <a:t>: TEXT, </a:t>
            </a:r>
            <a:r>
              <a:rPr lang="en-US" sz="1800" i="1" dirty="0"/>
              <a:t>cost</a:t>
            </a:r>
            <a:r>
              <a:rPr lang="en-US" sz="1800" dirty="0"/>
              <a:t>: INT, </a:t>
            </a:r>
            <a:r>
              <a:rPr lang="en-US" sz="1800" i="1" dirty="0"/>
              <a:t>owner</a:t>
            </a:r>
            <a:r>
              <a:rPr lang="en-US" sz="1800" dirty="0"/>
              <a:t>: TEXT, </a:t>
            </a:r>
            <a:r>
              <a:rPr lang="en-US" sz="1800" i="1" dirty="0"/>
              <a:t>explosive</a:t>
            </a:r>
            <a:r>
              <a:rPr lang="en-US" sz="1800" dirty="0"/>
              <a:t>: BOOLEAN, </a:t>
            </a:r>
            <a:r>
              <a:rPr lang="en-US" sz="1800" i="1" dirty="0"/>
              <a:t>Type</a:t>
            </a:r>
            <a:r>
              <a:rPr lang="en-US" sz="1800" dirty="0"/>
              <a:t>: INT, </a:t>
            </a:r>
            <a:r>
              <a:rPr lang="en-US" sz="1800" i="1" dirty="0"/>
              <a:t>PRIMARY KEY</a:t>
            </a:r>
            <a:r>
              <a:rPr lang="en-US" sz="1800" dirty="0"/>
              <a:t>: owner).</a:t>
            </a:r>
          </a:p>
          <a:p>
            <a:endParaRPr lang="en-GB" dirty="0"/>
          </a:p>
        </p:txBody>
      </p:sp>
    </p:spTree>
    <p:extLst>
      <p:ext uri="{BB962C8B-B14F-4D97-AF65-F5344CB8AC3E}">
        <p14:creationId xmlns:p14="http://schemas.microsoft.com/office/powerpoint/2010/main" val="2738202523"/>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2209800" y="6248400"/>
            <a:ext cx="1905000" cy="457200"/>
          </a:xfrm>
          <a:prstGeom prst="rect">
            <a:avLst/>
          </a:prstGeom>
          <a:noFill/>
          <a:ln w="12700">
            <a:noFill/>
            <a:miter lim="800000"/>
            <a:headEnd/>
            <a:tailEnd/>
          </a:ln>
          <a:effectLst/>
        </p:spPr>
        <p:txBody>
          <a:bodyPr wrap="none" anchor="ctr"/>
          <a:lstStyle/>
          <a:p>
            <a:endParaRPr lang="tr-TR"/>
          </a:p>
        </p:txBody>
      </p:sp>
      <p:sp>
        <p:nvSpPr>
          <p:cNvPr id="81923" name="Rectangle 3"/>
          <p:cNvSpPr>
            <a:spLocks noChangeArrowheads="1"/>
          </p:cNvSpPr>
          <p:nvPr/>
        </p:nvSpPr>
        <p:spPr bwMode="auto">
          <a:xfrm>
            <a:off x="4648200" y="6248400"/>
            <a:ext cx="2895600" cy="457200"/>
          </a:xfrm>
          <a:prstGeom prst="rect">
            <a:avLst/>
          </a:prstGeom>
          <a:noFill/>
          <a:ln w="12700">
            <a:noFill/>
            <a:miter lim="800000"/>
            <a:headEnd/>
            <a:tailEnd/>
          </a:ln>
          <a:effectLst/>
        </p:spPr>
        <p:txBody>
          <a:bodyPr wrap="none" anchor="ctr"/>
          <a:lstStyle/>
          <a:p>
            <a:endParaRPr lang="tr-TR"/>
          </a:p>
        </p:txBody>
      </p:sp>
      <p:sp>
        <p:nvSpPr>
          <p:cNvPr id="81924" name="AutoShape 4"/>
          <p:cNvSpPr>
            <a:spLocks noGrp="1" noChangeArrowheads="1"/>
          </p:cNvSpPr>
          <p:nvPr>
            <p:ph type="title"/>
          </p:nvPr>
        </p:nvSpPr>
        <p:spPr>
          <a:noFill/>
          <a:ln/>
        </p:spPr>
        <p:txBody>
          <a:bodyPr vert="horz" lIns="90488" tIns="44450" rIns="90488" bIns="44450" rtlCol="0" anchor="ctr">
            <a:normAutofit/>
          </a:bodyPr>
          <a:lstStyle/>
          <a:p>
            <a:r>
              <a:rPr lang="en-US" dirty="0"/>
              <a:t>Relational Database: Definitions</a:t>
            </a:r>
          </a:p>
        </p:txBody>
      </p:sp>
      <p:graphicFrame>
        <p:nvGraphicFramePr>
          <p:cNvPr id="81926" name="Object 6">
            <a:hlinkClick r:id="" action="ppaction://ole?verb=0"/>
          </p:cNvPr>
          <p:cNvGraphicFramePr>
            <a:graphicFrameLocks noGrp="1"/>
          </p:cNvGraphicFramePr>
          <p:nvPr>
            <p:ph idx="1"/>
            <p:extLst>
              <p:ext uri="{D42A27DB-BD31-4B8C-83A1-F6EECF244321}">
                <p14:modId xmlns:p14="http://schemas.microsoft.com/office/powerpoint/2010/main" val="3982888999"/>
              </p:ext>
            </p:extLst>
          </p:nvPr>
        </p:nvGraphicFramePr>
        <p:xfrm>
          <a:off x="8378825" y="1817688"/>
          <a:ext cx="3424238" cy="1389062"/>
        </p:xfrm>
        <a:graphic>
          <a:graphicData uri="http://schemas.openxmlformats.org/presentationml/2006/ole">
            <mc:AlternateContent xmlns:mc="http://schemas.openxmlformats.org/markup-compatibility/2006">
              <mc:Choice xmlns:v="urn:schemas-microsoft-com:vml" Requires="v">
                <p:oleObj name="Document" r:id="rId3" imgW="6676766" imgH="2705239" progId="Word.Document.8">
                  <p:embed/>
                </p:oleObj>
              </mc:Choice>
              <mc:Fallback>
                <p:oleObj name="Document" r:id="rId3" imgW="6676766" imgH="2705239" progId="Word.Document.8">
                  <p:embed/>
                  <p:pic>
                    <p:nvPicPr>
                      <p:cNvPr id="81926" name="Object 6">
                        <a:hlinkClick r:id="" action="ppaction://ole?verb=0"/>
                      </p:cNvPr>
                      <p:cNvPicPr>
                        <a:picLocks noChangeArrowheads="1"/>
                      </p:cNvPicPr>
                      <p:nvPr/>
                    </p:nvPicPr>
                    <p:blipFill>
                      <a:blip r:embed="rId4"/>
                      <a:srcRect/>
                      <a:stretch>
                        <a:fillRect/>
                      </a:stretch>
                    </p:blipFill>
                    <p:spPr bwMode="auto">
                      <a:xfrm>
                        <a:off x="8378825" y="1817688"/>
                        <a:ext cx="3424238" cy="1389062"/>
                      </a:xfrm>
                      <a:prstGeom prst="rect">
                        <a:avLst/>
                      </a:prstGeom>
                      <a:noFill/>
                      <a:ln>
                        <a:noFill/>
                      </a:ln>
                      <a:effectLst/>
                    </p:spPr>
                  </p:pic>
                </p:oleObj>
              </mc:Fallback>
            </mc:AlternateContent>
          </a:graphicData>
        </a:graphic>
      </p:graphicFrame>
      <p:sp>
        <p:nvSpPr>
          <p:cNvPr id="81925" name="Rectangle 5"/>
          <p:cNvSpPr>
            <a:spLocks noGrp="1" noChangeArrowheads="1"/>
          </p:cNvSpPr>
          <p:nvPr>
            <p:ph type="body" sz="half" idx="4294967295"/>
          </p:nvPr>
        </p:nvSpPr>
        <p:spPr>
          <a:xfrm>
            <a:off x="465827" y="1889186"/>
            <a:ext cx="11516264" cy="2191108"/>
          </a:xfrm>
          <a:noFill/>
          <a:ln/>
        </p:spPr>
        <p:txBody>
          <a:bodyPr vert="horz" lIns="90488" tIns="44450" rIns="90488" bIns="44450" rtlCol="0">
            <a:normAutofit/>
          </a:bodyPr>
          <a:lstStyle/>
          <a:p>
            <a:pPr marL="457200" indent="-457200"/>
            <a:r>
              <a:rPr lang="en-US" sz="2400" i="1" dirty="0">
                <a:solidFill>
                  <a:srgbClr val="CF0E30"/>
                </a:solidFill>
              </a:rPr>
              <a:t>Relation:</a:t>
            </a:r>
            <a:r>
              <a:rPr lang="en-US" sz="2400" dirty="0"/>
              <a:t> made up of 2 parts:</a:t>
            </a:r>
            <a:endParaRPr lang="en-US" sz="2400" i="1" dirty="0">
              <a:solidFill>
                <a:srgbClr val="CF0E30"/>
              </a:solidFill>
            </a:endParaRPr>
          </a:p>
          <a:p>
            <a:pPr marL="457200" lvl="1" indent="0">
              <a:buNone/>
            </a:pPr>
            <a:r>
              <a:rPr lang="en-US" sz="2000" i="1" dirty="0">
                <a:solidFill>
                  <a:srgbClr val="CF0E30"/>
                </a:solidFill>
              </a:rPr>
              <a:t>Instance</a:t>
            </a:r>
            <a:r>
              <a:rPr lang="en-US" sz="2000" dirty="0"/>
              <a:t>: a </a:t>
            </a:r>
            <a:r>
              <a:rPr lang="en-US" sz="2000" i="1" dirty="0">
                <a:solidFill>
                  <a:srgbClr val="CF0E30"/>
                </a:solidFill>
              </a:rPr>
              <a:t>table</a:t>
            </a:r>
            <a:r>
              <a:rPr lang="en-US" sz="2000" dirty="0"/>
              <a:t> with rows and columns. </a:t>
            </a:r>
          </a:p>
          <a:p>
            <a:pPr marL="457200" lvl="1" indent="0">
              <a:buNone/>
            </a:pPr>
            <a:r>
              <a:rPr lang="en-US" sz="2000" dirty="0"/>
              <a:t>	</a:t>
            </a:r>
            <a:br>
              <a:rPr lang="en-US" sz="2000" dirty="0"/>
            </a:br>
            <a:r>
              <a:rPr lang="en-US" sz="2000" dirty="0"/>
              <a:t>	</a:t>
            </a:r>
            <a:r>
              <a:rPr lang="en-US" sz="2000" dirty="0">
                <a:solidFill>
                  <a:srgbClr val="CF0E30"/>
                </a:solidFill>
              </a:rPr>
              <a:t>#Rows = </a:t>
            </a:r>
            <a:r>
              <a:rPr lang="en-US" sz="2000" i="1" dirty="0">
                <a:solidFill>
                  <a:srgbClr val="CF0E30"/>
                </a:solidFill>
              </a:rPr>
              <a:t>cardinality</a:t>
            </a:r>
            <a:r>
              <a:rPr lang="en-US" sz="2000" dirty="0">
                <a:solidFill>
                  <a:srgbClr val="CF0E30"/>
                </a:solidFill>
              </a:rPr>
              <a:t>, #fields/attributes = </a:t>
            </a:r>
            <a:r>
              <a:rPr lang="en-US" sz="2000" i="1" dirty="0">
                <a:solidFill>
                  <a:srgbClr val="CF0E30"/>
                </a:solidFill>
              </a:rPr>
              <a:t>degree / arity.</a:t>
            </a:r>
          </a:p>
          <a:p>
            <a:pPr marL="457200" lvl="1" indent="0">
              <a:buNone/>
            </a:pPr>
            <a:endParaRPr lang="en-US" sz="2000" i="1" dirty="0">
              <a:solidFill>
                <a:srgbClr val="CF0E30"/>
              </a:solidFill>
            </a:endParaRPr>
          </a:p>
          <a:p>
            <a:pPr marL="457200" lvl="1" indent="0">
              <a:buNone/>
            </a:pPr>
            <a:r>
              <a:rPr lang="en-US" sz="2000" i="1" dirty="0">
                <a:solidFill>
                  <a:srgbClr val="CF0E30"/>
                </a:solidFill>
              </a:rPr>
              <a:t>Relation Schema (RS)</a:t>
            </a:r>
            <a:r>
              <a:rPr lang="en-US" sz="2000" dirty="0"/>
              <a:t>:</a:t>
            </a:r>
            <a:r>
              <a:rPr lang="en-US" sz="2000" i="1" dirty="0"/>
              <a:t> </a:t>
            </a:r>
            <a:r>
              <a:rPr lang="en-US" sz="2000" dirty="0"/>
              <a:t>specifies</a:t>
            </a:r>
            <a:r>
              <a:rPr lang="en-US" sz="2000" i="1" dirty="0"/>
              <a:t> </a:t>
            </a:r>
            <a:r>
              <a:rPr lang="en-US" sz="2000" dirty="0"/>
              <a:t>the relation’s name and </a:t>
            </a:r>
            <a:r>
              <a:rPr lang="en-US" sz="2000" b="1" dirty="0"/>
              <a:t>type (domain)</a:t>
            </a:r>
            <a:r>
              <a:rPr lang="en-US" sz="2000" dirty="0"/>
              <a:t> of each </a:t>
            </a:r>
            <a:r>
              <a:rPr lang="en-US" sz="2000" b="1" dirty="0"/>
              <a:t>column</a:t>
            </a:r>
            <a:r>
              <a:rPr lang="en-US" sz="2000" dirty="0"/>
              <a:t>. </a:t>
            </a:r>
          </a:p>
          <a:p>
            <a:pPr marL="457200" lvl="1" indent="0">
              <a:buNone/>
            </a:pPr>
            <a:endParaRPr lang="en-US" sz="2000" dirty="0"/>
          </a:p>
          <a:p>
            <a:pPr marL="838200" lvl="1" indent="-381000"/>
            <a:endParaRPr lang="en-US" sz="2000" dirty="0"/>
          </a:p>
        </p:txBody>
      </p:sp>
      <p:sp>
        <p:nvSpPr>
          <p:cNvPr id="2" name="TextBox 1">
            <a:extLst>
              <a:ext uri="{FF2B5EF4-FFF2-40B4-BE49-F238E27FC236}">
                <a16:creationId xmlns:a16="http://schemas.microsoft.com/office/drawing/2014/main" id="{17A435B8-85EA-34B4-F346-DFB65EEF08A9}"/>
              </a:ext>
            </a:extLst>
          </p:cNvPr>
          <p:cNvSpPr txBox="1"/>
          <p:nvPr/>
        </p:nvSpPr>
        <p:spPr>
          <a:xfrm>
            <a:off x="888521" y="3900129"/>
            <a:ext cx="5758243" cy="369332"/>
          </a:xfrm>
          <a:prstGeom prst="rect">
            <a:avLst/>
          </a:prstGeom>
          <a:noFill/>
        </p:spPr>
        <p:txBody>
          <a:bodyPr wrap="none" rtlCol="0">
            <a:spAutoFit/>
          </a:bodyPr>
          <a:lstStyle/>
          <a:p>
            <a:r>
              <a:rPr lang="en-GB" b="1" u="sng" dirty="0"/>
              <a:t>Write the Relation Schema for the given Relation Instance.</a:t>
            </a:r>
          </a:p>
        </p:txBody>
      </p:sp>
      <p:sp>
        <p:nvSpPr>
          <p:cNvPr id="3" name="TextBox 2">
            <a:extLst>
              <a:ext uri="{FF2B5EF4-FFF2-40B4-BE49-F238E27FC236}">
                <a16:creationId xmlns:a16="http://schemas.microsoft.com/office/drawing/2014/main" id="{664F1093-2360-7BDF-2838-B5D4C9279318}"/>
              </a:ext>
            </a:extLst>
          </p:cNvPr>
          <p:cNvSpPr txBox="1"/>
          <p:nvPr/>
        </p:nvSpPr>
        <p:spPr>
          <a:xfrm>
            <a:off x="783773" y="4194850"/>
            <a:ext cx="9025997" cy="646331"/>
          </a:xfrm>
          <a:prstGeom prst="rect">
            <a:avLst/>
          </a:prstGeom>
          <a:noFill/>
        </p:spPr>
        <p:txBody>
          <a:bodyPr wrap="none" rtlCol="0">
            <a:spAutoFit/>
          </a:bodyPr>
          <a:lstStyle/>
          <a:p>
            <a:r>
              <a:rPr lang="en-US" sz="1800" dirty="0"/>
              <a:t>Teams(</a:t>
            </a:r>
            <a:r>
              <a:rPr lang="en-US" sz="1800" i="1" dirty="0" err="1"/>
              <a:t>Team_ID</a:t>
            </a:r>
            <a:r>
              <a:rPr lang="en-US" sz="1800" dirty="0"/>
              <a:t>: INT, </a:t>
            </a:r>
            <a:r>
              <a:rPr lang="en-US" sz="1800" i="1" dirty="0"/>
              <a:t>Wins</a:t>
            </a:r>
            <a:r>
              <a:rPr lang="en-US" sz="1800" dirty="0"/>
              <a:t>: INT, </a:t>
            </a:r>
            <a:r>
              <a:rPr lang="en-US" sz="1800" i="1" dirty="0"/>
              <a:t>Loses</a:t>
            </a:r>
            <a:r>
              <a:rPr lang="en-US" sz="1800" dirty="0"/>
              <a:t>: INT, </a:t>
            </a:r>
            <a:r>
              <a:rPr lang="en-US" sz="1800" i="1" dirty="0"/>
              <a:t>Name</a:t>
            </a:r>
            <a:r>
              <a:rPr lang="en-US" sz="1800" dirty="0"/>
              <a:t>: TEXT, </a:t>
            </a:r>
            <a:r>
              <a:rPr lang="en-US" sz="1800" i="1" dirty="0"/>
              <a:t>Leader</a:t>
            </a:r>
            <a:r>
              <a:rPr lang="en-US" sz="1800" dirty="0"/>
              <a:t>: TEXT, </a:t>
            </a:r>
            <a:r>
              <a:rPr lang="en-US" sz="1800" i="1" dirty="0"/>
              <a:t>PRIMARY KEY: </a:t>
            </a:r>
            <a:r>
              <a:rPr lang="en-US" sz="1800" dirty="0" err="1"/>
              <a:t>Team_ID</a:t>
            </a:r>
            <a:r>
              <a:rPr lang="en-US" sz="1800" dirty="0"/>
              <a:t>).</a:t>
            </a:r>
          </a:p>
          <a:p>
            <a:endParaRPr lang="en-GB" dirty="0"/>
          </a:p>
        </p:txBody>
      </p:sp>
    </p:spTree>
    <p:extLst>
      <p:ext uri="{BB962C8B-B14F-4D97-AF65-F5344CB8AC3E}">
        <p14:creationId xmlns:p14="http://schemas.microsoft.com/office/powerpoint/2010/main" val="1010057222"/>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B69E8-4F02-0F38-ED7E-CCE17D3F6346}"/>
              </a:ext>
            </a:extLst>
          </p:cNvPr>
          <p:cNvSpPr>
            <a:spLocks noGrp="1"/>
          </p:cNvSpPr>
          <p:nvPr>
            <p:ph type="title"/>
          </p:nvPr>
        </p:nvSpPr>
        <p:spPr/>
        <p:txBody>
          <a:bodyPr/>
          <a:lstStyle/>
          <a:p>
            <a:r>
              <a:rPr lang="en-GB" dirty="0"/>
              <a:t>Referential integrity: How about relationships?</a:t>
            </a:r>
          </a:p>
        </p:txBody>
      </p:sp>
      <p:sp>
        <p:nvSpPr>
          <p:cNvPr id="3" name="Content Placeholder 2">
            <a:extLst>
              <a:ext uri="{FF2B5EF4-FFF2-40B4-BE49-F238E27FC236}">
                <a16:creationId xmlns:a16="http://schemas.microsoft.com/office/drawing/2014/main" id="{64C98770-599E-A53A-6642-5434A4E1362F}"/>
              </a:ext>
            </a:extLst>
          </p:cNvPr>
          <p:cNvSpPr>
            <a:spLocks noGrp="1"/>
          </p:cNvSpPr>
          <p:nvPr>
            <p:ph idx="1"/>
          </p:nvPr>
        </p:nvSpPr>
        <p:spPr/>
        <p:txBody>
          <a:bodyPr/>
          <a:lstStyle/>
          <a:p>
            <a:r>
              <a:rPr lang="en-GB" dirty="0"/>
              <a:t>How do we set the integrity of relationships?</a:t>
            </a:r>
          </a:p>
        </p:txBody>
      </p:sp>
      <p:sp>
        <p:nvSpPr>
          <p:cNvPr id="4" name="Slide Number Placeholder 3">
            <a:extLst>
              <a:ext uri="{FF2B5EF4-FFF2-40B4-BE49-F238E27FC236}">
                <a16:creationId xmlns:a16="http://schemas.microsoft.com/office/drawing/2014/main" id="{16EC83BD-6FA2-003B-FE48-B98B4B6956E0}"/>
              </a:ext>
            </a:extLst>
          </p:cNvPr>
          <p:cNvSpPr>
            <a:spLocks noGrp="1"/>
          </p:cNvSpPr>
          <p:nvPr>
            <p:ph type="sldNum" sz="quarter" idx="4"/>
          </p:nvPr>
        </p:nvSpPr>
        <p:spPr/>
        <p:txBody>
          <a:bodyPr/>
          <a:lstStyle/>
          <a:p>
            <a:fld id="{6998E55D-8E2A-4AFE-A61C-B5DBBB7761E7}" type="slidenum">
              <a:rPr lang="en-GB" smtClean="0"/>
              <a:pPr/>
              <a:t>45</a:t>
            </a:fld>
            <a:endParaRPr lang="en-GB"/>
          </a:p>
        </p:txBody>
      </p:sp>
      <p:grpSp>
        <p:nvGrpSpPr>
          <p:cNvPr id="5" name="Group 4">
            <a:extLst>
              <a:ext uri="{FF2B5EF4-FFF2-40B4-BE49-F238E27FC236}">
                <a16:creationId xmlns:a16="http://schemas.microsoft.com/office/drawing/2014/main" id="{E593B0A4-D9AB-A704-BE3E-27417ED34ACD}"/>
              </a:ext>
            </a:extLst>
          </p:cNvPr>
          <p:cNvGrpSpPr/>
          <p:nvPr/>
        </p:nvGrpSpPr>
        <p:grpSpPr>
          <a:xfrm>
            <a:off x="364316" y="3466006"/>
            <a:ext cx="10646942" cy="1546661"/>
            <a:chOff x="448805" y="5252683"/>
            <a:chExt cx="10646942" cy="1546661"/>
          </a:xfrm>
        </p:grpSpPr>
        <p:sp>
          <p:nvSpPr>
            <p:cNvPr id="6" name="Rectangle 2">
              <a:extLst>
                <a:ext uri="{FF2B5EF4-FFF2-40B4-BE49-F238E27FC236}">
                  <a16:creationId xmlns:a16="http://schemas.microsoft.com/office/drawing/2014/main" id="{C4174E0C-B887-09D5-CF9D-D2338BB53AEC}"/>
                </a:ext>
              </a:extLst>
            </p:cNvPr>
            <p:cNvSpPr>
              <a:spLocks noChangeArrowheads="1"/>
            </p:cNvSpPr>
            <p:nvPr/>
          </p:nvSpPr>
          <p:spPr bwMode="auto">
            <a:xfrm>
              <a:off x="2209800" y="6248400"/>
              <a:ext cx="1905000" cy="457200"/>
            </a:xfrm>
            <a:prstGeom prst="rect">
              <a:avLst/>
            </a:prstGeom>
            <a:noFill/>
            <a:ln w="12700">
              <a:noFill/>
              <a:miter lim="800000"/>
              <a:headEnd/>
              <a:tailEnd/>
            </a:ln>
            <a:effectLst/>
          </p:spPr>
          <p:txBody>
            <a:bodyPr wrap="none" anchor="ctr"/>
            <a:lstStyle/>
            <a:p>
              <a:endParaRPr lang="tr-TR"/>
            </a:p>
          </p:txBody>
        </p:sp>
        <p:sp>
          <p:nvSpPr>
            <p:cNvPr id="7" name="Flowchart: Decision 6">
              <a:extLst>
                <a:ext uri="{FF2B5EF4-FFF2-40B4-BE49-F238E27FC236}">
                  <a16:creationId xmlns:a16="http://schemas.microsoft.com/office/drawing/2014/main" id="{0431AE61-9E5F-3EE4-D6BB-2A2646DD3CD2}"/>
                </a:ext>
              </a:extLst>
            </p:cNvPr>
            <p:cNvSpPr/>
            <p:nvPr/>
          </p:nvSpPr>
          <p:spPr>
            <a:xfrm>
              <a:off x="4691445" y="5867360"/>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Repairs</a:t>
              </a:r>
            </a:p>
          </p:txBody>
        </p:sp>
        <p:sp>
          <p:nvSpPr>
            <p:cNvPr id="8" name="Rectangle 7">
              <a:extLst>
                <a:ext uri="{FF2B5EF4-FFF2-40B4-BE49-F238E27FC236}">
                  <a16:creationId xmlns:a16="http://schemas.microsoft.com/office/drawing/2014/main" id="{5F410F70-EE8A-C0AE-A399-FF0AA59EBB6C}"/>
                </a:ext>
              </a:extLst>
            </p:cNvPr>
            <p:cNvSpPr/>
            <p:nvPr/>
          </p:nvSpPr>
          <p:spPr>
            <a:xfrm>
              <a:off x="2009180" y="6051999"/>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Car</a:t>
              </a:r>
            </a:p>
          </p:txBody>
        </p:sp>
        <p:sp>
          <p:nvSpPr>
            <p:cNvPr id="9" name="Oval 8">
              <a:extLst>
                <a:ext uri="{FF2B5EF4-FFF2-40B4-BE49-F238E27FC236}">
                  <a16:creationId xmlns:a16="http://schemas.microsoft.com/office/drawing/2014/main" id="{3F28B6CA-AC14-14BC-0F1E-236A9E13F2A2}"/>
                </a:ext>
              </a:extLst>
            </p:cNvPr>
            <p:cNvSpPr/>
            <p:nvPr/>
          </p:nvSpPr>
          <p:spPr>
            <a:xfrm>
              <a:off x="448805" y="5787967"/>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u="sng" dirty="0">
                  <a:solidFill>
                    <a:schemeClr val="tx1"/>
                  </a:solidFill>
                </a:rPr>
                <a:t>Model</a:t>
              </a:r>
              <a:endParaRPr lang="en-GB" u="sng" dirty="0">
                <a:solidFill>
                  <a:schemeClr val="tx1"/>
                </a:solidFill>
              </a:endParaRPr>
            </a:p>
          </p:txBody>
        </p:sp>
        <p:sp>
          <p:nvSpPr>
            <p:cNvPr id="10" name="Oval 9">
              <a:extLst>
                <a:ext uri="{FF2B5EF4-FFF2-40B4-BE49-F238E27FC236}">
                  <a16:creationId xmlns:a16="http://schemas.microsoft.com/office/drawing/2014/main" id="{CBE64EB3-7C53-5254-807F-628DE69A5772}"/>
                </a:ext>
              </a:extLst>
            </p:cNvPr>
            <p:cNvSpPr/>
            <p:nvPr/>
          </p:nvSpPr>
          <p:spPr>
            <a:xfrm>
              <a:off x="3181829" y="5288679"/>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Weight</a:t>
              </a:r>
              <a:endParaRPr lang="en-GB" dirty="0">
                <a:solidFill>
                  <a:schemeClr val="tx1"/>
                </a:solidFill>
              </a:endParaRPr>
            </a:p>
          </p:txBody>
        </p:sp>
        <p:sp>
          <p:nvSpPr>
            <p:cNvPr id="11" name="Oval 10">
              <a:extLst>
                <a:ext uri="{FF2B5EF4-FFF2-40B4-BE49-F238E27FC236}">
                  <a16:creationId xmlns:a16="http://schemas.microsoft.com/office/drawing/2014/main" id="{CACB97CB-E3D3-4FFF-91C5-B4043EA9DAE1}"/>
                </a:ext>
              </a:extLst>
            </p:cNvPr>
            <p:cNvSpPr/>
            <p:nvPr/>
          </p:nvSpPr>
          <p:spPr>
            <a:xfrm>
              <a:off x="3577279" y="5742848"/>
              <a:ext cx="121750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Length (mm)</a:t>
              </a:r>
              <a:endParaRPr lang="en-GB" dirty="0">
                <a:solidFill>
                  <a:schemeClr val="tx1"/>
                </a:solidFill>
              </a:endParaRPr>
            </a:p>
          </p:txBody>
        </p:sp>
        <p:sp>
          <p:nvSpPr>
            <p:cNvPr id="12" name="Oval 11">
              <a:extLst>
                <a:ext uri="{FF2B5EF4-FFF2-40B4-BE49-F238E27FC236}">
                  <a16:creationId xmlns:a16="http://schemas.microsoft.com/office/drawing/2014/main" id="{3BC1BF2D-A0AF-71F6-CBEE-1E97819C8D66}"/>
                </a:ext>
              </a:extLst>
            </p:cNvPr>
            <p:cNvSpPr/>
            <p:nvPr/>
          </p:nvSpPr>
          <p:spPr>
            <a:xfrm>
              <a:off x="1430190" y="5252683"/>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solidFill>
                    <a:schemeClr val="tx1"/>
                  </a:solidFill>
                </a:rPr>
                <a:t>Max_Speed</a:t>
              </a:r>
              <a:endParaRPr lang="en-GB" dirty="0">
                <a:solidFill>
                  <a:schemeClr val="tx1"/>
                </a:solidFill>
              </a:endParaRPr>
            </a:p>
          </p:txBody>
        </p:sp>
        <p:cxnSp>
          <p:nvCxnSpPr>
            <p:cNvPr id="13" name="Straight Connector 12">
              <a:extLst>
                <a:ext uri="{FF2B5EF4-FFF2-40B4-BE49-F238E27FC236}">
                  <a16:creationId xmlns:a16="http://schemas.microsoft.com/office/drawing/2014/main" id="{D003C388-DBA1-261B-4A63-B1B8D26710A8}"/>
                </a:ext>
              </a:extLst>
            </p:cNvPr>
            <p:cNvCxnSpPr>
              <a:stCxn id="9" idx="6"/>
              <a:endCxn id="8" idx="1"/>
            </p:cNvCxnSpPr>
            <p:nvPr/>
          </p:nvCxnSpPr>
          <p:spPr>
            <a:xfrm>
              <a:off x="1459920" y="6019505"/>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74CCC3B-53C2-5FDC-91F8-660ED0D17921}"/>
                </a:ext>
              </a:extLst>
            </p:cNvPr>
            <p:cNvCxnSpPr>
              <a:cxnSpLocks/>
              <a:stCxn id="12" idx="4"/>
              <a:endCxn id="8" idx="0"/>
            </p:cNvCxnSpPr>
            <p:nvPr/>
          </p:nvCxnSpPr>
          <p:spPr>
            <a:xfrm>
              <a:off x="2187794" y="5715759"/>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FA742AE-5781-C744-27BA-60095AB35B28}"/>
                </a:ext>
              </a:extLst>
            </p:cNvPr>
            <p:cNvCxnSpPr>
              <a:cxnSpLocks/>
              <a:stCxn id="10" idx="2"/>
              <a:endCxn id="8" idx="0"/>
            </p:cNvCxnSpPr>
            <p:nvPr/>
          </p:nvCxnSpPr>
          <p:spPr>
            <a:xfrm flipH="1">
              <a:off x="2579988" y="5520217"/>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CE0148C-2C13-5018-C9B4-57F42EB47BE0}"/>
                </a:ext>
              </a:extLst>
            </p:cNvPr>
            <p:cNvCxnSpPr>
              <a:cxnSpLocks/>
              <a:stCxn id="8" idx="3"/>
              <a:endCxn id="11" idx="2"/>
            </p:cNvCxnSpPr>
            <p:nvPr/>
          </p:nvCxnSpPr>
          <p:spPr>
            <a:xfrm flipV="1">
              <a:off x="3150796" y="5974386"/>
              <a:ext cx="426483" cy="358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D295A1D4-2176-799D-BF42-BCC84DE6940D}"/>
                </a:ext>
              </a:extLst>
            </p:cNvPr>
            <p:cNvSpPr/>
            <p:nvPr/>
          </p:nvSpPr>
          <p:spPr>
            <a:xfrm>
              <a:off x="7702292" y="6045352"/>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Mechanic</a:t>
              </a:r>
            </a:p>
          </p:txBody>
        </p:sp>
        <p:sp>
          <p:nvSpPr>
            <p:cNvPr id="18" name="Oval 17">
              <a:extLst>
                <a:ext uri="{FF2B5EF4-FFF2-40B4-BE49-F238E27FC236}">
                  <a16:creationId xmlns:a16="http://schemas.microsoft.com/office/drawing/2014/main" id="{047FB2D1-04CA-5C2B-F00E-8A68A9902988}"/>
                </a:ext>
              </a:extLst>
            </p:cNvPr>
            <p:cNvSpPr/>
            <p:nvPr/>
          </p:nvSpPr>
          <p:spPr>
            <a:xfrm>
              <a:off x="7089928" y="5288679"/>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u="sng" dirty="0">
                  <a:solidFill>
                    <a:schemeClr val="tx1"/>
                  </a:solidFill>
                </a:rPr>
                <a:t>SSI</a:t>
              </a:r>
              <a:endParaRPr lang="en-GB" u="sng" dirty="0">
                <a:solidFill>
                  <a:schemeClr val="tx1"/>
                </a:solidFill>
              </a:endParaRPr>
            </a:p>
          </p:txBody>
        </p:sp>
        <p:sp>
          <p:nvSpPr>
            <p:cNvPr id="19" name="Oval 18">
              <a:extLst>
                <a:ext uri="{FF2B5EF4-FFF2-40B4-BE49-F238E27FC236}">
                  <a16:creationId xmlns:a16="http://schemas.microsoft.com/office/drawing/2014/main" id="{90CEF590-BDD4-B042-EED5-17363EF44315}"/>
                </a:ext>
              </a:extLst>
            </p:cNvPr>
            <p:cNvSpPr/>
            <p:nvPr/>
          </p:nvSpPr>
          <p:spPr>
            <a:xfrm>
              <a:off x="8489570" y="5288679"/>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Name</a:t>
              </a:r>
              <a:endParaRPr lang="en-GB" dirty="0">
                <a:solidFill>
                  <a:schemeClr val="tx1"/>
                </a:solidFill>
              </a:endParaRPr>
            </a:p>
          </p:txBody>
        </p:sp>
        <p:grpSp>
          <p:nvGrpSpPr>
            <p:cNvPr id="20" name="Group 19">
              <a:extLst>
                <a:ext uri="{FF2B5EF4-FFF2-40B4-BE49-F238E27FC236}">
                  <a16:creationId xmlns:a16="http://schemas.microsoft.com/office/drawing/2014/main" id="{E0921A1F-7162-349F-D82B-B3FC42072F2D}"/>
                </a:ext>
              </a:extLst>
            </p:cNvPr>
            <p:cNvGrpSpPr/>
            <p:nvPr/>
          </p:nvGrpSpPr>
          <p:grpSpPr>
            <a:xfrm>
              <a:off x="9261406" y="5979504"/>
              <a:ext cx="1834341" cy="694402"/>
              <a:chOff x="571500" y="5894335"/>
              <a:chExt cx="1344302" cy="694402"/>
            </a:xfrm>
          </p:grpSpPr>
          <p:sp>
            <p:nvSpPr>
              <p:cNvPr id="26" name="Oval 25">
                <a:extLst>
                  <a:ext uri="{FF2B5EF4-FFF2-40B4-BE49-F238E27FC236}">
                    <a16:creationId xmlns:a16="http://schemas.microsoft.com/office/drawing/2014/main" id="{CC165A99-E802-D4D2-8B57-A4EBB7FC4997}"/>
                  </a:ext>
                </a:extLst>
              </p:cNvPr>
              <p:cNvSpPr/>
              <p:nvPr/>
            </p:nvSpPr>
            <p:spPr>
              <a:xfrm>
                <a:off x="571500" y="5894335"/>
                <a:ext cx="1344302" cy="69440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38819DB0-0874-4986-333B-3C8DF463922D}"/>
                  </a:ext>
                </a:extLst>
              </p:cNvPr>
              <p:cNvSpPr/>
              <p:nvPr/>
            </p:nvSpPr>
            <p:spPr>
              <a:xfrm>
                <a:off x="663600" y="5958917"/>
                <a:ext cx="1160101" cy="565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a:solidFill>
                      <a:schemeClr val="tx1"/>
                    </a:solidFill>
                  </a:rPr>
                  <a:t>Phone_Number</a:t>
                </a:r>
                <a:endParaRPr lang="en-GB" sz="1000" dirty="0">
                  <a:solidFill>
                    <a:schemeClr val="tx1"/>
                  </a:solidFill>
                </a:endParaRPr>
              </a:p>
            </p:txBody>
          </p:sp>
        </p:grpSp>
        <p:cxnSp>
          <p:nvCxnSpPr>
            <p:cNvPr id="21" name="Straight Connector 20">
              <a:extLst>
                <a:ext uri="{FF2B5EF4-FFF2-40B4-BE49-F238E27FC236}">
                  <a16:creationId xmlns:a16="http://schemas.microsoft.com/office/drawing/2014/main" id="{B5152A88-314A-44AE-ED65-644719637357}"/>
                </a:ext>
              </a:extLst>
            </p:cNvPr>
            <p:cNvCxnSpPr>
              <a:cxnSpLocks/>
              <a:stCxn id="18" idx="4"/>
              <a:endCxn id="17" idx="0"/>
            </p:cNvCxnSpPr>
            <p:nvPr/>
          </p:nvCxnSpPr>
          <p:spPr>
            <a:xfrm>
              <a:off x="7595486" y="5751755"/>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1FAA27F-4BCF-4239-FF7B-89FF70743A57}"/>
                </a:ext>
              </a:extLst>
            </p:cNvPr>
            <p:cNvCxnSpPr>
              <a:cxnSpLocks/>
              <a:stCxn id="19" idx="3"/>
              <a:endCxn id="17" idx="0"/>
            </p:cNvCxnSpPr>
            <p:nvPr/>
          </p:nvCxnSpPr>
          <p:spPr>
            <a:xfrm flipH="1">
              <a:off x="8273100" y="5683939"/>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27B1965-E07B-7C36-208E-49A6910A3176}"/>
                </a:ext>
              </a:extLst>
            </p:cNvPr>
            <p:cNvCxnSpPr>
              <a:cxnSpLocks/>
              <a:stCxn id="26" idx="2"/>
              <a:endCxn id="17" idx="3"/>
            </p:cNvCxnSpPr>
            <p:nvPr/>
          </p:nvCxnSpPr>
          <p:spPr>
            <a:xfrm flipH="1">
              <a:off x="8843908" y="6326705"/>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1ACF33A-C594-3EF4-99F4-70C36A826AAC}"/>
                </a:ext>
              </a:extLst>
            </p:cNvPr>
            <p:cNvCxnSpPr>
              <a:cxnSpLocks/>
              <a:stCxn id="7" idx="3"/>
              <a:endCxn id="17" idx="1"/>
            </p:cNvCxnSpPr>
            <p:nvPr/>
          </p:nvCxnSpPr>
          <p:spPr>
            <a:xfrm flipV="1">
              <a:off x="6485075" y="6326706"/>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5F12D9-0105-E771-5374-D19A57F54D77}"/>
                </a:ext>
              </a:extLst>
            </p:cNvPr>
            <p:cNvCxnSpPr>
              <a:cxnSpLocks/>
              <a:stCxn id="8" idx="3"/>
              <a:endCxn id="7" idx="1"/>
            </p:cNvCxnSpPr>
            <p:nvPr/>
          </p:nvCxnSpPr>
          <p:spPr>
            <a:xfrm flipV="1">
              <a:off x="3150796" y="6333352"/>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317953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453F9-6ED2-25E4-4BDC-C86D2B6B1F14}"/>
              </a:ext>
            </a:extLst>
          </p:cNvPr>
          <p:cNvSpPr>
            <a:spLocks noGrp="1"/>
          </p:cNvSpPr>
          <p:nvPr>
            <p:ph type="title"/>
          </p:nvPr>
        </p:nvSpPr>
        <p:spPr/>
        <p:txBody>
          <a:bodyPr/>
          <a:lstStyle/>
          <a:p>
            <a:r>
              <a:rPr lang="en-GB" dirty="0"/>
              <a:t>Relationship sets</a:t>
            </a:r>
          </a:p>
        </p:txBody>
      </p:sp>
      <p:sp>
        <p:nvSpPr>
          <p:cNvPr id="3" name="Content Placeholder 2">
            <a:extLst>
              <a:ext uri="{FF2B5EF4-FFF2-40B4-BE49-F238E27FC236}">
                <a16:creationId xmlns:a16="http://schemas.microsoft.com/office/drawing/2014/main" id="{D302AFB3-B5A1-4CFB-38DD-56426B978DCD}"/>
              </a:ext>
            </a:extLst>
          </p:cNvPr>
          <p:cNvSpPr>
            <a:spLocks noGrp="1"/>
          </p:cNvSpPr>
          <p:nvPr>
            <p:ph idx="1"/>
          </p:nvPr>
        </p:nvSpPr>
        <p:spPr/>
        <p:txBody>
          <a:bodyPr/>
          <a:lstStyle/>
          <a:p>
            <a:r>
              <a:rPr lang="en-GB" dirty="0"/>
              <a:t>We inform DBMS regarding the </a:t>
            </a:r>
            <a:r>
              <a:rPr lang="en-GB" b="1" dirty="0"/>
              <a:t>referential integrity </a:t>
            </a:r>
            <a:r>
              <a:rPr lang="en-GB" dirty="0"/>
              <a:t>for relationship sets while creating them using Foreign Keys (in DDL).</a:t>
            </a:r>
          </a:p>
        </p:txBody>
      </p:sp>
      <p:sp>
        <p:nvSpPr>
          <p:cNvPr id="4" name="Slide Number Placeholder 3">
            <a:extLst>
              <a:ext uri="{FF2B5EF4-FFF2-40B4-BE49-F238E27FC236}">
                <a16:creationId xmlns:a16="http://schemas.microsoft.com/office/drawing/2014/main" id="{89C5199C-F97D-E319-06D2-CAA6EF1AD449}"/>
              </a:ext>
            </a:extLst>
          </p:cNvPr>
          <p:cNvSpPr>
            <a:spLocks noGrp="1"/>
          </p:cNvSpPr>
          <p:nvPr>
            <p:ph type="sldNum" sz="quarter" idx="4"/>
          </p:nvPr>
        </p:nvSpPr>
        <p:spPr/>
        <p:txBody>
          <a:bodyPr/>
          <a:lstStyle/>
          <a:p>
            <a:fld id="{6998E55D-8E2A-4AFE-A61C-B5DBBB7761E7}" type="slidenum">
              <a:rPr lang="en-GB" smtClean="0"/>
              <a:pPr/>
              <a:t>46</a:t>
            </a:fld>
            <a:endParaRPr lang="en-GB"/>
          </a:p>
        </p:txBody>
      </p:sp>
    </p:spTree>
    <p:extLst>
      <p:ext uri="{BB962C8B-B14F-4D97-AF65-F5344CB8AC3E}">
        <p14:creationId xmlns:p14="http://schemas.microsoft.com/office/powerpoint/2010/main" val="16357359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E6792-9ECE-E069-88CE-2B8F683F0CEF}"/>
              </a:ext>
            </a:extLst>
          </p:cNvPr>
          <p:cNvSpPr>
            <a:spLocks noGrp="1"/>
          </p:cNvSpPr>
          <p:nvPr>
            <p:ph type="title"/>
          </p:nvPr>
        </p:nvSpPr>
        <p:spPr/>
        <p:txBody>
          <a:bodyPr/>
          <a:lstStyle/>
          <a:p>
            <a:r>
              <a:rPr lang="en-GB" dirty="0"/>
              <a:t>Referential integrity: Another key! Foreign keys</a:t>
            </a:r>
          </a:p>
        </p:txBody>
      </p:sp>
      <p:sp>
        <p:nvSpPr>
          <p:cNvPr id="4" name="Slide Number Placeholder 3">
            <a:extLst>
              <a:ext uri="{FF2B5EF4-FFF2-40B4-BE49-F238E27FC236}">
                <a16:creationId xmlns:a16="http://schemas.microsoft.com/office/drawing/2014/main" id="{65964E6F-4FF1-2F4F-456B-C81DC521144F}"/>
              </a:ext>
            </a:extLst>
          </p:cNvPr>
          <p:cNvSpPr>
            <a:spLocks noGrp="1"/>
          </p:cNvSpPr>
          <p:nvPr>
            <p:ph type="sldNum" sz="quarter" idx="4"/>
          </p:nvPr>
        </p:nvSpPr>
        <p:spPr>
          <a:xfrm>
            <a:off x="8955058" y="6386272"/>
            <a:ext cx="2743200" cy="365125"/>
          </a:xfrm>
        </p:spPr>
        <p:txBody>
          <a:bodyPr/>
          <a:lstStyle/>
          <a:p>
            <a:fld id="{6998E55D-8E2A-4AFE-A61C-B5DBBB7761E7}" type="slidenum">
              <a:rPr lang="en-GB" smtClean="0"/>
              <a:pPr/>
              <a:t>47</a:t>
            </a:fld>
            <a:endParaRPr lang="en-GB"/>
          </a:p>
        </p:txBody>
      </p:sp>
      <p:grpSp>
        <p:nvGrpSpPr>
          <p:cNvPr id="27" name="Group 26">
            <a:extLst>
              <a:ext uri="{FF2B5EF4-FFF2-40B4-BE49-F238E27FC236}">
                <a16:creationId xmlns:a16="http://schemas.microsoft.com/office/drawing/2014/main" id="{2B49ECE0-192F-AEDE-3243-46E579E2333A}"/>
              </a:ext>
            </a:extLst>
          </p:cNvPr>
          <p:cNvGrpSpPr/>
          <p:nvPr/>
        </p:nvGrpSpPr>
        <p:grpSpPr>
          <a:xfrm>
            <a:off x="493742" y="5072401"/>
            <a:ext cx="10646942" cy="1546661"/>
            <a:chOff x="448805" y="5252683"/>
            <a:chExt cx="10646942" cy="1546661"/>
          </a:xfrm>
        </p:grpSpPr>
        <p:sp>
          <p:nvSpPr>
            <p:cNvPr id="5" name="Rectangle 2">
              <a:extLst>
                <a:ext uri="{FF2B5EF4-FFF2-40B4-BE49-F238E27FC236}">
                  <a16:creationId xmlns:a16="http://schemas.microsoft.com/office/drawing/2014/main" id="{C5AAFA1B-0960-5DBC-ADB8-524E904304D5}"/>
                </a:ext>
              </a:extLst>
            </p:cNvPr>
            <p:cNvSpPr>
              <a:spLocks noChangeArrowheads="1"/>
            </p:cNvSpPr>
            <p:nvPr/>
          </p:nvSpPr>
          <p:spPr bwMode="auto">
            <a:xfrm>
              <a:off x="2209800" y="6248400"/>
              <a:ext cx="1905000" cy="457200"/>
            </a:xfrm>
            <a:prstGeom prst="rect">
              <a:avLst/>
            </a:prstGeom>
            <a:noFill/>
            <a:ln w="12700">
              <a:noFill/>
              <a:miter lim="800000"/>
              <a:headEnd/>
              <a:tailEnd/>
            </a:ln>
            <a:effectLst/>
          </p:spPr>
          <p:txBody>
            <a:bodyPr wrap="none" anchor="ctr"/>
            <a:lstStyle/>
            <a:p>
              <a:endParaRPr lang="tr-TR"/>
            </a:p>
          </p:txBody>
        </p:sp>
        <p:sp>
          <p:nvSpPr>
            <p:cNvPr id="6" name="Flowchart: Decision 5">
              <a:extLst>
                <a:ext uri="{FF2B5EF4-FFF2-40B4-BE49-F238E27FC236}">
                  <a16:creationId xmlns:a16="http://schemas.microsoft.com/office/drawing/2014/main" id="{40292033-5CA9-1C8D-4E7E-D2477CB2CB93}"/>
                </a:ext>
              </a:extLst>
            </p:cNvPr>
            <p:cNvSpPr/>
            <p:nvPr/>
          </p:nvSpPr>
          <p:spPr>
            <a:xfrm>
              <a:off x="4691445" y="5867360"/>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Repairs</a:t>
              </a:r>
            </a:p>
          </p:txBody>
        </p:sp>
        <p:sp>
          <p:nvSpPr>
            <p:cNvPr id="7" name="Rectangle 6">
              <a:extLst>
                <a:ext uri="{FF2B5EF4-FFF2-40B4-BE49-F238E27FC236}">
                  <a16:creationId xmlns:a16="http://schemas.microsoft.com/office/drawing/2014/main" id="{3CD5F5C3-E09F-F60B-8321-FA50DB0B00E1}"/>
                </a:ext>
              </a:extLst>
            </p:cNvPr>
            <p:cNvSpPr/>
            <p:nvPr/>
          </p:nvSpPr>
          <p:spPr>
            <a:xfrm>
              <a:off x="2009180" y="6051999"/>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Car</a:t>
              </a:r>
            </a:p>
          </p:txBody>
        </p:sp>
        <p:sp>
          <p:nvSpPr>
            <p:cNvPr id="8" name="Oval 7">
              <a:extLst>
                <a:ext uri="{FF2B5EF4-FFF2-40B4-BE49-F238E27FC236}">
                  <a16:creationId xmlns:a16="http://schemas.microsoft.com/office/drawing/2014/main" id="{B1B452DA-C484-CE5C-3444-B89C2F71FAED}"/>
                </a:ext>
              </a:extLst>
            </p:cNvPr>
            <p:cNvSpPr/>
            <p:nvPr/>
          </p:nvSpPr>
          <p:spPr>
            <a:xfrm>
              <a:off x="448805" y="5787967"/>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u="sng" dirty="0">
                  <a:solidFill>
                    <a:schemeClr val="tx1"/>
                  </a:solidFill>
                </a:rPr>
                <a:t>Model</a:t>
              </a:r>
              <a:endParaRPr lang="en-GB" u="sng" dirty="0">
                <a:solidFill>
                  <a:schemeClr val="tx1"/>
                </a:solidFill>
              </a:endParaRPr>
            </a:p>
          </p:txBody>
        </p:sp>
        <p:sp>
          <p:nvSpPr>
            <p:cNvPr id="9" name="Oval 8">
              <a:extLst>
                <a:ext uri="{FF2B5EF4-FFF2-40B4-BE49-F238E27FC236}">
                  <a16:creationId xmlns:a16="http://schemas.microsoft.com/office/drawing/2014/main" id="{63EABDCE-EDA6-C2C2-619F-6C5C25BDD080}"/>
                </a:ext>
              </a:extLst>
            </p:cNvPr>
            <p:cNvSpPr/>
            <p:nvPr/>
          </p:nvSpPr>
          <p:spPr>
            <a:xfrm>
              <a:off x="3181829" y="5288679"/>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Weight</a:t>
              </a:r>
              <a:endParaRPr lang="en-GB" dirty="0">
                <a:solidFill>
                  <a:schemeClr val="tx1"/>
                </a:solidFill>
              </a:endParaRPr>
            </a:p>
          </p:txBody>
        </p:sp>
        <p:sp>
          <p:nvSpPr>
            <p:cNvPr id="10" name="Oval 9">
              <a:extLst>
                <a:ext uri="{FF2B5EF4-FFF2-40B4-BE49-F238E27FC236}">
                  <a16:creationId xmlns:a16="http://schemas.microsoft.com/office/drawing/2014/main" id="{F9FB1538-6BAC-BE8C-7CD7-D1032D51D931}"/>
                </a:ext>
              </a:extLst>
            </p:cNvPr>
            <p:cNvSpPr/>
            <p:nvPr/>
          </p:nvSpPr>
          <p:spPr>
            <a:xfrm>
              <a:off x="3577279" y="5742848"/>
              <a:ext cx="121750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Length (mm)</a:t>
              </a:r>
              <a:endParaRPr lang="en-GB" dirty="0">
                <a:solidFill>
                  <a:schemeClr val="tx1"/>
                </a:solidFill>
              </a:endParaRPr>
            </a:p>
          </p:txBody>
        </p:sp>
        <p:sp>
          <p:nvSpPr>
            <p:cNvPr id="11" name="Oval 10">
              <a:extLst>
                <a:ext uri="{FF2B5EF4-FFF2-40B4-BE49-F238E27FC236}">
                  <a16:creationId xmlns:a16="http://schemas.microsoft.com/office/drawing/2014/main" id="{C827683D-9D0E-A7C5-6E79-78FEEC09066E}"/>
                </a:ext>
              </a:extLst>
            </p:cNvPr>
            <p:cNvSpPr/>
            <p:nvPr/>
          </p:nvSpPr>
          <p:spPr>
            <a:xfrm>
              <a:off x="1430190" y="5252683"/>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solidFill>
                    <a:schemeClr val="tx1"/>
                  </a:solidFill>
                </a:rPr>
                <a:t>Max_Speed</a:t>
              </a:r>
              <a:endParaRPr lang="en-GB" dirty="0">
                <a:solidFill>
                  <a:schemeClr val="tx1"/>
                </a:solidFill>
              </a:endParaRPr>
            </a:p>
          </p:txBody>
        </p:sp>
        <p:cxnSp>
          <p:nvCxnSpPr>
            <p:cNvPr id="12" name="Straight Connector 11">
              <a:extLst>
                <a:ext uri="{FF2B5EF4-FFF2-40B4-BE49-F238E27FC236}">
                  <a16:creationId xmlns:a16="http://schemas.microsoft.com/office/drawing/2014/main" id="{F35DBAB7-D82B-B85F-72CD-7FBC27C54D16}"/>
                </a:ext>
              </a:extLst>
            </p:cNvPr>
            <p:cNvCxnSpPr>
              <a:stCxn id="8" idx="6"/>
              <a:endCxn id="7" idx="1"/>
            </p:cNvCxnSpPr>
            <p:nvPr/>
          </p:nvCxnSpPr>
          <p:spPr>
            <a:xfrm>
              <a:off x="1459920" y="6019505"/>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CD69BAE-41E2-D88B-B9D6-67408F674AC5}"/>
                </a:ext>
              </a:extLst>
            </p:cNvPr>
            <p:cNvCxnSpPr>
              <a:cxnSpLocks/>
              <a:stCxn id="11" idx="4"/>
              <a:endCxn id="7" idx="0"/>
            </p:cNvCxnSpPr>
            <p:nvPr/>
          </p:nvCxnSpPr>
          <p:spPr>
            <a:xfrm>
              <a:off x="2187794" y="5715759"/>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9DD3C37-687D-44E3-4237-25BD8C08F2BE}"/>
                </a:ext>
              </a:extLst>
            </p:cNvPr>
            <p:cNvCxnSpPr>
              <a:cxnSpLocks/>
              <a:stCxn id="9" idx="2"/>
              <a:endCxn id="7" idx="0"/>
            </p:cNvCxnSpPr>
            <p:nvPr/>
          </p:nvCxnSpPr>
          <p:spPr>
            <a:xfrm flipH="1">
              <a:off x="2579988" y="5520217"/>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418B0DB-DF4F-F976-6B0C-EA4117DD71B8}"/>
                </a:ext>
              </a:extLst>
            </p:cNvPr>
            <p:cNvCxnSpPr>
              <a:cxnSpLocks/>
              <a:stCxn id="7" idx="3"/>
              <a:endCxn id="10" idx="2"/>
            </p:cNvCxnSpPr>
            <p:nvPr/>
          </p:nvCxnSpPr>
          <p:spPr>
            <a:xfrm flipV="1">
              <a:off x="3150796" y="5974386"/>
              <a:ext cx="426483" cy="358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C0DEDC2-735E-A029-6A9D-F3A6FF82471E}"/>
                </a:ext>
              </a:extLst>
            </p:cNvPr>
            <p:cNvSpPr/>
            <p:nvPr/>
          </p:nvSpPr>
          <p:spPr>
            <a:xfrm>
              <a:off x="7702292" y="6045352"/>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Mechanic</a:t>
              </a:r>
            </a:p>
          </p:txBody>
        </p:sp>
        <p:sp>
          <p:nvSpPr>
            <p:cNvPr id="17" name="Oval 16">
              <a:extLst>
                <a:ext uri="{FF2B5EF4-FFF2-40B4-BE49-F238E27FC236}">
                  <a16:creationId xmlns:a16="http://schemas.microsoft.com/office/drawing/2014/main" id="{E9FB0D2B-97E6-CF9A-C181-80D925553BC2}"/>
                </a:ext>
              </a:extLst>
            </p:cNvPr>
            <p:cNvSpPr/>
            <p:nvPr/>
          </p:nvSpPr>
          <p:spPr>
            <a:xfrm>
              <a:off x="7089928" y="5288679"/>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u="sng" dirty="0">
                  <a:solidFill>
                    <a:schemeClr val="tx1"/>
                  </a:solidFill>
                </a:rPr>
                <a:t>SSI</a:t>
              </a:r>
              <a:endParaRPr lang="en-GB" u="sng" dirty="0">
                <a:solidFill>
                  <a:schemeClr val="tx1"/>
                </a:solidFill>
              </a:endParaRPr>
            </a:p>
          </p:txBody>
        </p:sp>
        <p:sp>
          <p:nvSpPr>
            <p:cNvPr id="18" name="Oval 17">
              <a:extLst>
                <a:ext uri="{FF2B5EF4-FFF2-40B4-BE49-F238E27FC236}">
                  <a16:creationId xmlns:a16="http://schemas.microsoft.com/office/drawing/2014/main" id="{CEE6C8AB-5454-CA9A-1D8E-9763180CF7C3}"/>
                </a:ext>
              </a:extLst>
            </p:cNvPr>
            <p:cNvSpPr/>
            <p:nvPr/>
          </p:nvSpPr>
          <p:spPr>
            <a:xfrm>
              <a:off x="8489570" y="5288679"/>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Name</a:t>
              </a:r>
              <a:endParaRPr lang="en-GB" dirty="0">
                <a:solidFill>
                  <a:schemeClr val="tx1"/>
                </a:solidFill>
              </a:endParaRPr>
            </a:p>
          </p:txBody>
        </p:sp>
        <p:grpSp>
          <p:nvGrpSpPr>
            <p:cNvPr id="19" name="Group 18">
              <a:extLst>
                <a:ext uri="{FF2B5EF4-FFF2-40B4-BE49-F238E27FC236}">
                  <a16:creationId xmlns:a16="http://schemas.microsoft.com/office/drawing/2014/main" id="{39252680-0A95-3DCF-C1B9-44C679E9DE34}"/>
                </a:ext>
              </a:extLst>
            </p:cNvPr>
            <p:cNvGrpSpPr/>
            <p:nvPr/>
          </p:nvGrpSpPr>
          <p:grpSpPr>
            <a:xfrm>
              <a:off x="9261406" y="5979504"/>
              <a:ext cx="1834341" cy="694402"/>
              <a:chOff x="571500" y="5894335"/>
              <a:chExt cx="1344302" cy="694402"/>
            </a:xfrm>
          </p:grpSpPr>
          <p:sp>
            <p:nvSpPr>
              <p:cNvPr id="20" name="Oval 19">
                <a:extLst>
                  <a:ext uri="{FF2B5EF4-FFF2-40B4-BE49-F238E27FC236}">
                    <a16:creationId xmlns:a16="http://schemas.microsoft.com/office/drawing/2014/main" id="{D6C8F9B1-93E2-7E9A-96C5-CBBC87E7FF5E}"/>
                  </a:ext>
                </a:extLst>
              </p:cNvPr>
              <p:cNvSpPr/>
              <p:nvPr/>
            </p:nvSpPr>
            <p:spPr>
              <a:xfrm>
                <a:off x="571500" y="5894335"/>
                <a:ext cx="1344302" cy="69440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58626EF2-DB9F-FA43-3592-09956B15DA5B}"/>
                  </a:ext>
                </a:extLst>
              </p:cNvPr>
              <p:cNvSpPr/>
              <p:nvPr/>
            </p:nvSpPr>
            <p:spPr>
              <a:xfrm>
                <a:off x="663600" y="5958917"/>
                <a:ext cx="1160101" cy="565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a:solidFill>
                      <a:schemeClr val="tx1"/>
                    </a:solidFill>
                  </a:rPr>
                  <a:t>Phone_Number</a:t>
                </a:r>
                <a:endParaRPr lang="en-GB" sz="1000" dirty="0">
                  <a:solidFill>
                    <a:schemeClr val="tx1"/>
                  </a:solidFill>
                </a:endParaRPr>
              </a:p>
            </p:txBody>
          </p:sp>
        </p:grpSp>
        <p:cxnSp>
          <p:nvCxnSpPr>
            <p:cNvPr id="22" name="Straight Connector 21">
              <a:extLst>
                <a:ext uri="{FF2B5EF4-FFF2-40B4-BE49-F238E27FC236}">
                  <a16:creationId xmlns:a16="http://schemas.microsoft.com/office/drawing/2014/main" id="{0071FF5D-3DB2-FF52-432C-1E63DA222305}"/>
                </a:ext>
              </a:extLst>
            </p:cNvPr>
            <p:cNvCxnSpPr>
              <a:cxnSpLocks/>
              <a:stCxn id="17" idx="4"/>
              <a:endCxn id="16" idx="0"/>
            </p:cNvCxnSpPr>
            <p:nvPr/>
          </p:nvCxnSpPr>
          <p:spPr>
            <a:xfrm>
              <a:off x="7595486" y="5751755"/>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2B60468-8C90-C38E-E0AE-7EDD6483D140}"/>
                </a:ext>
              </a:extLst>
            </p:cNvPr>
            <p:cNvCxnSpPr>
              <a:cxnSpLocks/>
              <a:stCxn id="18" idx="3"/>
              <a:endCxn id="16" idx="0"/>
            </p:cNvCxnSpPr>
            <p:nvPr/>
          </p:nvCxnSpPr>
          <p:spPr>
            <a:xfrm flipH="1">
              <a:off x="8273100" y="5683939"/>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5D605F5-07D7-9C6A-495B-550EF859AAC6}"/>
                </a:ext>
              </a:extLst>
            </p:cNvPr>
            <p:cNvCxnSpPr>
              <a:cxnSpLocks/>
              <a:stCxn id="20" idx="2"/>
              <a:endCxn id="16" idx="3"/>
            </p:cNvCxnSpPr>
            <p:nvPr/>
          </p:nvCxnSpPr>
          <p:spPr>
            <a:xfrm flipH="1">
              <a:off x="8843908" y="6326705"/>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48368A1-4E03-CE7D-D8D7-F80C7921FAE5}"/>
                </a:ext>
              </a:extLst>
            </p:cNvPr>
            <p:cNvCxnSpPr>
              <a:cxnSpLocks/>
              <a:stCxn id="6" idx="3"/>
              <a:endCxn id="16" idx="1"/>
            </p:cNvCxnSpPr>
            <p:nvPr/>
          </p:nvCxnSpPr>
          <p:spPr>
            <a:xfrm flipV="1">
              <a:off x="6485075" y="6326706"/>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6F88C0B-CA27-824F-BE24-B6A49ED7B88C}"/>
                </a:ext>
              </a:extLst>
            </p:cNvPr>
            <p:cNvCxnSpPr>
              <a:cxnSpLocks/>
              <a:stCxn id="7" idx="3"/>
              <a:endCxn id="6" idx="1"/>
            </p:cNvCxnSpPr>
            <p:nvPr/>
          </p:nvCxnSpPr>
          <p:spPr>
            <a:xfrm flipV="1">
              <a:off x="3150796" y="6333352"/>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28" name="Table 7">
            <a:extLst>
              <a:ext uri="{FF2B5EF4-FFF2-40B4-BE49-F238E27FC236}">
                <a16:creationId xmlns:a16="http://schemas.microsoft.com/office/drawing/2014/main" id="{22F206AB-90BA-0225-7AFF-526F4D5E7D73}"/>
              </a:ext>
            </a:extLst>
          </p:cNvPr>
          <p:cNvGraphicFramePr>
            <a:graphicFrameLocks noGrp="1"/>
          </p:cNvGraphicFramePr>
          <p:nvPr>
            <p:extLst>
              <p:ext uri="{D42A27DB-BD31-4B8C-83A1-F6EECF244321}">
                <p14:modId xmlns:p14="http://schemas.microsoft.com/office/powerpoint/2010/main" val="94560037"/>
              </p:ext>
            </p:extLst>
          </p:nvPr>
        </p:nvGraphicFramePr>
        <p:xfrm>
          <a:off x="917020" y="3188195"/>
          <a:ext cx="4146629" cy="1569720"/>
        </p:xfrm>
        <a:graphic>
          <a:graphicData uri="http://schemas.openxmlformats.org/drawingml/2006/table">
            <a:tbl>
              <a:tblPr firstRow="1" bandRow="1">
                <a:tableStyleId>{5C22544A-7EE6-4342-B048-85BDC9FD1C3A}</a:tableStyleId>
              </a:tblPr>
              <a:tblGrid>
                <a:gridCol w="1480668">
                  <a:extLst>
                    <a:ext uri="{9D8B030D-6E8A-4147-A177-3AD203B41FA5}">
                      <a16:colId xmlns:a16="http://schemas.microsoft.com/office/drawing/2014/main" val="1551054938"/>
                    </a:ext>
                  </a:extLst>
                </a:gridCol>
                <a:gridCol w="810781">
                  <a:extLst>
                    <a:ext uri="{9D8B030D-6E8A-4147-A177-3AD203B41FA5}">
                      <a16:colId xmlns:a16="http://schemas.microsoft.com/office/drawing/2014/main" val="2429303523"/>
                    </a:ext>
                  </a:extLst>
                </a:gridCol>
                <a:gridCol w="791308">
                  <a:extLst>
                    <a:ext uri="{9D8B030D-6E8A-4147-A177-3AD203B41FA5}">
                      <a16:colId xmlns:a16="http://schemas.microsoft.com/office/drawing/2014/main" val="749733657"/>
                    </a:ext>
                  </a:extLst>
                </a:gridCol>
                <a:gridCol w="1063872">
                  <a:extLst>
                    <a:ext uri="{9D8B030D-6E8A-4147-A177-3AD203B41FA5}">
                      <a16:colId xmlns:a16="http://schemas.microsoft.com/office/drawing/2014/main" val="3359406929"/>
                    </a:ext>
                  </a:extLst>
                </a:gridCol>
              </a:tblGrid>
              <a:tr h="370840">
                <a:tc>
                  <a:txBody>
                    <a:bodyPr/>
                    <a:lstStyle/>
                    <a:p>
                      <a:r>
                        <a:rPr lang="en-GB" sz="1400" u="sng" dirty="0"/>
                        <a:t>Model</a:t>
                      </a:r>
                    </a:p>
                  </a:txBody>
                  <a:tcPr/>
                </a:tc>
                <a:tc>
                  <a:txBody>
                    <a:bodyPr/>
                    <a:lstStyle/>
                    <a:p>
                      <a:r>
                        <a:rPr lang="en-GB" sz="1400" dirty="0"/>
                        <a:t>Weight</a:t>
                      </a:r>
                    </a:p>
                  </a:txBody>
                  <a:tcPr/>
                </a:tc>
                <a:tc>
                  <a:txBody>
                    <a:bodyPr/>
                    <a:lstStyle/>
                    <a:p>
                      <a:r>
                        <a:rPr lang="en-GB" sz="1200" dirty="0"/>
                        <a:t>Length (mm)</a:t>
                      </a:r>
                    </a:p>
                  </a:txBody>
                  <a:tcPr/>
                </a:tc>
                <a:tc>
                  <a:txBody>
                    <a:bodyPr/>
                    <a:lstStyle/>
                    <a:p>
                      <a:r>
                        <a:rPr lang="en-GB" sz="1400" dirty="0" err="1"/>
                        <a:t>Max_Speed</a:t>
                      </a:r>
                      <a:endParaRPr lang="en-GB" sz="1400" dirty="0"/>
                    </a:p>
                  </a:txBody>
                  <a:tcPr/>
                </a:tc>
                <a:extLst>
                  <a:ext uri="{0D108BD9-81ED-4DB2-BD59-A6C34878D82A}">
                    <a16:rowId xmlns:a16="http://schemas.microsoft.com/office/drawing/2014/main" val="1488878063"/>
                  </a:ext>
                </a:extLst>
              </a:tr>
              <a:tr h="370840">
                <a:tc>
                  <a:txBody>
                    <a:bodyPr/>
                    <a:lstStyle/>
                    <a:p>
                      <a:r>
                        <a:rPr lang="en-GB" sz="1400" dirty="0"/>
                        <a:t>BMW 3.21</a:t>
                      </a:r>
                    </a:p>
                  </a:txBody>
                  <a:tcPr/>
                </a:tc>
                <a:tc>
                  <a:txBody>
                    <a:bodyPr/>
                    <a:lstStyle/>
                    <a:p>
                      <a:r>
                        <a:rPr lang="en-GB" sz="1400" dirty="0"/>
                        <a:t>1400</a:t>
                      </a:r>
                    </a:p>
                  </a:txBody>
                  <a:tcPr/>
                </a:tc>
                <a:tc>
                  <a:txBody>
                    <a:bodyPr/>
                    <a:lstStyle/>
                    <a:p>
                      <a:r>
                        <a:rPr lang="en-GB" sz="1400" dirty="0"/>
                        <a:t>2501</a:t>
                      </a:r>
                    </a:p>
                  </a:txBody>
                  <a:tcPr/>
                </a:tc>
                <a:tc>
                  <a:txBody>
                    <a:bodyPr/>
                    <a:lstStyle/>
                    <a:p>
                      <a:r>
                        <a:rPr lang="en-GB" sz="1400" dirty="0"/>
                        <a:t>200</a:t>
                      </a:r>
                    </a:p>
                  </a:txBody>
                  <a:tcPr/>
                </a:tc>
                <a:extLst>
                  <a:ext uri="{0D108BD9-81ED-4DB2-BD59-A6C34878D82A}">
                    <a16:rowId xmlns:a16="http://schemas.microsoft.com/office/drawing/2014/main" val="4098427296"/>
                  </a:ext>
                </a:extLst>
              </a:tr>
              <a:tr h="370840">
                <a:tc>
                  <a:txBody>
                    <a:bodyPr/>
                    <a:lstStyle/>
                    <a:p>
                      <a:r>
                        <a:rPr lang="en-GB" sz="1400" dirty="0" err="1"/>
                        <a:t>Toyota_Corolla</a:t>
                      </a:r>
                      <a:endParaRPr lang="en-GB" sz="1400" dirty="0"/>
                    </a:p>
                  </a:txBody>
                  <a:tcPr/>
                </a:tc>
                <a:tc>
                  <a:txBody>
                    <a:bodyPr/>
                    <a:lstStyle/>
                    <a:p>
                      <a:r>
                        <a:rPr lang="en-GB" sz="1400" dirty="0"/>
                        <a:t>1300</a:t>
                      </a:r>
                    </a:p>
                  </a:txBody>
                  <a:tcPr/>
                </a:tc>
                <a:tc>
                  <a:txBody>
                    <a:bodyPr/>
                    <a:lstStyle/>
                    <a:p>
                      <a:r>
                        <a:rPr lang="en-GB" sz="1400" dirty="0"/>
                        <a:t>3321</a:t>
                      </a:r>
                    </a:p>
                  </a:txBody>
                  <a:tcPr/>
                </a:tc>
                <a:tc>
                  <a:txBody>
                    <a:bodyPr/>
                    <a:lstStyle/>
                    <a:p>
                      <a:r>
                        <a:rPr lang="en-GB" sz="1400" dirty="0"/>
                        <a:t>200</a:t>
                      </a:r>
                    </a:p>
                  </a:txBody>
                  <a:tcPr/>
                </a:tc>
                <a:extLst>
                  <a:ext uri="{0D108BD9-81ED-4DB2-BD59-A6C34878D82A}">
                    <a16:rowId xmlns:a16="http://schemas.microsoft.com/office/drawing/2014/main" val="1953469719"/>
                  </a:ext>
                </a:extLst>
              </a:tr>
              <a:tr h="370840">
                <a:tc>
                  <a:txBody>
                    <a:bodyPr/>
                    <a:lstStyle/>
                    <a:p>
                      <a:r>
                        <a:rPr lang="en-GB" sz="1400" dirty="0"/>
                        <a:t>Hyundai E.GLS</a:t>
                      </a:r>
                    </a:p>
                  </a:txBody>
                  <a:tcPr/>
                </a:tc>
                <a:tc>
                  <a:txBody>
                    <a:bodyPr/>
                    <a:lstStyle/>
                    <a:p>
                      <a:r>
                        <a:rPr lang="en-GB" sz="1400" dirty="0"/>
                        <a:t>1400</a:t>
                      </a:r>
                    </a:p>
                  </a:txBody>
                  <a:tcPr/>
                </a:tc>
                <a:tc>
                  <a:txBody>
                    <a:bodyPr/>
                    <a:lstStyle/>
                    <a:p>
                      <a:r>
                        <a:rPr lang="en-GB" sz="1400" dirty="0"/>
                        <a:t>3895</a:t>
                      </a:r>
                    </a:p>
                  </a:txBody>
                  <a:tcPr/>
                </a:tc>
                <a:tc>
                  <a:txBody>
                    <a:bodyPr/>
                    <a:lstStyle/>
                    <a:p>
                      <a:r>
                        <a:rPr lang="en-GB" sz="1400" dirty="0"/>
                        <a:t>210</a:t>
                      </a:r>
                    </a:p>
                  </a:txBody>
                  <a:tcPr/>
                </a:tc>
                <a:extLst>
                  <a:ext uri="{0D108BD9-81ED-4DB2-BD59-A6C34878D82A}">
                    <a16:rowId xmlns:a16="http://schemas.microsoft.com/office/drawing/2014/main" val="3233330986"/>
                  </a:ext>
                </a:extLst>
              </a:tr>
            </a:tbl>
          </a:graphicData>
        </a:graphic>
      </p:graphicFrame>
      <p:pic>
        <p:nvPicPr>
          <p:cNvPr id="29" name="Picture 28">
            <a:extLst>
              <a:ext uri="{FF2B5EF4-FFF2-40B4-BE49-F238E27FC236}">
                <a16:creationId xmlns:a16="http://schemas.microsoft.com/office/drawing/2014/main" id="{1B8BB291-4E45-DC46-BA89-32188D95DA57}"/>
              </a:ext>
            </a:extLst>
          </p:cNvPr>
          <p:cNvPicPr>
            <a:picLocks noChangeAspect="1"/>
          </p:cNvPicPr>
          <p:nvPr/>
        </p:nvPicPr>
        <p:blipFill>
          <a:blip r:embed="rId2"/>
          <a:stretch>
            <a:fillRect/>
          </a:stretch>
        </p:blipFill>
        <p:spPr>
          <a:xfrm>
            <a:off x="7178158" y="3200185"/>
            <a:ext cx="3804234" cy="1511939"/>
          </a:xfrm>
          <a:prstGeom prst="rect">
            <a:avLst/>
          </a:prstGeom>
        </p:spPr>
      </p:pic>
      <p:cxnSp>
        <p:nvCxnSpPr>
          <p:cNvPr id="37" name="Straight Connector 36">
            <a:extLst>
              <a:ext uri="{FF2B5EF4-FFF2-40B4-BE49-F238E27FC236}">
                <a16:creationId xmlns:a16="http://schemas.microsoft.com/office/drawing/2014/main" id="{A44671AB-6795-F3CB-7393-B40E12B01DFA}"/>
              </a:ext>
            </a:extLst>
          </p:cNvPr>
          <p:cNvCxnSpPr/>
          <p:nvPr/>
        </p:nvCxnSpPr>
        <p:spPr>
          <a:xfrm flipH="1">
            <a:off x="7267575" y="3445798"/>
            <a:ext cx="41874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Content Placeholder 2">
            <a:extLst>
              <a:ext uri="{FF2B5EF4-FFF2-40B4-BE49-F238E27FC236}">
                <a16:creationId xmlns:a16="http://schemas.microsoft.com/office/drawing/2014/main" id="{1CAF1D39-1F73-8420-5538-0182A83FA6F1}"/>
              </a:ext>
            </a:extLst>
          </p:cNvPr>
          <p:cNvSpPr>
            <a:spLocks noGrp="1"/>
          </p:cNvSpPr>
          <p:nvPr>
            <p:ph idx="1"/>
          </p:nvPr>
        </p:nvSpPr>
        <p:spPr>
          <a:xfrm>
            <a:off x="783773" y="1824531"/>
            <a:ext cx="10402387" cy="4352431"/>
          </a:xfrm>
        </p:spPr>
        <p:txBody>
          <a:bodyPr>
            <a:normAutofit/>
          </a:bodyPr>
          <a:lstStyle/>
          <a:p>
            <a:r>
              <a:rPr lang="en-GB" sz="2000" b="1" dirty="0"/>
              <a:t>Foreign keys: a peripheral attribute that establishes referential integrity between entity sets.</a:t>
            </a:r>
            <a:r>
              <a:rPr lang="en-GB" sz="2000" dirty="0"/>
              <a:t> </a:t>
            </a:r>
          </a:p>
        </p:txBody>
      </p:sp>
    </p:spTree>
    <p:extLst>
      <p:ext uri="{BB962C8B-B14F-4D97-AF65-F5344CB8AC3E}">
        <p14:creationId xmlns:p14="http://schemas.microsoft.com/office/powerpoint/2010/main" val="21413504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E6792-9ECE-E069-88CE-2B8F683F0CEF}"/>
              </a:ext>
            </a:extLst>
          </p:cNvPr>
          <p:cNvSpPr>
            <a:spLocks noGrp="1"/>
          </p:cNvSpPr>
          <p:nvPr>
            <p:ph type="title"/>
          </p:nvPr>
        </p:nvSpPr>
        <p:spPr/>
        <p:txBody>
          <a:bodyPr/>
          <a:lstStyle/>
          <a:p>
            <a:r>
              <a:rPr lang="en-GB" dirty="0"/>
              <a:t>Referential integrity: Another key! Foreign keys</a:t>
            </a:r>
          </a:p>
        </p:txBody>
      </p:sp>
      <p:sp>
        <p:nvSpPr>
          <p:cNvPr id="3" name="Content Placeholder 2">
            <a:extLst>
              <a:ext uri="{FF2B5EF4-FFF2-40B4-BE49-F238E27FC236}">
                <a16:creationId xmlns:a16="http://schemas.microsoft.com/office/drawing/2014/main" id="{BC40CA0E-8E60-5289-49C3-F8CF0D173EAA}"/>
              </a:ext>
            </a:extLst>
          </p:cNvPr>
          <p:cNvSpPr>
            <a:spLocks noGrp="1"/>
          </p:cNvSpPr>
          <p:nvPr>
            <p:ph idx="1"/>
          </p:nvPr>
        </p:nvSpPr>
        <p:spPr>
          <a:xfrm>
            <a:off x="783773" y="1824531"/>
            <a:ext cx="10356911" cy="4352431"/>
          </a:xfrm>
        </p:spPr>
        <p:txBody>
          <a:bodyPr>
            <a:normAutofit/>
          </a:bodyPr>
          <a:lstStyle/>
          <a:p>
            <a:r>
              <a:rPr lang="en-GB" sz="2000" b="1" dirty="0"/>
              <a:t>Foreign keys: a peripheral attribute that establishes referential integrity between entity sets.</a:t>
            </a:r>
            <a:r>
              <a:rPr lang="en-GB" sz="2000" dirty="0"/>
              <a:t> </a:t>
            </a:r>
          </a:p>
          <a:p>
            <a:r>
              <a:rPr lang="en-GB" sz="2000" dirty="0"/>
              <a:t>It requires either </a:t>
            </a:r>
            <a:r>
              <a:rPr lang="en-GB" sz="2000" dirty="0" err="1"/>
              <a:t>i</a:t>
            </a:r>
            <a:r>
              <a:rPr lang="en-GB" sz="2000" dirty="0"/>
              <a:t>) </a:t>
            </a:r>
            <a:r>
              <a:rPr lang="en-GB" sz="2000" b="1" dirty="0"/>
              <a:t>importing </a:t>
            </a:r>
            <a:r>
              <a:rPr lang="en-GB" sz="2000" b="1" u="sng" dirty="0"/>
              <a:t>the Primary Key </a:t>
            </a:r>
            <a:r>
              <a:rPr lang="en-GB" sz="2000" b="1" dirty="0"/>
              <a:t>attribute of one table to the other table</a:t>
            </a:r>
            <a:r>
              <a:rPr lang="en-GB" sz="2000" dirty="0"/>
              <a:t> </a:t>
            </a:r>
            <a:r>
              <a:rPr lang="en-GB" sz="2000" dirty="0">
                <a:solidFill>
                  <a:schemeClr val="bg1"/>
                </a:solidFill>
              </a:rPr>
              <a:t>or ii) </a:t>
            </a:r>
            <a:r>
              <a:rPr lang="en-GB" sz="2000" b="1" dirty="0">
                <a:solidFill>
                  <a:schemeClr val="bg1"/>
                </a:solidFill>
              </a:rPr>
              <a:t>creating a new table that holds the primary keys of the tables in relation</a:t>
            </a:r>
            <a:r>
              <a:rPr lang="en-GB" sz="2000" dirty="0">
                <a:solidFill>
                  <a:schemeClr val="bg1"/>
                </a:solidFill>
              </a:rPr>
              <a:t>. </a:t>
            </a:r>
          </a:p>
        </p:txBody>
      </p:sp>
      <p:sp>
        <p:nvSpPr>
          <p:cNvPr id="4" name="Slide Number Placeholder 3">
            <a:extLst>
              <a:ext uri="{FF2B5EF4-FFF2-40B4-BE49-F238E27FC236}">
                <a16:creationId xmlns:a16="http://schemas.microsoft.com/office/drawing/2014/main" id="{65964E6F-4FF1-2F4F-456B-C81DC521144F}"/>
              </a:ext>
            </a:extLst>
          </p:cNvPr>
          <p:cNvSpPr>
            <a:spLocks noGrp="1"/>
          </p:cNvSpPr>
          <p:nvPr>
            <p:ph type="sldNum" sz="quarter" idx="4"/>
          </p:nvPr>
        </p:nvSpPr>
        <p:spPr>
          <a:xfrm>
            <a:off x="8955058" y="6386272"/>
            <a:ext cx="2743200" cy="365125"/>
          </a:xfrm>
        </p:spPr>
        <p:txBody>
          <a:bodyPr/>
          <a:lstStyle/>
          <a:p>
            <a:fld id="{6998E55D-8E2A-4AFE-A61C-B5DBBB7761E7}" type="slidenum">
              <a:rPr lang="en-GB" smtClean="0"/>
              <a:pPr/>
              <a:t>48</a:t>
            </a:fld>
            <a:endParaRPr lang="en-GB"/>
          </a:p>
        </p:txBody>
      </p:sp>
      <p:grpSp>
        <p:nvGrpSpPr>
          <p:cNvPr id="27" name="Group 26">
            <a:extLst>
              <a:ext uri="{FF2B5EF4-FFF2-40B4-BE49-F238E27FC236}">
                <a16:creationId xmlns:a16="http://schemas.microsoft.com/office/drawing/2014/main" id="{2B49ECE0-192F-AEDE-3243-46E579E2333A}"/>
              </a:ext>
            </a:extLst>
          </p:cNvPr>
          <p:cNvGrpSpPr/>
          <p:nvPr/>
        </p:nvGrpSpPr>
        <p:grpSpPr>
          <a:xfrm>
            <a:off x="493742" y="5072401"/>
            <a:ext cx="10646942" cy="1546661"/>
            <a:chOff x="448805" y="5252683"/>
            <a:chExt cx="10646942" cy="1546661"/>
          </a:xfrm>
        </p:grpSpPr>
        <p:sp>
          <p:nvSpPr>
            <p:cNvPr id="5" name="Rectangle 2">
              <a:extLst>
                <a:ext uri="{FF2B5EF4-FFF2-40B4-BE49-F238E27FC236}">
                  <a16:creationId xmlns:a16="http://schemas.microsoft.com/office/drawing/2014/main" id="{C5AAFA1B-0960-5DBC-ADB8-524E904304D5}"/>
                </a:ext>
              </a:extLst>
            </p:cNvPr>
            <p:cNvSpPr>
              <a:spLocks noChangeArrowheads="1"/>
            </p:cNvSpPr>
            <p:nvPr/>
          </p:nvSpPr>
          <p:spPr bwMode="auto">
            <a:xfrm>
              <a:off x="2209800" y="6248400"/>
              <a:ext cx="1905000" cy="457200"/>
            </a:xfrm>
            <a:prstGeom prst="rect">
              <a:avLst/>
            </a:prstGeom>
            <a:noFill/>
            <a:ln w="12700">
              <a:noFill/>
              <a:miter lim="800000"/>
              <a:headEnd/>
              <a:tailEnd/>
            </a:ln>
            <a:effectLst/>
          </p:spPr>
          <p:txBody>
            <a:bodyPr wrap="none" anchor="ctr"/>
            <a:lstStyle/>
            <a:p>
              <a:endParaRPr lang="tr-TR"/>
            </a:p>
          </p:txBody>
        </p:sp>
        <p:sp>
          <p:nvSpPr>
            <p:cNvPr id="6" name="Flowchart: Decision 5">
              <a:extLst>
                <a:ext uri="{FF2B5EF4-FFF2-40B4-BE49-F238E27FC236}">
                  <a16:creationId xmlns:a16="http://schemas.microsoft.com/office/drawing/2014/main" id="{40292033-5CA9-1C8D-4E7E-D2477CB2CB93}"/>
                </a:ext>
              </a:extLst>
            </p:cNvPr>
            <p:cNvSpPr/>
            <p:nvPr/>
          </p:nvSpPr>
          <p:spPr>
            <a:xfrm>
              <a:off x="4691445" y="5867360"/>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Repairs</a:t>
              </a:r>
            </a:p>
          </p:txBody>
        </p:sp>
        <p:sp>
          <p:nvSpPr>
            <p:cNvPr id="7" name="Rectangle 6">
              <a:extLst>
                <a:ext uri="{FF2B5EF4-FFF2-40B4-BE49-F238E27FC236}">
                  <a16:creationId xmlns:a16="http://schemas.microsoft.com/office/drawing/2014/main" id="{3CD5F5C3-E09F-F60B-8321-FA50DB0B00E1}"/>
                </a:ext>
              </a:extLst>
            </p:cNvPr>
            <p:cNvSpPr/>
            <p:nvPr/>
          </p:nvSpPr>
          <p:spPr>
            <a:xfrm>
              <a:off x="2009180" y="6051999"/>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Car</a:t>
              </a:r>
            </a:p>
          </p:txBody>
        </p:sp>
        <p:sp>
          <p:nvSpPr>
            <p:cNvPr id="8" name="Oval 7">
              <a:extLst>
                <a:ext uri="{FF2B5EF4-FFF2-40B4-BE49-F238E27FC236}">
                  <a16:creationId xmlns:a16="http://schemas.microsoft.com/office/drawing/2014/main" id="{B1B452DA-C484-CE5C-3444-B89C2F71FAED}"/>
                </a:ext>
              </a:extLst>
            </p:cNvPr>
            <p:cNvSpPr/>
            <p:nvPr/>
          </p:nvSpPr>
          <p:spPr>
            <a:xfrm>
              <a:off x="448805" y="5787967"/>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u="sng" dirty="0">
                  <a:solidFill>
                    <a:schemeClr val="tx1"/>
                  </a:solidFill>
                </a:rPr>
                <a:t>Model</a:t>
              </a:r>
              <a:endParaRPr lang="en-GB" u="sng" dirty="0">
                <a:solidFill>
                  <a:schemeClr val="tx1"/>
                </a:solidFill>
              </a:endParaRPr>
            </a:p>
          </p:txBody>
        </p:sp>
        <p:sp>
          <p:nvSpPr>
            <p:cNvPr id="9" name="Oval 8">
              <a:extLst>
                <a:ext uri="{FF2B5EF4-FFF2-40B4-BE49-F238E27FC236}">
                  <a16:creationId xmlns:a16="http://schemas.microsoft.com/office/drawing/2014/main" id="{63EABDCE-EDA6-C2C2-619F-6C5C25BDD080}"/>
                </a:ext>
              </a:extLst>
            </p:cNvPr>
            <p:cNvSpPr/>
            <p:nvPr/>
          </p:nvSpPr>
          <p:spPr>
            <a:xfrm>
              <a:off x="3181829" y="5288679"/>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Weight</a:t>
              </a:r>
              <a:endParaRPr lang="en-GB" dirty="0">
                <a:solidFill>
                  <a:schemeClr val="tx1"/>
                </a:solidFill>
              </a:endParaRPr>
            </a:p>
          </p:txBody>
        </p:sp>
        <p:sp>
          <p:nvSpPr>
            <p:cNvPr id="10" name="Oval 9">
              <a:extLst>
                <a:ext uri="{FF2B5EF4-FFF2-40B4-BE49-F238E27FC236}">
                  <a16:creationId xmlns:a16="http://schemas.microsoft.com/office/drawing/2014/main" id="{F9FB1538-6BAC-BE8C-7CD7-D1032D51D931}"/>
                </a:ext>
              </a:extLst>
            </p:cNvPr>
            <p:cNvSpPr/>
            <p:nvPr/>
          </p:nvSpPr>
          <p:spPr>
            <a:xfrm>
              <a:off x="3577279" y="5742848"/>
              <a:ext cx="121750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Length (mm)</a:t>
              </a:r>
              <a:endParaRPr lang="en-GB" dirty="0">
                <a:solidFill>
                  <a:schemeClr val="tx1"/>
                </a:solidFill>
              </a:endParaRPr>
            </a:p>
          </p:txBody>
        </p:sp>
        <p:sp>
          <p:nvSpPr>
            <p:cNvPr id="11" name="Oval 10">
              <a:extLst>
                <a:ext uri="{FF2B5EF4-FFF2-40B4-BE49-F238E27FC236}">
                  <a16:creationId xmlns:a16="http://schemas.microsoft.com/office/drawing/2014/main" id="{C827683D-9D0E-A7C5-6E79-78FEEC09066E}"/>
                </a:ext>
              </a:extLst>
            </p:cNvPr>
            <p:cNvSpPr/>
            <p:nvPr/>
          </p:nvSpPr>
          <p:spPr>
            <a:xfrm>
              <a:off x="1430190" y="5252683"/>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solidFill>
                    <a:schemeClr val="tx1"/>
                  </a:solidFill>
                </a:rPr>
                <a:t>Max_Speed</a:t>
              </a:r>
              <a:endParaRPr lang="en-GB" dirty="0">
                <a:solidFill>
                  <a:schemeClr val="tx1"/>
                </a:solidFill>
              </a:endParaRPr>
            </a:p>
          </p:txBody>
        </p:sp>
        <p:cxnSp>
          <p:nvCxnSpPr>
            <p:cNvPr id="12" name="Straight Connector 11">
              <a:extLst>
                <a:ext uri="{FF2B5EF4-FFF2-40B4-BE49-F238E27FC236}">
                  <a16:creationId xmlns:a16="http://schemas.microsoft.com/office/drawing/2014/main" id="{F35DBAB7-D82B-B85F-72CD-7FBC27C54D16}"/>
                </a:ext>
              </a:extLst>
            </p:cNvPr>
            <p:cNvCxnSpPr>
              <a:stCxn id="8" idx="6"/>
              <a:endCxn id="7" idx="1"/>
            </p:cNvCxnSpPr>
            <p:nvPr/>
          </p:nvCxnSpPr>
          <p:spPr>
            <a:xfrm>
              <a:off x="1459920" y="6019505"/>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CD69BAE-41E2-D88B-B9D6-67408F674AC5}"/>
                </a:ext>
              </a:extLst>
            </p:cNvPr>
            <p:cNvCxnSpPr>
              <a:cxnSpLocks/>
              <a:stCxn id="11" idx="4"/>
              <a:endCxn id="7" idx="0"/>
            </p:cNvCxnSpPr>
            <p:nvPr/>
          </p:nvCxnSpPr>
          <p:spPr>
            <a:xfrm>
              <a:off x="2187794" y="5715759"/>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9DD3C37-687D-44E3-4237-25BD8C08F2BE}"/>
                </a:ext>
              </a:extLst>
            </p:cNvPr>
            <p:cNvCxnSpPr>
              <a:cxnSpLocks/>
              <a:stCxn id="9" idx="2"/>
              <a:endCxn id="7" idx="0"/>
            </p:cNvCxnSpPr>
            <p:nvPr/>
          </p:nvCxnSpPr>
          <p:spPr>
            <a:xfrm flipH="1">
              <a:off x="2579988" y="5520217"/>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418B0DB-DF4F-F976-6B0C-EA4117DD71B8}"/>
                </a:ext>
              </a:extLst>
            </p:cNvPr>
            <p:cNvCxnSpPr>
              <a:cxnSpLocks/>
              <a:stCxn id="7" idx="3"/>
              <a:endCxn id="10" idx="2"/>
            </p:cNvCxnSpPr>
            <p:nvPr/>
          </p:nvCxnSpPr>
          <p:spPr>
            <a:xfrm flipV="1">
              <a:off x="3150796" y="5974386"/>
              <a:ext cx="426483" cy="358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C0DEDC2-735E-A029-6A9D-F3A6FF82471E}"/>
                </a:ext>
              </a:extLst>
            </p:cNvPr>
            <p:cNvSpPr/>
            <p:nvPr/>
          </p:nvSpPr>
          <p:spPr>
            <a:xfrm>
              <a:off x="7702292" y="6045352"/>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Mechanic</a:t>
              </a:r>
            </a:p>
          </p:txBody>
        </p:sp>
        <p:sp>
          <p:nvSpPr>
            <p:cNvPr id="17" name="Oval 16">
              <a:extLst>
                <a:ext uri="{FF2B5EF4-FFF2-40B4-BE49-F238E27FC236}">
                  <a16:creationId xmlns:a16="http://schemas.microsoft.com/office/drawing/2014/main" id="{E9FB0D2B-97E6-CF9A-C181-80D925553BC2}"/>
                </a:ext>
              </a:extLst>
            </p:cNvPr>
            <p:cNvSpPr/>
            <p:nvPr/>
          </p:nvSpPr>
          <p:spPr>
            <a:xfrm>
              <a:off x="7089928" y="5288679"/>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u="sng" dirty="0">
                  <a:solidFill>
                    <a:schemeClr val="tx1"/>
                  </a:solidFill>
                </a:rPr>
                <a:t>SSI</a:t>
              </a:r>
              <a:endParaRPr lang="en-GB" u="sng" dirty="0">
                <a:solidFill>
                  <a:schemeClr val="tx1"/>
                </a:solidFill>
              </a:endParaRPr>
            </a:p>
          </p:txBody>
        </p:sp>
        <p:sp>
          <p:nvSpPr>
            <p:cNvPr id="18" name="Oval 17">
              <a:extLst>
                <a:ext uri="{FF2B5EF4-FFF2-40B4-BE49-F238E27FC236}">
                  <a16:creationId xmlns:a16="http://schemas.microsoft.com/office/drawing/2014/main" id="{CEE6C8AB-5454-CA9A-1D8E-9763180CF7C3}"/>
                </a:ext>
              </a:extLst>
            </p:cNvPr>
            <p:cNvSpPr/>
            <p:nvPr/>
          </p:nvSpPr>
          <p:spPr>
            <a:xfrm>
              <a:off x="8489570" y="5288679"/>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Name</a:t>
              </a:r>
              <a:endParaRPr lang="en-GB" dirty="0">
                <a:solidFill>
                  <a:schemeClr val="tx1"/>
                </a:solidFill>
              </a:endParaRPr>
            </a:p>
          </p:txBody>
        </p:sp>
        <p:grpSp>
          <p:nvGrpSpPr>
            <p:cNvPr id="19" name="Group 18">
              <a:extLst>
                <a:ext uri="{FF2B5EF4-FFF2-40B4-BE49-F238E27FC236}">
                  <a16:creationId xmlns:a16="http://schemas.microsoft.com/office/drawing/2014/main" id="{39252680-0A95-3DCF-C1B9-44C679E9DE34}"/>
                </a:ext>
              </a:extLst>
            </p:cNvPr>
            <p:cNvGrpSpPr/>
            <p:nvPr/>
          </p:nvGrpSpPr>
          <p:grpSpPr>
            <a:xfrm>
              <a:off x="9261406" y="5979504"/>
              <a:ext cx="1834341" cy="694402"/>
              <a:chOff x="571500" y="5894335"/>
              <a:chExt cx="1344302" cy="694402"/>
            </a:xfrm>
          </p:grpSpPr>
          <p:sp>
            <p:nvSpPr>
              <p:cNvPr id="20" name="Oval 19">
                <a:extLst>
                  <a:ext uri="{FF2B5EF4-FFF2-40B4-BE49-F238E27FC236}">
                    <a16:creationId xmlns:a16="http://schemas.microsoft.com/office/drawing/2014/main" id="{D6C8F9B1-93E2-7E9A-96C5-CBBC87E7FF5E}"/>
                  </a:ext>
                </a:extLst>
              </p:cNvPr>
              <p:cNvSpPr/>
              <p:nvPr/>
            </p:nvSpPr>
            <p:spPr>
              <a:xfrm>
                <a:off x="571500" y="5894335"/>
                <a:ext cx="1344302" cy="69440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58626EF2-DB9F-FA43-3592-09956B15DA5B}"/>
                  </a:ext>
                </a:extLst>
              </p:cNvPr>
              <p:cNvSpPr/>
              <p:nvPr/>
            </p:nvSpPr>
            <p:spPr>
              <a:xfrm>
                <a:off x="663600" y="5958917"/>
                <a:ext cx="1160101" cy="565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a:solidFill>
                      <a:schemeClr val="tx1"/>
                    </a:solidFill>
                  </a:rPr>
                  <a:t>Phone_Number</a:t>
                </a:r>
                <a:endParaRPr lang="en-GB" sz="1000" dirty="0">
                  <a:solidFill>
                    <a:schemeClr val="tx1"/>
                  </a:solidFill>
                </a:endParaRPr>
              </a:p>
            </p:txBody>
          </p:sp>
        </p:grpSp>
        <p:cxnSp>
          <p:nvCxnSpPr>
            <p:cNvPr id="22" name="Straight Connector 21">
              <a:extLst>
                <a:ext uri="{FF2B5EF4-FFF2-40B4-BE49-F238E27FC236}">
                  <a16:creationId xmlns:a16="http://schemas.microsoft.com/office/drawing/2014/main" id="{0071FF5D-3DB2-FF52-432C-1E63DA222305}"/>
                </a:ext>
              </a:extLst>
            </p:cNvPr>
            <p:cNvCxnSpPr>
              <a:cxnSpLocks/>
              <a:stCxn id="17" idx="4"/>
              <a:endCxn id="16" idx="0"/>
            </p:cNvCxnSpPr>
            <p:nvPr/>
          </p:nvCxnSpPr>
          <p:spPr>
            <a:xfrm>
              <a:off x="7595486" y="5751755"/>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2B60468-8C90-C38E-E0AE-7EDD6483D140}"/>
                </a:ext>
              </a:extLst>
            </p:cNvPr>
            <p:cNvCxnSpPr>
              <a:cxnSpLocks/>
              <a:stCxn id="18" idx="3"/>
              <a:endCxn id="16" idx="0"/>
            </p:cNvCxnSpPr>
            <p:nvPr/>
          </p:nvCxnSpPr>
          <p:spPr>
            <a:xfrm flipH="1">
              <a:off x="8273100" y="5683939"/>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5D605F5-07D7-9C6A-495B-550EF859AAC6}"/>
                </a:ext>
              </a:extLst>
            </p:cNvPr>
            <p:cNvCxnSpPr>
              <a:cxnSpLocks/>
              <a:stCxn id="20" idx="2"/>
              <a:endCxn id="16" idx="3"/>
            </p:cNvCxnSpPr>
            <p:nvPr/>
          </p:nvCxnSpPr>
          <p:spPr>
            <a:xfrm flipH="1">
              <a:off x="8843908" y="6326705"/>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48368A1-4E03-CE7D-D8D7-F80C7921FAE5}"/>
                </a:ext>
              </a:extLst>
            </p:cNvPr>
            <p:cNvCxnSpPr>
              <a:cxnSpLocks/>
              <a:stCxn id="6" idx="3"/>
              <a:endCxn id="16" idx="1"/>
            </p:cNvCxnSpPr>
            <p:nvPr/>
          </p:nvCxnSpPr>
          <p:spPr>
            <a:xfrm flipV="1">
              <a:off x="6485075" y="6326706"/>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6F88C0B-CA27-824F-BE24-B6A49ED7B88C}"/>
                </a:ext>
              </a:extLst>
            </p:cNvPr>
            <p:cNvCxnSpPr>
              <a:cxnSpLocks/>
              <a:stCxn id="7" idx="3"/>
              <a:endCxn id="6" idx="1"/>
            </p:cNvCxnSpPr>
            <p:nvPr/>
          </p:nvCxnSpPr>
          <p:spPr>
            <a:xfrm flipV="1">
              <a:off x="3150796" y="6333352"/>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28" name="Table 7">
            <a:extLst>
              <a:ext uri="{FF2B5EF4-FFF2-40B4-BE49-F238E27FC236}">
                <a16:creationId xmlns:a16="http://schemas.microsoft.com/office/drawing/2014/main" id="{22F206AB-90BA-0225-7AFF-526F4D5E7D73}"/>
              </a:ext>
            </a:extLst>
          </p:cNvPr>
          <p:cNvGraphicFramePr>
            <a:graphicFrameLocks noGrp="1"/>
          </p:cNvGraphicFramePr>
          <p:nvPr/>
        </p:nvGraphicFramePr>
        <p:xfrm>
          <a:off x="917020" y="3188195"/>
          <a:ext cx="4146629" cy="1569720"/>
        </p:xfrm>
        <a:graphic>
          <a:graphicData uri="http://schemas.openxmlformats.org/drawingml/2006/table">
            <a:tbl>
              <a:tblPr firstRow="1" bandRow="1">
                <a:tableStyleId>{5C22544A-7EE6-4342-B048-85BDC9FD1C3A}</a:tableStyleId>
              </a:tblPr>
              <a:tblGrid>
                <a:gridCol w="1480668">
                  <a:extLst>
                    <a:ext uri="{9D8B030D-6E8A-4147-A177-3AD203B41FA5}">
                      <a16:colId xmlns:a16="http://schemas.microsoft.com/office/drawing/2014/main" val="1551054938"/>
                    </a:ext>
                  </a:extLst>
                </a:gridCol>
                <a:gridCol w="810781">
                  <a:extLst>
                    <a:ext uri="{9D8B030D-6E8A-4147-A177-3AD203B41FA5}">
                      <a16:colId xmlns:a16="http://schemas.microsoft.com/office/drawing/2014/main" val="2429303523"/>
                    </a:ext>
                  </a:extLst>
                </a:gridCol>
                <a:gridCol w="791308">
                  <a:extLst>
                    <a:ext uri="{9D8B030D-6E8A-4147-A177-3AD203B41FA5}">
                      <a16:colId xmlns:a16="http://schemas.microsoft.com/office/drawing/2014/main" val="749733657"/>
                    </a:ext>
                  </a:extLst>
                </a:gridCol>
                <a:gridCol w="1063872">
                  <a:extLst>
                    <a:ext uri="{9D8B030D-6E8A-4147-A177-3AD203B41FA5}">
                      <a16:colId xmlns:a16="http://schemas.microsoft.com/office/drawing/2014/main" val="3359406929"/>
                    </a:ext>
                  </a:extLst>
                </a:gridCol>
              </a:tblGrid>
              <a:tr h="370840">
                <a:tc>
                  <a:txBody>
                    <a:bodyPr/>
                    <a:lstStyle/>
                    <a:p>
                      <a:r>
                        <a:rPr lang="en-GB" sz="1400" u="sng" dirty="0"/>
                        <a:t>Model</a:t>
                      </a:r>
                    </a:p>
                  </a:txBody>
                  <a:tcPr/>
                </a:tc>
                <a:tc>
                  <a:txBody>
                    <a:bodyPr/>
                    <a:lstStyle/>
                    <a:p>
                      <a:r>
                        <a:rPr lang="en-GB" sz="1400" dirty="0"/>
                        <a:t>Weight</a:t>
                      </a:r>
                    </a:p>
                  </a:txBody>
                  <a:tcPr/>
                </a:tc>
                <a:tc>
                  <a:txBody>
                    <a:bodyPr/>
                    <a:lstStyle/>
                    <a:p>
                      <a:r>
                        <a:rPr lang="en-GB" sz="1200" dirty="0"/>
                        <a:t>Length (mm)</a:t>
                      </a:r>
                    </a:p>
                  </a:txBody>
                  <a:tcPr/>
                </a:tc>
                <a:tc>
                  <a:txBody>
                    <a:bodyPr/>
                    <a:lstStyle/>
                    <a:p>
                      <a:r>
                        <a:rPr lang="en-GB" sz="1400" dirty="0" err="1"/>
                        <a:t>Max_Speed</a:t>
                      </a:r>
                      <a:endParaRPr lang="en-GB" sz="1400" dirty="0"/>
                    </a:p>
                  </a:txBody>
                  <a:tcPr/>
                </a:tc>
                <a:extLst>
                  <a:ext uri="{0D108BD9-81ED-4DB2-BD59-A6C34878D82A}">
                    <a16:rowId xmlns:a16="http://schemas.microsoft.com/office/drawing/2014/main" val="1488878063"/>
                  </a:ext>
                </a:extLst>
              </a:tr>
              <a:tr h="370840">
                <a:tc>
                  <a:txBody>
                    <a:bodyPr/>
                    <a:lstStyle/>
                    <a:p>
                      <a:r>
                        <a:rPr lang="en-GB" sz="1400" dirty="0"/>
                        <a:t>BMW 3.21</a:t>
                      </a:r>
                    </a:p>
                  </a:txBody>
                  <a:tcPr/>
                </a:tc>
                <a:tc>
                  <a:txBody>
                    <a:bodyPr/>
                    <a:lstStyle/>
                    <a:p>
                      <a:r>
                        <a:rPr lang="en-GB" sz="1400" dirty="0"/>
                        <a:t>1400</a:t>
                      </a:r>
                    </a:p>
                  </a:txBody>
                  <a:tcPr/>
                </a:tc>
                <a:tc>
                  <a:txBody>
                    <a:bodyPr/>
                    <a:lstStyle/>
                    <a:p>
                      <a:r>
                        <a:rPr lang="en-GB" sz="1400" dirty="0"/>
                        <a:t>2501</a:t>
                      </a:r>
                    </a:p>
                  </a:txBody>
                  <a:tcPr/>
                </a:tc>
                <a:tc>
                  <a:txBody>
                    <a:bodyPr/>
                    <a:lstStyle/>
                    <a:p>
                      <a:r>
                        <a:rPr lang="en-GB" sz="1400" dirty="0"/>
                        <a:t>200</a:t>
                      </a:r>
                    </a:p>
                  </a:txBody>
                  <a:tcPr/>
                </a:tc>
                <a:extLst>
                  <a:ext uri="{0D108BD9-81ED-4DB2-BD59-A6C34878D82A}">
                    <a16:rowId xmlns:a16="http://schemas.microsoft.com/office/drawing/2014/main" val="4098427296"/>
                  </a:ext>
                </a:extLst>
              </a:tr>
              <a:tr h="370840">
                <a:tc>
                  <a:txBody>
                    <a:bodyPr/>
                    <a:lstStyle/>
                    <a:p>
                      <a:r>
                        <a:rPr lang="en-GB" sz="1400" dirty="0" err="1"/>
                        <a:t>Toyota_Corolla</a:t>
                      </a:r>
                      <a:endParaRPr lang="en-GB" sz="1400" dirty="0"/>
                    </a:p>
                  </a:txBody>
                  <a:tcPr/>
                </a:tc>
                <a:tc>
                  <a:txBody>
                    <a:bodyPr/>
                    <a:lstStyle/>
                    <a:p>
                      <a:r>
                        <a:rPr lang="en-GB" sz="1400" dirty="0"/>
                        <a:t>1300</a:t>
                      </a:r>
                    </a:p>
                  </a:txBody>
                  <a:tcPr/>
                </a:tc>
                <a:tc>
                  <a:txBody>
                    <a:bodyPr/>
                    <a:lstStyle/>
                    <a:p>
                      <a:r>
                        <a:rPr lang="en-GB" sz="1400" dirty="0"/>
                        <a:t>3321</a:t>
                      </a:r>
                    </a:p>
                  </a:txBody>
                  <a:tcPr/>
                </a:tc>
                <a:tc>
                  <a:txBody>
                    <a:bodyPr/>
                    <a:lstStyle/>
                    <a:p>
                      <a:r>
                        <a:rPr lang="en-GB" sz="1400" dirty="0"/>
                        <a:t>200</a:t>
                      </a:r>
                    </a:p>
                  </a:txBody>
                  <a:tcPr/>
                </a:tc>
                <a:extLst>
                  <a:ext uri="{0D108BD9-81ED-4DB2-BD59-A6C34878D82A}">
                    <a16:rowId xmlns:a16="http://schemas.microsoft.com/office/drawing/2014/main" val="1953469719"/>
                  </a:ext>
                </a:extLst>
              </a:tr>
              <a:tr h="370840">
                <a:tc>
                  <a:txBody>
                    <a:bodyPr/>
                    <a:lstStyle/>
                    <a:p>
                      <a:r>
                        <a:rPr lang="en-GB" sz="1400" dirty="0"/>
                        <a:t>Hyundai E.GLS</a:t>
                      </a:r>
                    </a:p>
                  </a:txBody>
                  <a:tcPr/>
                </a:tc>
                <a:tc>
                  <a:txBody>
                    <a:bodyPr/>
                    <a:lstStyle/>
                    <a:p>
                      <a:r>
                        <a:rPr lang="en-GB" sz="1400" dirty="0"/>
                        <a:t>1400</a:t>
                      </a:r>
                    </a:p>
                  </a:txBody>
                  <a:tcPr/>
                </a:tc>
                <a:tc>
                  <a:txBody>
                    <a:bodyPr/>
                    <a:lstStyle/>
                    <a:p>
                      <a:r>
                        <a:rPr lang="en-GB" sz="1400" dirty="0"/>
                        <a:t>3895</a:t>
                      </a:r>
                    </a:p>
                  </a:txBody>
                  <a:tcPr/>
                </a:tc>
                <a:tc>
                  <a:txBody>
                    <a:bodyPr/>
                    <a:lstStyle/>
                    <a:p>
                      <a:r>
                        <a:rPr lang="en-GB" sz="1400" dirty="0"/>
                        <a:t>210</a:t>
                      </a:r>
                    </a:p>
                  </a:txBody>
                  <a:tcPr/>
                </a:tc>
                <a:extLst>
                  <a:ext uri="{0D108BD9-81ED-4DB2-BD59-A6C34878D82A}">
                    <a16:rowId xmlns:a16="http://schemas.microsoft.com/office/drawing/2014/main" val="3233330986"/>
                  </a:ext>
                </a:extLst>
              </a:tr>
            </a:tbl>
          </a:graphicData>
        </a:graphic>
      </p:graphicFrame>
      <p:pic>
        <p:nvPicPr>
          <p:cNvPr id="29" name="Picture 28">
            <a:extLst>
              <a:ext uri="{FF2B5EF4-FFF2-40B4-BE49-F238E27FC236}">
                <a16:creationId xmlns:a16="http://schemas.microsoft.com/office/drawing/2014/main" id="{1B8BB291-4E45-DC46-BA89-32188D95DA57}"/>
              </a:ext>
            </a:extLst>
          </p:cNvPr>
          <p:cNvPicPr>
            <a:picLocks noChangeAspect="1"/>
          </p:cNvPicPr>
          <p:nvPr/>
        </p:nvPicPr>
        <p:blipFill>
          <a:blip r:embed="rId2"/>
          <a:stretch>
            <a:fillRect/>
          </a:stretch>
        </p:blipFill>
        <p:spPr>
          <a:xfrm>
            <a:off x="7178158" y="3200185"/>
            <a:ext cx="3804234" cy="1511939"/>
          </a:xfrm>
          <a:prstGeom prst="rect">
            <a:avLst/>
          </a:prstGeom>
        </p:spPr>
      </p:pic>
      <p:cxnSp>
        <p:nvCxnSpPr>
          <p:cNvPr id="37" name="Straight Connector 36">
            <a:extLst>
              <a:ext uri="{FF2B5EF4-FFF2-40B4-BE49-F238E27FC236}">
                <a16:creationId xmlns:a16="http://schemas.microsoft.com/office/drawing/2014/main" id="{A44671AB-6795-F3CB-7393-B40E12B01DFA}"/>
              </a:ext>
            </a:extLst>
          </p:cNvPr>
          <p:cNvCxnSpPr/>
          <p:nvPr/>
        </p:nvCxnSpPr>
        <p:spPr>
          <a:xfrm flipH="1">
            <a:off x="7267575" y="3445798"/>
            <a:ext cx="41874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5104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E6792-9ECE-E069-88CE-2B8F683F0CEF}"/>
              </a:ext>
            </a:extLst>
          </p:cNvPr>
          <p:cNvSpPr>
            <a:spLocks noGrp="1"/>
          </p:cNvSpPr>
          <p:nvPr>
            <p:ph type="title"/>
          </p:nvPr>
        </p:nvSpPr>
        <p:spPr/>
        <p:txBody>
          <a:bodyPr/>
          <a:lstStyle/>
          <a:p>
            <a:r>
              <a:rPr lang="en-GB" dirty="0"/>
              <a:t>Referential integrity: Another key! Foreign keys</a:t>
            </a:r>
          </a:p>
        </p:txBody>
      </p:sp>
      <p:sp>
        <p:nvSpPr>
          <p:cNvPr id="4" name="Slide Number Placeholder 3">
            <a:extLst>
              <a:ext uri="{FF2B5EF4-FFF2-40B4-BE49-F238E27FC236}">
                <a16:creationId xmlns:a16="http://schemas.microsoft.com/office/drawing/2014/main" id="{65964E6F-4FF1-2F4F-456B-C81DC521144F}"/>
              </a:ext>
            </a:extLst>
          </p:cNvPr>
          <p:cNvSpPr>
            <a:spLocks noGrp="1"/>
          </p:cNvSpPr>
          <p:nvPr>
            <p:ph type="sldNum" sz="quarter" idx="4"/>
          </p:nvPr>
        </p:nvSpPr>
        <p:spPr>
          <a:xfrm>
            <a:off x="8955058" y="6394901"/>
            <a:ext cx="2743200" cy="365125"/>
          </a:xfrm>
        </p:spPr>
        <p:txBody>
          <a:bodyPr/>
          <a:lstStyle/>
          <a:p>
            <a:fld id="{6998E55D-8E2A-4AFE-A61C-B5DBBB7761E7}" type="slidenum">
              <a:rPr lang="en-GB" smtClean="0"/>
              <a:pPr/>
              <a:t>49</a:t>
            </a:fld>
            <a:endParaRPr lang="en-GB"/>
          </a:p>
        </p:txBody>
      </p:sp>
      <p:grpSp>
        <p:nvGrpSpPr>
          <p:cNvPr id="27" name="Group 26">
            <a:extLst>
              <a:ext uri="{FF2B5EF4-FFF2-40B4-BE49-F238E27FC236}">
                <a16:creationId xmlns:a16="http://schemas.microsoft.com/office/drawing/2014/main" id="{2B49ECE0-192F-AEDE-3243-46E579E2333A}"/>
              </a:ext>
            </a:extLst>
          </p:cNvPr>
          <p:cNvGrpSpPr/>
          <p:nvPr/>
        </p:nvGrpSpPr>
        <p:grpSpPr>
          <a:xfrm>
            <a:off x="493742" y="5081030"/>
            <a:ext cx="10646942" cy="1546661"/>
            <a:chOff x="448805" y="5252683"/>
            <a:chExt cx="10646942" cy="1546661"/>
          </a:xfrm>
        </p:grpSpPr>
        <p:sp>
          <p:nvSpPr>
            <p:cNvPr id="5" name="Rectangle 2">
              <a:extLst>
                <a:ext uri="{FF2B5EF4-FFF2-40B4-BE49-F238E27FC236}">
                  <a16:creationId xmlns:a16="http://schemas.microsoft.com/office/drawing/2014/main" id="{C5AAFA1B-0960-5DBC-ADB8-524E904304D5}"/>
                </a:ext>
              </a:extLst>
            </p:cNvPr>
            <p:cNvSpPr>
              <a:spLocks noChangeArrowheads="1"/>
            </p:cNvSpPr>
            <p:nvPr/>
          </p:nvSpPr>
          <p:spPr bwMode="auto">
            <a:xfrm>
              <a:off x="2209800" y="6248400"/>
              <a:ext cx="1905000" cy="457200"/>
            </a:xfrm>
            <a:prstGeom prst="rect">
              <a:avLst/>
            </a:prstGeom>
            <a:noFill/>
            <a:ln w="12700">
              <a:noFill/>
              <a:miter lim="800000"/>
              <a:headEnd/>
              <a:tailEnd/>
            </a:ln>
            <a:effectLst/>
          </p:spPr>
          <p:txBody>
            <a:bodyPr wrap="none" anchor="ctr"/>
            <a:lstStyle/>
            <a:p>
              <a:endParaRPr lang="tr-TR"/>
            </a:p>
          </p:txBody>
        </p:sp>
        <p:sp>
          <p:nvSpPr>
            <p:cNvPr id="6" name="Flowchart: Decision 5">
              <a:extLst>
                <a:ext uri="{FF2B5EF4-FFF2-40B4-BE49-F238E27FC236}">
                  <a16:creationId xmlns:a16="http://schemas.microsoft.com/office/drawing/2014/main" id="{40292033-5CA9-1C8D-4E7E-D2477CB2CB93}"/>
                </a:ext>
              </a:extLst>
            </p:cNvPr>
            <p:cNvSpPr/>
            <p:nvPr/>
          </p:nvSpPr>
          <p:spPr>
            <a:xfrm>
              <a:off x="4691445" y="5867360"/>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Repairs</a:t>
              </a:r>
            </a:p>
          </p:txBody>
        </p:sp>
        <p:sp>
          <p:nvSpPr>
            <p:cNvPr id="7" name="Rectangle 6">
              <a:extLst>
                <a:ext uri="{FF2B5EF4-FFF2-40B4-BE49-F238E27FC236}">
                  <a16:creationId xmlns:a16="http://schemas.microsoft.com/office/drawing/2014/main" id="{3CD5F5C3-E09F-F60B-8321-FA50DB0B00E1}"/>
                </a:ext>
              </a:extLst>
            </p:cNvPr>
            <p:cNvSpPr/>
            <p:nvPr/>
          </p:nvSpPr>
          <p:spPr>
            <a:xfrm>
              <a:off x="2009180" y="6051999"/>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Car</a:t>
              </a:r>
            </a:p>
          </p:txBody>
        </p:sp>
        <p:sp>
          <p:nvSpPr>
            <p:cNvPr id="8" name="Oval 7">
              <a:extLst>
                <a:ext uri="{FF2B5EF4-FFF2-40B4-BE49-F238E27FC236}">
                  <a16:creationId xmlns:a16="http://schemas.microsoft.com/office/drawing/2014/main" id="{B1B452DA-C484-CE5C-3444-B89C2F71FAED}"/>
                </a:ext>
              </a:extLst>
            </p:cNvPr>
            <p:cNvSpPr/>
            <p:nvPr/>
          </p:nvSpPr>
          <p:spPr>
            <a:xfrm>
              <a:off x="448805" y="5787967"/>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u="sng" dirty="0">
                  <a:solidFill>
                    <a:schemeClr val="tx1"/>
                  </a:solidFill>
                </a:rPr>
                <a:t>Model</a:t>
              </a:r>
              <a:endParaRPr lang="en-GB" u="sng" dirty="0">
                <a:solidFill>
                  <a:schemeClr val="tx1"/>
                </a:solidFill>
              </a:endParaRPr>
            </a:p>
          </p:txBody>
        </p:sp>
        <p:sp>
          <p:nvSpPr>
            <p:cNvPr id="9" name="Oval 8">
              <a:extLst>
                <a:ext uri="{FF2B5EF4-FFF2-40B4-BE49-F238E27FC236}">
                  <a16:creationId xmlns:a16="http://schemas.microsoft.com/office/drawing/2014/main" id="{63EABDCE-EDA6-C2C2-619F-6C5C25BDD080}"/>
                </a:ext>
              </a:extLst>
            </p:cNvPr>
            <p:cNvSpPr/>
            <p:nvPr/>
          </p:nvSpPr>
          <p:spPr>
            <a:xfrm>
              <a:off x="3181829" y="5288679"/>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Weight</a:t>
              </a:r>
              <a:endParaRPr lang="en-GB" dirty="0">
                <a:solidFill>
                  <a:schemeClr val="tx1"/>
                </a:solidFill>
              </a:endParaRPr>
            </a:p>
          </p:txBody>
        </p:sp>
        <p:sp>
          <p:nvSpPr>
            <p:cNvPr id="10" name="Oval 9">
              <a:extLst>
                <a:ext uri="{FF2B5EF4-FFF2-40B4-BE49-F238E27FC236}">
                  <a16:creationId xmlns:a16="http://schemas.microsoft.com/office/drawing/2014/main" id="{F9FB1538-6BAC-BE8C-7CD7-D1032D51D931}"/>
                </a:ext>
              </a:extLst>
            </p:cNvPr>
            <p:cNvSpPr/>
            <p:nvPr/>
          </p:nvSpPr>
          <p:spPr>
            <a:xfrm>
              <a:off x="3577279" y="5742848"/>
              <a:ext cx="121750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Length (mm)</a:t>
              </a:r>
              <a:endParaRPr lang="en-GB" dirty="0">
                <a:solidFill>
                  <a:schemeClr val="tx1"/>
                </a:solidFill>
              </a:endParaRPr>
            </a:p>
          </p:txBody>
        </p:sp>
        <p:sp>
          <p:nvSpPr>
            <p:cNvPr id="11" name="Oval 10">
              <a:extLst>
                <a:ext uri="{FF2B5EF4-FFF2-40B4-BE49-F238E27FC236}">
                  <a16:creationId xmlns:a16="http://schemas.microsoft.com/office/drawing/2014/main" id="{C827683D-9D0E-A7C5-6E79-78FEEC09066E}"/>
                </a:ext>
              </a:extLst>
            </p:cNvPr>
            <p:cNvSpPr/>
            <p:nvPr/>
          </p:nvSpPr>
          <p:spPr>
            <a:xfrm>
              <a:off x="1430190" y="5252683"/>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solidFill>
                    <a:schemeClr val="tx1"/>
                  </a:solidFill>
                </a:rPr>
                <a:t>Max_Speed</a:t>
              </a:r>
              <a:endParaRPr lang="en-GB" dirty="0">
                <a:solidFill>
                  <a:schemeClr val="tx1"/>
                </a:solidFill>
              </a:endParaRPr>
            </a:p>
          </p:txBody>
        </p:sp>
        <p:cxnSp>
          <p:nvCxnSpPr>
            <p:cNvPr id="12" name="Straight Connector 11">
              <a:extLst>
                <a:ext uri="{FF2B5EF4-FFF2-40B4-BE49-F238E27FC236}">
                  <a16:creationId xmlns:a16="http://schemas.microsoft.com/office/drawing/2014/main" id="{F35DBAB7-D82B-B85F-72CD-7FBC27C54D16}"/>
                </a:ext>
              </a:extLst>
            </p:cNvPr>
            <p:cNvCxnSpPr>
              <a:stCxn id="8" idx="6"/>
              <a:endCxn id="7" idx="1"/>
            </p:cNvCxnSpPr>
            <p:nvPr/>
          </p:nvCxnSpPr>
          <p:spPr>
            <a:xfrm>
              <a:off x="1459920" y="6019505"/>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CD69BAE-41E2-D88B-B9D6-67408F674AC5}"/>
                </a:ext>
              </a:extLst>
            </p:cNvPr>
            <p:cNvCxnSpPr>
              <a:cxnSpLocks/>
              <a:stCxn id="11" idx="4"/>
              <a:endCxn id="7" idx="0"/>
            </p:cNvCxnSpPr>
            <p:nvPr/>
          </p:nvCxnSpPr>
          <p:spPr>
            <a:xfrm>
              <a:off x="2187794" y="5715759"/>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9DD3C37-687D-44E3-4237-25BD8C08F2BE}"/>
                </a:ext>
              </a:extLst>
            </p:cNvPr>
            <p:cNvCxnSpPr>
              <a:cxnSpLocks/>
              <a:stCxn id="9" idx="2"/>
              <a:endCxn id="7" idx="0"/>
            </p:cNvCxnSpPr>
            <p:nvPr/>
          </p:nvCxnSpPr>
          <p:spPr>
            <a:xfrm flipH="1">
              <a:off x="2579988" y="5520217"/>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418B0DB-DF4F-F976-6B0C-EA4117DD71B8}"/>
                </a:ext>
              </a:extLst>
            </p:cNvPr>
            <p:cNvCxnSpPr>
              <a:cxnSpLocks/>
              <a:stCxn id="7" idx="3"/>
              <a:endCxn id="10" idx="2"/>
            </p:cNvCxnSpPr>
            <p:nvPr/>
          </p:nvCxnSpPr>
          <p:spPr>
            <a:xfrm flipV="1">
              <a:off x="3150796" y="5974386"/>
              <a:ext cx="426483" cy="358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C0DEDC2-735E-A029-6A9D-F3A6FF82471E}"/>
                </a:ext>
              </a:extLst>
            </p:cNvPr>
            <p:cNvSpPr/>
            <p:nvPr/>
          </p:nvSpPr>
          <p:spPr>
            <a:xfrm>
              <a:off x="7702292" y="6045352"/>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Mechanic</a:t>
              </a:r>
            </a:p>
          </p:txBody>
        </p:sp>
        <p:sp>
          <p:nvSpPr>
            <p:cNvPr id="17" name="Oval 16">
              <a:extLst>
                <a:ext uri="{FF2B5EF4-FFF2-40B4-BE49-F238E27FC236}">
                  <a16:creationId xmlns:a16="http://schemas.microsoft.com/office/drawing/2014/main" id="{E9FB0D2B-97E6-CF9A-C181-80D925553BC2}"/>
                </a:ext>
              </a:extLst>
            </p:cNvPr>
            <p:cNvSpPr/>
            <p:nvPr/>
          </p:nvSpPr>
          <p:spPr>
            <a:xfrm>
              <a:off x="7089928" y="5288679"/>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u="sng" dirty="0">
                  <a:solidFill>
                    <a:schemeClr val="tx1"/>
                  </a:solidFill>
                </a:rPr>
                <a:t>SSI</a:t>
              </a:r>
              <a:endParaRPr lang="en-GB" u="sng" dirty="0">
                <a:solidFill>
                  <a:schemeClr val="tx1"/>
                </a:solidFill>
              </a:endParaRPr>
            </a:p>
          </p:txBody>
        </p:sp>
        <p:sp>
          <p:nvSpPr>
            <p:cNvPr id="18" name="Oval 17">
              <a:extLst>
                <a:ext uri="{FF2B5EF4-FFF2-40B4-BE49-F238E27FC236}">
                  <a16:creationId xmlns:a16="http://schemas.microsoft.com/office/drawing/2014/main" id="{CEE6C8AB-5454-CA9A-1D8E-9763180CF7C3}"/>
                </a:ext>
              </a:extLst>
            </p:cNvPr>
            <p:cNvSpPr/>
            <p:nvPr/>
          </p:nvSpPr>
          <p:spPr>
            <a:xfrm>
              <a:off x="8489570" y="5288679"/>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Name</a:t>
              </a:r>
              <a:endParaRPr lang="en-GB" dirty="0">
                <a:solidFill>
                  <a:schemeClr val="tx1"/>
                </a:solidFill>
              </a:endParaRPr>
            </a:p>
          </p:txBody>
        </p:sp>
        <p:grpSp>
          <p:nvGrpSpPr>
            <p:cNvPr id="19" name="Group 18">
              <a:extLst>
                <a:ext uri="{FF2B5EF4-FFF2-40B4-BE49-F238E27FC236}">
                  <a16:creationId xmlns:a16="http://schemas.microsoft.com/office/drawing/2014/main" id="{39252680-0A95-3DCF-C1B9-44C679E9DE34}"/>
                </a:ext>
              </a:extLst>
            </p:cNvPr>
            <p:cNvGrpSpPr/>
            <p:nvPr/>
          </p:nvGrpSpPr>
          <p:grpSpPr>
            <a:xfrm>
              <a:off x="9261406" y="5979504"/>
              <a:ext cx="1834341" cy="694402"/>
              <a:chOff x="571500" y="5894335"/>
              <a:chExt cx="1344302" cy="694402"/>
            </a:xfrm>
          </p:grpSpPr>
          <p:sp>
            <p:nvSpPr>
              <p:cNvPr id="20" name="Oval 19">
                <a:extLst>
                  <a:ext uri="{FF2B5EF4-FFF2-40B4-BE49-F238E27FC236}">
                    <a16:creationId xmlns:a16="http://schemas.microsoft.com/office/drawing/2014/main" id="{D6C8F9B1-93E2-7E9A-96C5-CBBC87E7FF5E}"/>
                  </a:ext>
                </a:extLst>
              </p:cNvPr>
              <p:cNvSpPr/>
              <p:nvPr/>
            </p:nvSpPr>
            <p:spPr>
              <a:xfrm>
                <a:off x="571500" y="5894335"/>
                <a:ext cx="1344302" cy="69440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58626EF2-DB9F-FA43-3592-09956B15DA5B}"/>
                  </a:ext>
                </a:extLst>
              </p:cNvPr>
              <p:cNvSpPr/>
              <p:nvPr/>
            </p:nvSpPr>
            <p:spPr>
              <a:xfrm>
                <a:off x="663600" y="5958917"/>
                <a:ext cx="1160101" cy="565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a:solidFill>
                      <a:schemeClr val="tx1"/>
                    </a:solidFill>
                  </a:rPr>
                  <a:t>Phone_Number</a:t>
                </a:r>
                <a:endParaRPr lang="en-GB" sz="1000" dirty="0">
                  <a:solidFill>
                    <a:schemeClr val="tx1"/>
                  </a:solidFill>
                </a:endParaRPr>
              </a:p>
            </p:txBody>
          </p:sp>
        </p:grpSp>
        <p:cxnSp>
          <p:nvCxnSpPr>
            <p:cNvPr id="22" name="Straight Connector 21">
              <a:extLst>
                <a:ext uri="{FF2B5EF4-FFF2-40B4-BE49-F238E27FC236}">
                  <a16:creationId xmlns:a16="http://schemas.microsoft.com/office/drawing/2014/main" id="{0071FF5D-3DB2-FF52-432C-1E63DA222305}"/>
                </a:ext>
              </a:extLst>
            </p:cNvPr>
            <p:cNvCxnSpPr>
              <a:cxnSpLocks/>
              <a:stCxn id="17" idx="4"/>
              <a:endCxn id="16" idx="0"/>
            </p:cNvCxnSpPr>
            <p:nvPr/>
          </p:nvCxnSpPr>
          <p:spPr>
            <a:xfrm>
              <a:off x="7595486" y="5751755"/>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2B60468-8C90-C38E-E0AE-7EDD6483D140}"/>
                </a:ext>
              </a:extLst>
            </p:cNvPr>
            <p:cNvCxnSpPr>
              <a:cxnSpLocks/>
              <a:stCxn id="18" idx="3"/>
              <a:endCxn id="16" idx="0"/>
            </p:cNvCxnSpPr>
            <p:nvPr/>
          </p:nvCxnSpPr>
          <p:spPr>
            <a:xfrm flipH="1">
              <a:off x="8273100" y="5683939"/>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5D605F5-07D7-9C6A-495B-550EF859AAC6}"/>
                </a:ext>
              </a:extLst>
            </p:cNvPr>
            <p:cNvCxnSpPr>
              <a:cxnSpLocks/>
              <a:stCxn id="20" idx="2"/>
              <a:endCxn id="16" idx="3"/>
            </p:cNvCxnSpPr>
            <p:nvPr/>
          </p:nvCxnSpPr>
          <p:spPr>
            <a:xfrm flipH="1">
              <a:off x="8843908" y="6326705"/>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48368A1-4E03-CE7D-D8D7-F80C7921FAE5}"/>
                </a:ext>
              </a:extLst>
            </p:cNvPr>
            <p:cNvCxnSpPr>
              <a:cxnSpLocks/>
              <a:stCxn id="6" idx="3"/>
              <a:endCxn id="16" idx="1"/>
            </p:cNvCxnSpPr>
            <p:nvPr/>
          </p:nvCxnSpPr>
          <p:spPr>
            <a:xfrm flipV="1">
              <a:off x="6485075" y="6326706"/>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6F88C0B-CA27-824F-BE24-B6A49ED7B88C}"/>
                </a:ext>
              </a:extLst>
            </p:cNvPr>
            <p:cNvCxnSpPr>
              <a:cxnSpLocks/>
              <a:stCxn id="7" idx="3"/>
              <a:endCxn id="6" idx="1"/>
            </p:cNvCxnSpPr>
            <p:nvPr/>
          </p:nvCxnSpPr>
          <p:spPr>
            <a:xfrm flipV="1">
              <a:off x="3150796" y="6333352"/>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28" name="Table 7">
            <a:extLst>
              <a:ext uri="{FF2B5EF4-FFF2-40B4-BE49-F238E27FC236}">
                <a16:creationId xmlns:a16="http://schemas.microsoft.com/office/drawing/2014/main" id="{22F206AB-90BA-0225-7AFF-526F4D5E7D73}"/>
              </a:ext>
            </a:extLst>
          </p:cNvPr>
          <p:cNvGraphicFramePr>
            <a:graphicFrameLocks noGrp="1"/>
          </p:cNvGraphicFramePr>
          <p:nvPr/>
        </p:nvGraphicFramePr>
        <p:xfrm>
          <a:off x="917020" y="3196824"/>
          <a:ext cx="4146629" cy="1569720"/>
        </p:xfrm>
        <a:graphic>
          <a:graphicData uri="http://schemas.openxmlformats.org/drawingml/2006/table">
            <a:tbl>
              <a:tblPr firstRow="1" bandRow="1">
                <a:tableStyleId>{5C22544A-7EE6-4342-B048-85BDC9FD1C3A}</a:tableStyleId>
              </a:tblPr>
              <a:tblGrid>
                <a:gridCol w="1480668">
                  <a:extLst>
                    <a:ext uri="{9D8B030D-6E8A-4147-A177-3AD203B41FA5}">
                      <a16:colId xmlns:a16="http://schemas.microsoft.com/office/drawing/2014/main" val="1551054938"/>
                    </a:ext>
                  </a:extLst>
                </a:gridCol>
                <a:gridCol w="810781">
                  <a:extLst>
                    <a:ext uri="{9D8B030D-6E8A-4147-A177-3AD203B41FA5}">
                      <a16:colId xmlns:a16="http://schemas.microsoft.com/office/drawing/2014/main" val="2429303523"/>
                    </a:ext>
                  </a:extLst>
                </a:gridCol>
                <a:gridCol w="791308">
                  <a:extLst>
                    <a:ext uri="{9D8B030D-6E8A-4147-A177-3AD203B41FA5}">
                      <a16:colId xmlns:a16="http://schemas.microsoft.com/office/drawing/2014/main" val="749733657"/>
                    </a:ext>
                  </a:extLst>
                </a:gridCol>
                <a:gridCol w="1063872">
                  <a:extLst>
                    <a:ext uri="{9D8B030D-6E8A-4147-A177-3AD203B41FA5}">
                      <a16:colId xmlns:a16="http://schemas.microsoft.com/office/drawing/2014/main" val="3359406929"/>
                    </a:ext>
                  </a:extLst>
                </a:gridCol>
              </a:tblGrid>
              <a:tr h="370840">
                <a:tc>
                  <a:txBody>
                    <a:bodyPr/>
                    <a:lstStyle/>
                    <a:p>
                      <a:r>
                        <a:rPr lang="en-GB" sz="1400" u="sng" dirty="0"/>
                        <a:t>Model</a:t>
                      </a:r>
                    </a:p>
                  </a:txBody>
                  <a:tcPr/>
                </a:tc>
                <a:tc>
                  <a:txBody>
                    <a:bodyPr/>
                    <a:lstStyle/>
                    <a:p>
                      <a:r>
                        <a:rPr lang="en-GB" sz="1400" dirty="0"/>
                        <a:t>Weight</a:t>
                      </a:r>
                    </a:p>
                  </a:txBody>
                  <a:tcPr/>
                </a:tc>
                <a:tc>
                  <a:txBody>
                    <a:bodyPr/>
                    <a:lstStyle/>
                    <a:p>
                      <a:r>
                        <a:rPr lang="en-GB" sz="1200" dirty="0"/>
                        <a:t>Length (mm)</a:t>
                      </a:r>
                    </a:p>
                  </a:txBody>
                  <a:tcPr/>
                </a:tc>
                <a:tc>
                  <a:txBody>
                    <a:bodyPr/>
                    <a:lstStyle/>
                    <a:p>
                      <a:r>
                        <a:rPr lang="en-GB" sz="1400" dirty="0" err="1"/>
                        <a:t>Max_Speed</a:t>
                      </a:r>
                      <a:endParaRPr lang="en-GB" sz="1400" dirty="0"/>
                    </a:p>
                  </a:txBody>
                  <a:tcPr/>
                </a:tc>
                <a:extLst>
                  <a:ext uri="{0D108BD9-81ED-4DB2-BD59-A6C34878D82A}">
                    <a16:rowId xmlns:a16="http://schemas.microsoft.com/office/drawing/2014/main" val="1488878063"/>
                  </a:ext>
                </a:extLst>
              </a:tr>
              <a:tr h="370840">
                <a:tc>
                  <a:txBody>
                    <a:bodyPr/>
                    <a:lstStyle/>
                    <a:p>
                      <a:r>
                        <a:rPr lang="en-GB" sz="1400" dirty="0"/>
                        <a:t>BMW 3.21</a:t>
                      </a:r>
                    </a:p>
                  </a:txBody>
                  <a:tcPr/>
                </a:tc>
                <a:tc>
                  <a:txBody>
                    <a:bodyPr/>
                    <a:lstStyle/>
                    <a:p>
                      <a:r>
                        <a:rPr lang="en-GB" sz="1400" dirty="0"/>
                        <a:t>1400</a:t>
                      </a:r>
                    </a:p>
                  </a:txBody>
                  <a:tcPr/>
                </a:tc>
                <a:tc>
                  <a:txBody>
                    <a:bodyPr/>
                    <a:lstStyle/>
                    <a:p>
                      <a:r>
                        <a:rPr lang="en-GB" sz="1400" dirty="0"/>
                        <a:t>2501</a:t>
                      </a:r>
                    </a:p>
                  </a:txBody>
                  <a:tcPr/>
                </a:tc>
                <a:tc>
                  <a:txBody>
                    <a:bodyPr/>
                    <a:lstStyle/>
                    <a:p>
                      <a:r>
                        <a:rPr lang="en-GB" sz="1400" dirty="0"/>
                        <a:t>200</a:t>
                      </a:r>
                    </a:p>
                  </a:txBody>
                  <a:tcPr/>
                </a:tc>
                <a:extLst>
                  <a:ext uri="{0D108BD9-81ED-4DB2-BD59-A6C34878D82A}">
                    <a16:rowId xmlns:a16="http://schemas.microsoft.com/office/drawing/2014/main" val="4098427296"/>
                  </a:ext>
                </a:extLst>
              </a:tr>
              <a:tr h="370840">
                <a:tc>
                  <a:txBody>
                    <a:bodyPr/>
                    <a:lstStyle/>
                    <a:p>
                      <a:r>
                        <a:rPr lang="en-GB" sz="1400" dirty="0" err="1"/>
                        <a:t>Toyota_Corolla</a:t>
                      </a:r>
                      <a:endParaRPr lang="en-GB" sz="1400" dirty="0"/>
                    </a:p>
                  </a:txBody>
                  <a:tcPr/>
                </a:tc>
                <a:tc>
                  <a:txBody>
                    <a:bodyPr/>
                    <a:lstStyle/>
                    <a:p>
                      <a:r>
                        <a:rPr lang="en-GB" sz="1400" dirty="0"/>
                        <a:t>1300</a:t>
                      </a:r>
                    </a:p>
                  </a:txBody>
                  <a:tcPr/>
                </a:tc>
                <a:tc>
                  <a:txBody>
                    <a:bodyPr/>
                    <a:lstStyle/>
                    <a:p>
                      <a:r>
                        <a:rPr lang="en-GB" sz="1400" dirty="0"/>
                        <a:t>3321</a:t>
                      </a:r>
                    </a:p>
                  </a:txBody>
                  <a:tcPr/>
                </a:tc>
                <a:tc>
                  <a:txBody>
                    <a:bodyPr/>
                    <a:lstStyle/>
                    <a:p>
                      <a:r>
                        <a:rPr lang="en-GB" sz="1400" dirty="0"/>
                        <a:t>200</a:t>
                      </a:r>
                    </a:p>
                  </a:txBody>
                  <a:tcPr/>
                </a:tc>
                <a:extLst>
                  <a:ext uri="{0D108BD9-81ED-4DB2-BD59-A6C34878D82A}">
                    <a16:rowId xmlns:a16="http://schemas.microsoft.com/office/drawing/2014/main" val="1953469719"/>
                  </a:ext>
                </a:extLst>
              </a:tr>
              <a:tr h="370840">
                <a:tc>
                  <a:txBody>
                    <a:bodyPr/>
                    <a:lstStyle/>
                    <a:p>
                      <a:r>
                        <a:rPr lang="en-GB" sz="1400" dirty="0"/>
                        <a:t>Hyundai E.GLS</a:t>
                      </a:r>
                    </a:p>
                  </a:txBody>
                  <a:tcPr/>
                </a:tc>
                <a:tc>
                  <a:txBody>
                    <a:bodyPr/>
                    <a:lstStyle/>
                    <a:p>
                      <a:r>
                        <a:rPr lang="en-GB" sz="1400" dirty="0"/>
                        <a:t>1400</a:t>
                      </a:r>
                    </a:p>
                  </a:txBody>
                  <a:tcPr/>
                </a:tc>
                <a:tc>
                  <a:txBody>
                    <a:bodyPr/>
                    <a:lstStyle/>
                    <a:p>
                      <a:r>
                        <a:rPr lang="en-GB" sz="1400" dirty="0"/>
                        <a:t>3895</a:t>
                      </a:r>
                    </a:p>
                  </a:txBody>
                  <a:tcPr/>
                </a:tc>
                <a:tc>
                  <a:txBody>
                    <a:bodyPr/>
                    <a:lstStyle/>
                    <a:p>
                      <a:r>
                        <a:rPr lang="en-GB" sz="1400" dirty="0"/>
                        <a:t>210</a:t>
                      </a:r>
                    </a:p>
                  </a:txBody>
                  <a:tcPr/>
                </a:tc>
                <a:extLst>
                  <a:ext uri="{0D108BD9-81ED-4DB2-BD59-A6C34878D82A}">
                    <a16:rowId xmlns:a16="http://schemas.microsoft.com/office/drawing/2014/main" val="3233330986"/>
                  </a:ext>
                </a:extLst>
              </a:tr>
            </a:tbl>
          </a:graphicData>
        </a:graphic>
      </p:graphicFrame>
      <p:pic>
        <p:nvPicPr>
          <p:cNvPr id="29" name="Picture 28">
            <a:extLst>
              <a:ext uri="{FF2B5EF4-FFF2-40B4-BE49-F238E27FC236}">
                <a16:creationId xmlns:a16="http://schemas.microsoft.com/office/drawing/2014/main" id="{1B8BB291-4E45-DC46-BA89-32188D95DA57}"/>
              </a:ext>
            </a:extLst>
          </p:cNvPr>
          <p:cNvPicPr>
            <a:picLocks noChangeAspect="1"/>
          </p:cNvPicPr>
          <p:nvPr/>
        </p:nvPicPr>
        <p:blipFill>
          <a:blip r:embed="rId2"/>
          <a:stretch>
            <a:fillRect/>
          </a:stretch>
        </p:blipFill>
        <p:spPr>
          <a:xfrm>
            <a:off x="7178158" y="3208814"/>
            <a:ext cx="3804234" cy="1511939"/>
          </a:xfrm>
          <a:prstGeom prst="rect">
            <a:avLst/>
          </a:prstGeom>
        </p:spPr>
      </p:pic>
      <p:cxnSp>
        <p:nvCxnSpPr>
          <p:cNvPr id="37" name="Straight Connector 36">
            <a:extLst>
              <a:ext uri="{FF2B5EF4-FFF2-40B4-BE49-F238E27FC236}">
                <a16:creationId xmlns:a16="http://schemas.microsoft.com/office/drawing/2014/main" id="{A44671AB-6795-F3CB-7393-B40E12B01DFA}"/>
              </a:ext>
            </a:extLst>
          </p:cNvPr>
          <p:cNvCxnSpPr/>
          <p:nvPr/>
        </p:nvCxnSpPr>
        <p:spPr>
          <a:xfrm flipH="1">
            <a:off x="7267575" y="3454427"/>
            <a:ext cx="41874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15BA49EF-2B9E-EE55-4155-DAEE72F5AA03}"/>
              </a:ext>
            </a:extLst>
          </p:cNvPr>
          <p:cNvSpPr>
            <a:spLocks noGrp="1"/>
          </p:cNvSpPr>
          <p:nvPr>
            <p:ph idx="1"/>
          </p:nvPr>
        </p:nvSpPr>
        <p:spPr>
          <a:xfrm>
            <a:off x="783773" y="1824531"/>
            <a:ext cx="10550977" cy="4352431"/>
          </a:xfrm>
        </p:spPr>
        <p:txBody>
          <a:bodyPr>
            <a:normAutofit/>
          </a:bodyPr>
          <a:lstStyle/>
          <a:p>
            <a:r>
              <a:rPr lang="en-GB" sz="2000" b="1" dirty="0"/>
              <a:t>Foreign keys: a peripheral attribute that establishes referential integrity between entity sets.</a:t>
            </a:r>
            <a:r>
              <a:rPr lang="en-GB" sz="2000" dirty="0"/>
              <a:t> </a:t>
            </a:r>
          </a:p>
          <a:p>
            <a:r>
              <a:rPr lang="en-GB" sz="2000" dirty="0"/>
              <a:t>It requires either </a:t>
            </a:r>
            <a:r>
              <a:rPr lang="en-GB" sz="2000" dirty="0" err="1"/>
              <a:t>i</a:t>
            </a:r>
            <a:r>
              <a:rPr lang="en-GB" sz="2000" dirty="0"/>
              <a:t>) </a:t>
            </a:r>
            <a:r>
              <a:rPr lang="en-GB" sz="2000" b="1" dirty="0"/>
              <a:t>importing </a:t>
            </a:r>
            <a:r>
              <a:rPr lang="en-GB" sz="2000" b="1" u="sng" dirty="0"/>
              <a:t>the Primary Key </a:t>
            </a:r>
            <a:r>
              <a:rPr lang="en-GB" sz="2000" b="1" dirty="0"/>
              <a:t>attribute of one table to the other table</a:t>
            </a:r>
            <a:r>
              <a:rPr lang="en-GB" sz="2000" dirty="0"/>
              <a:t> </a:t>
            </a:r>
            <a:r>
              <a:rPr lang="en-GB" sz="2000" dirty="0">
                <a:solidFill>
                  <a:schemeClr val="bg1"/>
                </a:solidFill>
              </a:rPr>
              <a:t>or</a:t>
            </a:r>
          </a:p>
        </p:txBody>
      </p:sp>
      <p:sp>
        <p:nvSpPr>
          <p:cNvPr id="3" name="Arrow: Curved Left 2">
            <a:extLst>
              <a:ext uri="{FF2B5EF4-FFF2-40B4-BE49-F238E27FC236}">
                <a16:creationId xmlns:a16="http://schemas.microsoft.com/office/drawing/2014/main" id="{F559D2B0-DE55-EB14-BE3C-C847DBAC27D7}"/>
              </a:ext>
            </a:extLst>
          </p:cNvPr>
          <p:cNvSpPr/>
          <p:nvPr/>
        </p:nvSpPr>
        <p:spPr>
          <a:xfrm rot="16200000">
            <a:off x="3941409" y="164634"/>
            <a:ext cx="353789" cy="5545166"/>
          </a:xfrm>
          <a:prstGeom prst="curvedLeftArrow">
            <a:avLst>
              <a:gd name="adj1" fmla="val 157907"/>
              <a:gd name="adj2" fmla="val 364200"/>
              <a:gd name="adj3" fmla="val 25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1925441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9A65D-4DD3-1831-3ED7-0142F122183F}"/>
              </a:ext>
            </a:extLst>
          </p:cNvPr>
          <p:cNvSpPr>
            <a:spLocks noGrp="1"/>
          </p:cNvSpPr>
          <p:nvPr>
            <p:ph type="title"/>
          </p:nvPr>
        </p:nvSpPr>
        <p:spPr/>
        <p:txBody>
          <a:bodyPr/>
          <a:lstStyle/>
          <a:p>
            <a:r>
              <a:rPr lang="en-GB" dirty="0"/>
              <a:t>What have we learnt so far?</a:t>
            </a:r>
          </a:p>
        </p:txBody>
      </p:sp>
      <p:sp>
        <p:nvSpPr>
          <p:cNvPr id="3" name="Content Placeholder 2">
            <a:extLst>
              <a:ext uri="{FF2B5EF4-FFF2-40B4-BE49-F238E27FC236}">
                <a16:creationId xmlns:a16="http://schemas.microsoft.com/office/drawing/2014/main" id="{A2069853-59DA-9A6A-454A-7F8AB17BFB47}"/>
              </a:ext>
            </a:extLst>
          </p:cNvPr>
          <p:cNvSpPr>
            <a:spLocks noGrp="1"/>
          </p:cNvSpPr>
          <p:nvPr>
            <p:ph idx="1"/>
          </p:nvPr>
        </p:nvSpPr>
        <p:spPr/>
        <p:txBody>
          <a:bodyPr/>
          <a:lstStyle/>
          <a:p>
            <a:r>
              <a:rPr lang="en-GB" dirty="0"/>
              <a:t>We learn key ER concepts which allows us to design relational databases.</a:t>
            </a:r>
          </a:p>
          <a:p>
            <a:endParaRPr lang="en-GB" dirty="0"/>
          </a:p>
        </p:txBody>
      </p:sp>
      <p:sp>
        <p:nvSpPr>
          <p:cNvPr id="4" name="Slide Number Placeholder 3">
            <a:extLst>
              <a:ext uri="{FF2B5EF4-FFF2-40B4-BE49-F238E27FC236}">
                <a16:creationId xmlns:a16="http://schemas.microsoft.com/office/drawing/2014/main" id="{379EF207-35D7-DB6F-1F52-BA335AEF7217}"/>
              </a:ext>
            </a:extLst>
          </p:cNvPr>
          <p:cNvSpPr>
            <a:spLocks noGrp="1"/>
          </p:cNvSpPr>
          <p:nvPr>
            <p:ph type="sldNum" sz="quarter" idx="4"/>
          </p:nvPr>
        </p:nvSpPr>
        <p:spPr/>
        <p:txBody>
          <a:bodyPr/>
          <a:lstStyle/>
          <a:p>
            <a:fld id="{6998E55D-8E2A-4AFE-A61C-B5DBBB7761E7}" type="slidenum">
              <a:rPr lang="en-GB" smtClean="0"/>
              <a:pPr/>
              <a:t>5</a:t>
            </a:fld>
            <a:endParaRPr lang="en-GB"/>
          </a:p>
        </p:txBody>
      </p:sp>
      <p:pic>
        <p:nvPicPr>
          <p:cNvPr id="5" name="Picture 4" descr="Entity Relationship Diagram Examples Online Free to Download">
            <a:extLst>
              <a:ext uri="{FF2B5EF4-FFF2-40B4-BE49-F238E27FC236}">
                <a16:creationId xmlns:a16="http://schemas.microsoft.com/office/drawing/2014/main" id="{02FE8AFE-98D4-77E8-B351-804CA74BFC6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842" t="3239" r="46652" b="2095"/>
          <a:stretch/>
        </p:blipFill>
        <p:spPr bwMode="auto">
          <a:xfrm>
            <a:off x="627092" y="3229359"/>
            <a:ext cx="2438401" cy="3152775"/>
          </a:xfrm>
          <a:prstGeom prst="rect">
            <a:avLst/>
          </a:prstGeom>
          <a:solidFill>
            <a:srgbClr val="FFFFFF"/>
          </a:solidFill>
        </p:spPr>
      </p:pic>
      <p:pic>
        <p:nvPicPr>
          <p:cNvPr id="7" name="Picture 6">
            <a:extLst>
              <a:ext uri="{FF2B5EF4-FFF2-40B4-BE49-F238E27FC236}">
                <a16:creationId xmlns:a16="http://schemas.microsoft.com/office/drawing/2014/main" id="{9E7FB0C9-9D8C-B347-ED71-A514A4091BA5}"/>
              </a:ext>
            </a:extLst>
          </p:cNvPr>
          <p:cNvPicPr>
            <a:picLocks noChangeAspect="1"/>
          </p:cNvPicPr>
          <p:nvPr/>
        </p:nvPicPr>
        <p:blipFill>
          <a:blip r:embed="rId3"/>
          <a:stretch>
            <a:fillRect/>
          </a:stretch>
        </p:blipFill>
        <p:spPr>
          <a:xfrm>
            <a:off x="4261102" y="3349783"/>
            <a:ext cx="2362200" cy="2743200"/>
          </a:xfrm>
          <a:prstGeom prst="rect">
            <a:avLst/>
          </a:prstGeom>
        </p:spPr>
      </p:pic>
      <p:pic>
        <p:nvPicPr>
          <p:cNvPr id="9" name="Picture 8">
            <a:extLst>
              <a:ext uri="{FF2B5EF4-FFF2-40B4-BE49-F238E27FC236}">
                <a16:creationId xmlns:a16="http://schemas.microsoft.com/office/drawing/2014/main" id="{D27828AF-475B-C1F3-09DE-07270093E6A3}"/>
              </a:ext>
            </a:extLst>
          </p:cNvPr>
          <p:cNvPicPr>
            <a:picLocks noChangeAspect="1"/>
          </p:cNvPicPr>
          <p:nvPr/>
        </p:nvPicPr>
        <p:blipFill>
          <a:blip r:embed="rId4"/>
          <a:stretch>
            <a:fillRect/>
          </a:stretch>
        </p:blipFill>
        <p:spPr>
          <a:xfrm>
            <a:off x="7886700" y="3349783"/>
            <a:ext cx="1809750" cy="352425"/>
          </a:xfrm>
          <a:prstGeom prst="rect">
            <a:avLst/>
          </a:prstGeom>
        </p:spPr>
      </p:pic>
      <p:pic>
        <p:nvPicPr>
          <p:cNvPr id="11" name="Picture 10">
            <a:extLst>
              <a:ext uri="{FF2B5EF4-FFF2-40B4-BE49-F238E27FC236}">
                <a16:creationId xmlns:a16="http://schemas.microsoft.com/office/drawing/2014/main" id="{74D25E15-9502-DC50-4915-FE07D4E8FAEB}"/>
              </a:ext>
            </a:extLst>
          </p:cNvPr>
          <p:cNvPicPr>
            <a:picLocks noChangeAspect="1"/>
          </p:cNvPicPr>
          <p:nvPr/>
        </p:nvPicPr>
        <p:blipFill>
          <a:blip r:embed="rId5"/>
          <a:stretch>
            <a:fillRect/>
          </a:stretch>
        </p:blipFill>
        <p:spPr>
          <a:xfrm>
            <a:off x="7886700" y="3935180"/>
            <a:ext cx="1857375" cy="381000"/>
          </a:xfrm>
          <a:prstGeom prst="rect">
            <a:avLst/>
          </a:prstGeom>
        </p:spPr>
      </p:pic>
      <p:pic>
        <p:nvPicPr>
          <p:cNvPr id="13" name="Picture 12">
            <a:extLst>
              <a:ext uri="{FF2B5EF4-FFF2-40B4-BE49-F238E27FC236}">
                <a16:creationId xmlns:a16="http://schemas.microsoft.com/office/drawing/2014/main" id="{F9EC2D86-C85C-2369-8E47-3CBD2A3A69F5}"/>
              </a:ext>
            </a:extLst>
          </p:cNvPr>
          <p:cNvPicPr>
            <a:picLocks noChangeAspect="1"/>
          </p:cNvPicPr>
          <p:nvPr/>
        </p:nvPicPr>
        <p:blipFill>
          <a:blip r:embed="rId6"/>
          <a:stretch>
            <a:fillRect/>
          </a:stretch>
        </p:blipFill>
        <p:spPr>
          <a:xfrm>
            <a:off x="7953374" y="4815852"/>
            <a:ext cx="1724025" cy="114300"/>
          </a:xfrm>
          <a:prstGeom prst="rect">
            <a:avLst/>
          </a:prstGeom>
        </p:spPr>
      </p:pic>
      <p:sp>
        <p:nvSpPr>
          <p:cNvPr id="14" name="TextBox 13">
            <a:extLst>
              <a:ext uri="{FF2B5EF4-FFF2-40B4-BE49-F238E27FC236}">
                <a16:creationId xmlns:a16="http://schemas.microsoft.com/office/drawing/2014/main" id="{90F29F5D-2580-D759-3A06-98F1D858B6A0}"/>
              </a:ext>
            </a:extLst>
          </p:cNvPr>
          <p:cNvSpPr txBox="1"/>
          <p:nvPr/>
        </p:nvSpPr>
        <p:spPr>
          <a:xfrm>
            <a:off x="9867900" y="3349783"/>
            <a:ext cx="1697008" cy="369332"/>
          </a:xfrm>
          <a:prstGeom prst="rect">
            <a:avLst/>
          </a:prstGeom>
          <a:noFill/>
        </p:spPr>
        <p:txBody>
          <a:bodyPr wrap="square" rtlCol="0">
            <a:spAutoFit/>
          </a:bodyPr>
          <a:lstStyle/>
          <a:p>
            <a:r>
              <a:rPr lang="en-GB" dirty="0"/>
              <a:t>One</a:t>
            </a:r>
          </a:p>
        </p:txBody>
      </p:sp>
      <p:sp>
        <p:nvSpPr>
          <p:cNvPr id="17" name="TextBox 16">
            <a:extLst>
              <a:ext uri="{FF2B5EF4-FFF2-40B4-BE49-F238E27FC236}">
                <a16:creationId xmlns:a16="http://schemas.microsoft.com/office/drawing/2014/main" id="{965FFD7E-5962-B928-FC18-E42D3562EFA8}"/>
              </a:ext>
            </a:extLst>
          </p:cNvPr>
          <p:cNvSpPr txBox="1"/>
          <p:nvPr/>
        </p:nvSpPr>
        <p:spPr>
          <a:xfrm>
            <a:off x="9867900" y="3871515"/>
            <a:ext cx="1697008" cy="369332"/>
          </a:xfrm>
          <a:prstGeom prst="rect">
            <a:avLst/>
          </a:prstGeom>
          <a:noFill/>
        </p:spPr>
        <p:txBody>
          <a:bodyPr wrap="square" rtlCol="0">
            <a:spAutoFit/>
          </a:bodyPr>
          <a:lstStyle/>
          <a:p>
            <a:r>
              <a:rPr lang="en-GB" dirty="0"/>
              <a:t>Many</a:t>
            </a:r>
          </a:p>
        </p:txBody>
      </p:sp>
      <p:sp>
        <p:nvSpPr>
          <p:cNvPr id="18" name="TextBox 17">
            <a:extLst>
              <a:ext uri="{FF2B5EF4-FFF2-40B4-BE49-F238E27FC236}">
                <a16:creationId xmlns:a16="http://schemas.microsoft.com/office/drawing/2014/main" id="{E8AAA3CF-33CD-6024-878F-683F17DA75B4}"/>
              </a:ext>
            </a:extLst>
          </p:cNvPr>
          <p:cNvSpPr txBox="1"/>
          <p:nvPr/>
        </p:nvSpPr>
        <p:spPr>
          <a:xfrm>
            <a:off x="9867899" y="4654949"/>
            <a:ext cx="1919511" cy="369332"/>
          </a:xfrm>
          <a:prstGeom prst="rect">
            <a:avLst/>
          </a:prstGeom>
          <a:noFill/>
        </p:spPr>
        <p:txBody>
          <a:bodyPr wrap="square" rtlCol="0">
            <a:spAutoFit/>
          </a:bodyPr>
          <a:lstStyle/>
          <a:p>
            <a:r>
              <a:rPr lang="en-GB" dirty="0"/>
              <a:t>Total participation</a:t>
            </a:r>
          </a:p>
        </p:txBody>
      </p:sp>
      <p:pic>
        <p:nvPicPr>
          <p:cNvPr id="19" name="Picture 18">
            <a:extLst>
              <a:ext uri="{FF2B5EF4-FFF2-40B4-BE49-F238E27FC236}">
                <a16:creationId xmlns:a16="http://schemas.microsoft.com/office/drawing/2014/main" id="{A35032CF-C8D7-B78F-C501-11C52CAD51D7}"/>
              </a:ext>
            </a:extLst>
          </p:cNvPr>
          <p:cNvPicPr>
            <a:picLocks noChangeAspect="1"/>
          </p:cNvPicPr>
          <p:nvPr/>
        </p:nvPicPr>
        <p:blipFill rotWithShape="1">
          <a:blip r:embed="rId5"/>
          <a:srcRect t="50448"/>
          <a:stretch/>
        </p:blipFill>
        <p:spPr>
          <a:xfrm>
            <a:off x="7886698" y="5248275"/>
            <a:ext cx="1857375" cy="188796"/>
          </a:xfrm>
          <a:prstGeom prst="rect">
            <a:avLst/>
          </a:prstGeom>
        </p:spPr>
      </p:pic>
      <p:sp>
        <p:nvSpPr>
          <p:cNvPr id="20" name="TextBox 19">
            <a:extLst>
              <a:ext uri="{FF2B5EF4-FFF2-40B4-BE49-F238E27FC236}">
                <a16:creationId xmlns:a16="http://schemas.microsoft.com/office/drawing/2014/main" id="{4F54A7F5-8E5B-8A24-D72F-A4158B9C92A4}"/>
              </a:ext>
            </a:extLst>
          </p:cNvPr>
          <p:cNvSpPr txBox="1"/>
          <p:nvPr/>
        </p:nvSpPr>
        <p:spPr>
          <a:xfrm>
            <a:off x="9857218" y="5077663"/>
            <a:ext cx="2144282" cy="369332"/>
          </a:xfrm>
          <a:prstGeom prst="rect">
            <a:avLst/>
          </a:prstGeom>
          <a:noFill/>
        </p:spPr>
        <p:txBody>
          <a:bodyPr wrap="square" rtlCol="0">
            <a:spAutoFit/>
          </a:bodyPr>
          <a:lstStyle/>
          <a:p>
            <a:r>
              <a:rPr lang="en-GB" dirty="0"/>
              <a:t>Partial participation</a:t>
            </a:r>
          </a:p>
        </p:txBody>
      </p:sp>
      <p:sp>
        <p:nvSpPr>
          <p:cNvPr id="6" name="Isosceles Triangle 5">
            <a:extLst>
              <a:ext uri="{FF2B5EF4-FFF2-40B4-BE49-F238E27FC236}">
                <a16:creationId xmlns:a16="http://schemas.microsoft.com/office/drawing/2014/main" id="{E7B84B36-97B7-7A0E-2FD9-5EAF2F882BFB}"/>
              </a:ext>
            </a:extLst>
          </p:cNvPr>
          <p:cNvSpPr/>
          <p:nvPr/>
        </p:nvSpPr>
        <p:spPr>
          <a:xfrm>
            <a:off x="8072846" y="5712823"/>
            <a:ext cx="960985" cy="69711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2CE4C575-0DE3-8A10-1204-463ECEF87D3F}"/>
              </a:ext>
            </a:extLst>
          </p:cNvPr>
          <p:cNvSpPr txBox="1"/>
          <p:nvPr/>
        </p:nvSpPr>
        <p:spPr>
          <a:xfrm>
            <a:off x="9270095" y="5906213"/>
            <a:ext cx="1919511" cy="369332"/>
          </a:xfrm>
          <a:prstGeom prst="rect">
            <a:avLst/>
          </a:prstGeom>
          <a:noFill/>
        </p:spPr>
        <p:txBody>
          <a:bodyPr wrap="square" rtlCol="0">
            <a:spAutoFit/>
          </a:bodyPr>
          <a:lstStyle/>
          <a:p>
            <a:r>
              <a:rPr lang="en-GB" dirty="0"/>
              <a:t>ISA relation</a:t>
            </a:r>
          </a:p>
        </p:txBody>
      </p:sp>
      <p:sp>
        <p:nvSpPr>
          <p:cNvPr id="10" name="TextBox 9">
            <a:extLst>
              <a:ext uri="{FF2B5EF4-FFF2-40B4-BE49-F238E27FC236}">
                <a16:creationId xmlns:a16="http://schemas.microsoft.com/office/drawing/2014/main" id="{F965C64B-7B45-0A2D-8CA8-BDA17743F72C}"/>
              </a:ext>
            </a:extLst>
          </p:cNvPr>
          <p:cNvSpPr txBox="1"/>
          <p:nvPr/>
        </p:nvSpPr>
        <p:spPr>
          <a:xfrm>
            <a:off x="1981838" y="3368408"/>
            <a:ext cx="360996" cy="261610"/>
          </a:xfrm>
          <a:prstGeom prst="rect">
            <a:avLst/>
          </a:prstGeom>
          <a:noFill/>
        </p:spPr>
        <p:txBody>
          <a:bodyPr wrap="none" rtlCol="0">
            <a:spAutoFit/>
          </a:bodyPr>
          <a:lstStyle/>
          <a:p>
            <a:r>
              <a:rPr lang="en-GB" sz="1100" b="1" dirty="0"/>
              <a:t>set</a:t>
            </a:r>
          </a:p>
        </p:txBody>
      </p:sp>
      <p:sp>
        <p:nvSpPr>
          <p:cNvPr id="12" name="TextBox 11">
            <a:extLst>
              <a:ext uri="{FF2B5EF4-FFF2-40B4-BE49-F238E27FC236}">
                <a16:creationId xmlns:a16="http://schemas.microsoft.com/office/drawing/2014/main" id="{6900D493-A154-F29D-FBBC-A6B0A82CFDBD}"/>
              </a:ext>
            </a:extLst>
          </p:cNvPr>
          <p:cNvSpPr txBox="1"/>
          <p:nvPr/>
        </p:nvSpPr>
        <p:spPr>
          <a:xfrm>
            <a:off x="2352320" y="3968450"/>
            <a:ext cx="360996" cy="261610"/>
          </a:xfrm>
          <a:prstGeom prst="rect">
            <a:avLst/>
          </a:prstGeom>
          <a:noFill/>
        </p:spPr>
        <p:txBody>
          <a:bodyPr wrap="none" rtlCol="0">
            <a:spAutoFit/>
          </a:bodyPr>
          <a:lstStyle/>
          <a:p>
            <a:r>
              <a:rPr lang="en-GB" sz="1100" b="1" dirty="0"/>
              <a:t>set</a:t>
            </a:r>
          </a:p>
        </p:txBody>
      </p:sp>
      <p:sp>
        <p:nvSpPr>
          <p:cNvPr id="15" name="TextBox 14">
            <a:extLst>
              <a:ext uri="{FF2B5EF4-FFF2-40B4-BE49-F238E27FC236}">
                <a16:creationId xmlns:a16="http://schemas.microsoft.com/office/drawing/2014/main" id="{4686E68B-C60E-2C67-22D3-06E84CC89C1C}"/>
              </a:ext>
            </a:extLst>
          </p:cNvPr>
          <p:cNvSpPr txBox="1"/>
          <p:nvPr/>
        </p:nvSpPr>
        <p:spPr>
          <a:xfrm>
            <a:off x="2367624" y="4519381"/>
            <a:ext cx="360996" cy="261610"/>
          </a:xfrm>
          <a:prstGeom prst="rect">
            <a:avLst/>
          </a:prstGeom>
          <a:noFill/>
        </p:spPr>
        <p:txBody>
          <a:bodyPr wrap="none" rtlCol="0">
            <a:spAutoFit/>
          </a:bodyPr>
          <a:lstStyle/>
          <a:p>
            <a:r>
              <a:rPr lang="en-GB" sz="1100" b="1" dirty="0"/>
              <a:t>set</a:t>
            </a:r>
          </a:p>
        </p:txBody>
      </p:sp>
      <p:sp>
        <p:nvSpPr>
          <p:cNvPr id="16" name="TextBox 15">
            <a:extLst>
              <a:ext uri="{FF2B5EF4-FFF2-40B4-BE49-F238E27FC236}">
                <a16:creationId xmlns:a16="http://schemas.microsoft.com/office/drawing/2014/main" id="{E1DFE0D6-BC38-963A-482E-C48D05E7BDDF}"/>
              </a:ext>
            </a:extLst>
          </p:cNvPr>
          <p:cNvSpPr txBox="1"/>
          <p:nvPr/>
        </p:nvSpPr>
        <p:spPr>
          <a:xfrm>
            <a:off x="2723439" y="5039703"/>
            <a:ext cx="360996" cy="261610"/>
          </a:xfrm>
          <a:prstGeom prst="rect">
            <a:avLst/>
          </a:prstGeom>
          <a:noFill/>
        </p:spPr>
        <p:txBody>
          <a:bodyPr wrap="none" rtlCol="0">
            <a:spAutoFit/>
          </a:bodyPr>
          <a:lstStyle/>
          <a:p>
            <a:r>
              <a:rPr lang="en-GB" sz="1100" b="1" dirty="0"/>
              <a:t>set</a:t>
            </a:r>
          </a:p>
        </p:txBody>
      </p:sp>
    </p:spTree>
    <p:extLst>
      <p:ext uri="{BB962C8B-B14F-4D97-AF65-F5344CB8AC3E}">
        <p14:creationId xmlns:p14="http://schemas.microsoft.com/office/powerpoint/2010/main" val="6587534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E6792-9ECE-E069-88CE-2B8F683F0CEF}"/>
              </a:ext>
            </a:extLst>
          </p:cNvPr>
          <p:cNvSpPr>
            <a:spLocks noGrp="1"/>
          </p:cNvSpPr>
          <p:nvPr>
            <p:ph type="title"/>
          </p:nvPr>
        </p:nvSpPr>
        <p:spPr/>
        <p:txBody>
          <a:bodyPr/>
          <a:lstStyle/>
          <a:p>
            <a:r>
              <a:rPr lang="en-GB" dirty="0"/>
              <a:t>Referential integrity: Another key! Foreign keys</a:t>
            </a:r>
          </a:p>
        </p:txBody>
      </p:sp>
      <p:sp>
        <p:nvSpPr>
          <p:cNvPr id="4" name="Slide Number Placeholder 3">
            <a:extLst>
              <a:ext uri="{FF2B5EF4-FFF2-40B4-BE49-F238E27FC236}">
                <a16:creationId xmlns:a16="http://schemas.microsoft.com/office/drawing/2014/main" id="{65964E6F-4FF1-2F4F-456B-C81DC521144F}"/>
              </a:ext>
            </a:extLst>
          </p:cNvPr>
          <p:cNvSpPr>
            <a:spLocks noGrp="1"/>
          </p:cNvSpPr>
          <p:nvPr>
            <p:ph type="sldNum" sz="quarter" idx="4"/>
          </p:nvPr>
        </p:nvSpPr>
        <p:spPr>
          <a:xfrm>
            <a:off x="8955058" y="6394901"/>
            <a:ext cx="2743200" cy="365125"/>
          </a:xfrm>
        </p:spPr>
        <p:txBody>
          <a:bodyPr/>
          <a:lstStyle/>
          <a:p>
            <a:fld id="{6998E55D-8E2A-4AFE-A61C-B5DBBB7761E7}" type="slidenum">
              <a:rPr lang="en-GB" smtClean="0"/>
              <a:pPr/>
              <a:t>50</a:t>
            </a:fld>
            <a:endParaRPr lang="en-GB"/>
          </a:p>
        </p:txBody>
      </p:sp>
      <p:grpSp>
        <p:nvGrpSpPr>
          <p:cNvPr id="27" name="Group 26">
            <a:extLst>
              <a:ext uri="{FF2B5EF4-FFF2-40B4-BE49-F238E27FC236}">
                <a16:creationId xmlns:a16="http://schemas.microsoft.com/office/drawing/2014/main" id="{2B49ECE0-192F-AEDE-3243-46E579E2333A}"/>
              </a:ext>
            </a:extLst>
          </p:cNvPr>
          <p:cNvGrpSpPr/>
          <p:nvPr/>
        </p:nvGrpSpPr>
        <p:grpSpPr>
          <a:xfrm>
            <a:off x="493742" y="5081030"/>
            <a:ext cx="10646942" cy="1546661"/>
            <a:chOff x="448805" y="5252683"/>
            <a:chExt cx="10646942" cy="1546661"/>
          </a:xfrm>
        </p:grpSpPr>
        <p:sp>
          <p:nvSpPr>
            <p:cNvPr id="5" name="Rectangle 2">
              <a:extLst>
                <a:ext uri="{FF2B5EF4-FFF2-40B4-BE49-F238E27FC236}">
                  <a16:creationId xmlns:a16="http://schemas.microsoft.com/office/drawing/2014/main" id="{C5AAFA1B-0960-5DBC-ADB8-524E904304D5}"/>
                </a:ext>
              </a:extLst>
            </p:cNvPr>
            <p:cNvSpPr>
              <a:spLocks noChangeArrowheads="1"/>
            </p:cNvSpPr>
            <p:nvPr/>
          </p:nvSpPr>
          <p:spPr bwMode="auto">
            <a:xfrm>
              <a:off x="2209800" y="6248400"/>
              <a:ext cx="1905000" cy="457200"/>
            </a:xfrm>
            <a:prstGeom prst="rect">
              <a:avLst/>
            </a:prstGeom>
            <a:noFill/>
            <a:ln w="12700">
              <a:noFill/>
              <a:miter lim="800000"/>
              <a:headEnd/>
              <a:tailEnd/>
            </a:ln>
            <a:effectLst/>
          </p:spPr>
          <p:txBody>
            <a:bodyPr wrap="none" anchor="ctr"/>
            <a:lstStyle/>
            <a:p>
              <a:endParaRPr lang="tr-TR"/>
            </a:p>
          </p:txBody>
        </p:sp>
        <p:sp>
          <p:nvSpPr>
            <p:cNvPr id="6" name="Flowchart: Decision 5">
              <a:extLst>
                <a:ext uri="{FF2B5EF4-FFF2-40B4-BE49-F238E27FC236}">
                  <a16:creationId xmlns:a16="http://schemas.microsoft.com/office/drawing/2014/main" id="{40292033-5CA9-1C8D-4E7E-D2477CB2CB93}"/>
                </a:ext>
              </a:extLst>
            </p:cNvPr>
            <p:cNvSpPr/>
            <p:nvPr/>
          </p:nvSpPr>
          <p:spPr>
            <a:xfrm>
              <a:off x="4691445" y="5867360"/>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Repairs</a:t>
              </a:r>
            </a:p>
          </p:txBody>
        </p:sp>
        <p:sp>
          <p:nvSpPr>
            <p:cNvPr id="7" name="Rectangle 6">
              <a:extLst>
                <a:ext uri="{FF2B5EF4-FFF2-40B4-BE49-F238E27FC236}">
                  <a16:creationId xmlns:a16="http://schemas.microsoft.com/office/drawing/2014/main" id="{3CD5F5C3-E09F-F60B-8321-FA50DB0B00E1}"/>
                </a:ext>
              </a:extLst>
            </p:cNvPr>
            <p:cNvSpPr/>
            <p:nvPr/>
          </p:nvSpPr>
          <p:spPr>
            <a:xfrm>
              <a:off x="2009180" y="6051999"/>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Car</a:t>
              </a:r>
            </a:p>
          </p:txBody>
        </p:sp>
        <p:sp>
          <p:nvSpPr>
            <p:cNvPr id="8" name="Oval 7">
              <a:extLst>
                <a:ext uri="{FF2B5EF4-FFF2-40B4-BE49-F238E27FC236}">
                  <a16:creationId xmlns:a16="http://schemas.microsoft.com/office/drawing/2014/main" id="{B1B452DA-C484-CE5C-3444-B89C2F71FAED}"/>
                </a:ext>
              </a:extLst>
            </p:cNvPr>
            <p:cNvSpPr/>
            <p:nvPr/>
          </p:nvSpPr>
          <p:spPr>
            <a:xfrm>
              <a:off x="448805" y="5787967"/>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u="sng" dirty="0">
                  <a:solidFill>
                    <a:schemeClr val="tx1"/>
                  </a:solidFill>
                </a:rPr>
                <a:t>Model</a:t>
              </a:r>
              <a:endParaRPr lang="en-GB" u="sng" dirty="0">
                <a:solidFill>
                  <a:schemeClr val="tx1"/>
                </a:solidFill>
              </a:endParaRPr>
            </a:p>
          </p:txBody>
        </p:sp>
        <p:sp>
          <p:nvSpPr>
            <p:cNvPr id="9" name="Oval 8">
              <a:extLst>
                <a:ext uri="{FF2B5EF4-FFF2-40B4-BE49-F238E27FC236}">
                  <a16:creationId xmlns:a16="http://schemas.microsoft.com/office/drawing/2014/main" id="{63EABDCE-EDA6-C2C2-619F-6C5C25BDD080}"/>
                </a:ext>
              </a:extLst>
            </p:cNvPr>
            <p:cNvSpPr/>
            <p:nvPr/>
          </p:nvSpPr>
          <p:spPr>
            <a:xfrm>
              <a:off x="3181829" y="5288679"/>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Weight</a:t>
              </a:r>
              <a:endParaRPr lang="en-GB" dirty="0">
                <a:solidFill>
                  <a:schemeClr val="tx1"/>
                </a:solidFill>
              </a:endParaRPr>
            </a:p>
          </p:txBody>
        </p:sp>
        <p:sp>
          <p:nvSpPr>
            <p:cNvPr id="10" name="Oval 9">
              <a:extLst>
                <a:ext uri="{FF2B5EF4-FFF2-40B4-BE49-F238E27FC236}">
                  <a16:creationId xmlns:a16="http://schemas.microsoft.com/office/drawing/2014/main" id="{F9FB1538-6BAC-BE8C-7CD7-D1032D51D931}"/>
                </a:ext>
              </a:extLst>
            </p:cNvPr>
            <p:cNvSpPr/>
            <p:nvPr/>
          </p:nvSpPr>
          <p:spPr>
            <a:xfrm>
              <a:off x="3577279" y="5742848"/>
              <a:ext cx="121750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Length (mm)</a:t>
              </a:r>
              <a:endParaRPr lang="en-GB" dirty="0">
                <a:solidFill>
                  <a:schemeClr val="tx1"/>
                </a:solidFill>
              </a:endParaRPr>
            </a:p>
          </p:txBody>
        </p:sp>
        <p:sp>
          <p:nvSpPr>
            <p:cNvPr id="11" name="Oval 10">
              <a:extLst>
                <a:ext uri="{FF2B5EF4-FFF2-40B4-BE49-F238E27FC236}">
                  <a16:creationId xmlns:a16="http://schemas.microsoft.com/office/drawing/2014/main" id="{C827683D-9D0E-A7C5-6E79-78FEEC09066E}"/>
                </a:ext>
              </a:extLst>
            </p:cNvPr>
            <p:cNvSpPr/>
            <p:nvPr/>
          </p:nvSpPr>
          <p:spPr>
            <a:xfrm>
              <a:off x="1430190" y="5252683"/>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solidFill>
                    <a:schemeClr val="tx1"/>
                  </a:solidFill>
                </a:rPr>
                <a:t>Max_Speed</a:t>
              </a:r>
              <a:endParaRPr lang="en-GB" dirty="0">
                <a:solidFill>
                  <a:schemeClr val="tx1"/>
                </a:solidFill>
              </a:endParaRPr>
            </a:p>
          </p:txBody>
        </p:sp>
        <p:cxnSp>
          <p:nvCxnSpPr>
            <p:cNvPr id="12" name="Straight Connector 11">
              <a:extLst>
                <a:ext uri="{FF2B5EF4-FFF2-40B4-BE49-F238E27FC236}">
                  <a16:creationId xmlns:a16="http://schemas.microsoft.com/office/drawing/2014/main" id="{F35DBAB7-D82B-B85F-72CD-7FBC27C54D16}"/>
                </a:ext>
              </a:extLst>
            </p:cNvPr>
            <p:cNvCxnSpPr>
              <a:stCxn id="8" idx="6"/>
              <a:endCxn id="7" idx="1"/>
            </p:cNvCxnSpPr>
            <p:nvPr/>
          </p:nvCxnSpPr>
          <p:spPr>
            <a:xfrm>
              <a:off x="1459920" y="6019505"/>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CD69BAE-41E2-D88B-B9D6-67408F674AC5}"/>
                </a:ext>
              </a:extLst>
            </p:cNvPr>
            <p:cNvCxnSpPr>
              <a:cxnSpLocks/>
              <a:stCxn id="11" idx="4"/>
              <a:endCxn id="7" idx="0"/>
            </p:cNvCxnSpPr>
            <p:nvPr/>
          </p:nvCxnSpPr>
          <p:spPr>
            <a:xfrm>
              <a:off x="2187794" y="5715759"/>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9DD3C37-687D-44E3-4237-25BD8C08F2BE}"/>
                </a:ext>
              </a:extLst>
            </p:cNvPr>
            <p:cNvCxnSpPr>
              <a:cxnSpLocks/>
              <a:stCxn id="9" idx="2"/>
              <a:endCxn id="7" idx="0"/>
            </p:cNvCxnSpPr>
            <p:nvPr/>
          </p:nvCxnSpPr>
          <p:spPr>
            <a:xfrm flipH="1">
              <a:off x="2579988" y="5520217"/>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418B0DB-DF4F-F976-6B0C-EA4117DD71B8}"/>
                </a:ext>
              </a:extLst>
            </p:cNvPr>
            <p:cNvCxnSpPr>
              <a:cxnSpLocks/>
              <a:stCxn id="7" idx="3"/>
              <a:endCxn id="10" idx="2"/>
            </p:cNvCxnSpPr>
            <p:nvPr/>
          </p:nvCxnSpPr>
          <p:spPr>
            <a:xfrm flipV="1">
              <a:off x="3150796" y="5974386"/>
              <a:ext cx="426483" cy="358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C0DEDC2-735E-A029-6A9D-F3A6FF82471E}"/>
                </a:ext>
              </a:extLst>
            </p:cNvPr>
            <p:cNvSpPr/>
            <p:nvPr/>
          </p:nvSpPr>
          <p:spPr>
            <a:xfrm>
              <a:off x="7702292" y="6045352"/>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Mechanic</a:t>
              </a:r>
            </a:p>
          </p:txBody>
        </p:sp>
        <p:sp>
          <p:nvSpPr>
            <p:cNvPr id="17" name="Oval 16">
              <a:extLst>
                <a:ext uri="{FF2B5EF4-FFF2-40B4-BE49-F238E27FC236}">
                  <a16:creationId xmlns:a16="http://schemas.microsoft.com/office/drawing/2014/main" id="{E9FB0D2B-97E6-CF9A-C181-80D925553BC2}"/>
                </a:ext>
              </a:extLst>
            </p:cNvPr>
            <p:cNvSpPr/>
            <p:nvPr/>
          </p:nvSpPr>
          <p:spPr>
            <a:xfrm>
              <a:off x="7089928" y="5288679"/>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u="sng" dirty="0">
                  <a:solidFill>
                    <a:schemeClr val="tx1"/>
                  </a:solidFill>
                </a:rPr>
                <a:t>SSI</a:t>
              </a:r>
              <a:endParaRPr lang="en-GB" u="sng" dirty="0">
                <a:solidFill>
                  <a:schemeClr val="tx1"/>
                </a:solidFill>
              </a:endParaRPr>
            </a:p>
          </p:txBody>
        </p:sp>
        <p:sp>
          <p:nvSpPr>
            <p:cNvPr id="18" name="Oval 17">
              <a:extLst>
                <a:ext uri="{FF2B5EF4-FFF2-40B4-BE49-F238E27FC236}">
                  <a16:creationId xmlns:a16="http://schemas.microsoft.com/office/drawing/2014/main" id="{CEE6C8AB-5454-CA9A-1D8E-9763180CF7C3}"/>
                </a:ext>
              </a:extLst>
            </p:cNvPr>
            <p:cNvSpPr/>
            <p:nvPr/>
          </p:nvSpPr>
          <p:spPr>
            <a:xfrm>
              <a:off x="8489570" y="5288679"/>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Name</a:t>
              </a:r>
              <a:endParaRPr lang="en-GB" dirty="0">
                <a:solidFill>
                  <a:schemeClr val="tx1"/>
                </a:solidFill>
              </a:endParaRPr>
            </a:p>
          </p:txBody>
        </p:sp>
        <p:grpSp>
          <p:nvGrpSpPr>
            <p:cNvPr id="19" name="Group 18">
              <a:extLst>
                <a:ext uri="{FF2B5EF4-FFF2-40B4-BE49-F238E27FC236}">
                  <a16:creationId xmlns:a16="http://schemas.microsoft.com/office/drawing/2014/main" id="{39252680-0A95-3DCF-C1B9-44C679E9DE34}"/>
                </a:ext>
              </a:extLst>
            </p:cNvPr>
            <p:cNvGrpSpPr/>
            <p:nvPr/>
          </p:nvGrpSpPr>
          <p:grpSpPr>
            <a:xfrm>
              <a:off x="9261406" y="5979504"/>
              <a:ext cx="1834341" cy="694402"/>
              <a:chOff x="571500" y="5894335"/>
              <a:chExt cx="1344302" cy="694402"/>
            </a:xfrm>
          </p:grpSpPr>
          <p:sp>
            <p:nvSpPr>
              <p:cNvPr id="20" name="Oval 19">
                <a:extLst>
                  <a:ext uri="{FF2B5EF4-FFF2-40B4-BE49-F238E27FC236}">
                    <a16:creationId xmlns:a16="http://schemas.microsoft.com/office/drawing/2014/main" id="{D6C8F9B1-93E2-7E9A-96C5-CBBC87E7FF5E}"/>
                  </a:ext>
                </a:extLst>
              </p:cNvPr>
              <p:cNvSpPr/>
              <p:nvPr/>
            </p:nvSpPr>
            <p:spPr>
              <a:xfrm>
                <a:off x="571500" y="5894335"/>
                <a:ext cx="1344302" cy="69440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58626EF2-DB9F-FA43-3592-09956B15DA5B}"/>
                  </a:ext>
                </a:extLst>
              </p:cNvPr>
              <p:cNvSpPr/>
              <p:nvPr/>
            </p:nvSpPr>
            <p:spPr>
              <a:xfrm>
                <a:off x="663600" y="5958917"/>
                <a:ext cx="1160101" cy="565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a:solidFill>
                      <a:schemeClr val="tx1"/>
                    </a:solidFill>
                  </a:rPr>
                  <a:t>Phone_Number</a:t>
                </a:r>
                <a:endParaRPr lang="en-GB" sz="1000" dirty="0">
                  <a:solidFill>
                    <a:schemeClr val="tx1"/>
                  </a:solidFill>
                </a:endParaRPr>
              </a:p>
            </p:txBody>
          </p:sp>
        </p:grpSp>
        <p:cxnSp>
          <p:nvCxnSpPr>
            <p:cNvPr id="22" name="Straight Connector 21">
              <a:extLst>
                <a:ext uri="{FF2B5EF4-FFF2-40B4-BE49-F238E27FC236}">
                  <a16:creationId xmlns:a16="http://schemas.microsoft.com/office/drawing/2014/main" id="{0071FF5D-3DB2-FF52-432C-1E63DA222305}"/>
                </a:ext>
              </a:extLst>
            </p:cNvPr>
            <p:cNvCxnSpPr>
              <a:cxnSpLocks/>
              <a:stCxn id="17" idx="4"/>
              <a:endCxn id="16" idx="0"/>
            </p:cNvCxnSpPr>
            <p:nvPr/>
          </p:nvCxnSpPr>
          <p:spPr>
            <a:xfrm>
              <a:off x="7595486" y="5751755"/>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2B60468-8C90-C38E-E0AE-7EDD6483D140}"/>
                </a:ext>
              </a:extLst>
            </p:cNvPr>
            <p:cNvCxnSpPr>
              <a:cxnSpLocks/>
              <a:stCxn id="18" idx="3"/>
              <a:endCxn id="16" idx="0"/>
            </p:cNvCxnSpPr>
            <p:nvPr/>
          </p:nvCxnSpPr>
          <p:spPr>
            <a:xfrm flipH="1">
              <a:off x="8273100" y="5683939"/>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5D605F5-07D7-9C6A-495B-550EF859AAC6}"/>
                </a:ext>
              </a:extLst>
            </p:cNvPr>
            <p:cNvCxnSpPr>
              <a:cxnSpLocks/>
              <a:stCxn id="20" idx="2"/>
              <a:endCxn id="16" idx="3"/>
            </p:cNvCxnSpPr>
            <p:nvPr/>
          </p:nvCxnSpPr>
          <p:spPr>
            <a:xfrm flipH="1">
              <a:off x="8843908" y="6326705"/>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48368A1-4E03-CE7D-D8D7-F80C7921FAE5}"/>
                </a:ext>
              </a:extLst>
            </p:cNvPr>
            <p:cNvCxnSpPr>
              <a:cxnSpLocks/>
              <a:stCxn id="6" idx="3"/>
              <a:endCxn id="16" idx="1"/>
            </p:cNvCxnSpPr>
            <p:nvPr/>
          </p:nvCxnSpPr>
          <p:spPr>
            <a:xfrm flipV="1">
              <a:off x="6485075" y="6326706"/>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6F88C0B-CA27-824F-BE24-B6A49ED7B88C}"/>
                </a:ext>
              </a:extLst>
            </p:cNvPr>
            <p:cNvCxnSpPr>
              <a:cxnSpLocks/>
              <a:stCxn id="7" idx="3"/>
              <a:endCxn id="6" idx="1"/>
            </p:cNvCxnSpPr>
            <p:nvPr/>
          </p:nvCxnSpPr>
          <p:spPr>
            <a:xfrm flipV="1">
              <a:off x="3150796" y="6333352"/>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28" name="Table 7">
            <a:extLst>
              <a:ext uri="{FF2B5EF4-FFF2-40B4-BE49-F238E27FC236}">
                <a16:creationId xmlns:a16="http://schemas.microsoft.com/office/drawing/2014/main" id="{22F206AB-90BA-0225-7AFF-526F4D5E7D73}"/>
              </a:ext>
            </a:extLst>
          </p:cNvPr>
          <p:cNvGraphicFramePr>
            <a:graphicFrameLocks noGrp="1"/>
          </p:cNvGraphicFramePr>
          <p:nvPr>
            <p:extLst>
              <p:ext uri="{D42A27DB-BD31-4B8C-83A1-F6EECF244321}">
                <p14:modId xmlns:p14="http://schemas.microsoft.com/office/powerpoint/2010/main" val="46452483"/>
              </p:ext>
            </p:extLst>
          </p:nvPr>
        </p:nvGraphicFramePr>
        <p:xfrm>
          <a:off x="917020" y="3196824"/>
          <a:ext cx="4146629" cy="1569720"/>
        </p:xfrm>
        <a:graphic>
          <a:graphicData uri="http://schemas.openxmlformats.org/drawingml/2006/table">
            <a:tbl>
              <a:tblPr firstRow="1" bandRow="1">
                <a:tableStyleId>{5C22544A-7EE6-4342-B048-85BDC9FD1C3A}</a:tableStyleId>
              </a:tblPr>
              <a:tblGrid>
                <a:gridCol w="1480668">
                  <a:extLst>
                    <a:ext uri="{9D8B030D-6E8A-4147-A177-3AD203B41FA5}">
                      <a16:colId xmlns:a16="http://schemas.microsoft.com/office/drawing/2014/main" val="1551054938"/>
                    </a:ext>
                  </a:extLst>
                </a:gridCol>
                <a:gridCol w="810781">
                  <a:extLst>
                    <a:ext uri="{9D8B030D-6E8A-4147-A177-3AD203B41FA5}">
                      <a16:colId xmlns:a16="http://schemas.microsoft.com/office/drawing/2014/main" val="2429303523"/>
                    </a:ext>
                  </a:extLst>
                </a:gridCol>
                <a:gridCol w="791308">
                  <a:extLst>
                    <a:ext uri="{9D8B030D-6E8A-4147-A177-3AD203B41FA5}">
                      <a16:colId xmlns:a16="http://schemas.microsoft.com/office/drawing/2014/main" val="749733657"/>
                    </a:ext>
                  </a:extLst>
                </a:gridCol>
                <a:gridCol w="1063872">
                  <a:extLst>
                    <a:ext uri="{9D8B030D-6E8A-4147-A177-3AD203B41FA5}">
                      <a16:colId xmlns:a16="http://schemas.microsoft.com/office/drawing/2014/main" val="3359406929"/>
                    </a:ext>
                  </a:extLst>
                </a:gridCol>
              </a:tblGrid>
              <a:tr h="370840">
                <a:tc>
                  <a:txBody>
                    <a:bodyPr/>
                    <a:lstStyle/>
                    <a:p>
                      <a:r>
                        <a:rPr lang="en-GB" sz="1400" u="sng" dirty="0"/>
                        <a:t>Model</a:t>
                      </a:r>
                    </a:p>
                  </a:txBody>
                  <a:tcPr/>
                </a:tc>
                <a:tc>
                  <a:txBody>
                    <a:bodyPr/>
                    <a:lstStyle/>
                    <a:p>
                      <a:r>
                        <a:rPr lang="en-GB" sz="1400" dirty="0"/>
                        <a:t>Weight</a:t>
                      </a:r>
                    </a:p>
                  </a:txBody>
                  <a:tcPr/>
                </a:tc>
                <a:tc>
                  <a:txBody>
                    <a:bodyPr/>
                    <a:lstStyle/>
                    <a:p>
                      <a:r>
                        <a:rPr lang="en-GB" sz="1200" dirty="0"/>
                        <a:t>Length (mm)</a:t>
                      </a:r>
                    </a:p>
                  </a:txBody>
                  <a:tcPr/>
                </a:tc>
                <a:tc>
                  <a:txBody>
                    <a:bodyPr/>
                    <a:lstStyle/>
                    <a:p>
                      <a:r>
                        <a:rPr lang="en-GB" sz="1400" dirty="0" err="1"/>
                        <a:t>Max_Speed</a:t>
                      </a:r>
                      <a:endParaRPr lang="en-GB" sz="1400" dirty="0"/>
                    </a:p>
                  </a:txBody>
                  <a:tcPr/>
                </a:tc>
                <a:extLst>
                  <a:ext uri="{0D108BD9-81ED-4DB2-BD59-A6C34878D82A}">
                    <a16:rowId xmlns:a16="http://schemas.microsoft.com/office/drawing/2014/main" val="1488878063"/>
                  </a:ext>
                </a:extLst>
              </a:tr>
              <a:tr h="370840">
                <a:tc>
                  <a:txBody>
                    <a:bodyPr/>
                    <a:lstStyle/>
                    <a:p>
                      <a:r>
                        <a:rPr lang="en-GB" sz="1400" dirty="0"/>
                        <a:t>BMW 3.21</a:t>
                      </a:r>
                    </a:p>
                  </a:txBody>
                  <a:tcPr/>
                </a:tc>
                <a:tc>
                  <a:txBody>
                    <a:bodyPr/>
                    <a:lstStyle/>
                    <a:p>
                      <a:r>
                        <a:rPr lang="en-GB" sz="1400" dirty="0"/>
                        <a:t>1400</a:t>
                      </a:r>
                    </a:p>
                  </a:txBody>
                  <a:tcPr/>
                </a:tc>
                <a:tc>
                  <a:txBody>
                    <a:bodyPr/>
                    <a:lstStyle/>
                    <a:p>
                      <a:r>
                        <a:rPr lang="en-GB" sz="1400" dirty="0"/>
                        <a:t>2501</a:t>
                      </a:r>
                    </a:p>
                  </a:txBody>
                  <a:tcPr/>
                </a:tc>
                <a:tc>
                  <a:txBody>
                    <a:bodyPr/>
                    <a:lstStyle/>
                    <a:p>
                      <a:r>
                        <a:rPr lang="en-GB" sz="1400" dirty="0"/>
                        <a:t>200</a:t>
                      </a:r>
                    </a:p>
                  </a:txBody>
                  <a:tcPr/>
                </a:tc>
                <a:extLst>
                  <a:ext uri="{0D108BD9-81ED-4DB2-BD59-A6C34878D82A}">
                    <a16:rowId xmlns:a16="http://schemas.microsoft.com/office/drawing/2014/main" val="4098427296"/>
                  </a:ext>
                </a:extLst>
              </a:tr>
              <a:tr h="370840">
                <a:tc>
                  <a:txBody>
                    <a:bodyPr/>
                    <a:lstStyle/>
                    <a:p>
                      <a:r>
                        <a:rPr lang="en-GB" sz="1400" dirty="0" err="1"/>
                        <a:t>Toyota_Corolla</a:t>
                      </a:r>
                      <a:endParaRPr lang="en-GB" sz="1400" dirty="0"/>
                    </a:p>
                  </a:txBody>
                  <a:tcPr/>
                </a:tc>
                <a:tc>
                  <a:txBody>
                    <a:bodyPr/>
                    <a:lstStyle/>
                    <a:p>
                      <a:r>
                        <a:rPr lang="en-GB" sz="1400" dirty="0"/>
                        <a:t>1300</a:t>
                      </a:r>
                    </a:p>
                  </a:txBody>
                  <a:tcPr/>
                </a:tc>
                <a:tc>
                  <a:txBody>
                    <a:bodyPr/>
                    <a:lstStyle/>
                    <a:p>
                      <a:r>
                        <a:rPr lang="en-GB" sz="1400" dirty="0"/>
                        <a:t>3321</a:t>
                      </a:r>
                    </a:p>
                  </a:txBody>
                  <a:tcPr/>
                </a:tc>
                <a:tc>
                  <a:txBody>
                    <a:bodyPr/>
                    <a:lstStyle/>
                    <a:p>
                      <a:r>
                        <a:rPr lang="en-GB" sz="1400" dirty="0"/>
                        <a:t>200</a:t>
                      </a:r>
                    </a:p>
                  </a:txBody>
                  <a:tcPr/>
                </a:tc>
                <a:extLst>
                  <a:ext uri="{0D108BD9-81ED-4DB2-BD59-A6C34878D82A}">
                    <a16:rowId xmlns:a16="http://schemas.microsoft.com/office/drawing/2014/main" val="1953469719"/>
                  </a:ext>
                </a:extLst>
              </a:tr>
              <a:tr h="370840">
                <a:tc>
                  <a:txBody>
                    <a:bodyPr/>
                    <a:lstStyle/>
                    <a:p>
                      <a:r>
                        <a:rPr lang="en-GB" sz="1400" dirty="0"/>
                        <a:t>Hyundai E.GLS</a:t>
                      </a:r>
                    </a:p>
                  </a:txBody>
                  <a:tcPr/>
                </a:tc>
                <a:tc>
                  <a:txBody>
                    <a:bodyPr/>
                    <a:lstStyle/>
                    <a:p>
                      <a:r>
                        <a:rPr lang="en-GB" sz="1400" dirty="0"/>
                        <a:t>1400</a:t>
                      </a:r>
                    </a:p>
                  </a:txBody>
                  <a:tcPr/>
                </a:tc>
                <a:tc>
                  <a:txBody>
                    <a:bodyPr/>
                    <a:lstStyle/>
                    <a:p>
                      <a:r>
                        <a:rPr lang="en-GB" sz="1400" dirty="0"/>
                        <a:t>3895</a:t>
                      </a:r>
                    </a:p>
                  </a:txBody>
                  <a:tcPr/>
                </a:tc>
                <a:tc>
                  <a:txBody>
                    <a:bodyPr/>
                    <a:lstStyle/>
                    <a:p>
                      <a:r>
                        <a:rPr lang="en-GB" sz="1400" dirty="0"/>
                        <a:t>210</a:t>
                      </a:r>
                    </a:p>
                  </a:txBody>
                  <a:tcPr/>
                </a:tc>
                <a:extLst>
                  <a:ext uri="{0D108BD9-81ED-4DB2-BD59-A6C34878D82A}">
                    <a16:rowId xmlns:a16="http://schemas.microsoft.com/office/drawing/2014/main" val="3233330986"/>
                  </a:ext>
                </a:extLst>
              </a:tr>
            </a:tbl>
          </a:graphicData>
        </a:graphic>
      </p:graphicFrame>
      <p:pic>
        <p:nvPicPr>
          <p:cNvPr id="29" name="Picture 28">
            <a:extLst>
              <a:ext uri="{FF2B5EF4-FFF2-40B4-BE49-F238E27FC236}">
                <a16:creationId xmlns:a16="http://schemas.microsoft.com/office/drawing/2014/main" id="{1B8BB291-4E45-DC46-BA89-32188D95DA57}"/>
              </a:ext>
            </a:extLst>
          </p:cNvPr>
          <p:cNvPicPr>
            <a:picLocks noChangeAspect="1"/>
          </p:cNvPicPr>
          <p:nvPr/>
        </p:nvPicPr>
        <p:blipFill>
          <a:blip r:embed="rId2"/>
          <a:stretch>
            <a:fillRect/>
          </a:stretch>
        </p:blipFill>
        <p:spPr>
          <a:xfrm>
            <a:off x="7178158" y="3208814"/>
            <a:ext cx="3804234" cy="1511939"/>
          </a:xfrm>
          <a:prstGeom prst="rect">
            <a:avLst/>
          </a:prstGeom>
        </p:spPr>
      </p:pic>
      <p:graphicFrame>
        <p:nvGraphicFramePr>
          <p:cNvPr id="34" name="Table 7">
            <a:extLst>
              <a:ext uri="{FF2B5EF4-FFF2-40B4-BE49-F238E27FC236}">
                <a16:creationId xmlns:a16="http://schemas.microsoft.com/office/drawing/2014/main" id="{8B3B4D9E-47E3-AE91-1BC8-CDCAB25AC389}"/>
              </a:ext>
            </a:extLst>
          </p:cNvPr>
          <p:cNvGraphicFramePr>
            <a:graphicFrameLocks noGrp="1"/>
          </p:cNvGraphicFramePr>
          <p:nvPr>
            <p:extLst>
              <p:ext uri="{D42A27DB-BD31-4B8C-83A1-F6EECF244321}">
                <p14:modId xmlns:p14="http://schemas.microsoft.com/office/powerpoint/2010/main" val="3557324923"/>
              </p:ext>
            </p:extLst>
          </p:nvPr>
        </p:nvGraphicFramePr>
        <p:xfrm>
          <a:off x="5747572" y="3219203"/>
          <a:ext cx="1480668" cy="1483360"/>
        </p:xfrm>
        <a:graphic>
          <a:graphicData uri="http://schemas.openxmlformats.org/drawingml/2006/table">
            <a:tbl>
              <a:tblPr firstRow="1" bandRow="1">
                <a:tableStyleId>{5C22544A-7EE6-4342-B048-85BDC9FD1C3A}</a:tableStyleId>
              </a:tblPr>
              <a:tblGrid>
                <a:gridCol w="1480668">
                  <a:extLst>
                    <a:ext uri="{9D8B030D-6E8A-4147-A177-3AD203B41FA5}">
                      <a16:colId xmlns:a16="http://schemas.microsoft.com/office/drawing/2014/main" val="1551054938"/>
                    </a:ext>
                  </a:extLst>
                </a:gridCol>
              </a:tblGrid>
              <a:tr h="370840">
                <a:tc>
                  <a:txBody>
                    <a:bodyPr/>
                    <a:lstStyle/>
                    <a:p>
                      <a:r>
                        <a:rPr lang="en-GB" sz="1400" dirty="0"/>
                        <a:t>Model</a:t>
                      </a:r>
                    </a:p>
                  </a:txBody>
                  <a:tcPr/>
                </a:tc>
                <a:extLst>
                  <a:ext uri="{0D108BD9-81ED-4DB2-BD59-A6C34878D82A}">
                    <a16:rowId xmlns:a16="http://schemas.microsoft.com/office/drawing/2014/main" val="1488878063"/>
                  </a:ext>
                </a:extLst>
              </a:tr>
              <a:tr h="370840">
                <a:tc>
                  <a:txBody>
                    <a:bodyPr/>
                    <a:lstStyle/>
                    <a:p>
                      <a:r>
                        <a:rPr lang="en-GB" sz="1400" dirty="0"/>
                        <a:t>BMW 3.21</a:t>
                      </a:r>
                    </a:p>
                  </a:txBody>
                  <a:tcPr/>
                </a:tc>
                <a:extLst>
                  <a:ext uri="{0D108BD9-81ED-4DB2-BD59-A6C34878D82A}">
                    <a16:rowId xmlns:a16="http://schemas.microsoft.com/office/drawing/2014/main" val="4098427296"/>
                  </a:ext>
                </a:extLst>
              </a:tr>
              <a:tr h="370840">
                <a:tc>
                  <a:txBody>
                    <a:bodyPr/>
                    <a:lstStyle/>
                    <a:p>
                      <a:r>
                        <a:rPr lang="en-GB" sz="1400" dirty="0" err="1"/>
                        <a:t>Toyota_Corolla</a:t>
                      </a:r>
                      <a:endParaRPr lang="en-GB" sz="1400" dirty="0"/>
                    </a:p>
                  </a:txBody>
                  <a:tcPr/>
                </a:tc>
                <a:extLst>
                  <a:ext uri="{0D108BD9-81ED-4DB2-BD59-A6C34878D82A}">
                    <a16:rowId xmlns:a16="http://schemas.microsoft.com/office/drawing/2014/main" val="1953469719"/>
                  </a:ext>
                </a:extLst>
              </a:tr>
              <a:tr h="370840">
                <a:tc>
                  <a:txBody>
                    <a:bodyPr/>
                    <a:lstStyle/>
                    <a:p>
                      <a:r>
                        <a:rPr lang="en-GB" sz="1400" dirty="0"/>
                        <a:t>Hyundai E.GLS</a:t>
                      </a:r>
                    </a:p>
                  </a:txBody>
                  <a:tcPr/>
                </a:tc>
                <a:extLst>
                  <a:ext uri="{0D108BD9-81ED-4DB2-BD59-A6C34878D82A}">
                    <a16:rowId xmlns:a16="http://schemas.microsoft.com/office/drawing/2014/main" val="3233330986"/>
                  </a:ext>
                </a:extLst>
              </a:tr>
            </a:tbl>
          </a:graphicData>
        </a:graphic>
      </p:graphicFrame>
      <p:cxnSp>
        <p:nvCxnSpPr>
          <p:cNvPr id="37" name="Straight Connector 36">
            <a:extLst>
              <a:ext uri="{FF2B5EF4-FFF2-40B4-BE49-F238E27FC236}">
                <a16:creationId xmlns:a16="http://schemas.microsoft.com/office/drawing/2014/main" id="{A44671AB-6795-F3CB-7393-B40E12B01DFA}"/>
              </a:ext>
            </a:extLst>
          </p:cNvPr>
          <p:cNvCxnSpPr/>
          <p:nvPr/>
        </p:nvCxnSpPr>
        <p:spPr>
          <a:xfrm flipH="1">
            <a:off x="7267575" y="3454427"/>
            <a:ext cx="41874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15BA49EF-2B9E-EE55-4155-DAEE72F5AA03}"/>
              </a:ext>
            </a:extLst>
          </p:cNvPr>
          <p:cNvSpPr>
            <a:spLocks noGrp="1"/>
          </p:cNvSpPr>
          <p:nvPr>
            <p:ph idx="1"/>
          </p:nvPr>
        </p:nvSpPr>
        <p:spPr>
          <a:xfrm>
            <a:off x="783773" y="1824531"/>
            <a:ext cx="10642417" cy="4352431"/>
          </a:xfrm>
        </p:spPr>
        <p:txBody>
          <a:bodyPr>
            <a:normAutofit/>
          </a:bodyPr>
          <a:lstStyle/>
          <a:p>
            <a:r>
              <a:rPr lang="en-GB" sz="2000" b="1" dirty="0"/>
              <a:t>Foreign keys: a peripheral attribute that establishes referential integrity between entity sets.</a:t>
            </a:r>
            <a:r>
              <a:rPr lang="en-GB" sz="2000" dirty="0"/>
              <a:t> </a:t>
            </a:r>
          </a:p>
          <a:p>
            <a:r>
              <a:rPr lang="en-GB" sz="2000" dirty="0"/>
              <a:t>It requires either </a:t>
            </a:r>
            <a:r>
              <a:rPr lang="en-GB" sz="2000" dirty="0" err="1"/>
              <a:t>i</a:t>
            </a:r>
            <a:r>
              <a:rPr lang="en-GB" sz="2000" dirty="0"/>
              <a:t>) </a:t>
            </a:r>
            <a:r>
              <a:rPr lang="en-GB" sz="2000" b="1" dirty="0"/>
              <a:t>importing </a:t>
            </a:r>
            <a:r>
              <a:rPr lang="en-GB" sz="2000" b="1" u="sng" dirty="0"/>
              <a:t>the Primary Key </a:t>
            </a:r>
            <a:r>
              <a:rPr lang="en-GB" sz="2000" b="1" dirty="0"/>
              <a:t>attribute of one table to the other table</a:t>
            </a:r>
            <a:r>
              <a:rPr lang="en-GB" sz="2000" dirty="0"/>
              <a:t> </a:t>
            </a:r>
            <a:r>
              <a:rPr lang="en-GB" sz="2000" dirty="0">
                <a:solidFill>
                  <a:schemeClr val="bg1"/>
                </a:solidFill>
              </a:rPr>
              <a:t>or</a:t>
            </a:r>
          </a:p>
        </p:txBody>
      </p:sp>
      <p:sp>
        <p:nvSpPr>
          <p:cNvPr id="3" name="Arrow: Curved Left 2">
            <a:extLst>
              <a:ext uri="{FF2B5EF4-FFF2-40B4-BE49-F238E27FC236}">
                <a16:creationId xmlns:a16="http://schemas.microsoft.com/office/drawing/2014/main" id="{0CD06D49-9525-57FC-F999-50C266FD4FBE}"/>
              </a:ext>
            </a:extLst>
          </p:cNvPr>
          <p:cNvSpPr/>
          <p:nvPr/>
        </p:nvSpPr>
        <p:spPr>
          <a:xfrm rot="16200000">
            <a:off x="3941409" y="164634"/>
            <a:ext cx="353789" cy="5545166"/>
          </a:xfrm>
          <a:prstGeom prst="curvedLeftArrow">
            <a:avLst>
              <a:gd name="adj1" fmla="val 157907"/>
              <a:gd name="adj2" fmla="val 364200"/>
              <a:gd name="adj3" fmla="val 25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266081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E6792-9ECE-E069-88CE-2B8F683F0CEF}"/>
              </a:ext>
            </a:extLst>
          </p:cNvPr>
          <p:cNvSpPr>
            <a:spLocks noGrp="1"/>
          </p:cNvSpPr>
          <p:nvPr>
            <p:ph type="title"/>
          </p:nvPr>
        </p:nvSpPr>
        <p:spPr/>
        <p:txBody>
          <a:bodyPr/>
          <a:lstStyle/>
          <a:p>
            <a:r>
              <a:rPr lang="en-GB" dirty="0"/>
              <a:t>Referential integrity: Another key! Foreign keys</a:t>
            </a:r>
          </a:p>
        </p:txBody>
      </p:sp>
      <p:sp>
        <p:nvSpPr>
          <p:cNvPr id="4" name="Slide Number Placeholder 3">
            <a:extLst>
              <a:ext uri="{FF2B5EF4-FFF2-40B4-BE49-F238E27FC236}">
                <a16:creationId xmlns:a16="http://schemas.microsoft.com/office/drawing/2014/main" id="{65964E6F-4FF1-2F4F-456B-C81DC521144F}"/>
              </a:ext>
            </a:extLst>
          </p:cNvPr>
          <p:cNvSpPr>
            <a:spLocks noGrp="1"/>
          </p:cNvSpPr>
          <p:nvPr>
            <p:ph type="sldNum" sz="quarter" idx="4"/>
          </p:nvPr>
        </p:nvSpPr>
        <p:spPr>
          <a:xfrm>
            <a:off x="8955058" y="6394901"/>
            <a:ext cx="2743200" cy="365125"/>
          </a:xfrm>
        </p:spPr>
        <p:txBody>
          <a:bodyPr/>
          <a:lstStyle/>
          <a:p>
            <a:fld id="{6998E55D-8E2A-4AFE-A61C-B5DBBB7761E7}" type="slidenum">
              <a:rPr lang="en-GB" smtClean="0"/>
              <a:pPr/>
              <a:t>51</a:t>
            </a:fld>
            <a:endParaRPr lang="en-GB"/>
          </a:p>
        </p:txBody>
      </p:sp>
      <p:grpSp>
        <p:nvGrpSpPr>
          <p:cNvPr id="27" name="Group 26">
            <a:extLst>
              <a:ext uri="{FF2B5EF4-FFF2-40B4-BE49-F238E27FC236}">
                <a16:creationId xmlns:a16="http://schemas.microsoft.com/office/drawing/2014/main" id="{2B49ECE0-192F-AEDE-3243-46E579E2333A}"/>
              </a:ext>
            </a:extLst>
          </p:cNvPr>
          <p:cNvGrpSpPr/>
          <p:nvPr/>
        </p:nvGrpSpPr>
        <p:grpSpPr>
          <a:xfrm>
            <a:off x="493742" y="5081030"/>
            <a:ext cx="10646942" cy="1546661"/>
            <a:chOff x="448805" y="5252683"/>
            <a:chExt cx="10646942" cy="1546661"/>
          </a:xfrm>
        </p:grpSpPr>
        <p:sp>
          <p:nvSpPr>
            <p:cNvPr id="5" name="Rectangle 2">
              <a:extLst>
                <a:ext uri="{FF2B5EF4-FFF2-40B4-BE49-F238E27FC236}">
                  <a16:creationId xmlns:a16="http://schemas.microsoft.com/office/drawing/2014/main" id="{C5AAFA1B-0960-5DBC-ADB8-524E904304D5}"/>
                </a:ext>
              </a:extLst>
            </p:cNvPr>
            <p:cNvSpPr>
              <a:spLocks noChangeArrowheads="1"/>
            </p:cNvSpPr>
            <p:nvPr/>
          </p:nvSpPr>
          <p:spPr bwMode="auto">
            <a:xfrm>
              <a:off x="2209800" y="6248400"/>
              <a:ext cx="1905000" cy="457200"/>
            </a:xfrm>
            <a:prstGeom prst="rect">
              <a:avLst/>
            </a:prstGeom>
            <a:noFill/>
            <a:ln w="12700">
              <a:noFill/>
              <a:miter lim="800000"/>
              <a:headEnd/>
              <a:tailEnd/>
            </a:ln>
            <a:effectLst/>
          </p:spPr>
          <p:txBody>
            <a:bodyPr wrap="none" anchor="ctr"/>
            <a:lstStyle/>
            <a:p>
              <a:endParaRPr lang="tr-TR"/>
            </a:p>
          </p:txBody>
        </p:sp>
        <p:sp>
          <p:nvSpPr>
            <p:cNvPr id="6" name="Flowchart: Decision 5">
              <a:extLst>
                <a:ext uri="{FF2B5EF4-FFF2-40B4-BE49-F238E27FC236}">
                  <a16:creationId xmlns:a16="http://schemas.microsoft.com/office/drawing/2014/main" id="{40292033-5CA9-1C8D-4E7E-D2477CB2CB93}"/>
                </a:ext>
              </a:extLst>
            </p:cNvPr>
            <p:cNvSpPr/>
            <p:nvPr/>
          </p:nvSpPr>
          <p:spPr>
            <a:xfrm>
              <a:off x="4691445" y="5867360"/>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Repairs</a:t>
              </a:r>
            </a:p>
          </p:txBody>
        </p:sp>
        <p:sp>
          <p:nvSpPr>
            <p:cNvPr id="7" name="Rectangle 6">
              <a:extLst>
                <a:ext uri="{FF2B5EF4-FFF2-40B4-BE49-F238E27FC236}">
                  <a16:creationId xmlns:a16="http://schemas.microsoft.com/office/drawing/2014/main" id="{3CD5F5C3-E09F-F60B-8321-FA50DB0B00E1}"/>
                </a:ext>
              </a:extLst>
            </p:cNvPr>
            <p:cNvSpPr/>
            <p:nvPr/>
          </p:nvSpPr>
          <p:spPr>
            <a:xfrm>
              <a:off x="2009180" y="6051999"/>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Car</a:t>
              </a:r>
            </a:p>
          </p:txBody>
        </p:sp>
        <p:sp>
          <p:nvSpPr>
            <p:cNvPr id="8" name="Oval 7">
              <a:extLst>
                <a:ext uri="{FF2B5EF4-FFF2-40B4-BE49-F238E27FC236}">
                  <a16:creationId xmlns:a16="http://schemas.microsoft.com/office/drawing/2014/main" id="{B1B452DA-C484-CE5C-3444-B89C2F71FAED}"/>
                </a:ext>
              </a:extLst>
            </p:cNvPr>
            <p:cNvSpPr/>
            <p:nvPr/>
          </p:nvSpPr>
          <p:spPr>
            <a:xfrm>
              <a:off x="448805" y="5787967"/>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u="sng" dirty="0">
                  <a:solidFill>
                    <a:schemeClr val="tx1"/>
                  </a:solidFill>
                </a:rPr>
                <a:t>Model</a:t>
              </a:r>
              <a:endParaRPr lang="en-GB" u="sng" dirty="0">
                <a:solidFill>
                  <a:schemeClr val="tx1"/>
                </a:solidFill>
              </a:endParaRPr>
            </a:p>
          </p:txBody>
        </p:sp>
        <p:sp>
          <p:nvSpPr>
            <p:cNvPr id="9" name="Oval 8">
              <a:extLst>
                <a:ext uri="{FF2B5EF4-FFF2-40B4-BE49-F238E27FC236}">
                  <a16:creationId xmlns:a16="http://schemas.microsoft.com/office/drawing/2014/main" id="{63EABDCE-EDA6-C2C2-619F-6C5C25BDD080}"/>
                </a:ext>
              </a:extLst>
            </p:cNvPr>
            <p:cNvSpPr/>
            <p:nvPr/>
          </p:nvSpPr>
          <p:spPr>
            <a:xfrm>
              <a:off x="3181829" y="5288679"/>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Weight</a:t>
              </a:r>
              <a:endParaRPr lang="en-GB" dirty="0">
                <a:solidFill>
                  <a:schemeClr val="tx1"/>
                </a:solidFill>
              </a:endParaRPr>
            </a:p>
          </p:txBody>
        </p:sp>
        <p:sp>
          <p:nvSpPr>
            <p:cNvPr id="10" name="Oval 9">
              <a:extLst>
                <a:ext uri="{FF2B5EF4-FFF2-40B4-BE49-F238E27FC236}">
                  <a16:creationId xmlns:a16="http://schemas.microsoft.com/office/drawing/2014/main" id="{F9FB1538-6BAC-BE8C-7CD7-D1032D51D931}"/>
                </a:ext>
              </a:extLst>
            </p:cNvPr>
            <p:cNvSpPr/>
            <p:nvPr/>
          </p:nvSpPr>
          <p:spPr>
            <a:xfrm>
              <a:off x="3577279" y="5742848"/>
              <a:ext cx="121750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Length (mm)</a:t>
              </a:r>
              <a:endParaRPr lang="en-GB" dirty="0">
                <a:solidFill>
                  <a:schemeClr val="tx1"/>
                </a:solidFill>
              </a:endParaRPr>
            </a:p>
          </p:txBody>
        </p:sp>
        <p:sp>
          <p:nvSpPr>
            <p:cNvPr id="11" name="Oval 10">
              <a:extLst>
                <a:ext uri="{FF2B5EF4-FFF2-40B4-BE49-F238E27FC236}">
                  <a16:creationId xmlns:a16="http://schemas.microsoft.com/office/drawing/2014/main" id="{C827683D-9D0E-A7C5-6E79-78FEEC09066E}"/>
                </a:ext>
              </a:extLst>
            </p:cNvPr>
            <p:cNvSpPr/>
            <p:nvPr/>
          </p:nvSpPr>
          <p:spPr>
            <a:xfrm>
              <a:off x="1430190" y="5252683"/>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solidFill>
                    <a:schemeClr val="tx1"/>
                  </a:solidFill>
                </a:rPr>
                <a:t>Max_Speed</a:t>
              </a:r>
              <a:endParaRPr lang="en-GB" dirty="0">
                <a:solidFill>
                  <a:schemeClr val="tx1"/>
                </a:solidFill>
              </a:endParaRPr>
            </a:p>
          </p:txBody>
        </p:sp>
        <p:cxnSp>
          <p:nvCxnSpPr>
            <p:cNvPr id="12" name="Straight Connector 11">
              <a:extLst>
                <a:ext uri="{FF2B5EF4-FFF2-40B4-BE49-F238E27FC236}">
                  <a16:creationId xmlns:a16="http://schemas.microsoft.com/office/drawing/2014/main" id="{F35DBAB7-D82B-B85F-72CD-7FBC27C54D16}"/>
                </a:ext>
              </a:extLst>
            </p:cNvPr>
            <p:cNvCxnSpPr>
              <a:stCxn id="8" idx="6"/>
              <a:endCxn id="7" idx="1"/>
            </p:cNvCxnSpPr>
            <p:nvPr/>
          </p:nvCxnSpPr>
          <p:spPr>
            <a:xfrm>
              <a:off x="1459920" y="6019505"/>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CD69BAE-41E2-D88B-B9D6-67408F674AC5}"/>
                </a:ext>
              </a:extLst>
            </p:cNvPr>
            <p:cNvCxnSpPr>
              <a:cxnSpLocks/>
              <a:stCxn id="11" idx="4"/>
              <a:endCxn id="7" idx="0"/>
            </p:cNvCxnSpPr>
            <p:nvPr/>
          </p:nvCxnSpPr>
          <p:spPr>
            <a:xfrm>
              <a:off x="2187794" y="5715759"/>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9DD3C37-687D-44E3-4237-25BD8C08F2BE}"/>
                </a:ext>
              </a:extLst>
            </p:cNvPr>
            <p:cNvCxnSpPr>
              <a:cxnSpLocks/>
              <a:stCxn id="9" idx="2"/>
              <a:endCxn id="7" idx="0"/>
            </p:cNvCxnSpPr>
            <p:nvPr/>
          </p:nvCxnSpPr>
          <p:spPr>
            <a:xfrm flipH="1">
              <a:off x="2579988" y="5520217"/>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418B0DB-DF4F-F976-6B0C-EA4117DD71B8}"/>
                </a:ext>
              </a:extLst>
            </p:cNvPr>
            <p:cNvCxnSpPr>
              <a:cxnSpLocks/>
              <a:stCxn id="7" idx="3"/>
              <a:endCxn id="10" idx="2"/>
            </p:cNvCxnSpPr>
            <p:nvPr/>
          </p:nvCxnSpPr>
          <p:spPr>
            <a:xfrm flipV="1">
              <a:off x="3150796" y="5974386"/>
              <a:ext cx="426483" cy="358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C0DEDC2-735E-A029-6A9D-F3A6FF82471E}"/>
                </a:ext>
              </a:extLst>
            </p:cNvPr>
            <p:cNvSpPr/>
            <p:nvPr/>
          </p:nvSpPr>
          <p:spPr>
            <a:xfrm>
              <a:off x="7702292" y="6045352"/>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Mechanic</a:t>
              </a:r>
            </a:p>
          </p:txBody>
        </p:sp>
        <p:sp>
          <p:nvSpPr>
            <p:cNvPr id="17" name="Oval 16">
              <a:extLst>
                <a:ext uri="{FF2B5EF4-FFF2-40B4-BE49-F238E27FC236}">
                  <a16:creationId xmlns:a16="http://schemas.microsoft.com/office/drawing/2014/main" id="{E9FB0D2B-97E6-CF9A-C181-80D925553BC2}"/>
                </a:ext>
              </a:extLst>
            </p:cNvPr>
            <p:cNvSpPr/>
            <p:nvPr/>
          </p:nvSpPr>
          <p:spPr>
            <a:xfrm>
              <a:off x="7089928" y="5288679"/>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u="sng" dirty="0">
                  <a:solidFill>
                    <a:schemeClr val="tx1"/>
                  </a:solidFill>
                </a:rPr>
                <a:t>SSI</a:t>
              </a:r>
              <a:endParaRPr lang="en-GB" u="sng" dirty="0">
                <a:solidFill>
                  <a:schemeClr val="tx1"/>
                </a:solidFill>
              </a:endParaRPr>
            </a:p>
          </p:txBody>
        </p:sp>
        <p:sp>
          <p:nvSpPr>
            <p:cNvPr id="18" name="Oval 17">
              <a:extLst>
                <a:ext uri="{FF2B5EF4-FFF2-40B4-BE49-F238E27FC236}">
                  <a16:creationId xmlns:a16="http://schemas.microsoft.com/office/drawing/2014/main" id="{CEE6C8AB-5454-CA9A-1D8E-9763180CF7C3}"/>
                </a:ext>
              </a:extLst>
            </p:cNvPr>
            <p:cNvSpPr/>
            <p:nvPr/>
          </p:nvSpPr>
          <p:spPr>
            <a:xfrm>
              <a:off x="8489570" y="5288679"/>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Name</a:t>
              </a:r>
              <a:endParaRPr lang="en-GB" dirty="0">
                <a:solidFill>
                  <a:schemeClr val="tx1"/>
                </a:solidFill>
              </a:endParaRPr>
            </a:p>
          </p:txBody>
        </p:sp>
        <p:grpSp>
          <p:nvGrpSpPr>
            <p:cNvPr id="19" name="Group 18">
              <a:extLst>
                <a:ext uri="{FF2B5EF4-FFF2-40B4-BE49-F238E27FC236}">
                  <a16:creationId xmlns:a16="http://schemas.microsoft.com/office/drawing/2014/main" id="{39252680-0A95-3DCF-C1B9-44C679E9DE34}"/>
                </a:ext>
              </a:extLst>
            </p:cNvPr>
            <p:cNvGrpSpPr/>
            <p:nvPr/>
          </p:nvGrpSpPr>
          <p:grpSpPr>
            <a:xfrm>
              <a:off x="9261406" y="5979504"/>
              <a:ext cx="1834341" cy="694402"/>
              <a:chOff x="571500" y="5894335"/>
              <a:chExt cx="1344302" cy="694402"/>
            </a:xfrm>
          </p:grpSpPr>
          <p:sp>
            <p:nvSpPr>
              <p:cNvPr id="20" name="Oval 19">
                <a:extLst>
                  <a:ext uri="{FF2B5EF4-FFF2-40B4-BE49-F238E27FC236}">
                    <a16:creationId xmlns:a16="http://schemas.microsoft.com/office/drawing/2014/main" id="{D6C8F9B1-93E2-7E9A-96C5-CBBC87E7FF5E}"/>
                  </a:ext>
                </a:extLst>
              </p:cNvPr>
              <p:cNvSpPr/>
              <p:nvPr/>
            </p:nvSpPr>
            <p:spPr>
              <a:xfrm>
                <a:off x="571500" y="5894335"/>
                <a:ext cx="1344302" cy="69440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58626EF2-DB9F-FA43-3592-09956B15DA5B}"/>
                  </a:ext>
                </a:extLst>
              </p:cNvPr>
              <p:cNvSpPr/>
              <p:nvPr/>
            </p:nvSpPr>
            <p:spPr>
              <a:xfrm>
                <a:off x="663600" y="5958917"/>
                <a:ext cx="1160101" cy="565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a:solidFill>
                      <a:schemeClr val="tx1"/>
                    </a:solidFill>
                  </a:rPr>
                  <a:t>Phone_Number</a:t>
                </a:r>
                <a:endParaRPr lang="en-GB" sz="1000" dirty="0">
                  <a:solidFill>
                    <a:schemeClr val="tx1"/>
                  </a:solidFill>
                </a:endParaRPr>
              </a:p>
            </p:txBody>
          </p:sp>
        </p:grpSp>
        <p:cxnSp>
          <p:nvCxnSpPr>
            <p:cNvPr id="22" name="Straight Connector 21">
              <a:extLst>
                <a:ext uri="{FF2B5EF4-FFF2-40B4-BE49-F238E27FC236}">
                  <a16:creationId xmlns:a16="http://schemas.microsoft.com/office/drawing/2014/main" id="{0071FF5D-3DB2-FF52-432C-1E63DA222305}"/>
                </a:ext>
              </a:extLst>
            </p:cNvPr>
            <p:cNvCxnSpPr>
              <a:cxnSpLocks/>
              <a:stCxn id="17" idx="4"/>
              <a:endCxn id="16" idx="0"/>
            </p:cNvCxnSpPr>
            <p:nvPr/>
          </p:nvCxnSpPr>
          <p:spPr>
            <a:xfrm>
              <a:off x="7595486" y="5751755"/>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2B60468-8C90-C38E-E0AE-7EDD6483D140}"/>
                </a:ext>
              </a:extLst>
            </p:cNvPr>
            <p:cNvCxnSpPr>
              <a:cxnSpLocks/>
              <a:stCxn id="18" idx="3"/>
              <a:endCxn id="16" idx="0"/>
            </p:cNvCxnSpPr>
            <p:nvPr/>
          </p:nvCxnSpPr>
          <p:spPr>
            <a:xfrm flipH="1">
              <a:off x="8273100" y="5683939"/>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5D605F5-07D7-9C6A-495B-550EF859AAC6}"/>
                </a:ext>
              </a:extLst>
            </p:cNvPr>
            <p:cNvCxnSpPr>
              <a:cxnSpLocks/>
              <a:stCxn id="20" idx="2"/>
              <a:endCxn id="16" idx="3"/>
            </p:cNvCxnSpPr>
            <p:nvPr/>
          </p:nvCxnSpPr>
          <p:spPr>
            <a:xfrm flipH="1">
              <a:off x="8843908" y="6326705"/>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48368A1-4E03-CE7D-D8D7-F80C7921FAE5}"/>
                </a:ext>
              </a:extLst>
            </p:cNvPr>
            <p:cNvCxnSpPr>
              <a:cxnSpLocks/>
              <a:stCxn id="6" idx="3"/>
              <a:endCxn id="16" idx="1"/>
            </p:cNvCxnSpPr>
            <p:nvPr/>
          </p:nvCxnSpPr>
          <p:spPr>
            <a:xfrm flipV="1">
              <a:off x="6485075" y="6326706"/>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6F88C0B-CA27-824F-BE24-B6A49ED7B88C}"/>
                </a:ext>
              </a:extLst>
            </p:cNvPr>
            <p:cNvCxnSpPr>
              <a:cxnSpLocks/>
              <a:stCxn id="7" idx="3"/>
              <a:endCxn id="6" idx="1"/>
            </p:cNvCxnSpPr>
            <p:nvPr/>
          </p:nvCxnSpPr>
          <p:spPr>
            <a:xfrm flipV="1">
              <a:off x="3150796" y="6333352"/>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28" name="Table 7">
            <a:extLst>
              <a:ext uri="{FF2B5EF4-FFF2-40B4-BE49-F238E27FC236}">
                <a16:creationId xmlns:a16="http://schemas.microsoft.com/office/drawing/2014/main" id="{22F206AB-90BA-0225-7AFF-526F4D5E7D73}"/>
              </a:ext>
            </a:extLst>
          </p:cNvPr>
          <p:cNvGraphicFramePr>
            <a:graphicFrameLocks noGrp="1"/>
          </p:cNvGraphicFramePr>
          <p:nvPr/>
        </p:nvGraphicFramePr>
        <p:xfrm>
          <a:off x="917020" y="3196824"/>
          <a:ext cx="4146629" cy="1569720"/>
        </p:xfrm>
        <a:graphic>
          <a:graphicData uri="http://schemas.openxmlformats.org/drawingml/2006/table">
            <a:tbl>
              <a:tblPr firstRow="1" bandRow="1">
                <a:tableStyleId>{5C22544A-7EE6-4342-B048-85BDC9FD1C3A}</a:tableStyleId>
              </a:tblPr>
              <a:tblGrid>
                <a:gridCol w="1480668">
                  <a:extLst>
                    <a:ext uri="{9D8B030D-6E8A-4147-A177-3AD203B41FA5}">
                      <a16:colId xmlns:a16="http://schemas.microsoft.com/office/drawing/2014/main" val="1551054938"/>
                    </a:ext>
                  </a:extLst>
                </a:gridCol>
                <a:gridCol w="810781">
                  <a:extLst>
                    <a:ext uri="{9D8B030D-6E8A-4147-A177-3AD203B41FA5}">
                      <a16:colId xmlns:a16="http://schemas.microsoft.com/office/drawing/2014/main" val="2429303523"/>
                    </a:ext>
                  </a:extLst>
                </a:gridCol>
                <a:gridCol w="791308">
                  <a:extLst>
                    <a:ext uri="{9D8B030D-6E8A-4147-A177-3AD203B41FA5}">
                      <a16:colId xmlns:a16="http://schemas.microsoft.com/office/drawing/2014/main" val="749733657"/>
                    </a:ext>
                  </a:extLst>
                </a:gridCol>
                <a:gridCol w="1063872">
                  <a:extLst>
                    <a:ext uri="{9D8B030D-6E8A-4147-A177-3AD203B41FA5}">
                      <a16:colId xmlns:a16="http://schemas.microsoft.com/office/drawing/2014/main" val="3359406929"/>
                    </a:ext>
                  </a:extLst>
                </a:gridCol>
              </a:tblGrid>
              <a:tr h="370840">
                <a:tc>
                  <a:txBody>
                    <a:bodyPr/>
                    <a:lstStyle/>
                    <a:p>
                      <a:r>
                        <a:rPr lang="en-GB" sz="1400" u="sng" dirty="0"/>
                        <a:t>Model</a:t>
                      </a:r>
                    </a:p>
                  </a:txBody>
                  <a:tcPr/>
                </a:tc>
                <a:tc>
                  <a:txBody>
                    <a:bodyPr/>
                    <a:lstStyle/>
                    <a:p>
                      <a:r>
                        <a:rPr lang="en-GB" sz="1400" dirty="0"/>
                        <a:t>Weight</a:t>
                      </a:r>
                    </a:p>
                  </a:txBody>
                  <a:tcPr/>
                </a:tc>
                <a:tc>
                  <a:txBody>
                    <a:bodyPr/>
                    <a:lstStyle/>
                    <a:p>
                      <a:r>
                        <a:rPr lang="en-GB" sz="1200" dirty="0"/>
                        <a:t>Length (mm)</a:t>
                      </a:r>
                    </a:p>
                  </a:txBody>
                  <a:tcPr/>
                </a:tc>
                <a:tc>
                  <a:txBody>
                    <a:bodyPr/>
                    <a:lstStyle/>
                    <a:p>
                      <a:r>
                        <a:rPr lang="en-GB" sz="1400" dirty="0" err="1"/>
                        <a:t>Max_Speed</a:t>
                      </a:r>
                      <a:endParaRPr lang="en-GB" sz="1400" dirty="0"/>
                    </a:p>
                  </a:txBody>
                  <a:tcPr/>
                </a:tc>
                <a:extLst>
                  <a:ext uri="{0D108BD9-81ED-4DB2-BD59-A6C34878D82A}">
                    <a16:rowId xmlns:a16="http://schemas.microsoft.com/office/drawing/2014/main" val="1488878063"/>
                  </a:ext>
                </a:extLst>
              </a:tr>
              <a:tr h="370840">
                <a:tc>
                  <a:txBody>
                    <a:bodyPr/>
                    <a:lstStyle/>
                    <a:p>
                      <a:r>
                        <a:rPr lang="en-GB" sz="1400" dirty="0"/>
                        <a:t>BMW 3.21</a:t>
                      </a:r>
                    </a:p>
                  </a:txBody>
                  <a:tcPr/>
                </a:tc>
                <a:tc>
                  <a:txBody>
                    <a:bodyPr/>
                    <a:lstStyle/>
                    <a:p>
                      <a:r>
                        <a:rPr lang="en-GB" sz="1400" dirty="0"/>
                        <a:t>1400</a:t>
                      </a:r>
                    </a:p>
                  </a:txBody>
                  <a:tcPr/>
                </a:tc>
                <a:tc>
                  <a:txBody>
                    <a:bodyPr/>
                    <a:lstStyle/>
                    <a:p>
                      <a:r>
                        <a:rPr lang="en-GB" sz="1400" dirty="0"/>
                        <a:t>2501</a:t>
                      </a:r>
                    </a:p>
                  </a:txBody>
                  <a:tcPr/>
                </a:tc>
                <a:tc>
                  <a:txBody>
                    <a:bodyPr/>
                    <a:lstStyle/>
                    <a:p>
                      <a:r>
                        <a:rPr lang="en-GB" sz="1400" dirty="0"/>
                        <a:t>200</a:t>
                      </a:r>
                    </a:p>
                  </a:txBody>
                  <a:tcPr/>
                </a:tc>
                <a:extLst>
                  <a:ext uri="{0D108BD9-81ED-4DB2-BD59-A6C34878D82A}">
                    <a16:rowId xmlns:a16="http://schemas.microsoft.com/office/drawing/2014/main" val="4098427296"/>
                  </a:ext>
                </a:extLst>
              </a:tr>
              <a:tr h="370840">
                <a:tc>
                  <a:txBody>
                    <a:bodyPr/>
                    <a:lstStyle/>
                    <a:p>
                      <a:r>
                        <a:rPr lang="en-GB" sz="1400" dirty="0" err="1"/>
                        <a:t>Toyota_Corolla</a:t>
                      </a:r>
                      <a:endParaRPr lang="en-GB" sz="1400" dirty="0"/>
                    </a:p>
                  </a:txBody>
                  <a:tcPr/>
                </a:tc>
                <a:tc>
                  <a:txBody>
                    <a:bodyPr/>
                    <a:lstStyle/>
                    <a:p>
                      <a:r>
                        <a:rPr lang="en-GB" sz="1400" dirty="0"/>
                        <a:t>1300</a:t>
                      </a:r>
                    </a:p>
                  </a:txBody>
                  <a:tcPr/>
                </a:tc>
                <a:tc>
                  <a:txBody>
                    <a:bodyPr/>
                    <a:lstStyle/>
                    <a:p>
                      <a:r>
                        <a:rPr lang="en-GB" sz="1400" dirty="0"/>
                        <a:t>3321</a:t>
                      </a:r>
                    </a:p>
                  </a:txBody>
                  <a:tcPr/>
                </a:tc>
                <a:tc>
                  <a:txBody>
                    <a:bodyPr/>
                    <a:lstStyle/>
                    <a:p>
                      <a:r>
                        <a:rPr lang="en-GB" sz="1400" dirty="0"/>
                        <a:t>200</a:t>
                      </a:r>
                    </a:p>
                  </a:txBody>
                  <a:tcPr/>
                </a:tc>
                <a:extLst>
                  <a:ext uri="{0D108BD9-81ED-4DB2-BD59-A6C34878D82A}">
                    <a16:rowId xmlns:a16="http://schemas.microsoft.com/office/drawing/2014/main" val="1953469719"/>
                  </a:ext>
                </a:extLst>
              </a:tr>
              <a:tr h="370840">
                <a:tc>
                  <a:txBody>
                    <a:bodyPr/>
                    <a:lstStyle/>
                    <a:p>
                      <a:r>
                        <a:rPr lang="en-GB" sz="1400" dirty="0"/>
                        <a:t>Hyundai E.GLS</a:t>
                      </a:r>
                    </a:p>
                  </a:txBody>
                  <a:tcPr/>
                </a:tc>
                <a:tc>
                  <a:txBody>
                    <a:bodyPr/>
                    <a:lstStyle/>
                    <a:p>
                      <a:r>
                        <a:rPr lang="en-GB" sz="1400" dirty="0"/>
                        <a:t>1400</a:t>
                      </a:r>
                    </a:p>
                  </a:txBody>
                  <a:tcPr/>
                </a:tc>
                <a:tc>
                  <a:txBody>
                    <a:bodyPr/>
                    <a:lstStyle/>
                    <a:p>
                      <a:r>
                        <a:rPr lang="en-GB" sz="1400" dirty="0"/>
                        <a:t>3895</a:t>
                      </a:r>
                    </a:p>
                  </a:txBody>
                  <a:tcPr/>
                </a:tc>
                <a:tc>
                  <a:txBody>
                    <a:bodyPr/>
                    <a:lstStyle/>
                    <a:p>
                      <a:r>
                        <a:rPr lang="en-GB" sz="1400" dirty="0"/>
                        <a:t>210</a:t>
                      </a:r>
                    </a:p>
                  </a:txBody>
                  <a:tcPr/>
                </a:tc>
                <a:extLst>
                  <a:ext uri="{0D108BD9-81ED-4DB2-BD59-A6C34878D82A}">
                    <a16:rowId xmlns:a16="http://schemas.microsoft.com/office/drawing/2014/main" val="3233330986"/>
                  </a:ext>
                </a:extLst>
              </a:tr>
            </a:tbl>
          </a:graphicData>
        </a:graphic>
      </p:graphicFrame>
      <p:pic>
        <p:nvPicPr>
          <p:cNvPr id="29" name="Picture 28">
            <a:extLst>
              <a:ext uri="{FF2B5EF4-FFF2-40B4-BE49-F238E27FC236}">
                <a16:creationId xmlns:a16="http://schemas.microsoft.com/office/drawing/2014/main" id="{1B8BB291-4E45-DC46-BA89-32188D95DA57}"/>
              </a:ext>
            </a:extLst>
          </p:cNvPr>
          <p:cNvPicPr>
            <a:picLocks noChangeAspect="1"/>
          </p:cNvPicPr>
          <p:nvPr/>
        </p:nvPicPr>
        <p:blipFill>
          <a:blip r:embed="rId2"/>
          <a:stretch>
            <a:fillRect/>
          </a:stretch>
        </p:blipFill>
        <p:spPr>
          <a:xfrm>
            <a:off x="7178158" y="3208814"/>
            <a:ext cx="3804234" cy="1511939"/>
          </a:xfrm>
          <a:prstGeom prst="rect">
            <a:avLst/>
          </a:prstGeom>
        </p:spPr>
      </p:pic>
      <p:graphicFrame>
        <p:nvGraphicFramePr>
          <p:cNvPr id="34" name="Table 7">
            <a:extLst>
              <a:ext uri="{FF2B5EF4-FFF2-40B4-BE49-F238E27FC236}">
                <a16:creationId xmlns:a16="http://schemas.microsoft.com/office/drawing/2014/main" id="{8B3B4D9E-47E3-AE91-1BC8-CDCAB25AC389}"/>
              </a:ext>
            </a:extLst>
          </p:cNvPr>
          <p:cNvGraphicFramePr>
            <a:graphicFrameLocks noGrp="1"/>
          </p:cNvGraphicFramePr>
          <p:nvPr/>
        </p:nvGraphicFramePr>
        <p:xfrm>
          <a:off x="5747572" y="3219203"/>
          <a:ext cx="1480668" cy="1483360"/>
        </p:xfrm>
        <a:graphic>
          <a:graphicData uri="http://schemas.openxmlformats.org/drawingml/2006/table">
            <a:tbl>
              <a:tblPr firstRow="1" bandRow="1">
                <a:tableStyleId>{5C22544A-7EE6-4342-B048-85BDC9FD1C3A}</a:tableStyleId>
              </a:tblPr>
              <a:tblGrid>
                <a:gridCol w="1480668">
                  <a:extLst>
                    <a:ext uri="{9D8B030D-6E8A-4147-A177-3AD203B41FA5}">
                      <a16:colId xmlns:a16="http://schemas.microsoft.com/office/drawing/2014/main" val="1551054938"/>
                    </a:ext>
                  </a:extLst>
                </a:gridCol>
              </a:tblGrid>
              <a:tr h="370840">
                <a:tc>
                  <a:txBody>
                    <a:bodyPr/>
                    <a:lstStyle/>
                    <a:p>
                      <a:r>
                        <a:rPr lang="en-GB" sz="1400" dirty="0"/>
                        <a:t>Model</a:t>
                      </a:r>
                    </a:p>
                  </a:txBody>
                  <a:tcPr/>
                </a:tc>
                <a:extLst>
                  <a:ext uri="{0D108BD9-81ED-4DB2-BD59-A6C34878D82A}">
                    <a16:rowId xmlns:a16="http://schemas.microsoft.com/office/drawing/2014/main" val="14888780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err="1">
                          <a:solidFill>
                            <a:srgbClr val="FF0000"/>
                          </a:solidFill>
                        </a:rPr>
                        <a:t>Toyota_Corolla</a:t>
                      </a:r>
                      <a:endParaRPr lang="en-GB" sz="1400" dirty="0">
                        <a:solidFill>
                          <a:srgbClr val="FF0000"/>
                        </a:solidFill>
                      </a:endParaRPr>
                    </a:p>
                  </a:txBody>
                  <a:tcPr/>
                </a:tc>
                <a:extLst>
                  <a:ext uri="{0D108BD9-81ED-4DB2-BD59-A6C34878D82A}">
                    <a16:rowId xmlns:a16="http://schemas.microsoft.com/office/drawing/2014/main" val="40984272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solidFill>
                            <a:srgbClr val="FF0000"/>
                          </a:solidFill>
                        </a:rPr>
                        <a:t>Hyundai E.GLS</a:t>
                      </a:r>
                    </a:p>
                  </a:txBody>
                  <a:tcPr/>
                </a:tc>
                <a:extLst>
                  <a:ext uri="{0D108BD9-81ED-4DB2-BD59-A6C34878D82A}">
                    <a16:rowId xmlns:a16="http://schemas.microsoft.com/office/drawing/2014/main" val="19534697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solidFill>
                            <a:srgbClr val="FF0000"/>
                          </a:solidFill>
                        </a:rPr>
                        <a:t>BMW 3.21</a:t>
                      </a:r>
                    </a:p>
                  </a:txBody>
                  <a:tcPr/>
                </a:tc>
                <a:extLst>
                  <a:ext uri="{0D108BD9-81ED-4DB2-BD59-A6C34878D82A}">
                    <a16:rowId xmlns:a16="http://schemas.microsoft.com/office/drawing/2014/main" val="3233330986"/>
                  </a:ext>
                </a:extLst>
              </a:tr>
            </a:tbl>
          </a:graphicData>
        </a:graphic>
      </p:graphicFrame>
      <p:cxnSp>
        <p:nvCxnSpPr>
          <p:cNvPr id="37" name="Straight Connector 36">
            <a:extLst>
              <a:ext uri="{FF2B5EF4-FFF2-40B4-BE49-F238E27FC236}">
                <a16:creationId xmlns:a16="http://schemas.microsoft.com/office/drawing/2014/main" id="{A44671AB-6795-F3CB-7393-B40E12B01DFA}"/>
              </a:ext>
            </a:extLst>
          </p:cNvPr>
          <p:cNvCxnSpPr/>
          <p:nvPr/>
        </p:nvCxnSpPr>
        <p:spPr>
          <a:xfrm flipH="1">
            <a:off x="7267575" y="3454427"/>
            <a:ext cx="41874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15BA49EF-2B9E-EE55-4155-DAEE72F5AA03}"/>
              </a:ext>
            </a:extLst>
          </p:cNvPr>
          <p:cNvSpPr>
            <a:spLocks noGrp="1"/>
          </p:cNvSpPr>
          <p:nvPr>
            <p:ph idx="1"/>
          </p:nvPr>
        </p:nvSpPr>
        <p:spPr>
          <a:xfrm>
            <a:off x="783773" y="1824531"/>
            <a:ext cx="10642417" cy="4352431"/>
          </a:xfrm>
        </p:spPr>
        <p:txBody>
          <a:bodyPr>
            <a:normAutofit/>
          </a:bodyPr>
          <a:lstStyle/>
          <a:p>
            <a:r>
              <a:rPr lang="en-GB" sz="2000" b="1" dirty="0"/>
              <a:t>Values might be in different order!</a:t>
            </a:r>
            <a:endParaRPr lang="en-GB" sz="2000" dirty="0">
              <a:solidFill>
                <a:schemeClr val="bg1"/>
              </a:solidFill>
            </a:endParaRPr>
          </a:p>
        </p:txBody>
      </p:sp>
    </p:spTree>
    <p:extLst>
      <p:ext uri="{BB962C8B-B14F-4D97-AF65-F5344CB8AC3E}">
        <p14:creationId xmlns:p14="http://schemas.microsoft.com/office/powerpoint/2010/main" val="6644268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E6792-9ECE-E069-88CE-2B8F683F0CEF}"/>
              </a:ext>
            </a:extLst>
          </p:cNvPr>
          <p:cNvSpPr>
            <a:spLocks noGrp="1"/>
          </p:cNvSpPr>
          <p:nvPr>
            <p:ph type="title"/>
          </p:nvPr>
        </p:nvSpPr>
        <p:spPr/>
        <p:txBody>
          <a:bodyPr/>
          <a:lstStyle/>
          <a:p>
            <a:r>
              <a:rPr lang="en-GB" dirty="0"/>
              <a:t>Referential integrity: Another key! Foreign keys</a:t>
            </a:r>
          </a:p>
        </p:txBody>
      </p:sp>
      <p:sp>
        <p:nvSpPr>
          <p:cNvPr id="4" name="Slide Number Placeholder 3">
            <a:extLst>
              <a:ext uri="{FF2B5EF4-FFF2-40B4-BE49-F238E27FC236}">
                <a16:creationId xmlns:a16="http://schemas.microsoft.com/office/drawing/2014/main" id="{65964E6F-4FF1-2F4F-456B-C81DC521144F}"/>
              </a:ext>
            </a:extLst>
          </p:cNvPr>
          <p:cNvSpPr>
            <a:spLocks noGrp="1"/>
          </p:cNvSpPr>
          <p:nvPr>
            <p:ph type="sldNum" sz="quarter" idx="4"/>
          </p:nvPr>
        </p:nvSpPr>
        <p:spPr>
          <a:xfrm>
            <a:off x="8955058" y="6394901"/>
            <a:ext cx="2743200" cy="365125"/>
          </a:xfrm>
        </p:spPr>
        <p:txBody>
          <a:bodyPr/>
          <a:lstStyle/>
          <a:p>
            <a:fld id="{6998E55D-8E2A-4AFE-A61C-B5DBBB7761E7}" type="slidenum">
              <a:rPr lang="en-GB" smtClean="0"/>
              <a:pPr/>
              <a:t>52</a:t>
            </a:fld>
            <a:endParaRPr lang="en-GB"/>
          </a:p>
        </p:txBody>
      </p:sp>
      <p:grpSp>
        <p:nvGrpSpPr>
          <p:cNvPr id="27" name="Group 26">
            <a:extLst>
              <a:ext uri="{FF2B5EF4-FFF2-40B4-BE49-F238E27FC236}">
                <a16:creationId xmlns:a16="http://schemas.microsoft.com/office/drawing/2014/main" id="{2B49ECE0-192F-AEDE-3243-46E579E2333A}"/>
              </a:ext>
            </a:extLst>
          </p:cNvPr>
          <p:cNvGrpSpPr/>
          <p:nvPr/>
        </p:nvGrpSpPr>
        <p:grpSpPr>
          <a:xfrm>
            <a:off x="493742" y="5081030"/>
            <a:ext cx="10646942" cy="1546661"/>
            <a:chOff x="448805" y="5252683"/>
            <a:chExt cx="10646942" cy="1546661"/>
          </a:xfrm>
        </p:grpSpPr>
        <p:sp>
          <p:nvSpPr>
            <p:cNvPr id="5" name="Rectangle 2">
              <a:extLst>
                <a:ext uri="{FF2B5EF4-FFF2-40B4-BE49-F238E27FC236}">
                  <a16:creationId xmlns:a16="http://schemas.microsoft.com/office/drawing/2014/main" id="{C5AAFA1B-0960-5DBC-ADB8-524E904304D5}"/>
                </a:ext>
              </a:extLst>
            </p:cNvPr>
            <p:cNvSpPr>
              <a:spLocks noChangeArrowheads="1"/>
            </p:cNvSpPr>
            <p:nvPr/>
          </p:nvSpPr>
          <p:spPr bwMode="auto">
            <a:xfrm>
              <a:off x="2209800" y="6248400"/>
              <a:ext cx="1905000" cy="457200"/>
            </a:xfrm>
            <a:prstGeom prst="rect">
              <a:avLst/>
            </a:prstGeom>
            <a:noFill/>
            <a:ln w="12700">
              <a:noFill/>
              <a:miter lim="800000"/>
              <a:headEnd/>
              <a:tailEnd/>
            </a:ln>
            <a:effectLst/>
          </p:spPr>
          <p:txBody>
            <a:bodyPr wrap="none" anchor="ctr"/>
            <a:lstStyle/>
            <a:p>
              <a:endParaRPr lang="tr-TR"/>
            </a:p>
          </p:txBody>
        </p:sp>
        <p:sp>
          <p:nvSpPr>
            <p:cNvPr id="6" name="Flowchart: Decision 5">
              <a:extLst>
                <a:ext uri="{FF2B5EF4-FFF2-40B4-BE49-F238E27FC236}">
                  <a16:creationId xmlns:a16="http://schemas.microsoft.com/office/drawing/2014/main" id="{40292033-5CA9-1C8D-4E7E-D2477CB2CB93}"/>
                </a:ext>
              </a:extLst>
            </p:cNvPr>
            <p:cNvSpPr/>
            <p:nvPr/>
          </p:nvSpPr>
          <p:spPr>
            <a:xfrm>
              <a:off x="4691445" y="5867360"/>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Repairs</a:t>
              </a:r>
            </a:p>
          </p:txBody>
        </p:sp>
        <p:sp>
          <p:nvSpPr>
            <p:cNvPr id="7" name="Rectangle 6">
              <a:extLst>
                <a:ext uri="{FF2B5EF4-FFF2-40B4-BE49-F238E27FC236}">
                  <a16:creationId xmlns:a16="http://schemas.microsoft.com/office/drawing/2014/main" id="{3CD5F5C3-E09F-F60B-8321-FA50DB0B00E1}"/>
                </a:ext>
              </a:extLst>
            </p:cNvPr>
            <p:cNvSpPr/>
            <p:nvPr/>
          </p:nvSpPr>
          <p:spPr>
            <a:xfrm>
              <a:off x="2009180" y="6051999"/>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Car</a:t>
              </a:r>
            </a:p>
          </p:txBody>
        </p:sp>
        <p:sp>
          <p:nvSpPr>
            <p:cNvPr id="8" name="Oval 7">
              <a:extLst>
                <a:ext uri="{FF2B5EF4-FFF2-40B4-BE49-F238E27FC236}">
                  <a16:creationId xmlns:a16="http://schemas.microsoft.com/office/drawing/2014/main" id="{B1B452DA-C484-CE5C-3444-B89C2F71FAED}"/>
                </a:ext>
              </a:extLst>
            </p:cNvPr>
            <p:cNvSpPr/>
            <p:nvPr/>
          </p:nvSpPr>
          <p:spPr>
            <a:xfrm>
              <a:off x="448805" y="5787967"/>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u="sng" dirty="0">
                  <a:solidFill>
                    <a:schemeClr val="tx1"/>
                  </a:solidFill>
                </a:rPr>
                <a:t>Model</a:t>
              </a:r>
              <a:endParaRPr lang="en-GB" u="sng" dirty="0">
                <a:solidFill>
                  <a:schemeClr val="tx1"/>
                </a:solidFill>
              </a:endParaRPr>
            </a:p>
          </p:txBody>
        </p:sp>
        <p:sp>
          <p:nvSpPr>
            <p:cNvPr id="9" name="Oval 8">
              <a:extLst>
                <a:ext uri="{FF2B5EF4-FFF2-40B4-BE49-F238E27FC236}">
                  <a16:creationId xmlns:a16="http://schemas.microsoft.com/office/drawing/2014/main" id="{63EABDCE-EDA6-C2C2-619F-6C5C25BDD080}"/>
                </a:ext>
              </a:extLst>
            </p:cNvPr>
            <p:cNvSpPr/>
            <p:nvPr/>
          </p:nvSpPr>
          <p:spPr>
            <a:xfrm>
              <a:off x="3181829" y="5288679"/>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Weight</a:t>
              </a:r>
              <a:endParaRPr lang="en-GB" dirty="0">
                <a:solidFill>
                  <a:schemeClr val="tx1"/>
                </a:solidFill>
              </a:endParaRPr>
            </a:p>
          </p:txBody>
        </p:sp>
        <p:sp>
          <p:nvSpPr>
            <p:cNvPr id="10" name="Oval 9">
              <a:extLst>
                <a:ext uri="{FF2B5EF4-FFF2-40B4-BE49-F238E27FC236}">
                  <a16:creationId xmlns:a16="http://schemas.microsoft.com/office/drawing/2014/main" id="{F9FB1538-6BAC-BE8C-7CD7-D1032D51D931}"/>
                </a:ext>
              </a:extLst>
            </p:cNvPr>
            <p:cNvSpPr/>
            <p:nvPr/>
          </p:nvSpPr>
          <p:spPr>
            <a:xfrm>
              <a:off x="3577279" y="5742848"/>
              <a:ext cx="121750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Length (mm)</a:t>
              </a:r>
              <a:endParaRPr lang="en-GB" dirty="0">
                <a:solidFill>
                  <a:schemeClr val="tx1"/>
                </a:solidFill>
              </a:endParaRPr>
            </a:p>
          </p:txBody>
        </p:sp>
        <p:sp>
          <p:nvSpPr>
            <p:cNvPr id="11" name="Oval 10">
              <a:extLst>
                <a:ext uri="{FF2B5EF4-FFF2-40B4-BE49-F238E27FC236}">
                  <a16:creationId xmlns:a16="http://schemas.microsoft.com/office/drawing/2014/main" id="{C827683D-9D0E-A7C5-6E79-78FEEC09066E}"/>
                </a:ext>
              </a:extLst>
            </p:cNvPr>
            <p:cNvSpPr/>
            <p:nvPr/>
          </p:nvSpPr>
          <p:spPr>
            <a:xfrm>
              <a:off x="1430190" y="5252683"/>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solidFill>
                    <a:schemeClr val="tx1"/>
                  </a:solidFill>
                </a:rPr>
                <a:t>Max_Speed</a:t>
              </a:r>
              <a:endParaRPr lang="en-GB" dirty="0">
                <a:solidFill>
                  <a:schemeClr val="tx1"/>
                </a:solidFill>
              </a:endParaRPr>
            </a:p>
          </p:txBody>
        </p:sp>
        <p:cxnSp>
          <p:nvCxnSpPr>
            <p:cNvPr id="12" name="Straight Connector 11">
              <a:extLst>
                <a:ext uri="{FF2B5EF4-FFF2-40B4-BE49-F238E27FC236}">
                  <a16:creationId xmlns:a16="http://schemas.microsoft.com/office/drawing/2014/main" id="{F35DBAB7-D82B-B85F-72CD-7FBC27C54D16}"/>
                </a:ext>
              </a:extLst>
            </p:cNvPr>
            <p:cNvCxnSpPr>
              <a:stCxn id="8" idx="6"/>
              <a:endCxn id="7" idx="1"/>
            </p:cNvCxnSpPr>
            <p:nvPr/>
          </p:nvCxnSpPr>
          <p:spPr>
            <a:xfrm>
              <a:off x="1459920" y="6019505"/>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CD69BAE-41E2-D88B-B9D6-67408F674AC5}"/>
                </a:ext>
              </a:extLst>
            </p:cNvPr>
            <p:cNvCxnSpPr>
              <a:cxnSpLocks/>
              <a:stCxn id="11" idx="4"/>
              <a:endCxn id="7" idx="0"/>
            </p:cNvCxnSpPr>
            <p:nvPr/>
          </p:nvCxnSpPr>
          <p:spPr>
            <a:xfrm>
              <a:off x="2187794" y="5715759"/>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9DD3C37-687D-44E3-4237-25BD8C08F2BE}"/>
                </a:ext>
              </a:extLst>
            </p:cNvPr>
            <p:cNvCxnSpPr>
              <a:cxnSpLocks/>
              <a:stCxn id="9" idx="2"/>
              <a:endCxn id="7" idx="0"/>
            </p:cNvCxnSpPr>
            <p:nvPr/>
          </p:nvCxnSpPr>
          <p:spPr>
            <a:xfrm flipH="1">
              <a:off x="2579988" y="5520217"/>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418B0DB-DF4F-F976-6B0C-EA4117DD71B8}"/>
                </a:ext>
              </a:extLst>
            </p:cNvPr>
            <p:cNvCxnSpPr>
              <a:cxnSpLocks/>
              <a:stCxn id="7" idx="3"/>
              <a:endCxn id="10" idx="2"/>
            </p:cNvCxnSpPr>
            <p:nvPr/>
          </p:nvCxnSpPr>
          <p:spPr>
            <a:xfrm flipV="1">
              <a:off x="3150796" y="5974386"/>
              <a:ext cx="426483" cy="358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C0DEDC2-735E-A029-6A9D-F3A6FF82471E}"/>
                </a:ext>
              </a:extLst>
            </p:cNvPr>
            <p:cNvSpPr/>
            <p:nvPr/>
          </p:nvSpPr>
          <p:spPr>
            <a:xfrm>
              <a:off x="7702292" y="6045352"/>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Mechanic</a:t>
              </a:r>
            </a:p>
          </p:txBody>
        </p:sp>
        <p:sp>
          <p:nvSpPr>
            <p:cNvPr id="17" name="Oval 16">
              <a:extLst>
                <a:ext uri="{FF2B5EF4-FFF2-40B4-BE49-F238E27FC236}">
                  <a16:creationId xmlns:a16="http://schemas.microsoft.com/office/drawing/2014/main" id="{E9FB0D2B-97E6-CF9A-C181-80D925553BC2}"/>
                </a:ext>
              </a:extLst>
            </p:cNvPr>
            <p:cNvSpPr/>
            <p:nvPr/>
          </p:nvSpPr>
          <p:spPr>
            <a:xfrm>
              <a:off x="7089928" y="5288679"/>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u="sng" dirty="0">
                  <a:solidFill>
                    <a:schemeClr val="tx1"/>
                  </a:solidFill>
                </a:rPr>
                <a:t>SSI</a:t>
              </a:r>
              <a:endParaRPr lang="en-GB" u="sng" dirty="0">
                <a:solidFill>
                  <a:schemeClr val="tx1"/>
                </a:solidFill>
              </a:endParaRPr>
            </a:p>
          </p:txBody>
        </p:sp>
        <p:sp>
          <p:nvSpPr>
            <p:cNvPr id="18" name="Oval 17">
              <a:extLst>
                <a:ext uri="{FF2B5EF4-FFF2-40B4-BE49-F238E27FC236}">
                  <a16:creationId xmlns:a16="http://schemas.microsoft.com/office/drawing/2014/main" id="{CEE6C8AB-5454-CA9A-1D8E-9763180CF7C3}"/>
                </a:ext>
              </a:extLst>
            </p:cNvPr>
            <p:cNvSpPr/>
            <p:nvPr/>
          </p:nvSpPr>
          <p:spPr>
            <a:xfrm>
              <a:off x="8489570" y="5288679"/>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Name</a:t>
              </a:r>
              <a:endParaRPr lang="en-GB" dirty="0">
                <a:solidFill>
                  <a:schemeClr val="tx1"/>
                </a:solidFill>
              </a:endParaRPr>
            </a:p>
          </p:txBody>
        </p:sp>
        <p:grpSp>
          <p:nvGrpSpPr>
            <p:cNvPr id="19" name="Group 18">
              <a:extLst>
                <a:ext uri="{FF2B5EF4-FFF2-40B4-BE49-F238E27FC236}">
                  <a16:creationId xmlns:a16="http://schemas.microsoft.com/office/drawing/2014/main" id="{39252680-0A95-3DCF-C1B9-44C679E9DE34}"/>
                </a:ext>
              </a:extLst>
            </p:cNvPr>
            <p:cNvGrpSpPr/>
            <p:nvPr/>
          </p:nvGrpSpPr>
          <p:grpSpPr>
            <a:xfrm>
              <a:off x="9261406" y="5979504"/>
              <a:ext cx="1834341" cy="694402"/>
              <a:chOff x="571500" y="5894335"/>
              <a:chExt cx="1344302" cy="694402"/>
            </a:xfrm>
          </p:grpSpPr>
          <p:sp>
            <p:nvSpPr>
              <p:cNvPr id="20" name="Oval 19">
                <a:extLst>
                  <a:ext uri="{FF2B5EF4-FFF2-40B4-BE49-F238E27FC236}">
                    <a16:creationId xmlns:a16="http://schemas.microsoft.com/office/drawing/2014/main" id="{D6C8F9B1-93E2-7E9A-96C5-CBBC87E7FF5E}"/>
                  </a:ext>
                </a:extLst>
              </p:cNvPr>
              <p:cNvSpPr/>
              <p:nvPr/>
            </p:nvSpPr>
            <p:spPr>
              <a:xfrm>
                <a:off x="571500" y="5894335"/>
                <a:ext cx="1344302" cy="69440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58626EF2-DB9F-FA43-3592-09956B15DA5B}"/>
                  </a:ext>
                </a:extLst>
              </p:cNvPr>
              <p:cNvSpPr/>
              <p:nvPr/>
            </p:nvSpPr>
            <p:spPr>
              <a:xfrm>
                <a:off x="663600" y="5958917"/>
                <a:ext cx="1160101" cy="565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a:solidFill>
                      <a:schemeClr val="tx1"/>
                    </a:solidFill>
                  </a:rPr>
                  <a:t>Phone_Number</a:t>
                </a:r>
                <a:endParaRPr lang="en-GB" sz="1000" dirty="0">
                  <a:solidFill>
                    <a:schemeClr val="tx1"/>
                  </a:solidFill>
                </a:endParaRPr>
              </a:p>
            </p:txBody>
          </p:sp>
        </p:grpSp>
        <p:cxnSp>
          <p:nvCxnSpPr>
            <p:cNvPr id="22" name="Straight Connector 21">
              <a:extLst>
                <a:ext uri="{FF2B5EF4-FFF2-40B4-BE49-F238E27FC236}">
                  <a16:creationId xmlns:a16="http://schemas.microsoft.com/office/drawing/2014/main" id="{0071FF5D-3DB2-FF52-432C-1E63DA222305}"/>
                </a:ext>
              </a:extLst>
            </p:cNvPr>
            <p:cNvCxnSpPr>
              <a:cxnSpLocks/>
              <a:stCxn id="17" idx="4"/>
              <a:endCxn id="16" idx="0"/>
            </p:cNvCxnSpPr>
            <p:nvPr/>
          </p:nvCxnSpPr>
          <p:spPr>
            <a:xfrm>
              <a:off x="7595486" y="5751755"/>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2B60468-8C90-C38E-E0AE-7EDD6483D140}"/>
                </a:ext>
              </a:extLst>
            </p:cNvPr>
            <p:cNvCxnSpPr>
              <a:cxnSpLocks/>
              <a:stCxn id="18" idx="3"/>
              <a:endCxn id="16" idx="0"/>
            </p:cNvCxnSpPr>
            <p:nvPr/>
          </p:nvCxnSpPr>
          <p:spPr>
            <a:xfrm flipH="1">
              <a:off x="8273100" y="5683939"/>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5D605F5-07D7-9C6A-495B-550EF859AAC6}"/>
                </a:ext>
              </a:extLst>
            </p:cNvPr>
            <p:cNvCxnSpPr>
              <a:cxnSpLocks/>
              <a:stCxn id="20" idx="2"/>
              <a:endCxn id="16" idx="3"/>
            </p:cNvCxnSpPr>
            <p:nvPr/>
          </p:nvCxnSpPr>
          <p:spPr>
            <a:xfrm flipH="1">
              <a:off x="8843908" y="6326705"/>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48368A1-4E03-CE7D-D8D7-F80C7921FAE5}"/>
                </a:ext>
              </a:extLst>
            </p:cNvPr>
            <p:cNvCxnSpPr>
              <a:cxnSpLocks/>
              <a:stCxn id="6" idx="3"/>
              <a:endCxn id="16" idx="1"/>
            </p:cNvCxnSpPr>
            <p:nvPr/>
          </p:nvCxnSpPr>
          <p:spPr>
            <a:xfrm flipV="1">
              <a:off x="6485075" y="6326706"/>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6F88C0B-CA27-824F-BE24-B6A49ED7B88C}"/>
                </a:ext>
              </a:extLst>
            </p:cNvPr>
            <p:cNvCxnSpPr>
              <a:cxnSpLocks/>
              <a:stCxn id="7" idx="3"/>
              <a:endCxn id="6" idx="1"/>
            </p:cNvCxnSpPr>
            <p:nvPr/>
          </p:nvCxnSpPr>
          <p:spPr>
            <a:xfrm flipV="1">
              <a:off x="3150796" y="6333352"/>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28" name="Table 7">
            <a:extLst>
              <a:ext uri="{FF2B5EF4-FFF2-40B4-BE49-F238E27FC236}">
                <a16:creationId xmlns:a16="http://schemas.microsoft.com/office/drawing/2014/main" id="{22F206AB-90BA-0225-7AFF-526F4D5E7D73}"/>
              </a:ext>
            </a:extLst>
          </p:cNvPr>
          <p:cNvGraphicFramePr>
            <a:graphicFrameLocks noGrp="1"/>
          </p:cNvGraphicFramePr>
          <p:nvPr/>
        </p:nvGraphicFramePr>
        <p:xfrm>
          <a:off x="917020" y="3196824"/>
          <a:ext cx="4146629" cy="1569720"/>
        </p:xfrm>
        <a:graphic>
          <a:graphicData uri="http://schemas.openxmlformats.org/drawingml/2006/table">
            <a:tbl>
              <a:tblPr firstRow="1" bandRow="1">
                <a:tableStyleId>{5C22544A-7EE6-4342-B048-85BDC9FD1C3A}</a:tableStyleId>
              </a:tblPr>
              <a:tblGrid>
                <a:gridCol w="1480668">
                  <a:extLst>
                    <a:ext uri="{9D8B030D-6E8A-4147-A177-3AD203B41FA5}">
                      <a16:colId xmlns:a16="http://schemas.microsoft.com/office/drawing/2014/main" val="1551054938"/>
                    </a:ext>
                  </a:extLst>
                </a:gridCol>
                <a:gridCol w="810781">
                  <a:extLst>
                    <a:ext uri="{9D8B030D-6E8A-4147-A177-3AD203B41FA5}">
                      <a16:colId xmlns:a16="http://schemas.microsoft.com/office/drawing/2014/main" val="2429303523"/>
                    </a:ext>
                  </a:extLst>
                </a:gridCol>
                <a:gridCol w="791308">
                  <a:extLst>
                    <a:ext uri="{9D8B030D-6E8A-4147-A177-3AD203B41FA5}">
                      <a16:colId xmlns:a16="http://schemas.microsoft.com/office/drawing/2014/main" val="749733657"/>
                    </a:ext>
                  </a:extLst>
                </a:gridCol>
                <a:gridCol w="1063872">
                  <a:extLst>
                    <a:ext uri="{9D8B030D-6E8A-4147-A177-3AD203B41FA5}">
                      <a16:colId xmlns:a16="http://schemas.microsoft.com/office/drawing/2014/main" val="3359406929"/>
                    </a:ext>
                  </a:extLst>
                </a:gridCol>
              </a:tblGrid>
              <a:tr h="370840">
                <a:tc>
                  <a:txBody>
                    <a:bodyPr/>
                    <a:lstStyle/>
                    <a:p>
                      <a:r>
                        <a:rPr lang="en-GB" sz="1400" u="sng" dirty="0"/>
                        <a:t>Model</a:t>
                      </a:r>
                    </a:p>
                  </a:txBody>
                  <a:tcPr/>
                </a:tc>
                <a:tc>
                  <a:txBody>
                    <a:bodyPr/>
                    <a:lstStyle/>
                    <a:p>
                      <a:r>
                        <a:rPr lang="en-GB" sz="1400" dirty="0"/>
                        <a:t>Weight</a:t>
                      </a:r>
                    </a:p>
                  </a:txBody>
                  <a:tcPr/>
                </a:tc>
                <a:tc>
                  <a:txBody>
                    <a:bodyPr/>
                    <a:lstStyle/>
                    <a:p>
                      <a:r>
                        <a:rPr lang="en-GB" sz="1200" dirty="0"/>
                        <a:t>Length (mm)</a:t>
                      </a:r>
                    </a:p>
                  </a:txBody>
                  <a:tcPr/>
                </a:tc>
                <a:tc>
                  <a:txBody>
                    <a:bodyPr/>
                    <a:lstStyle/>
                    <a:p>
                      <a:r>
                        <a:rPr lang="en-GB" sz="1400" dirty="0" err="1"/>
                        <a:t>Max_Speed</a:t>
                      </a:r>
                      <a:endParaRPr lang="en-GB" sz="1400" dirty="0"/>
                    </a:p>
                  </a:txBody>
                  <a:tcPr/>
                </a:tc>
                <a:extLst>
                  <a:ext uri="{0D108BD9-81ED-4DB2-BD59-A6C34878D82A}">
                    <a16:rowId xmlns:a16="http://schemas.microsoft.com/office/drawing/2014/main" val="1488878063"/>
                  </a:ext>
                </a:extLst>
              </a:tr>
              <a:tr h="370840">
                <a:tc>
                  <a:txBody>
                    <a:bodyPr/>
                    <a:lstStyle/>
                    <a:p>
                      <a:r>
                        <a:rPr lang="en-GB" sz="1400" dirty="0"/>
                        <a:t>BMW 3.21</a:t>
                      </a:r>
                    </a:p>
                  </a:txBody>
                  <a:tcPr/>
                </a:tc>
                <a:tc>
                  <a:txBody>
                    <a:bodyPr/>
                    <a:lstStyle/>
                    <a:p>
                      <a:r>
                        <a:rPr lang="en-GB" sz="1400" dirty="0"/>
                        <a:t>1400</a:t>
                      </a:r>
                    </a:p>
                  </a:txBody>
                  <a:tcPr/>
                </a:tc>
                <a:tc>
                  <a:txBody>
                    <a:bodyPr/>
                    <a:lstStyle/>
                    <a:p>
                      <a:r>
                        <a:rPr lang="en-GB" sz="1400" dirty="0"/>
                        <a:t>2501</a:t>
                      </a:r>
                    </a:p>
                  </a:txBody>
                  <a:tcPr/>
                </a:tc>
                <a:tc>
                  <a:txBody>
                    <a:bodyPr/>
                    <a:lstStyle/>
                    <a:p>
                      <a:r>
                        <a:rPr lang="en-GB" sz="1400" dirty="0"/>
                        <a:t>200</a:t>
                      </a:r>
                    </a:p>
                  </a:txBody>
                  <a:tcPr/>
                </a:tc>
                <a:extLst>
                  <a:ext uri="{0D108BD9-81ED-4DB2-BD59-A6C34878D82A}">
                    <a16:rowId xmlns:a16="http://schemas.microsoft.com/office/drawing/2014/main" val="4098427296"/>
                  </a:ext>
                </a:extLst>
              </a:tr>
              <a:tr h="370840">
                <a:tc>
                  <a:txBody>
                    <a:bodyPr/>
                    <a:lstStyle/>
                    <a:p>
                      <a:r>
                        <a:rPr lang="en-GB" sz="1400" dirty="0" err="1"/>
                        <a:t>Toyota_Corolla</a:t>
                      </a:r>
                      <a:endParaRPr lang="en-GB" sz="1400" dirty="0"/>
                    </a:p>
                  </a:txBody>
                  <a:tcPr/>
                </a:tc>
                <a:tc>
                  <a:txBody>
                    <a:bodyPr/>
                    <a:lstStyle/>
                    <a:p>
                      <a:r>
                        <a:rPr lang="en-GB" sz="1400" dirty="0"/>
                        <a:t>1300</a:t>
                      </a:r>
                    </a:p>
                  </a:txBody>
                  <a:tcPr/>
                </a:tc>
                <a:tc>
                  <a:txBody>
                    <a:bodyPr/>
                    <a:lstStyle/>
                    <a:p>
                      <a:r>
                        <a:rPr lang="en-GB" sz="1400" dirty="0"/>
                        <a:t>3321</a:t>
                      </a:r>
                    </a:p>
                  </a:txBody>
                  <a:tcPr/>
                </a:tc>
                <a:tc>
                  <a:txBody>
                    <a:bodyPr/>
                    <a:lstStyle/>
                    <a:p>
                      <a:r>
                        <a:rPr lang="en-GB" sz="1400" dirty="0"/>
                        <a:t>200</a:t>
                      </a:r>
                    </a:p>
                  </a:txBody>
                  <a:tcPr/>
                </a:tc>
                <a:extLst>
                  <a:ext uri="{0D108BD9-81ED-4DB2-BD59-A6C34878D82A}">
                    <a16:rowId xmlns:a16="http://schemas.microsoft.com/office/drawing/2014/main" val="1953469719"/>
                  </a:ext>
                </a:extLst>
              </a:tr>
              <a:tr h="370840">
                <a:tc>
                  <a:txBody>
                    <a:bodyPr/>
                    <a:lstStyle/>
                    <a:p>
                      <a:r>
                        <a:rPr lang="en-GB" sz="1400" dirty="0"/>
                        <a:t>Hyundai E.GLS</a:t>
                      </a:r>
                    </a:p>
                  </a:txBody>
                  <a:tcPr/>
                </a:tc>
                <a:tc>
                  <a:txBody>
                    <a:bodyPr/>
                    <a:lstStyle/>
                    <a:p>
                      <a:r>
                        <a:rPr lang="en-GB" sz="1400" dirty="0"/>
                        <a:t>1400</a:t>
                      </a:r>
                    </a:p>
                  </a:txBody>
                  <a:tcPr/>
                </a:tc>
                <a:tc>
                  <a:txBody>
                    <a:bodyPr/>
                    <a:lstStyle/>
                    <a:p>
                      <a:r>
                        <a:rPr lang="en-GB" sz="1400" dirty="0"/>
                        <a:t>3895</a:t>
                      </a:r>
                    </a:p>
                  </a:txBody>
                  <a:tcPr/>
                </a:tc>
                <a:tc>
                  <a:txBody>
                    <a:bodyPr/>
                    <a:lstStyle/>
                    <a:p>
                      <a:r>
                        <a:rPr lang="en-GB" sz="1400" dirty="0"/>
                        <a:t>210</a:t>
                      </a:r>
                    </a:p>
                  </a:txBody>
                  <a:tcPr/>
                </a:tc>
                <a:extLst>
                  <a:ext uri="{0D108BD9-81ED-4DB2-BD59-A6C34878D82A}">
                    <a16:rowId xmlns:a16="http://schemas.microsoft.com/office/drawing/2014/main" val="3233330986"/>
                  </a:ext>
                </a:extLst>
              </a:tr>
            </a:tbl>
          </a:graphicData>
        </a:graphic>
      </p:graphicFrame>
      <p:pic>
        <p:nvPicPr>
          <p:cNvPr id="29" name="Picture 28">
            <a:extLst>
              <a:ext uri="{FF2B5EF4-FFF2-40B4-BE49-F238E27FC236}">
                <a16:creationId xmlns:a16="http://schemas.microsoft.com/office/drawing/2014/main" id="{1B8BB291-4E45-DC46-BA89-32188D95DA57}"/>
              </a:ext>
            </a:extLst>
          </p:cNvPr>
          <p:cNvPicPr>
            <a:picLocks noChangeAspect="1"/>
          </p:cNvPicPr>
          <p:nvPr/>
        </p:nvPicPr>
        <p:blipFill>
          <a:blip r:embed="rId2"/>
          <a:stretch>
            <a:fillRect/>
          </a:stretch>
        </p:blipFill>
        <p:spPr>
          <a:xfrm>
            <a:off x="8145980" y="3129419"/>
            <a:ext cx="3804234" cy="1511939"/>
          </a:xfrm>
          <a:prstGeom prst="rect">
            <a:avLst/>
          </a:prstGeom>
        </p:spPr>
      </p:pic>
      <p:graphicFrame>
        <p:nvGraphicFramePr>
          <p:cNvPr id="34" name="Table 7">
            <a:extLst>
              <a:ext uri="{FF2B5EF4-FFF2-40B4-BE49-F238E27FC236}">
                <a16:creationId xmlns:a16="http://schemas.microsoft.com/office/drawing/2014/main" id="{8B3B4D9E-47E3-AE91-1BC8-CDCAB25AC389}"/>
              </a:ext>
            </a:extLst>
          </p:cNvPr>
          <p:cNvGraphicFramePr>
            <a:graphicFrameLocks noGrp="1"/>
          </p:cNvGraphicFramePr>
          <p:nvPr>
            <p:extLst>
              <p:ext uri="{D42A27DB-BD31-4B8C-83A1-F6EECF244321}">
                <p14:modId xmlns:p14="http://schemas.microsoft.com/office/powerpoint/2010/main" val="458086385"/>
              </p:ext>
            </p:extLst>
          </p:nvPr>
        </p:nvGraphicFramePr>
        <p:xfrm>
          <a:off x="5197872" y="3196824"/>
          <a:ext cx="2324346" cy="1483360"/>
        </p:xfrm>
        <a:graphic>
          <a:graphicData uri="http://schemas.openxmlformats.org/drawingml/2006/table">
            <a:tbl>
              <a:tblPr firstRow="1" bandRow="1">
                <a:tableStyleId>{5C22544A-7EE6-4342-B048-85BDC9FD1C3A}</a:tableStyleId>
              </a:tblPr>
              <a:tblGrid>
                <a:gridCol w="1315071">
                  <a:extLst>
                    <a:ext uri="{9D8B030D-6E8A-4147-A177-3AD203B41FA5}">
                      <a16:colId xmlns:a16="http://schemas.microsoft.com/office/drawing/2014/main" val="1551054938"/>
                    </a:ext>
                  </a:extLst>
                </a:gridCol>
                <a:gridCol w="1009275">
                  <a:extLst>
                    <a:ext uri="{9D8B030D-6E8A-4147-A177-3AD203B41FA5}">
                      <a16:colId xmlns:a16="http://schemas.microsoft.com/office/drawing/2014/main" val="976933827"/>
                    </a:ext>
                  </a:extLst>
                </a:gridCol>
              </a:tblGrid>
              <a:tr h="370840">
                <a:tc>
                  <a:txBody>
                    <a:bodyPr/>
                    <a:lstStyle/>
                    <a:p>
                      <a:r>
                        <a:rPr lang="en-GB" sz="1400" dirty="0"/>
                        <a:t>Model</a:t>
                      </a:r>
                    </a:p>
                  </a:txBody>
                  <a:tcPr/>
                </a:tc>
                <a:tc>
                  <a:txBody>
                    <a:bodyPr/>
                    <a:lstStyle/>
                    <a:p>
                      <a:r>
                        <a:rPr lang="en-GB" sz="1400" dirty="0"/>
                        <a:t>SIS</a:t>
                      </a:r>
                    </a:p>
                  </a:txBody>
                  <a:tcPr/>
                </a:tc>
                <a:extLst>
                  <a:ext uri="{0D108BD9-81ED-4DB2-BD59-A6C34878D82A}">
                    <a16:rowId xmlns:a16="http://schemas.microsoft.com/office/drawing/2014/main" val="14888780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err="1">
                          <a:solidFill>
                            <a:schemeClr val="tx1"/>
                          </a:solidFill>
                        </a:rPr>
                        <a:t>Toyota_Corolla</a:t>
                      </a:r>
                      <a:endParaRPr lang="en-GB" sz="1400" dirty="0">
                        <a:solidFill>
                          <a:schemeClr val="tx1"/>
                        </a:solidFill>
                      </a:endParaRPr>
                    </a:p>
                  </a:txBody>
                  <a:tcPr/>
                </a:tc>
                <a:tc>
                  <a:txBody>
                    <a:bodyPr/>
                    <a:lstStyle/>
                    <a:p>
                      <a:r>
                        <a:rPr lang="en-GB" sz="1400" dirty="0"/>
                        <a:t>87542..</a:t>
                      </a:r>
                    </a:p>
                  </a:txBody>
                  <a:tcPr/>
                </a:tc>
                <a:extLst>
                  <a:ext uri="{0D108BD9-81ED-4DB2-BD59-A6C34878D82A}">
                    <a16:rowId xmlns:a16="http://schemas.microsoft.com/office/drawing/2014/main" val="40984272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rPr>
                        <a:t>Hyundai E.GLS</a:t>
                      </a:r>
                    </a:p>
                  </a:txBody>
                  <a:tcPr/>
                </a:tc>
                <a:tc>
                  <a:txBody>
                    <a:bodyPr/>
                    <a:lstStyle/>
                    <a:p>
                      <a:r>
                        <a:rPr lang="en-GB" sz="1400" dirty="0"/>
                        <a:t>68201..</a:t>
                      </a:r>
                    </a:p>
                  </a:txBody>
                  <a:tcPr/>
                </a:tc>
                <a:extLst>
                  <a:ext uri="{0D108BD9-81ED-4DB2-BD59-A6C34878D82A}">
                    <a16:rowId xmlns:a16="http://schemas.microsoft.com/office/drawing/2014/main" val="19534697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rPr>
                        <a:t>BMW 3.21</a:t>
                      </a:r>
                    </a:p>
                  </a:txBody>
                  <a:tcPr/>
                </a:tc>
                <a:tc>
                  <a:txBody>
                    <a:bodyPr/>
                    <a:lstStyle/>
                    <a:p>
                      <a:r>
                        <a:rPr lang="en-GB" sz="1400" dirty="0"/>
                        <a:t>2313..</a:t>
                      </a:r>
                    </a:p>
                  </a:txBody>
                  <a:tcPr/>
                </a:tc>
                <a:extLst>
                  <a:ext uri="{0D108BD9-81ED-4DB2-BD59-A6C34878D82A}">
                    <a16:rowId xmlns:a16="http://schemas.microsoft.com/office/drawing/2014/main" val="3233330986"/>
                  </a:ext>
                </a:extLst>
              </a:tr>
            </a:tbl>
          </a:graphicData>
        </a:graphic>
      </p:graphicFrame>
      <p:cxnSp>
        <p:nvCxnSpPr>
          <p:cNvPr id="37" name="Straight Connector 36">
            <a:extLst>
              <a:ext uri="{FF2B5EF4-FFF2-40B4-BE49-F238E27FC236}">
                <a16:creationId xmlns:a16="http://schemas.microsoft.com/office/drawing/2014/main" id="{A44671AB-6795-F3CB-7393-B40E12B01DFA}"/>
              </a:ext>
            </a:extLst>
          </p:cNvPr>
          <p:cNvCxnSpPr/>
          <p:nvPr/>
        </p:nvCxnSpPr>
        <p:spPr>
          <a:xfrm flipH="1">
            <a:off x="8149642" y="3429000"/>
            <a:ext cx="41874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15BA49EF-2B9E-EE55-4155-DAEE72F5AA03}"/>
              </a:ext>
            </a:extLst>
          </p:cNvPr>
          <p:cNvSpPr>
            <a:spLocks noGrp="1"/>
          </p:cNvSpPr>
          <p:nvPr>
            <p:ph idx="1"/>
          </p:nvPr>
        </p:nvSpPr>
        <p:spPr>
          <a:xfrm>
            <a:off x="783773" y="1824531"/>
            <a:ext cx="10657657" cy="4352431"/>
          </a:xfrm>
        </p:spPr>
        <p:txBody>
          <a:bodyPr>
            <a:normAutofit/>
          </a:bodyPr>
          <a:lstStyle/>
          <a:p>
            <a:r>
              <a:rPr lang="en-GB" sz="2000" b="1" dirty="0"/>
              <a:t>Foreign keys: a peripheral attribute that establishes referential integrity between entity sets.</a:t>
            </a:r>
            <a:r>
              <a:rPr lang="en-GB" sz="2000" dirty="0"/>
              <a:t> </a:t>
            </a:r>
          </a:p>
          <a:p>
            <a:r>
              <a:rPr lang="en-GB" sz="2000" dirty="0"/>
              <a:t>It requires either </a:t>
            </a:r>
            <a:r>
              <a:rPr lang="en-GB" sz="2000" dirty="0" err="1"/>
              <a:t>i</a:t>
            </a:r>
            <a:r>
              <a:rPr lang="en-GB" sz="2000" dirty="0"/>
              <a:t>) </a:t>
            </a:r>
            <a:r>
              <a:rPr lang="en-GB" sz="2000" b="1" dirty="0"/>
              <a:t>importing </a:t>
            </a:r>
            <a:r>
              <a:rPr lang="en-GB" sz="2000" b="1" u="sng" dirty="0"/>
              <a:t>the Primary Key </a:t>
            </a:r>
            <a:r>
              <a:rPr lang="en-GB" sz="2000" b="1" dirty="0"/>
              <a:t>attribute of one table to the other table</a:t>
            </a:r>
            <a:r>
              <a:rPr lang="en-GB" sz="2000" dirty="0"/>
              <a:t> </a:t>
            </a:r>
            <a:r>
              <a:rPr lang="en-GB" sz="2000" dirty="0" err="1">
                <a:solidFill>
                  <a:schemeClr val="bg1"/>
                </a:solidFill>
              </a:rPr>
              <a:t>o</a:t>
            </a:r>
            <a:r>
              <a:rPr lang="en-GB" sz="2000" dirty="0" err="1"/>
              <a:t>or</a:t>
            </a:r>
            <a:r>
              <a:rPr lang="en-GB" sz="2000" dirty="0"/>
              <a:t> ii) </a:t>
            </a:r>
            <a:r>
              <a:rPr lang="en-GB" sz="2000" b="1" dirty="0"/>
              <a:t>creating a new table that holds the primary keys of the tables in relation</a:t>
            </a:r>
            <a:r>
              <a:rPr lang="en-GB" sz="2000" dirty="0"/>
              <a:t>. </a:t>
            </a:r>
          </a:p>
        </p:txBody>
      </p:sp>
      <p:cxnSp>
        <p:nvCxnSpPr>
          <p:cNvPr id="30" name="Straight Connector 29">
            <a:extLst>
              <a:ext uri="{FF2B5EF4-FFF2-40B4-BE49-F238E27FC236}">
                <a16:creationId xmlns:a16="http://schemas.microsoft.com/office/drawing/2014/main" id="{CD13E31C-5E29-3586-992D-94526519A322}"/>
              </a:ext>
            </a:extLst>
          </p:cNvPr>
          <p:cNvCxnSpPr/>
          <p:nvPr/>
        </p:nvCxnSpPr>
        <p:spPr>
          <a:xfrm flipH="1">
            <a:off x="6530012" y="3429000"/>
            <a:ext cx="41874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B97FB35-11AC-3377-6FCC-1DF9745D4B53}"/>
              </a:ext>
            </a:extLst>
          </p:cNvPr>
          <p:cNvCxnSpPr/>
          <p:nvPr/>
        </p:nvCxnSpPr>
        <p:spPr>
          <a:xfrm flipH="1">
            <a:off x="5310812" y="3430438"/>
            <a:ext cx="41874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Arrow: Curved Left 34">
            <a:extLst>
              <a:ext uri="{FF2B5EF4-FFF2-40B4-BE49-F238E27FC236}">
                <a16:creationId xmlns:a16="http://schemas.microsoft.com/office/drawing/2014/main" id="{748BB4D7-597D-5443-043E-0BD3AF76FD24}"/>
              </a:ext>
            </a:extLst>
          </p:cNvPr>
          <p:cNvSpPr/>
          <p:nvPr/>
        </p:nvSpPr>
        <p:spPr>
          <a:xfrm rot="16200000">
            <a:off x="3594987" y="191312"/>
            <a:ext cx="353789" cy="5545166"/>
          </a:xfrm>
          <a:prstGeom prst="curvedLeftArrow">
            <a:avLst>
              <a:gd name="adj1" fmla="val 157907"/>
              <a:gd name="adj2" fmla="val 364200"/>
              <a:gd name="adj3" fmla="val 25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6" name="Arrow: Curved Left 35">
            <a:extLst>
              <a:ext uri="{FF2B5EF4-FFF2-40B4-BE49-F238E27FC236}">
                <a16:creationId xmlns:a16="http://schemas.microsoft.com/office/drawing/2014/main" id="{91502907-7058-2FBE-42E5-CC19C5C0C3AC}"/>
              </a:ext>
            </a:extLst>
          </p:cNvPr>
          <p:cNvSpPr/>
          <p:nvPr/>
        </p:nvSpPr>
        <p:spPr>
          <a:xfrm rot="16200000" flipV="1">
            <a:off x="7785465" y="1865744"/>
            <a:ext cx="353789" cy="2142946"/>
          </a:xfrm>
          <a:prstGeom prst="curvedLeftArrow">
            <a:avLst>
              <a:gd name="adj1" fmla="val 157907"/>
              <a:gd name="adj2" fmla="val 364200"/>
              <a:gd name="adj3" fmla="val 25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677446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E6792-9ECE-E069-88CE-2B8F683F0CEF}"/>
              </a:ext>
            </a:extLst>
          </p:cNvPr>
          <p:cNvSpPr>
            <a:spLocks noGrp="1"/>
          </p:cNvSpPr>
          <p:nvPr>
            <p:ph type="title"/>
          </p:nvPr>
        </p:nvSpPr>
        <p:spPr/>
        <p:txBody>
          <a:bodyPr/>
          <a:lstStyle/>
          <a:p>
            <a:r>
              <a:rPr lang="en-GB" dirty="0"/>
              <a:t>Referential integrity: Foreign keys</a:t>
            </a:r>
          </a:p>
        </p:txBody>
      </p:sp>
      <p:sp>
        <p:nvSpPr>
          <p:cNvPr id="3" name="Content Placeholder 2">
            <a:extLst>
              <a:ext uri="{FF2B5EF4-FFF2-40B4-BE49-F238E27FC236}">
                <a16:creationId xmlns:a16="http://schemas.microsoft.com/office/drawing/2014/main" id="{BC40CA0E-8E60-5289-49C3-F8CF0D173EAA}"/>
              </a:ext>
            </a:extLst>
          </p:cNvPr>
          <p:cNvSpPr>
            <a:spLocks noGrp="1"/>
          </p:cNvSpPr>
          <p:nvPr>
            <p:ph idx="1"/>
          </p:nvPr>
        </p:nvSpPr>
        <p:spPr>
          <a:xfrm>
            <a:off x="783773" y="1917687"/>
            <a:ext cx="9808029" cy="4259275"/>
          </a:xfrm>
        </p:spPr>
        <p:txBody>
          <a:bodyPr/>
          <a:lstStyle/>
          <a:p>
            <a:r>
              <a:rPr lang="en-GB" b="1" i="1" dirty="0"/>
              <a:t>Foreign key</a:t>
            </a:r>
            <a:r>
              <a:rPr lang="en-GB" dirty="0"/>
              <a:t>: </a:t>
            </a:r>
            <a:r>
              <a:rPr lang="en-US" sz="2800" dirty="0"/>
              <a:t>`logical </a:t>
            </a:r>
            <a:r>
              <a:rPr lang="en-US" sz="2800" b="1" dirty="0"/>
              <a:t>pointer</a:t>
            </a:r>
            <a:r>
              <a:rPr lang="en-US" sz="2800" dirty="0"/>
              <a:t>’.</a:t>
            </a:r>
            <a:endParaRPr lang="en-GB" dirty="0"/>
          </a:p>
        </p:txBody>
      </p:sp>
      <p:sp>
        <p:nvSpPr>
          <p:cNvPr id="4" name="Slide Number Placeholder 3">
            <a:extLst>
              <a:ext uri="{FF2B5EF4-FFF2-40B4-BE49-F238E27FC236}">
                <a16:creationId xmlns:a16="http://schemas.microsoft.com/office/drawing/2014/main" id="{65964E6F-4FF1-2F4F-456B-C81DC521144F}"/>
              </a:ext>
            </a:extLst>
          </p:cNvPr>
          <p:cNvSpPr>
            <a:spLocks noGrp="1"/>
          </p:cNvSpPr>
          <p:nvPr>
            <p:ph type="sldNum" sz="quarter" idx="4"/>
          </p:nvPr>
        </p:nvSpPr>
        <p:spPr/>
        <p:txBody>
          <a:bodyPr/>
          <a:lstStyle/>
          <a:p>
            <a:fld id="{6998E55D-8E2A-4AFE-A61C-B5DBBB7761E7}" type="slidenum">
              <a:rPr lang="en-GB" smtClean="0"/>
              <a:pPr/>
              <a:t>53</a:t>
            </a:fld>
            <a:endParaRPr lang="en-GB"/>
          </a:p>
        </p:txBody>
      </p:sp>
      <p:grpSp>
        <p:nvGrpSpPr>
          <p:cNvPr id="27" name="Group 26">
            <a:extLst>
              <a:ext uri="{FF2B5EF4-FFF2-40B4-BE49-F238E27FC236}">
                <a16:creationId xmlns:a16="http://schemas.microsoft.com/office/drawing/2014/main" id="{2B49ECE0-192F-AEDE-3243-46E579E2333A}"/>
              </a:ext>
            </a:extLst>
          </p:cNvPr>
          <p:cNvGrpSpPr/>
          <p:nvPr/>
        </p:nvGrpSpPr>
        <p:grpSpPr>
          <a:xfrm>
            <a:off x="493742" y="5083912"/>
            <a:ext cx="10646942" cy="1546661"/>
            <a:chOff x="448805" y="5252683"/>
            <a:chExt cx="10646942" cy="1546661"/>
          </a:xfrm>
        </p:grpSpPr>
        <p:sp>
          <p:nvSpPr>
            <p:cNvPr id="5" name="Rectangle 2">
              <a:extLst>
                <a:ext uri="{FF2B5EF4-FFF2-40B4-BE49-F238E27FC236}">
                  <a16:creationId xmlns:a16="http://schemas.microsoft.com/office/drawing/2014/main" id="{C5AAFA1B-0960-5DBC-ADB8-524E904304D5}"/>
                </a:ext>
              </a:extLst>
            </p:cNvPr>
            <p:cNvSpPr>
              <a:spLocks noChangeArrowheads="1"/>
            </p:cNvSpPr>
            <p:nvPr/>
          </p:nvSpPr>
          <p:spPr bwMode="auto">
            <a:xfrm>
              <a:off x="2209800" y="6248400"/>
              <a:ext cx="1905000" cy="457200"/>
            </a:xfrm>
            <a:prstGeom prst="rect">
              <a:avLst/>
            </a:prstGeom>
            <a:noFill/>
            <a:ln w="12700">
              <a:noFill/>
              <a:miter lim="800000"/>
              <a:headEnd/>
              <a:tailEnd/>
            </a:ln>
            <a:effectLst/>
          </p:spPr>
          <p:txBody>
            <a:bodyPr wrap="none" anchor="ctr"/>
            <a:lstStyle/>
            <a:p>
              <a:endParaRPr lang="tr-TR"/>
            </a:p>
          </p:txBody>
        </p:sp>
        <p:sp>
          <p:nvSpPr>
            <p:cNvPr id="6" name="Flowchart: Decision 5">
              <a:extLst>
                <a:ext uri="{FF2B5EF4-FFF2-40B4-BE49-F238E27FC236}">
                  <a16:creationId xmlns:a16="http://schemas.microsoft.com/office/drawing/2014/main" id="{40292033-5CA9-1C8D-4E7E-D2477CB2CB93}"/>
                </a:ext>
              </a:extLst>
            </p:cNvPr>
            <p:cNvSpPr/>
            <p:nvPr/>
          </p:nvSpPr>
          <p:spPr>
            <a:xfrm>
              <a:off x="4691445" y="5867360"/>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Repairs</a:t>
              </a:r>
            </a:p>
          </p:txBody>
        </p:sp>
        <p:sp>
          <p:nvSpPr>
            <p:cNvPr id="7" name="Rectangle 6">
              <a:extLst>
                <a:ext uri="{FF2B5EF4-FFF2-40B4-BE49-F238E27FC236}">
                  <a16:creationId xmlns:a16="http://schemas.microsoft.com/office/drawing/2014/main" id="{3CD5F5C3-E09F-F60B-8321-FA50DB0B00E1}"/>
                </a:ext>
              </a:extLst>
            </p:cNvPr>
            <p:cNvSpPr/>
            <p:nvPr/>
          </p:nvSpPr>
          <p:spPr>
            <a:xfrm>
              <a:off x="2009180" y="6051999"/>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Car</a:t>
              </a:r>
            </a:p>
          </p:txBody>
        </p:sp>
        <p:sp>
          <p:nvSpPr>
            <p:cNvPr id="8" name="Oval 7">
              <a:extLst>
                <a:ext uri="{FF2B5EF4-FFF2-40B4-BE49-F238E27FC236}">
                  <a16:creationId xmlns:a16="http://schemas.microsoft.com/office/drawing/2014/main" id="{B1B452DA-C484-CE5C-3444-B89C2F71FAED}"/>
                </a:ext>
              </a:extLst>
            </p:cNvPr>
            <p:cNvSpPr/>
            <p:nvPr/>
          </p:nvSpPr>
          <p:spPr>
            <a:xfrm>
              <a:off x="448805" y="5787967"/>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u="sng" dirty="0">
                  <a:solidFill>
                    <a:schemeClr val="tx1"/>
                  </a:solidFill>
                </a:rPr>
                <a:t>Model</a:t>
              </a:r>
              <a:endParaRPr lang="en-GB" u="sng" dirty="0">
                <a:solidFill>
                  <a:schemeClr val="tx1"/>
                </a:solidFill>
              </a:endParaRPr>
            </a:p>
          </p:txBody>
        </p:sp>
        <p:sp>
          <p:nvSpPr>
            <p:cNvPr id="9" name="Oval 8">
              <a:extLst>
                <a:ext uri="{FF2B5EF4-FFF2-40B4-BE49-F238E27FC236}">
                  <a16:creationId xmlns:a16="http://schemas.microsoft.com/office/drawing/2014/main" id="{63EABDCE-EDA6-C2C2-619F-6C5C25BDD080}"/>
                </a:ext>
              </a:extLst>
            </p:cNvPr>
            <p:cNvSpPr/>
            <p:nvPr/>
          </p:nvSpPr>
          <p:spPr>
            <a:xfrm>
              <a:off x="3181829" y="5288679"/>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Weight</a:t>
              </a:r>
              <a:endParaRPr lang="en-GB" dirty="0">
                <a:solidFill>
                  <a:schemeClr val="tx1"/>
                </a:solidFill>
              </a:endParaRPr>
            </a:p>
          </p:txBody>
        </p:sp>
        <p:sp>
          <p:nvSpPr>
            <p:cNvPr id="10" name="Oval 9">
              <a:extLst>
                <a:ext uri="{FF2B5EF4-FFF2-40B4-BE49-F238E27FC236}">
                  <a16:creationId xmlns:a16="http://schemas.microsoft.com/office/drawing/2014/main" id="{F9FB1538-6BAC-BE8C-7CD7-D1032D51D931}"/>
                </a:ext>
              </a:extLst>
            </p:cNvPr>
            <p:cNvSpPr/>
            <p:nvPr/>
          </p:nvSpPr>
          <p:spPr>
            <a:xfrm>
              <a:off x="3577279" y="5742848"/>
              <a:ext cx="121750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Length (mm)</a:t>
              </a:r>
              <a:endParaRPr lang="en-GB" dirty="0">
                <a:solidFill>
                  <a:schemeClr val="tx1"/>
                </a:solidFill>
              </a:endParaRPr>
            </a:p>
          </p:txBody>
        </p:sp>
        <p:sp>
          <p:nvSpPr>
            <p:cNvPr id="11" name="Oval 10">
              <a:extLst>
                <a:ext uri="{FF2B5EF4-FFF2-40B4-BE49-F238E27FC236}">
                  <a16:creationId xmlns:a16="http://schemas.microsoft.com/office/drawing/2014/main" id="{C827683D-9D0E-A7C5-6E79-78FEEC09066E}"/>
                </a:ext>
              </a:extLst>
            </p:cNvPr>
            <p:cNvSpPr/>
            <p:nvPr/>
          </p:nvSpPr>
          <p:spPr>
            <a:xfrm>
              <a:off x="1430190" y="5252683"/>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solidFill>
                    <a:schemeClr val="tx1"/>
                  </a:solidFill>
                </a:rPr>
                <a:t>Max_Speed</a:t>
              </a:r>
              <a:endParaRPr lang="en-GB" dirty="0">
                <a:solidFill>
                  <a:schemeClr val="tx1"/>
                </a:solidFill>
              </a:endParaRPr>
            </a:p>
          </p:txBody>
        </p:sp>
        <p:cxnSp>
          <p:nvCxnSpPr>
            <p:cNvPr id="12" name="Straight Connector 11">
              <a:extLst>
                <a:ext uri="{FF2B5EF4-FFF2-40B4-BE49-F238E27FC236}">
                  <a16:creationId xmlns:a16="http://schemas.microsoft.com/office/drawing/2014/main" id="{F35DBAB7-D82B-B85F-72CD-7FBC27C54D16}"/>
                </a:ext>
              </a:extLst>
            </p:cNvPr>
            <p:cNvCxnSpPr>
              <a:stCxn id="8" idx="6"/>
              <a:endCxn id="7" idx="1"/>
            </p:cNvCxnSpPr>
            <p:nvPr/>
          </p:nvCxnSpPr>
          <p:spPr>
            <a:xfrm>
              <a:off x="1459920" y="6019505"/>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CD69BAE-41E2-D88B-B9D6-67408F674AC5}"/>
                </a:ext>
              </a:extLst>
            </p:cNvPr>
            <p:cNvCxnSpPr>
              <a:cxnSpLocks/>
              <a:stCxn id="11" idx="4"/>
              <a:endCxn id="7" idx="0"/>
            </p:cNvCxnSpPr>
            <p:nvPr/>
          </p:nvCxnSpPr>
          <p:spPr>
            <a:xfrm>
              <a:off x="2187794" y="5715759"/>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9DD3C37-687D-44E3-4237-25BD8C08F2BE}"/>
                </a:ext>
              </a:extLst>
            </p:cNvPr>
            <p:cNvCxnSpPr>
              <a:cxnSpLocks/>
              <a:stCxn id="9" idx="2"/>
              <a:endCxn id="7" idx="0"/>
            </p:cNvCxnSpPr>
            <p:nvPr/>
          </p:nvCxnSpPr>
          <p:spPr>
            <a:xfrm flipH="1">
              <a:off x="2579988" y="5520217"/>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418B0DB-DF4F-F976-6B0C-EA4117DD71B8}"/>
                </a:ext>
              </a:extLst>
            </p:cNvPr>
            <p:cNvCxnSpPr>
              <a:cxnSpLocks/>
              <a:stCxn id="7" idx="3"/>
              <a:endCxn id="10" idx="2"/>
            </p:cNvCxnSpPr>
            <p:nvPr/>
          </p:nvCxnSpPr>
          <p:spPr>
            <a:xfrm flipV="1">
              <a:off x="3150796" y="5974386"/>
              <a:ext cx="426483" cy="358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C0DEDC2-735E-A029-6A9D-F3A6FF82471E}"/>
                </a:ext>
              </a:extLst>
            </p:cNvPr>
            <p:cNvSpPr/>
            <p:nvPr/>
          </p:nvSpPr>
          <p:spPr>
            <a:xfrm>
              <a:off x="7702292" y="6045352"/>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Mechanic</a:t>
              </a:r>
            </a:p>
          </p:txBody>
        </p:sp>
        <p:sp>
          <p:nvSpPr>
            <p:cNvPr id="17" name="Oval 16">
              <a:extLst>
                <a:ext uri="{FF2B5EF4-FFF2-40B4-BE49-F238E27FC236}">
                  <a16:creationId xmlns:a16="http://schemas.microsoft.com/office/drawing/2014/main" id="{E9FB0D2B-97E6-CF9A-C181-80D925553BC2}"/>
                </a:ext>
              </a:extLst>
            </p:cNvPr>
            <p:cNvSpPr/>
            <p:nvPr/>
          </p:nvSpPr>
          <p:spPr>
            <a:xfrm>
              <a:off x="7089928" y="5288679"/>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u="sng" dirty="0">
                  <a:solidFill>
                    <a:schemeClr val="tx1"/>
                  </a:solidFill>
                </a:rPr>
                <a:t>SSI</a:t>
              </a:r>
              <a:endParaRPr lang="en-GB" u="sng" dirty="0">
                <a:solidFill>
                  <a:schemeClr val="tx1"/>
                </a:solidFill>
              </a:endParaRPr>
            </a:p>
          </p:txBody>
        </p:sp>
        <p:sp>
          <p:nvSpPr>
            <p:cNvPr id="18" name="Oval 17">
              <a:extLst>
                <a:ext uri="{FF2B5EF4-FFF2-40B4-BE49-F238E27FC236}">
                  <a16:creationId xmlns:a16="http://schemas.microsoft.com/office/drawing/2014/main" id="{CEE6C8AB-5454-CA9A-1D8E-9763180CF7C3}"/>
                </a:ext>
              </a:extLst>
            </p:cNvPr>
            <p:cNvSpPr/>
            <p:nvPr/>
          </p:nvSpPr>
          <p:spPr>
            <a:xfrm>
              <a:off x="8489570" y="5288679"/>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Name</a:t>
              </a:r>
              <a:endParaRPr lang="en-GB" dirty="0">
                <a:solidFill>
                  <a:schemeClr val="tx1"/>
                </a:solidFill>
              </a:endParaRPr>
            </a:p>
          </p:txBody>
        </p:sp>
        <p:grpSp>
          <p:nvGrpSpPr>
            <p:cNvPr id="19" name="Group 18">
              <a:extLst>
                <a:ext uri="{FF2B5EF4-FFF2-40B4-BE49-F238E27FC236}">
                  <a16:creationId xmlns:a16="http://schemas.microsoft.com/office/drawing/2014/main" id="{39252680-0A95-3DCF-C1B9-44C679E9DE34}"/>
                </a:ext>
              </a:extLst>
            </p:cNvPr>
            <p:cNvGrpSpPr/>
            <p:nvPr/>
          </p:nvGrpSpPr>
          <p:grpSpPr>
            <a:xfrm>
              <a:off x="9261406" y="5979504"/>
              <a:ext cx="1834341" cy="694402"/>
              <a:chOff x="571500" y="5894335"/>
              <a:chExt cx="1344302" cy="694402"/>
            </a:xfrm>
          </p:grpSpPr>
          <p:sp>
            <p:nvSpPr>
              <p:cNvPr id="20" name="Oval 19">
                <a:extLst>
                  <a:ext uri="{FF2B5EF4-FFF2-40B4-BE49-F238E27FC236}">
                    <a16:creationId xmlns:a16="http://schemas.microsoft.com/office/drawing/2014/main" id="{D6C8F9B1-93E2-7E9A-96C5-CBBC87E7FF5E}"/>
                  </a:ext>
                </a:extLst>
              </p:cNvPr>
              <p:cNvSpPr/>
              <p:nvPr/>
            </p:nvSpPr>
            <p:spPr>
              <a:xfrm>
                <a:off x="571500" y="5894335"/>
                <a:ext cx="1344302" cy="69440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58626EF2-DB9F-FA43-3592-09956B15DA5B}"/>
                  </a:ext>
                </a:extLst>
              </p:cNvPr>
              <p:cNvSpPr/>
              <p:nvPr/>
            </p:nvSpPr>
            <p:spPr>
              <a:xfrm>
                <a:off x="663600" y="5958917"/>
                <a:ext cx="1160101" cy="565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a:solidFill>
                      <a:schemeClr val="tx1"/>
                    </a:solidFill>
                  </a:rPr>
                  <a:t>Phone_Number</a:t>
                </a:r>
                <a:endParaRPr lang="en-GB" sz="1000" dirty="0">
                  <a:solidFill>
                    <a:schemeClr val="tx1"/>
                  </a:solidFill>
                </a:endParaRPr>
              </a:p>
            </p:txBody>
          </p:sp>
        </p:grpSp>
        <p:cxnSp>
          <p:nvCxnSpPr>
            <p:cNvPr id="22" name="Straight Connector 21">
              <a:extLst>
                <a:ext uri="{FF2B5EF4-FFF2-40B4-BE49-F238E27FC236}">
                  <a16:creationId xmlns:a16="http://schemas.microsoft.com/office/drawing/2014/main" id="{0071FF5D-3DB2-FF52-432C-1E63DA222305}"/>
                </a:ext>
              </a:extLst>
            </p:cNvPr>
            <p:cNvCxnSpPr>
              <a:cxnSpLocks/>
              <a:stCxn id="17" idx="4"/>
              <a:endCxn id="16" idx="0"/>
            </p:cNvCxnSpPr>
            <p:nvPr/>
          </p:nvCxnSpPr>
          <p:spPr>
            <a:xfrm>
              <a:off x="7595486" y="5751755"/>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2B60468-8C90-C38E-E0AE-7EDD6483D140}"/>
                </a:ext>
              </a:extLst>
            </p:cNvPr>
            <p:cNvCxnSpPr>
              <a:cxnSpLocks/>
              <a:stCxn id="18" idx="3"/>
              <a:endCxn id="16" idx="0"/>
            </p:cNvCxnSpPr>
            <p:nvPr/>
          </p:nvCxnSpPr>
          <p:spPr>
            <a:xfrm flipH="1">
              <a:off x="8273100" y="5683939"/>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5D605F5-07D7-9C6A-495B-550EF859AAC6}"/>
                </a:ext>
              </a:extLst>
            </p:cNvPr>
            <p:cNvCxnSpPr>
              <a:cxnSpLocks/>
              <a:stCxn id="20" idx="2"/>
              <a:endCxn id="16" idx="3"/>
            </p:cNvCxnSpPr>
            <p:nvPr/>
          </p:nvCxnSpPr>
          <p:spPr>
            <a:xfrm flipH="1">
              <a:off x="8843908" y="6326705"/>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48368A1-4E03-CE7D-D8D7-F80C7921FAE5}"/>
                </a:ext>
              </a:extLst>
            </p:cNvPr>
            <p:cNvCxnSpPr>
              <a:cxnSpLocks/>
              <a:stCxn id="6" idx="3"/>
              <a:endCxn id="16" idx="1"/>
            </p:cNvCxnSpPr>
            <p:nvPr/>
          </p:nvCxnSpPr>
          <p:spPr>
            <a:xfrm flipV="1">
              <a:off x="6485075" y="6326706"/>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6F88C0B-CA27-824F-BE24-B6A49ED7B88C}"/>
                </a:ext>
              </a:extLst>
            </p:cNvPr>
            <p:cNvCxnSpPr>
              <a:cxnSpLocks/>
              <a:stCxn id="7" idx="3"/>
              <a:endCxn id="6" idx="1"/>
            </p:cNvCxnSpPr>
            <p:nvPr/>
          </p:nvCxnSpPr>
          <p:spPr>
            <a:xfrm flipV="1">
              <a:off x="3150796" y="6333352"/>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28" name="Table 7">
            <a:extLst>
              <a:ext uri="{FF2B5EF4-FFF2-40B4-BE49-F238E27FC236}">
                <a16:creationId xmlns:a16="http://schemas.microsoft.com/office/drawing/2014/main" id="{22F206AB-90BA-0225-7AFF-526F4D5E7D73}"/>
              </a:ext>
            </a:extLst>
          </p:cNvPr>
          <p:cNvGraphicFramePr>
            <a:graphicFrameLocks noGrp="1"/>
          </p:cNvGraphicFramePr>
          <p:nvPr>
            <p:extLst>
              <p:ext uri="{D42A27DB-BD31-4B8C-83A1-F6EECF244321}">
                <p14:modId xmlns:p14="http://schemas.microsoft.com/office/powerpoint/2010/main" val="3115519181"/>
              </p:ext>
            </p:extLst>
          </p:nvPr>
        </p:nvGraphicFramePr>
        <p:xfrm>
          <a:off x="917020" y="3466406"/>
          <a:ext cx="4146629" cy="1569720"/>
        </p:xfrm>
        <a:graphic>
          <a:graphicData uri="http://schemas.openxmlformats.org/drawingml/2006/table">
            <a:tbl>
              <a:tblPr firstRow="1" bandRow="1">
                <a:tableStyleId>{5C22544A-7EE6-4342-B048-85BDC9FD1C3A}</a:tableStyleId>
              </a:tblPr>
              <a:tblGrid>
                <a:gridCol w="1480668">
                  <a:extLst>
                    <a:ext uri="{9D8B030D-6E8A-4147-A177-3AD203B41FA5}">
                      <a16:colId xmlns:a16="http://schemas.microsoft.com/office/drawing/2014/main" val="1551054938"/>
                    </a:ext>
                  </a:extLst>
                </a:gridCol>
                <a:gridCol w="810781">
                  <a:extLst>
                    <a:ext uri="{9D8B030D-6E8A-4147-A177-3AD203B41FA5}">
                      <a16:colId xmlns:a16="http://schemas.microsoft.com/office/drawing/2014/main" val="2429303523"/>
                    </a:ext>
                  </a:extLst>
                </a:gridCol>
                <a:gridCol w="791308">
                  <a:extLst>
                    <a:ext uri="{9D8B030D-6E8A-4147-A177-3AD203B41FA5}">
                      <a16:colId xmlns:a16="http://schemas.microsoft.com/office/drawing/2014/main" val="749733657"/>
                    </a:ext>
                  </a:extLst>
                </a:gridCol>
                <a:gridCol w="1063872">
                  <a:extLst>
                    <a:ext uri="{9D8B030D-6E8A-4147-A177-3AD203B41FA5}">
                      <a16:colId xmlns:a16="http://schemas.microsoft.com/office/drawing/2014/main" val="3359406929"/>
                    </a:ext>
                  </a:extLst>
                </a:gridCol>
              </a:tblGrid>
              <a:tr h="370840">
                <a:tc>
                  <a:txBody>
                    <a:bodyPr/>
                    <a:lstStyle/>
                    <a:p>
                      <a:r>
                        <a:rPr lang="en-GB" sz="1400" u="sng" dirty="0"/>
                        <a:t>Model</a:t>
                      </a:r>
                    </a:p>
                  </a:txBody>
                  <a:tcPr/>
                </a:tc>
                <a:tc>
                  <a:txBody>
                    <a:bodyPr/>
                    <a:lstStyle/>
                    <a:p>
                      <a:r>
                        <a:rPr lang="en-GB" sz="1400" dirty="0"/>
                        <a:t>Weight</a:t>
                      </a:r>
                    </a:p>
                  </a:txBody>
                  <a:tcPr/>
                </a:tc>
                <a:tc>
                  <a:txBody>
                    <a:bodyPr/>
                    <a:lstStyle/>
                    <a:p>
                      <a:r>
                        <a:rPr lang="en-GB" sz="1200" dirty="0"/>
                        <a:t>Length (mm)</a:t>
                      </a:r>
                    </a:p>
                  </a:txBody>
                  <a:tcPr/>
                </a:tc>
                <a:tc>
                  <a:txBody>
                    <a:bodyPr/>
                    <a:lstStyle/>
                    <a:p>
                      <a:r>
                        <a:rPr lang="en-GB" sz="1400" dirty="0" err="1"/>
                        <a:t>Max_Speed</a:t>
                      </a:r>
                      <a:endParaRPr lang="en-GB" sz="1400" dirty="0"/>
                    </a:p>
                  </a:txBody>
                  <a:tcPr/>
                </a:tc>
                <a:extLst>
                  <a:ext uri="{0D108BD9-81ED-4DB2-BD59-A6C34878D82A}">
                    <a16:rowId xmlns:a16="http://schemas.microsoft.com/office/drawing/2014/main" val="1488878063"/>
                  </a:ext>
                </a:extLst>
              </a:tr>
              <a:tr h="370840">
                <a:tc>
                  <a:txBody>
                    <a:bodyPr/>
                    <a:lstStyle/>
                    <a:p>
                      <a:r>
                        <a:rPr lang="en-GB" sz="1400" dirty="0"/>
                        <a:t>BMW 3.21</a:t>
                      </a:r>
                    </a:p>
                  </a:txBody>
                  <a:tcPr/>
                </a:tc>
                <a:tc>
                  <a:txBody>
                    <a:bodyPr/>
                    <a:lstStyle/>
                    <a:p>
                      <a:r>
                        <a:rPr lang="en-GB" sz="1400" dirty="0"/>
                        <a:t>1400</a:t>
                      </a:r>
                    </a:p>
                  </a:txBody>
                  <a:tcPr/>
                </a:tc>
                <a:tc>
                  <a:txBody>
                    <a:bodyPr/>
                    <a:lstStyle/>
                    <a:p>
                      <a:r>
                        <a:rPr lang="en-GB" sz="1400" dirty="0"/>
                        <a:t>2501</a:t>
                      </a:r>
                    </a:p>
                  </a:txBody>
                  <a:tcPr/>
                </a:tc>
                <a:tc>
                  <a:txBody>
                    <a:bodyPr/>
                    <a:lstStyle/>
                    <a:p>
                      <a:r>
                        <a:rPr lang="en-GB" sz="1400" dirty="0"/>
                        <a:t>200</a:t>
                      </a:r>
                    </a:p>
                  </a:txBody>
                  <a:tcPr/>
                </a:tc>
                <a:extLst>
                  <a:ext uri="{0D108BD9-81ED-4DB2-BD59-A6C34878D82A}">
                    <a16:rowId xmlns:a16="http://schemas.microsoft.com/office/drawing/2014/main" val="4098427296"/>
                  </a:ext>
                </a:extLst>
              </a:tr>
              <a:tr h="370840">
                <a:tc>
                  <a:txBody>
                    <a:bodyPr/>
                    <a:lstStyle/>
                    <a:p>
                      <a:r>
                        <a:rPr lang="en-GB" sz="1400" dirty="0" err="1"/>
                        <a:t>Toyota_Corolla</a:t>
                      </a:r>
                      <a:endParaRPr lang="en-GB" sz="1400" dirty="0"/>
                    </a:p>
                  </a:txBody>
                  <a:tcPr/>
                </a:tc>
                <a:tc>
                  <a:txBody>
                    <a:bodyPr/>
                    <a:lstStyle/>
                    <a:p>
                      <a:r>
                        <a:rPr lang="en-GB" sz="1400" dirty="0"/>
                        <a:t>1300</a:t>
                      </a:r>
                    </a:p>
                  </a:txBody>
                  <a:tcPr/>
                </a:tc>
                <a:tc>
                  <a:txBody>
                    <a:bodyPr/>
                    <a:lstStyle/>
                    <a:p>
                      <a:r>
                        <a:rPr lang="en-GB" sz="1400" dirty="0"/>
                        <a:t>3321</a:t>
                      </a:r>
                    </a:p>
                  </a:txBody>
                  <a:tcPr/>
                </a:tc>
                <a:tc>
                  <a:txBody>
                    <a:bodyPr/>
                    <a:lstStyle/>
                    <a:p>
                      <a:r>
                        <a:rPr lang="en-GB" sz="1400" dirty="0"/>
                        <a:t>200</a:t>
                      </a:r>
                    </a:p>
                  </a:txBody>
                  <a:tcPr/>
                </a:tc>
                <a:extLst>
                  <a:ext uri="{0D108BD9-81ED-4DB2-BD59-A6C34878D82A}">
                    <a16:rowId xmlns:a16="http://schemas.microsoft.com/office/drawing/2014/main" val="1953469719"/>
                  </a:ext>
                </a:extLst>
              </a:tr>
              <a:tr h="370840">
                <a:tc>
                  <a:txBody>
                    <a:bodyPr/>
                    <a:lstStyle/>
                    <a:p>
                      <a:r>
                        <a:rPr lang="en-GB" sz="1400" dirty="0"/>
                        <a:t>Hyundai E.GLS</a:t>
                      </a:r>
                    </a:p>
                  </a:txBody>
                  <a:tcPr/>
                </a:tc>
                <a:tc>
                  <a:txBody>
                    <a:bodyPr/>
                    <a:lstStyle/>
                    <a:p>
                      <a:r>
                        <a:rPr lang="en-GB" sz="1400" dirty="0"/>
                        <a:t>1400</a:t>
                      </a:r>
                    </a:p>
                  </a:txBody>
                  <a:tcPr/>
                </a:tc>
                <a:tc>
                  <a:txBody>
                    <a:bodyPr/>
                    <a:lstStyle/>
                    <a:p>
                      <a:r>
                        <a:rPr lang="en-GB" sz="1400" dirty="0"/>
                        <a:t>3895</a:t>
                      </a:r>
                    </a:p>
                  </a:txBody>
                  <a:tcPr/>
                </a:tc>
                <a:tc>
                  <a:txBody>
                    <a:bodyPr/>
                    <a:lstStyle/>
                    <a:p>
                      <a:r>
                        <a:rPr lang="en-GB" sz="1400" dirty="0"/>
                        <a:t>210</a:t>
                      </a:r>
                    </a:p>
                  </a:txBody>
                  <a:tcPr/>
                </a:tc>
                <a:extLst>
                  <a:ext uri="{0D108BD9-81ED-4DB2-BD59-A6C34878D82A}">
                    <a16:rowId xmlns:a16="http://schemas.microsoft.com/office/drawing/2014/main" val="3233330986"/>
                  </a:ext>
                </a:extLst>
              </a:tr>
            </a:tbl>
          </a:graphicData>
        </a:graphic>
      </p:graphicFrame>
      <p:pic>
        <p:nvPicPr>
          <p:cNvPr id="29" name="Picture 28">
            <a:extLst>
              <a:ext uri="{FF2B5EF4-FFF2-40B4-BE49-F238E27FC236}">
                <a16:creationId xmlns:a16="http://schemas.microsoft.com/office/drawing/2014/main" id="{1B8BB291-4E45-DC46-BA89-32188D95DA57}"/>
              </a:ext>
            </a:extLst>
          </p:cNvPr>
          <p:cNvPicPr>
            <a:picLocks noChangeAspect="1"/>
          </p:cNvPicPr>
          <p:nvPr/>
        </p:nvPicPr>
        <p:blipFill>
          <a:blip r:embed="rId2"/>
          <a:stretch>
            <a:fillRect/>
          </a:stretch>
        </p:blipFill>
        <p:spPr>
          <a:xfrm>
            <a:off x="7178158" y="3478396"/>
            <a:ext cx="3804234" cy="1511939"/>
          </a:xfrm>
          <a:prstGeom prst="rect">
            <a:avLst/>
          </a:prstGeom>
        </p:spPr>
      </p:pic>
      <p:graphicFrame>
        <p:nvGraphicFramePr>
          <p:cNvPr id="34" name="Table 7">
            <a:extLst>
              <a:ext uri="{FF2B5EF4-FFF2-40B4-BE49-F238E27FC236}">
                <a16:creationId xmlns:a16="http://schemas.microsoft.com/office/drawing/2014/main" id="{8B3B4D9E-47E3-AE91-1BC8-CDCAB25AC389}"/>
              </a:ext>
            </a:extLst>
          </p:cNvPr>
          <p:cNvGraphicFramePr>
            <a:graphicFrameLocks noGrp="1"/>
          </p:cNvGraphicFramePr>
          <p:nvPr>
            <p:extLst>
              <p:ext uri="{D42A27DB-BD31-4B8C-83A1-F6EECF244321}">
                <p14:modId xmlns:p14="http://schemas.microsoft.com/office/powerpoint/2010/main" val="2145864120"/>
              </p:ext>
            </p:extLst>
          </p:nvPr>
        </p:nvGraphicFramePr>
        <p:xfrm>
          <a:off x="5747572" y="3488785"/>
          <a:ext cx="1480668" cy="1483360"/>
        </p:xfrm>
        <a:graphic>
          <a:graphicData uri="http://schemas.openxmlformats.org/drawingml/2006/table">
            <a:tbl>
              <a:tblPr firstRow="1" bandRow="1">
                <a:tableStyleId>{5C22544A-7EE6-4342-B048-85BDC9FD1C3A}</a:tableStyleId>
              </a:tblPr>
              <a:tblGrid>
                <a:gridCol w="1480668">
                  <a:extLst>
                    <a:ext uri="{9D8B030D-6E8A-4147-A177-3AD203B41FA5}">
                      <a16:colId xmlns:a16="http://schemas.microsoft.com/office/drawing/2014/main" val="1551054938"/>
                    </a:ext>
                  </a:extLst>
                </a:gridCol>
              </a:tblGrid>
              <a:tr h="370840">
                <a:tc>
                  <a:txBody>
                    <a:bodyPr/>
                    <a:lstStyle/>
                    <a:p>
                      <a:r>
                        <a:rPr lang="en-GB" sz="1400" dirty="0"/>
                        <a:t>Model</a:t>
                      </a:r>
                    </a:p>
                  </a:txBody>
                  <a:tcPr/>
                </a:tc>
                <a:extLst>
                  <a:ext uri="{0D108BD9-81ED-4DB2-BD59-A6C34878D82A}">
                    <a16:rowId xmlns:a16="http://schemas.microsoft.com/office/drawing/2014/main" val="14888780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err="1">
                          <a:solidFill>
                            <a:schemeClr val="tx1"/>
                          </a:solidFill>
                        </a:rPr>
                        <a:t>Toyota_Corolla</a:t>
                      </a:r>
                      <a:endParaRPr lang="en-GB" sz="1400" dirty="0">
                        <a:solidFill>
                          <a:schemeClr val="tx1"/>
                        </a:solidFill>
                      </a:endParaRPr>
                    </a:p>
                  </a:txBody>
                  <a:tcPr/>
                </a:tc>
                <a:extLst>
                  <a:ext uri="{0D108BD9-81ED-4DB2-BD59-A6C34878D82A}">
                    <a16:rowId xmlns:a16="http://schemas.microsoft.com/office/drawing/2014/main" val="40984272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rPr>
                        <a:t>Hyundai E.GLS</a:t>
                      </a:r>
                    </a:p>
                  </a:txBody>
                  <a:tcPr/>
                </a:tc>
                <a:extLst>
                  <a:ext uri="{0D108BD9-81ED-4DB2-BD59-A6C34878D82A}">
                    <a16:rowId xmlns:a16="http://schemas.microsoft.com/office/drawing/2014/main" val="19534697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rPr>
                        <a:t>BMW 3.21</a:t>
                      </a:r>
                    </a:p>
                  </a:txBody>
                  <a:tcPr/>
                </a:tc>
                <a:extLst>
                  <a:ext uri="{0D108BD9-81ED-4DB2-BD59-A6C34878D82A}">
                    <a16:rowId xmlns:a16="http://schemas.microsoft.com/office/drawing/2014/main" val="3233330986"/>
                  </a:ext>
                </a:extLst>
              </a:tr>
            </a:tbl>
          </a:graphicData>
        </a:graphic>
      </p:graphicFrame>
      <p:cxnSp>
        <p:nvCxnSpPr>
          <p:cNvPr id="37" name="Straight Connector 36">
            <a:extLst>
              <a:ext uri="{FF2B5EF4-FFF2-40B4-BE49-F238E27FC236}">
                <a16:creationId xmlns:a16="http://schemas.microsoft.com/office/drawing/2014/main" id="{A44671AB-6795-F3CB-7393-B40E12B01DFA}"/>
              </a:ext>
            </a:extLst>
          </p:cNvPr>
          <p:cNvCxnSpPr/>
          <p:nvPr/>
        </p:nvCxnSpPr>
        <p:spPr>
          <a:xfrm flipH="1">
            <a:off x="7267575" y="3152509"/>
            <a:ext cx="41874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Arrow: Curved Left 29">
            <a:extLst>
              <a:ext uri="{FF2B5EF4-FFF2-40B4-BE49-F238E27FC236}">
                <a16:creationId xmlns:a16="http://schemas.microsoft.com/office/drawing/2014/main" id="{81875C21-C659-7B6B-02E4-9E20BF80F3B1}"/>
              </a:ext>
            </a:extLst>
          </p:cNvPr>
          <p:cNvSpPr/>
          <p:nvPr/>
        </p:nvSpPr>
        <p:spPr>
          <a:xfrm rot="16200000">
            <a:off x="3982842" y="500501"/>
            <a:ext cx="353789" cy="5545166"/>
          </a:xfrm>
          <a:prstGeom prst="curvedLeftArrow">
            <a:avLst>
              <a:gd name="adj1" fmla="val 157907"/>
              <a:gd name="adj2" fmla="val 364200"/>
              <a:gd name="adj3" fmla="val 25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2550996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E6792-9ECE-E069-88CE-2B8F683F0CEF}"/>
              </a:ext>
            </a:extLst>
          </p:cNvPr>
          <p:cNvSpPr>
            <a:spLocks noGrp="1"/>
          </p:cNvSpPr>
          <p:nvPr>
            <p:ph type="title"/>
          </p:nvPr>
        </p:nvSpPr>
        <p:spPr/>
        <p:txBody>
          <a:bodyPr/>
          <a:lstStyle/>
          <a:p>
            <a:r>
              <a:rPr lang="en-GB" dirty="0"/>
              <a:t>Properties of foreign keys</a:t>
            </a:r>
          </a:p>
        </p:txBody>
      </p:sp>
      <p:sp>
        <p:nvSpPr>
          <p:cNvPr id="3" name="Content Placeholder 2">
            <a:extLst>
              <a:ext uri="{FF2B5EF4-FFF2-40B4-BE49-F238E27FC236}">
                <a16:creationId xmlns:a16="http://schemas.microsoft.com/office/drawing/2014/main" id="{BC40CA0E-8E60-5289-49C3-F8CF0D173EAA}"/>
              </a:ext>
            </a:extLst>
          </p:cNvPr>
          <p:cNvSpPr>
            <a:spLocks noGrp="1"/>
          </p:cNvSpPr>
          <p:nvPr>
            <p:ph idx="1"/>
          </p:nvPr>
        </p:nvSpPr>
        <p:spPr>
          <a:xfrm>
            <a:off x="783773" y="1824531"/>
            <a:ext cx="9808029" cy="4352431"/>
          </a:xfrm>
        </p:spPr>
        <p:txBody>
          <a:bodyPr/>
          <a:lstStyle/>
          <a:p>
            <a:r>
              <a:rPr lang="en-GB" dirty="0"/>
              <a:t>Foreign key must: </a:t>
            </a:r>
          </a:p>
          <a:p>
            <a:pPr lvl="1"/>
            <a:r>
              <a:rPr lang="en-GB" dirty="0"/>
              <a:t>Have the same name and domain/type as the referencing relation.</a:t>
            </a:r>
          </a:p>
          <a:p>
            <a:pPr lvl="1"/>
            <a:r>
              <a:rPr lang="en-GB" dirty="0"/>
              <a:t>Related entities </a:t>
            </a:r>
            <a:r>
              <a:rPr lang="en-GB" b="1" u="sng" dirty="0"/>
              <a:t>must </a:t>
            </a:r>
            <a:r>
              <a:rPr lang="en-GB" dirty="0"/>
              <a:t>have the same values.</a:t>
            </a:r>
          </a:p>
        </p:txBody>
      </p:sp>
      <p:sp>
        <p:nvSpPr>
          <p:cNvPr id="4" name="Slide Number Placeholder 3">
            <a:extLst>
              <a:ext uri="{FF2B5EF4-FFF2-40B4-BE49-F238E27FC236}">
                <a16:creationId xmlns:a16="http://schemas.microsoft.com/office/drawing/2014/main" id="{65964E6F-4FF1-2F4F-456B-C81DC521144F}"/>
              </a:ext>
            </a:extLst>
          </p:cNvPr>
          <p:cNvSpPr>
            <a:spLocks noGrp="1"/>
          </p:cNvSpPr>
          <p:nvPr>
            <p:ph type="sldNum" sz="quarter" idx="4"/>
          </p:nvPr>
        </p:nvSpPr>
        <p:spPr/>
        <p:txBody>
          <a:bodyPr/>
          <a:lstStyle/>
          <a:p>
            <a:fld id="{6998E55D-8E2A-4AFE-A61C-B5DBBB7761E7}" type="slidenum">
              <a:rPr lang="en-GB" smtClean="0"/>
              <a:pPr/>
              <a:t>54</a:t>
            </a:fld>
            <a:endParaRPr lang="en-GB"/>
          </a:p>
        </p:txBody>
      </p:sp>
      <p:grpSp>
        <p:nvGrpSpPr>
          <p:cNvPr id="27" name="Group 26">
            <a:extLst>
              <a:ext uri="{FF2B5EF4-FFF2-40B4-BE49-F238E27FC236}">
                <a16:creationId xmlns:a16="http://schemas.microsoft.com/office/drawing/2014/main" id="{2B49ECE0-192F-AEDE-3243-46E579E2333A}"/>
              </a:ext>
            </a:extLst>
          </p:cNvPr>
          <p:cNvGrpSpPr/>
          <p:nvPr/>
        </p:nvGrpSpPr>
        <p:grpSpPr>
          <a:xfrm>
            <a:off x="493742" y="5083912"/>
            <a:ext cx="10646942" cy="1546661"/>
            <a:chOff x="448805" y="5252683"/>
            <a:chExt cx="10646942" cy="1546661"/>
          </a:xfrm>
        </p:grpSpPr>
        <p:sp>
          <p:nvSpPr>
            <p:cNvPr id="5" name="Rectangle 2">
              <a:extLst>
                <a:ext uri="{FF2B5EF4-FFF2-40B4-BE49-F238E27FC236}">
                  <a16:creationId xmlns:a16="http://schemas.microsoft.com/office/drawing/2014/main" id="{C5AAFA1B-0960-5DBC-ADB8-524E904304D5}"/>
                </a:ext>
              </a:extLst>
            </p:cNvPr>
            <p:cNvSpPr>
              <a:spLocks noChangeArrowheads="1"/>
            </p:cNvSpPr>
            <p:nvPr/>
          </p:nvSpPr>
          <p:spPr bwMode="auto">
            <a:xfrm>
              <a:off x="2209800" y="6248400"/>
              <a:ext cx="1905000" cy="457200"/>
            </a:xfrm>
            <a:prstGeom prst="rect">
              <a:avLst/>
            </a:prstGeom>
            <a:noFill/>
            <a:ln w="12700">
              <a:noFill/>
              <a:miter lim="800000"/>
              <a:headEnd/>
              <a:tailEnd/>
            </a:ln>
            <a:effectLst/>
          </p:spPr>
          <p:txBody>
            <a:bodyPr wrap="none" anchor="ctr"/>
            <a:lstStyle/>
            <a:p>
              <a:endParaRPr lang="tr-TR"/>
            </a:p>
          </p:txBody>
        </p:sp>
        <p:sp>
          <p:nvSpPr>
            <p:cNvPr id="6" name="Flowchart: Decision 5">
              <a:extLst>
                <a:ext uri="{FF2B5EF4-FFF2-40B4-BE49-F238E27FC236}">
                  <a16:creationId xmlns:a16="http://schemas.microsoft.com/office/drawing/2014/main" id="{40292033-5CA9-1C8D-4E7E-D2477CB2CB93}"/>
                </a:ext>
              </a:extLst>
            </p:cNvPr>
            <p:cNvSpPr/>
            <p:nvPr/>
          </p:nvSpPr>
          <p:spPr>
            <a:xfrm>
              <a:off x="4691445" y="5867360"/>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Repairs</a:t>
              </a:r>
            </a:p>
          </p:txBody>
        </p:sp>
        <p:sp>
          <p:nvSpPr>
            <p:cNvPr id="7" name="Rectangle 6">
              <a:extLst>
                <a:ext uri="{FF2B5EF4-FFF2-40B4-BE49-F238E27FC236}">
                  <a16:creationId xmlns:a16="http://schemas.microsoft.com/office/drawing/2014/main" id="{3CD5F5C3-E09F-F60B-8321-FA50DB0B00E1}"/>
                </a:ext>
              </a:extLst>
            </p:cNvPr>
            <p:cNvSpPr/>
            <p:nvPr/>
          </p:nvSpPr>
          <p:spPr>
            <a:xfrm>
              <a:off x="2009180" y="6051999"/>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Car</a:t>
              </a:r>
            </a:p>
          </p:txBody>
        </p:sp>
        <p:sp>
          <p:nvSpPr>
            <p:cNvPr id="8" name="Oval 7">
              <a:extLst>
                <a:ext uri="{FF2B5EF4-FFF2-40B4-BE49-F238E27FC236}">
                  <a16:creationId xmlns:a16="http://schemas.microsoft.com/office/drawing/2014/main" id="{B1B452DA-C484-CE5C-3444-B89C2F71FAED}"/>
                </a:ext>
              </a:extLst>
            </p:cNvPr>
            <p:cNvSpPr/>
            <p:nvPr/>
          </p:nvSpPr>
          <p:spPr>
            <a:xfrm>
              <a:off x="448805" y="5787967"/>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u="sng" dirty="0">
                  <a:solidFill>
                    <a:schemeClr val="tx1"/>
                  </a:solidFill>
                </a:rPr>
                <a:t>Model</a:t>
              </a:r>
              <a:endParaRPr lang="en-GB" u="sng" dirty="0">
                <a:solidFill>
                  <a:schemeClr val="tx1"/>
                </a:solidFill>
              </a:endParaRPr>
            </a:p>
          </p:txBody>
        </p:sp>
        <p:sp>
          <p:nvSpPr>
            <p:cNvPr id="9" name="Oval 8">
              <a:extLst>
                <a:ext uri="{FF2B5EF4-FFF2-40B4-BE49-F238E27FC236}">
                  <a16:creationId xmlns:a16="http://schemas.microsoft.com/office/drawing/2014/main" id="{63EABDCE-EDA6-C2C2-619F-6C5C25BDD080}"/>
                </a:ext>
              </a:extLst>
            </p:cNvPr>
            <p:cNvSpPr/>
            <p:nvPr/>
          </p:nvSpPr>
          <p:spPr>
            <a:xfrm>
              <a:off x="3181829" y="5288679"/>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Weight</a:t>
              </a:r>
              <a:endParaRPr lang="en-GB" dirty="0">
                <a:solidFill>
                  <a:schemeClr val="tx1"/>
                </a:solidFill>
              </a:endParaRPr>
            </a:p>
          </p:txBody>
        </p:sp>
        <p:sp>
          <p:nvSpPr>
            <p:cNvPr id="10" name="Oval 9">
              <a:extLst>
                <a:ext uri="{FF2B5EF4-FFF2-40B4-BE49-F238E27FC236}">
                  <a16:creationId xmlns:a16="http://schemas.microsoft.com/office/drawing/2014/main" id="{F9FB1538-6BAC-BE8C-7CD7-D1032D51D931}"/>
                </a:ext>
              </a:extLst>
            </p:cNvPr>
            <p:cNvSpPr/>
            <p:nvPr/>
          </p:nvSpPr>
          <p:spPr>
            <a:xfrm>
              <a:off x="3577279" y="5742848"/>
              <a:ext cx="121750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Length (mm)</a:t>
              </a:r>
              <a:endParaRPr lang="en-GB" dirty="0">
                <a:solidFill>
                  <a:schemeClr val="tx1"/>
                </a:solidFill>
              </a:endParaRPr>
            </a:p>
          </p:txBody>
        </p:sp>
        <p:sp>
          <p:nvSpPr>
            <p:cNvPr id="11" name="Oval 10">
              <a:extLst>
                <a:ext uri="{FF2B5EF4-FFF2-40B4-BE49-F238E27FC236}">
                  <a16:creationId xmlns:a16="http://schemas.microsoft.com/office/drawing/2014/main" id="{C827683D-9D0E-A7C5-6E79-78FEEC09066E}"/>
                </a:ext>
              </a:extLst>
            </p:cNvPr>
            <p:cNvSpPr/>
            <p:nvPr/>
          </p:nvSpPr>
          <p:spPr>
            <a:xfrm>
              <a:off x="1430190" y="5252683"/>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solidFill>
                    <a:schemeClr val="tx1"/>
                  </a:solidFill>
                </a:rPr>
                <a:t>Max_Speed</a:t>
              </a:r>
              <a:endParaRPr lang="en-GB" dirty="0">
                <a:solidFill>
                  <a:schemeClr val="tx1"/>
                </a:solidFill>
              </a:endParaRPr>
            </a:p>
          </p:txBody>
        </p:sp>
        <p:cxnSp>
          <p:nvCxnSpPr>
            <p:cNvPr id="12" name="Straight Connector 11">
              <a:extLst>
                <a:ext uri="{FF2B5EF4-FFF2-40B4-BE49-F238E27FC236}">
                  <a16:creationId xmlns:a16="http://schemas.microsoft.com/office/drawing/2014/main" id="{F35DBAB7-D82B-B85F-72CD-7FBC27C54D16}"/>
                </a:ext>
              </a:extLst>
            </p:cNvPr>
            <p:cNvCxnSpPr>
              <a:stCxn id="8" idx="6"/>
              <a:endCxn id="7" idx="1"/>
            </p:cNvCxnSpPr>
            <p:nvPr/>
          </p:nvCxnSpPr>
          <p:spPr>
            <a:xfrm>
              <a:off x="1459920" y="6019505"/>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CD69BAE-41E2-D88B-B9D6-67408F674AC5}"/>
                </a:ext>
              </a:extLst>
            </p:cNvPr>
            <p:cNvCxnSpPr>
              <a:cxnSpLocks/>
              <a:stCxn id="11" idx="4"/>
              <a:endCxn id="7" idx="0"/>
            </p:cNvCxnSpPr>
            <p:nvPr/>
          </p:nvCxnSpPr>
          <p:spPr>
            <a:xfrm>
              <a:off x="2187794" y="5715759"/>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9DD3C37-687D-44E3-4237-25BD8C08F2BE}"/>
                </a:ext>
              </a:extLst>
            </p:cNvPr>
            <p:cNvCxnSpPr>
              <a:cxnSpLocks/>
              <a:stCxn id="9" idx="2"/>
              <a:endCxn id="7" idx="0"/>
            </p:cNvCxnSpPr>
            <p:nvPr/>
          </p:nvCxnSpPr>
          <p:spPr>
            <a:xfrm flipH="1">
              <a:off x="2579988" y="5520217"/>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418B0DB-DF4F-F976-6B0C-EA4117DD71B8}"/>
                </a:ext>
              </a:extLst>
            </p:cNvPr>
            <p:cNvCxnSpPr>
              <a:cxnSpLocks/>
              <a:stCxn id="7" idx="3"/>
              <a:endCxn id="10" idx="2"/>
            </p:cNvCxnSpPr>
            <p:nvPr/>
          </p:nvCxnSpPr>
          <p:spPr>
            <a:xfrm flipV="1">
              <a:off x="3150796" y="5974386"/>
              <a:ext cx="426483" cy="358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C0DEDC2-735E-A029-6A9D-F3A6FF82471E}"/>
                </a:ext>
              </a:extLst>
            </p:cNvPr>
            <p:cNvSpPr/>
            <p:nvPr/>
          </p:nvSpPr>
          <p:spPr>
            <a:xfrm>
              <a:off x="7702292" y="6045352"/>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Mechanic</a:t>
              </a:r>
            </a:p>
          </p:txBody>
        </p:sp>
        <p:sp>
          <p:nvSpPr>
            <p:cNvPr id="17" name="Oval 16">
              <a:extLst>
                <a:ext uri="{FF2B5EF4-FFF2-40B4-BE49-F238E27FC236}">
                  <a16:creationId xmlns:a16="http://schemas.microsoft.com/office/drawing/2014/main" id="{E9FB0D2B-97E6-CF9A-C181-80D925553BC2}"/>
                </a:ext>
              </a:extLst>
            </p:cNvPr>
            <p:cNvSpPr/>
            <p:nvPr/>
          </p:nvSpPr>
          <p:spPr>
            <a:xfrm>
              <a:off x="7089928" y="5288679"/>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u="sng" dirty="0">
                  <a:solidFill>
                    <a:schemeClr val="tx1"/>
                  </a:solidFill>
                </a:rPr>
                <a:t>SSI</a:t>
              </a:r>
              <a:endParaRPr lang="en-GB" u="sng" dirty="0">
                <a:solidFill>
                  <a:schemeClr val="tx1"/>
                </a:solidFill>
              </a:endParaRPr>
            </a:p>
          </p:txBody>
        </p:sp>
        <p:sp>
          <p:nvSpPr>
            <p:cNvPr id="18" name="Oval 17">
              <a:extLst>
                <a:ext uri="{FF2B5EF4-FFF2-40B4-BE49-F238E27FC236}">
                  <a16:creationId xmlns:a16="http://schemas.microsoft.com/office/drawing/2014/main" id="{CEE6C8AB-5454-CA9A-1D8E-9763180CF7C3}"/>
                </a:ext>
              </a:extLst>
            </p:cNvPr>
            <p:cNvSpPr/>
            <p:nvPr/>
          </p:nvSpPr>
          <p:spPr>
            <a:xfrm>
              <a:off x="8489570" y="5288679"/>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Name</a:t>
              </a:r>
              <a:endParaRPr lang="en-GB" dirty="0">
                <a:solidFill>
                  <a:schemeClr val="tx1"/>
                </a:solidFill>
              </a:endParaRPr>
            </a:p>
          </p:txBody>
        </p:sp>
        <p:grpSp>
          <p:nvGrpSpPr>
            <p:cNvPr id="19" name="Group 18">
              <a:extLst>
                <a:ext uri="{FF2B5EF4-FFF2-40B4-BE49-F238E27FC236}">
                  <a16:creationId xmlns:a16="http://schemas.microsoft.com/office/drawing/2014/main" id="{39252680-0A95-3DCF-C1B9-44C679E9DE34}"/>
                </a:ext>
              </a:extLst>
            </p:cNvPr>
            <p:cNvGrpSpPr/>
            <p:nvPr/>
          </p:nvGrpSpPr>
          <p:grpSpPr>
            <a:xfrm>
              <a:off x="9261406" y="5979504"/>
              <a:ext cx="1834341" cy="694402"/>
              <a:chOff x="571500" y="5894335"/>
              <a:chExt cx="1344302" cy="694402"/>
            </a:xfrm>
          </p:grpSpPr>
          <p:sp>
            <p:nvSpPr>
              <p:cNvPr id="20" name="Oval 19">
                <a:extLst>
                  <a:ext uri="{FF2B5EF4-FFF2-40B4-BE49-F238E27FC236}">
                    <a16:creationId xmlns:a16="http://schemas.microsoft.com/office/drawing/2014/main" id="{D6C8F9B1-93E2-7E9A-96C5-CBBC87E7FF5E}"/>
                  </a:ext>
                </a:extLst>
              </p:cNvPr>
              <p:cNvSpPr/>
              <p:nvPr/>
            </p:nvSpPr>
            <p:spPr>
              <a:xfrm>
                <a:off x="571500" y="5894335"/>
                <a:ext cx="1344302" cy="69440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58626EF2-DB9F-FA43-3592-09956B15DA5B}"/>
                  </a:ext>
                </a:extLst>
              </p:cNvPr>
              <p:cNvSpPr/>
              <p:nvPr/>
            </p:nvSpPr>
            <p:spPr>
              <a:xfrm>
                <a:off x="663600" y="5958917"/>
                <a:ext cx="1160101" cy="565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a:solidFill>
                      <a:schemeClr val="tx1"/>
                    </a:solidFill>
                  </a:rPr>
                  <a:t>Phone_Number</a:t>
                </a:r>
                <a:endParaRPr lang="en-GB" sz="1000" dirty="0">
                  <a:solidFill>
                    <a:schemeClr val="tx1"/>
                  </a:solidFill>
                </a:endParaRPr>
              </a:p>
            </p:txBody>
          </p:sp>
        </p:grpSp>
        <p:cxnSp>
          <p:nvCxnSpPr>
            <p:cNvPr id="22" name="Straight Connector 21">
              <a:extLst>
                <a:ext uri="{FF2B5EF4-FFF2-40B4-BE49-F238E27FC236}">
                  <a16:creationId xmlns:a16="http://schemas.microsoft.com/office/drawing/2014/main" id="{0071FF5D-3DB2-FF52-432C-1E63DA222305}"/>
                </a:ext>
              </a:extLst>
            </p:cNvPr>
            <p:cNvCxnSpPr>
              <a:cxnSpLocks/>
              <a:stCxn id="17" idx="4"/>
              <a:endCxn id="16" idx="0"/>
            </p:cNvCxnSpPr>
            <p:nvPr/>
          </p:nvCxnSpPr>
          <p:spPr>
            <a:xfrm>
              <a:off x="7595486" y="5751755"/>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2B60468-8C90-C38E-E0AE-7EDD6483D140}"/>
                </a:ext>
              </a:extLst>
            </p:cNvPr>
            <p:cNvCxnSpPr>
              <a:cxnSpLocks/>
              <a:stCxn id="18" idx="3"/>
              <a:endCxn id="16" idx="0"/>
            </p:cNvCxnSpPr>
            <p:nvPr/>
          </p:nvCxnSpPr>
          <p:spPr>
            <a:xfrm flipH="1">
              <a:off x="8273100" y="5683939"/>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5D605F5-07D7-9C6A-495B-550EF859AAC6}"/>
                </a:ext>
              </a:extLst>
            </p:cNvPr>
            <p:cNvCxnSpPr>
              <a:cxnSpLocks/>
              <a:stCxn id="20" idx="2"/>
              <a:endCxn id="16" idx="3"/>
            </p:cNvCxnSpPr>
            <p:nvPr/>
          </p:nvCxnSpPr>
          <p:spPr>
            <a:xfrm flipH="1">
              <a:off x="8843908" y="6326705"/>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48368A1-4E03-CE7D-D8D7-F80C7921FAE5}"/>
                </a:ext>
              </a:extLst>
            </p:cNvPr>
            <p:cNvCxnSpPr>
              <a:cxnSpLocks/>
              <a:stCxn id="6" idx="3"/>
              <a:endCxn id="16" idx="1"/>
            </p:cNvCxnSpPr>
            <p:nvPr/>
          </p:nvCxnSpPr>
          <p:spPr>
            <a:xfrm flipV="1">
              <a:off x="6485075" y="6326706"/>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6F88C0B-CA27-824F-BE24-B6A49ED7B88C}"/>
                </a:ext>
              </a:extLst>
            </p:cNvPr>
            <p:cNvCxnSpPr>
              <a:cxnSpLocks/>
              <a:stCxn id="7" idx="3"/>
              <a:endCxn id="6" idx="1"/>
            </p:cNvCxnSpPr>
            <p:nvPr/>
          </p:nvCxnSpPr>
          <p:spPr>
            <a:xfrm flipV="1">
              <a:off x="3150796" y="6333352"/>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28" name="Table 7">
            <a:extLst>
              <a:ext uri="{FF2B5EF4-FFF2-40B4-BE49-F238E27FC236}">
                <a16:creationId xmlns:a16="http://schemas.microsoft.com/office/drawing/2014/main" id="{22F206AB-90BA-0225-7AFF-526F4D5E7D73}"/>
              </a:ext>
            </a:extLst>
          </p:cNvPr>
          <p:cNvGraphicFramePr>
            <a:graphicFrameLocks noGrp="1"/>
          </p:cNvGraphicFramePr>
          <p:nvPr/>
        </p:nvGraphicFramePr>
        <p:xfrm>
          <a:off x="917020" y="3485456"/>
          <a:ext cx="4146629" cy="1569720"/>
        </p:xfrm>
        <a:graphic>
          <a:graphicData uri="http://schemas.openxmlformats.org/drawingml/2006/table">
            <a:tbl>
              <a:tblPr firstRow="1" bandRow="1">
                <a:tableStyleId>{5C22544A-7EE6-4342-B048-85BDC9FD1C3A}</a:tableStyleId>
              </a:tblPr>
              <a:tblGrid>
                <a:gridCol w="1480668">
                  <a:extLst>
                    <a:ext uri="{9D8B030D-6E8A-4147-A177-3AD203B41FA5}">
                      <a16:colId xmlns:a16="http://schemas.microsoft.com/office/drawing/2014/main" val="1551054938"/>
                    </a:ext>
                  </a:extLst>
                </a:gridCol>
                <a:gridCol w="810781">
                  <a:extLst>
                    <a:ext uri="{9D8B030D-6E8A-4147-A177-3AD203B41FA5}">
                      <a16:colId xmlns:a16="http://schemas.microsoft.com/office/drawing/2014/main" val="2429303523"/>
                    </a:ext>
                  </a:extLst>
                </a:gridCol>
                <a:gridCol w="791308">
                  <a:extLst>
                    <a:ext uri="{9D8B030D-6E8A-4147-A177-3AD203B41FA5}">
                      <a16:colId xmlns:a16="http://schemas.microsoft.com/office/drawing/2014/main" val="749733657"/>
                    </a:ext>
                  </a:extLst>
                </a:gridCol>
                <a:gridCol w="1063872">
                  <a:extLst>
                    <a:ext uri="{9D8B030D-6E8A-4147-A177-3AD203B41FA5}">
                      <a16:colId xmlns:a16="http://schemas.microsoft.com/office/drawing/2014/main" val="3359406929"/>
                    </a:ext>
                  </a:extLst>
                </a:gridCol>
              </a:tblGrid>
              <a:tr h="370840">
                <a:tc>
                  <a:txBody>
                    <a:bodyPr/>
                    <a:lstStyle/>
                    <a:p>
                      <a:r>
                        <a:rPr lang="en-GB" sz="1400" u="sng" dirty="0"/>
                        <a:t>Model</a:t>
                      </a:r>
                    </a:p>
                  </a:txBody>
                  <a:tcPr/>
                </a:tc>
                <a:tc>
                  <a:txBody>
                    <a:bodyPr/>
                    <a:lstStyle/>
                    <a:p>
                      <a:r>
                        <a:rPr lang="en-GB" sz="1400" dirty="0"/>
                        <a:t>Weight</a:t>
                      </a:r>
                    </a:p>
                  </a:txBody>
                  <a:tcPr/>
                </a:tc>
                <a:tc>
                  <a:txBody>
                    <a:bodyPr/>
                    <a:lstStyle/>
                    <a:p>
                      <a:r>
                        <a:rPr lang="en-GB" sz="1200" dirty="0"/>
                        <a:t>Length (mm)</a:t>
                      </a:r>
                    </a:p>
                  </a:txBody>
                  <a:tcPr/>
                </a:tc>
                <a:tc>
                  <a:txBody>
                    <a:bodyPr/>
                    <a:lstStyle/>
                    <a:p>
                      <a:r>
                        <a:rPr lang="en-GB" sz="1400" dirty="0" err="1"/>
                        <a:t>Max_Speed</a:t>
                      </a:r>
                      <a:endParaRPr lang="en-GB" sz="1400" dirty="0"/>
                    </a:p>
                  </a:txBody>
                  <a:tcPr/>
                </a:tc>
                <a:extLst>
                  <a:ext uri="{0D108BD9-81ED-4DB2-BD59-A6C34878D82A}">
                    <a16:rowId xmlns:a16="http://schemas.microsoft.com/office/drawing/2014/main" val="1488878063"/>
                  </a:ext>
                </a:extLst>
              </a:tr>
              <a:tr h="370840">
                <a:tc>
                  <a:txBody>
                    <a:bodyPr/>
                    <a:lstStyle/>
                    <a:p>
                      <a:r>
                        <a:rPr lang="en-GB" sz="1400" dirty="0"/>
                        <a:t>BMW 3.21</a:t>
                      </a:r>
                    </a:p>
                  </a:txBody>
                  <a:tcPr/>
                </a:tc>
                <a:tc>
                  <a:txBody>
                    <a:bodyPr/>
                    <a:lstStyle/>
                    <a:p>
                      <a:r>
                        <a:rPr lang="en-GB" sz="1400" dirty="0"/>
                        <a:t>1400</a:t>
                      </a:r>
                    </a:p>
                  </a:txBody>
                  <a:tcPr/>
                </a:tc>
                <a:tc>
                  <a:txBody>
                    <a:bodyPr/>
                    <a:lstStyle/>
                    <a:p>
                      <a:r>
                        <a:rPr lang="en-GB" sz="1400" dirty="0"/>
                        <a:t>2501</a:t>
                      </a:r>
                    </a:p>
                  </a:txBody>
                  <a:tcPr/>
                </a:tc>
                <a:tc>
                  <a:txBody>
                    <a:bodyPr/>
                    <a:lstStyle/>
                    <a:p>
                      <a:r>
                        <a:rPr lang="en-GB" sz="1400" dirty="0"/>
                        <a:t>200</a:t>
                      </a:r>
                    </a:p>
                  </a:txBody>
                  <a:tcPr/>
                </a:tc>
                <a:extLst>
                  <a:ext uri="{0D108BD9-81ED-4DB2-BD59-A6C34878D82A}">
                    <a16:rowId xmlns:a16="http://schemas.microsoft.com/office/drawing/2014/main" val="4098427296"/>
                  </a:ext>
                </a:extLst>
              </a:tr>
              <a:tr h="370840">
                <a:tc>
                  <a:txBody>
                    <a:bodyPr/>
                    <a:lstStyle/>
                    <a:p>
                      <a:r>
                        <a:rPr lang="en-GB" sz="1400" dirty="0" err="1"/>
                        <a:t>Toyota_Corolla</a:t>
                      </a:r>
                      <a:endParaRPr lang="en-GB" sz="1400" dirty="0"/>
                    </a:p>
                  </a:txBody>
                  <a:tcPr/>
                </a:tc>
                <a:tc>
                  <a:txBody>
                    <a:bodyPr/>
                    <a:lstStyle/>
                    <a:p>
                      <a:r>
                        <a:rPr lang="en-GB" sz="1400" dirty="0"/>
                        <a:t>1300</a:t>
                      </a:r>
                    </a:p>
                  </a:txBody>
                  <a:tcPr/>
                </a:tc>
                <a:tc>
                  <a:txBody>
                    <a:bodyPr/>
                    <a:lstStyle/>
                    <a:p>
                      <a:r>
                        <a:rPr lang="en-GB" sz="1400" dirty="0"/>
                        <a:t>3321</a:t>
                      </a:r>
                    </a:p>
                  </a:txBody>
                  <a:tcPr/>
                </a:tc>
                <a:tc>
                  <a:txBody>
                    <a:bodyPr/>
                    <a:lstStyle/>
                    <a:p>
                      <a:r>
                        <a:rPr lang="en-GB" sz="1400" dirty="0"/>
                        <a:t>200</a:t>
                      </a:r>
                    </a:p>
                  </a:txBody>
                  <a:tcPr/>
                </a:tc>
                <a:extLst>
                  <a:ext uri="{0D108BD9-81ED-4DB2-BD59-A6C34878D82A}">
                    <a16:rowId xmlns:a16="http://schemas.microsoft.com/office/drawing/2014/main" val="1953469719"/>
                  </a:ext>
                </a:extLst>
              </a:tr>
              <a:tr h="370840">
                <a:tc>
                  <a:txBody>
                    <a:bodyPr/>
                    <a:lstStyle/>
                    <a:p>
                      <a:r>
                        <a:rPr lang="en-GB" sz="1400" dirty="0"/>
                        <a:t>Hyundai E.GLS</a:t>
                      </a:r>
                    </a:p>
                  </a:txBody>
                  <a:tcPr/>
                </a:tc>
                <a:tc>
                  <a:txBody>
                    <a:bodyPr/>
                    <a:lstStyle/>
                    <a:p>
                      <a:r>
                        <a:rPr lang="en-GB" sz="1400" dirty="0"/>
                        <a:t>1400</a:t>
                      </a:r>
                    </a:p>
                  </a:txBody>
                  <a:tcPr/>
                </a:tc>
                <a:tc>
                  <a:txBody>
                    <a:bodyPr/>
                    <a:lstStyle/>
                    <a:p>
                      <a:r>
                        <a:rPr lang="en-GB" sz="1400" dirty="0"/>
                        <a:t>3895</a:t>
                      </a:r>
                    </a:p>
                  </a:txBody>
                  <a:tcPr/>
                </a:tc>
                <a:tc>
                  <a:txBody>
                    <a:bodyPr/>
                    <a:lstStyle/>
                    <a:p>
                      <a:r>
                        <a:rPr lang="en-GB" sz="1400" dirty="0"/>
                        <a:t>210</a:t>
                      </a:r>
                    </a:p>
                  </a:txBody>
                  <a:tcPr/>
                </a:tc>
                <a:extLst>
                  <a:ext uri="{0D108BD9-81ED-4DB2-BD59-A6C34878D82A}">
                    <a16:rowId xmlns:a16="http://schemas.microsoft.com/office/drawing/2014/main" val="3233330986"/>
                  </a:ext>
                </a:extLst>
              </a:tr>
            </a:tbl>
          </a:graphicData>
        </a:graphic>
      </p:graphicFrame>
      <p:pic>
        <p:nvPicPr>
          <p:cNvPr id="29" name="Picture 28">
            <a:extLst>
              <a:ext uri="{FF2B5EF4-FFF2-40B4-BE49-F238E27FC236}">
                <a16:creationId xmlns:a16="http://schemas.microsoft.com/office/drawing/2014/main" id="{1B8BB291-4E45-DC46-BA89-32188D95DA57}"/>
              </a:ext>
            </a:extLst>
          </p:cNvPr>
          <p:cNvPicPr>
            <a:picLocks noChangeAspect="1"/>
          </p:cNvPicPr>
          <p:nvPr/>
        </p:nvPicPr>
        <p:blipFill>
          <a:blip r:embed="rId2"/>
          <a:stretch>
            <a:fillRect/>
          </a:stretch>
        </p:blipFill>
        <p:spPr>
          <a:xfrm>
            <a:off x="7178158" y="3497446"/>
            <a:ext cx="3804234" cy="1511939"/>
          </a:xfrm>
          <a:prstGeom prst="rect">
            <a:avLst/>
          </a:prstGeom>
        </p:spPr>
      </p:pic>
      <p:graphicFrame>
        <p:nvGraphicFramePr>
          <p:cNvPr id="34" name="Table 7">
            <a:extLst>
              <a:ext uri="{FF2B5EF4-FFF2-40B4-BE49-F238E27FC236}">
                <a16:creationId xmlns:a16="http://schemas.microsoft.com/office/drawing/2014/main" id="{8B3B4D9E-47E3-AE91-1BC8-CDCAB25AC389}"/>
              </a:ext>
            </a:extLst>
          </p:cNvPr>
          <p:cNvGraphicFramePr>
            <a:graphicFrameLocks noGrp="1"/>
          </p:cNvGraphicFramePr>
          <p:nvPr>
            <p:extLst>
              <p:ext uri="{D42A27DB-BD31-4B8C-83A1-F6EECF244321}">
                <p14:modId xmlns:p14="http://schemas.microsoft.com/office/powerpoint/2010/main" val="1167002105"/>
              </p:ext>
            </p:extLst>
          </p:nvPr>
        </p:nvGraphicFramePr>
        <p:xfrm>
          <a:off x="5747572" y="3507835"/>
          <a:ext cx="1480668" cy="1483360"/>
        </p:xfrm>
        <a:graphic>
          <a:graphicData uri="http://schemas.openxmlformats.org/drawingml/2006/table">
            <a:tbl>
              <a:tblPr firstRow="1" bandRow="1">
                <a:tableStyleId>{5C22544A-7EE6-4342-B048-85BDC9FD1C3A}</a:tableStyleId>
              </a:tblPr>
              <a:tblGrid>
                <a:gridCol w="1480668">
                  <a:extLst>
                    <a:ext uri="{9D8B030D-6E8A-4147-A177-3AD203B41FA5}">
                      <a16:colId xmlns:a16="http://schemas.microsoft.com/office/drawing/2014/main" val="1551054938"/>
                    </a:ext>
                  </a:extLst>
                </a:gridCol>
              </a:tblGrid>
              <a:tr h="370840">
                <a:tc>
                  <a:txBody>
                    <a:bodyPr/>
                    <a:lstStyle/>
                    <a:p>
                      <a:r>
                        <a:rPr lang="en-GB" sz="1400" dirty="0"/>
                        <a:t>Model</a:t>
                      </a:r>
                    </a:p>
                  </a:txBody>
                  <a:tcPr/>
                </a:tc>
                <a:extLst>
                  <a:ext uri="{0D108BD9-81ED-4DB2-BD59-A6C34878D82A}">
                    <a16:rowId xmlns:a16="http://schemas.microsoft.com/office/drawing/2014/main" val="14888780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err="1">
                          <a:solidFill>
                            <a:schemeClr val="tx1"/>
                          </a:solidFill>
                        </a:rPr>
                        <a:t>Toyota_Corolla</a:t>
                      </a:r>
                      <a:endParaRPr lang="en-GB" sz="1400" dirty="0">
                        <a:solidFill>
                          <a:schemeClr val="tx1"/>
                        </a:solidFill>
                      </a:endParaRPr>
                    </a:p>
                  </a:txBody>
                  <a:tcPr/>
                </a:tc>
                <a:extLst>
                  <a:ext uri="{0D108BD9-81ED-4DB2-BD59-A6C34878D82A}">
                    <a16:rowId xmlns:a16="http://schemas.microsoft.com/office/drawing/2014/main" val="40984272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rPr>
                        <a:t>Hyundai E.GLS</a:t>
                      </a:r>
                    </a:p>
                  </a:txBody>
                  <a:tcPr/>
                </a:tc>
                <a:extLst>
                  <a:ext uri="{0D108BD9-81ED-4DB2-BD59-A6C34878D82A}">
                    <a16:rowId xmlns:a16="http://schemas.microsoft.com/office/drawing/2014/main" val="19534697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rPr>
                        <a:t>BMW 3.21</a:t>
                      </a:r>
                    </a:p>
                  </a:txBody>
                  <a:tcPr/>
                </a:tc>
                <a:extLst>
                  <a:ext uri="{0D108BD9-81ED-4DB2-BD59-A6C34878D82A}">
                    <a16:rowId xmlns:a16="http://schemas.microsoft.com/office/drawing/2014/main" val="3233330986"/>
                  </a:ext>
                </a:extLst>
              </a:tr>
            </a:tbl>
          </a:graphicData>
        </a:graphic>
      </p:graphicFrame>
      <p:cxnSp>
        <p:nvCxnSpPr>
          <p:cNvPr id="37" name="Straight Connector 36">
            <a:extLst>
              <a:ext uri="{FF2B5EF4-FFF2-40B4-BE49-F238E27FC236}">
                <a16:creationId xmlns:a16="http://schemas.microsoft.com/office/drawing/2014/main" id="{A44671AB-6795-F3CB-7393-B40E12B01DFA}"/>
              </a:ext>
            </a:extLst>
          </p:cNvPr>
          <p:cNvCxnSpPr/>
          <p:nvPr/>
        </p:nvCxnSpPr>
        <p:spPr>
          <a:xfrm flipH="1">
            <a:off x="7267575" y="3152509"/>
            <a:ext cx="41874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4B5D5B5-AFBD-2F9E-0853-8998C5418795}"/>
              </a:ext>
            </a:extLst>
          </p:cNvPr>
          <p:cNvSpPr txBox="1"/>
          <p:nvPr/>
        </p:nvSpPr>
        <p:spPr>
          <a:xfrm>
            <a:off x="157892" y="4948393"/>
            <a:ext cx="1682814" cy="523220"/>
          </a:xfrm>
          <a:prstGeom prst="rect">
            <a:avLst/>
          </a:prstGeom>
          <a:noFill/>
        </p:spPr>
        <p:txBody>
          <a:bodyPr wrap="square" rtlCol="0">
            <a:spAutoFit/>
          </a:bodyPr>
          <a:lstStyle/>
          <a:p>
            <a:r>
              <a:rPr lang="en-GB" sz="1400" dirty="0"/>
              <a:t>REFERENCING</a:t>
            </a:r>
          </a:p>
          <a:p>
            <a:r>
              <a:rPr lang="en-GB" sz="1400" dirty="0"/>
              <a:t>RELATION</a:t>
            </a:r>
          </a:p>
        </p:txBody>
      </p:sp>
      <p:sp>
        <p:nvSpPr>
          <p:cNvPr id="32" name="Arrow: Curved Left 31">
            <a:extLst>
              <a:ext uri="{FF2B5EF4-FFF2-40B4-BE49-F238E27FC236}">
                <a16:creationId xmlns:a16="http://schemas.microsoft.com/office/drawing/2014/main" id="{F7FEAA1D-362C-8E5B-AFAF-0868458B7842}"/>
              </a:ext>
            </a:extLst>
          </p:cNvPr>
          <p:cNvSpPr/>
          <p:nvPr/>
        </p:nvSpPr>
        <p:spPr>
          <a:xfrm rot="16200000">
            <a:off x="3927507" y="483200"/>
            <a:ext cx="353789" cy="5545166"/>
          </a:xfrm>
          <a:prstGeom prst="curvedLeftArrow">
            <a:avLst>
              <a:gd name="adj1" fmla="val 157907"/>
              <a:gd name="adj2" fmla="val 364200"/>
              <a:gd name="adj3" fmla="val 25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3" name="TextBox 32">
            <a:extLst>
              <a:ext uri="{FF2B5EF4-FFF2-40B4-BE49-F238E27FC236}">
                <a16:creationId xmlns:a16="http://schemas.microsoft.com/office/drawing/2014/main" id="{6E53CF14-AF39-A5E0-C83F-277CA7651AB2}"/>
              </a:ext>
            </a:extLst>
          </p:cNvPr>
          <p:cNvSpPr txBox="1"/>
          <p:nvPr/>
        </p:nvSpPr>
        <p:spPr>
          <a:xfrm>
            <a:off x="10326658" y="4948393"/>
            <a:ext cx="1682814" cy="523220"/>
          </a:xfrm>
          <a:prstGeom prst="rect">
            <a:avLst/>
          </a:prstGeom>
          <a:noFill/>
        </p:spPr>
        <p:txBody>
          <a:bodyPr wrap="square" rtlCol="0">
            <a:spAutoFit/>
          </a:bodyPr>
          <a:lstStyle/>
          <a:p>
            <a:r>
              <a:rPr lang="en-GB" sz="1400" dirty="0"/>
              <a:t>REFERENCED</a:t>
            </a:r>
          </a:p>
          <a:p>
            <a:r>
              <a:rPr lang="en-GB" sz="1400" dirty="0"/>
              <a:t>RELATION</a:t>
            </a:r>
          </a:p>
        </p:txBody>
      </p:sp>
    </p:spTree>
    <p:extLst>
      <p:ext uri="{BB962C8B-B14F-4D97-AF65-F5344CB8AC3E}">
        <p14:creationId xmlns:p14="http://schemas.microsoft.com/office/powerpoint/2010/main" val="2060746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E6792-9ECE-E069-88CE-2B8F683F0CEF}"/>
              </a:ext>
            </a:extLst>
          </p:cNvPr>
          <p:cNvSpPr>
            <a:spLocks noGrp="1"/>
          </p:cNvSpPr>
          <p:nvPr>
            <p:ph type="title"/>
          </p:nvPr>
        </p:nvSpPr>
        <p:spPr/>
        <p:txBody>
          <a:bodyPr/>
          <a:lstStyle/>
          <a:p>
            <a:r>
              <a:rPr lang="en-GB" dirty="0"/>
              <a:t>Properties of foreign keys</a:t>
            </a:r>
          </a:p>
        </p:txBody>
      </p:sp>
      <p:sp>
        <p:nvSpPr>
          <p:cNvPr id="3" name="Content Placeholder 2">
            <a:extLst>
              <a:ext uri="{FF2B5EF4-FFF2-40B4-BE49-F238E27FC236}">
                <a16:creationId xmlns:a16="http://schemas.microsoft.com/office/drawing/2014/main" id="{BC40CA0E-8E60-5289-49C3-F8CF0D173EAA}"/>
              </a:ext>
            </a:extLst>
          </p:cNvPr>
          <p:cNvSpPr>
            <a:spLocks noGrp="1"/>
          </p:cNvSpPr>
          <p:nvPr>
            <p:ph idx="1"/>
          </p:nvPr>
        </p:nvSpPr>
        <p:spPr>
          <a:xfrm>
            <a:off x="783773" y="1742495"/>
            <a:ext cx="9808029" cy="4434467"/>
          </a:xfrm>
        </p:spPr>
        <p:txBody>
          <a:bodyPr/>
          <a:lstStyle/>
          <a:p>
            <a:r>
              <a:rPr lang="en-GB" dirty="0"/>
              <a:t>Foreign key must: </a:t>
            </a:r>
          </a:p>
          <a:p>
            <a:pPr lvl="1"/>
            <a:r>
              <a:rPr lang="en-GB" dirty="0"/>
              <a:t>Have the same name and domain/type as the referencing relation.</a:t>
            </a:r>
          </a:p>
          <a:p>
            <a:pPr lvl="1"/>
            <a:r>
              <a:rPr lang="en-GB" dirty="0"/>
              <a:t>Related entities </a:t>
            </a:r>
            <a:r>
              <a:rPr lang="en-GB" b="1" u="sng" dirty="0"/>
              <a:t>must </a:t>
            </a:r>
            <a:r>
              <a:rPr lang="en-GB" dirty="0"/>
              <a:t>have the same values.</a:t>
            </a:r>
          </a:p>
        </p:txBody>
      </p:sp>
      <p:sp>
        <p:nvSpPr>
          <p:cNvPr id="4" name="Slide Number Placeholder 3">
            <a:extLst>
              <a:ext uri="{FF2B5EF4-FFF2-40B4-BE49-F238E27FC236}">
                <a16:creationId xmlns:a16="http://schemas.microsoft.com/office/drawing/2014/main" id="{65964E6F-4FF1-2F4F-456B-C81DC521144F}"/>
              </a:ext>
            </a:extLst>
          </p:cNvPr>
          <p:cNvSpPr>
            <a:spLocks noGrp="1"/>
          </p:cNvSpPr>
          <p:nvPr>
            <p:ph type="sldNum" sz="quarter" idx="4"/>
          </p:nvPr>
        </p:nvSpPr>
        <p:spPr/>
        <p:txBody>
          <a:bodyPr/>
          <a:lstStyle/>
          <a:p>
            <a:fld id="{6998E55D-8E2A-4AFE-A61C-B5DBBB7761E7}" type="slidenum">
              <a:rPr lang="en-GB" smtClean="0"/>
              <a:pPr/>
              <a:t>55</a:t>
            </a:fld>
            <a:endParaRPr lang="en-GB"/>
          </a:p>
        </p:txBody>
      </p:sp>
      <p:grpSp>
        <p:nvGrpSpPr>
          <p:cNvPr id="27" name="Group 26">
            <a:extLst>
              <a:ext uri="{FF2B5EF4-FFF2-40B4-BE49-F238E27FC236}">
                <a16:creationId xmlns:a16="http://schemas.microsoft.com/office/drawing/2014/main" id="{2B49ECE0-192F-AEDE-3243-46E579E2333A}"/>
              </a:ext>
            </a:extLst>
          </p:cNvPr>
          <p:cNvGrpSpPr/>
          <p:nvPr/>
        </p:nvGrpSpPr>
        <p:grpSpPr>
          <a:xfrm>
            <a:off x="493742" y="5083912"/>
            <a:ext cx="10646942" cy="1546661"/>
            <a:chOff x="448805" y="5252683"/>
            <a:chExt cx="10646942" cy="1546661"/>
          </a:xfrm>
        </p:grpSpPr>
        <p:sp>
          <p:nvSpPr>
            <p:cNvPr id="5" name="Rectangle 2">
              <a:extLst>
                <a:ext uri="{FF2B5EF4-FFF2-40B4-BE49-F238E27FC236}">
                  <a16:creationId xmlns:a16="http://schemas.microsoft.com/office/drawing/2014/main" id="{C5AAFA1B-0960-5DBC-ADB8-524E904304D5}"/>
                </a:ext>
              </a:extLst>
            </p:cNvPr>
            <p:cNvSpPr>
              <a:spLocks noChangeArrowheads="1"/>
            </p:cNvSpPr>
            <p:nvPr/>
          </p:nvSpPr>
          <p:spPr bwMode="auto">
            <a:xfrm>
              <a:off x="2209800" y="6248400"/>
              <a:ext cx="1905000" cy="457200"/>
            </a:xfrm>
            <a:prstGeom prst="rect">
              <a:avLst/>
            </a:prstGeom>
            <a:noFill/>
            <a:ln w="12700">
              <a:noFill/>
              <a:miter lim="800000"/>
              <a:headEnd/>
              <a:tailEnd/>
            </a:ln>
            <a:effectLst/>
          </p:spPr>
          <p:txBody>
            <a:bodyPr wrap="none" anchor="ctr"/>
            <a:lstStyle/>
            <a:p>
              <a:endParaRPr lang="tr-TR"/>
            </a:p>
          </p:txBody>
        </p:sp>
        <p:sp>
          <p:nvSpPr>
            <p:cNvPr id="6" name="Flowchart: Decision 5">
              <a:extLst>
                <a:ext uri="{FF2B5EF4-FFF2-40B4-BE49-F238E27FC236}">
                  <a16:creationId xmlns:a16="http://schemas.microsoft.com/office/drawing/2014/main" id="{40292033-5CA9-1C8D-4E7E-D2477CB2CB93}"/>
                </a:ext>
              </a:extLst>
            </p:cNvPr>
            <p:cNvSpPr/>
            <p:nvPr/>
          </p:nvSpPr>
          <p:spPr>
            <a:xfrm>
              <a:off x="4691445" y="5867360"/>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Repairs</a:t>
              </a:r>
            </a:p>
          </p:txBody>
        </p:sp>
        <p:sp>
          <p:nvSpPr>
            <p:cNvPr id="7" name="Rectangle 6">
              <a:extLst>
                <a:ext uri="{FF2B5EF4-FFF2-40B4-BE49-F238E27FC236}">
                  <a16:creationId xmlns:a16="http://schemas.microsoft.com/office/drawing/2014/main" id="{3CD5F5C3-E09F-F60B-8321-FA50DB0B00E1}"/>
                </a:ext>
              </a:extLst>
            </p:cNvPr>
            <p:cNvSpPr/>
            <p:nvPr/>
          </p:nvSpPr>
          <p:spPr>
            <a:xfrm>
              <a:off x="2009180" y="6051999"/>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Car</a:t>
              </a:r>
            </a:p>
          </p:txBody>
        </p:sp>
        <p:sp>
          <p:nvSpPr>
            <p:cNvPr id="8" name="Oval 7">
              <a:extLst>
                <a:ext uri="{FF2B5EF4-FFF2-40B4-BE49-F238E27FC236}">
                  <a16:creationId xmlns:a16="http://schemas.microsoft.com/office/drawing/2014/main" id="{B1B452DA-C484-CE5C-3444-B89C2F71FAED}"/>
                </a:ext>
              </a:extLst>
            </p:cNvPr>
            <p:cNvSpPr/>
            <p:nvPr/>
          </p:nvSpPr>
          <p:spPr>
            <a:xfrm>
              <a:off x="448805" y="5787967"/>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u="sng" dirty="0">
                  <a:solidFill>
                    <a:schemeClr val="tx1"/>
                  </a:solidFill>
                </a:rPr>
                <a:t>Model</a:t>
              </a:r>
              <a:endParaRPr lang="en-GB" u="sng" dirty="0">
                <a:solidFill>
                  <a:schemeClr val="tx1"/>
                </a:solidFill>
              </a:endParaRPr>
            </a:p>
          </p:txBody>
        </p:sp>
        <p:sp>
          <p:nvSpPr>
            <p:cNvPr id="9" name="Oval 8">
              <a:extLst>
                <a:ext uri="{FF2B5EF4-FFF2-40B4-BE49-F238E27FC236}">
                  <a16:creationId xmlns:a16="http://schemas.microsoft.com/office/drawing/2014/main" id="{63EABDCE-EDA6-C2C2-619F-6C5C25BDD080}"/>
                </a:ext>
              </a:extLst>
            </p:cNvPr>
            <p:cNvSpPr/>
            <p:nvPr/>
          </p:nvSpPr>
          <p:spPr>
            <a:xfrm>
              <a:off x="3181829" y="5288679"/>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Weight</a:t>
              </a:r>
              <a:endParaRPr lang="en-GB" dirty="0">
                <a:solidFill>
                  <a:schemeClr val="tx1"/>
                </a:solidFill>
              </a:endParaRPr>
            </a:p>
          </p:txBody>
        </p:sp>
        <p:sp>
          <p:nvSpPr>
            <p:cNvPr id="10" name="Oval 9">
              <a:extLst>
                <a:ext uri="{FF2B5EF4-FFF2-40B4-BE49-F238E27FC236}">
                  <a16:creationId xmlns:a16="http://schemas.microsoft.com/office/drawing/2014/main" id="{F9FB1538-6BAC-BE8C-7CD7-D1032D51D931}"/>
                </a:ext>
              </a:extLst>
            </p:cNvPr>
            <p:cNvSpPr/>
            <p:nvPr/>
          </p:nvSpPr>
          <p:spPr>
            <a:xfrm>
              <a:off x="3577279" y="5742848"/>
              <a:ext cx="121750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Length (mm)</a:t>
              </a:r>
              <a:endParaRPr lang="en-GB" dirty="0">
                <a:solidFill>
                  <a:schemeClr val="tx1"/>
                </a:solidFill>
              </a:endParaRPr>
            </a:p>
          </p:txBody>
        </p:sp>
        <p:sp>
          <p:nvSpPr>
            <p:cNvPr id="11" name="Oval 10">
              <a:extLst>
                <a:ext uri="{FF2B5EF4-FFF2-40B4-BE49-F238E27FC236}">
                  <a16:creationId xmlns:a16="http://schemas.microsoft.com/office/drawing/2014/main" id="{C827683D-9D0E-A7C5-6E79-78FEEC09066E}"/>
                </a:ext>
              </a:extLst>
            </p:cNvPr>
            <p:cNvSpPr/>
            <p:nvPr/>
          </p:nvSpPr>
          <p:spPr>
            <a:xfrm>
              <a:off x="1430190" y="5252683"/>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solidFill>
                    <a:schemeClr val="tx1"/>
                  </a:solidFill>
                </a:rPr>
                <a:t>Max_Speed</a:t>
              </a:r>
              <a:endParaRPr lang="en-GB" dirty="0">
                <a:solidFill>
                  <a:schemeClr val="tx1"/>
                </a:solidFill>
              </a:endParaRPr>
            </a:p>
          </p:txBody>
        </p:sp>
        <p:cxnSp>
          <p:nvCxnSpPr>
            <p:cNvPr id="12" name="Straight Connector 11">
              <a:extLst>
                <a:ext uri="{FF2B5EF4-FFF2-40B4-BE49-F238E27FC236}">
                  <a16:creationId xmlns:a16="http://schemas.microsoft.com/office/drawing/2014/main" id="{F35DBAB7-D82B-B85F-72CD-7FBC27C54D16}"/>
                </a:ext>
              </a:extLst>
            </p:cNvPr>
            <p:cNvCxnSpPr>
              <a:stCxn id="8" idx="6"/>
              <a:endCxn id="7" idx="1"/>
            </p:cNvCxnSpPr>
            <p:nvPr/>
          </p:nvCxnSpPr>
          <p:spPr>
            <a:xfrm>
              <a:off x="1459920" y="6019505"/>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CD69BAE-41E2-D88B-B9D6-67408F674AC5}"/>
                </a:ext>
              </a:extLst>
            </p:cNvPr>
            <p:cNvCxnSpPr>
              <a:cxnSpLocks/>
              <a:stCxn id="11" idx="4"/>
              <a:endCxn id="7" idx="0"/>
            </p:cNvCxnSpPr>
            <p:nvPr/>
          </p:nvCxnSpPr>
          <p:spPr>
            <a:xfrm>
              <a:off x="2187794" y="5715759"/>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9DD3C37-687D-44E3-4237-25BD8C08F2BE}"/>
                </a:ext>
              </a:extLst>
            </p:cNvPr>
            <p:cNvCxnSpPr>
              <a:cxnSpLocks/>
              <a:stCxn id="9" idx="2"/>
              <a:endCxn id="7" idx="0"/>
            </p:cNvCxnSpPr>
            <p:nvPr/>
          </p:nvCxnSpPr>
          <p:spPr>
            <a:xfrm flipH="1">
              <a:off x="2579988" y="5520217"/>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418B0DB-DF4F-F976-6B0C-EA4117DD71B8}"/>
                </a:ext>
              </a:extLst>
            </p:cNvPr>
            <p:cNvCxnSpPr>
              <a:cxnSpLocks/>
              <a:stCxn id="7" idx="3"/>
              <a:endCxn id="10" idx="2"/>
            </p:cNvCxnSpPr>
            <p:nvPr/>
          </p:nvCxnSpPr>
          <p:spPr>
            <a:xfrm flipV="1">
              <a:off x="3150796" y="5974386"/>
              <a:ext cx="426483" cy="358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C0DEDC2-735E-A029-6A9D-F3A6FF82471E}"/>
                </a:ext>
              </a:extLst>
            </p:cNvPr>
            <p:cNvSpPr/>
            <p:nvPr/>
          </p:nvSpPr>
          <p:spPr>
            <a:xfrm>
              <a:off x="7702292" y="6045352"/>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Mechanic</a:t>
              </a:r>
            </a:p>
          </p:txBody>
        </p:sp>
        <p:sp>
          <p:nvSpPr>
            <p:cNvPr id="17" name="Oval 16">
              <a:extLst>
                <a:ext uri="{FF2B5EF4-FFF2-40B4-BE49-F238E27FC236}">
                  <a16:creationId xmlns:a16="http://schemas.microsoft.com/office/drawing/2014/main" id="{E9FB0D2B-97E6-CF9A-C181-80D925553BC2}"/>
                </a:ext>
              </a:extLst>
            </p:cNvPr>
            <p:cNvSpPr/>
            <p:nvPr/>
          </p:nvSpPr>
          <p:spPr>
            <a:xfrm>
              <a:off x="7089928" y="5288679"/>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u="sng" dirty="0">
                  <a:solidFill>
                    <a:schemeClr val="tx1"/>
                  </a:solidFill>
                </a:rPr>
                <a:t>SSI</a:t>
              </a:r>
              <a:endParaRPr lang="en-GB" u="sng" dirty="0">
                <a:solidFill>
                  <a:schemeClr val="tx1"/>
                </a:solidFill>
              </a:endParaRPr>
            </a:p>
          </p:txBody>
        </p:sp>
        <p:sp>
          <p:nvSpPr>
            <p:cNvPr id="18" name="Oval 17">
              <a:extLst>
                <a:ext uri="{FF2B5EF4-FFF2-40B4-BE49-F238E27FC236}">
                  <a16:creationId xmlns:a16="http://schemas.microsoft.com/office/drawing/2014/main" id="{CEE6C8AB-5454-CA9A-1D8E-9763180CF7C3}"/>
                </a:ext>
              </a:extLst>
            </p:cNvPr>
            <p:cNvSpPr/>
            <p:nvPr/>
          </p:nvSpPr>
          <p:spPr>
            <a:xfrm>
              <a:off x="8489570" y="5288679"/>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Name</a:t>
              </a:r>
              <a:endParaRPr lang="en-GB" dirty="0">
                <a:solidFill>
                  <a:schemeClr val="tx1"/>
                </a:solidFill>
              </a:endParaRPr>
            </a:p>
          </p:txBody>
        </p:sp>
        <p:grpSp>
          <p:nvGrpSpPr>
            <p:cNvPr id="19" name="Group 18">
              <a:extLst>
                <a:ext uri="{FF2B5EF4-FFF2-40B4-BE49-F238E27FC236}">
                  <a16:creationId xmlns:a16="http://schemas.microsoft.com/office/drawing/2014/main" id="{39252680-0A95-3DCF-C1B9-44C679E9DE34}"/>
                </a:ext>
              </a:extLst>
            </p:cNvPr>
            <p:cNvGrpSpPr/>
            <p:nvPr/>
          </p:nvGrpSpPr>
          <p:grpSpPr>
            <a:xfrm>
              <a:off x="9261406" y="5979504"/>
              <a:ext cx="1834341" cy="694402"/>
              <a:chOff x="571500" y="5894335"/>
              <a:chExt cx="1344302" cy="694402"/>
            </a:xfrm>
          </p:grpSpPr>
          <p:sp>
            <p:nvSpPr>
              <p:cNvPr id="20" name="Oval 19">
                <a:extLst>
                  <a:ext uri="{FF2B5EF4-FFF2-40B4-BE49-F238E27FC236}">
                    <a16:creationId xmlns:a16="http://schemas.microsoft.com/office/drawing/2014/main" id="{D6C8F9B1-93E2-7E9A-96C5-CBBC87E7FF5E}"/>
                  </a:ext>
                </a:extLst>
              </p:cNvPr>
              <p:cNvSpPr/>
              <p:nvPr/>
            </p:nvSpPr>
            <p:spPr>
              <a:xfrm>
                <a:off x="571500" y="5894335"/>
                <a:ext cx="1344302" cy="69440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58626EF2-DB9F-FA43-3592-09956B15DA5B}"/>
                  </a:ext>
                </a:extLst>
              </p:cNvPr>
              <p:cNvSpPr/>
              <p:nvPr/>
            </p:nvSpPr>
            <p:spPr>
              <a:xfrm>
                <a:off x="663600" y="5958917"/>
                <a:ext cx="1160101" cy="565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a:solidFill>
                      <a:schemeClr val="tx1"/>
                    </a:solidFill>
                  </a:rPr>
                  <a:t>Phone_Number</a:t>
                </a:r>
                <a:endParaRPr lang="en-GB" sz="1000" dirty="0">
                  <a:solidFill>
                    <a:schemeClr val="tx1"/>
                  </a:solidFill>
                </a:endParaRPr>
              </a:p>
            </p:txBody>
          </p:sp>
        </p:grpSp>
        <p:cxnSp>
          <p:nvCxnSpPr>
            <p:cNvPr id="22" name="Straight Connector 21">
              <a:extLst>
                <a:ext uri="{FF2B5EF4-FFF2-40B4-BE49-F238E27FC236}">
                  <a16:creationId xmlns:a16="http://schemas.microsoft.com/office/drawing/2014/main" id="{0071FF5D-3DB2-FF52-432C-1E63DA222305}"/>
                </a:ext>
              </a:extLst>
            </p:cNvPr>
            <p:cNvCxnSpPr>
              <a:cxnSpLocks/>
              <a:stCxn id="17" idx="4"/>
              <a:endCxn id="16" idx="0"/>
            </p:cNvCxnSpPr>
            <p:nvPr/>
          </p:nvCxnSpPr>
          <p:spPr>
            <a:xfrm>
              <a:off x="7595486" y="5751755"/>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2B60468-8C90-C38E-E0AE-7EDD6483D140}"/>
                </a:ext>
              </a:extLst>
            </p:cNvPr>
            <p:cNvCxnSpPr>
              <a:cxnSpLocks/>
              <a:stCxn id="18" idx="3"/>
              <a:endCxn id="16" idx="0"/>
            </p:cNvCxnSpPr>
            <p:nvPr/>
          </p:nvCxnSpPr>
          <p:spPr>
            <a:xfrm flipH="1">
              <a:off x="8273100" y="5683939"/>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5D605F5-07D7-9C6A-495B-550EF859AAC6}"/>
                </a:ext>
              </a:extLst>
            </p:cNvPr>
            <p:cNvCxnSpPr>
              <a:cxnSpLocks/>
              <a:stCxn id="20" idx="2"/>
              <a:endCxn id="16" idx="3"/>
            </p:cNvCxnSpPr>
            <p:nvPr/>
          </p:nvCxnSpPr>
          <p:spPr>
            <a:xfrm flipH="1">
              <a:off x="8843908" y="6326705"/>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48368A1-4E03-CE7D-D8D7-F80C7921FAE5}"/>
                </a:ext>
              </a:extLst>
            </p:cNvPr>
            <p:cNvCxnSpPr>
              <a:cxnSpLocks/>
              <a:stCxn id="6" idx="3"/>
              <a:endCxn id="16" idx="1"/>
            </p:cNvCxnSpPr>
            <p:nvPr/>
          </p:nvCxnSpPr>
          <p:spPr>
            <a:xfrm flipV="1">
              <a:off x="6485075" y="6326706"/>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6F88C0B-CA27-824F-BE24-B6A49ED7B88C}"/>
                </a:ext>
              </a:extLst>
            </p:cNvPr>
            <p:cNvCxnSpPr>
              <a:cxnSpLocks/>
              <a:stCxn id="7" idx="3"/>
              <a:endCxn id="6" idx="1"/>
            </p:cNvCxnSpPr>
            <p:nvPr/>
          </p:nvCxnSpPr>
          <p:spPr>
            <a:xfrm flipV="1">
              <a:off x="3150796" y="6333352"/>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28" name="Table 7">
            <a:extLst>
              <a:ext uri="{FF2B5EF4-FFF2-40B4-BE49-F238E27FC236}">
                <a16:creationId xmlns:a16="http://schemas.microsoft.com/office/drawing/2014/main" id="{22F206AB-90BA-0225-7AFF-526F4D5E7D73}"/>
              </a:ext>
            </a:extLst>
          </p:cNvPr>
          <p:cNvGraphicFramePr>
            <a:graphicFrameLocks noGrp="1"/>
          </p:cNvGraphicFramePr>
          <p:nvPr/>
        </p:nvGraphicFramePr>
        <p:xfrm>
          <a:off x="917020" y="3485456"/>
          <a:ext cx="4146629" cy="1569720"/>
        </p:xfrm>
        <a:graphic>
          <a:graphicData uri="http://schemas.openxmlformats.org/drawingml/2006/table">
            <a:tbl>
              <a:tblPr firstRow="1" bandRow="1">
                <a:tableStyleId>{5C22544A-7EE6-4342-B048-85BDC9FD1C3A}</a:tableStyleId>
              </a:tblPr>
              <a:tblGrid>
                <a:gridCol w="1480668">
                  <a:extLst>
                    <a:ext uri="{9D8B030D-6E8A-4147-A177-3AD203B41FA5}">
                      <a16:colId xmlns:a16="http://schemas.microsoft.com/office/drawing/2014/main" val="1551054938"/>
                    </a:ext>
                  </a:extLst>
                </a:gridCol>
                <a:gridCol w="810781">
                  <a:extLst>
                    <a:ext uri="{9D8B030D-6E8A-4147-A177-3AD203B41FA5}">
                      <a16:colId xmlns:a16="http://schemas.microsoft.com/office/drawing/2014/main" val="2429303523"/>
                    </a:ext>
                  </a:extLst>
                </a:gridCol>
                <a:gridCol w="791308">
                  <a:extLst>
                    <a:ext uri="{9D8B030D-6E8A-4147-A177-3AD203B41FA5}">
                      <a16:colId xmlns:a16="http://schemas.microsoft.com/office/drawing/2014/main" val="749733657"/>
                    </a:ext>
                  </a:extLst>
                </a:gridCol>
                <a:gridCol w="1063872">
                  <a:extLst>
                    <a:ext uri="{9D8B030D-6E8A-4147-A177-3AD203B41FA5}">
                      <a16:colId xmlns:a16="http://schemas.microsoft.com/office/drawing/2014/main" val="3359406929"/>
                    </a:ext>
                  </a:extLst>
                </a:gridCol>
              </a:tblGrid>
              <a:tr h="370840">
                <a:tc>
                  <a:txBody>
                    <a:bodyPr/>
                    <a:lstStyle/>
                    <a:p>
                      <a:r>
                        <a:rPr lang="en-GB" sz="1400" u="sng" dirty="0"/>
                        <a:t>Model</a:t>
                      </a:r>
                    </a:p>
                  </a:txBody>
                  <a:tcPr/>
                </a:tc>
                <a:tc>
                  <a:txBody>
                    <a:bodyPr/>
                    <a:lstStyle/>
                    <a:p>
                      <a:r>
                        <a:rPr lang="en-GB" sz="1400" dirty="0"/>
                        <a:t>Weight</a:t>
                      </a:r>
                    </a:p>
                  </a:txBody>
                  <a:tcPr/>
                </a:tc>
                <a:tc>
                  <a:txBody>
                    <a:bodyPr/>
                    <a:lstStyle/>
                    <a:p>
                      <a:r>
                        <a:rPr lang="en-GB" sz="1200" dirty="0"/>
                        <a:t>Length (mm)</a:t>
                      </a:r>
                    </a:p>
                  </a:txBody>
                  <a:tcPr/>
                </a:tc>
                <a:tc>
                  <a:txBody>
                    <a:bodyPr/>
                    <a:lstStyle/>
                    <a:p>
                      <a:r>
                        <a:rPr lang="en-GB" sz="1400" dirty="0" err="1"/>
                        <a:t>Max_Speed</a:t>
                      </a:r>
                      <a:endParaRPr lang="en-GB" sz="1400" dirty="0"/>
                    </a:p>
                  </a:txBody>
                  <a:tcPr/>
                </a:tc>
                <a:extLst>
                  <a:ext uri="{0D108BD9-81ED-4DB2-BD59-A6C34878D82A}">
                    <a16:rowId xmlns:a16="http://schemas.microsoft.com/office/drawing/2014/main" val="1488878063"/>
                  </a:ext>
                </a:extLst>
              </a:tr>
              <a:tr h="370840">
                <a:tc>
                  <a:txBody>
                    <a:bodyPr/>
                    <a:lstStyle/>
                    <a:p>
                      <a:r>
                        <a:rPr lang="en-GB" sz="1400" dirty="0"/>
                        <a:t>BMW 3.21</a:t>
                      </a:r>
                    </a:p>
                  </a:txBody>
                  <a:tcPr/>
                </a:tc>
                <a:tc>
                  <a:txBody>
                    <a:bodyPr/>
                    <a:lstStyle/>
                    <a:p>
                      <a:r>
                        <a:rPr lang="en-GB" sz="1400" dirty="0"/>
                        <a:t>1400</a:t>
                      </a:r>
                    </a:p>
                  </a:txBody>
                  <a:tcPr/>
                </a:tc>
                <a:tc>
                  <a:txBody>
                    <a:bodyPr/>
                    <a:lstStyle/>
                    <a:p>
                      <a:r>
                        <a:rPr lang="en-GB" sz="1400" dirty="0"/>
                        <a:t>2501</a:t>
                      </a:r>
                    </a:p>
                  </a:txBody>
                  <a:tcPr/>
                </a:tc>
                <a:tc>
                  <a:txBody>
                    <a:bodyPr/>
                    <a:lstStyle/>
                    <a:p>
                      <a:r>
                        <a:rPr lang="en-GB" sz="1400" dirty="0"/>
                        <a:t>200</a:t>
                      </a:r>
                    </a:p>
                  </a:txBody>
                  <a:tcPr/>
                </a:tc>
                <a:extLst>
                  <a:ext uri="{0D108BD9-81ED-4DB2-BD59-A6C34878D82A}">
                    <a16:rowId xmlns:a16="http://schemas.microsoft.com/office/drawing/2014/main" val="4098427296"/>
                  </a:ext>
                </a:extLst>
              </a:tr>
              <a:tr h="370840">
                <a:tc>
                  <a:txBody>
                    <a:bodyPr/>
                    <a:lstStyle/>
                    <a:p>
                      <a:r>
                        <a:rPr lang="en-GB" sz="1400" dirty="0" err="1"/>
                        <a:t>Toyota_Corolla</a:t>
                      </a:r>
                      <a:endParaRPr lang="en-GB" sz="1400" dirty="0"/>
                    </a:p>
                  </a:txBody>
                  <a:tcPr/>
                </a:tc>
                <a:tc>
                  <a:txBody>
                    <a:bodyPr/>
                    <a:lstStyle/>
                    <a:p>
                      <a:r>
                        <a:rPr lang="en-GB" sz="1400" dirty="0"/>
                        <a:t>1300</a:t>
                      </a:r>
                    </a:p>
                  </a:txBody>
                  <a:tcPr/>
                </a:tc>
                <a:tc>
                  <a:txBody>
                    <a:bodyPr/>
                    <a:lstStyle/>
                    <a:p>
                      <a:r>
                        <a:rPr lang="en-GB" sz="1400" dirty="0"/>
                        <a:t>3321</a:t>
                      </a:r>
                    </a:p>
                  </a:txBody>
                  <a:tcPr/>
                </a:tc>
                <a:tc>
                  <a:txBody>
                    <a:bodyPr/>
                    <a:lstStyle/>
                    <a:p>
                      <a:r>
                        <a:rPr lang="en-GB" sz="1400" dirty="0"/>
                        <a:t>200</a:t>
                      </a:r>
                    </a:p>
                  </a:txBody>
                  <a:tcPr/>
                </a:tc>
                <a:extLst>
                  <a:ext uri="{0D108BD9-81ED-4DB2-BD59-A6C34878D82A}">
                    <a16:rowId xmlns:a16="http://schemas.microsoft.com/office/drawing/2014/main" val="1953469719"/>
                  </a:ext>
                </a:extLst>
              </a:tr>
              <a:tr h="370840">
                <a:tc>
                  <a:txBody>
                    <a:bodyPr/>
                    <a:lstStyle/>
                    <a:p>
                      <a:r>
                        <a:rPr lang="en-GB" sz="1400" dirty="0"/>
                        <a:t>Hyundai E.GLS</a:t>
                      </a:r>
                    </a:p>
                  </a:txBody>
                  <a:tcPr/>
                </a:tc>
                <a:tc>
                  <a:txBody>
                    <a:bodyPr/>
                    <a:lstStyle/>
                    <a:p>
                      <a:r>
                        <a:rPr lang="en-GB" sz="1400" dirty="0"/>
                        <a:t>1400</a:t>
                      </a:r>
                    </a:p>
                  </a:txBody>
                  <a:tcPr/>
                </a:tc>
                <a:tc>
                  <a:txBody>
                    <a:bodyPr/>
                    <a:lstStyle/>
                    <a:p>
                      <a:r>
                        <a:rPr lang="en-GB" sz="1400" dirty="0"/>
                        <a:t>3895</a:t>
                      </a:r>
                    </a:p>
                  </a:txBody>
                  <a:tcPr/>
                </a:tc>
                <a:tc>
                  <a:txBody>
                    <a:bodyPr/>
                    <a:lstStyle/>
                    <a:p>
                      <a:r>
                        <a:rPr lang="en-GB" sz="1400" dirty="0"/>
                        <a:t>210</a:t>
                      </a:r>
                    </a:p>
                  </a:txBody>
                  <a:tcPr/>
                </a:tc>
                <a:extLst>
                  <a:ext uri="{0D108BD9-81ED-4DB2-BD59-A6C34878D82A}">
                    <a16:rowId xmlns:a16="http://schemas.microsoft.com/office/drawing/2014/main" val="3233330986"/>
                  </a:ext>
                </a:extLst>
              </a:tr>
            </a:tbl>
          </a:graphicData>
        </a:graphic>
      </p:graphicFrame>
      <p:pic>
        <p:nvPicPr>
          <p:cNvPr id="29" name="Picture 28">
            <a:extLst>
              <a:ext uri="{FF2B5EF4-FFF2-40B4-BE49-F238E27FC236}">
                <a16:creationId xmlns:a16="http://schemas.microsoft.com/office/drawing/2014/main" id="{1B8BB291-4E45-DC46-BA89-32188D95DA57}"/>
              </a:ext>
            </a:extLst>
          </p:cNvPr>
          <p:cNvPicPr>
            <a:picLocks noChangeAspect="1"/>
          </p:cNvPicPr>
          <p:nvPr/>
        </p:nvPicPr>
        <p:blipFill>
          <a:blip r:embed="rId2"/>
          <a:stretch>
            <a:fillRect/>
          </a:stretch>
        </p:blipFill>
        <p:spPr>
          <a:xfrm>
            <a:off x="7178158" y="3497446"/>
            <a:ext cx="3804234" cy="1511939"/>
          </a:xfrm>
          <a:prstGeom prst="rect">
            <a:avLst/>
          </a:prstGeom>
        </p:spPr>
      </p:pic>
      <p:graphicFrame>
        <p:nvGraphicFramePr>
          <p:cNvPr id="34" name="Table 7">
            <a:extLst>
              <a:ext uri="{FF2B5EF4-FFF2-40B4-BE49-F238E27FC236}">
                <a16:creationId xmlns:a16="http://schemas.microsoft.com/office/drawing/2014/main" id="{8B3B4D9E-47E3-AE91-1BC8-CDCAB25AC389}"/>
              </a:ext>
            </a:extLst>
          </p:cNvPr>
          <p:cNvGraphicFramePr>
            <a:graphicFrameLocks noGrp="1"/>
          </p:cNvGraphicFramePr>
          <p:nvPr>
            <p:extLst>
              <p:ext uri="{D42A27DB-BD31-4B8C-83A1-F6EECF244321}">
                <p14:modId xmlns:p14="http://schemas.microsoft.com/office/powerpoint/2010/main" val="1639794022"/>
              </p:ext>
            </p:extLst>
          </p:nvPr>
        </p:nvGraphicFramePr>
        <p:xfrm>
          <a:off x="5747572" y="3507835"/>
          <a:ext cx="1480668" cy="1483360"/>
        </p:xfrm>
        <a:graphic>
          <a:graphicData uri="http://schemas.openxmlformats.org/drawingml/2006/table">
            <a:tbl>
              <a:tblPr firstRow="1" bandRow="1">
                <a:tableStyleId>{5C22544A-7EE6-4342-B048-85BDC9FD1C3A}</a:tableStyleId>
              </a:tblPr>
              <a:tblGrid>
                <a:gridCol w="1480668">
                  <a:extLst>
                    <a:ext uri="{9D8B030D-6E8A-4147-A177-3AD203B41FA5}">
                      <a16:colId xmlns:a16="http://schemas.microsoft.com/office/drawing/2014/main" val="1551054938"/>
                    </a:ext>
                  </a:extLst>
                </a:gridCol>
              </a:tblGrid>
              <a:tr h="370840">
                <a:tc>
                  <a:txBody>
                    <a:bodyPr/>
                    <a:lstStyle/>
                    <a:p>
                      <a:r>
                        <a:rPr lang="en-GB" sz="1400" dirty="0"/>
                        <a:t>Model</a:t>
                      </a:r>
                    </a:p>
                  </a:txBody>
                  <a:tcPr/>
                </a:tc>
                <a:extLst>
                  <a:ext uri="{0D108BD9-81ED-4DB2-BD59-A6C34878D82A}">
                    <a16:rowId xmlns:a16="http://schemas.microsoft.com/office/drawing/2014/main" val="14888780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rPr>
                        <a:t>Toyota</a:t>
                      </a:r>
                    </a:p>
                  </a:txBody>
                  <a:tcPr/>
                </a:tc>
                <a:extLst>
                  <a:ext uri="{0D108BD9-81ED-4DB2-BD59-A6C34878D82A}">
                    <a16:rowId xmlns:a16="http://schemas.microsoft.com/office/drawing/2014/main" val="40984272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rPr>
                        <a:t>Hyundai E.GLS</a:t>
                      </a:r>
                    </a:p>
                  </a:txBody>
                  <a:tcPr/>
                </a:tc>
                <a:extLst>
                  <a:ext uri="{0D108BD9-81ED-4DB2-BD59-A6C34878D82A}">
                    <a16:rowId xmlns:a16="http://schemas.microsoft.com/office/drawing/2014/main" val="19534697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rPr>
                        <a:t>BMW 3.21</a:t>
                      </a:r>
                    </a:p>
                  </a:txBody>
                  <a:tcPr/>
                </a:tc>
                <a:extLst>
                  <a:ext uri="{0D108BD9-81ED-4DB2-BD59-A6C34878D82A}">
                    <a16:rowId xmlns:a16="http://schemas.microsoft.com/office/drawing/2014/main" val="3233330986"/>
                  </a:ext>
                </a:extLst>
              </a:tr>
            </a:tbl>
          </a:graphicData>
        </a:graphic>
      </p:graphicFrame>
      <p:cxnSp>
        <p:nvCxnSpPr>
          <p:cNvPr id="37" name="Straight Connector 36">
            <a:extLst>
              <a:ext uri="{FF2B5EF4-FFF2-40B4-BE49-F238E27FC236}">
                <a16:creationId xmlns:a16="http://schemas.microsoft.com/office/drawing/2014/main" id="{A44671AB-6795-F3CB-7393-B40E12B01DFA}"/>
              </a:ext>
            </a:extLst>
          </p:cNvPr>
          <p:cNvCxnSpPr/>
          <p:nvPr/>
        </p:nvCxnSpPr>
        <p:spPr>
          <a:xfrm flipH="1">
            <a:off x="7267575" y="3152509"/>
            <a:ext cx="41874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4B5D5B5-AFBD-2F9E-0853-8998C5418795}"/>
              </a:ext>
            </a:extLst>
          </p:cNvPr>
          <p:cNvSpPr txBox="1"/>
          <p:nvPr/>
        </p:nvSpPr>
        <p:spPr>
          <a:xfrm>
            <a:off x="157892" y="4948393"/>
            <a:ext cx="1682814" cy="523220"/>
          </a:xfrm>
          <a:prstGeom prst="rect">
            <a:avLst/>
          </a:prstGeom>
          <a:noFill/>
        </p:spPr>
        <p:txBody>
          <a:bodyPr wrap="square" rtlCol="0">
            <a:spAutoFit/>
          </a:bodyPr>
          <a:lstStyle/>
          <a:p>
            <a:r>
              <a:rPr lang="en-GB" sz="1400" dirty="0"/>
              <a:t>REFERENCED</a:t>
            </a:r>
          </a:p>
          <a:p>
            <a:r>
              <a:rPr lang="en-GB" sz="1400" dirty="0"/>
              <a:t>RELATION</a:t>
            </a:r>
          </a:p>
        </p:txBody>
      </p:sp>
      <p:sp>
        <p:nvSpPr>
          <p:cNvPr id="32" name="Multiplication Sign 31">
            <a:extLst>
              <a:ext uri="{FF2B5EF4-FFF2-40B4-BE49-F238E27FC236}">
                <a16:creationId xmlns:a16="http://schemas.microsoft.com/office/drawing/2014/main" id="{7104D45F-7AAC-FA16-090C-AA9889F68B5E}"/>
              </a:ext>
            </a:extLst>
          </p:cNvPr>
          <p:cNvSpPr/>
          <p:nvPr/>
        </p:nvSpPr>
        <p:spPr>
          <a:xfrm>
            <a:off x="5257800" y="3886200"/>
            <a:ext cx="542925" cy="426341"/>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a:extLst>
              <a:ext uri="{FF2B5EF4-FFF2-40B4-BE49-F238E27FC236}">
                <a16:creationId xmlns:a16="http://schemas.microsoft.com/office/drawing/2014/main" id="{BEBFC9DF-D057-A467-B857-C09716EDDFCE}"/>
              </a:ext>
            </a:extLst>
          </p:cNvPr>
          <p:cNvSpPr txBox="1"/>
          <p:nvPr/>
        </p:nvSpPr>
        <p:spPr>
          <a:xfrm>
            <a:off x="5163289" y="5009922"/>
            <a:ext cx="1648009" cy="369332"/>
          </a:xfrm>
          <a:prstGeom prst="rect">
            <a:avLst/>
          </a:prstGeom>
          <a:noFill/>
        </p:spPr>
        <p:txBody>
          <a:bodyPr wrap="square" rtlCol="0">
            <a:spAutoFit/>
          </a:bodyPr>
          <a:lstStyle/>
          <a:p>
            <a:r>
              <a:rPr lang="en-GB" dirty="0"/>
              <a:t>Cannot happen</a:t>
            </a:r>
          </a:p>
        </p:txBody>
      </p:sp>
      <p:sp>
        <p:nvSpPr>
          <p:cNvPr id="35" name="Arrow: Up 34">
            <a:extLst>
              <a:ext uri="{FF2B5EF4-FFF2-40B4-BE49-F238E27FC236}">
                <a16:creationId xmlns:a16="http://schemas.microsoft.com/office/drawing/2014/main" id="{21DE55B9-B8A1-BA36-AE58-96CC01C972EF}"/>
              </a:ext>
            </a:extLst>
          </p:cNvPr>
          <p:cNvSpPr/>
          <p:nvPr/>
        </p:nvSpPr>
        <p:spPr>
          <a:xfrm>
            <a:off x="5452176" y="4355017"/>
            <a:ext cx="101245" cy="59208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Arrow: Curved Left 35">
            <a:extLst>
              <a:ext uri="{FF2B5EF4-FFF2-40B4-BE49-F238E27FC236}">
                <a16:creationId xmlns:a16="http://schemas.microsoft.com/office/drawing/2014/main" id="{A8520EA5-2474-1D03-4173-06D5A0C2212F}"/>
              </a:ext>
            </a:extLst>
          </p:cNvPr>
          <p:cNvSpPr/>
          <p:nvPr/>
        </p:nvSpPr>
        <p:spPr>
          <a:xfrm rot="16200000">
            <a:off x="3942332" y="439037"/>
            <a:ext cx="353789" cy="5545166"/>
          </a:xfrm>
          <a:prstGeom prst="curvedLeftArrow">
            <a:avLst>
              <a:gd name="adj1" fmla="val 157907"/>
              <a:gd name="adj2" fmla="val 364200"/>
              <a:gd name="adj3" fmla="val 25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9" name="TextBox 38">
            <a:extLst>
              <a:ext uri="{FF2B5EF4-FFF2-40B4-BE49-F238E27FC236}">
                <a16:creationId xmlns:a16="http://schemas.microsoft.com/office/drawing/2014/main" id="{BB1BAA2E-9DA0-A904-9CA9-1E86231AA320}"/>
              </a:ext>
            </a:extLst>
          </p:cNvPr>
          <p:cNvSpPr txBox="1"/>
          <p:nvPr/>
        </p:nvSpPr>
        <p:spPr>
          <a:xfrm>
            <a:off x="10326658" y="4948393"/>
            <a:ext cx="1682814" cy="523220"/>
          </a:xfrm>
          <a:prstGeom prst="rect">
            <a:avLst/>
          </a:prstGeom>
          <a:noFill/>
        </p:spPr>
        <p:txBody>
          <a:bodyPr wrap="square" rtlCol="0">
            <a:spAutoFit/>
          </a:bodyPr>
          <a:lstStyle/>
          <a:p>
            <a:r>
              <a:rPr lang="en-GB" sz="1400" dirty="0"/>
              <a:t>REFERENCING</a:t>
            </a:r>
          </a:p>
          <a:p>
            <a:r>
              <a:rPr lang="en-GB" sz="1400" dirty="0"/>
              <a:t>RELATION</a:t>
            </a:r>
          </a:p>
        </p:txBody>
      </p:sp>
    </p:spTree>
    <p:extLst>
      <p:ext uri="{BB962C8B-B14F-4D97-AF65-F5344CB8AC3E}">
        <p14:creationId xmlns:p14="http://schemas.microsoft.com/office/powerpoint/2010/main" val="91880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500" fill="hold"/>
                                        <p:tgtEl>
                                          <p:spTgt spid="36"/>
                                        </p:tgtEl>
                                        <p:attrNameLst>
                                          <p:attrName>ppt_x</p:attrName>
                                        </p:attrNameLst>
                                      </p:cBhvr>
                                      <p:tavLst>
                                        <p:tav tm="0">
                                          <p:val>
                                            <p:strVal val="#ppt_x"/>
                                          </p:val>
                                        </p:tav>
                                        <p:tav tm="100000">
                                          <p:val>
                                            <p:strVal val="#ppt_x"/>
                                          </p:val>
                                        </p:tav>
                                      </p:tavLst>
                                    </p:anim>
                                    <p:anim calcmode="lin" valueType="num">
                                      <p:cBhvr additive="base">
                                        <p:cTn id="1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35" grpId="0" animBg="1"/>
      <p:bldP spid="3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8AF9C-B2A8-3E6D-266F-6FD5616DA488}"/>
              </a:ext>
            </a:extLst>
          </p:cNvPr>
          <p:cNvSpPr>
            <a:spLocks noGrp="1"/>
          </p:cNvSpPr>
          <p:nvPr>
            <p:ph type="title"/>
          </p:nvPr>
        </p:nvSpPr>
        <p:spPr/>
        <p:txBody>
          <a:bodyPr/>
          <a:lstStyle/>
          <a:p>
            <a:r>
              <a:rPr lang="en-GB" dirty="0"/>
              <a:t>Referential integrity: Foreign keys</a:t>
            </a:r>
          </a:p>
        </p:txBody>
      </p:sp>
      <p:sp>
        <p:nvSpPr>
          <p:cNvPr id="3" name="Content Placeholder 2">
            <a:extLst>
              <a:ext uri="{FF2B5EF4-FFF2-40B4-BE49-F238E27FC236}">
                <a16:creationId xmlns:a16="http://schemas.microsoft.com/office/drawing/2014/main" id="{9F5EEBDC-BA61-59B7-0CA2-8DF993FD80F7}"/>
              </a:ext>
            </a:extLst>
          </p:cNvPr>
          <p:cNvSpPr>
            <a:spLocks noGrp="1"/>
          </p:cNvSpPr>
          <p:nvPr>
            <p:ph idx="1"/>
          </p:nvPr>
        </p:nvSpPr>
        <p:spPr/>
        <p:txBody>
          <a:bodyPr/>
          <a:lstStyle/>
          <a:p>
            <a:r>
              <a:rPr lang="en-GB" dirty="0"/>
              <a:t>If all foreign key constraints are enforced,  </a:t>
            </a:r>
            <a:r>
              <a:rPr lang="en-GB" b="1" u="sng" dirty="0">
                <a:solidFill>
                  <a:srgbClr val="FF0000"/>
                </a:solidFill>
              </a:rPr>
              <a:t>referential integrity</a:t>
            </a:r>
            <a:r>
              <a:rPr lang="en-GB" dirty="0"/>
              <a:t> is achieved, i.e., no dangling references, dissimilar values, etc.</a:t>
            </a:r>
          </a:p>
          <a:p>
            <a:r>
              <a:rPr lang="en-GB" dirty="0"/>
              <a:t>Can you name a data model w/o referential integrity? </a:t>
            </a:r>
          </a:p>
          <a:p>
            <a:r>
              <a:rPr lang="en-GB" dirty="0"/>
              <a:t>Links in HTML.</a:t>
            </a:r>
          </a:p>
          <a:p>
            <a:r>
              <a:rPr lang="en-GB" dirty="0"/>
              <a:t>Pointers in C++.</a:t>
            </a:r>
          </a:p>
          <a:p>
            <a:r>
              <a:rPr lang="en-GB" dirty="0"/>
              <a:t>Phone numbers recorded in your phone.</a:t>
            </a:r>
          </a:p>
          <a:p>
            <a:r>
              <a:rPr lang="en-GB" dirty="0"/>
              <a:t>In Database.</a:t>
            </a:r>
          </a:p>
          <a:p>
            <a:endParaRPr lang="en-GB" dirty="0"/>
          </a:p>
          <a:p>
            <a:endParaRPr lang="en-GB" dirty="0"/>
          </a:p>
        </p:txBody>
      </p:sp>
      <p:sp>
        <p:nvSpPr>
          <p:cNvPr id="4" name="Slide Number Placeholder 3">
            <a:extLst>
              <a:ext uri="{FF2B5EF4-FFF2-40B4-BE49-F238E27FC236}">
                <a16:creationId xmlns:a16="http://schemas.microsoft.com/office/drawing/2014/main" id="{32DB3F0C-9935-061C-6174-800119D20E6C}"/>
              </a:ext>
            </a:extLst>
          </p:cNvPr>
          <p:cNvSpPr>
            <a:spLocks noGrp="1"/>
          </p:cNvSpPr>
          <p:nvPr>
            <p:ph type="sldNum" sz="quarter" idx="4"/>
          </p:nvPr>
        </p:nvSpPr>
        <p:spPr/>
        <p:txBody>
          <a:bodyPr/>
          <a:lstStyle/>
          <a:p>
            <a:fld id="{6998E55D-8E2A-4AFE-A61C-B5DBBB7761E7}" type="slidenum">
              <a:rPr lang="en-GB" smtClean="0"/>
              <a:pPr/>
              <a:t>56</a:t>
            </a:fld>
            <a:endParaRPr lang="en-GB"/>
          </a:p>
        </p:txBody>
      </p:sp>
      <p:pic>
        <p:nvPicPr>
          <p:cNvPr id="1026" name="Picture 2" descr="Pro Tip: How to find and fix 404 errors that really matter to win your  traffic back">
            <a:extLst>
              <a:ext uri="{FF2B5EF4-FFF2-40B4-BE49-F238E27FC236}">
                <a16:creationId xmlns:a16="http://schemas.microsoft.com/office/drawing/2014/main" id="{953B74D7-DE75-2257-DB4B-0350BDB518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5245" y="3586251"/>
            <a:ext cx="4981529" cy="27958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troduction to Programming and C++ | Algorithms and Data Structures |  University of Waterloo">
            <a:extLst>
              <a:ext uri="{FF2B5EF4-FFF2-40B4-BE49-F238E27FC236}">
                <a16:creationId xmlns:a16="http://schemas.microsoft.com/office/drawing/2014/main" id="{2E252ABF-E8B5-7975-9C51-6D1BD044A8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5554" y="3546588"/>
            <a:ext cx="5314950" cy="30956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e're Sorry the number you have dialed has been disconnected or is no longer  in service...￼ - YouTube">
            <a:extLst>
              <a:ext uri="{FF2B5EF4-FFF2-40B4-BE49-F238E27FC236}">
                <a16:creationId xmlns:a16="http://schemas.microsoft.com/office/drawing/2014/main" id="{F3730416-0D6B-7F15-AB52-B889F7A148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0046" y="3468336"/>
            <a:ext cx="5389710" cy="303171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vba - How to handle Referential Integrity for Inserts in Access - Stack  Overflow">
            <a:extLst>
              <a:ext uri="{FF2B5EF4-FFF2-40B4-BE49-F238E27FC236}">
                <a16:creationId xmlns:a16="http://schemas.microsoft.com/office/drawing/2014/main" id="{493B3E81-F04E-E250-B1F9-A94081AE96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2261" y="3979700"/>
            <a:ext cx="5247495" cy="259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29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F2605-F788-CA66-BBD6-9941C767C6B7}"/>
              </a:ext>
            </a:extLst>
          </p:cNvPr>
          <p:cNvSpPr>
            <a:spLocks noGrp="1"/>
          </p:cNvSpPr>
          <p:nvPr>
            <p:ph type="title"/>
          </p:nvPr>
        </p:nvSpPr>
        <p:spPr/>
        <p:txBody>
          <a:bodyPr/>
          <a:lstStyle/>
          <a:p>
            <a:r>
              <a:rPr lang="en-GB" dirty="0"/>
              <a:t>Foreign Key in action.</a:t>
            </a:r>
          </a:p>
        </p:txBody>
      </p:sp>
      <p:graphicFrame>
        <p:nvGraphicFramePr>
          <p:cNvPr id="9" name="Content Placeholder 8">
            <a:extLst>
              <a:ext uri="{FF2B5EF4-FFF2-40B4-BE49-F238E27FC236}">
                <a16:creationId xmlns:a16="http://schemas.microsoft.com/office/drawing/2014/main" id="{C3C879D8-8BFD-746E-FD3C-2D1913DAFDE7}"/>
              </a:ext>
            </a:extLst>
          </p:cNvPr>
          <p:cNvGraphicFramePr>
            <a:graphicFrameLocks noGrp="1"/>
          </p:cNvGraphicFramePr>
          <p:nvPr>
            <p:ph idx="1"/>
            <p:extLst>
              <p:ext uri="{D42A27DB-BD31-4B8C-83A1-F6EECF244321}">
                <p14:modId xmlns:p14="http://schemas.microsoft.com/office/powerpoint/2010/main" val="3486366780"/>
              </p:ext>
            </p:extLst>
          </p:nvPr>
        </p:nvGraphicFramePr>
        <p:xfrm>
          <a:off x="783773" y="2024666"/>
          <a:ext cx="9807576" cy="1015584"/>
        </p:xfrm>
        <a:graphic>
          <a:graphicData uri="http://schemas.openxmlformats.org/drawingml/2006/table">
            <a:tbl>
              <a:tblPr firstCol="1" bandRow="1"/>
              <a:tblGrid>
                <a:gridCol w="1634596">
                  <a:extLst>
                    <a:ext uri="{9D8B030D-6E8A-4147-A177-3AD203B41FA5}">
                      <a16:colId xmlns:a16="http://schemas.microsoft.com/office/drawing/2014/main" val="4274388924"/>
                    </a:ext>
                  </a:extLst>
                </a:gridCol>
                <a:gridCol w="1634596">
                  <a:extLst>
                    <a:ext uri="{9D8B030D-6E8A-4147-A177-3AD203B41FA5}">
                      <a16:colId xmlns:a16="http://schemas.microsoft.com/office/drawing/2014/main" val="3673488509"/>
                    </a:ext>
                  </a:extLst>
                </a:gridCol>
                <a:gridCol w="1634596">
                  <a:extLst>
                    <a:ext uri="{9D8B030D-6E8A-4147-A177-3AD203B41FA5}">
                      <a16:colId xmlns:a16="http://schemas.microsoft.com/office/drawing/2014/main" val="1081453355"/>
                    </a:ext>
                  </a:extLst>
                </a:gridCol>
                <a:gridCol w="1634596">
                  <a:extLst>
                    <a:ext uri="{9D8B030D-6E8A-4147-A177-3AD203B41FA5}">
                      <a16:colId xmlns:a16="http://schemas.microsoft.com/office/drawing/2014/main" val="3301173719"/>
                    </a:ext>
                  </a:extLst>
                </a:gridCol>
                <a:gridCol w="1634596">
                  <a:extLst>
                    <a:ext uri="{9D8B030D-6E8A-4147-A177-3AD203B41FA5}">
                      <a16:colId xmlns:a16="http://schemas.microsoft.com/office/drawing/2014/main" val="2641889731"/>
                    </a:ext>
                  </a:extLst>
                </a:gridCol>
                <a:gridCol w="1634596">
                  <a:extLst>
                    <a:ext uri="{9D8B030D-6E8A-4147-A177-3AD203B41FA5}">
                      <a16:colId xmlns:a16="http://schemas.microsoft.com/office/drawing/2014/main" val="2021551128"/>
                    </a:ext>
                  </a:extLst>
                </a:gridCol>
              </a:tblGrid>
              <a:tr h="169264">
                <a:tc>
                  <a:txBody>
                    <a:bodyPr/>
                    <a:lstStyle/>
                    <a:p>
                      <a:pPr>
                        <a:lnSpc>
                          <a:spcPct val="115000"/>
                        </a:lnSpc>
                        <a:spcAft>
                          <a:spcPts val="1000"/>
                        </a:spcAft>
                      </a:pPr>
                      <a:r>
                        <a:rPr lang="en-GB" sz="1000" b="1">
                          <a:effectLst/>
                          <a:latin typeface="Calibri" panose="020F0502020204030204" pitchFamily="34" charset="0"/>
                          <a:ea typeface="SimSun" panose="02010600030101010101" pitchFamily="2" charset="-122"/>
                          <a:cs typeface="Times New Roman" panose="02020603050405020304" pitchFamily="18" charset="0"/>
                        </a:rPr>
                        <a:t>Customers</a:t>
                      </a:r>
                      <a:endParaRPr lang="en-GB" sz="1000">
                        <a:effectLst/>
                        <a:latin typeface="Calibri" panose="020F0502020204030204" pitchFamily="34" charset="0"/>
                        <a:ea typeface="SimSun" panose="02010600030101010101" pitchFamily="2" charset="-122"/>
                        <a:cs typeface="Times New Roman" panose="02020603050405020304" pitchFamily="18" charset="0"/>
                      </a:endParaRP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000" u="sng"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Customer#</a:t>
                      </a:r>
                      <a:endParaRPr lang="en-GB" sz="1000" u="sng" dirty="0">
                        <a:effectLst/>
                        <a:latin typeface="Calibri" panose="020F0502020204030204" pitchFamily="34" charset="0"/>
                        <a:ea typeface="SimSun" panose="02010600030101010101" pitchFamily="2" charset="-122"/>
                        <a:cs typeface="Times New Roman" panose="02020603050405020304" pitchFamily="18" charset="0"/>
                      </a:endParaRP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D0CECE"/>
                    </a:solidFill>
                  </a:tcPr>
                </a:tc>
                <a:tc>
                  <a:txBody>
                    <a:bodyPr/>
                    <a:lstStyle/>
                    <a:p>
                      <a:pPr>
                        <a:lnSpc>
                          <a:spcPct val="115000"/>
                        </a:lnSpc>
                        <a:spcAft>
                          <a:spcPts val="1000"/>
                        </a:spcAft>
                      </a:pPr>
                      <a:r>
                        <a:rPr lang="en-GB" sz="100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Name</a:t>
                      </a:r>
                      <a:endParaRPr lang="en-GB" sz="1000">
                        <a:effectLst/>
                        <a:latin typeface="Calibri" panose="020F0502020204030204" pitchFamily="34" charset="0"/>
                        <a:ea typeface="SimSun" panose="02010600030101010101" pitchFamily="2" charset="-122"/>
                        <a:cs typeface="Times New Roman" panose="02020603050405020304" pitchFamily="18" charset="0"/>
                      </a:endParaRP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D0CECE"/>
                    </a:solidFill>
                  </a:tcPr>
                </a:tc>
                <a:tc>
                  <a:txBody>
                    <a:bodyPr/>
                    <a:lstStyle/>
                    <a:p>
                      <a:pPr>
                        <a:lnSpc>
                          <a:spcPct val="115000"/>
                        </a:lnSpc>
                        <a:spcAft>
                          <a:spcPts val="1000"/>
                        </a:spcAft>
                      </a:pPr>
                      <a:r>
                        <a:rPr lang="en-GB" sz="100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Street</a:t>
                      </a:r>
                      <a:endParaRPr lang="en-GB" sz="1000">
                        <a:effectLst/>
                        <a:latin typeface="Calibri" panose="020F0502020204030204" pitchFamily="34" charset="0"/>
                        <a:ea typeface="SimSun" panose="02010600030101010101" pitchFamily="2" charset="-122"/>
                        <a:cs typeface="Times New Roman" panose="02020603050405020304" pitchFamily="18" charset="0"/>
                      </a:endParaRP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D0CECE"/>
                    </a:solidFill>
                  </a:tcPr>
                </a:tc>
                <a:tc>
                  <a:txBody>
                    <a:bodyPr/>
                    <a:lstStyle/>
                    <a:p>
                      <a:pPr>
                        <a:lnSpc>
                          <a:spcPct val="115000"/>
                        </a:lnSpc>
                        <a:spcAft>
                          <a:spcPts val="1000"/>
                        </a:spcAft>
                      </a:pPr>
                      <a:r>
                        <a:rPr lang="en-GB" sz="100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City</a:t>
                      </a:r>
                      <a:endParaRPr lang="en-GB" sz="1000">
                        <a:effectLst/>
                        <a:latin typeface="Calibri" panose="020F0502020204030204" pitchFamily="34" charset="0"/>
                        <a:ea typeface="SimSun" panose="02010600030101010101" pitchFamily="2" charset="-122"/>
                        <a:cs typeface="Times New Roman" panose="02020603050405020304" pitchFamily="18" charset="0"/>
                      </a:endParaRP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D0CECE"/>
                    </a:solidFill>
                  </a:tcPr>
                </a:tc>
                <a:tc>
                  <a:txBody>
                    <a:bodyPr/>
                    <a:lstStyle/>
                    <a:p>
                      <a:pPr>
                        <a:lnSpc>
                          <a:spcPct val="115000"/>
                        </a:lnSpc>
                        <a:spcAft>
                          <a:spcPts val="1000"/>
                        </a:spcAft>
                      </a:pPr>
                      <a:r>
                        <a:rPr lang="en-GB" sz="100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Country</a:t>
                      </a:r>
                      <a:endParaRPr lang="en-GB" sz="1000">
                        <a:effectLst/>
                        <a:latin typeface="Calibri" panose="020F0502020204030204" pitchFamily="34" charset="0"/>
                        <a:ea typeface="SimSun" panose="02010600030101010101" pitchFamily="2" charset="-122"/>
                        <a:cs typeface="Times New Roman" panose="02020603050405020304" pitchFamily="18" charset="0"/>
                      </a:endParaRP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3787304100"/>
                  </a:ext>
                </a:extLst>
              </a:tr>
              <a:tr h="169264">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 </a:t>
                      </a:r>
                    </a:p>
                  </a:txBody>
                  <a:tcPr marL="63962" marR="6396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AT01</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Alan Turing</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Maida Vale</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London</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UK</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1315104"/>
                  </a:ext>
                </a:extLst>
              </a:tr>
              <a:tr h="169264">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 </a:t>
                      </a:r>
                    </a:p>
                  </a:txBody>
                  <a:tcPr marL="63962" marR="6396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JB01</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Jean Bartik</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Woodland Walk</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000" dirty="0">
                          <a:effectLst/>
                          <a:latin typeface="Calibri" panose="020F0502020204030204" pitchFamily="34" charset="0"/>
                          <a:ea typeface="SimSun" panose="02010600030101010101" pitchFamily="2" charset="-122"/>
                          <a:cs typeface="Times New Roman" panose="02020603050405020304" pitchFamily="18" charset="0"/>
                        </a:rPr>
                        <a:t>Pennsylvania</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USA</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1528277"/>
                  </a:ext>
                </a:extLst>
              </a:tr>
              <a:tr h="169264">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 </a:t>
                      </a:r>
                    </a:p>
                  </a:txBody>
                  <a:tcPr marL="63962" marR="6396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MH01</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Margaret Hamilton</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300 E Street</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000" dirty="0">
                          <a:effectLst/>
                          <a:latin typeface="Calibri" panose="020F0502020204030204" pitchFamily="34" charset="0"/>
                          <a:ea typeface="SimSun" panose="02010600030101010101" pitchFamily="2" charset="-122"/>
                          <a:cs typeface="Times New Roman" panose="02020603050405020304" pitchFamily="18" charset="0"/>
                        </a:rPr>
                        <a:t>Pennsylvania</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USA</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9656309"/>
                  </a:ext>
                </a:extLst>
              </a:tr>
              <a:tr h="169264">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 </a:t>
                      </a:r>
                    </a:p>
                  </a:txBody>
                  <a:tcPr marL="63962" marR="6396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AL01</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Ada Lovelace</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Hucknall Road</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Nottingham</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UK</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843917"/>
                  </a:ext>
                </a:extLst>
              </a:tr>
              <a:tr h="169264">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 </a:t>
                      </a:r>
                    </a:p>
                  </a:txBody>
                  <a:tcPr marL="63962" marR="6396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EC01</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Edgar F. Codd</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15 Parks Road</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Oxford</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000" dirty="0">
                          <a:effectLst/>
                          <a:latin typeface="Calibri" panose="020F0502020204030204" pitchFamily="34" charset="0"/>
                          <a:ea typeface="SimSun" panose="02010600030101010101" pitchFamily="2" charset="-122"/>
                          <a:cs typeface="Times New Roman" panose="02020603050405020304" pitchFamily="18" charset="0"/>
                        </a:rPr>
                        <a:t>UK</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569684"/>
                  </a:ext>
                </a:extLst>
              </a:tr>
            </a:tbl>
          </a:graphicData>
        </a:graphic>
      </p:graphicFrame>
      <p:sp>
        <p:nvSpPr>
          <p:cNvPr id="4" name="Slide Number Placeholder 3">
            <a:extLst>
              <a:ext uri="{FF2B5EF4-FFF2-40B4-BE49-F238E27FC236}">
                <a16:creationId xmlns:a16="http://schemas.microsoft.com/office/drawing/2014/main" id="{97136D7E-D11A-4060-FA62-D2DC03EDC771}"/>
              </a:ext>
            </a:extLst>
          </p:cNvPr>
          <p:cNvSpPr>
            <a:spLocks noGrp="1"/>
          </p:cNvSpPr>
          <p:nvPr>
            <p:ph type="sldNum" sz="quarter" idx="4"/>
          </p:nvPr>
        </p:nvSpPr>
        <p:spPr/>
        <p:txBody>
          <a:bodyPr/>
          <a:lstStyle/>
          <a:p>
            <a:fld id="{6998E55D-8E2A-4AFE-A61C-B5DBBB7761E7}" type="slidenum">
              <a:rPr lang="en-GB" smtClean="0"/>
              <a:pPr/>
              <a:t>57</a:t>
            </a:fld>
            <a:endParaRPr lang="en-GB"/>
          </a:p>
        </p:txBody>
      </p:sp>
      <p:graphicFrame>
        <p:nvGraphicFramePr>
          <p:cNvPr id="10" name="Table 9">
            <a:extLst>
              <a:ext uri="{FF2B5EF4-FFF2-40B4-BE49-F238E27FC236}">
                <a16:creationId xmlns:a16="http://schemas.microsoft.com/office/drawing/2014/main" id="{832BB512-9FCB-131E-4113-9DC975173408}"/>
              </a:ext>
            </a:extLst>
          </p:cNvPr>
          <p:cNvGraphicFramePr>
            <a:graphicFrameLocks noGrp="1"/>
          </p:cNvGraphicFramePr>
          <p:nvPr>
            <p:extLst>
              <p:ext uri="{D42A27DB-BD31-4B8C-83A1-F6EECF244321}">
                <p14:modId xmlns:p14="http://schemas.microsoft.com/office/powerpoint/2010/main" val="2757105476"/>
              </p:ext>
            </p:extLst>
          </p:nvPr>
        </p:nvGraphicFramePr>
        <p:xfrm>
          <a:off x="4722679" y="3296235"/>
          <a:ext cx="5868670" cy="1088898"/>
        </p:xfrm>
        <a:graphic>
          <a:graphicData uri="http://schemas.openxmlformats.org/drawingml/2006/table">
            <a:tbl>
              <a:tblPr firstRow="1" firstCol="1" bandRow="1"/>
              <a:tblGrid>
                <a:gridCol w="748665">
                  <a:extLst>
                    <a:ext uri="{9D8B030D-6E8A-4147-A177-3AD203B41FA5}">
                      <a16:colId xmlns:a16="http://schemas.microsoft.com/office/drawing/2014/main" val="3185396909"/>
                    </a:ext>
                  </a:extLst>
                </a:gridCol>
                <a:gridCol w="1539240">
                  <a:extLst>
                    <a:ext uri="{9D8B030D-6E8A-4147-A177-3AD203B41FA5}">
                      <a16:colId xmlns:a16="http://schemas.microsoft.com/office/drawing/2014/main" val="4260592509"/>
                    </a:ext>
                  </a:extLst>
                </a:gridCol>
                <a:gridCol w="1850390">
                  <a:extLst>
                    <a:ext uri="{9D8B030D-6E8A-4147-A177-3AD203B41FA5}">
                      <a16:colId xmlns:a16="http://schemas.microsoft.com/office/drawing/2014/main" val="1511119486"/>
                    </a:ext>
                  </a:extLst>
                </a:gridCol>
                <a:gridCol w="1730375">
                  <a:extLst>
                    <a:ext uri="{9D8B030D-6E8A-4147-A177-3AD203B41FA5}">
                      <a16:colId xmlns:a16="http://schemas.microsoft.com/office/drawing/2014/main" val="1736521351"/>
                    </a:ext>
                  </a:extLst>
                </a:gridCol>
              </a:tblGrid>
              <a:tr h="0">
                <a:tc>
                  <a:txBody>
                    <a:bodyPr/>
                    <a:lstStyle/>
                    <a:p>
                      <a:pPr>
                        <a:lnSpc>
                          <a:spcPct val="115000"/>
                        </a:lnSpc>
                        <a:spcAft>
                          <a:spcPts val="1000"/>
                        </a:spcAft>
                      </a:pPr>
                      <a:r>
                        <a:rPr lang="en-GB" sz="1100" b="1">
                          <a:effectLst/>
                          <a:latin typeface="Calibri" panose="020F0502020204030204" pitchFamily="34" charset="0"/>
                          <a:ea typeface="SimSun" panose="02010600030101010101" pitchFamily="2" charset="-122"/>
                          <a:cs typeface="Times New Roman" panose="02020603050405020304" pitchFamily="18" charset="0"/>
                        </a:rPr>
                        <a:t>Items</a:t>
                      </a:r>
                      <a:endParaRPr lang="en-GB"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u="sng"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Item#</a:t>
                      </a:r>
                      <a:endParaRPr lang="en-GB" sz="1100" u="sng"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D0CECE"/>
                    </a:solidFill>
                  </a:tcPr>
                </a:tc>
                <a:tc>
                  <a:txBody>
                    <a:bodyPr/>
                    <a:lstStyle/>
                    <a:p>
                      <a:pPr>
                        <a:lnSpc>
                          <a:spcPct val="115000"/>
                        </a:lnSpc>
                        <a:spcAft>
                          <a:spcPts val="1000"/>
                        </a:spcAft>
                      </a:pPr>
                      <a:r>
                        <a:rPr lang="en-GB" sz="11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Description</a:t>
                      </a:r>
                      <a:endParaRPr lang="en-GB"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D0CECE"/>
                    </a:solidFill>
                  </a:tcPr>
                </a:tc>
                <a:tc>
                  <a:txBody>
                    <a:bodyPr/>
                    <a:lstStyle/>
                    <a:p>
                      <a:pPr>
                        <a:lnSpc>
                          <a:spcPct val="115000"/>
                        </a:lnSpc>
                        <a:spcAft>
                          <a:spcPts val="1000"/>
                        </a:spcAft>
                      </a:pPr>
                      <a:r>
                        <a:rPr lang="en-GB" sz="110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Category</a:t>
                      </a:r>
                      <a:endParaRPr lang="en-GB"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4232293212"/>
                  </a:ext>
                </a:extLst>
              </a:tr>
              <a:tr h="106045">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0001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Hard Disk Drive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Internal Hardware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5695553"/>
                  </a:ext>
                </a:extLst>
              </a:tr>
              <a:tr h="0">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0002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16GB RAM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Internal Hardware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4691989"/>
                  </a:ext>
                </a:extLst>
              </a:tr>
              <a:tr h="0">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0003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Mechanical Keyboard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Peripherals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8543629"/>
                  </a:ext>
                </a:extLst>
              </a:tr>
              <a:tr h="0">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0004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LCD 32” HD Monitor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Display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0840523"/>
                  </a:ext>
                </a:extLst>
              </a:tr>
              <a:tr h="0">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0005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dirty="0">
                          <a:effectLst/>
                          <a:latin typeface="Calibri" panose="020F0502020204030204" pitchFamily="34" charset="0"/>
                          <a:ea typeface="SimSun" panose="02010600030101010101" pitchFamily="2" charset="-122"/>
                          <a:cs typeface="Times New Roman" panose="02020603050405020304" pitchFamily="18" charset="0"/>
                        </a:rPr>
                        <a:t>2200 RTX GPU 11GB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dirty="0">
                          <a:effectLst/>
                          <a:latin typeface="Calibri" panose="020F0502020204030204" pitchFamily="34" charset="0"/>
                          <a:ea typeface="SimSun" panose="02010600030101010101" pitchFamily="2" charset="-122"/>
                          <a:cs typeface="Times New Roman" panose="02020603050405020304" pitchFamily="18" charset="0"/>
                        </a:rPr>
                        <a:t>Internal Hardware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3533145"/>
                  </a:ext>
                </a:extLst>
              </a:tr>
            </a:tbl>
          </a:graphicData>
        </a:graphic>
      </p:graphicFrame>
      <p:graphicFrame>
        <p:nvGraphicFramePr>
          <p:cNvPr id="11" name="Table 10">
            <a:extLst>
              <a:ext uri="{FF2B5EF4-FFF2-40B4-BE49-F238E27FC236}">
                <a16:creationId xmlns:a16="http://schemas.microsoft.com/office/drawing/2014/main" id="{F85D7CD5-D9CB-7CF8-9670-E81781F62E57}"/>
              </a:ext>
            </a:extLst>
          </p:cNvPr>
          <p:cNvGraphicFramePr>
            <a:graphicFrameLocks noGrp="1"/>
          </p:cNvGraphicFramePr>
          <p:nvPr>
            <p:extLst>
              <p:ext uri="{D42A27DB-BD31-4B8C-83A1-F6EECF244321}">
                <p14:modId xmlns:p14="http://schemas.microsoft.com/office/powerpoint/2010/main" val="2935683325"/>
              </p:ext>
            </p:extLst>
          </p:nvPr>
        </p:nvGraphicFramePr>
        <p:xfrm>
          <a:off x="4722679" y="4641118"/>
          <a:ext cx="5868670" cy="1270381"/>
        </p:xfrm>
        <a:graphic>
          <a:graphicData uri="http://schemas.openxmlformats.org/drawingml/2006/table">
            <a:tbl>
              <a:tblPr firstRow="1" firstCol="1" bandRow="1"/>
              <a:tblGrid>
                <a:gridCol w="788670">
                  <a:extLst>
                    <a:ext uri="{9D8B030D-6E8A-4147-A177-3AD203B41FA5}">
                      <a16:colId xmlns:a16="http://schemas.microsoft.com/office/drawing/2014/main" val="67241534"/>
                    </a:ext>
                  </a:extLst>
                </a:gridCol>
                <a:gridCol w="1054735">
                  <a:extLst>
                    <a:ext uri="{9D8B030D-6E8A-4147-A177-3AD203B41FA5}">
                      <a16:colId xmlns:a16="http://schemas.microsoft.com/office/drawing/2014/main" val="1110180220"/>
                    </a:ext>
                  </a:extLst>
                </a:gridCol>
                <a:gridCol w="946150">
                  <a:extLst>
                    <a:ext uri="{9D8B030D-6E8A-4147-A177-3AD203B41FA5}">
                      <a16:colId xmlns:a16="http://schemas.microsoft.com/office/drawing/2014/main" val="3511295652"/>
                    </a:ext>
                  </a:extLst>
                </a:gridCol>
                <a:gridCol w="975360">
                  <a:extLst>
                    <a:ext uri="{9D8B030D-6E8A-4147-A177-3AD203B41FA5}">
                      <a16:colId xmlns:a16="http://schemas.microsoft.com/office/drawing/2014/main" val="1573286393"/>
                    </a:ext>
                  </a:extLst>
                </a:gridCol>
                <a:gridCol w="1071245">
                  <a:extLst>
                    <a:ext uri="{9D8B030D-6E8A-4147-A177-3AD203B41FA5}">
                      <a16:colId xmlns:a16="http://schemas.microsoft.com/office/drawing/2014/main" val="2637675167"/>
                    </a:ext>
                  </a:extLst>
                </a:gridCol>
                <a:gridCol w="1032510">
                  <a:extLst>
                    <a:ext uri="{9D8B030D-6E8A-4147-A177-3AD203B41FA5}">
                      <a16:colId xmlns:a16="http://schemas.microsoft.com/office/drawing/2014/main" val="1483765264"/>
                    </a:ext>
                  </a:extLst>
                </a:gridCol>
              </a:tblGrid>
              <a:tr h="0">
                <a:tc>
                  <a:txBody>
                    <a:bodyPr/>
                    <a:lstStyle/>
                    <a:p>
                      <a:pPr>
                        <a:lnSpc>
                          <a:spcPct val="115000"/>
                        </a:lnSpc>
                        <a:spcAft>
                          <a:spcPts val="1000"/>
                        </a:spcAft>
                      </a:pPr>
                      <a:r>
                        <a:rPr lang="en-GB" sz="1100" b="1">
                          <a:effectLst/>
                          <a:latin typeface="Calibri" panose="020F0502020204030204" pitchFamily="34" charset="0"/>
                          <a:ea typeface="SimSun" panose="02010600030101010101" pitchFamily="2" charset="-122"/>
                          <a:cs typeface="Times New Roman" panose="02020603050405020304" pitchFamily="18" charset="0"/>
                        </a:rPr>
                        <a:t>Orders</a:t>
                      </a:r>
                      <a:endParaRPr lang="en-GB"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u="sng"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Order#</a:t>
                      </a:r>
                      <a:endParaRPr lang="en-GB" sz="1100" u="sng"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D0CECE"/>
                    </a:solidFill>
                  </a:tcPr>
                </a:tc>
                <a:tc>
                  <a:txBody>
                    <a:bodyPr/>
                    <a:lstStyle/>
                    <a:p>
                      <a:pPr>
                        <a:lnSpc>
                          <a:spcPct val="115000"/>
                        </a:lnSpc>
                        <a:spcAft>
                          <a:spcPts val="1000"/>
                        </a:spcAft>
                      </a:pPr>
                      <a:r>
                        <a:rPr lang="en-GB" sz="110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Item#</a:t>
                      </a:r>
                      <a:endParaRPr lang="en-GB"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D0CECE"/>
                    </a:solidFill>
                  </a:tcPr>
                </a:tc>
                <a:tc>
                  <a:txBody>
                    <a:bodyPr/>
                    <a:lstStyle/>
                    <a:p>
                      <a:pPr>
                        <a:lnSpc>
                          <a:spcPct val="115000"/>
                        </a:lnSpc>
                        <a:spcAft>
                          <a:spcPts val="1000"/>
                        </a:spcAft>
                      </a:pPr>
                      <a:r>
                        <a:rPr lang="en-GB" sz="110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Customer#</a:t>
                      </a:r>
                      <a:endParaRPr lang="en-GB"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D0CECE"/>
                    </a:solidFill>
                  </a:tcPr>
                </a:tc>
                <a:tc>
                  <a:txBody>
                    <a:bodyPr/>
                    <a:lstStyle/>
                    <a:p>
                      <a:pPr>
                        <a:lnSpc>
                          <a:spcPct val="115000"/>
                        </a:lnSpc>
                        <a:spcAft>
                          <a:spcPts val="1000"/>
                        </a:spcAft>
                      </a:pPr>
                      <a:r>
                        <a:rPr lang="en-GB" sz="110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Delivery_date</a:t>
                      </a:r>
                      <a:endParaRPr lang="en-GB"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D0CECE"/>
                    </a:solidFill>
                  </a:tcPr>
                </a:tc>
                <a:tc>
                  <a:txBody>
                    <a:bodyPr/>
                    <a:lstStyle/>
                    <a:p>
                      <a:pPr>
                        <a:lnSpc>
                          <a:spcPct val="115000"/>
                        </a:lnSpc>
                        <a:spcAft>
                          <a:spcPts val="1000"/>
                        </a:spcAft>
                      </a:pPr>
                      <a:r>
                        <a:rPr lang="en-GB" sz="110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Quantity</a:t>
                      </a:r>
                      <a:endParaRPr lang="en-GB"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423946945"/>
                  </a:ext>
                </a:extLst>
              </a:tr>
              <a:tr h="0">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Or0022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0002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MH01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2020-02-10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8782611"/>
                  </a:ext>
                </a:extLst>
              </a:tr>
              <a:tr h="0">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Or0023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0004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AL01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2020-01-30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5219621"/>
                  </a:ext>
                </a:extLst>
              </a:tr>
              <a:tr h="0">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Or0024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0001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AT01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2020-02-05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5766104"/>
                  </a:ext>
                </a:extLst>
              </a:tr>
              <a:tr h="0">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Or0025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0005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JB01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2020-02-06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2173654"/>
                  </a:ext>
                </a:extLst>
              </a:tr>
              <a:tr h="0">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Or0026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0003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EC01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2020-02-01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8152248"/>
                  </a:ext>
                </a:extLst>
              </a:tr>
              <a:tr h="0">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Or0027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0004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JB01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2020-02-03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dirty="0">
                          <a:effectLst/>
                          <a:latin typeface="Calibri" panose="020F0502020204030204" pitchFamily="34" charset="0"/>
                          <a:ea typeface="SimSun" panose="02010600030101010101" pitchFamily="2" charset="-122"/>
                          <a:cs typeface="Times New Roman" panose="02020603050405020304" pitchFamily="18"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7725260"/>
                  </a:ext>
                </a:extLst>
              </a:tr>
            </a:tbl>
          </a:graphicData>
        </a:graphic>
      </p:graphicFrame>
      <p:sp>
        <p:nvSpPr>
          <p:cNvPr id="13" name="TextBox 12">
            <a:extLst>
              <a:ext uri="{FF2B5EF4-FFF2-40B4-BE49-F238E27FC236}">
                <a16:creationId xmlns:a16="http://schemas.microsoft.com/office/drawing/2014/main" id="{4A6985C0-5F4F-FFFC-3EDB-0A8B59145E15}"/>
              </a:ext>
            </a:extLst>
          </p:cNvPr>
          <p:cNvSpPr txBox="1"/>
          <p:nvPr/>
        </p:nvSpPr>
        <p:spPr>
          <a:xfrm>
            <a:off x="676275" y="3429000"/>
            <a:ext cx="3676650" cy="646331"/>
          </a:xfrm>
          <a:prstGeom prst="rect">
            <a:avLst/>
          </a:prstGeom>
          <a:noFill/>
        </p:spPr>
        <p:txBody>
          <a:bodyPr wrap="square" rtlCol="0">
            <a:spAutoFit/>
          </a:bodyPr>
          <a:lstStyle/>
          <a:p>
            <a:r>
              <a:rPr lang="en-GB" dirty="0"/>
              <a:t>Find </a:t>
            </a:r>
            <a:r>
              <a:rPr lang="en-GB" dirty="0">
                <a:highlight>
                  <a:srgbClr val="FFFF00"/>
                </a:highlight>
              </a:rPr>
              <a:t>primary keys</a:t>
            </a:r>
            <a:r>
              <a:rPr lang="en-GB" dirty="0"/>
              <a:t> and </a:t>
            </a:r>
            <a:r>
              <a:rPr lang="en-GB" dirty="0">
                <a:highlight>
                  <a:srgbClr val="FF0000"/>
                </a:highlight>
              </a:rPr>
              <a:t>foreign keys </a:t>
            </a:r>
            <a:r>
              <a:rPr lang="en-GB" dirty="0"/>
              <a:t>and also mark </a:t>
            </a:r>
            <a:r>
              <a:rPr lang="en-GB" dirty="0">
                <a:highlight>
                  <a:srgbClr val="00FFFF"/>
                </a:highlight>
              </a:rPr>
              <a:t>referencing relations</a:t>
            </a:r>
            <a:r>
              <a:rPr lang="en-GB" dirty="0"/>
              <a:t>.</a:t>
            </a:r>
          </a:p>
        </p:txBody>
      </p:sp>
      <p:sp>
        <p:nvSpPr>
          <p:cNvPr id="14" name="Rectangle 13">
            <a:extLst>
              <a:ext uri="{FF2B5EF4-FFF2-40B4-BE49-F238E27FC236}">
                <a16:creationId xmlns:a16="http://schemas.microsoft.com/office/drawing/2014/main" id="{AB0B12BF-3F47-5283-E09F-803F51364AC8}"/>
              </a:ext>
            </a:extLst>
          </p:cNvPr>
          <p:cNvSpPr/>
          <p:nvPr/>
        </p:nvSpPr>
        <p:spPr>
          <a:xfrm>
            <a:off x="2381250" y="1969291"/>
            <a:ext cx="1123950" cy="257175"/>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1C769153-C61A-727B-C21E-719996C92FD9}"/>
              </a:ext>
            </a:extLst>
          </p:cNvPr>
          <p:cNvSpPr/>
          <p:nvPr/>
        </p:nvSpPr>
        <p:spPr>
          <a:xfrm>
            <a:off x="5354289" y="3261786"/>
            <a:ext cx="1123950" cy="257175"/>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964D28EC-734B-AA5E-089E-E948C240DD3E}"/>
              </a:ext>
            </a:extLst>
          </p:cNvPr>
          <p:cNvSpPr/>
          <p:nvPr/>
        </p:nvSpPr>
        <p:spPr>
          <a:xfrm>
            <a:off x="5431422" y="4637963"/>
            <a:ext cx="1123950" cy="257175"/>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177EA386-F892-E5F5-890E-358C048E9674}"/>
              </a:ext>
            </a:extLst>
          </p:cNvPr>
          <p:cNvSpPr/>
          <p:nvPr/>
        </p:nvSpPr>
        <p:spPr>
          <a:xfrm>
            <a:off x="6630260" y="4606668"/>
            <a:ext cx="771525" cy="257175"/>
          </a:xfrm>
          <a:prstGeom prst="rect">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35FE1024-00CB-6078-D8BA-4854D6A21B36}"/>
              </a:ext>
            </a:extLst>
          </p:cNvPr>
          <p:cNvSpPr/>
          <p:nvPr/>
        </p:nvSpPr>
        <p:spPr>
          <a:xfrm>
            <a:off x="7583621" y="4606668"/>
            <a:ext cx="855529" cy="257175"/>
          </a:xfrm>
          <a:prstGeom prst="rect">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cxnSp>
        <p:nvCxnSpPr>
          <p:cNvPr id="20" name="Connector: Curved 19">
            <a:extLst>
              <a:ext uri="{FF2B5EF4-FFF2-40B4-BE49-F238E27FC236}">
                <a16:creationId xmlns:a16="http://schemas.microsoft.com/office/drawing/2014/main" id="{6AD2B0D6-8775-1077-B0A9-82E82EB08C35}"/>
              </a:ext>
            </a:extLst>
          </p:cNvPr>
          <p:cNvCxnSpPr>
            <a:stCxn id="17" idx="0"/>
            <a:endCxn id="15" idx="3"/>
          </p:cNvCxnSpPr>
          <p:nvPr/>
        </p:nvCxnSpPr>
        <p:spPr>
          <a:xfrm rot="16200000" flipV="1">
            <a:off x="6138984" y="3729629"/>
            <a:ext cx="1216294" cy="537784"/>
          </a:xfrm>
          <a:prstGeom prst="curvedConnector2">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C776CE5E-3FCB-7B0A-CA85-4EF31BC1DCFB}"/>
              </a:ext>
            </a:extLst>
          </p:cNvPr>
          <p:cNvCxnSpPr>
            <a:cxnSpLocks/>
            <a:stCxn id="18" idx="0"/>
            <a:endCxn id="14" idx="3"/>
          </p:cNvCxnSpPr>
          <p:nvPr/>
        </p:nvCxnSpPr>
        <p:spPr>
          <a:xfrm rot="16200000" flipV="1">
            <a:off x="4503899" y="1099181"/>
            <a:ext cx="2508789" cy="4506186"/>
          </a:xfrm>
          <a:prstGeom prst="curvedConnector2">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A4DF279-110B-A697-B04C-88451017362B}"/>
              </a:ext>
            </a:extLst>
          </p:cNvPr>
          <p:cNvSpPr txBox="1"/>
          <p:nvPr/>
        </p:nvSpPr>
        <p:spPr>
          <a:xfrm>
            <a:off x="422031" y="4464081"/>
            <a:ext cx="4300648" cy="646331"/>
          </a:xfrm>
          <a:prstGeom prst="rect">
            <a:avLst/>
          </a:prstGeom>
          <a:noFill/>
        </p:spPr>
        <p:txBody>
          <a:bodyPr wrap="square" rtlCol="0">
            <a:spAutoFit/>
          </a:bodyPr>
          <a:lstStyle/>
          <a:p>
            <a:r>
              <a:rPr lang="en-GB" i="1" dirty="0"/>
              <a:t>Find the total quantity and items for orders of customers living in “Pennsylvania”. </a:t>
            </a:r>
          </a:p>
        </p:txBody>
      </p:sp>
      <p:sp>
        <p:nvSpPr>
          <p:cNvPr id="25" name="TextBox 24">
            <a:extLst>
              <a:ext uri="{FF2B5EF4-FFF2-40B4-BE49-F238E27FC236}">
                <a16:creationId xmlns:a16="http://schemas.microsoft.com/office/drawing/2014/main" id="{90EBC664-C8DA-45EE-33EE-01BF7B84E65F}"/>
              </a:ext>
            </a:extLst>
          </p:cNvPr>
          <p:cNvSpPr txBox="1"/>
          <p:nvPr/>
        </p:nvSpPr>
        <p:spPr>
          <a:xfrm>
            <a:off x="290146" y="5157981"/>
            <a:ext cx="4080559" cy="923330"/>
          </a:xfrm>
          <a:prstGeom prst="rect">
            <a:avLst/>
          </a:prstGeom>
          <a:noFill/>
        </p:spPr>
        <p:txBody>
          <a:bodyPr wrap="square" rtlCol="0">
            <a:spAutoFit/>
          </a:bodyPr>
          <a:lstStyle/>
          <a:p>
            <a:r>
              <a:rPr lang="en-GB" dirty="0"/>
              <a:t>Process “Customers”</a:t>
            </a:r>
          </a:p>
          <a:p>
            <a:r>
              <a:rPr lang="en-GB" dirty="0"/>
              <a:t>Then “Orders” and “Items” using Foreign Keys.</a:t>
            </a:r>
          </a:p>
        </p:txBody>
      </p:sp>
      <p:sp>
        <p:nvSpPr>
          <p:cNvPr id="3" name="TextBox 2">
            <a:extLst>
              <a:ext uri="{FF2B5EF4-FFF2-40B4-BE49-F238E27FC236}">
                <a16:creationId xmlns:a16="http://schemas.microsoft.com/office/drawing/2014/main" id="{2423D7B2-9F30-109D-A6F9-F6924E5DAB79}"/>
              </a:ext>
            </a:extLst>
          </p:cNvPr>
          <p:cNvSpPr txBox="1"/>
          <p:nvPr/>
        </p:nvSpPr>
        <p:spPr>
          <a:xfrm>
            <a:off x="2458382" y="6227275"/>
            <a:ext cx="9239876" cy="461665"/>
          </a:xfrm>
          <a:prstGeom prst="rect">
            <a:avLst/>
          </a:prstGeom>
          <a:noFill/>
        </p:spPr>
        <p:txBody>
          <a:bodyPr wrap="square" rtlCol="0">
            <a:spAutoFit/>
          </a:bodyPr>
          <a:lstStyle/>
          <a:p>
            <a:r>
              <a:rPr lang="en-GB" sz="2400" dirty="0">
                <a:solidFill>
                  <a:srgbClr val="FF0000"/>
                </a:solidFill>
              </a:rPr>
              <a:t>Can you draw the ER diagram for these relations? (May be next week!)</a:t>
            </a:r>
          </a:p>
        </p:txBody>
      </p:sp>
      <p:sp>
        <p:nvSpPr>
          <p:cNvPr id="12" name="TextBox 11">
            <a:extLst>
              <a:ext uri="{FF2B5EF4-FFF2-40B4-BE49-F238E27FC236}">
                <a16:creationId xmlns:a16="http://schemas.microsoft.com/office/drawing/2014/main" id="{836FABEE-DE5E-74BB-58EA-A3E9CEFD05B8}"/>
              </a:ext>
            </a:extLst>
          </p:cNvPr>
          <p:cNvSpPr txBox="1"/>
          <p:nvPr/>
        </p:nvSpPr>
        <p:spPr>
          <a:xfrm>
            <a:off x="290146" y="5966318"/>
            <a:ext cx="5532937" cy="369332"/>
          </a:xfrm>
          <a:prstGeom prst="rect">
            <a:avLst/>
          </a:prstGeom>
          <a:noFill/>
        </p:spPr>
        <p:txBody>
          <a:bodyPr wrap="square" rtlCol="0">
            <a:spAutoFit/>
          </a:bodyPr>
          <a:lstStyle/>
          <a:p>
            <a:r>
              <a:rPr lang="en-GB" dirty="0"/>
              <a:t>-&gt;9, LCD32” Monitor, </a:t>
            </a:r>
            <a:r>
              <a:rPr lang="en-GB" dirty="0">
                <a:latin typeface="Calibri" panose="020F0502020204030204" pitchFamily="34" charset="0"/>
                <a:ea typeface="SimSun" panose="02010600030101010101" pitchFamily="2" charset="-122"/>
                <a:cs typeface="Times New Roman" panose="02020603050405020304" pitchFamily="18" charset="0"/>
              </a:rPr>
              <a:t>2200 RTX GPU 11GB</a:t>
            </a:r>
            <a:r>
              <a:rPr lang="en-GB" dirty="0"/>
              <a:t>, 16GBram.</a:t>
            </a:r>
          </a:p>
        </p:txBody>
      </p:sp>
    </p:spTree>
    <p:extLst>
      <p:ext uri="{BB962C8B-B14F-4D97-AF65-F5344CB8AC3E}">
        <p14:creationId xmlns:p14="http://schemas.microsoft.com/office/powerpoint/2010/main" val="1297395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p:cTn id="33" dur="1000" fill="hold"/>
                                        <p:tgtEl>
                                          <p:spTgt spid="20"/>
                                        </p:tgtEl>
                                        <p:attrNameLst>
                                          <p:attrName>ppt_w</p:attrName>
                                        </p:attrNameLst>
                                      </p:cBhvr>
                                      <p:tavLst>
                                        <p:tav tm="0">
                                          <p:val>
                                            <p:fltVal val="0"/>
                                          </p:val>
                                        </p:tav>
                                        <p:tav tm="100000">
                                          <p:val>
                                            <p:strVal val="#ppt_w"/>
                                          </p:val>
                                        </p:tav>
                                      </p:tavLst>
                                    </p:anim>
                                    <p:anim calcmode="lin" valueType="num">
                                      <p:cBhvr>
                                        <p:cTn id="34" dur="1000" fill="hold"/>
                                        <p:tgtEl>
                                          <p:spTgt spid="20"/>
                                        </p:tgtEl>
                                        <p:attrNameLst>
                                          <p:attrName>ppt_h</p:attrName>
                                        </p:attrNameLst>
                                      </p:cBhvr>
                                      <p:tavLst>
                                        <p:tav tm="0">
                                          <p:val>
                                            <p:fltVal val="0"/>
                                          </p:val>
                                        </p:tav>
                                        <p:tav tm="100000">
                                          <p:val>
                                            <p:strVal val="#ppt_h"/>
                                          </p:val>
                                        </p:tav>
                                      </p:tavLst>
                                    </p:anim>
                                    <p:anim calcmode="lin" valueType="num">
                                      <p:cBhvr>
                                        <p:cTn id="35" dur="1000" fill="hold"/>
                                        <p:tgtEl>
                                          <p:spTgt spid="20"/>
                                        </p:tgtEl>
                                        <p:attrNameLst>
                                          <p:attrName>style.rotation</p:attrName>
                                        </p:attrNameLst>
                                      </p:cBhvr>
                                      <p:tavLst>
                                        <p:tav tm="0">
                                          <p:val>
                                            <p:fltVal val="90"/>
                                          </p:val>
                                        </p:tav>
                                        <p:tav tm="100000">
                                          <p:val>
                                            <p:fltVal val="0"/>
                                          </p:val>
                                        </p:tav>
                                      </p:tavLst>
                                    </p:anim>
                                    <p:animEffect transition="in" filter="fade">
                                      <p:cBhvr>
                                        <p:cTn id="36" dur="1000"/>
                                        <p:tgtEl>
                                          <p:spTgt spid="20"/>
                                        </p:tgtEl>
                                      </p:cBhvr>
                                    </p:animEffect>
                                  </p:childTnLst>
                                </p:cTn>
                              </p:par>
                              <p:par>
                                <p:cTn id="37" presetID="3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1000" fill="hold"/>
                                        <p:tgtEl>
                                          <p:spTgt spid="21"/>
                                        </p:tgtEl>
                                        <p:attrNameLst>
                                          <p:attrName>ppt_w</p:attrName>
                                        </p:attrNameLst>
                                      </p:cBhvr>
                                      <p:tavLst>
                                        <p:tav tm="0">
                                          <p:val>
                                            <p:fltVal val="0"/>
                                          </p:val>
                                        </p:tav>
                                        <p:tav tm="100000">
                                          <p:val>
                                            <p:strVal val="#ppt_w"/>
                                          </p:val>
                                        </p:tav>
                                      </p:tavLst>
                                    </p:anim>
                                    <p:anim calcmode="lin" valueType="num">
                                      <p:cBhvr>
                                        <p:cTn id="40" dur="1000" fill="hold"/>
                                        <p:tgtEl>
                                          <p:spTgt spid="21"/>
                                        </p:tgtEl>
                                        <p:attrNameLst>
                                          <p:attrName>ppt_h</p:attrName>
                                        </p:attrNameLst>
                                      </p:cBhvr>
                                      <p:tavLst>
                                        <p:tav tm="0">
                                          <p:val>
                                            <p:fltVal val="0"/>
                                          </p:val>
                                        </p:tav>
                                        <p:tav tm="100000">
                                          <p:val>
                                            <p:strVal val="#ppt_h"/>
                                          </p:val>
                                        </p:tav>
                                      </p:tavLst>
                                    </p:anim>
                                    <p:anim calcmode="lin" valueType="num">
                                      <p:cBhvr>
                                        <p:cTn id="41" dur="1000" fill="hold"/>
                                        <p:tgtEl>
                                          <p:spTgt spid="21"/>
                                        </p:tgtEl>
                                        <p:attrNameLst>
                                          <p:attrName>style.rotation</p:attrName>
                                        </p:attrNameLst>
                                      </p:cBhvr>
                                      <p:tavLst>
                                        <p:tav tm="0">
                                          <p:val>
                                            <p:fltVal val="90"/>
                                          </p:val>
                                        </p:tav>
                                        <p:tav tm="100000">
                                          <p:val>
                                            <p:fltVal val="0"/>
                                          </p:val>
                                        </p:tav>
                                      </p:tavLst>
                                    </p:anim>
                                    <p:animEffect transition="in" filter="fade">
                                      <p:cBhvr>
                                        <p:cTn id="42" dur="10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additive="base">
                                        <p:cTn id="47" dur="500" fill="hold"/>
                                        <p:tgtEl>
                                          <p:spTgt spid="24"/>
                                        </p:tgtEl>
                                        <p:attrNameLst>
                                          <p:attrName>ppt_x</p:attrName>
                                        </p:attrNameLst>
                                      </p:cBhvr>
                                      <p:tavLst>
                                        <p:tav tm="0">
                                          <p:val>
                                            <p:strVal val="#ppt_x"/>
                                          </p:val>
                                        </p:tav>
                                        <p:tav tm="100000">
                                          <p:val>
                                            <p:strVal val="#ppt_x"/>
                                          </p:val>
                                        </p:tav>
                                      </p:tavLst>
                                    </p:anim>
                                    <p:anim calcmode="lin" valueType="num">
                                      <p:cBhvr additive="base">
                                        <p:cTn id="4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animBg="1"/>
      <p:bldP spid="16" grpId="0" animBg="1"/>
      <p:bldP spid="17" grpId="0" animBg="1"/>
      <p:bldP spid="18" grpId="0" animBg="1"/>
      <p:bldP spid="24" grpId="0"/>
      <p:bldP spid="25" grpId="0"/>
      <p:bldP spid="3" grpId="0"/>
      <p:bldP spid="1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603CF-88D4-029B-26A6-C5D580C80F96}"/>
              </a:ext>
            </a:extLst>
          </p:cNvPr>
          <p:cNvSpPr>
            <a:spLocks noGrp="1"/>
          </p:cNvSpPr>
          <p:nvPr>
            <p:ph type="title"/>
          </p:nvPr>
        </p:nvSpPr>
        <p:spPr/>
        <p:txBody>
          <a:bodyPr/>
          <a:lstStyle/>
          <a:p>
            <a:r>
              <a:rPr lang="en-GB" dirty="0"/>
              <a:t>Lets continue</a:t>
            </a:r>
          </a:p>
        </p:txBody>
      </p:sp>
      <p:sp>
        <p:nvSpPr>
          <p:cNvPr id="3" name="Content Placeholder 2">
            <a:extLst>
              <a:ext uri="{FF2B5EF4-FFF2-40B4-BE49-F238E27FC236}">
                <a16:creationId xmlns:a16="http://schemas.microsoft.com/office/drawing/2014/main" id="{343970BF-549A-DB8F-8BD7-759F2AD1DC08}"/>
              </a:ext>
            </a:extLst>
          </p:cNvPr>
          <p:cNvSpPr>
            <a:spLocks noGrp="1"/>
          </p:cNvSpPr>
          <p:nvPr>
            <p:ph idx="1"/>
          </p:nvPr>
        </p:nvSpPr>
        <p:spPr>
          <a:xfrm>
            <a:off x="306075" y="2313991"/>
            <a:ext cx="10285727" cy="3862971"/>
          </a:xfrm>
        </p:spPr>
        <p:txBody>
          <a:bodyPr>
            <a:normAutofit/>
          </a:bodyPr>
          <a:lstStyle/>
          <a:p>
            <a:r>
              <a:rPr lang="en-GB" dirty="0"/>
              <a:t>Previously</a:t>
            </a:r>
          </a:p>
          <a:p>
            <a:pPr lvl="1"/>
            <a:r>
              <a:rPr lang="en-GB" dirty="0"/>
              <a:t>Relational Model</a:t>
            </a:r>
          </a:p>
          <a:p>
            <a:pPr lvl="2"/>
            <a:r>
              <a:rPr lang="en-GB" dirty="0"/>
              <a:t>Relation</a:t>
            </a:r>
          </a:p>
          <a:p>
            <a:pPr lvl="3"/>
            <a:r>
              <a:rPr lang="en-GB" dirty="0"/>
              <a:t>Table with data (Instance)</a:t>
            </a:r>
          </a:p>
          <a:p>
            <a:pPr lvl="3"/>
            <a:r>
              <a:rPr lang="en-GB" dirty="0"/>
              <a:t>Relational Schema i.e., signature of the relation</a:t>
            </a:r>
          </a:p>
          <a:p>
            <a:pPr lvl="3"/>
            <a:r>
              <a:rPr lang="en-GB" dirty="0"/>
              <a:t>Integrity Constraints:</a:t>
            </a:r>
          </a:p>
          <a:p>
            <a:pPr lvl="4"/>
            <a:r>
              <a:rPr lang="en-GB" b="1" dirty="0"/>
              <a:t>Domain Constraint</a:t>
            </a:r>
            <a:r>
              <a:rPr lang="en-GB" dirty="0"/>
              <a:t>: For each attribute, all values must be within the attribute’s domain.</a:t>
            </a:r>
          </a:p>
          <a:p>
            <a:pPr lvl="4"/>
            <a:r>
              <a:rPr lang="en-GB" b="1" dirty="0"/>
              <a:t>Entity Integrity Constraint</a:t>
            </a:r>
            <a:r>
              <a:rPr lang="en-GB" dirty="0"/>
              <a:t>: The primary key field cannot be empty and duplicated.</a:t>
            </a:r>
          </a:p>
          <a:p>
            <a:pPr lvl="4"/>
            <a:r>
              <a:rPr lang="en-GB" b="1" dirty="0"/>
              <a:t>Referential Integrity</a:t>
            </a:r>
            <a:r>
              <a:rPr lang="en-GB" dirty="0"/>
              <a:t>: Preserving the relationships and integrities of tables in relation</a:t>
            </a:r>
          </a:p>
          <a:p>
            <a:pPr lvl="5"/>
            <a:r>
              <a:rPr lang="en-GB" b="1" dirty="0"/>
              <a:t>Foreign key</a:t>
            </a:r>
            <a:r>
              <a:rPr lang="en-GB" dirty="0"/>
              <a:t>: a logical pointer that relates entities based on primary keys.</a:t>
            </a:r>
          </a:p>
          <a:p>
            <a:pPr lvl="2"/>
            <a:endParaRPr lang="en-GB" dirty="0"/>
          </a:p>
        </p:txBody>
      </p:sp>
      <p:sp>
        <p:nvSpPr>
          <p:cNvPr id="4" name="Slide Number Placeholder 3">
            <a:extLst>
              <a:ext uri="{FF2B5EF4-FFF2-40B4-BE49-F238E27FC236}">
                <a16:creationId xmlns:a16="http://schemas.microsoft.com/office/drawing/2014/main" id="{9905D41F-6C5E-B613-4363-7D3060F6048E}"/>
              </a:ext>
            </a:extLst>
          </p:cNvPr>
          <p:cNvSpPr>
            <a:spLocks noGrp="1"/>
          </p:cNvSpPr>
          <p:nvPr>
            <p:ph type="sldNum" sz="quarter" idx="4"/>
          </p:nvPr>
        </p:nvSpPr>
        <p:spPr/>
        <p:txBody>
          <a:bodyPr/>
          <a:lstStyle/>
          <a:p>
            <a:fld id="{6998E55D-8E2A-4AFE-A61C-B5DBBB7761E7}" type="slidenum">
              <a:rPr lang="en-GB" smtClean="0"/>
              <a:pPr/>
              <a:t>58</a:t>
            </a:fld>
            <a:endParaRPr lang="en-GB"/>
          </a:p>
        </p:txBody>
      </p:sp>
      <p:graphicFrame>
        <p:nvGraphicFramePr>
          <p:cNvPr id="7" name="Table 7">
            <a:extLst>
              <a:ext uri="{FF2B5EF4-FFF2-40B4-BE49-F238E27FC236}">
                <a16:creationId xmlns:a16="http://schemas.microsoft.com/office/drawing/2014/main" id="{DD2B1A69-BDC1-AC78-D5E8-DD46F131E0DC}"/>
              </a:ext>
            </a:extLst>
          </p:cNvPr>
          <p:cNvGraphicFramePr>
            <a:graphicFrameLocks noGrp="1"/>
          </p:cNvGraphicFramePr>
          <p:nvPr>
            <p:extLst>
              <p:ext uri="{D42A27DB-BD31-4B8C-83A1-F6EECF244321}">
                <p14:modId xmlns:p14="http://schemas.microsoft.com/office/powerpoint/2010/main" val="5042658"/>
              </p:ext>
            </p:extLst>
          </p:nvPr>
        </p:nvGraphicFramePr>
        <p:xfrm>
          <a:off x="4521056" y="681038"/>
          <a:ext cx="4146629" cy="1569720"/>
        </p:xfrm>
        <a:graphic>
          <a:graphicData uri="http://schemas.openxmlformats.org/drawingml/2006/table">
            <a:tbl>
              <a:tblPr firstRow="1" bandRow="1">
                <a:tableStyleId>{5C22544A-7EE6-4342-B048-85BDC9FD1C3A}</a:tableStyleId>
              </a:tblPr>
              <a:tblGrid>
                <a:gridCol w="1480668">
                  <a:extLst>
                    <a:ext uri="{9D8B030D-6E8A-4147-A177-3AD203B41FA5}">
                      <a16:colId xmlns:a16="http://schemas.microsoft.com/office/drawing/2014/main" val="1551054938"/>
                    </a:ext>
                  </a:extLst>
                </a:gridCol>
                <a:gridCol w="810781">
                  <a:extLst>
                    <a:ext uri="{9D8B030D-6E8A-4147-A177-3AD203B41FA5}">
                      <a16:colId xmlns:a16="http://schemas.microsoft.com/office/drawing/2014/main" val="2429303523"/>
                    </a:ext>
                  </a:extLst>
                </a:gridCol>
                <a:gridCol w="791308">
                  <a:extLst>
                    <a:ext uri="{9D8B030D-6E8A-4147-A177-3AD203B41FA5}">
                      <a16:colId xmlns:a16="http://schemas.microsoft.com/office/drawing/2014/main" val="749733657"/>
                    </a:ext>
                  </a:extLst>
                </a:gridCol>
                <a:gridCol w="1063872">
                  <a:extLst>
                    <a:ext uri="{9D8B030D-6E8A-4147-A177-3AD203B41FA5}">
                      <a16:colId xmlns:a16="http://schemas.microsoft.com/office/drawing/2014/main" val="3359406929"/>
                    </a:ext>
                  </a:extLst>
                </a:gridCol>
              </a:tblGrid>
              <a:tr h="370840">
                <a:tc>
                  <a:txBody>
                    <a:bodyPr/>
                    <a:lstStyle/>
                    <a:p>
                      <a:r>
                        <a:rPr lang="en-GB" sz="1400" u="sng" dirty="0"/>
                        <a:t>Model</a:t>
                      </a:r>
                    </a:p>
                  </a:txBody>
                  <a:tcPr/>
                </a:tc>
                <a:tc>
                  <a:txBody>
                    <a:bodyPr/>
                    <a:lstStyle/>
                    <a:p>
                      <a:r>
                        <a:rPr lang="en-GB" sz="1400" dirty="0"/>
                        <a:t>Weight</a:t>
                      </a:r>
                    </a:p>
                  </a:txBody>
                  <a:tcPr/>
                </a:tc>
                <a:tc>
                  <a:txBody>
                    <a:bodyPr/>
                    <a:lstStyle/>
                    <a:p>
                      <a:r>
                        <a:rPr lang="en-GB" sz="1200" dirty="0"/>
                        <a:t>Length (mm)</a:t>
                      </a:r>
                    </a:p>
                  </a:txBody>
                  <a:tcPr/>
                </a:tc>
                <a:tc>
                  <a:txBody>
                    <a:bodyPr/>
                    <a:lstStyle/>
                    <a:p>
                      <a:r>
                        <a:rPr lang="en-GB" sz="1400" dirty="0" err="1"/>
                        <a:t>Max_Speed</a:t>
                      </a:r>
                      <a:endParaRPr lang="en-GB" sz="1400" dirty="0"/>
                    </a:p>
                  </a:txBody>
                  <a:tcPr/>
                </a:tc>
                <a:extLst>
                  <a:ext uri="{0D108BD9-81ED-4DB2-BD59-A6C34878D82A}">
                    <a16:rowId xmlns:a16="http://schemas.microsoft.com/office/drawing/2014/main" val="1488878063"/>
                  </a:ext>
                </a:extLst>
              </a:tr>
              <a:tr h="370840">
                <a:tc>
                  <a:txBody>
                    <a:bodyPr/>
                    <a:lstStyle/>
                    <a:p>
                      <a:r>
                        <a:rPr lang="en-GB" sz="1400" dirty="0"/>
                        <a:t>BMW 3.21</a:t>
                      </a:r>
                    </a:p>
                  </a:txBody>
                  <a:tcPr/>
                </a:tc>
                <a:tc>
                  <a:txBody>
                    <a:bodyPr/>
                    <a:lstStyle/>
                    <a:p>
                      <a:r>
                        <a:rPr lang="en-GB" sz="1400" dirty="0"/>
                        <a:t>1400</a:t>
                      </a:r>
                    </a:p>
                  </a:txBody>
                  <a:tcPr/>
                </a:tc>
                <a:tc>
                  <a:txBody>
                    <a:bodyPr/>
                    <a:lstStyle/>
                    <a:p>
                      <a:r>
                        <a:rPr lang="en-GB" sz="1400" dirty="0"/>
                        <a:t>2501</a:t>
                      </a:r>
                    </a:p>
                  </a:txBody>
                  <a:tcPr/>
                </a:tc>
                <a:tc>
                  <a:txBody>
                    <a:bodyPr/>
                    <a:lstStyle/>
                    <a:p>
                      <a:r>
                        <a:rPr lang="en-GB" sz="1400" dirty="0"/>
                        <a:t>200</a:t>
                      </a:r>
                    </a:p>
                  </a:txBody>
                  <a:tcPr/>
                </a:tc>
                <a:extLst>
                  <a:ext uri="{0D108BD9-81ED-4DB2-BD59-A6C34878D82A}">
                    <a16:rowId xmlns:a16="http://schemas.microsoft.com/office/drawing/2014/main" val="4098427296"/>
                  </a:ext>
                </a:extLst>
              </a:tr>
              <a:tr h="370840">
                <a:tc>
                  <a:txBody>
                    <a:bodyPr/>
                    <a:lstStyle/>
                    <a:p>
                      <a:r>
                        <a:rPr lang="en-GB" sz="1400" dirty="0" err="1"/>
                        <a:t>Toyota_Corolla</a:t>
                      </a:r>
                      <a:endParaRPr lang="en-GB" sz="1400" dirty="0"/>
                    </a:p>
                  </a:txBody>
                  <a:tcPr/>
                </a:tc>
                <a:tc>
                  <a:txBody>
                    <a:bodyPr/>
                    <a:lstStyle/>
                    <a:p>
                      <a:r>
                        <a:rPr lang="en-GB" sz="1400" dirty="0"/>
                        <a:t>1300</a:t>
                      </a:r>
                    </a:p>
                  </a:txBody>
                  <a:tcPr/>
                </a:tc>
                <a:tc>
                  <a:txBody>
                    <a:bodyPr/>
                    <a:lstStyle/>
                    <a:p>
                      <a:r>
                        <a:rPr lang="en-GB" sz="1400" dirty="0"/>
                        <a:t>3321</a:t>
                      </a:r>
                    </a:p>
                  </a:txBody>
                  <a:tcPr/>
                </a:tc>
                <a:tc>
                  <a:txBody>
                    <a:bodyPr/>
                    <a:lstStyle/>
                    <a:p>
                      <a:r>
                        <a:rPr lang="en-GB" sz="1400" dirty="0"/>
                        <a:t>200</a:t>
                      </a:r>
                    </a:p>
                  </a:txBody>
                  <a:tcPr/>
                </a:tc>
                <a:extLst>
                  <a:ext uri="{0D108BD9-81ED-4DB2-BD59-A6C34878D82A}">
                    <a16:rowId xmlns:a16="http://schemas.microsoft.com/office/drawing/2014/main" val="1953469719"/>
                  </a:ext>
                </a:extLst>
              </a:tr>
              <a:tr h="370840">
                <a:tc>
                  <a:txBody>
                    <a:bodyPr/>
                    <a:lstStyle/>
                    <a:p>
                      <a:r>
                        <a:rPr lang="en-GB" sz="1400" dirty="0"/>
                        <a:t>Hyundai E.GLS</a:t>
                      </a:r>
                    </a:p>
                  </a:txBody>
                  <a:tcPr/>
                </a:tc>
                <a:tc>
                  <a:txBody>
                    <a:bodyPr/>
                    <a:lstStyle/>
                    <a:p>
                      <a:r>
                        <a:rPr lang="en-GB" sz="1400" dirty="0"/>
                        <a:t>1400</a:t>
                      </a:r>
                    </a:p>
                  </a:txBody>
                  <a:tcPr/>
                </a:tc>
                <a:tc>
                  <a:txBody>
                    <a:bodyPr/>
                    <a:lstStyle/>
                    <a:p>
                      <a:r>
                        <a:rPr lang="en-GB" sz="1400" dirty="0"/>
                        <a:t>3895</a:t>
                      </a:r>
                    </a:p>
                  </a:txBody>
                  <a:tcPr/>
                </a:tc>
                <a:tc>
                  <a:txBody>
                    <a:bodyPr/>
                    <a:lstStyle/>
                    <a:p>
                      <a:r>
                        <a:rPr lang="en-GB" sz="1400" dirty="0"/>
                        <a:t>210</a:t>
                      </a:r>
                    </a:p>
                  </a:txBody>
                  <a:tcPr/>
                </a:tc>
                <a:extLst>
                  <a:ext uri="{0D108BD9-81ED-4DB2-BD59-A6C34878D82A}">
                    <a16:rowId xmlns:a16="http://schemas.microsoft.com/office/drawing/2014/main" val="3233330986"/>
                  </a:ext>
                </a:extLst>
              </a:tr>
            </a:tbl>
          </a:graphicData>
        </a:graphic>
      </p:graphicFrame>
      <p:sp>
        <p:nvSpPr>
          <p:cNvPr id="9" name="TextBox 8">
            <a:extLst>
              <a:ext uri="{FF2B5EF4-FFF2-40B4-BE49-F238E27FC236}">
                <a16:creationId xmlns:a16="http://schemas.microsoft.com/office/drawing/2014/main" id="{1F9FD856-B97E-1519-61A2-2374D06B99E5}"/>
              </a:ext>
            </a:extLst>
          </p:cNvPr>
          <p:cNvSpPr txBox="1"/>
          <p:nvPr/>
        </p:nvSpPr>
        <p:spPr>
          <a:xfrm>
            <a:off x="3710207" y="2250758"/>
            <a:ext cx="6096636" cy="646331"/>
          </a:xfrm>
          <a:prstGeom prst="rect">
            <a:avLst/>
          </a:prstGeom>
          <a:noFill/>
        </p:spPr>
        <p:txBody>
          <a:bodyPr wrap="square">
            <a:spAutoFit/>
          </a:bodyPr>
          <a:lstStyle/>
          <a:p>
            <a:r>
              <a:rPr lang="en-GB" dirty="0"/>
              <a:t>Car (</a:t>
            </a:r>
            <a:r>
              <a:rPr lang="en-GB" dirty="0" err="1"/>
              <a:t>Model:TEXT</a:t>
            </a:r>
            <a:r>
              <a:rPr lang="en-GB" dirty="0"/>
              <a:t>, </a:t>
            </a:r>
            <a:r>
              <a:rPr lang="en-GB" dirty="0" err="1"/>
              <a:t>Weight:INT</a:t>
            </a:r>
            <a:r>
              <a:rPr lang="en-GB" dirty="0"/>
              <a:t>, Length(mm):</a:t>
            </a:r>
            <a:r>
              <a:rPr lang="en-GB" dirty="0" err="1"/>
              <a:t>INT,Max_Speed:INT</a:t>
            </a:r>
            <a:r>
              <a:rPr lang="en-GB" dirty="0"/>
              <a:t>, PRIMARY </a:t>
            </a:r>
            <a:r>
              <a:rPr lang="en-GB" dirty="0" err="1"/>
              <a:t>KEY:Model</a:t>
            </a:r>
            <a:r>
              <a:rPr lang="en-GB" dirty="0"/>
              <a:t>)</a:t>
            </a:r>
          </a:p>
        </p:txBody>
      </p:sp>
    </p:spTree>
    <p:extLst>
      <p:ext uri="{BB962C8B-B14F-4D97-AF65-F5344CB8AC3E}">
        <p14:creationId xmlns:p14="http://schemas.microsoft.com/office/powerpoint/2010/main" val="648303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2209800" y="6248400"/>
            <a:ext cx="1905000" cy="457200"/>
          </a:xfrm>
          <a:prstGeom prst="rect">
            <a:avLst/>
          </a:prstGeom>
          <a:noFill/>
          <a:ln w="12700">
            <a:noFill/>
            <a:miter lim="800000"/>
            <a:headEnd/>
            <a:tailEnd/>
          </a:ln>
          <a:effectLst/>
        </p:spPr>
        <p:txBody>
          <a:bodyPr wrap="none" anchor="ctr"/>
          <a:lstStyle/>
          <a:p>
            <a:endParaRPr lang="tr-TR"/>
          </a:p>
        </p:txBody>
      </p:sp>
      <p:graphicFrame>
        <p:nvGraphicFramePr>
          <p:cNvPr id="123904" name="Object 1024">
            <a:hlinkClick r:id="" action="ppaction://ole?verb=0"/>
          </p:cNvPr>
          <p:cNvGraphicFramePr>
            <a:graphicFrameLocks noGrp="1"/>
          </p:cNvGraphicFramePr>
          <p:nvPr>
            <p:ph idx="1"/>
            <p:extLst>
              <p:ext uri="{D42A27DB-BD31-4B8C-83A1-F6EECF244321}">
                <p14:modId xmlns:p14="http://schemas.microsoft.com/office/powerpoint/2010/main" val="652319305"/>
              </p:ext>
            </p:extLst>
          </p:nvPr>
        </p:nvGraphicFramePr>
        <p:xfrm>
          <a:off x="6407150" y="4154488"/>
          <a:ext cx="3551238" cy="1993900"/>
        </p:xfrm>
        <a:graphic>
          <a:graphicData uri="http://schemas.openxmlformats.org/presentationml/2006/ole">
            <mc:AlternateContent xmlns:mc="http://schemas.openxmlformats.org/markup-compatibility/2006">
              <mc:Choice xmlns:v="urn:schemas-microsoft-com:vml" Requires="v">
                <p:oleObj name="Document" r:id="rId3" imgW="5426914" imgH="3048166" progId="Word.Document.8">
                  <p:embed/>
                </p:oleObj>
              </mc:Choice>
              <mc:Fallback>
                <p:oleObj name="Document" r:id="rId3" imgW="5426914" imgH="3048166" progId="Word.Document.8">
                  <p:embed/>
                  <p:pic>
                    <p:nvPicPr>
                      <p:cNvPr id="123904" name="Object 1024">
                        <a:hlinkClick r:id="" action="ppaction://ole?verb=0"/>
                      </p:cNvPr>
                      <p:cNvPicPr>
                        <a:picLocks noChangeArrowheads="1"/>
                      </p:cNvPicPr>
                      <p:nvPr/>
                    </p:nvPicPr>
                    <p:blipFill>
                      <a:blip r:embed="rId4"/>
                      <a:srcRect/>
                      <a:stretch>
                        <a:fillRect/>
                      </a:stretch>
                    </p:blipFill>
                    <p:spPr bwMode="auto">
                      <a:xfrm>
                        <a:off x="6407150" y="4154488"/>
                        <a:ext cx="3551238" cy="199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68" name="AutoShape 4"/>
          <p:cNvSpPr>
            <a:spLocks noGrp="1" noChangeArrowheads="1"/>
          </p:cNvSpPr>
          <p:nvPr>
            <p:ph type="title"/>
          </p:nvPr>
        </p:nvSpPr>
        <p:spPr>
          <a:noFill/>
          <a:ln/>
        </p:spPr>
        <p:txBody>
          <a:bodyPr vert="horz" lIns="90488" tIns="44450" rIns="90488" bIns="44450" rtlCol="0" anchor="ctr">
            <a:normAutofit/>
          </a:bodyPr>
          <a:lstStyle/>
          <a:p>
            <a:r>
              <a:rPr lang="en-US" dirty="0"/>
              <a:t>Strategies to enforce Referential Integrity</a:t>
            </a:r>
          </a:p>
        </p:txBody>
      </p:sp>
      <p:sp>
        <p:nvSpPr>
          <p:cNvPr id="36869" name="Rectangle 5"/>
          <p:cNvSpPr>
            <a:spLocks noGrp="1" noChangeArrowheads="1"/>
          </p:cNvSpPr>
          <p:nvPr>
            <p:ph type="body" sz="half" idx="4294967295"/>
          </p:nvPr>
        </p:nvSpPr>
        <p:spPr>
          <a:xfrm>
            <a:off x="783773" y="2245514"/>
            <a:ext cx="5027613" cy="3724275"/>
          </a:xfrm>
          <a:noFill/>
          <a:ln/>
        </p:spPr>
        <p:txBody>
          <a:bodyPr vert="horz" lIns="90488" tIns="44450" rIns="90488" bIns="44450" rtlCol="0">
            <a:normAutofit/>
          </a:bodyPr>
          <a:lstStyle/>
          <a:p>
            <a:r>
              <a:rPr lang="en-US" sz="1800" dirty="0"/>
              <a:t>Consider Students and Enrolled;  </a:t>
            </a:r>
            <a:r>
              <a:rPr lang="en-US" sz="1800" i="1" dirty="0" err="1"/>
              <a:t>sid</a:t>
            </a:r>
            <a:r>
              <a:rPr lang="en-US" sz="1800" dirty="0"/>
              <a:t> in Enrolled is a foreign key that references Students.</a:t>
            </a:r>
          </a:p>
          <a:p>
            <a:r>
              <a:rPr lang="en-US" sz="1800" dirty="0"/>
              <a:t>What should be done if an Enrolled tuple with a non-existent student id is inserted?      </a:t>
            </a:r>
          </a:p>
          <a:p>
            <a:r>
              <a:rPr lang="en-US" sz="2400" i="1" dirty="0">
                <a:solidFill>
                  <a:srgbClr val="CF0E30"/>
                </a:solidFill>
              </a:rPr>
              <a:t>Reject it!</a:t>
            </a:r>
            <a:endParaRPr lang="en-US" sz="2400" dirty="0">
              <a:solidFill>
                <a:srgbClr val="CF0E30"/>
              </a:solidFill>
            </a:endParaRPr>
          </a:p>
        </p:txBody>
      </p:sp>
      <p:graphicFrame>
        <p:nvGraphicFramePr>
          <p:cNvPr id="123905" name="Object 1025">
            <a:hlinkClick r:id="" action="ppaction://ole?verb=0"/>
          </p:cNvPr>
          <p:cNvGraphicFramePr>
            <a:graphicFrameLocks noGrp="1"/>
          </p:cNvGraphicFramePr>
          <p:nvPr>
            <p:ph sz="quarter" idx="4294967295"/>
            <p:extLst>
              <p:ext uri="{D42A27DB-BD31-4B8C-83A1-F6EECF244321}">
                <p14:modId xmlns:p14="http://schemas.microsoft.com/office/powerpoint/2010/main" val="4090619127"/>
              </p:ext>
            </p:extLst>
          </p:nvPr>
        </p:nvGraphicFramePr>
        <p:xfrm>
          <a:off x="7223125" y="2451100"/>
          <a:ext cx="4929188" cy="1865313"/>
        </p:xfrm>
        <a:graphic>
          <a:graphicData uri="http://schemas.openxmlformats.org/presentationml/2006/ole">
            <mc:AlternateContent xmlns:mc="http://schemas.openxmlformats.org/markup-compatibility/2006">
              <mc:Choice xmlns:v="urn:schemas-microsoft-com:vml" Requires="v">
                <p:oleObj name="Document" r:id="rId5" imgW="7153564" imgH="2711362" progId="Word.Document.8">
                  <p:embed/>
                </p:oleObj>
              </mc:Choice>
              <mc:Fallback>
                <p:oleObj name="Document" r:id="rId5" imgW="7153564" imgH="2711362" progId="Word.Document.8">
                  <p:embed/>
                  <p:pic>
                    <p:nvPicPr>
                      <p:cNvPr id="123905" name="Object 1025">
                        <a:hlinkClick r:id="" action="ppaction://ole?verb=0"/>
                      </p:cNvPr>
                      <p:cNvPicPr>
                        <a:picLocks noChangeArrowheads="1"/>
                      </p:cNvPicPr>
                      <p:nvPr/>
                    </p:nvPicPr>
                    <p:blipFill>
                      <a:blip r:embed="rId6"/>
                      <a:srcRect/>
                      <a:stretch>
                        <a:fillRect/>
                      </a:stretch>
                    </p:blipFill>
                    <p:spPr bwMode="auto">
                      <a:xfrm>
                        <a:off x="7223125" y="2451100"/>
                        <a:ext cx="4929188" cy="186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Box 6"/>
          <p:cNvSpPr txBox="1"/>
          <p:nvPr/>
        </p:nvSpPr>
        <p:spPr>
          <a:xfrm>
            <a:off x="5555230" y="4083804"/>
            <a:ext cx="2520280" cy="369332"/>
          </a:xfrm>
          <a:prstGeom prst="rect">
            <a:avLst/>
          </a:prstGeom>
          <a:noFill/>
        </p:spPr>
        <p:txBody>
          <a:bodyPr wrap="square" rtlCol="0">
            <a:spAutoFit/>
          </a:bodyPr>
          <a:lstStyle/>
          <a:p>
            <a:r>
              <a:rPr lang="en-US" dirty="0"/>
              <a:t>Enrolled</a:t>
            </a:r>
          </a:p>
        </p:txBody>
      </p:sp>
      <p:sp>
        <p:nvSpPr>
          <p:cNvPr id="8" name="TextBox 7"/>
          <p:cNvSpPr txBox="1"/>
          <p:nvPr/>
        </p:nvSpPr>
        <p:spPr>
          <a:xfrm>
            <a:off x="9336360" y="2060848"/>
            <a:ext cx="1512168" cy="369332"/>
          </a:xfrm>
          <a:prstGeom prst="rect">
            <a:avLst/>
          </a:prstGeom>
          <a:noFill/>
        </p:spPr>
        <p:txBody>
          <a:bodyPr wrap="square" rtlCol="0">
            <a:spAutoFit/>
          </a:bodyPr>
          <a:lstStyle/>
          <a:p>
            <a:r>
              <a:rPr lang="en-US" dirty="0"/>
              <a:t>Students</a:t>
            </a:r>
          </a:p>
        </p:txBody>
      </p:sp>
      <p:graphicFrame>
        <p:nvGraphicFramePr>
          <p:cNvPr id="3" name="Table 3">
            <a:extLst>
              <a:ext uri="{FF2B5EF4-FFF2-40B4-BE49-F238E27FC236}">
                <a16:creationId xmlns:a16="http://schemas.microsoft.com/office/drawing/2014/main" id="{8EF4B82A-F5EE-5295-23F7-0BDD2F1E8C30}"/>
              </a:ext>
            </a:extLst>
          </p:cNvPr>
          <p:cNvGraphicFramePr>
            <a:graphicFrameLocks noGrp="1"/>
          </p:cNvGraphicFramePr>
          <p:nvPr>
            <p:extLst>
              <p:ext uri="{D42A27DB-BD31-4B8C-83A1-F6EECF244321}">
                <p14:modId xmlns:p14="http://schemas.microsoft.com/office/powerpoint/2010/main" val="1529034950"/>
              </p:ext>
            </p:extLst>
          </p:nvPr>
        </p:nvGraphicFramePr>
        <p:xfrm>
          <a:off x="6486523" y="5646658"/>
          <a:ext cx="2933701" cy="274320"/>
        </p:xfrm>
        <a:graphic>
          <a:graphicData uri="http://schemas.openxmlformats.org/drawingml/2006/table">
            <a:tbl>
              <a:tblPr firstRow="1" bandRow="1">
                <a:tableStyleId>{2D5ABB26-0587-4C30-8999-92F81FD0307C}</a:tableStyleId>
              </a:tblPr>
              <a:tblGrid>
                <a:gridCol w="762002">
                  <a:extLst>
                    <a:ext uri="{9D8B030D-6E8A-4147-A177-3AD203B41FA5}">
                      <a16:colId xmlns:a16="http://schemas.microsoft.com/office/drawing/2014/main" val="3361461016"/>
                    </a:ext>
                  </a:extLst>
                </a:gridCol>
                <a:gridCol w="1464553">
                  <a:extLst>
                    <a:ext uri="{9D8B030D-6E8A-4147-A177-3AD203B41FA5}">
                      <a16:colId xmlns:a16="http://schemas.microsoft.com/office/drawing/2014/main" val="1788277265"/>
                    </a:ext>
                  </a:extLst>
                </a:gridCol>
                <a:gridCol w="707146">
                  <a:extLst>
                    <a:ext uri="{9D8B030D-6E8A-4147-A177-3AD203B41FA5}">
                      <a16:colId xmlns:a16="http://schemas.microsoft.com/office/drawing/2014/main" val="99303795"/>
                    </a:ext>
                  </a:extLst>
                </a:gridCol>
              </a:tblGrid>
              <a:tr h="232935">
                <a:tc>
                  <a:txBody>
                    <a:bodyPr/>
                    <a:lstStyle/>
                    <a:p>
                      <a:r>
                        <a:rPr lang="en-GB" sz="1200" dirty="0"/>
                        <a:t>1177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200" dirty="0"/>
                        <a:t>SCC201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2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3550289"/>
                  </a:ext>
                </a:extLst>
              </a:tr>
            </a:tbl>
          </a:graphicData>
        </a:graphic>
      </p:graphicFrame>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8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8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6869">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6" presetClass="exit" presetSubtype="0" fill="hold" nodeType="clickEffect">
                                  <p:stCondLst>
                                    <p:cond delay="0"/>
                                  </p:stCondLst>
                                  <p:childTnLst>
                                    <p:animEffect transition="out" filter="wipe(down)">
                                      <p:cBhvr>
                                        <p:cTn id="24" dur="180" accel="50000">
                                          <p:stCondLst>
                                            <p:cond delay="1820"/>
                                          </p:stCondLst>
                                        </p:cTn>
                                        <p:tgtEl>
                                          <p:spTgt spid="3"/>
                                        </p:tgtEl>
                                      </p:cBhvr>
                                    </p:animEffect>
                                    <p:anim calcmode="lin" valueType="num">
                                      <p:cBhvr>
                                        <p:cTn id="25" dur="1822" tmFilter="0,0; 0.14,0.31; 0.43,0.73; 0.71,0.91; 1.0,1.0">
                                          <p:stCondLst>
                                            <p:cond delay="0"/>
                                          </p:stCondLst>
                                        </p:cTn>
                                        <p:tgtEl>
                                          <p:spTgt spid="3"/>
                                        </p:tgtEl>
                                        <p:attrNameLst>
                                          <p:attrName>ppt_x</p:attrName>
                                        </p:attrNameLst>
                                      </p:cBhvr>
                                      <p:tavLst>
                                        <p:tav tm="0">
                                          <p:val>
                                            <p:strVal val="ppt_x"/>
                                          </p:val>
                                        </p:tav>
                                        <p:tav tm="100000">
                                          <p:val>
                                            <p:strVal val="#ppt_x+0.25"/>
                                          </p:val>
                                        </p:tav>
                                      </p:tavLst>
                                    </p:anim>
                                    <p:anim calcmode="lin" valueType="num">
                                      <p:cBhvr>
                                        <p:cTn id="26" dur="178">
                                          <p:stCondLst>
                                            <p:cond delay="1822"/>
                                          </p:stCondLst>
                                        </p:cTn>
                                        <p:tgtEl>
                                          <p:spTgt spid="3"/>
                                        </p:tgtEl>
                                        <p:attrNameLst>
                                          <p:attrName>ppt_x</p:attrName>
                                        </p:attrNameLst>
                                      </p:cBhvr>
                                      <p:tavLst>
                                        <p:tav tm="0">
                                          <p:val>
                                            <p:strVal val="ppt_x"/>
                                          </p:val>
                                        </p:tav>
                                        <p:tav tm="100000">
                                          <p:val>
                                            <p:strVal val="ppt_x"/>
                                          </p:val>
                                        </p:tav>
                                      </p:tavLst>
                                    </p:anim>
                                    <p:anim calcmode="lin" valueType="num">
                                      <p:cBhvr>
                                        <p:cTn id="27" dur="664" tmFilter="0.0,0.0;0.25,0.07;0.50,0.2;0.75,0.467;1.0,1.0">
                                          <p:stCondLst>
                                            <p:cond delay="0"/>
                                          </p:stCondLst>
                                        </p:cTn>
                                        <p:tgtEl>
                                          <p:spTgt spid="3"/>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8" dur="664" tmFilter="0, 0; 0.125,0.2665; 0.25,0.4; 0.375,0.465; 0.5,0.5;  0.625,0.535; 0.75,0.6; 0.875,0.7335; 1,1">
                                          <p:stCondLst>
                                            <p:cond delay="664"/>
                                          </p:stCondLst>
                                        </p:cTn>
                                        <p:tgtEl>
                                          <p:spTgt spid="3"/>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9" dur="332" tmFilter="0, 0; 0.125,0.2665; 0.25,0.4; 0.375,0.465; 0.5,0.5;  0.625,0.535; 0.75,0.6; 0.875,0.7335; 1,1">
                                          <p:stCondLst>
                                            <p:cond delay="1324"/>
                                          </p:stCondLst>
                                        </p:cTn>
                                        <p:tgtEl>
                                          <p:spTgt spid="3"/>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30" dur="164" tmFilter="0, 0; 0.125,0.2665; 0.25,0.4; 0.375,0.465; 0.5,0.5;  0.625,0.535; 0.75,0.6; 0.875,0.7335; 1,1">
                                          <p:stCondLst>
                                            <p:cond delay="1656"/>
                                          </p:stCondLst>
                                        </p:cTn>
                                        <p:tgtEl>
                                          <p:spTgt spid="3"/>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31" dur="180" accel="50000">
                                          <p:stCondLst>
                                            <p:cond delay="1820"/>
                                          </p:stCondLst>
                                        </p:cTn>
                                        <p:tgtEl>
                                          <p:spTgt spid="3"/>
                                        </p:tgtEl>
                                        <p:attrNameLst>
                                          <p:attrName>ppt_y</p:attrName>
                                        </p:attrNameLst>
                                      </p:cBhvr>
                                      <p:tavLst>
                                        <p:tav tm="0">
                                          <p:val>
                                            <p:strVal val="ppt_y"/>
                                          </p:val>
                                        </p:tav>
                                        <p:tav tm="100000">
                                          <p:val>
                                            <p:strVal val="ppt_y+ppt_h"/>
                                          </p:val>
                                        </p:tav>
                                      </p:tavLst>
                                    </p:anim>
                                    <p:animScale>
                                      <p:cBhvr>
                                        <p:cTn id="32" dur="26">
                                          <p:stCondLst>
                                            <p:cond delay="620"/>
                                          </p:stCondLst>
                                        </p:cTn>
                                        <p:tgtEl>
                                          <p:spTgt spid="3"/>
                                        </p:tgtEl>
                                      </p:cBhvr>
                                      <p:to x="100000" y="60000"/>
                                    </p:animScale>
                                    <p:animScale>
                                      <p:cBhvr>
                                        <p:cTn id="33" dur="166" decel="50000">
                                          <p:stCondLst>
                                            <p:cond delay="646"/>
                                          </p:stCondLst>
                                        </p:cTn>
                                        <p:tgtEl>
                                          <p:spTgt spid="3"/>
                                        </p:tgtEl>
                                      </p:cBhvr>
                                      <p:to x="100000" y="100000"/>
                                    </p:animScale>
                                    <p:animScale>
                                      <p:cBhvr>
                                        <p:cTn id="34" dur="26">
                                          <p:stCondLst>
                                            <p:cond delay="1312"/>
                                          </p:stCondLst>
                                        </p:cTn>
                                        <p:tgtEl>
                                          <p:spTgt spid="3"/>
                                        </p:tgtEl>
                                      </p:cBhvr>
                                      <p:to x="100000" y="80000"/>
                                    </p:animScale>
                                    <p:animScale>
                                      <p:cBhvr>
                                        <p:cTn id="35" dur="166" decel="50000">
                                          <p:stCondLst>
                                            <p:cond delay="1338"/>
                                          </p:stCondLst>
                                        </p:cTn>
                                        <p:tgtEl>
                                          <p:spTgt spid="3"/>
                                        </p:tgtEl>
                                      </p:cBhvr>
                                      <p:to x="100000" y="100000"/>
                                    </p:animScale>
                                    <p:animScale>
                                      <p:cBhvr>
                                        <p:cTn id="36" dur="26">
                                          <p:stCondLst>
                                            <p:cond delay="1642"/>
                                          </p:stCondLst>
                                        </p:cTn>
                                        <p:tgtEl>
                                          <p:spTgt spid="3"/>
                                        </p:tgtEl>
                                      </p:cBhvr>
                                      <p:to x="100000" y="90000"/>
                                    </p:animScale>
                                    <p:animScale>
                                      <p:cBhvr>
                                        <p:cTn id="37" dur="166" decel="50000">
                                          <p:stCondLst>
                                            <p:cond delay="1668"/>
                                          </p:stCondLst>
                                        </p:cTn>
                                        <p:tgtEl>
                                          <p:spTgt spid="3"/>
                                        </p:tgtEl>
                                      </p:cBhvr>
                                      <p:to x="100000" y="100000"/>
                                    </p:animScale>
                                    <p:animScale>
                                      <p:cBhvr>
                                        <p:cTn id="38" dur="26">
                                          <p:stCondLst>
                                            <p:cond delay="1808"/>
                                          </p:stCondLst>
                                        </p:cTn>
                                        <p:tgtEl>
                                          <p:spTgt spid="3"/>
                                        </p:tgtEl>
                                      </p:cBhvr>
                                      <p:to x="100000" y="95000"/>
                                    </p:animScale>
                                    <p:animScale>
                                      <p:cBhvr>
                                        <p:cTn id="39" dur="166" decel="50000">
                                          <p:stCondLst>
                                            <p:cond delay="1834"/>
                                          </p:stCondLst>
                                        </p:cTn>
                                        <p:tgtEl>
                                          <p:spTgt spid="3"/>
                                        </p:tgtEl>
                                      </p:cBhvr>
                                      <p:to x="100000" y="100000"/>
                                    </p:animScale>
                                    <p:set>
                                      <p:cBhvr>
                                        <p:cTn id="40" dur="1" fill="hold">
                                          <p:stCondLst>
                                            <p:cond delay="1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uiExpand="1"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BE865-CE67-F07A-B1A5-18BDD677E4E9}"/>
              </a:ext>
            </a:extLst>
          </p:cNvPr>
          <p:cNvSpPr>
            <a:spLocks noGrp="1"/>
          </p:cNvSpPr>
          <p:nvPr>
            <p:ph type="title"/>
          </p:nvPr>
        </p:nvSpPr>
        <p:spPr>
          <a:xfrm>
            <a:off x="819538" y="522516"/>
            <a:ext cx="7568682" cy="1168172"/>
          </a:xfrm>
        </p:spPr>
        <p:txBody>
          <a:bodyPr anchor="ctr">
            <a:normAutofit/>
          </a:bodyPr>
          <a:lstStyle/>
          <a:p>
            <a:r>
              <a:rPr lang="en-GB" dirty="0"/>
              <a:t>What have we learnt so far?</a:t>
            </a:r>
          </a:p>
        </p:txBody>
      </p:sp>
      <p:sp>
        <p:nvSpPr>
          <p:cNvPr id="1038" name="Content Placeholder 2">
            <a:extLst>
              <a:ext uri="{FF2B5EF4-FFF2-40B4-BE49-F238E27FC236}">
                <a16:creationId xmlns:a16="http://schemas.microsoft.com/office/drawing/2014/main" id="{8002FBBF-F679-46FA-743C-CBB0BC74C580}"/>
              </a:ext>
            </a:extLst>
          </p:cNvPr>
          <p:cNvSpPr>
            <a:spLocks noGrp="1"/>
          </p:cNvSpPr>
          <p:nvPr>
            <p:ph idx="1"/>
          </p:nvPr>
        </p:nvSpPr>
        <p:spPr>
          <a:xfrm>
            <a:off x="302250" y="2313991"/>
            <a:ext cx="5482730" cy="3862971"/>
          </a:xfrm>
        </p:spPr>
        <p:txBody>
          <a:bodyPr>
            <a:normAutofit/>
          </a:bodyPr>
          <a:lstStyle/>
          <a:p>
            <a:r>
              <a:rPr lang="en-US" dirty="0"/>
              <a:t>A student </a:t>
            </a:r>
            <a:r>
              <a:rPr lang="en-US" b="1" dirty="0"/>
              <a:t>……</a:t>
            </a:r>
            <a:r>
              <a:rPr lang="en-US" dirty="0"/>
              <a:t> </a:t>
            </a:r>
            <a:r>
              <a:rPr lang="en-US" dirty="0" err="1"/>
              <a:t>enrol</a:t>
            </a:r>
            <a:r>
              <a:rPr lang="en-US" dirty="0"/>
              <a:t> in </a:t>
            </a:r>
            <a:r>
              <a:rPr lang="en-US" b="1" dirty="0"/>
              <a:t>……</a:t>
            </a:r>
            <a:r>
              <a:rPr lang="en-US" dirty="0"/>
              <a:t> program.</a:t>
            </a:r>
          </a:p>
        </p:txBody>
      </p:sp>
      <p:sp>
        <p:nvSpPr>
          <p:cNvPr id="4" name="Slide Number Placeholder 3">
            <a:extLst>
              <a:ext uri="{FF2B5EF4-FFF2-40B4-BE49-F238E27FC236}">
                <a16:creationId xmlns:a16="http://schemas.microsoft.com/office/drawing/2014/main" id="{A94F568B-EC7A-42D8-4EAE-BA5523E5618F}"/>
              </a:ext>
            </a:extLst>
          </p:cNvPr>
          <p:cNvSpPr>
            <a:spLocks noGrp="1"/>
          </p:cNvSpPr>
          <p:nvPr>
            <p:ph type="sldNum" sz="quarter" idx="4"/>
          </p:nvPr>
        </p:nvSpPr>
        <p:spPr>
          <a:xfrm>
            <a:off x="8955058" y="6092983"/>
            <a:ext cx="2743200" cy="365125"/>
          </a:xfrm>
        </p:spPr>
        <p:txBody>
          <a:bodyPr anchor="ctr">
            <a:normAutofit/>
          </a:bodyPr>
          <a:lstStyle/>
          <a:p>
            <a:pPr>
              <a:lnSpc>
                <a:spcPct val="90000"/>
              </a:lnSpc>
              <a:spcAft>
                <a:spcPts val="600"/>
              </a:spcAft>
            </a:pPr>
            <a:fld id="{6998E55D-8E2A-4AFE-A61C-B5DBBB7761E7}" type="slidenum">
              <a:rPr lang="en-GB" smtClean="0"/>
              <a:pPr>
                <a:lnSpc>
                  <a:spcPct val="90000"/>
                </a:lnSpc>
                <a:spcAft>
                  <a:spcPts val="600"/>
                </a:spcAft>
              </a:pPr>
              <a:t>6</a:t>
            </a:fld>
            <a:endParaRPr lang="en-GB"/>
          </a:p>
        </p:txBody>
      </p:sp>
      <p:pic>
        <p:nvPicPr>
          <p:cNvPr id="8" name="Picture 7">
            <a:extLst>
              <a:ext uri="{FF2B5EF4-FFF2-40B4-BE49-F238E27FC236}">
                <a16:creationId xmlns:a16="http://schemas.microsoft.com/office/drawing/2014/main" id="{39B7EB01-6A55-496A-CAB1-C6D70E12CD45}"/>
              </a:ext>
            </a:extLst>
          </p:cNvPr>
          <p:cNvPicPr>
            <a:picLocks noChangeAspect="1"/>
          </p:cNvPicPr>
          <p:nvPr/>
        </p:nvPicPr>
        <p:blipFill>
          <a:blip r:embed="rId2"/>
          <a:stretch>
            <a:fillRect/>
          </a:stretch>
        </p:blipFill>
        <p:spPr>
          <a:xfrm>
            <a:off x="6392833" y="2438558"/>
            <a:ext cx="5124450" cy="4019550"/>
          </a:xfrm>
          <a:prstGeom prst="rect">
            <a:avLst/>
          </a:prstGeom>
        </p:spPr>
      </p:pic>
      <p:sp>
        <p:nvSpPr>
          <p:cNvPr id="6" name="Oval 5">
            <a:extLst>
              <a:ext uri="{FF2B5EF4-FFF2-40B4-BE49-F238E27FC236}">
                <a16:creationId xmlns:a16="http://schemas.microsoft.com/office/drawing/2014/main" id="{BC356ED8-7B7B-B38A-C554-8F6CA954E5A0}"/>
              </a:ext>
            </a:extLst>
          </p:cNvPr>
          <p:cNvSpPr/>
          <p:nvPr/>
        </p:nvSpPr>
        <p:spPr>
          <a:xfrm>
            <a:off x="8115299" y="3319462"/>
            <a:ext cx="438151" cy="219076"/>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68019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2209800" y="6248400"/>
            <a:ext cx="1905000" cy="457200"/>
          </a:xfrm>
          <a:prstGeom prst="rect">
            <a:avLst/>
          </a:prstGeom>
          <a:noFill/>
          <a:ln w="12700">
            <a:noFill/>
            <a:miter lim="800000"/>
            <a:headEnd/>
            <a:tailEnd/>
          </a:ln>
          <a:effectLst/>
        </p:spPr>
        <p:txBody>
          <a:bodyPr wrap="none" anchor="ctr"/>
          <a:lstStyle/>
          <a:p>
            <a:endParaRPr lang="tr-TR"/>
          </a:p>
        </p:txBody>
      </p:sp>
      <p:sp>
        <p:nvSpPr>
          <p:cNvPr id="108547" name="Rectangle 3"/>
          <p:cNvSpPr>
            <a:spLocks noChangeArrowheads="1"/>
          </p:cNvSpPr>
          <p:nvPr/>
        </p:nvSpPr>
        <p:spPr bwMode="auto">
          <a:xfrm>
            <a:off x="4648200" y="6248400"/>
            <a:ext cx="2895600" cy="457200"/>
          </a:xfrm>
          <a:prstGeom prst="rect">
            <a:avLst/>
          </a:prstGeom>
          <a:noFill/>
          <a:ln w="12700">
            <a:noFill/>
            <a:miter lim="800000"/>
            <a:headEnd/>
            <a:tailEnd/>
          </a:ln>
          <a:effectLst/>
        </p:spPr>
        <p:txBody>
          <a:bodyPr wrap="none" anchor="ctr"/>
          <a:lstStyle/>
          <a:p>
            <a:endParaRPr lang="tr-TR"/>
          </a:p>
        </p:txBody>
      </p:sp>
      <p:sp>
        <p:nvSpPr>
          <p:cNvPr id="108548" name="AutoShape 4"/>
          <p:cNvSpPr>
            <a:spLocks noGrp="1" noChangeArrowheads="1"/>
          </p:cNvSpPr>
          <p:nvPr>
            <p:ph type="title"/>
          </p:nvPr>
        </p:nvSpPr>
        <p:spPr>
          <a:noFill/>
          <a:ln/>
        </p:spPr>
        <p:txBody>
          <a:bodyPr vert="horz" lIns="90488" tIns="44450" rIns="90488" bIns="44450" rtlCol="0" anchor="ctr">
            <a:normAutofit/>
          </a:bodyPr>
          <a:lstStyle/>
          <a:p>
            <a:r>
              <a:rPr lang="en-US" dirty="0"/>
              <a:t>Strategies to enforce Referential Integrity</a:t>
            </a:r>
          </a:p>
        </p:txBody>
      </p:sp>
      <p:graphicFrame>
        <p:nvGraphicFramePr>
          <p:cNvPr id="108550" name="Object 6">
            <a:hlinkClick r:id="" action="ppaction://ole?verb=0"/>
          </p:cNvPr>
          <p:cNvGraphicFramePr>
            <a:graphicFrameLocks noGrp="1"/>
          </p:cNvGraphicFramePr>
          <p:nvPr>
            <p:ph idx="1"/>
            <p:extLst>
              <p:ext uri="{D42A27DB-BD31-4B8C-83A1-F6EECF244321}">
                <p14:modId xmlns:p14="http://schemas.microsoft.com/office/powerpoint/2010/main" val="385636488"/>
              </p:ext>
            </p:extLst>
          </p:nvPr>
        </p:nvGraphicFramePr>
        <p:xfrm>
          <a:off x="6527800" y="2565400"/>
          <a:ext cx="3767138" cy="1431925"/>
        </p:xfrm>
        <a:graphic>
          <a:graphicData uri="http://schemas.openxmlformats.org/presentationml/2006/ole">
            <mc:AlternateContent xmlns:mc="http://schemas.openxmlformats.org/markup-compatibility/2006">
              <mc:Choice xmlns:v="urn:schemas-microsoft-com:vml" Requires="v">
                <p:oleObj name="Document" r:id="rId3" imgW="7114787" imgH="2705239" progId="Word.Document.8">
                  <p:embed/>
                </p:oleObj>
              </mc:Choice>
              <mc:Fallback>
                <p:oleObj name="Document" r:id="rId3" imgW="7114787" imgH="2705239" progId="Word.Document.8">
                  <p:embed/>
                  <p:pic>
                    <p:nvPicPr>
                      <p:cNvPr id="108550" name="Object 6">
                        <a:hlinkClick r:id="" action="ppaction://ole?verb=0"/>
                      </p:cNvPr>
                      <p:cNvPicPr>
                        <a:picLocks noChangeArrowheads="1"/>
                      </p:cNvPicPr>
                      <p:nvPr/>
                    </p:nvPicPr>
                    <p:blipFill>
                      <a:blip r:embed="rId4"/>
                      <a:srcRect/>
                      <a:stretch>
                        <a:fillRect/>
                      </a:stretch>
                    </p:blipFill>
                    <p:spPr bwMode="auto">
                      <a:xfrm>
                        <a:off x="6527800" y="2565400"/>
                        <a:ext cx="3767138"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8549" name="Rectangle 5"/>
          <p:cNvSpPr>
            <a:spLocks noGrp="1" noChangeArrowheads="1"/>
          </p:cNvSpPr>
          <p:nvPr>
            <p:ph type="body" sz="half" idx="4294967295"/>
          </p:nvPr>
        </p:nvSpPr>
        <p:spPr>
          <a:xfrm>
            <a:off x="877887" y="2216944"/>
            <a:ext cx="3770313" cy="995363"/>
          </a:xfrm>
          <a:noFill/>
          <a:ln/>
        </p:spPr>
        <p:txBody>
          <a:bodyPr vert="horz" lIns="90488" tIns="44450" rIns="90488" bIns="44450" rtlCol="0">
            <a:normAutofit/>
          </a:bodyPr>
          <a:lstStyle/>
          <a:p>
            <a:r>
              <a:rPr lang="en-US" sz="1800" dirty="0"/>
              <a:t>What should be done if a Students tuple (say 53650) is deleted?</a:t>
            </a:r>
          </a:p>
        </p:txBody>
      </p:sp>
      <p:graphicFrame>
        <p:nvGraphicFramePr>
          <p:cNvPr id="108552" name="Object 8">
            <a:hlinkClick r:id="" action="ppaction://ole?verb=0"/>
          </p:cNvPr>
          <p:cNvGraphicFramePr>
            <a:graphicFrameLocks noGrp="1"/>
          </p:cNvGraphicFramePr>
          <p:nvPr>
            <p:ph sz="quarter" idx="4294967295"/>
            <p:extLst>
              <p:ext uri="{D42A27DB-BD31-4B8C-83A1-F6EECF244321}">
                <p14:modId xmlns:p14="http://schemas.microsoft.com/office/powerpoint/2010/main" val="2919026890"/>
              </p:ext>
            </p:extLst>
          </p:nvPr>
        </p:nvGraphicFramePr>
        <p:xfrm>
          <a:off x="9024938" y="4586288"/>
          <a:ext cx="3154362" cy="1771650"/>
        </p:xfrm>
        <a:graphic>
          <a:graphicData uri="http://schemas.openxmlformats.org/presentationml/2006/ole">
            <mc:AlternateContent xmlns:mc="http://schemas.openxmlformats.org/markup-compatibility/2006">
              <mc:Choice xmlns:v="urn:schemas-microsoft-com:vml" Requires="v">
                <p:oleObj name="Document" r:id="rId5" imgW="5426914" imgH="3048166" progId="Word.Document.8">
                  <p:embed/>
                </p:oleObj>
              </mc:Choice>
              <mc:Fallback>
                <p:oleObj name="Document" r:id="rId5" imgW="5426914" imgH="3048166" progId="Word.Document.8">
                  <p:embed/>
                  <p:pic>
                    <p:nvPicPr>
                      <p:cNvPr id="108552" name="Object 8">
                        <a:hlinkClick r:id="" action="ppaction://ole?verb=0"/>
                      </p:cNvPr>
                      <p:cNvPicPr>
                        <a:picLocks noChangeArrowheads="1"/>
                      </p:cNvPicPr>
                      <p:nvPr/>
                    </p:nvPicPr>
                    <p:blipFill>
                      <a:blip r:embed="rId6"/>
                      <a:srcRect/>
                      <a:stretch>
                        <a:fillRect/>
                      </a:stretch>
                    </p:blipFill>
                    <p:spPr bwMode="auto">
                      <a:xfrm>
                        <a:off x="9024938" y="4586288"/>
                        <a:ext cx="3154362"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8554" name="AutoShape 10"/>
          <p:cNvSpPr>
            <a:spLocks noChangeArrowheads="1"/>
          </p:cNvSpPr>
          <p:nvPr/>
        </p:nvSpPr>
        <p:spPr bwMode="auto">
          <a:xfrm>
            <a:off x="5951538" y="3068639"/>
            <a:ext cx="576262" cy="287337"/>
          </a:xfrm>
          <a:prstGeom prst="rightArrow">
            <a:avLst>
              <a:gd name="adj1" fmla="val 50000"/>
              <a:gd name="adj2" fmla="val 50138"/>
            </a:avLst>
          </a:prstGeom>
          <a:solidFill>
            <a:schemeClr val="accent1"/>
          </a:solidFill>
          <a:ln w="12700">
            <a:solidFill>
              <a:schemeClr val="tx1"/>
            </a:solidFill>
            <a:miter lim="800000"/>
            <a:headEnd/>
            <a:tailEnd/>
          </a:ln>
          <a:effectLst/>
        </p:spPr>
        <p:txBody>
          <a:bodyPr wrap="none" anchor="ctr"/>
          <a:lstStyle/>
          <a:p>
            <a:endParaRPr lang="tr-TR"/>
          </a:p>
        </p:txBody>
      </p:sp>
      <p:sp>
        <p:nvSpPr>
          <p:cNvPr id="108555" name="AutoShape 11"/>
          <p:cNvSpPr>
            <a:spLocks noChangeArrowheads="1"/>
          </p:cNvSpPr>
          <p:nvPr/>
        </p:nvSpPr>
        <p:spPr bwMode="auto">
          <a:xfrm>
            <a:off x="8412162" y="5373688"/>
            <a:ext cx="576262" cy="287337"/>
          </a:xfrm>
          <a:prstGeom prst="rightArrow">
            <a:avLst>
              <a:gd name="adj1" fmla="val 50000"/>
              <a:gd name="adj2" fmla="val 50138"/>
            </a:avLst>
          </a:prstGeom>
          <a:solidFill>
            <a:schemeClr val="accent1"/>
          </a:solidFill>
          <a:ln w="12700">
            <a:solidFill>
              <a:schemeClr val="tx1"/>
            </a:solidFill>
            <a:miter lim="800000"/>
            <a:headEnd/>
            <a:tailEnd/>
          </a:ln>
          <a:effectLst/>
        </p:spPr>
        <p:txBody>
          <a:bodyPr wrap="none" anchor="ctr"/>
          <a:lstStyle/>
          <a:p>
            <a:endParaRPr lang="tr-TR"/>
          </a:p>
        </p:txBody>
      </p:sp>
      <p:sp>
        <p:nvSpPr>
          <p:cNvPr id="108556" name="Rectangle 12"/>
          <p:cNvSpPr>
            <a:spLocks noChangeArrowheads="1"/>
          </p:cNvSpPr>
          <p:nvPr/>
        </p:nvSpPr>
        <p:spPr bwMode="auto">
          <a:xfrm>
            <a:off x="2640013" y="3357563"/>
            <a:ext cx="3770312" cy="576262"/>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1"/>
              </a:buClr>
              <a:buSzPct val="75000"/>
              <a:buFont typeface="Wingdings" pitchFamily="2" charset="2"/>
              <a:buChar char="l"/>
            </a:pPr>
            <a:r>
              <a:rPr lang="en-US" sz="1600"/>
              <a:t>Also delete all Enrolled tuples that refer to it.</a:t>
            </a:r>
          </a:p>
        </p:txBody>
      </p:sp>
      <p:sp>
        <p:nvSpPr>
          <p:cNvPr id="108557" name="Rectangle 13"/>
          <p:cNvSpPr>
            <a:spLocks noChangeArrowheads="1"/>
          </p:cNvSpPr>
          <p:nvPr/>
        </p:nvSpPr>
        <p:spPr bwMode="auto">
          <a:xfrm>
            <a:off x="6600826" y="6021389"/>
            <a:ext cx="4925889" cy="1081087"/>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1"/>
              </a:buClr>
              <a:buSzPct val="75000"/>
              <a:buFont typeface="Wingdings" pitchFamily="2" charset="2"/>
              <a:buChar char="l"/>
            </a:pPr>
            <a:r>
              <a:rPr lang="en-US" dirty="0"/>
              <a:t>What happens if the primary key of the Students tuple is updated (53650 to 00001)?</a:t>
            </a:r>
          </a:p>
        </p:txBody>
      </p:sp>
      <p:sp>
        <p:nvSpPr>
          <p:cNvPr id="108558" name="Rectangle 14"/>
          <p:cNvSpPr>
            <a:spLocks noChangeArrowheads="1"/>
          </p:cNvSpPr>
          <p:nvPr/>
        </p:nvSpPr>
        <p:spPr bwMode="auto">
          <a:xfrm>
            <a:off x="2711451" y="4076701"/>
            <a:ext cx="3770313" cy="792163"/>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1"/>
              </a:buClr>
              <a:buSzPct val="75000"/>
              <a:buFont typeface="Wingdings" pitchFamily="2" charset="2"/>
              <a:buChar char="l"/>
            </a:pPr>
            <a:r>
              <a:rPr lang="en-US" sz="1600"/>
              <a:t>Disallow deletion of a Students tuple that is referred to.</a:t>
            </a:r>
          </a:p>
        </p:txBody>
      </p:sp>
      <p:sp>
        <p:nvSpPr>
          <p:cNvPr id="108559" name="Rectangle 15"/>
          <p:cNvSpPr>
            <a:spLocks noChangeArrowheads="1"/>
          </p:cNvSpPr>
          <p:nvPr/>
        </p:nvSpPr>
        <p:spPr bwMode="auto">
          <a:xfrm>
            <a:off x="2711451" y="4868863"/>
            <a:ext cx="3770313" cy="792162"/>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1"/>
              </a:buClr>
              <a:buSzPct val="75000"/>
              <a:buFont typeface="Wingdings" pitchFamily="2" charset="2"/>
              <a:buChar char="l"/>
            </a:pPr>
            <a:r>
              <a:rPr lang="en-US" sz="1600"/>
              <a:t>Set sid in Enrolled tuples that refer to it to a </a:t>
            </a:r>
            <a:r>
              <a:rPr lang="en-US" sz="1600" i="1"/>
              <a:t>default sid</a:t>
            </a:r>
            <a:r>
              <a:rPr lang="en-US" sz="1600"/>
              <a:t>.</a:t>
            </a:r>
          </a:p>
        </p:txBody>
      </p:sp>
      <p:sp>
        <p:nvSpPr>
          <p:cNvPr id="108561" name="Rectangle 17"/>
          <p:cNvSpPr>
            <a:spLocks noChangeArrowheads="1"/>
          </p:cNvSpPr>
          <p:nvPr/>
        </p:nvSpPr>
        <p:spPr bwMode="auto">
          <a:xfrm>
            <a:off x="2711451" y="5589588"/>
            <a:ext cx="3770313" cy="842962"/>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1"/>
              </a:buClr>
              <a:buSzPct val="75000"/>
              <a:buFont typeface="Wingdings" pitchFamily="2" charset="2"/>
              <a:buChar char="l"/>
            </a:pPr>
            <a:r>
              <a:rPr lang="en-US" sz="1600"/>
              <a:t>(In SQL, also: Set sid in Enrolled tuples that refer to it to a special value </a:t>
            </a:r>
            <a:r>
              <a:rPr lang="en-US" sz="1600" i="1">
                <a:solidFill>
                  <a:schemeClr val="accent2"/>
                </a:solidFill>
              </a:rPr>
              <a:t>null</a:t>
            </a:r>
            <a:r>
              <a:rPr lang="en-US" sz="1600" i="1"/>
              <a:t>, </a:t>
            </a:r>
            <a:r>
              <a:rPr lang="en-US" sz="1600"/>
              <a:t>denoting </a:t>
            </a:r>
            <a:r>
              <a:rPr lang="en-US" sz="1600" i="1"/>
              <a:t>`unknown’</a:t>
            </a:r>
            <a:r>
              <a:rPr lang="en-US" sz="1600"/>
              <a:t> or </a:t>
            </a:r>
            <a:r>
              <a:rPr lang="en-US" sz="1600" i="1"/>
              <a:t>`inapplicable’</a:t>
            </a:r>
            <a:r>
              <a:rPr lang="en-US" sz="1600"/>
              <a:t>.)</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8556"/>
                                        </p:tgtEl>
                                        <p:attrNameLst>
                                          <p:attrName>style.visibility</p:attrName>
                                        </p:attrNameLst>
                                      </p:cBhvr>
                                      <p:to>
                                        <p:strVal val="visible"/>
                                      </p:to>
                                    </p:set>
                                    <p:anim calcmode="lin" valueType="num">
                                      <p:cBhvr additive="base">
                                        <p:cTn id="7" dur="500" fill="hold"/>
                                        <p:tgtEl>
                                          <p:spTgt spid="108556"/>
                                        </p:tgtEl>
                                        <p:attrNameLst>
                                          <p:attrName>ppt_x</p:attrName>
                                        </p:attrNameLst>
                                      </p:cBhvr>
                                      <p:tavLst>
                                        <p:tav tm="0">
                                          <p:val>
                                            <p:strVal val="#ppt_x"/>
                                          </p:val>
                                        </p:tav>
                                        <p:tav tm="100000">
                                          <p:val>
                                            <p:strVal val="#ppt_x"/>
                                          </p:val>
                                        </p:tav>
                                      </p:tavLst>
                                    </p:anim>
                                    <p:anim calcmode="lin" valueType="num">
                                      <p:cBhvr additive="base">
                                        <p:cTn id="8" dur="500" fill="hold"/>
                                        <p:tgtEl>
                                          <p:spTgt spid="1085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8558"/>
                                        </p:tgtEl>
                                        <p:attrNameLst>
                                          <p:attrName>style.visibility</p:attrName>
                                        </p:attrNameLst>
                                      </p:cBhvr>
                                      <p:to>
                                        <p:strVal val="visible"/>
                                      </p:to>
                                    </p:set>
                                    <p:anim calcmode="lin" valueType="num">
                                      <p:cBhvr additive="base">
                                        <p:cTn id="13" dur="500" fill="hold"/>
                                        <p:tgtEl>
                                          <p:spTgt spid="108558"/>
                                        </p:tgtEl>
                                        <p:attrNameLst>
                                          <p:attrName>ppt_x</p:attrName>
                                        </p:attrNameLst>
                                      </p:cBhvr>
                                      <p:tavLst>
                                        <p:tav tm="0">
                                          <p:val>
                                            <p:strVal val="#ppt_x"/>
                                          </p:val>
                                        </p:tav>
                                        <p:tav tm="100000">
                                          <p:val>
                                            <p:strVal val="#ppt_x"/>
                                          </p:val>
                                        </p:tav>
                                      </p:tavLst>
                                    </p:anim>
                                    <p:anim calcmode="lin" valueType="num">
                                      <p:cBhvr additive="base">
                                        <p:cTn id="14" dur="500" fill="hold"/>
                                        <p:tgtEl>
                                          <p:spTgt spid="10855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8559"/>
                                        </p:tgtEl>
                                        <p:attrNameLst>
                                          <p:attrName>style.visibility</p:attrName>
                                        </p:attrNameLst>
                                      </p:cBhvr>
                                      <p:to>
                                        <p:strVal val="visible"/>
                                      </p:to>
                                    </p:set>
                                    <p:anim calcmode="lin" valueType="num">
                                      <p:cBhvr additive="base">
                                        <p:cTn id="19" dur="500" fill="hold"/>
                                        <p:tgtEl>
                                          <p:spTgt spid="108559"/>
                                        </p:tgtEl>
                                        <p:attrNameLst>
                                          <p:attrName>ppt_x</p:attrName>
                                        </p:attrNameLst>
                                      </p:cBhvr>
                                      <p:tavLst>
                                        <p:tav tm="0">
                                          <p:val>
                                            <p:strVal val="#ppt_x"/>
                                          </p:val>
                                        </p:tav>
                                        <p:tav tm="100000">
                                          <p:val>
                                            <p:strVal val="#ppt_x"/>
                                          </p:val>
                                        </p:tav>
                                      </p:tavLst>
                                    </p:anim>
                                    <p:anim calcmode="lin" valueType="num">
                                      <p:cBhvr additive="base">
                                        <p:cTn id="20" dur="500" fill="hold"/>
                                        <p:tgtEl>
                                          <p:spTgt spid="10855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8561"/>
                                        </p:tgtEl>
                                        <p:attrNameLst>
                                          <p:attrName>style.visibility</p:attrName>
                                        </p:attrNameLst>
                                      </p:cBhvr>
                                      <p:to>
                                        <p:strVal val="visible"/>
                                      </p:to>
                                    </p:set>
                                    <p:anim calcmode="lin" valueType="num">
                                      <p:cBhvr additive="base">
                                        <p:cTn id="25" dur="500" fill="hold"/>
                                        <p:tgtEl>
                                          <p:spTgt spid="108561"/>
                                        </p:tgtEl>
                                        <p:attrNameLst>
                                          <p:attrName>ppt_x</p:attrName>
                                        </p:attrNameLst>
                                      </p:cBhvr>
                                      <p:tavLst>
                                        <p:tav tm="0">
                                          <p:val>
                                            <p:strVal val="#ppt_x"/>
                                          </p:val>
                                        </p:tav>
                                        <p:tav tm="100000">
                                          <p:val>
                                            <p:strVal val="#ppt_x"/>
                                          </p:val>
                                        </p:tav>
                                      </p:tavLst>
                                    </p:anim>
                                    <p:anim calcmode="lin" valueType="num">
                                      <p:cBhvr additive="base">
                                        <p:cTn id="26" dur="500" fill="hold"/>
                                        <p:tgtEl>
                                          <p:spTgt spid="10856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85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6" grpId="0"/>
      <p:bldP spid="108557" grpId="0"/>
      <p:bldP spid="108558" grpId="0"/>
      <p:bldP spid="108559" grpId="0"/>
      <p:bldP spid="10856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2209800" y="6248400"/>
            <a:ext cx="1905000" cy="457200"/>
          </a:xfrm>
          <a:prstGeom prst="rect">
            <a:avLst/>
          </a:prstGeom>
          <a:noFill/>
          <a:ln w="12700">
            <a:noFill/>
            <a:miter lim="800000"/>
            <a:headEnd/>
            <a:tailEnd/>
          </a:ln>
          <a:effectLst/>
        </p:spPr>
        <p:txBody>
          <a:bodyPr wrap="none" anchor="ctr"/>
          <a:lstStyle/>
          <a:p>
            <a:endParaRPr lang="tr-TR"/>
          </a:p>
        </p:txBody>
      </p:sp>
      <p:sp>
        <p:nvSpPr>
          <p:cNvPr id="38916" name="AutoShape 4"/>
          <p:cNvSpPr>
            <a:spLocks noGrp="1" noChangeArrowheads="1"/>
          </p:cNvSpPr>
          <p:nvPr>
            <p:ph type="title"/>
          </p:nvPr>
        </p:nvSpPr>
        <p:spPr>
          <a:noFill/>
          <a:ln/>
        </p:spPr>
        <p:txBody>
          <a:bodyPr vert="horz" lIns="90488" tIns="44450" rIns="90488" bIns="44450" rtlCol="0" anchor="ctr">
            <a:normAutofit/>
          </a:bodyPr>
          <a:lstStyle/>
          <a:p>
            <a:r>
              <a:rPr lang="en-US"/>
              <a:t>Referential Integrity in SQL/92</a:t>
            </a:r>
          </a:p>
        </p:txBody>
      </p:sp>
      <p:sp>
        <p:nvSpPr>
          <p:cNvPr id="38917" name="Rectangle 5"/>
          <p:cNvSpPr>
            <a:spLocks noGrp="1" noChangeArrowheads="1"/>
          </p:cNvSpPr>
          <p:nvPr>
            <p:ph idx="1"/>
          </p:nvPr>
        </p:nvSpPr>
        <p:spPr>
          <a:noFill/>
          <a:ln/>
        </p:spPr>
        <p:txBody>
          <a:bodyPr vert="horz" lIns="90488" tIns="44450" rIns="90488" bIns="44450" rtlCol="0">
            <a:normAutofit/>
          </a:bodyPr>
          <a:lstStyle/>
          <a:p>
            <a:r>
              <a:rPr lang="en-US" sz="2000"/>
              <a:t>SQL/92 supports all 4 options on deletes and updates.</a:t>
            </a:r>
          </a:p>
          <a:p>
            <a:pPr lvl="1"/>
            <a:r>
              <a:rPr lang="en-US" sz="2000"/>
              <a:t>Default is </a:t>
            </a:r>
            <a:r>
              <a:rPr lang="en-US" sz="1800">
                <a:solidFill>
                  <a:srgbClr val="CF0E30"/>
                </a:solidFill>
              </a:rPr>
              <a:t>NO ACTION</a:t>
            </a:r>
            <a:r>
              <a:rPr lang="en-US" sz="1800">
                <a:solidFill>
                  <a:schemeClr val="accent2"/>
                </a:solidFill>
              </a:rPr>
              <a:t>   </a:t>
            </a:r>
            <a:r>
              <a:rPr lang="en-US" sz="2000"/>
              <a:t>(</a:t>
            </a:r>
            <a:r>
              <a:rPr lang="en-US" sz="2000" i="1"/>
              <a:t>delete/update is rejected</a:t>
            </a:r>
            <a:r>
              <a:rPr lang="en-US" sz="2000"/>
              <a:t>)</a:t>
            </a:r>
          </a:p>
          <a:p>
            <a:pPr lvl="1"/>
            <a:r>
              <a:rPr lang="en-US" sz="1800">
                <a:solidFill>
                  <a:srgbClr val="CF0E30"/>
                </a:solidFill>
              </a:rPr>
              <a:t>CASCADE</a:t>
            </a:r>
            <a:r>
              <a:rPr lang="en-US" sz="2000"/>
              <a:t>  (also delete all tuples that refer to deleted tuple)</a:t>
            </a:r>
          </a:p>
          <a:p>
            <a:pPr lvl="1"/>
            <a:r>
              <a:rPr lang="en-US" sz="1800">
                <a:solidFill>
                  <a:srgbClr val="CF0E30"/>
                </a:solidFill>
              </a:rPr>
              <a:t>SET NULL </a:t>
            </a:r>
            <a:r>
              <a:rPr lang="en-US" sz="2000">
                <a:solidFill>
                  <a:srgbClr val="CF0E30"/>
                </a:solidFill>
              </a:rPr>
              <a:t>/</a:t>
            </a:r>
            <a:r>
              <a:rPr lang="en-US" sz="1800">
                <a:solidFill>
                  <a:srgbClr val="CF0E30"/>
                </a:solidFill>
              </a:rPr>
              <a:t> SET DEFAULT</a:t>
            </a:r>
            <a:r>
              <a:rPr lang="en-US" sz="1800"/>
              <a:t>  </a:t>
            </a:r>
            <a:r>
              <a:rPr lang="en-US" sz="2000"/>
              <a:t>(sets foreign key value of referencing tuple)</a:t>
            </a:r>
          </a:p>
        </p:txBody>
      </p:sp>
    </p:spTree>
  </p:cSld>
  <p:clrMapOvr>
    <a:masterClrMapping/>
  </p:clrMapOvr>
  <p:transition>
    <p:cu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95E45-9F7D-514B-CB9C-6689668C8895}"/>
              </a:ext>
            </a:extLst>
          </p:cNvPr>
          <p:cNvSpPr>
            <a:spLocks noGrp="1"/>
          </p:cNvSpPr>
          <p:nvPr>
            <p:ph type="title"/>
          </p:nvPr>
        </p:nvSpPr>
        <p:spPr/>
        <p:txBody>
          <a:bodyPr/>
          <a:lstStyle/>
          <a:p>
            <a:r>
              <a:rPr lang="en-GB" dirty="0"/>
              <a:t>Lets speculate about ICs. for the following tables.</a:t>
            </a:r>
          </a:p>
        </p:txBody>
      </p:sp>
      <p:sp>
        <p:nvSpPr>
          <p:cNvPr id="3" name="Content Placeholder 2">
            <a:extLst>
              <a:ext uri="{FF2B5EF4-FFF2-40B4-BE49-F238E27FC236}">
                <a16:creationId xmlns:a16="http://schemas.microsoft.com/office/drawing/2014/main" id="{918B1172-DD43-CF7E-CB70-EED135D058A7}"/>
              </a:ext>
            </a:extLst>
          </p:cNvPr>
          <p:cNvSpPr>
            <a:spLocks noGrp="1"/>
          </p:cNvSpPr>
          <p:nvPr>
            <p:ph idx="1"/>
          </p:nvPr>
        </p:nvSpPr>
        <p:spPr>
          <a:xfrm>
            <a:off x="783774" y="2313991"/>
            <a:ext cx="5272692" cy="3862971"/>
          </a:xfrm>
        </p:spPr>
        <p:txBody>
          <a:bodyPr/>
          <a:lstStyle/>
          <a:p>
            <a:pPr marL="0" indent="0">
              <a:buNone/>
            </a:pPr>
            <a:r>
              <a:rPr lang="en-GB" dirty="0"/>
              <a:t>Assume these tables.</a:t>
            </a:r>
          </a:p>
          <a:p>
            <a:pPr marL="0" indent="0">
              <a:buNone/>
            </a:pPr>
            <a:r>
              <a:rPr lang="en-GB" dirty="0"/>
              <a:t>Do tables obey key constraints?</a:t>
            </a:r>
          </a:p>
          <a:p>
            <a:pPr marL="0" indent="0">
              <a:buNone/>
            </a:pPr>
            <a:r>
              <a:rPr lang="en-GB" dirty="0"/>
              <a:t>Do tables obey domain constraints?</a:t>
            </a:r>
          </a:p>
          <a:p>
            <a:pPr marL="0" indent="0">
              <a:buNone/>
            </a:pPr>
            <a:r>
              <a:rPr lang="en-GB" dirty="0"/>
              <a:t>What are the foreign keys?</a:t>
            </a:r>
          </a:p>
          <a:p>
            <a:pPr marL="0" indent="0">
              <a:buNone/>
            </a:pPr>
            <a:r>
              <a:rPr lang="en-GB" dirty="0"/>
              <a:t>“</a:t>
            </a:r>
            <a:r>
              <a:rPr lang="en-GB" i="1" dirty="0"/>
              <a:t>Print the orders of Customers whose Customer number starts with A</a:t>
            </a:r>
            <a:r>
              <a:rPr lang="en-GB" dirty="0"/>
              <a:t>?”</a:t>
            </a:r>
          </a:p>
          <a:p>
            <a:pPr marL="0" indent="0">
              <a:buNone/>
            </a:pPr>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145FC201-A3B9-06B0-4BED-336A4EB81B04}"/>
              </a:ext>
            </a:extLst>
          </p:cNvPr>
          <p:cNvSpPr>
            <a:spLocks noGrp="1"/>
          </p:cNvSpPr>
          <p:nvPr>
            <p:ph type="sldNum" sz="quarter" idx="4"/>
          </p:nvPr>
        </p:nvSpPr>
        <p:spPr/>
        <p:txBody>
          <a:bodyPr/>
          <a:lstStyle/>
          <a:p>
            <a:fld id="{6998E55D-8E2A-4AFE-A61C-B5DBBB7761E7}" type="slidenum">
              <a:rPr lang="en-GB" smtClean="0"/>
              <a:pPr/>
              <a:t>62</a:t>
            </a:fld>
            <a:endParaRPr lang="en-GB"/>
          </a:p>
        </p:txBody>
      </p:sp>
      <p:graphicFrame>
        <p:nvGraphicFramePr>
          <p:cNvPr id="5" name="Content Placeholder 8">
            <a:extLst>
              <a:ext uri="{FF2B5EF4-FFF2-40B4-BE49-F238E27FC236}">
                <a16:creationId xmlns:a16="http://schemas.microsoft.com/office/drawing/2014/main" id="{5E631312-913B-34ED-92F8-67BA86881A03}"/>
              </a:ext>
            </a:extLst>
          </p:cNvPr>
          <p:cNvGraphicFramePr>
            <a:graphicFrameLocks/>
          </p:cNvGraphicFramePr>
          <p:nvPr>
            <p:extLst>
              <p:ext uri="{D42A27DB-BD31-4B8C-83A1-F6EECF244321}">
                <p14:modId xmlns:p14="http://schemas.microsoft.com/office/powerpoint/2010/main" val="1128472270"/>
              </p:ext>
            </p:extLst>
          </p:nvPr>
        </p:nvGraphicFramePr>
        <p:xfrm>
          <a:off x="4341814" y="1512086"/>
          <a:ext cx="7356444" cy="989838"/>
        </p:xfrm>
        <a:graphic>
          <a:graphicData uri="http://schemas.openxmlformats.org/drawingml/2006/table">
            <a:tbl>
              <a:tblPr firstCol="1" bandRow="1"/>
              <a:tblGrid>
                <a:gridCol w="1226074">
                  <a:extLst>
                    <a:ext uri="{9D8B030D-6E8A-4147-A177-3AD203B41FA5}">
                      <a16:colId xmlns:a16="http://schemas.microsoft.com/office/drawing/2014/main" val="4274388924"/>
                    </a:ext>
                  </a:extLst>
                </a:gridCol>
                <a:gridCol w="1226074">
                  <a:extLst>
                    <a:ext uri="{9D8B030D-6E8A-4147-A177-3AD203B41FA5}">
                      <a16:colId xmlns:a16="http://schemas.microsoft.com/office/drawing/2014/main" val="3673488509"/>
                    </a:ext>
                  </a:extLst>
                </a:gridCol>
                <a:gridCol w="1226074">
                  <a:extLst>
                    <a:ext uri="{9D8B030D-6E8A-4147-A177-3AD203B41FA5}">
                      <a16:colId xmlns:a16="http://schemas.microsoft.com/office/drawing/2014/main" val="1081453355"/>
                    </a:ext>
                  </a:extLst>
                </a:gridCol>
                <a:gridCol w="1226074">
                  <a:extLst>
                    <a:ext uri="{9D8B030D-6E8A-4147-A177-3AD203B41FA5}">
                      <a16:colId xmlns:a16="http://schemas.microsoft.com/office/drawing/2014/main" val="3301173719"/>
                    </a:ext>
                  </a:extLst>
                </a:gridCol>
                <a:gridCol w="1226074">
                  <a:extLst>
                    <a:ext uri="{9D8B030D-6E8A-4147-A177-3AD203B41FA5}">
                      <a16:colId xmlns:a16="http://schemas.microsoft.com/office/drawing/2014/main" val="2641889731"/>
                    </a:ext>
                  </a:extLst>
                </a:gridCol>
                <a:gridCol w="1226074">
                  <a:extLst>
                    <a:ext uri="{9D8B030D-6E8A-4147-A177-3AD203B41FA5}">
                      <a16:colId xmlns:a16="http://schemas.microsoft.com/office/drawing/2014/main" val="2021551128"/>
                    </a:ext>
                  </a:extLst>
                </a:gridCol>
              </a:tblGrid>
              <a:tr h="147274">
                <a:tc>
                  <a:txBody>
                    <a:bodyPr/>
                    <a:lstStyle/>
                    <a:p>
                      <a:pPr>
                        <a:lnSpc>
                          <a:spcPct val="115000"/>
                        </a:lnSpc>
                        <a:spcAft>
                          <a:spcPts val="1000"/>
                        </a:spcAft>
                      </a:pPr>
                      <a:r>
                        <a:rPr lang="en-GB" sz="1000" b="1">
                          <a:effectLst/>
                          <a:latin typeface="Calibri" panose="020F0502020204030204" pitchFamily="34" charset="0"/>
                          <a:ea typeface="SimSun" panose="02010600030101010101" pitchFamily="2" charset="-122"/>
                          <a:cs typeface="Times New Roman" panose="02020603050405020304" pitchFamily="18" charset="0"/>
                        </a:rPr>
                        <a:t>Customers</a:t>
                      </a:r>
                      <a:endParaRPr lang="en-GB" sz="1000">
                        <a:effectLst/>
                        <a:latin typeface="Calibri" panose="020F0502020204030204" pitchFamily="34" charset="0"/>
                        <a:ea typeface="SimSun" panose="02010600030101010101" pitchFamily="2" charset="-122"/>
                        <a:cs typeface="Times New Roman" panose="02020603050405020304" pitchFamily="18" charset="0"/>
                      </a:endParaRP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000" u="sng"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Customer#</a:t>
                      </a:r>
                      <a:endParaRPr lang="en-GB" sz="1000" u="sng" dirty="0">
                        <a:effectLst/>
                        <a:latin typeface="Calibri" panose="020F0502020204030204" pitchFamily="34" charset="0"/>
                        <a:ea typeface="SimSun" panose="02010600030101010101" pitchFamily="2" charset="-122"/>
                        <a:cs typeface="Times New Roman" panose="02020603050405020304" pitchFamily="18" charset="0"/>
                      </a:endParaRP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D0CECE"/>
                    </a:solidFill>
                  </a:tcPr>
                </a:tc>
                <a:tc>
                  <a:txBody>
                    <a:bodyPr/>
                    <a:lstStyle/>
                    <a:p>
                      <a:pPr>
                        <a:lnSpc>
                          <a:spcPct val="115000"/>
                        </a:lnSpc>
                        <a:spcAft>
                          <a:spcPts val="1000"/>
                        </a:spcAft>
                      </a:pPr>
                      <a:r>
                        <a:rPr lang="en-GB" sz="100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Name</a:t>
                      </a:r>
                      <a:endParaRPr lang="en-GB" sz="1000">
                        <a:effectLst/>
                        <a:latin typeface="Calibri" panose="020F0502020204030204" pitchFamily="34" charset="0"/>
                        <a:ea typeface="SimSun" panose="02010600030101010101" pitchFamily="2" charset="-122"/>
                        <a:cs typeface="Times New Roman" panose="02020603050405020304" pitchFamily="18" charset="0"/>
                      </a:endParaRP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D0CECE"/>
                    </a:solidFill>
                  </a:tcPr>
                </a:tc>
                <a:tc>
                  <a:txBody>
                    <a:bodyPr/>
                    <a:lstStyle/>
                    <a:p>
                      <a:pPr>
                        <a:lnSpc>
                          <a:spcPct val="115000"/>
                        </a:lnSpc>
                        <a:spcAft>
                          <a:spcPts val="1000"/>
                        </a:spcAft>
                      </a:pPr>
                      <a:r>
                        <a:rPr lang="en-GB" sz="100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Street</a:t>
                      </a:r>
                      <a:endParaRPr lang="en-GB" sz="1000">
                        <a:effectLst/>
                        <a:latin typeface="Calibri" panose="020F0502020204030204" pitchFamily="34" charset="0"/>
                        <a:ea typeface="SimSun" panose="02010600030101010101" pitchFamily="2" charset="-122"/>
                        <a:cs typeface="Times New Roman" panose="02020603050405020304" pitchFamily="18" charset="0"/>
                      </a:endParaRP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D0CECE"/>
                    </a:solidFill>
                  </a:tcPr>
                </a:tc>
                <a:tc>
                  <a:txBody>
                    <a:bodyPr/>
                    <a:lstStyle/>
                    <a:p>
                      <a:pPr>
                        <a:lnSpc>
                          <a:spcPct val="115000"/>
                        </a:lnSpc>
                        <a:spcAft>
                          <a:spcPts val="1000"/>
                        </a:spcAft>
                      </a:pPr>
                      <a:r>
                        <a:rPr lang="en-GB" sz="100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City</a:t>
                      </a:r>
                      <a:endParaRPr lang="en-GB" sz="1000">
                        <a:effectLst/>
                        <a:latin typeface="Calibri" panose="020F0502020204030204" pitchFamily="34" charset="0"/>
                        <a:ea typeface="SimSun" panose="02010600030101010101" pitchFamily="2" charset="-122"/>
                        <a:cs typeface="Times New Roman" panose="02020603050405020304" pitchFamily="18" charset="0"/>
                      </a:endParaRP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D0CECE"/>
                    </a:solidFill>
                  </a:tcPr>
                </a:tc>
                <a:tc>
                  <a:txBody>
                    <a:bodyPr/>
                    <a:lstStyle/>
                    <a:p>
                      <a:pPr>
                        <a:lnSpc>
                          <a:spcPct val="115000"/>
                        </a:lnSpc>
                        <a:spcAft>
                          <a:spcPts val="1000"/>
                        </a:spcAft>
                      </a:pPr>
                      <a:r>
                        <a:rPr lang="en-GB" sz="100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Country</a:t>
                      </a:r>
                      <a:endParaRPr lang="en-GB" sz="1000">
                        <a:effectLst/>
                        <a:latin typeface="Calibri" panose="020F0502020204030204" pitchFamily="34" charset="0"/>
                        <a:ea typeface="SimSun" panose="02010600030101010101" pitchFamily="2" charset="-122"/>
                        <a:cs typeface="Times New Roman" panose="02020603050405020304" pitchFamily="18" charset="0"/>
                      </a:endParaRP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3787304100"/>
                  </a:ext>
                </a:extLst>
              </a:tr>
              <a:tr h="147274">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 </a:t>
                      </a:r>
                    </a:p>
                  </a:txBody>
                  <a:tcPr marL="63962" marR="6396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AT01</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Alan Turing</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Maida Vale</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London</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UK</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1315104"/>
                  </a:ext>
                </a:extLst>
              </a:tr>
              <a:tr h="147274">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 </a:t>
                      </a:r>
                    </a:p>
                  </a:txBody>
                  <a:tcPr marL="63962" marR="6396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JB01</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Jean Bartik</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Woodland Walk</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000" dirty="0">
                          <a:effectLst/>
                          <a:latin typeface="Calibri" panose="020F0502020204030204" pitchFamily="34" charset="0"/>
                          <a:ea typeface="SimSun" panose="02010600030101010101" pitchFamily="2" charset="-122"/>
                          <a:cs typeface="Times New Roman" panose="02020603050405020304" pitchFamily="18" charset="0"/>
                        </a:rPr>
                        <a:t>Pennsylvania</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USA</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1528277"/>
                  </a:ext>
                </a:extLst>
              </a:tr>
              <a:tr h="147274">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 </a:t>
                      </a:r>
                    </a:p>
                  </a:txBody>
                  <a:tcPr marL="63962" marR="6396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MH01</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Margaret Hamilton</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300 E Street</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000" dirty="0">
                          <a:effectLst/>
                          <a:latin typeface="Calibri" panose="020F0502020204030204" pitchFamily="34" charset="0"/>
                          <a:ea typeface="SimSun" panose="02010600030101010101" pitchFamily="2" charset="-122"/>
                          <a:cs typeface="Times New Roman" panose="02020603050405020304" pitchFamily="18" charset="0"/>
                        </a:rPr>
                        <a:t>Pennsylvania</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USA</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9656309"/>
                  </a:ext>
                </a:extLst>
              </a:tr>
              <a:tr h="147274">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 </a:t>
                      </a:r>
                    </a:p>
                  </a:txBody>
                  <a:tcPr marL="63962" marR="6396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AL01</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Ada Lovelace</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Hucknall Road</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Nottingham</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UK</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843917"/>
                  </a:ext>
                </a:extLst>
              </a:tr>
              <a:tr h="147274">
                <a:tc>
                  <a:txBody>
                    <a:bodyPr/>
                    <a:lstStyle/>
                    <a:p>
                      <a:pPr>
                        <a:lnSpc>
                          <a:spcPct val="115000"/>
                        </a:lnSpc>
                        <a:spcAft>
                          <a:spcPts val="1000"/>
                        </a:spcAft>
                      </a:pPr>
                      <a:r>
                        <a:rPr lang="en-GB" sz="1000" dirty="0">
                          <a:effectLst/>
                          <a:latin typeface="Calibri" panose="020F0502020204030204" pitchFamily="34" charset="0"/>
                          <a:ea typeface="SimSun" panose="02010600030101010101" pitchFamily="2" charset="-122"/>
                          <a:cs typeface="Times New Roman" panose="02020603050405020304" pitchFamily="18" charset="0"/>
                        </a:rPr>
                        <a:t> </a:t>
                      </a:r>
                    </a:p>
                  </a:txBody>
                  <a:tcPr marL="63962" marR="63962"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EC01</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Edgar F. Codd</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15 Parks Road</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000">
                          <a:effectLst/>
                          <a:latin typeface="Calibri" panose="020F0502020204030204" pitchFamily="34" charset="0"/>
                          <a:ea typeface="SimSun" panose="02010600030101010101" pitchFamily="2" charset="-122"/>
                          <a:cs typeface="Times New Roman" panose="02020603050405020304" pitchFamily="18" charset="0"/>
                        </a:rPr>
                        <a:t>Oxford</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000" dirty="0">
                          <a:effectLst/>
                          <a:latin typeface="Calibri" panose="020F0502020204030204" pitchFamily="34" charset="0"/>
                          <a:ea typeface="SimSun" panose="02010600030101010101" pitchFamily="2" charset="-122"/>
                          <a:cs typeface="Times New Roman" panose="02020603050405020304" pitchFamily="18" charset="0"/>
                        </a:rPr>
                        <a:t>UK</a:t>
                      </a:r>
                    </a:p>
                  </a:txBody>
                  <a:tcPr marL="63962" marR="639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569684"/>
                  </a:ext>
                </a:extLst>
              </a:tr>
            </a:tbl>
          </a:graphicData>
        </a:graphic>
      </p:graphicFrame>
      <p:graphicFrame>
        <p:nvGraphicFramePr>
          <p:cNvPr id="6" name="Table 5">
            <a:extLst>
              <a:ext uri="{FF2B5EF4-FFF2-40B4-BE49-F238E27FC236}">
                <a16:creationId xmlns:a16="http://schemas.microsoft.com/office/drawing/2014/main" id="{05DF9494-96B5-F990-D2D8-4BC875CC6CE1}"/>
              </a:ext>
            </a:extLst>
          </p:cNvPr>
          <p:cNvGraphicFramePr>
            <a:graphicFrameLocks noGrp="1"/>
          </p:cNvGraphicFramePr>
          <p:nvPr>
            <p:extLst>
              <p:ext uri="{D42A27DB-BD31-4B8C-83A1-F6EECF244321}">
                <p14:modId xmlns:p14="http://schemas.microsoft.com/office/powerpoint/2010/main" val="3530137337"/>
              </p:ext>
            </p:extLst>
          </p:nvPr>
        </p:nvGraphicFramePr>
        <p:xfrm>
          <a:off x="6189390" y="3296234"/>
          <a:ext cx="4401958" cy="1088898"/>
        </p:xfrm>
        <a:graphic>
          <a:graphicData uri="http://schemas.openxmlformats.org/drawingml/2006/table">
            <a:tbl>
              <a:tblPr firstRow="1" firstCol="1" bandRow="1"/>
              <a:tblGrid>
                <a:gridCol w="561557">
                  <a:extLst>
                    <a:ext uri="{9D8B030D-6E8A-4147-A177-3AD203B41FA5}">
                      <a16:colId xmlns:a16="http://schemas.microsoft.com/office/drawing/2014/main" val="3185396909"/>
                    </a:ext>
                  </a:extLst>
                </a:gridCol>
                <a:gridCol w="1154549">
                  <a:extLst>
                    <a:ext uri="{9D8B030D-6E8A-4147-A177-3AD203B41FA5}">
                      <a16:colId xmlns:a16="http://schemas.microsoft.com/office/drawing/2014/main" val="4260592509"/>
                    </a:ext>
                  </a:extLst>
                </a:gridCol>
                <a:gridCol w="1387936">
                  <a:extLst>
                    <a:ext uri="{9D8B030D-6E8A-4147-A177-3AD203B41FA5}">
                      <a16:colId xmlns:a16="http://schemas.microsoft.com/office/drawing/2014/main" val="1511119486"/>
                    </a:ext>
                  </a:extLst>
                </a:gridCol>
                <a:gridCol w="1297916">
                  <a:extLst>
                    <a:ext uri="{9D8B030D-6E8A-4147-A177-3AD203B41FA5}">
                      <a16:colId xmlns:a16="http://schemas.microsoft.com/office/drawing/2014/main" val="1736521351"/>
                    </a:ext>
                  </a:extLst>
                </a:gridCol>
              </a:tblGrid>
              <a:tr h="162013">
                <a:tc>
                  <a:txBody>
                    <a:bodyPr/>
                    <a:lstStyle/>
                    <a:p>
                      <a:pPr>
                        <a:lnSpc>
                          <a:spcPct val="115000"/>
                        </a:lnSpc>
                        <a:spcAft>
                          <a:spcPts val="1000"/>
                        </a:spcAft>
                      </a:pPr>
                      <a:r>
                        <a:rPr lang="en-GB" sz="1100" b="1">
                          <a:effectLst/>
                          <a:latin typeface="Calibri" panose="020F0502020204030204" pitchFamily="34" charset="0"/>
                          <a:ea typeface="SimSun" panose="02010600030101010101" pitchFamily="2" charset="-122"/>
                          <a:cs typeface="Times New Roman" panose="02020603050405020304" pitchFamily="18" charset="0"/>
                        </a:rPr>
                        <a:t>Items</a:t>
                      </a:r>
                      <a:endParaRPr lang="en-GB"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u="sng"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Item#</a:t>
                      </a:r>
                      <a:endParaRPr lang="en-GB" sz="1100" u="sng"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D0CECE"/>
                    </a:solidFill>
                  </a:tcPr>
                </a:tc>
                <a:tc>
                  <a:txBody>
                    <a:bodyPr/>
                    <a:lstStyle/>
                    <a:p>
                      <a:pPr>
                        <a:lnSpc>
                          <a:spcPct val="115000"/>
                        </a:lnSpc>
                        <a:spcAft>
                          <a:spcPts val="1000"/>
                        </a:spcAft>
                      </a:pPr>
                      <a:r>
                        <a:rPr lang="en-GB" sz="110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Description</a:t>
                      </a:r>
                      <a:endParaRPr lang="en-GB"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D0CECE"/>
                    </a:solidFill>
                  </a:tcPr>
                </a:tc>
                <a:tc>
                  <a:txBody>
                    <a:bodyPr/>
                    <a:lstStyle/>
                    <a:p>
                      <a:pPr>
                        <a:lnSpc>
                          <a:spcPct val="115000"/>
                        </a:lnSpc>
                        <a:spcAft>
                          <a:spcPts val="1000"/>
                        </a:spcAft>
                      </a:pPr>
                      <a:r>
                        <a:rPr lang="en-GB" sz="110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Category</a:t>
                      </a:r>
                      <a:endParaRPr lang="en-GB"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4232293212"/>
                  </a:ext>
                </a:extLst>
              </a:tr>
              <a:tr h="162013">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0001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Hard Disk Drive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Internal Hardware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5695553"/>
                  </a:ext>
                </a:extLst>
              </a:tr>
              <a:tr h="162013">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0002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16GB RAM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Internal Hardware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4691989"/>
                  </a:ext>
                </a:extLst>
              </a:tr>
              <a:tr h="162013">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0003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Mechanical Keyboard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Peripherals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8543629"/>
                  </a:ext>
                </a:extLst>
              </a:tr>
              <a:tr h="162013">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0004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LCD 32” HD Monitor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Display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0840523"/>
                  </a:ext>
                </a:extLst>
              </a:tr>
              <a:tr h="162013">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0005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2200 RTX GPU 11GB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dirty="0">
                          <a:effectLst/>
                          <a:latin typeface="Calibri" panose="020F0502020204030204" pitchFamily="34" charset="0"/>
                          <a:ea typeface="SimSun" panose="02010600030101010101" pitchFamily="2" charset="-122"/>
                          <a:cs typeface="Times New Roman" panose="02020603050405020304" pitchFamily="18" charset="0"/>
                        </a:rPr>
                        <a:t>Internal Hardware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3533145"/>
                  </a:ext>
                </a:extLst>
              </a:tr>
            </a:tbl>
          </a:graphicData>
        </a:graphic>
      </p:graphicFrame>
      <p:graphicFrame>
        <p:nvGraphicFramePr>
          <p:cNvPr id="7" name="Table 6">
            <a:extLst>
              <a:ext uri="{FF2B5EF4-FFF2-40B4-BE49-F238E27FC236}">
                <a16:creationId xmlns:a16="http://schemas.microsoft.com/office/drawing/2014/main" id="{4F5A626B-7D79-AE38-DE73-00BFACCC31EE}"/>
              </a:ext>
            </a:extLst>
          </p:cNvPr>
          <p:cNvGraphicFramePr>
            <a:graphicFrameLocks noGrp="1"/>
          </p:cNvGraphicFramePr>
          <p:nvPr>
            <p:extLst>
              <p:ext uri="{D42A27DB-BD31-4B8C-83A1-F6EECF244321}">
                <p14:modId xmlns:p14="http://schemas.microsoft.com/office/powerpoint/2010/main" val="3610344471"/>
              </p:ext>
            </p:extLst>
          </p:nvPr>
        </p:nvGraphicFramePr>
        <p:xfrm>
          <a:off x="6189387" y="4641118"/>
          <a:ext cx="5128468" cy="1270381"/>
        </p:xfrm>
        <a:graphic>
          <a:graphicData uri="http://schemas.openxmlformats.org/drawingml/2006/table">
            <a:tbl>
              <a:tblPr firstRow="1" firstCol="1" bandRow="1"/>
              <a:tblGrid>
                <a:gridCol w="689196">
                  <a:extLst>
                    <a:ext uri="{9D8B030D-6E8A-4147-A177-3AD203B41FA5}">
                      <a16:colId xmlns:a16="http://schemas.microsoft.com/office/drawing/2014/main" val="67241534"/>
                    </a:ext>
                  </a:extLst>
                </a:gridCol>
                <a:gridCol w="921704">
                  <a:extLst>
                    <a:ext uri="{9D8B030D-6E8A-4147-A177-3AD203B41FA5}">
                      <a16:colId xmlns:a16="http://schemas.microsoft.com/office/drawing/2014/main" val="1110180220"/>
                    </a:ext>
                  </a:extLst>
                </a:gridCol>
                <a:gridCol w="826815">
                  <a:extLst>
                    <a:ext uri="{9D8B030D-6E8A-4147-A177-3AD203B41FA5}">
                      <a16:colId xmlns:a16="http://schemas.microsoft.com/office/drawing/2014/main" val="3511295652"/>
                    </a:ext>
                  </a:extLst>
                </a:gridCol>
                <a:gridCol w="852340">
                  <a:extLst>
                    <a:ext uri="{9D8B030D-6E8A-4147-A177-3AD203B41FA5}">
                      <a16:colId xmlns:a16="http://schemas.microsoft.com/office/drawing/2014/main" val="1573286393"/>
                    </a:ext>
                  </a:extLst>
                </a:gridCol>
                <a:gridCol w="936131">
                  <a:extLst>
                    <a:ext uri="{9D8B030D-6E8A-4147-A177-3AD203B41FA5}">
                      <a16:colId xmlns:a16="http://schemas.microsoft.com/office/drawing/2014/main" val="2637675167"/>
                    </a:ext>
                  </a:extLst>
                </a:gridCol>
                <a:gridCol w="902282">
                  <a:extLst>
                    <a:ext uri="{9D8B030D-6E8A-4147-A177-3AD203B41FA5}">
                      <a16:colId xmlns:a16="http://schemas.microsoft.com/office/drawing/2014/main" val="1483765264"/>
                    </a:ext>
                  </a:extLst>
                </a:gridCol>
              </a:tblGrid>
              <a:tr h="162013">
                <a:tc>
                  <a:txBody>
                    <a:bodyPr/>
                    <a:lstStyle/>
                    <a:p>
                      <a:pPr>
                        <a:lnSpc>
                          <a:spcPct val="115000"/>
                        </a:lnSpc>
                        <a:spcAft>
                          <a:spcPts val="1000"/>
                        </a:spcAft>
                      </a:pPr>
                      <a:r>
                        <a:rPr lang="en-GB" sz="1100" b="1">
                          <a:effectLst/>
                          <a:latin typeface="Calibri" panose="020F0502020204030204" pitchFamily="34" charset="0"/>
                          <a:ea typeface="SimSun" panose="02010600030101010101" pitchFamily="2" charset="-122"/>
                          <a:cs typeface="Times New Roman" panose="02020603050405020304" pitchFamily="18" charset="0"/>
                        </a:rPr>
                        <a:t>Orders</a:t>
                      </a:r>
                      <a:endParaRPr lang="en-GB"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u="sng"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Order#</a:t>
                      </a:r>
                      <a:endParaRPr lang="en-GB" sz="1100" u="sng"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D0CECE"/>
                    </a:solidFill>
                  </a:tcPr>
                </a:tc>
                <a:tc>
                  <a:txBody>
                    <a:bodyPr/>
                    <a:lstStyle/>
                    <a:p>
                      <a:pPr>
                        <a:lnSpc>
                          <a:spcPct val="115000"/>
                        </a:lnSpc>
                        <a:spcAft>
                          <a:spcPts val="1000"/>
                        </a:spcAft>
                      </a:pPr>
                      <a:r>
                        <a:rPr lang="en-GB" sz="110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Item#</a:t>
                      </a:r>
                      <a:endParaRPr lang="en-GB"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D0CECE"/>
                    </a:solidFill>
                  </a:tcPr>
                </a:tc>
                <a:tc>
                  <a:txBody>
                    <a:bodyPr/>
                    <a:lstStyle/>
                    <a:p>
                      <a:pPr>
                        <a:lnSpc>
                          <a:spcPct val="115000"/>
                        </a:lnSpc>
                        <a:spcAft>
                          <a:spcPts val="1000"/>
                        </a:spcAft>
                      </a:pPr>
                      <a:r>
                        <a:rPr lang="en-GB" sz="110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Customer#</a:t>
                      </a:r>
                      <a:endParaRPr lang="en-GB"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D0CECE"/>
                    </a:solidFill>
                  </a:tcPr>
                </a:tc>
                <a:tc>
                  <a:txBody>
                    <a:bodyPr/>
                    <a:lstStyle/>
                    <a:p>
                      <a:pPr>
                        <a:lnSpc>
                          <a:spcPct val="115000"/>
                        </a:lnSpc>
                        <a:spcAft>
                          <a:spcPts val="1000"/>
                        </a:spcAft>
                      </a:pPr>
                      <a:r>
                        <a:rPr lang="en-GB" sz="110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Delivery_date</a:t>
                      </a:r>
                      <a:endParaRPr lang="en-GB"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D0CECE"/>
                    </a:solidFill>
                  </a:tcPr>
                </a:tc>
                <a:tc>
                  <a:txBody>
                    <a:bodyPr/>
                    <a:lstStyle/>
                    <a:p>
                      <a:pPr>
                        <a:lnSpc>
                          <a:spcPct val="115000"/>
                        </a:lnSpc>
                        <a:spcAft>
                          <a:spcPts val="1000"/>
                        </a:spcAft>
                      </a:pPr>
                      <a:r>
                        <a:rPr lang="en-GB" sz="110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Quantity</a:t>
                      </a:r>
                      <a:endParaRPr lang="en-GB"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423946945"/>
                  </a:ext>
                </a:extLst>
              </a:tr>
              <a:tr h="162013">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Or0022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0002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MH01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2020-02-10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8782611"/>
                  </a:ext>
                </a:extLst>
              </a:tr>
              <a:tr h="162013">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Or0023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0004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AL01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2020-01-30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5219621"/>
                  </a:ext>
                </a:extLst>
              </a:tr>
              <a:tr h="162013">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Or0024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0001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AT01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2020-02-05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5766104"/>
                  </a:ext>
                </a:extLst>
              </a:tr>
              <a:tr h="162013">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Or0025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0005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JB01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2020-02-06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2173654"/>
                  </a:ext>
                </a:extLst>
              </a:tr>
              <a:tr h="162013">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Or0026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0003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EC01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2020-02-01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8152248"/>
                  </a:ext>
                </a:extLst>
              </a:tr>
              <a:tr h="162013">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Or0027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0004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JB01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SimSun" panose="02010600030101010101" pitchFamily="2" charset="-122"/>
                          <a:cs typeface="Times New Roman" panose="02020603050405020304" pitchFamily="18" charset="0"/>
                        </a:rPr>
                        <a:t>2020-02-03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dirty="0">
                          <a:effectLst/>
                          <a:latin typeface="Calibri" panose="020F0502020204030204" pitchFamily="34" charset="0"/>
                          <a:ea typeface="SimSun" panose="02010600030101010101" pitchFamily="2" charset="-122"/>
                          <a:cs typeface="Times New Roman" panose="02020603050405020304" pitchFamily="18"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7725260"/>
                  </a:ext>
                </a:extLst>
              </a:tr>
            </a:tbl>
          </a:graphicData>
        </a:graphic>
      </p:graphicFrame>
    </p:spTree>
    <p:extLst>
      <p:ext uri="{BB962C8B-B14F-4D97-AF65-F5344CB8AC3E}">
        <p14:creationId xmlns:p14="http://schemas.microsoft.com/office/powerpoint/2010/main" val="3743379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C66F2-557C-A47A-3582-81B72D00B7C3}"/>
              </a:ext>
            </a:extLst>
          </p:cNvPr>
          <p:cNvSpPr>
            <a:spLocks noGrp="1"/>
          </p:cNvSpPr>
          <p:nvPr>
            <p:ph type="title"/>
          </p:nvPr>
        </p:nvSpPr>
        <p:spPr/>
        <p:txBody>
          <a:bodyPr/>
          <a:lstStyle/>
          <a:p>
            <a:r>
              <a:rPr lang="en-GB" dirty="0"/>
              <a:t>Integrity Constraints for relational databases.</a:t>
            </a:r>
          </a:p>
        </p:txBody>
      </p:sp>
      <p:sp>
        <p:nvSpPr>
          <p:cNvPr id="3" name="Content Placeholder 2">
            <a:extLst>
              <a:ext uri="{FF2B5EF4-FFF2-40B4-BE49-F238E27FC236}">
                <a16:creationId xmlns:a16="http://schemas.microsoft.com/office/drawing/2014/main" id="{DADD80C1-B123-79FA-D611-5CE053B074E3}"/>
              </a:ext>
            </a:extLst>
          </p:cNvPr>
          <p:cNvSpPr>
            <a:spLocks noGrp="1"/>
          </p:cNvSpPr>
          <p:nvPr>
            <p:ph idx="1"/>
          </p:nvPr>
        </p:nvSpPr>
        <p:spPr>
          <a:xfrm>
            <a:off x="783773" y="2085391"/>
            <a:ext cx="11612385" cy="3862971"/>
          </a:xfrm>
        </p:spPr>
        <p:txBody>
          <a:bodyPr>
            <a:normAutofit fontScale="92500"/>
          </a:bodyPr>
          <a:lstStyle/>
          <a:p>
            <a:r>
              <a:rPr lang="en-GB" dirty="0">
                <a:solidFill>
                  <a:srgbClr val="FF0000"/>
                </a:solidFill>
              </a:rPr>
              <a:t>Integrity of data</a:t>
            </a:r>
            <a:r>
              <a:rPr lang="en-GB" dirty="0"/>
              <a:t>: it is the state of data in which data obeys the constraints set by DBA.</a:t>
            </a:r>
          </a:p>
          <a:p>
            <a:r>
              <a:rPr lang="en-GB" u="sng" dirty="0"/>
              <a:t>1) Domain constraints</a:t>
            </a:r>
            <a:r>
              <a:rPr lang="en-GB" dirty="0"/>
              <a:t>.</a:t>
            </a:r>
          </a:p>
          <a:p>
            <a:pPr lvl="1"/>
            <a:r>
              <a:rPr lang="en-GB" dirty="0"/>
              <a:t>Values in tuples should obey types of attributes. (You should not provide text to INT field)</a:t>
            </a:r>
          </a:p>
          <a:p>
            <a:r>
              <a:rPr lang="en-GB" u="sng" dirty="0"/>
              <a:t>2) Entity Integrity constraints</a:t>
            </a:r>
            <a:r>
              <a:rPr lang="en-GB" dirty="0"/>
              <a:t>.</a:t>
            </a:r>
          </a:p>
          <a:p>
            <a:pPr lvl="1"/>
            <a:r>
              <a:rPr lang="en-GB" dirty="0"/>
              <a:t>Keys of a relation must be </a:t>
            </a:r>
            <a:r>
              <a:rPr lang="en-GB" dirty="0">
                <a:solidFill>
                  <a:srgbClr val="FF0000"/>
                </a:solidFill>
              </a:rPr>
              <a:t>unique</a:t>
            </a:r>
            <a:r>
              <a:rPr lang="en-GB" dirty="0"/>
              <a:t>, </a:t>
            </a:r>
            <a:r>
              <a:rPr lang="en-GB" dirty="0">
                <a:solidFill>
                  <a:srgbClr val="FF0000"/>
                </a:solidFill>
              </a:rPr>
              <a:t>non-redundant</a:t>
            </a:r>
            <a:r>
              <a:rPr lang="en-GB" dirty="0"/>
              <a:t>, and </a:t>
            </a:r>
            <a:r>
              <a:rPr lang="en-GB" dirty="0">
                <a:solidFill>
                  <a:srgbClr val="FF0000"/>
                </a:solidFill>
              </a:rPr>
              <a:t>not Null </a:t>
            </a:r>
            <a:r>
              <a:rPr lang="en-GB" dirty="0"/>
              <a:t>(entity integrity constraint). </a:t>
            </a:r>
          </a:p>
          <a:p>
            <a:r>
              <a:rPr lang="en-GB" u="sng" dirty="0">
                <a:solidFill>
                  <a:schemeClr val="accent1"/>
                </a:solidFill>
              </a:rPr>
              <a:t>3) Referential integrity</a:t>
            </a:r>
            <a:r>
              <a:rPr lang="en-GB" dirty="0">
                <a:solidFill>
                  <a:schemeClr val="accent1"/>
                </a:solidFill>
              </a:rPr>
              <a:t>.</a:t>
            </a:r>
          </a:p>
          <a:p>
            <a:pPr lvl="1"/>
            <a:r>
              <a:rPr lang="en-GB" dirty="0">
                <a:solidFill>
                  <a:schemeClr val="accent1"/>
                </a:solidFill>
              </a:rPr>
              <a:t>How are two relations related to each other? (We will see in a minute.)</a:t>
            </a:r>
          </a:p>
          <a:p>
            <a:pPr lvl="2"/>
            <a:r>
              <a:rPr lang="en-GB" dirty="0">
                <a:solidFill>
                  <a:schemeClr val="accent1"/>
                </a:solidFill>
              </a:rPr>
              <a:t>The relation must be made by using keys,</a:t>
            </a:r>
          </a:p>
          <a:p>
            <a:pPr lvl="2"/>
            <a:r>
              <a:rPr lang="en-GB" dirty="0">
                <a:solidFill>
                  <a:schemeClr val="accent1"/>
                </a:solidFill>
              </a:rPr>
              <a:t>The DBMS must preserve this relation.</a:t>
            </a:r>
          </a:p>
        </p:txBody>
      </p:sp>
      <p:sp>
        <p:nvSpPr>
          <p:cNvPr id="4" name="Slide Number Placeholder 3">
            <a:extLst>
              <a:ext uri="{FF2B5EF4-FFF2-40B4-BE49-F238E27FC236}">
                <a16:creationId xmlns:a16="http://schemas.microsoft.com/office/drawing/2014/main" id="{D8FFF535-2194-CAFB-6EAA-2CDCA4CA29E8}"/>
              </a:ext>
            </a:extLst>
          </p:cNvPr>
          <p:cNvSpPr>
            <a:spLocks noGrp="1"/>
          </p:cNvSpPr>
          <p:nvPr>
            <p:ph type="sldNum" sz="quarter" idx="4"/>
          </p:nvPr>
        </p:nvSpPr>
        <p:spPr/>
        <p:txBody>
          <a:bodyPr/>
          <a:lstStyle/>
          <a:p>
            <a:fld id="{6998E55D-8E2A-4AFE-A61C-B5DBBB7761E7}" type="slidenum">
              <a:rPr lang="en-GB" smtClean="0"/>
              <a:pPr/>
              <a:t>63</a:t>
            </a:fld>
            <a:endParaRPr lang="en-GB"/>
          </a:p>
        </p:txBody>
      </p:sp>
      <p:pic>
        <p:nvPicPr>
          <p:cNvPr id="6" name="Picture 5">
            <a:extLst>
              <a:ext uri="{FF2B5EF4-FFF2-40B4-BE49-F238E27FC236}">
                <a16:creationId xmlns:a16="http://schemas.microsoft.com/office/drawing/2014/main" id="{D7A7280E-D676-6C87-0319-B92C2B2A7A20}"/>
              </a:ext>
            </a:extLst>
          </p:cNvPr>
          <p:cNvPicPr>
            <a:picLocks noChangeAspect="1"/>
          </p:cNvPicPr>
          <p:nvPr/>
        </p:nvPicPr>
        <p:blipFill>
          <a:blip r:embed="rId2"/>
          <a:stretch>
            <a:fillRect/>
          </a:stretch>
        </p:blipFill>
        <p:spPr>
          <a:xfrm>
            <a:off x="8628827" y="4841655"/>
            <a:ext cx="3395662" cy="558369"/>
          </a:xfrm>
          <a:prstGeom prst="rect">
            <a:avLst/>
          </a:prstGeom>
        </p:spPr>
      </p:pic>
      <p:pic>
        <p:nvPicPr>
          <p:cNvPr id="8" name="Picture 7">
            <a:extLst>
              <a:ext uri="{FF2B5EF4-FFF2-40B4-BE49-F238E27FC236}">
                <a16:creationId xmlns:a16="http://schemas.microsoft.com/office/drawing/2014/main" id="{8078CD76-C1E7-C555-0B1E-81414B7D44EC}"/>
              </a:ext>
            </a:extLst>
          </p:cNvPr>
          <p:cNvPicPr>
            <a:picLocks noChangeAspect="1"/>
          </p:cNvPicPr>
          <p:nvPr/>
        </p:nvPicPr>
        <p:blipFill>
          <a:blip r:embed="rId3"/>
          <a:stretch>
            <a:fillRect/>
          </a:stretch>
        </p:blipFill>
        <p:spPr>
          <a:xfrm>
            <a:off x="7531641" y="5495600"/>
            <a:ext cx="3362622" cy="558369"/>
          </a:xfrm>
          <a:prstGeom prst="rect">
            <a:avLst/>
          </a:prstGeom>
        </p:spPr>
      </p:pic>
      <p:pic>
        <p:nvPicPr>
          <p:cNvPr id="10" name="Picture 9">
            <a:extLst>
              <a:ext uri="{FF2B5EF4-FFF2-40B4-BE49-F238E27FC236}">
                <a16:creationId xmlns:a16="http://schemas.microsoft.com/office/drawing/2014/main" id="{03BFF34E-C53B-FC74-636D-E0BAEA8B06B5}"/>
              </a:ext>
            </a:extLst>
          </p:cNvPr>
          <p:cNvPicPr>
            <a:picLocks noChangeAspect="1"/>
          </p:cNvPicPr>
          <p:nvPr/>
        </p:nvPicPr>
        <p:blipFill>
          <a:blip r:embed="rId4"/>
          <a:stretch>
            <a:fillRect/>
          </a:stretch>
        </p:blipFill>
        <p:spPr>
          <a:xfrm>
            <a:off x="6778659" y="6073400"/>
            <a:ext cx="2434293" cy="558369"/>
          </a:xfrm>
          <a:prstGeom prst="rect">
            <a:avLst/>
          </a:prstGeom>
        </p:spPr>
      </p:pic>
    </p:spTree>
    <p:extLst>
      <p:ext uri="{BB962C8B-B14F-4D97-AF65-F5344CB8AC3E}">
        <p14:creationId xmlns:p14="http://schemas.microsoft.com/office/powerpoint/2010/main" val="1843090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2" presetClass="entr" presetSubtype="4"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69E6-454A-3EE7-2C19-F7D5814352BA}"/>
              </a:ext>
            </a:extLst>
          </p:cNvPr>
          <p:cNvSpPr>
            <a:spLocks noGrp="1"/>
          </p:cNvSpPr>
          <p:nvPr>
            <p:ph type="title"/>
          </p:nvPr>
        </p:nvSpPr>
        <p:spPr/>
        <p:txBody>
          <a:bodyPr/>
          <a:lstStyle/>
          <a:p>
            <a:r>
              <a:rPr lang="en-GB" dirty="0"/>
              <a:t>How do we derive Foreign Keys and ICs for different relationship types?</a:t>
            </a:r>
          </a:p>
        </p:txBody>
      </p:sp>
      <p:sp>
        <p:nvSpPr>
          <p:cNvPr id="4" name="Slide Number Placeholder 3">
            <a:extLst>
              <a:ext uri="{FF2B5EF4-FFF2-40B4-BE49-F238E27FC236}">
                <a16:creationId xmlns:a16="http://schemas.microsoft.com/office/drawing/2014/main" id="{DBAA6220-2834-D35C-3C80-E8EA860E8E17}"/>
              </a:ext>
            </a:extLst>
          </p:cNvPr>
          <p:cNvSpPr>
            <a:spLocks noGrp="1"/>
          </p:cNvSpPr>
          <p:nvPr>
            <p:ph type="sldNum" sz="quarter" idx="4"/>
          </p:nvPr>
        </p:nvSpPr>
        <p:spPr/>
        <p:txBody>
          <a:bodyPr/>
          <a:lstStyle/>
          <a:p>
            <a:fld id="{6998E55D-8E2A-4AFE-A61C-B5DBBB7761E7}" type="slidenum">
              <a:rPr lang="en-GB" smtClean="0"/>
              <a:pPr/>
              <a:t>64</a:t>
            </a:fld>
            <a:endParaRPr lang="en-GB"/>
          </a:p>
        </p:txBody>
      </p:sp>
      <p:grpSp>
        <p:nvGrpSpPr>
          <p:cNvPr id="24" name="Group 23">
            <a:extLst>
              <a:ext uri="{FF2B5EF4-FFF2-40B4-BE49-F238E27FC236}">
                <a16:creationId xmlns:a16="http://schemas.microsoft.com/office/drawing/2014/main" id="{FF8C2DF2-4580-5559-378B-29BBE24E5E22}"/>
              </a:ext>
            </a:extLst>
          </p:cNvPr>
          <p:cNvGrpSpPr/>
          <p:nvPr/>
        </p:nvGrpSpPr>
        <p:grpSpPr>
          <a:xfrm>
            <a:off x="4563292" y="1885573"/>
            <a:ext cx="6943824" cy="856836"/>
            <a:chOff x="1018680" y="3533832"/>
            <a:chExt cx="9957214" cy="1546661"/>
          </a:xfrm>
        </p:grpSpPr>
        <p:sp>
          <p:nvSpPr>
            <p:cNvPr id="5" name="Flowchart: Decision 4">
              <a:extLst>
                <a:ext uri="{FF2B5EF4-FFF2-40B4-BE49-F238E27FC236}">
                  <a16:creationId xmlns:a16="http://schemas.microsoft.com/office/drawing/2014/main" id="{6F26C37D-4D15-6992-453D-6D6A54B4F10B}"/>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6" name="Rectangle 5">
              <a:extLst>
                <a:ext uri="{FF2B5EF4-FFF2-40B4-BE49-F238E27FC236}">
                  <a16:creationId xmlns:a16="http://schemas.microsoft.com/office/drawing/2014/main" id="{649C1882-0799-2F8E-7399-709CB75651F7}"/>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7" name="Oval 6">
              <a:extLst>
                <a:ext uri="{FF2B5EF4-FFF2-40B4-BE49-F238E27FC236}">
                  <a16:creationId xmlns:a16="http://schemas.microsoft.com/office/drawing/2014/main" id="{8B51BBDE-3DAB-39B7-D6DB-D2DC08BB61B2}"/>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8" name="Oval 7">
              <a:extLst>
                <a:ext uri="{FF2B5EF4-FFF2-40B4-BE49-F238E27FC236}">
                  <a16:creationId xmlns:a16="http://schemas.microsoft.com/office/drawing/2014/main" id="{111FF984-3C98-1571-0ED7-EA51776F718E}"/>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9" name="Oval 8">
              <a:extLst>
                <a:ext uri="{FF2B5EF4-FFF2-40B4-BE49-F238E27FC236}">
                  <a16:creationId xmlns:a16="http://schemas.microsoft.com/office/drawing/2014/main" id="{49DCBFC6-BF8E-CB71-E9A8-EDFB4B5463C6}"/>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10" name="Straight Connector 9">
              <a:extLst>
                <a:ext uri="{FF2B5EF4-FFF2-40B4-BE49-F238E27FC236}">
                  <a16:creationId xmlns:a16="http://schemas.microsoft.com/office/drawing/2014/main" id="{8BE11D60-0184-88E5-2917-3EF78F758436}"/>
                </a:ext>
              </a:extLst>
            </p:cNvPr>
            <p:cNvCxnSpPr>
              <a:stCxn id="7" idx="6"/>
              <a:endCxn id="6"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9D639BC-1394-8000-9F23-6386DA523566}"/>
                </a:ext>
              </a:extLst>
            </p:cNvPr>
            <p:cNvCxnSpPr>
              <a:cxnSpLocks/>
              <a:stCxn id="9" idx="4"/>
              <a:endCxn id="6"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1126978-A013-2AD5-2FED-11D07177C43B}"/>
                </a:ext>
              </a:extLst>
            </p:cNvPr>
            <p:cNvCxnSpPr>
              <a:cxnSpLocks/>
              <a:stCxn id="8" idx="2"/>
              <a:endCxn id="6"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2D154D-A574-D2BB-4EB7-2F9DE357C0C5}"/>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14" name="Oval 13">
              <a:extLst>
                <a:ext uri="{FF2B5EF4-FFF2-40B4-BE49-F238E27FC236}">
                  <a16:creationId xmlns:a16="http://schemas.microsoft.com/office/drawing/2014/main" id="{D296C693-F5EF-C943-9315-D3DDAA5CA1CF}"/>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15" name="Oval 14">
              <a:extLst>
                <a:ext uri="{FF2B5EF4-FFF2-40B4-BE49-F238E27FC236}">
                  <a16:creationId xmlns:a16="http://schemas.microsoft.com/office/drawing/2014/main" id="{4E016E05-AE3C-0775-207E-5C6D2C2BF7D0}"/>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16" name="Straight Connector 15">
              <a:extLst>
                <a:ext uri="{FF2B5EF4-FFF2-40B4-BE49-F238E27FC236}">
                  <a16:creationId xmlns:a16="http://schemas.microsoft.com/office/drawing/2014/main" id="{EF6BCB13-E8A0-3771-73AD-A8E724A92FA3}"/>
                </a:ext>
              </a:extLst>
            </p:cNvPr>
            <p:cNvCxnSpPr>
              <a:cxnSpLocks/>
              <a:stCxn id="14" idx="4"/>
              <a:endCxn id="13"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A02729E-2F83-7176-B803-8B5798E9C6E6}"/>
                </a:ext>
              </a:extLst>
            </p:cNvPr>
            <p:cNvCxnSpPr>
              <a:cxnSpLocks/>
              <a:stCxn id="15" idx="3"/>
              <a:endCxn id="13"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E334DE-C7F2-4855-5BB3-1757A6DEDE1D}"/>
                </a:ext>
              </a:extLst>
            </p:cNvPr>
            <p:cNvCxnSpPr>
              <a:cxnSpLocks/>
              <a:endCxn id="13"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D3CF94-5698-6EEE-3C45-99BC7E8E79A0}"/>
                </a:ext>
              </a:extLst>
            </p:cNvPr>
            <p:cNvCxnSpPr>
              <a:cxnSpLocks/>
              <a:stCxn id="5" idx="3"/>
              <a:endCxn id="13"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5F22B1-AC1E-A54A-82BB-2A81B656ADA0}"/>
                </a:ext>
              </a:extLst>
            </p:cNvPr>
            <p:cNvCxnSpPr>
              <a:cxnSpLocks/>
              <a:stCxn id="6" idx="3"/>
              <a:endCxn id="5"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203EFCE-A3A7-0E27-E418-1AD42D777808}"/>
                </a:ext>
              </a:extLst>
            </p:cNvPr>
            <p:cNvSpPr txBox="1"/>
            <p:nvPr/>
          </p:nvSpPr>
          <p:spPr>
            <a:xfrm>
              <a:off x="3892731" y="4300654"/>
              <a:ext cx="697535" cy="427087"/>
            </a:xfrm>
            <a:prstGeom prst="rect">
              <a:avLst/>
            </a:prstGeom>
            <a:noFill/>
          </p:spPr>
          <p:txBody>
            <a:bodyPr wrap="square" rtlCol="0">
              <a:spAutoFit/>
            </a:bodyPr>
            <a:lstStyle/>
            <a:p>
              <a:r>
                <a:rPr lang="en-GB" sz="1000" dirty="0"/>
                <a:t>1</a:t>
              </a:r>
            </a:p>
          </p:txBody>
        </p:sp>
        <p:sp>
          <p:nvSpPr>
            <p:cNvPr id="22" name="TextBox 21">
              <a:extLst>
                <a:ext uri="{FF2B5EF4-FFF2-40B4-BE49-F238E27FC236}">
                  <a16:creationId xmlns:a16="http://schemas.microsoft.com/office/drawing/2014/main" id="{0B0D4491-CD7E-9560-1310-AC6CAD9CCCDE}"/>
                </a:ext>
              </a:extLst>
            </p:cNvPr>
            <p:cNvSpPr txBox="1"/>
            <p:nvPr/>
          </p:nvSpPr>
          <p:spPr>
            <a:xfrm>
              <a:off x="7833559" y="4260654"/>
              <a:ext cx="697535" cy="427087"/>
            </a:xfrm>
            <a:prstGeom prst="rect">
              <a:avLst/>
            </a:prstGeom>
            <a:noFill/>
          </p:spPr>
          <p:txBody>
            <a:bodyPr wrap="square" rtlCol="0">
              <a:spAutoFit/>
            </a:bodyPr>
            <a:lstStyle/>
            <a:p>
              <a:r>
                <a:rPr lang="en-GB" sz="1000" dirty="0"/>
                <a:t>1</a:t>
              </a:r>
            </a:p>
          </p:txBody>
        </p:sp>
        <p:sp>
          <p:nvSpPr>
            <p:cNvPr id="23" name="Oval 22">
              <a:extLst>
                <a:ext uri="{FF2B5EF4-FFF2-40B4-BE49-F238E27FC236}">
                  <a16:creationId xmlns:a16="http://schemas.microsoft.com/office/drawing/2014/main" id="{825014BC-491F-F83F-E7D7-CB9658070585}"/>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sp>
        <p:nvSpPr>
          <p:cNvPr id="3" name="Content Placeholder 2">
            <a:extLst>
              <a:ext uri="{FF2B5EF4-FFF2-40B4-BE49-F238E27FC236}">
                <a16:creationId xmlns:a16="http://schemas.microsoft.com/office/drawing/2014/main" id="{8570E3E5-F004-1F01-512A-E06E1B9B70BD}"/>
              </a:ext>
            </a:extLst>
          </p:cNvPr>
          <p:cNvSpPr txBox="1">
            <a:spLocks/>
          </p:cNvSpPr>
          <p:nvPr/>
        </p:nvSpPr>
        <p:spPr>
          <a:xfrm>
            <a:off x="783773" y="2684473"/>
            <a:ext cx="9808029" cy="406632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Clr>
                <a:srgbClr val="AEB4B9"/>
              </a:buClr>
              <a:buFont typeface="Arial" panose="020B0604020202020204" pitchFamily="34" charset="0"/>
              <a:buChar char="•"/>
              <a:defRPr sz="2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AEB4B9"/>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AEB4B9"/>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AEB4B9"/>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AEB4B9"/>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1 to 1 relation having partial participation on both sides:</a:t>
            </a:r>
          </a:p>
          <a:p>
            <a:r>
              <a:rPr lang="en-GB" dirty="0">
                <a:solidFill>
                  <a:schemeClr val="bg1"/>
                </a:solidFill>
              </a:rPr>
              <a:t>Select one table (randomly) as the referenced table and the other as the referencing table.</a:t>
            </a:r>
          </a:p>
          <a:p>
            <a:r>
              <a:rPr lang="en-GB" dirty="0">
                <a:solidFill>
                  <a:schemeClr val="bg1"/>
                </a:solidFill>
              </a:rPr>
              <a:t>Import the primary key of the referenced table to the referencing one.</a:t>
            </a:r>
          </a:p>
          <a:p>
            <a:r>
              <a:rPr lang="en-GB" dirty="0">
                <a:solidFill>
                  <a:schemeClr val="bg1"/>
                </a:solidFill>
              </a:rPr>
              <a:t>This key will be the foreign key and declare it its foreign key:</a:t>
            </a:r>
          </a:p>
          <a:p>
            <a:pPr lvl="2"/>
            <a:r>
              <a:rPr lang="en-GB" dirty="0">
                <a:solidFill>
                  <a:schemeClr val="bg1"/>
                </a:solidFill>
              </a:rPr>
              <a:t>Car(</a:t>
            </a:r>
            <a:r>
              <a:rPr lang="en-GB" i="1" dirty="0" err="1">
                <a:solidFill>
                  <a:schemeClr val="bg1"/>
                </a:solidFill>
              </a:rPr>
              <a:t>Brand</a:t>
            </a:r>
            <a:r>
              <a:rPr lang="en-GB" dirty="0" err="1">
                <a:solidFill>
                  <a:schemeClr val="bg1"/>
                </a:solidFill>
              </a:rPr>
              <a:t>:TEXT,</a:t>
            </a:r>
            <a:r>
              <a:rPr lang="en-GB" i="1" dirty="0" err="1">
                <a:solidFill>
                  <a:schemeClr val="bg1"/>
                </a:solidFill>
              </a:rPr>
              <a:t>Weight</a:t>
            </a:r>
            <a:r>
              <a:rPr lang="en-GB" dirty="0" err="1">
                <a:solidFill>
                  <a:schemeClr val="bg1"/>
                </a:solidFill>
              </a:rPr>
              <a:t>:INT,</a:t>
            </a:r>
            <a:r>
              <a:rPr lang="en-GB" i="1" dirty="0" err="1">
                <a:solidFill>
                  <a:schemeClr val="bg1"/>
                </a:solidFill>
              </a:rPr>
              <a:t>Length</a:t>
            </a:r>
            <a:r>
              <a:rPr lang="en-GB" dirty="0" err="1">
                <a:solidFill>
                  <a:schemeClr val="bg1"/>
                </a:solidFill>
              </a:rPr>
              <a:t>:DOUBLE,</a:t>
            </a:r>
            <a:r>
              <a:rPr lang="en-GB" i="1" dirty="0" err="1">
                <a:solidFill>
                  <a:schemeClr val="bg1"/>
                </a:solidFill>
              </a:rPr>
              <a:t>Max_Speed</a:t>
            </a:r>
            <a:r>
              <a:rPr lang="en-GB" dirty="0" err="1">
                <a:solidFill>
                  <a:schemeClr val="bg1"/>
                </a:solidFill>
              </a:rPr>
              <a:t>:INT</a:t>
            </a:r>
            <a:r>
              <a:rPr lang="en-GB" i="1" dirty="0">
                <a:solidFill>
                  <a:schemeClr val="bg1"/>
                </a:solidFill>
              </a:rPr>
              <a:t>, PRIMARY KEY:</a:t>
            </a:r>
            <a:r>
              <a:rPr lang="en-GB" dirty="0">
                <a:solidFill>
                  <a:schemeClr val="bg1"/>
                </a:solidFill>
              </a:rPr>
              <a:t>BRAND)</a:t>
            </a:r>
          </a:p>
          <a:p>
            <a:pPr lvl="2"/>
            <a:r>
              <a:rPr lang="en-GB" dirty="0" err="1">
                <a:solidFill>
                  <a:schemeClr val="bg1"/>
                </a:solidFill>
              </a:rPr>
              <a:t>Mec_Rep</a:t>
            </a:r>
            <a:r>
              <a:rPr lang="en-GB" dirty="0">
                <a:solidFill>
                  <a:schemeClr val="bg1"/>
                </a:solidFill>
              </a:rPr>
              <a:t>(</a:t>
            </a:r>
            <a:r>
              <a:rPr lang="en-GB" dirty="0" err="1">
                <a:solidFill>
                  <a:schemeClr val="bg1"/>
                </a:solidFill>
              </a:rPr>
              <a:t>SSI:</a:t>
            </a:r>
            <a:r>
              <a:rPr lang="en-GB" i="1" dirty="0" err="1">
                <a:solidFill>
                  <a:schemeClr val="bg1"/>
                </a:solidFill>
              </a:rPr>
              <a:t>TEXT</a:t>
            </a:r>
            <a:r>
              <a:rPr lang="en-GB" dirty="0" err="1">
                <a:solidFill>
                  <a:schemeClr val="bg1"/>
                </a:solidFill>
              </a:rPr>
              <a:t>,Name:</a:t>
            </a:r>
            <a:r>
              <a:rPr lang="en-GB" i="1" dirty="0" err="1">
                <a:solidFill>
                  <a:schemeClr val="bg1"/>
                </a:solidFill>
              </a:rPr>
              <a:t>TEXT</a:t>
            </a:r>
            <a:r>
              <a:rPr lang="en-GB" dirty="0" err="1">
                <a:solidFill>
                  <a:schemeClr val="bg1"/>
                </a:solidFill>
              </a:rPr>
              <a:t>,Phone:</a:t>
            </a:r>
            <a:r>
              <a:rPr lang="en-GB" i="1" dirty="0" err="1">
                <a:solidFill>
                  <a:schemeClr val="bg1"/>
                </a:solidFill>
              </a:rPr>
              <a:t>TEXT</a:t>
            </a:r>
            <a:r>
              <a:rPr lang="en-GB" dirty="0" err="1">
                <a:solidFill>
                  <a:schemeClr val="bg1"/>
                </a:solidFill>
              </a:rPr>
              <a:t>,Brand:</a:t>
            </a:r>
            <a:r>
              <a:rPr lang="en-GB" i="1" dirty="0" err="1">
                <a:solidFill>
                  <a:schemeClr val="bg1"/>
                </a:solidFill>
              </a:rPr>
              <a:t>TEXT</a:t>
            </a:r>
            <a:r>
              <a:rPr lang="en-GB" i="1" dirty="0">
                <a:solidFill>
                  <a:schemeClr val="bg1"/>
                </a:solidFill>
              </a:rPr>
              <a:t>, PRIMARY KEY:</a:t>
            </a:r>
            <a:r>
              <a:rPr lang="en-GB" dirty="0">
                <a:solidFill>
                  <a:schemeClr val="bg1"/>
                </a:solidFill>
              </a:rPr>
              <a:t>SSI</a:t>
            </a:r>
            <a:r>
              <a:rPr lang="en-GB" i="1" dirty="0">
                <a:solidFill>
                  <a:schemeClr val="bg1"/>
                </a:solidFill>
              </a:rPr>
              <a:t>, Foreign Key: Brand REFERENCING:</a:t>
            </a:r>
            <a:r>
              <a:rPr lang="en-GB" dirty="0">
                <a:solidFill>
                  <a:schemeClr val="bg1"/>
                </a:solidFill>
              </a:rPr>
              <a:t>CAR)</a:t>
            </a:r>
          </a:p>
          <a:p>
            <a:r>
              <a:rPr lang="en-GB" dirty="0">
                <a:solidFill>
                  <a:schemeClr val="bg1"/>
                </a:solidFill>
              </a:rPr>
              <a:t>Do you think that this is enough?</a:t>
            </a:r>
          </a:p>
          <a:p>
            <a:pPr lvl="2"/>
            <a:r>
              <a:rPr lang="en-GB" dirty="0">
                <a:solidFill>
                  <a:schemeClr val="bg1"/>
                </a:solidFill>
              </a:rPr>
              <a:t>Car(</a:t>
            </a:r>
            <a:r>
              <a:rPr lang="en-GB" i="1" dirty="0" err="1">
                <a:solidFill>
                  <a:schemeClr val="bg1"/>
                </a:solidFill>
              </a:rPr>
              <a:t>Brand</a:t>
            </a:r>
            <a:r>
              <a:rPr lang="en-GB" dirty="0" err="1">
                <a:solidFill>
                  <a:schemeClr val="bg1"/>
                </a:solidFill>
              </a:rPr>
              <a:t>:TEXT,</a:t>
            </a:r>
            <a:r>
              <a:rPr lang="en-GB" i="1" dirty="0" err="1">
                <a:solidFill>
                  <a:schemeClr val="bg1"/>
                </a:solidFill>
              </a:rPr>
              <a:t>Weight</a:t>
            </a:r>
            <a:r>
              <a:rPr lang="en-GB" dirty="0" err="1">
                <a:solidFill>
                  <a:schemeClr val="bg1"/>
                </a:solidFill>
              </a:rPr>
              <a:t>:INT,</a:t>
            </a:r>
            <a:r>
              <a:rPr lang="en-GB" i="1" dirty="0" err="1">
                <a:solidFill>
                  <a:schemeClr val="bg1"/>
                </a:solidFill>
              </a:rPr>
              <a:t>Length</a:t>
            </a:r>
            <a:r>
              <a:rPr lang="en-GB" dirty="0" err="1">
                <a:solidFill>
                  <a:schemeClr val="bg1"/>
                </a:solidFill>
              </a:rPr>
              <a:t>:DOUBLE,</a:t>
            </a:r>
            <a:r>
              <a:rPr lang="en-GB" i="1" dirty="0" err="1">
                <a:solidFill>
                  <a:schemeClr val="bg1"/>
                </a:solidFill>
              </a:rPr>
              <a:t>Max_Speed</a:t>
            </a:r>
            <a:r>
              <a:rPr lang="en-GB" dirty="0" err="1">
                <a:solidFill>
                  <a:schemeClr val="bg1"/>
                </a:solidFill>
              </a:rPr>
              <a:t>:INT</a:t>
            </a:r>
            <a:r>
              <a:rPr lang="en-GB" i="1" dirty="0">
                <a:solidFill>
                  <a:schemeClr val="bg1"/>
                </a:solidFill>
              </a:rPr>
              <a:t>, PRIMARY KEY:</a:t>
            </a:r>
            <a:r>
              <a:rPr lang="en-GB" dirty="0">
                <a:solidFill>
                  <a:schemeClr val="bg1"/>
                </a:solidFill>
              </a:rPr>
              <a:t>BRAND)</a:t>
            </a:r>
          </a:p>
          <a:p>
            <a:pPr marL="914400" lvl="2" indent="0">
              <a:buNone/>
            </a:pPr>
            <a:r>
              <a:rPr lang="en-GB" dirty="0" err="1">
                <a:solidFill>
                  <a:schemeClr val="bg1"/>
                </a:solidFill>
              </a:rPr>
              <a:t>Mec_Rep</a:t>
            </a:r>
            <a:r>
              <a:rPr lang="en-GB" dirty="0">
                <a:solidFill>
                  <a:schemeClr val="bg1"/>
                </a:solidFill>
              </a:rPr>
              <a:t>(</a:t>
            </a:r>
            <a:r>
              <a:rPr lang="en-GB" dirty="0" err="1">
                <a:solidFill>
                  <a:schemeClr val="bg1"/>
                </a:solidFill>
              </a:rPr>
              <a:t>SSI:</a:t>
            </a:r>
            <a:r>
              <a:rPr lang="en-GB" i="1" dirty="0" err="1">
                <a:solidFill>
                  <a:schemeClr val="bg1"/>
                </a:solidFill>
              </a:rPr>
              <a:t>TEXT</a:t>
            </a:r>
            <a:r>
              <a:rPr lang="en-GB" dirty="0" err="1">
                <a:solidFill>
                  <a:schemeClr val="bg1"/>
                </a:solidFill>
              </a:rPr>
              <a:t>,Name:</a:t>
            </a:r>
            <a:r>
              <a:rPr lang="en-GB" i="1" dirty="0" err="1">
                <a:solidFill>
                  <a:schemeClr val="bg1"/>
                </a:solidFill>
              </a:rPr>
              <a:t>TEXT</a:t>
            </a:r>
            <a:r>
              <a:rPr lang="en-GB" dirty="0" err="1">
                <a:solidFill>
                  <a:schemeClr val="bg1"/>
                </a:solidFill>
              </a:rPr>
              <a:t>,Phone:</a:t>
            </a:r>
            <a:r>
              <a:rPr lang="en-GB" i="1" dirty="0" err="1">
                <a:solidFill>
                  <a:schemeClr val="bg1"/>
                </a:solidFill>
              </a:rPr>
              <a:t>TEXT</a:t>
            </a:r>
            <a:r>
              <a:rPr lang="en-GB" dirty="0" err="1">
                <a:solidFill>
                  <a:schemeClr val="bg1"/>
                </a:solidFill>
              </a:rPr>
              <a:t>,Brand:</a:t>
            </a:r>
            <a:r>
              <a:rPr lang="en-GB" i="1" dirty="0" err="1">
                <a:solidFill>
                  <a:schemeClr val="bg1"/>
                </a:solidFill>
              </a:rPr>
              <a:t>TEXT</a:t>
            </a:r>
            <a:r>
              <a:rPr lang="en-GB" i="1" dirty="0">
                <a:solidFill>
                  <a:schemeClr val="bg1"/>
                </a:solidFill>
              </a:rPr>
              <a:t>, PRIMARY KEY:</a:t>
            </a:r>
            <a:r>
              <a:rPr lang="en-GB" dirty="0">
                <a:solidFill>
                  <a:schemeClr val="bg1"/>
                </a:solidFill>
              </a:rPr>
              <a:t>SSI</a:t>
            </a:r>
            <a:r>
              <a:rPr lang="en-GB" i="1" dirty="0">
                <a:solidFill>
                  <a:schemeClr val="bg1"/>
                </a:solidFill>
              </a:rPr>
              <a:t>, Foreign Key: Brand REFERENCING:</a:t>
            </a:r>
            <a:r>
              <a:rPr lang="en-GB" dirty="0">
                <a:solidFill>
                  <a:schemeClr val="bg1"/>
                </a:solidFill>
              </a:rPr>
              <a:t>CAR</a:t>
            </a:r>
            <a:r>
              <a:rPr lang="en-GB" i="1" dirty="0">
                <a:solidFill>
                  <a:schemeClr val="bg1"/>
                </a:solidFill>
              </a:rPr>
              <a:t>, Brand is Unique, on Delete SET NULL</a:t>
            </a:r>
            <a:r>
              <a:rPr lang="en-GB" dirty="0">
                <a:solidFill>
                  <a:schemeClr val="bg1"/>
                </a:solidFill>
              </a:rPr>
              <a:t>)</a:t>
            </a:r>
          </a:p>
          <a:p>
            <a:endParaRPr lang="en-GB" dirty="0">
              <a:solidFill>
                <a:schemeClr val="bg1"/>
              </a:solidFill>
            </a:endParaRPr>
          </a:p>
        </p:txBody>
      </p:sp>
      <p:sp>
        <p:nvSpPr>
          <p:cNvPr id="26" name="TextBox 25">
            <a:extLst>
              <a:ext uri="{FF2B5EF4-FFF2-40B4-BE49-F238E27FC236}">
                <a16:creationId xmlns:a16="http://schemas.microsoft.com/office/drawing/2014/main" id="{00C28A5A-60D1-2786-1379-3CD190E6E5B1}"/>
              </a:ext>
            </a:extLst>
          </p:cNvPr>
          <p:cNvSpPr txBox="1"/>
          <p:nvPr/>
        </p:nvSpPr>
        <p:spPr>
          <a:xfrm>
            <a:off x="6469210" y="1294938"/>
            <a:ext cx="3701707" cy="523220"/>
          </a:xfrm>
          <a:prstGeom prst="rect">
            <a:avLst/>
          </a:prstGeom>
          <a:noFill/>
        </p:spPr>
        <p:txBody>
          <a:bodyPr wrap="square">
            <a:spAutoFit/>
          </a:bodyPr>
          <a:lstStyle/>
          <a:p>
            <a:r>
              <a:rPr lang="en-GB" sz="1400" dirty="0"/>
              <a:t>“A car can be repaired by at most one mechanic.</a:t>
            </a:r>
          </a:p>
          <a:p>
            <a:r>
              <a:rPr lang="en-GB" sz="1400" dirty="0"/>
              <a:t>A mechanic can repair at most one type of car.”</a:t>
            </a:r>
          </a:p>
        </p:txBody>
      </p:sp>
    </p:spTree>
    <p:extLst>
      <p:ext uri="{BB962C8B-B14F-4D97-AF65-F5344CB8AC3E}">
        <p14:creationId xmlns:p14="http://schemas.microsoft.com/office/powerpoint/2010/main" val="268767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580">
                                          <p:stCondLst>
                                            <p:cond delay="0"/>
                                          </p:stCondLst>
                                        </p:cTn>
                                        <p:tgtEl>
                                          <p:spTgt spid="24"/>
                                        </p:tgtEl>
                                      </p:cBhvr>
                                    </p:animEffect>
                                    <p:anim calcmode="lin" valueType="num">
                                      <p:cBhvr>
                                        <p:cTn id="8"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13" dur="26">
                                          <p:stCondLst>
                                            <p:cond delay="650"/>
                                          </p:stCondLst>
                                        </p:cTn>
                                        <p:tgtEl>
                                          <p:spTgt spid="24"/>
                                        </p:tgtEl>
                                      </p:cBhvr>
                                      <p:to x="100000" y="60000"/>
                                    </p:animScale>
                                    <p:animScale>
                                      <p:cBhvr>
                                        <p:cTn id="14" dur="166" decel="50000">
                                          <p:stCondLst>
                                            <p:cond delay="676"/>
                                          </p:stCondLst>
                                        </p:cTn>
                                        <p:tgtEl>
                                          <p:spTgt spid="24"/>
                                        </p:tgtEl>
                                      </p:cBhvr>
                                      <p:to x="100000" y="100000"/>
                                    </p:animScale>
                                    <p:animScale>
                                      <p:cBhvr>
                                        <p:cTn id="15" dur="26">
                                          <p:stCondLst>
                                            <p:cond delay="1312"/>
                                          </p:stCondLst>
                                        </p:cTn>
                                        <p:tgtEl>
                                          <p:spTgt spid="24"/>
                                        </p:tgtEl>
                                      </p:cBhvr>
                                      <p:to x="100000" y="80000"/>
                                    </p:animScale>
                                    <p:animScale>
                                      <p:cBhvr>
                                        <p:cTn id="16" dur="166" decel="50000">
                                          <p:stCondLst>
                                            <p:cond delay="1338"/>
                                          </p:stCondLst>
                                        </p:cTn>
                                        <p:tgtEl>
                                          <p:spTgt spid="24"/>
                                        </p:tgtEl>
                                      </p:cBhvr>
                                      <p:to x="100000" y="100000"/>
                                    </p:animScale>
                                    <p:animScale>
                                      <p:cBhvr>
                                        <p:cTn id="17" dur="26">
                                          <p:stCondLst>
                                            <p:cond delay="1642"/>
                                          </p:stCondLst>
                                        </p:cTn>
                                        <p:tgtEl>
                                          <p:spTgt spid="24"/>
                                        </p:tgtEl>
                                      </p:cBhvr>
                                      <p:to x="100000" y="90000"/>
                                    </p:animScale>
                                    <p:animScale>
                                      <p:cBhvr>
                                        <p:cTn id="18" dur="166" decel="50000">
                                          <p:stCondLst>
                                            <p:cond delay="1668"/>
                                          </p:stCondLst>
                                        </p:cTn>
                                        <p:tgtEl>
                                          <p:spTgt spid="24"/>
                                        </p:tgtEl>
                                      </p:cBhvr>
                                      <p:to x="100000" y="100000"/>
                                    </p:animScale>
                                    <p:animScale>
                                      <p:cBhvr>
                                        <p:cTn id="19" dur="26">
                                          <p:stCondLst>
                                            <p:cond delay="1808"/>
                                          </p:stCondLst>
                                        </p:cTn>
                                        <p:tgtEl>
                                          <p:spTgt spid="24"/>
                                        </p:tgtEl>
                                      </p:cBhvr>
                                      <p:to x="100000" y="95000"/>
                                    </p:animScale>
                                    <p:animScale>
                                      <p:cBhvr>
                                        <p:cTn id="20" dur="166" decel="50000">
                                          <p:stCondLst>
                                            <p:cond delay="1834"/>
                                          </p:stCondLst>
                                        </p:cTn>
                                        <p:tgtEl>
                                          <p:spTgt spid="2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69E6-454A-3EE7-2C19-F7D5814352BA}"/>
              </a:ext>
            </a:extLst>
          </p:cNvPr>
          <p:cNvSpPr>
            <a:spLocks noGrp="1"/>
          </p:cNvSpPr>
          <p:nvPr>
            <p:ph type="title"/>
          </p:nvPr>
        </p:nvSpPr>
        <p:spPr/>
        <p:txBody>
          <a:bodyPr/>
          <a:lstStyle/>
          <a:p>
            <a:r>
              <a:rPr lang="en-GB" dirty="0"/>
              <a:t>How do we derive Foreign Keys and ICs for different relationship types?</a:t>
            </a:r>
          </a:p>
        </p:txBody>
      </p:sp>
      <p:sp>
        <p:nvSpPr>
          <p:cNvPr id="4" name="Slide Number Placeholder 3">
            <a:extLst>
              <a:ext uri="{FF2B5EF4-FFF2-40B4-BE49-F238E27FC236}">
                <a16:creationId xmlns:a16="http://schemas.microsoft.com/office/drawing/2014/main" id="{DBAA6220-2834-D35C-3C80-E8EA860E8E17}"/>
              </a:ext>
            </a:extLst>
          </p:cNvPr>
          <p:cNvSpPr>
            <a:spLocks noGrp="1"/>
          </p:cNvSpPr>
          <p:nvPr>
            <p:ph type="sldNum" sz="quarter" idx="4"/>
          </p:nvPr>
        </p:nvSpPr>
        <p:spPr/>
        <p:txBody>
          <a:bodyPr/>
          <a:lstStyle/>
          <a:p>
            <a:fld id="{6998E55D-8E2A-4AFE-A61C-B5DBBB7761E7}" type="slidenum">
              <a:rPr lang="en-GB" smtClean="0"/>
              <a:pPr/>
              <a:t>65</a:t>
            </a:fld>
            <a:endParaRPr lang="en-GB"/>
          </a:p>
        </p:txBody>
      </p:sp>
      <p:grpSp>
        <p:nvGrpSpPr>
          <p:cNvPr id="24" name="Group 23">
            <a:extLst>
              <a:ext uri="{FF2B5EF4-FFF2-40B4-BE49-F238E27FC236}">
                <a16:creationId xmlns:a16="http://schemas.microsoft.com/office/drawing/2014/main" id="{FF8C2DF2-4580-5559-378B-29BBE24E5E22}"/>
              </a:ext>
            </a:extLst>
          </p:cNvPr>
          <p:cNvGrpSpPr/>
          <p:nvPr/>
        </p:nvGrpSpPr>
        <p:grpSpPr>
          <a:xfrm>
            <a:off x="4563292" y="1885573"/>
            <a:ext cx="6943824" cy="856836"/>
            <a:chOff x="1018680" y="3533832"/>
            <a:chExt cx="9957214" cy="1546661"/>
          </a:xfrm>
        </p:grpSpPr>
        <p:sp>
          <p:nvSpPr>
            <p:cNvPr id="5" name="Flowchart: Decision 4">
              <a:extLst>
                <a:ext uri="{FF2B5EF4-FFF2-40B4-BE49-F238E27FC236}">
                  <a16:creationId xmlns:a16="http://schemas.microsoft.com/office/drawing/2014/main" id="{6F26C37D-4D15-6992-453D-6D6A54B4F10B}"/>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6" name="Rectangle 5">
              <a:extLst>
                <a:ext uri="{FF2B5EF4-FFF2-40B4-BE49-F238E27FC236}">
                  <a16:creationId xmlns:a16="http://schemas.microsoft.com/office/drawing/2014/main" id="{649C1882-0799-2F8E-7399-709CB75651F7}"/>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7" name="Oval 6">
              <a:extLst>
                <a:ext uri="{FF2B5EF4-FFF2-40B4-BE49-F238E27FC236}">
                  <a16:creationId xmlns:a16="http://schemas.microsoft.com/office/drawing/2014/main" id="{8B51BBDE-3DAB-39B7-D6DB-D2DC08BB61B2}"/>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8" name="Oval 7">
              <a:extLst>
                <a:ext uri="{FF2B5EF4-FFF2-40B4-BE49-F238E27FC236}">
                  <a16:creationId xmlns:a16="http://schemas.microsoft.com/office/drawing/2014/main" id="{111FF984-3C98-1571-0ED7-EA51776F718E}"/>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9" name="Oval 8">
              <a:extLst>
                <a:ext uri="{FF2B5EF4-FFF2-40B4-BE49-F238E27FC236}">
                  <a16:creationId xmlns:a16="http://schemas.microsoft.com/office/drawing/2014/main" id="{49DCBFC6-BF8E-CB71-E9A8-EDFB4B5463C6}"/>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10" name="Straight Connector 9">
              <a:extLst>
                <a:ext uri="{FF2B5EF4-FFF2-40B4-BE49-F238E27FC236}">
                  <a16:creationId xmlns:a16="http://schemas.microsoft.com/office/drawing/2014/main" id="{8BE11D60-0184-88E5-2917-3EF78F758436}"/>
                </a:ext>
              </a:extLst>
            </p:cNvPr>
            <p:cNvCxnSpPr>
              <a:stCxn id="7" idx="6"/>
              <a:endCxn id="6"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9D639BC-1394-8000-9F23-6386DA523566}"/>
                </a:ext>
              </a:extLst>
            </p:cNvPr>
            <p:cNvCxnSpPr>
              <a:cxnSpLocks/>
              <a:stCxn id="9" idx="4"/>
              <a:endCxn id="6"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1126978-A013-2AD5-2FED-11D07177C43B}"/>
                </a:ext>
              </a:extLst>
            </p:cNvPr>
            <p:cNvCxnSpPr>
              <a:cxnSpLocks/>
              <a:stCxn id="8" idx="2"/>
              <a:endCxn id="6"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2D154D-A574-D2BB-4EB7-2F9DE357C0C5}"/>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14" name="Oval 13">
              <a:extLst>
                <a:ext uri="{FF2B5EF4-FFF2-40B4-BE49-F238E27FC236}">
                  <a16:creationId xmlns:a16="http://schemas.microsoft.com/office/drawing/2014/main" id="{D296C693-F5EF-C943-9315-D3DDAA5CA1CF}"/>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15" name="Oval 14">
              <a:extLst>
                <a:ext uri="{FF2B5EF4-FFF2-40B4-BE49-F238E27FC236}">
                  <a16:creationId xmlns:a16="http://schemas.microsoft.com/office/drawing/2014/main" id="{4E016E05-AE3C-0775-207E-5C6D2C2BF7D0}"/>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16" name="Straight Connector 15">
              <a:extLst>
                <a:ext uri="{FF2B5EF4-FFF2-40B4-BE49-F238E27FC236}">
                  <a16:creationId xmlns:a16="http://schemas.microsoft.com/office/drawing/2014/main" id="{EF6BCB13-E8A0-3771-73AD-A8E724A92FA3}"/>
                </a:ext>
              </a:extLst>
            </p:cNvPr>
            <p:cNvCxnSpPr>
              <a:cxnSpLocks/>
              <a:stCxn id="14" idx="4"/>
              <a:endCxn id="13"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A02729E-2F83-7176-B803-8B5798E9C6E6}"/>
                </a:ext>
              </a:extLst>
            </p:cNvPr>
            <p:cNvCxnSpPr>
              <a:cxnSpLocks/>
              <a:stCxn id="15" idx="3"/>
              <a:endCxn id="13"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E334DE-C7F2-4855-5BB3-1757A6DEDE1D}"/>
                </a:ext>
              </a:extLst>
            </p:cNvPr>
            <p:cNvCxnSpPr>
              <a:cxnSpLocks/>
              <a:endCxn id="13"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D3CF94-5698-6EEE-3C45-99BC7E8E79A0}"/>
                </a:ext>
              </a:extLst>
            </p:cNvPr>
            <p:cNvCxnSpPr>
              <a:cxnSpLocks/>
              <a:stCxn id="5" idx="3"/>
              <a:endCxn id="13"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5F22B1-AC1E-A54A-82BB-2A81B656ADA0}"/>
                </a:ext>
              </a:extLst>
            </p:cNvPr>
            <p:cNvCxnSpPr>
              <a:cxnSpLocks/>
              <a:stCxn id="6" idx="3"/>
              <a:endCxn id="5"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203EFCE-A3A7-0E27-E418-1AD42D777808}"/>
                </a:ext>
              </a:extLst>
            </p:cNvPr>
            <p:cNvSpPr txBox="1"/>
            <p:nvPr/>
          </p:nvSpPr>
          <p:spPr>
            <a:xfrm>
              <a:off x="3892731" y="4300654"/>
              <a:ext cx="697535" cy="427087"/>
            </a:xfrm>
            <a:prstGeom prst="rect">
              <a:avLst/>
            </a:prstGeom>
            <a:noFill/>
          </p:spPr>
          <p:txBody>
            <a:bodyPr wrap="square" rtlCol="0">
              <a:spAutoFit/>
            </a:bodyPr>
            <a:lstStyle/>
            <a:p>
              <a:r>
                <a:rPr lang="en-GB" sz="1000" dirty="0"/>
                <a:t>1</a:t>
              </a:r>
            </a:p>
          </p:txBody>
        </p:sp>
        <p:sp>
          <p:nvSpPr>
            <p:cNvPr id="22" name="TextBox 21">
              <a:extLst>
                <a:ext uri="{FF2B5EF4-FFF2-40B4-BE49-F238E27FC236}">
                  <a16:creationId xmlns:a16="http://schemas.microsoft.com/office/drawing/2014/main" id="{0B0D4491-CD7E-9560-1310-AC6CAD9CCCDE}"/>
                </a:ext>
              </a:extLst>
            </p:cNvPr>
            <p:cNvSpPr txBox="1"/>
            <p:nvPr/>
          </p:nvSpPr>
          <p:spPr>
            <a:xfrm>
              <a:off x="7833559" y="4260654"/>
              <a:ext cx="697535" cy="427087"/>
            </a:xfrm>
            <a:prstGeom prst="rect">
              <a:avLst/>
            </a:prstGeom>
            <a:noFill/>
          </p:spPr>
          <p:txBody>
            <a:bodyPr wrap="square" rtlCol="0">
              <a:spAutoFit/>
            </a:bodyPr>
            <a:lstStyle/>
            <a:p>
              <a:r>
                <a:rPr lang="en-GB" sz="1000" dirty="0"/>
                <a:t>1</a:t>
              </a:r>
            </a:p>
          </p:txBody>
        </p:sp>
        <p:sp>
          <p:nvSpPr>
            <p:cNvPr id="23" name="Oval 22">
              <a:extLst>
                <a:ext uri="{FF2B5EF4-FFF2-40B4-BE49-F238E27FC236}">
                  <a16:creationId xmlns:a16="http://schemas.microsoft.com/office/drawing/2014/main" id="{825014BC-491F-F83F-E7D7-CB9658070585}"/>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sp>
        <p:nvSpPr>
          <p:cNvPr id="3" name="Content Placeholder 2">
            <a:extLst>
              <a:ext uri="{FF2B5EF4-FFF2-40B4-BE49-F238E27FC236}">
                <a16:creationId xmlns:a16="http://schemas.microsoft.com/office/drawing/2014/main" id="{6F6A4810-9315-3B24-C1BD-59E407F7E2BB}"/>
              </a:ext>
            </a:extLst>
          </p:cNvPr>
          <p:cNvSpPr txBox="1">
            <a:spLocks/>
          </p:cNvSpPr>
          <p:nvPr/>
        </p:nvSpPr>
        <p:spPr>
          <a:xfrm>
            <a:off x="783773" y="2684473"/>
            <a:ext cx="9808029" cy="406632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Clr>
                <a:srgbClr val="AEB4B9"/>
              </a:buClr>
              <a:buFont typeface="Arial" panose="020B0604020202020204" pitchFamily="34" charset="0"/>
              <a:buChar char="•"/>
              <a:defRPr sz="2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AEB4B9"/>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AEB4B9"/>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AEB4B9"/>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AEB4B9"/>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1 to 1 relation having partial participation on both sides:</a:t>
            </a:r>
          </a:p>
          <a:p>
            <a:r>
              <a:rPr lang="en-GB" dirty="0"/>
              <a:t>Select one table (randomly) as the referenced table and the other as the referencing table.</a:t>
            </a:r>
          </a:p>
          <a:p>
            <a:r>
              <a:rPr lang="en-GB" dirty="0">
                <a:solidFill>
                  <a:schemeClr val="bg1"/>
                </a:solidFill>
              </a:rPr>
              <a:t>Import the primary key of the referenced table to the referencing one.</a:t>
            </a:r>
          </a:p>
          <a:p>
            <a:r>
              <a:rPr lang="en-GB" dirty="0">
                <a:solidFill>
                  <a:schemeClr val="bg1"/>
                </a:solidFill>
              </a:rPr>
              <a:t>This key will be the foreign key and declare it its foreign key:</a:t>
            </a:r>
          </a:p>
          <a:p>
            <a:pPr lvl="2"/>
            <a:r>
              <a:rPr lang="en-GB" dirty="0">
                <a:solidFill>
                  <a:schemeClr val="bg1"/>
                </a:solidFill>
              </a:rPr>
              <a:t>Car(</a:t>
            </a:r>
            <a:r>
              <a:rPr lang="en-GB" i="1" dirty="0" err="1">
                <a:solidFill>
                  <a:schemeClr val="bg1"/>
                </a:solidFill>
              </a:rPr>
              <a:t>Brand</a:t>
            </a:r>
            <a:r>
              <a:rPr lang="en-GB" dirty="0" err="1">
                <a:solidFill>
                  <a:schemeClr val="bg1"/>
                </a:solidFill>
              </a:rPr>
              <a:t>:TEXT,</a:t>
            </a:r>
            <a:r>
              <a:rPr lang="en-GB" i="1" dirty="0" err="1">
                <a:solidFill>
                  <a:schemeClr val="bg1"/>
                </a:solidFill>
              </a:rPr>
              <a:t>Weight</a:t>
            </a:r>
            <a:r>
              <a:rPr lang="en-GB" dirty="0" err="1">
                <a:solidFill>
                  <a:schemeClr val="bg1"/>
                </a:solidFill>
              </a:rPr>
              <a:t>:INT,</a:t>
            </a:r>
            <a:r>
              <a:rPr lang="en-GB" i="1" dirty="0" err="1">
                <a:solidFill>
                  <a:schemeClr val="bg1"/>
                </a:solidFill>
              </a:rPr>
              <a:t>Length</a:t>
            </a:r>
            <a:r>
              <a:rPr lang="en-GB" dirty="0" err="1">
                <a:solidFill>
                  <a:schemeClr val="bg1"/>
                </a:solidFill>
              </a:rPr>
              <a:t>:DOUBLE,</a:t>
            </a:r>
            <a:r>
              <a:rPr lang="en-GB" i="1" dirty="0" err="1">
                <a:solidFill>
                  <a:schemeClr val="bg1"/>
                </a:solidFill>
              </a:rPr>
              <a:t>Max_Speed</a:t>
            </a:r>
            <a:r>
              <a:rPr lang="en-GB" dirty="0" err="1">
                <a:solidFill>
                  <a:schemeClr val="bg1"/>
                </a:solidFill>
              </a:rPr>
              <a:t>:INT</a:t>
            </a:r>
            <a:r>
              <a:rPr lang="en-GB" i="1" dirty="0">
                <a:solidFill>
                  <a:schemeClr val="bg1"/>
                </a:solidFill>
              </a:rPr>
              <a:t>, PRIMARY KEY:</a:t>
            </a:r>
            <a:r>
              <a:rPr lang="en-GB" dirty="0">
                <a:solidFill>
                  <a:schemeClr val="bg1"/>
                </a:solidFill>
              </a:rPr>
              <a:t>BRAND)</a:t>
            </a:r>
          </a:p>
          <a:p>
            <a:pPr lvl="2"/>
            <a:r>
              <a:rPr lang="en-GB" dirty="0" err="1">
                <a:solidFill>
                  <a:schemeClr val="bg1"/>
                </a:solidFill>
              </a:rPr>
              <a:t>Mec_Rep</a:t>
            </a:r>
            <a:r>
              <a:rPr lang="en-GB" dirty="0">
                <a:solidFill>
                  <a:schemeClr val="bg1"/>
                </a:solidFill>
              </a:rPr>
              <a:t>(</a:t>
            </a:r>
            <a:r>
              <a:rPr lang="en-GB" dirty="0" err="1">
                <a:solidFill>
                  <a:schemeClr val="bg1"/>
                </a:solidFill>
              </a:rPr>
              <a:t>SSI:</a:t>
            </a:r>
            <a:r>
              <a:rPr lang="en-GB" i="1" dirty="0" err="1">
                <a:solidFill>
                  <a:schemeClr val="bg1"/>
                </a:solidFill>
              </a:rPr>
              <a:t>TEXT</a:t>
            </a:r>
            <a:r>
              <a:rPr lang="en-GB" dirty="0" err="1">
                <a:solidFill>
                  <a:schemeClr val="bg1"/>
                </a:solidFill>
              </a:rPr>
              <a:t>,Name:</a:t>
            </a:r>
            <a:r>
              <a:rPr lang="en-GB" i="1" dirty="0" err="1">
                <a:solidFill>
                  <a:schemeClr val="bg1"/>
                </a:solidFill>
              </a:rPr>
              <a:t>TEXT</a:t>
            </a:r>
            <a:r>
              <a:rPr lang="en-GB" dirty="0" err="1">
                <a:solidFill>
                  <a:schemeClr val="bg1"/>
                </a:solidFill>
              </a:rPr>
              <a:t>,Phone:</a:t>
            </a:r>
            <a:r>
              <a:rPr lang="en-GB" i="1" dirty="0" err="1">
                <a:solidFill>
                  <a:schemeClr val="bg1"/>
                </a:solidFill>
              </a:rPr>
              <a:t>TEXT</a:t>
            </a:r>
            <a:r>
              <a:rPr lang="en-GB" dirty="0" err="1">
                <a:solidFill>
                  <a:schemeClr val="bg1"/>
                </a:solidFill>
              </a:rPr>
              <a:t>,Brand:</a:t>
            </a:r>
            <a:r>
              <a:rPr lang="en-GB" i="1" dirty="0" err="1">
                <a:solidFill>
                  <a:schemeClr val="bg1"/>
                </a:solidFill>
              </a:rPr>
              <a:t>TEXT</a:t>
            </a:r>
            <a:r>
              <a:rPr lang="en-GB" i="1" dirty="0">
                <a:solidFill>
                  <a:schemeClr val="bg1"/>
                </a:solidFill>
              </a:rPr>
              <a:t>, PRIMARY KEY:</a:t>
            </a:r>
            <a:r>
              <a:rPr lang="en-GB" dirty="0">
                <a:solidFill>
                  <a:schemeClr val="bg1"/>
                </a:solidFill>
              </a:rPr>
              <a:t>SSI</a:t>
            </a:r>
            <a:r>
              <a:rPr lang="en-GB" i="1" dirty="0">
                <a:solidFill>
                  <a:schemeClr val="bg1"/>
                </a:solidFill>
              </a:rPr>
              <a:t>, Foreign Key: Brand REFERENCING:</a:t>
            </a:r>
            <a:r>
              <a:rPr lang="en-GB" dirty="0">
                <a:solidFill>
                  <a:schemeClr val="bg1"/>
                </a:solidFill>
              </a:rPr>
              <a:t>CAR)</a:t>
            </a:r>
          </a:p>
          <a:p>
            <a:r>
              <a:rPr lang="en-GB" dirty="0">
                <a:solidFill>
                  <a:schemeClr val="bg1"/>
                </a:solidFill>
              </a:rPr>
              <a:t>Do you think that this is enough?</a:t>
            </a:r>
          </a:p>
          <a:p>
            <a:pPr lvl="2"/>
            <a:r>
              <a:rPr lang="en-GB" dirty="0">
                <a:solidFill>
                  <a:schemeClr val="bg1"/>
                </a:solidFill>
              </a:rPr>
              <a:t>Car(</a:t>
            </a:r>
            <a:r>
              <a:rPr lang="en-GB" i="1" dirty="0" err="1">
                <a:solidFill>
                  <a:schemeClr val="bg1"/>
                </a:solidFill>
              </a:rPr>
              <a:t>Brand</a:t>
            </a:r>
            <a:r>
              <a:rPr lang="en-GB" dirty="0" err="1">
                <a:solidFill>
                  <a:schemeClr val="bg1"/>
                </a:solidFill>
              </a:rPr>
              <a:t>:TEXT,</a:t>
            </a:r>
            <a:r>
              <a:rPr lang="en-GB" i="1" dirty="0" err="1">
                <a:solidFill>
                  <a:schemeClr val="bg1"/>
                </a:solidFill>
              </a:rPr>
              <a:t>Weight</a:t>
            </a:r>
            <a:r>
              <a:rPr lang="en-GB" dirty="0" err="1">
                <a:solidFill>
                  <a:schemeClr val="bg1"/>
                </a:solidFill>
              </a:rPr>
              <a:t>:INT,</a:t>
            </a:r>
            <a:r>
              <a:rPr lang="en-GB" i="1" dirty="0" err="1">
                <a:solidFill>
                  <a:schemeClr val="bg1"/>
                </a:solidFill>
              </a:rPr>
              <a:t>Length</a:t>
            </a:r>
            <a:r>
              <a:rPr lang="en-GB" dirty="0" err="1">
                <a:solidFill>
                  <a:schemeClr val="bg1"/>
                </a:solidFill>
              </a:rPr>
              <a:t>:DOUBLE,</a:t>
            </a:r>
            <a:r>
              <a:rPr lang="en-GB" i="1" dirty="0" err="1">
                <a:solidFill>
                  <a:schemeClr val="bg1"/>
                </a:solidFill>
              </a:rPr>
              <a:t>Max_Speed</a:t>
            </a:r>
            <a:r>
              <a:rPr lang="en-GB" dirty="0" err="1">
                <a:solidFill>
                  <a:schemeClr val="bg1"/>
                </a:solidFill>
              </a:rPr>
              <a:t>:INT</a:t>
            </a:r>
            <a:r>
              <a:rPr lang="en-GB" i="1" dirty="0">
                <a:solidFill>
                  <a:schemeClr val="bg1"/>
                </a:solidFill>
              </a:rPr>
              <a:t>, PRIMARY KEY:</a:t>
            </a:r>
            <a:r>
              <a:rPr lang="en-GB" dirty="0">
                <a:solidFill>
                  <a:schemeClr val="bg1"/>
                </a:solidFill>
              </a:rPr>
              <a:t>BRAND)</a:t>
            </a:r>
          </a:p>
          <a:p>
            <a:pPr marL="914400" lvl="2" indent="0">
              <a:buNone/>
            </a:pPr>
            <a:r>
              <a:rPr lang="en-GB" dirty="0" err="1">
                <a:solidFill>
                  <a:schemeClr val="bg1"/>
                </a:solidFill>
              </a:rPr>
              <a:t>Mec_Rep</a:t>
            </a:r>
            <a:r>
              <a:rPr lang="en-GB" dirty="0">
                <a:solidFill>
                  <a:schemeClr val="bg1"/>
                </a:solidFill>
              </a:rPr>
              <a:t>(</a:t>
            </a:r>
            <a:r>
              <a:rPr lang="en-GB" dirty="0" err="1">
                <a:solidFill>
                  <a:schemeClr val="bg1"/>
                </a:solidFill>
              </a:rPr>
              <a:t>SSI:</a:t>
            </a:r>
            <a:r>
              <a:rPr lang="en-GB" i="1" dirty="0" err="1">
                <a:solidFill>
                  <a:schemeClr val="bg1"/>
                </a:solidFill>
              </a:rPr>
              <a:t>TEXT</a:t>
            </a:r>
            <a:r>
              <a:rPr lang="en-GB" dirty="0" err="1">
                <a:solidFill>
                  <a:schemeClr val="bg1"/>
                </a:solidFill>
              </a:rPr>
              <a:t>,Name:</a:t>
            </a:r>
            <a:r>
              <a:rPr lang="en-GB" i="1" dirty="0" err="1">
                <a:solidFill>
                  <a:schemeClr val="bg1"/>
                </a:solidFill>
              </a:rPr>
              <a:t>TEXT</a:t>
            </a:r>
            <a:r>
              <a:rPr lang="en-GB" dirty="0" err="1">
                <a:solidFill>
                  <a:schemeClr val="bg1"/>
                </a:solidFill>
              </a:rPr>
              <a:t>,Phone:</a:t>
            </a:r>
            <a:r>
              <a:rPr lang="en-GB" i="1" dirty="0" err="1">
                <a:solidFill>
                  <a:schemeClr val="bg1"/>
                </a:solidFill>
              </a:rPr>
              <a:t>TEXT</a:t>
            </a:r>
            <a:r>
              <a:rPr lang="en-GB" dirty="0" err="1">
                <a:solidFill>
                  <a:schemeClr val="bg1"/>
                </a:solidFill>
              </a:rPr>
              <a:t>,Brand:</a:t>
            </a:r>
            <a:r>
              <a:rPr lang="en-GB" i="1" dirty="0" err="1">
                <a:solidFill>
                  <a:schemeClr val="bg1"/>
                </a:solidFill>
              </a:rPr>
              <a:t>TEXT</a:t>
            </a:r>
            <a:r>
              <a:rPr lang="en-GB" i="1" dirty="0">
                <a:solidFill>
                  <a:schemeClr val="bg1"/>
                </a:solidFill>
              </a:rPr>
              <a:t>, PRIMARY KEY:</a:t>
            </a:r>
            <a:r>
              <a:rPr lang="en-GB" dirty="0">
                <a:solidFill>
                  <a:schemeClr val="bg1"/>
                </a:solidFill>
              </a:rPr>
              <a:t>SSI</a:t>
            </a:r>
            <a:r>
              <a:rPr lang="en-GB" i="1" dirty="0">
                <a:solidFill>
                  <a:schemeClr val="bg1"/>
                </a:solidFill>
              </a:rPr>
              <a:t>, Foreign Key: Brand REFERENCING:</a:t>
            </a:r>
            <a:r>
              <a:rPr lang="en-GB" dirty="0">
                <a:solidFill>
                  <a:schemeClr val="bg1"/>
                </a:solidFill>
              </a:rPr>
              <a:t>CAR</a:t>
            </a:r>
            <a:r>
              <a:rPr lang="en-GB" i="1" dirty="0">
                <a:solidFill>
                  <a:schemeClr val="bg1"/>
                </a:solidFill>
              </a:rPr>
              <a:t>, Brand is Unique, on Delete SET NULL</a:t>
            </a:r>
            <a:r>
              <a:rPr lang="en-GB" dirty="0">
                <a:solidFill>
                  <a:schemeClr val="bg1"/>
                </a:solidFill>
              </a:rPr>
              <a:t>)</a:t>
            </a:r>
          </a:p>
          <a:p>
            <a:endParaRPr lang="en-GB" dirty="0">
              <a:solidFill>
                <a:schemeClr val="bg1"/>
              </a:solidFill>
            </a:endParaRPr>
          </a:p>
        </p:txBody>
      </p:sp>
      <p:sp>
        <p:nvSpPr>
          <p:cNvPr id="25" name="TextBox 24">
            <a:extLst>
              <a:ext uri="{FF2B5EF4-FFF2-40B4-BE49-F238E27FC236}">
                <a16:creationId xmlns:a16="http://schemas.microsoft.com/office/drawing/2014/main" id="{C7F20CD0-AE0B-784E-09DC-8A9EB29B4DE9}"/>
              </a:ext>
            </a:extLst>
          </p:cNvPr>
          <p:cNvSpPr txBox="1"/>
          <p:nvPr/>
        </p:nvSpPr>
        <p:spPr>
          <a:xfrm>
            <a:off x="6469210" y="1294938"/>
            <a:ext cx="3701707" cy="523220"/>
          </a:xfrm>
          <a:prstGeom prst="rect">
            <a:avLst/>
          </a:prstGeom>
          <a:noFill/>
        </p:spPr>
        <p:txBody>
          <a:bodyPr wrap="square">
            <a:spAutoFit/>
          </a:bodyPr>
          <a:lstStyle/>
          <a:p>
            <a:r>
              <a:rPr lang="en-GB" sz="1400" dirty="0"/>
              <a:t>“A car can be repaired by at most one mechanic.</a:t>
            </a:r>
          </a:p>
          <a:p>
            <a:r>
              <a:rPr lang="en-GB" sz="1400" dirty="0"/>
              <a:t>A mechanic can repair at most one type of car.”</a:t>
            </a:r>
          </a:p>
        </p:txBody>
      </p:sp>
    </p:spTree>
    <p:extLst>
      <p:ext uri="{BB962C8B-B14F-4D97-AF65-F5344CB8AC3E}">
        <p14:creationId xmlns:p14="http://schemas.microsoft.com/office/powerpoint/2010/main" val="27655875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69E6-454A-3EE7-2C19-F7D5814352BA}"/>
              </a:ext>
            </a:extLst>
          </p:cNvPr>
          <p:cNvSpPr>
            <a:spLocks noGrp="1"/>
          </p:cNvSpPr>
          <p:nvPr>
            <p:ph type="title"/>
          </p:nvPr>
        </p:nvSpPr>
        <p:spPr/>
        <p:txBody>
          <a:bodyPr/>
          <a:lstStyle/>
          <a:p>
            <a:r>
              <a:rPr lang="en-GB" dirty="0"/>
              <a:t>How do we derive Foreign Keys and ICs for different relationship types?</a:t>
            </a:r>
          </a:p>
        </p:txBody>
      </p:sp>
      <p:sp>
        <p:nvSpPr>
          <p:cNvPr id="4" name="Slide Number Placeholder 3">
            <a:extLst>
              <a:ext uri="{FF2B5EF4-FFF2-40B4-BE49-F238E27FC236}">
                <a16:creationId xmlns:a16="http://schemas.microsoft.com/office/drawing/2014/main" id="{DBAA6220-2834-D35C-3C80-E8EA860E8E17}"/>
              </a:ext>
            </a:extLst>
          </p:cNvPr>
          <p:cNvSpPr>
            <a:spLocks noGrp="1"/>
          </p:cNvSpPr>
          <p:nvPr>
            <p:ph type="sldNum" sz="quarter" idx="4"/>
          </p:nvPr>
        </p:nvSpPr>
        <p:spPr/>
        <p:txBody>
          <a:bodyPr/>
          <a:lstStyle/>
          <a:p>
            <a:fld id="{6998E55D-8E2A-4AFE-A61C-B5DBBB7761E7}" type="slidenum">
              <a:rPr lang="en-GB" smtClean="0"/>
              <a:pPr/>
              <a:t>66</a:t>
            </a:fld>
            <a:endParaRPr lang="en-GB"/>
          </a:p>
        </p:txBody>
      </p:sp>
      <p:grpSp>
        <p:nvGrpSpPr>
          <p:cNvPr id="24" name="Group 23">
            <a:extLst>
              <a:ext uri="{FF2B5EF4-FFF2-40B4-BE49-F238E27FC236}">
                <a16:creationId xmlns:a16="http://schemas.microsoft.com/office/drawing/2014/main" id="{FF8C2DF2-4580-5559-378B-29BBE24E5E22}"/>
              </a:ext>
            </a:extLst>
          </p:cNvPr>
          <p:cNvGrpSpPr/>
          <p:nvPr/>
        </p:nvGrpSpPr>
        <p:grpSpPr>
          <a:xfrm>
            <a:off x="4563292" y="1885573"/>
            <a:ext cx="6943824" cy="856836"/>
            <a:chOff x="1018680" y="3533832"/>
            <a:chExt cx="9957214" cy="1546661"/>
          </a:xfrm>
        </p:grpSpPr>
        <p:sp>
          <p:nvSpPr>
            <p:cNvPr id="5" name="Flowchart: Decision 4">
              <a:extLst>
                <a:ext uri="{FF2B5EF4-FFF2-40B4-BE49-F238E27FC236}">
                  <a16:creationId xmlns:a16="http://schemas.microsoft.com/office/drawing/2014/main" id="{6F26C37D-4D15-6992-453D-6D6A54B4F10B}"/>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6" name="Rectangle 5">
              <a:extLst>
                <a:ext uri="{FF2B5EF4-FFF2-40B4-BE49-F238E27FC236}">
                  <a16:creationId xmlns:a16="http://schemas.microsoft.com/office/drawing/2014/main" id="{649C1882-0799-2F8E-7399-709CB75651F7}"/>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7" name="Oval 6">
              <a:extLst>
                <a:ext uri="{FF2B5EF4-FFF2-40B4-BE49-F238E27FC236}">
                  <a16:creationId xmlns:a16="http://schemas.microsoft.com/office/drawing/2014/main" id="{8B51BBDE-3DAB-39B7-D6DB-D2DC08BB61B2}"/>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8" name="Oval 7">
              <a:extLst>
                <a:ext uri="{FF2B5EF4-FFF2-40B4-BE49-F238E27FC236}">
                  <a16:creationId xmlns:a16="http://schemas.microsoft.com/office/drawing/2014/main" id="{111FF984-3C98-1571-0ED7-EA51776F718E}"/>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9" name="Oval 8">
              <a:extLst>
                <a:ext uri="{FF2B5EF4-FFF2-40B4-BE49-F238E27FC236}">
                  <a16:creationId xmlns:a16="http://schemas.microsoft.com/office/drawing/2014/main" id="{49DCBFC6-BF8E-CB71-E9A8-EDFB4B5463C6}"/>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10" name="Straight Connector 9">
              <a:extLst>
                <a:ext uri="{FF2B5EF4-FFF2-40B4-BE49-F238E27FC236}">
                  <a16:creationId xmlns:a16="http://schemas.microsoft.com/office/drawing/2014/main" id="{8BE11D60-0184-88E5-2917-3EF78F758436}"/>
                </a:ext>
              </a:extLst>
            </p:cNvPr>
            <p:cNvCxnSpPr>
              <a:stCxn id="7" idx="6"/>
              <a:endCxn id="6"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9D639BC-1394-8000-9F23-6386DA523566}"/>
                </a:ext>
              </a:extLst>
            </p:cNvPr>
            <p:cNvCxnSpPr>
              <a:cxnSpLocks/>
              <a:stCxn id="9" idx="4"/>
              <a:endCxn id="6"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1126978-A013-2AD5-2FED-11D07177C43B}"/>
                </a:ext>
              </a:extLst>
            </p:cNvPr>
            <p:cNvCxnSpPr>
              <a:cxnSpLocks/>
              <a:stCxn id="8" idx="2"/>
              <a:endCxn id="6"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2D154D-A574-D2BB-4EB7-2F9DE357C0C5}"/>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14" name="Oval 13">
              <a:extLst>
                <a:ext uri="{FF2B5EF4-FFF2-40B4-BE49-F238E27FC236}">
                  <a16:creationId xmlns:a16="http://schemas.microsoft.com/office/drawing/2014/main" id="{D296C693-F5EF-C943-9315-D3DDAA5CA1CF}"/>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15" name="Oval 14">
              <a:extLst>
                <a:ext uri="{FF2B5EF4-FFF2-40B4-BE49-F238E27FC236}">
                  <a16:creationId xmlns:a16="http://schemas.microsoft.com/office/drawing/2014/main" id="{4E016E05-AE3C-0775-207E-5C6D2C2BF7D0}"/>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16" name="Straight Connector 15">
              <a:extLst>
                <a:ext uri="{FF2B5EF4-FFF2-40B4-BE49-F238E27FC236}">
                  <a16:creationId xmlns:a16="http://schemas.microsoft.com/office/drawing/2014/main" id="{EF6BCB13-E8A0-3771-73AD-A8E724A92FA3}"/>
                </a:ext>
              </a:extLst>
            </p:cNvPr>
            <p:cNvCxnSpPr>
              <a:cxnSpLocks/>
              <a:stCxn id="14" idx="4"/>
              <a:endCxn id="13"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A02729E-2F83-7176-B803-8B5798E9C6E6}"/>
                </a:ext>
              </a:extLst>
            </p:cNvPr>
            <p:cNvCxnSpPr>
              <a:cxnSpLocks/>
              <a:stCxn id="15" idx="3"/>
              <a:endCxn id="13"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E334DE-C7F2-4855-5BB3-1757A6DEDE1D}"/>
                </a:ext>
              </a:extLst>
            </p:cNvPr>
            <p:cNvCxnSpPr>
              <a:cxnSpLocks/>
              <a:endCxn id="13"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D3CF94-5698-6EEE-3C45-99BC7E8E79A0}"/>
                </a:ext>
              </a:extLst>
            </p:cNvPr>
            <p:cNvCxnSpPr>
              <a:cxnSpLocks/>
              <a:stCxn id="5" idx="3"/>
              <a:endCxn id="13"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5F22B1-AC1E-A54A-82BB-2A81B656ADA0}"/>
                </a:ext>
              </a:extLst>
            </p:cNvPr>
            <p:cNvCxnSpPr>
              <a:cxnSpLocks/>
              <a:stCxn id="6" idx="3"/>
              <a:endCxn id="5"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203EFCE-A3A7-0E27-E418-1AD42D777808}"/>
                </a:ext>
              </a:extLst>
            </p:cNvPr>
            <p:cNvSpPr txBox="1"/>
            <p:nvPr/>
          </p:nvSpPr>
          <p:spPr>
            <a:xfrm>
              <a:off x="3892731" y="4300654"/>
              <a:ext cx="697535" cy="427087"/>
            </a:xfrm>
            <a:prstGeom prst="rect">
              <a:avLst/>
            </a:prstGeom>
            <a:noFill/>
          </p:spPr>
          <p:txBody>
            <a:bodyPr wrap="square" rtlCol="0">
              <a:spAutoFit/>
            </a:bodyPr>
            <a:lstStyle/>
            <a:p>
              <a:r>
                <a:rPr lang="en-GB" sz="1000" dirty="0"/>
                <a:t>1</a:t>
              </a:r>
            </a:p>
          </p:txBody>
        </p:sp>
        <p:sp>
          <p:nvSpPr>
            <p:cNvPr id="22" name="TextBox 21">
              <a:extLst>
                <a:ext uri="{FF2B5EF4-FFF2-40B4-BE49-F238E27FC236}">
                  <a16:creationId xmlns:a16="http://schemas.microsoft.com/office/drawing/2014/main" id="{0B0D4491-CD7E-9560-1310-AC6CAD9CCCDE}"/>
                </a:ext>
              </a:extLst>
            </p:cNvPr>
            <p:cNvSpPr txBox="1"/>
            <p:nvPr/>
          </p:nvSpPr>
          <p:spPr>
            <a:xfrm>
              <a:off x="7833559" y="4260654"/>
              <a:ext cx="697535" cy="427087"/>
            </a:xfrm>
            <a:prstGeom prst="rect">
              <a:avLst/>
            </a:prstGeom>
            <a:noFill/>
          </p:spPr>
          <p:txBody>
            <a:bodyPr wrap="square" rtlCol="0">
              <a:spAutoFit/>
            </a:bodyPr>
            <a:lstStyle/>
            <a:p>
              <a:r>
                <a:rPr lang="en-GB" sz="1000" dirty="0"/>
                <a:t>1</a:t>
              </a:r>
            </a:p>
          </p:txBody>
        </p:sp>
        <p:sp>
          <p:nvSpPr>
            <p:cNvPr id="23" name="Oval 22">
              <a:extLst>
                <a:ext uri="{FF2B5EF4-FFF2-40B4-BE49-F238E27FC236}">
                  <a16:creationId xmlns:a16="http://schemas.microsoft.com/office/drawing/2014/main" id="{825014BC-491F-F83F-E7D7-CB9658070585}"/>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sp>
        <p:nvSpPr>
          <p:cNvPr id="3" name="Content Placeholder 2">
            <a:extLst>
              <a:ext uri="{FF2B5EF4-FFF2-40B4-BE49-F238E27FC236}">
                <a16:creationId xmlns:a16="http://schemas.microsoft.com/office/drawing/2014/main" id="{4F7656E6-1AE0-A7CA-AE4C-8C8FD1FED3E2}"/>
              </a:ext>
            </a:extLst>
          </p:cNvPr>
          <p:cNvSpPr txBox="1">
            <a:spLocks/>
          </p:cNvSpPr>
          <p:nvPr/>
        </p:nvSpPr>
        <p:spPr>
          <a:xfrm>
            <a:off x="783773" y="2684473"/>
            <a:ext cx="9808029" cy="406632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Clr>
                <a:srgbClr val="AEB4B9"/>
              </a:buClr>
              <a:buFont typeface="Arial" panose="020B0604020202020204" pitchFamily="34" charset="0"/>
              <a:buChar char="•"/>
              <a:defRPr sz="2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AEB4B9"/>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AEB4B9"/>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AEB4B9"/>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AEB4B9"/>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1 to 1 relation having partial participation on both sides:</a:t>
            </a:r>
          </a:p>
          <a:p>
            <a:r>
              <a:rPr lang="en-GB" dirty="0"/>
              <a:t>Select one table (randomly) as the referenced table and the other as the referencing table.</a:t>
            </a:r>
          </a:p>
          <a:p>
            <a:r>
              <a:rPr lang="en-GB" dirty="0">
                <a:solidFill>
                  <a:schemeClr val="bg1"/>
                </a:solidFill>
              </a:rPr>
              <a:t>Import the primary key of the referenced table to the referencing one.</a:t>
            </a:r>
          </a:p>
          <a:p>
            <a:r>
              <a:rPr lang="en-GB" dirty="0">
                <a:solidFill>
                  <a:schemeClr val="bg1"/>
                </a:solidFill>
              </a:rPr>
              <a:t>This key will be the foreign key and declare it its foreign key:</a:t>
            </a:r>
          </a:p>
          <a:p>
            <a:pPr lvl="2"/>
            <a:r>
              <a:rPr lang="en-GB" dirty="0">
                <a:solidFill>
                  <a:schemeClr val="bg1"/>
                </a:solidFill>
              </a:rPr>
              <a:t>Car(</a:t>
            </a:r>
            <a:r>
              <a:rPr lang="en-GB" i="1" dirty="0" err="1">
                <a:solidFill>
                  <a:schemeClr val="bg1"/>
                </a:solidFill>
              </a:rPr>
              <a:t>Brand</a:t>
            </a:r>
            <a:r>
              <a:rPr lang="en-GB" dirty="0" err="1">
                <a:solidFill>
                  <a:schemeClr val="bg1"/>
                </a:solidFill>
              </a:rPr>
              <a:t>:TEXT,</a:t>
            </a:r>
            <a:r>
              <a:rPr lang="en-GB" i="1" dirty="0" err="1">
                <a:solidFill>
                  <a:schemeClr val="bg1"/>
                </a:solidFill>
              </a:rPr>
              <a:t>Weight</a:t>
            </a:r>
            <a:r>
              <a:rPr lang="en-GB" dirty="0" err="1">
                <a:solidFill>
                  <a:schemeClr val="bg1"/>
                </a:solidFill>
              </a:rPr>
              <a:t>:INT,</a:t>
            </a:r>
            <a:r>
              <a:rPr lang="en-GB" i="1" dirty="0" err="1">
                <a:solidFill>
                  <a:schemeClr val="bg1"/>
                </a:solidFill>
              </a:rPr>
              <a:t>Length</a:t>
            </a:r>
            <a:r>
              <a:rPr lang="en-GB" dirty="0" err="1">
                <a:solidFill>
                  <a:schemeClr val="bg1"/>
                </a:solidFill>
              </a:rPr>
              <a:t>:DOUBLE,</a:t>
            </a:r>
            <a:r>
              <a:rPr lang="en-GB" i="1" dirty="0" err="1">
                <a:solidFill>
                  <a:schemeClr val="bg1"/>
                </a:solidFill>
              </a:rPr>
              <a:t>Max_Speed</a:t>
            </a:r>
            <a:r>
              <a:rPr lang="en-GB" dirty="0" err="1">
                <a:solidFill>
                  <a:schemeClr val="bg1"/>
                </a:solidFill>
              </a:rPr>
              <a:t>:INT</a:t>
            </a:r>
            <a:r>
              <a:rPr lang="en-GB" i="1" dirty="0">
                <a:solidFill>
                  <a:schemeClr val="bg1"/>
                </a:solidFill>
              </a:rPr>
              <a:t>, PRIMARY KEY:</a:t>
            </a:r>
            <a:r>
              <a:rPr lang="en-GB" dirty="0">
                <a:solidFill>
                  <a:schemeClr val="bg1"/>
                </a:solidFill>
              </a:rPr>
              <a:t>BRAND)</a:t>
            </a:r>
          </a:p>
          <a:p>
            <a:pPr lvl="2"/>
            <a:r>
              <a:rPr lang="en-GB" dirty="0" err="1">
                <a:solidFill>
                  <a:schemeClr val="bg1"/>
                </a:solidFill>
              </a:rPr>
              <a:t>Mec_Rep</a:t>
            </a:r>
            <a:r>
              <a:rPr lang="en-GB" dirty="0">
                <a:solidFill>
                  <a:schemeClr val="bg1"/>
                </a:solidFill>
              </a:rPr>
              <a:t>(</a:t>
            </a:r>
            <a:r>
              <a:rPr lang="en-GB" dirty="0" err="1">
                <a:solidFill>
                  <a:schemeClr val="bg1"/>
                </a:solidFill>
              </a:rPr>
              <a:t>SSI:</a:t>
            </a:r>
            <a:r>
              <a:rPr lang="en-GB" i="1" dirty="0" err="1">
                <a:solidFill>
                  <a:schemeClr val="bg1"/>
                </a:solidFill>
              </a:rPr>
              <a:t>TEXT</a:t>
            </a:r>
            <a:r>
              <a:rPr lang="en-GB" dirty="0" err="1">
                <a:solidFill>
                  <a:schemeClr val="bg1"/>
                </a:solidFill>
              </a:rPr>
              <a:t>,Name:</a:t>
            </a:r>
            <a:r>
              <a:rPr lang="en-GB" i="1" dirty="0" err="1">
                <a:solidFill>
                  <a:schemeClr val="bg1"/>
                </a:solidFill>
              </a:rPr>
              <a:t>TEXT</a:t>
            </a:r>
            <a:r>
              <a:rPr lang="en-GB" dirty="0" err="1">
                <a:solidFill>
                  <a:schemeClr val="bg1"/>
                </a:solidFill>
              </a:rPr>
              <a:t>,Phone:</a:t>
            </a:r>
            <a:r>
              <a:rPr lang="en-GB" i="1" dirty="0" err="1">
                <a:solidFill>
                  <a:schemeClr val="bg1"/>
                </a:solidFill>
              </a:rPr>
              <a:t>TEXT</a:t>
            </a:r>
            <a:r>
              <a:rPr lang="en-GB" dirty="0" err="1">
                <a:solidFill>
                  <a:schemeClr val="bg1"/>
                </a:solidFill>
              </a:rPr>
              <a:t>,Brand:</a:t>
            </a:r>
            <a:r>
              <a:rPr lang="en-GB" i="1" dirty="0" err="1">
                <a:solidFill>
                  <a:schemeClr val="bg1"/>
                </a:solidFill>
              </a:rPr>
              <a:t>TEXT</a:t>
            </a:r>
            <a:r>
              <a:rPr lang="en-GB" i="1" dirty="0">
                <a:solidFill>
                  <a:schemeClr val="bg1"/>
                </a:solidFill>
              </a:rPr>
              <a:t>, PRIMARY KEY:</a:t>
            </a:r>
            <a:r>
              <a:rPr lang="en-GB" dirty="0">
                <a:solidFill>
                  <a:schemeClr val="bg1"/>
                </a:solidFill>
              </a:rPr>
              <a:t>SSI</a:t>
            </a:r>
            <a:r>
              <a:rPr lang="en-GB" i="1" dirty="0">
                <a:solidFill>
                  <a:schemeClr val="bg1"/>
                </a:solidFill>
              </a:rPr>
              <a:t>, Foreign Key: Brand REFERENCING:</a:t>
            </a:r>
            <a:r>
              <a:rPr lang="en-GB" dirty="0">
                <a:solidFill>
                  <a:schemeClr val="bg1"/>
                </a:solidFill>
              </a:rPr>
              <a:t>CAR)</a:t>
            </a:r>
          </a:p>
          <a:p>
            <a:r>
              <a:rPr lang="en-GB" dirty="0">
                <a:solidFill>
                  <a:schemeClr val="bg1"/>
                </a:solidFill>
              </a:rPr>
              <a:t>Do you think that this is enough?</a:t>
            </a:r>
          </a:p>
          <a:p>
            <a:pPr lvl="2"/>
            <a:r>
              <a:rPr lang="en-GB" dirty="0">
                <a:solidFill>
                  <a:schemeClr val="bg1"/>
                </a:solidFill>
              </a:rPr>
              <a:t>Car(</a:t>
            </a:r>
            <a:r>
              <a:rPr lang="en-GB" i="1" dirty="0" err="1">
                <a:solidFill>
                  <a:schemeClr val="bg1"/>
                </a:solidFill>
              </a:rPr>
              <a:t>Brand</a:t>
            </a:r>
            <a:r>
              <a:rPr lang="en-GB" dirty="0" err="1">
                <a:solidFill>
                  <a:schemeClr val="bg1"/>
                </a:solidFill>
              </a:rPr>
              <a:t>:TEXT,</a:t>
            </a:r>
            <a:r>
              <a:rPr lang="en-GB" i="1" dirty="0" err="1">
                <a:solidFill>
                  <a:schemeClr val="bg1"/>
                </a:solidFill>
              </a:rPr>
              <a:t>Weight</a:t>
            </a:r>
            <a:r>
              <a:rPr lang="en-GB" dirty="0" err="1">
                <a:solidFill>
                  <a:schemeClr val="bg1"/>
                </a:solidFill>
              </a:rPr>
              <a:t>:INT,</a:t>
            </a:r>
            <a:r>
              <a:rPr lang="en-GB" i="1" dirty="0" err="1">
                <a:solidFill>
                  <a:schemeClr val="bg1"/>
                </a:solidFill>
              </a:rPr>
              <a:t>Length</a:t>
            </a:r>
            <a:r>
              <a:rPr lang="en-GB" dirty="0" err="1">
                <a:solidFill>
                  <a:schemeClr val="bg1"/>
                </a:solidFill>
              </a:rPr>
              <a:t>:DOUBLE,</a:t>
            </a:r>
            <a:r>
              <a:rPr lang="en-GB" i="1" dirty="0" err="1">
                <a:solidFill>
                  <a:schemeClr val="bg1"/>
                </a:solidFill>
              </a:rPr>
              <a:t>Max_Speed</a:t>
            </a:r>
            <a:r>
              <a:rPr lang="en-GB" dirty="0" err="1">
                <a:solidFill>
                  <a:schemeClr val="bg1"/>
                </a:solidFill>
              </a:rPr>
              <a:t>:INT</a:t>
            </a:r>
            <a:r>
              <a:rPr lang="en-GB" i="1" dirty="0">
                <a:solidFill>
                  <a:schemeClr val="bg1"/>
                </a:solidFill>
              </a:rPr>
              <a:t>, PRIMARY KEY:</a:t>
            </a:r>
            <a:r>
              <a:rPr lang="en-GB" dirty="0">
                <a:solidFill>
                  <a:schemeClr val="bg1"/>
                </a:solidFill>
              </a:rPr>
              <a:t>BRAND)</a:t>
            </a:r>
          </a:p>
          <a:p>
            <a:pPr marL="914400" lvl="2" indent="0">
              <a:buNone/>
            </a:pPr>
            <a:r>
              <a:rPr lang="en-GB" dirty="0" err="1">
                <a:solidFill>
                  <a:schemeClr val="bg1"/>
                </a:solidFill>
              </a:rPr>
              <a:t>Mec_Rep</a:t>
            </a:r>
            <a:r>
              <a:rPr lang="en-GB" dirty="0">
                <a:solidFill>
                  <a:schemeClr val="bg1"/>
                </a:solidFill>
              </a:rPr>
              <a:t>(</a:t>
            </a:r>
            <a:r>
              <a:rPr lang="en-GB" dirty="0" err="1">
                <a:solidFill>
                  <a:schemeClr val="bg1"/>
                </a:solidFill>
              </a:rPr>
              <a:t>SSI:</a:t>
            </a:r>
            <a:r>
              <a:rPr lang="en-GB" i="1" dirty="0" err="1">
                <a:solidFill>
                  <a:schemeClr val="bg1"/>
                </a:solidFill>
              </a:rPr>
              <a:t>TEXT</a:t>
            </a:r>
            <a:r>
              <a:rPr lang="en-GB" dirty="0" err="1">
                <a:solidFill>
                  <a:schemeClr val="bg1"/>
                </a:solidFill>
              </a:rPr>
              <a:t>,Name:</a:t>
            </a:r>
            <a:r>
              <a:rPr lang="en-GB" i="1" dirty="0" err="1">
                <a:solidFill>
                  <a:schemeClr val="bg1"/>
                </a:solidFill>
              </a:rPr>
              <a:t>TEXT</a:t>
            </a:r>
            <a:r>
              <a:rPr lang="en-GB" dirty="0" err="1">
                <a:solidFill>
                  <a:schemeClr val="bg1"/>
                </a:solidFill>
              </a:rPr>
              <a:t>,Phone:</a:t>
            </a:r>
            <a:r>
              <a:rPr lang="en-GB" i="1" dirty="0" err="1">
                <a:solidFill>
                  <a:schemeClr val="bg1"/>
                </a:solidFill>
              </a:rPr>
              <a:t>TEXT</a:t>
            </a:r>
            <a:r>
              <a:rPr lang="en-GB" dirty="0" err="1">
                <a:solidFill>
                  <a:schemeClr val="bg1"/>
                </a:solidFill>
              </a:rPr>
              <a:t>,Brand:</a:t>
            </a:r>
            <a:r>
              <a:rPr lang="en-GB" i="1" dirty="0" err="1">
                <a:solidFill>
                  <a:schemeClr val="bg1"/>
                </a:solidFill>
              </a:rPr>
              <a:t>TEXT</a:t>
            </a:r>
            <a:r>
              <a:rPr lang="en-GB" i="1" dirty="0">
                <a:solidFill>
                  <a:schemeClr val="bg1"/>
                </a:solidFill>
              </a:rPr>
              <a:t>, PRIMARY KEY:</a:t>
            </a:r>
            <a:r>
              <a:rPr lang="en-GB" dirty="0">
                <a:solidFill>
                  <a:schemeClr val="bg1"/>
                </a:solidFill>
              </a:rPr>
              <a:t>SSI</a:t>
            </a:r>
            <a:r>
              <a:rPr lang="en-GB" i="1" dirty="0">
                <a:solidFill>
                  <a:schemeClr val="bg1"/>
                </a:solidFill>
              </a:rPr>
              <a:t>, Foreign Key: Brand REFERENCING:</a:t>
            </a:r>
            <a:r>
              <a:rPr lang="en-GB" dirty="0">
                <a:solidFill>
                  <a:schemeClr val="bg1"/>
                </a:solidFill>
              </a:rPr>
              <a:t>CAR</a:t>
            </a:r>
            <a:r>
              <a:rPr lang="en-GB" i="1" dirty="0">
                <a:solidFill>
                  <a:schemeClr val="bg1"/>
                </a:solidFill>
              </a:rPr>
              <a:t>, Brand is Unique, on Delete SET NULL</a:t>
            </a:r>
            <a:r>
              <a:rPr lang="en-GB" dirty="0">
                <a:solidFill>
                  <a:schemeClr val="bg1"/>
                </a:solidFill>
              </a:rPr>
              <a:t>)</a:t>
            </a:r>
          </a:p>
          <a:p>
            <a:endParaRPr lang="en-GB" dirty="0">
              <a:solidFill>
                <a:schemeClr val="bg1"/>
              </a:solidFill>
            </a:endParaRPr>
          </a:p>
        </p:txBody>
      </p:sp>
      <p:sp>
        <p:nvSpPr>
          <p:cNvPr id="25" name="TextBox 24">
            <a:extLst>
              <a:ext uri="{FF2B5EF4-FFF2-40B4-BE49-F238E27FC236}">
                <a16:creationId xmlns:a16="http://schemas.microsoft.com/office/drawing/2014/main" id="{16577AB6-8219-BCCE-A846-AE99EC6C909C}"/>
              </a:ext>
            </a:extLst>
          </p:cNvPr>
          <p:cNvSpPr txBox="1"/>
          <p:nvPr/>
        </p:nvSpPr>
        <p:spPr>
          <a:xfrm>
            <a:off x="6469210" y="1294938"/>
            <a:ext cx="3701707" cy="523220"/>
          </a:xfrm>
          <a:prstGeom prst="rect">
            <a:avLst/>
          </a:prstGeom>
          <a:noFill/>
        </p:spPr>
        <p:txBody>
          <a:bodyPr wrap="square">
            <a:spAutoFit/>
          </a:bodyPr>
          <a:lstStyle/>
          <a:p>
            <a:r>
              <a:rPr lang="en-GB" sz="1400" dirty="0"/>
              <a:t>“A car can be repaired by at most one mechanic.</a:t>
            </a:r>
          </a:p>
          <a:p>
            <a:r>
              <a:rPr lang="en-GB" sz="1400" dirty="0"/>
              <a:t>A mechanic can repair at most one type of car.”</a:t>
            </a:r>
          </a:p>
        </p:txBody>
      </p:sp>
      <p:sp>
        <p:nvSpPr>
          <p:cNvPr id="26" name="Oval 25">
            <a:extLst>
              <a:ext uri="{FF2B5EF4-FFF2-40B4-BE49-F238E27FC236}">
                <a16:creationId xmlns:a16="http://schemas.microsoft.com/office/drawing/2014/main" id="{821DEED6-B6F0-1595-DC22-DFC29D602ED8}"/>
              </a:ext>
            </a:extLst>
          </p:cNvPr>
          <p:cNvSpPr/>
          <p:nvPr/>
        </p:nvSpPr>
        <p:spPr>
          <a:xfrm>
            <a:off x="7331230" y="1626058"/>
            <a:ext cx="4455492" cy="151193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cxnSp>
        <p:nvCxnSpPr>
          <p:cNvPr id="28" name="Straight Arrow Connector 27">
            <a:extLst>
              <a:ext uri="{FF2B5EF4-FFF2-40B4-BE49-F238E27FC236}">
                <a16:creationId xmlns:a16="http://schemas.microsoft.com/office/drawing/2014/main" id="{21A6AF53-DCF0-85FC-A0BD-81A5CE6D6220}"/>
              </a:ext>
            </a:extLst>
          </p:cNvPr>
          <p:cNvCxnSpPr>
            <a:cxnSpLocks/>
            <a:stCxn id="29" idx="3"/>
            <a:endCxn id="6" idx="1"/>
          </p:cNvCxnSpPr>
          <p:nvPr/>
        </p:nvCxnSpPr>
        <p:spPr>
          <a:xfrm>
            <a:off x="3642500" y="2438655"/>
            <a:ext cx="2008945" cy="456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D17F1B1-1028-D49F-9BA0-64EDDC0B0030}"/>
              </a:ext>
            </a:extLst>
          </p:cNvPr>
          <p:cNvSpPr txBox="1"/>
          <p:nvPr/>
        </p:nvSpPr>
        <p:spPr>
          <a:xfrm>
            <a:off x="1846046" y="2253989"/>
            <a:ext cx="1796454" cy="369332"/>
          </a:xfrm>
          <a:prstGeom prst="rect">
            <a:avLst/>
          </a:prstGeom>
          <a:noFill/>
        </p:spPr>
        <p:txBody>
          <a:bodyPr wrap="none" rtlCol="0">
            <a:spAutoFit/>
          </a:bodyPr>
          <a:lstStyle/>
          <a:p>
            <a:r>
              <a:rPr lang="en-GB" dirty="0"/>
              <a:t>Referenced Table</a:t>
            </a:r>
          </a:p>
        </p:txBody>
      </p:sp>
    </p:spTree>
    <p:extLst>
      <p:ext uri="{BB962C8B-B14F-4D97-AF65-F5344CB8AC3E}">
        <p14:creationId xmlns:p14="http://schemas.microsoft.com/office/powerpoint/2010/main" val="15815553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69E6-454A-3EE7-2C19-F7D5814352BA}"/>
              </a:ext>
            </a:extLst>
          </p:cNvPr>
          <p:cNvSpPr>
            <a:spLocks noGrp="1"/>
          </p:cNvSpPr>
          <p:nvPr>
            <p:ph type="title"/>
          </p:nvPr>
        </p:nvSpPr>
        <p:spPr/>
        <p:txBody>
          <a:bodyPr/>
          <a:lstStyle/>
          <a:p>
            <a:r>
              <a:rPr lang="en-GB" dirty="0"/>
              <a:t>How do we derive Foreign Keys and ICs for different relationship types?</a:t>
            </a:r>
          </a:p>
        </p:txBody>
      </p:sp>
      <p:sp>
        <p:nvSpPr>
          <p:cNvPr id="4" name="Slide Number Placeholder 3">
            <a:extLst>
              <a:ext uri="{FF2B5EF4-FFF2-40B4-BE49-F238E27FC236}">
                <a16:creationId xmlns:a16="http://schemas.microsoft.com/office/drawing/2014/main" id="{DBAA6220-2834-D35C-3C80-E8EA860E8E17}"/>
              </a:ext>
            </a:extLst>
          </p:cNvPr>
          <p:cNvSpPr>
            <a:spLocks noGrp="1"/>
          </p:cNvSpPr>
          <p:nvPr>
            <p:ph type="sldNum" sz="quarter" idx="4"/>
          </p:nvPr>
        </p:nvSpPr>
        <p:spPr/>
        <p:txBody>
          <a:bodyPr/>
          <a:lstStyle/>
          <a:p>
            <a:fld id="{6998E55D-8E2A-4AFE-A61C-B5DBBB7761E7}" type="slidenum">
              <a:rPr lang="en-GB" smtClean="0"/>
              <a:pPr/>
              <a:t>67</a:t>
            </a:fld>
            <a:endParaRPr lang="en-GB"/>
          </a:p>
        </p:txBody>
      </p:sp>
      <p:grpSp>
        <p:nvGrpSpPr>
          <p:cNvPr id="24" name="Group 23">
            <a:extLst>
              <a:ext uri="{FF2B5EF4-FFF2-40B4-BE49-F238E27FC236}">
                <a16:creationId xmlns:a16="http://schemas.microsoft.com/office/drawing/2014/main" id="{FF8C2DF2-4580-5559-378B-29BBE24E5E22}"/>
              </a:ext>
            </a:extLst>
          </p:cNvPr>
          <p:cNvGrpSpPr/>
          <p:nvPr/>
        </p:nvGrpSpPr>
        <p:grpSpPr>
          <a:xfrm>
            <a:off x="4563292" y="1885573"/>
            <a:ext cx="6943824" cy="856836"/>
            <a:chOff x="1018680" y="3533832"/>
            <a:chExt cx="9957214" cy="1546661"/>
          </a:xfrm>
        </p:grpSpPr>
        <p:sp>
          <p:nvSpPr>
            <p:cNvPr id="5" name="Flowchart: Decision 4">
              <a:extLst>
                <a:ext uri="{FF2B5EF4-FFF2-40B4-BE49-F238E27FC236}">
                  <a16:creationId xmlns:a16="http://schemas.microsoft.com/office/drawing/2014/main" id="{6F26C37D-4D15-6992-453D-6D6A54B4F10B}"/>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6" name="Rectangle 5">
              <a:extLst>
                <a:ext uri="{FF2B5EF4-FFF2-40B4-BE49-F238E27FC236}">
                  <a16:creationId xmlns:a16="http://schemas.microsoft.com/office/drawing/2014/main" id="{649C1882-0799-2F8E-7399-709CB75651F7}"/>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7" name="Oval 6">
              <a:extLst>
                <a:ext uri="{FF2B5EF4-FFF2-40B4-BE49-F238E27FC236}">
                  <a16:creationId xmlns:a16="http://schemas.microsoft.com/office/drawing/2014/main" id="{8B51BBDE-3DAB-39B7-D6DB-D2DC08BB61B2}"/>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8" name="Oval 7">
              <a:extLst>
                <a:ext uri="{FF2B5EF4-FFF2-40B4-BE49-F238E27FC236}">
                  <a16:creationId xmlns:a16="http://schemas.microsoft.com/office/drawing/2014/main" id="{111FF984-3C98-1571-0ED7-EA51776F718E}"/>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9" name="Oval 8">
              <a:extLst>
                <a:ext uri="{FF2B5EF4-FFF2-40B4-BE49-F238E27FC236}">
                  <a16:creationId xmlns:a16="http://schemas.microsoft.com/office/drawing/2014/main" id="{49DCBFC6-BF8E-CB71-E9A8-EDFB4B5463C6}"/>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10" name="Straight Connector 9">
              <a:extLst>
                <a:ext uri="{FF2B5EF4-FFF2-40B4-BE49-F238E27FC236}">
                  <a16:creationId xmlns:a16="http://schemas.microsoft.com/office/drawing/2014/main" id="{8BE11D60-0184-88E5-2917-3EF78F758436}"/>
                </a:ext>
              </a:extLst>
            </p:cNvPr>
            <p:cNvCxnSpPr>
              <a:stCxn id="7" idx="6"/>
              <a:endCxn id="6"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9D639BC-1394-8000-9F23-6386DA523566}"/>
                </a:ext>
              </a:extLst>
            </p:cNvPr>
            <p:cNvCxnSpPr>
              <a:cxnSpLocks/>
              <a:stCxn id="9" idx="4"/>
              <a:endCxn id="6"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1126978-A013-2AD5-2FED-11D07177C43B}"/>
                </a:ext>
              </a:extLst>
            </p:cNvPr>
            <p:cNvCxnSpPr>
              <a:cxnSpLocks/>
              <a:stCxn id="8" idx="2"/>
              <a:endCxn id="6"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2D154D-A574-D2BB-4EB7-2F9DE357C0C5}"/>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14" name="Oval 13">
              <a:extLst>
                <a:ext uri="{FF2B5EF4-FFF2-40B4-BE49-F238E27FC236}">
                  <a16:creationId xmlns:a16="http://schemas.microsoft.com/office/drawing/2014/main" id="{D296C693-F5EF-C943-9315-D3DDAA5CA1CF}"/>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15" name="Oval 14">
              <a:extLst>
                <a:ext uri="{FF2B5EF4-FFF2-40B4-BE49-F238E27FC236}">
                  <a16:creationId xmlns:a16="http://schemas.microsoft.com/office/drawing/2014/main" id="{4E016E05-AE3C-0775-207E-5C6D2C2BF7D0}"/>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16" name="Straight Connector 15">
              <a:extLst>
                <a:ext uri="{FF2B5EF4-FFF2-40B4-BE49-F238E27FC236}">
                  <a16:creationId xmlns:a16="http://schemas.microsoft.com/office/drawing/2014/main" id="{EF6BCB13-E8A0-3771-73AD-A8E724A92FA3}"/>
                </a:ext>
              </a:extLst>
            </p:cNvPr>
            <p:cNvCxnSpPr>
              <a:cxnSpLocks/>
              <a:stCxn id="14" idx="4"/>
              <a:endCxn id="13"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A02729E-2F83-7176-B803-8B5798E9C6E6}"/>
                </a:ext>
              </a:extLst>
            </p:cNvPr>
            <p:cNvCxnSpPr>
              <a:cxnSpLocks/>
              <a:stCxn id="15" idx="3"/>
              <a:endCxn id="13"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E334DE-C7F2-4855-5BB3-1757A6DEDE1D}"/>
                </a:ext>
              </a:extLst>
            </p:cNvPr>
            <p:cNvCxnSpPr>
              <a:cxnSpLocks/>
              <a:endCxn id="13"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D3CF94-5698-6EEE-3C45-99BC7E8E79A0}"/>
                </a:ext>
              </a:extLst>
            </p:cNvPr>
            <p:cNvCxnSpPr>
              <a:cxnSpLocks/>
              <a:stCxn id="5" idx="3"/>
              <a:endCxn id="13"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5F22B1-AC1E-A54A-82BB-2A81B656ADA0}"/>
                </a:ext>
              </a:extLst>
            </p:cNvPr>
            <p:cNvCxnSpPr>
              <a:cxnSpLocks/>
              <a:stCxn id="6" idx="3"/>
              <a:endCxn id="5"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203EFCE-A3A7-0E27-E418-1AD42D777808}"/>
                </a:ext>
              </a:extLst>
            </p:cNvPr>
            <p:cNvSpPr txBox="1"/>
            <p:nvPr/>
          </p:nvSpPr>
          <p:spPr>
            <a:xfrm>
              <a:off x="3892731" y="4300654"/>
              <a:ext cx="697535" cy="427087"/>
            </a:xfrm>
            <a:prstGeom prst="rect">
              <a:avLst/>
            </a:prstGeom>
            <a:noFill/>
          </p:spPr>
          <p:txBody>
            <a:bodyPr wrap="square" rtlCol="0">
              <a:spAutoFit/>
            </a:bodyPr>
            <a:lstStyle/>
            <a:p>
              <a:r>
                <a:rPr lang="en-GB" sz="1000" dirty="0"/>
                <a:t>1</a:t>
              </a:r>
            </a:p>
          </p:txBody>
        </p:sp>
        <p:sp>
          <p:nvSpPr>
            <p:cNvPr id="22" name="TextBox 21">
              <a:extLst>
                <a:ext uri="{FF2B5EF4-FFF2-40B4-BE49-F238E27FC236}">
                  <a16:creationId xmlns:a16="http://schemas.microsoft.com/office/drawing/2014/main" id="{0B0D4491-CD7E-9560-1310-AC6CAD9CCCDE}"/>
                </a:ext>
              </a:extLst>
            </p:cNvPr>
            <p:cNvSpPr txBox="1"/>
            <p:nvPr/>
          </p:nvSpPr>
          <p:spPr>
            <a:xfrm>
              <a:off x="7833559" y="4260654"/>
              <a:ext cx="697535" cy="427087"/>
            </a:xfrm>
            <a:prstGeom prst="rect">
              <a:avLst/>
            </a:prstGeom>
            <a:noFill/>
          </p:spPr>
          <p:txBody>
            <a:bodyPr wrap="square" rtlCol="0">
              <a:spAutoFit/>
            </a:bodyPr>
            <a:lstStyle/>
            <a:p>
              <a:r>
                <a:rPr lang="en-GB" sz="1000" dirty="0"/>
                <a:t>1</a:t>
              </a:r>
            </a:p>
          </p:txBody>
        </p:sp>
        <p:sp>
          <p:nvSpPr>
            <p:cNvPr id="23" name="Oval 22">
              <a:extLst>
                <a:ext uri="{FF2B5EF4-FFF2-40B4-BE49-F238E27FC236}">
                  <a16:creationId xmlns:a16="http://schemas.microsoft.com/office/drawing/2014/main" id="{825014BC-491F-F83F-E7D7-CB9658070585}"/>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sp>
        <p:nvSpPr>
          <p:cNvPr id="3" name="Content Placeholder 2">
            <a:extLst>
              <a:ext uri="{FF2B5EF4-FFF2-40B4-BE49-F238E27FC236}">
                <a16:creationId xmlns:a16="http://schemas.microsoft.com/office/drawing/2014/main" id="{4F7656E6-1AE0-A7CA-AE4C-8C8FD1FED3E2}"/>
              </a:ext>
            </a:extLst>
          </p:cNvPr>
          <p:cNvSpPr txBox="1">
            <a:spLocks/>
          </p:cNvSpPr>
          <p:nvPr/>
        </p:nvSpPr>
        <p:spPr>
          <a:xfrm>
            <a:off x="783773" y="2684473"/>
            <a:ext cx="9808029" cy="406632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Clr>
                <a:srgbClr val="AEB4B9"/>
              </a:buClr>
              <a:buFont typeface="Arial" panose="020B0604020202020204" pitchFamily="34" charset="0"/>
              <a:buChar char="•"/>
              <a:defRPr sz="2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AEB4B9"/>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AEB4B9"/>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AEB4B9"/>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AEB4B9"/>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1 to 1 relation having partial participation on both sides:</a:t>
            </a:r>
          </a:p>
          <a:p>
            <a:r>
              <a:rPr lang="en-GB" dirty="0"/>
              <a:t>Select one table (randomly) as the referenced table and the other as the referencing table.</a:t>
            </a:r>
          </a:p>
          <a:p>
            <a:r>
              <a:rPr lang="en-GB" dirty="0"/>
              <a:t>Import the primary key of the referenced table to the referencing one.</a:t>
            </a:r>
          </a:p>
          <a:p>
            <a:r>
              <a:rPr lang="en-GB" dirty="0">
                <a:solidFill>
                  <a:schemeClr val="bg1"/>
                </a:solidFill>
              </a:rPr>
              <a:t>This key will be the foreign key and declare it its foreign key:</a:t>
            </a:r>
          </a:p>
          <a:p>
            <a:pPr lvl="2"/>
            <a:r>
              <a:rPr lang="en-GB" dirty="0">
                <a:solidFill>
                  <a:schemeClr val="bg1"/>
                </a:solidFill>
              </a:rPr>
              <a:t>Car(</a:t>
            </a:r>
            <a:r>
              <a:rPr lang="en-GB" i="1" dirty="0" err="1">
                <a:solidFill>
                  <a:schemeClr val="bg1"/>
                </a:solidFill>
              </a:rPr>
              <a:t>Brand</a:t>
            </a:r>
            <a:r>
              <a:rPr lang="en-GB" dirty="0" err="1">
                <a:solidFill>
                  <a:schemeClr val="bg1"/>
                </a:solidFill>
              </a:rPr>
              <a:t>:TEXT,</a:t>
            </a:r>
            <a:r>
              <a:rPr lang="en-GB" i="1" dirty="0" err="1">
                <a:solidFill>
                  <a:schemeClr val="bg1"/>
                </a:solidFill>
              </a:rPr>
              <a:t>Weight</a:t>
            </a:r>
            <a:r>
              <a:rPr lang="en-GB" dirty="0" err="1">
                <a:solidFill>
                  <a:schemeClr val="bg1"/>
                </a:solidFill>
              </a:rPr>
              <a:t>:INT,</a:t>
            </a:r>
            <a:r>
              <a:rPr lang="en-GB" i="1" dirty="0" err="1">
                <a:solidFill>
                  <a:schemeClr val="bg1"/>
                </a:solidFill>
              </a:rPr>
              <a:t>Length</a:t>
            </a:r>
            <a:r>
              <a:rPr lang="en-GB" dirty="0" err="1">
                <a:solidFill>
                  <a:schemeClr val="bg1"/>
                </a:solidFill>
              </a:rPr>
              <a:t>:DOUBLE,</a:t>
            </a:r>
            <a:r>
              <a:rPr lang="en-GB" i="1" dirty="0" err="1">
                <a:solidFill>
                  <a:schemeClr val="bg1"/>
                </a:solidFill>
              </a:rPr>
              <a:t>Max_Speed</a:t>
            </a:r>
            <a:r>
              <a:rPr lang="en-GB" dirty="0" err="1">
                <a:solidFill>
                  <a:schemeClr val="bg1"/>
                </a:solidFill>
              </a:rPr>
              <a:t>:INT</a:t>
            </a:r>
            <a:r>
              <a:rPr lang="en-GB" i="1" dirty="0">
                <a:solidFill>
                  <a:schemeClr val="bg1"/>
                </a:solidFill>
              </a:rPr>
              <a:t>, PRIMARY KEY:</a:t>
            </a:r>
            <a:r>
              <a:rPr lang="en-GB" dirty="0">
                <a:solidFill>
                  <a:schemeClr val="bg1"/>
                </a:solidFill>
              </a:rPr>
              <a:t>BRAND)</a:t>
            </a:r>
          </a:p>
          <a:p>
            <a:pPr lvl="2"/>
            <a:r>
              <a:rPr lang="en-GB" dirty="0" err="1">
                <a:solidFill>
                  <a:schemeClr val="bg1"/>
                </a:solidFill>
              </a:rPr>
              <a:t>Mec_Rep</a:t>
            </a:r>
            <a:r>
              <a:rPr lang="en-GB" dirty="0">
                <a:solidFill>
                  <a:schemeClr val="bg1"/>
                </a:solidFill>
              </a:rPr>
              <a:t>(</a:t>
            </a:r>
            <a:r>
              <a:rPr lang="en-GB" dirty="0" err="1">
                <a:solidFill>
                  <a:schemeClr val="bg1"/>
                </a:solidFill>
              </a:rPr>
              <a:t>SSI:</a:t>
            </a:r>
            <a:r>
              <a:rPr lang="en-GB" i="1" dirty="0" err="1">
                <a:solidFill>
                  <a:schemeClr val="bg1"/>
                </a:solidFill>
              </a:rPr>
              <a:t>TEXT</a:t>
            </a:r>
            <a:r>
              <a:rPr lang="en-GB" dirty="0" err="1">
                <a:solidFill>
                  <a:schemeClr val="bg1"/>
                </a:solidFill>
              </a:rPr>
              <a:t>,Name:</a:t>
            </a:r>
            <a:r>
              <a:rPr lang="en-GB" i="1" dirty="0" err="1">
                <a:solidFill>
                  <a:schemeClr val="bg1"/>
                </a:solidFill>
              </a:rPr>
              <a:t>TEXT</a:t>
            </a:r>
            <a:r>
              <a:rPr lang="en-GB" dirty="0" err="1">
                <a:solidFill>
                  <a:schemeClr val="bg1"/>
                </a:solidFill>
              </a:rPr>
              <a:t>,Phone:</a:t>
            </a:r>
            <a:r>
              <a:rPr lang="en-GB" i="1" dirty="0" err="1">
                <a:solidFill>
                  <a:schemeClr val="bg1"/>
                </a:solidFill>
              </a:rPr>
              <a:t>TEXT</a:t>
            </a:r>
            <a:r>
              <a:rPr lang="en-GB" dirty="0" err="1">
                <a:solidFill>
                  <a:schemeClr val="bg1"/>
                </a:solidFill>
              </a:rPr>
              <a:t>,Brand:</a:t>
            </a:r>
            <a:r>
              <a:rPr lang="en-GB" i="1" dirty="0" err="1">
                <a:solidFill>
                  <a:schemeClr val="bg1"/>
                </a:solidFill>
              </a:rPr>
              <a:t>TEXT</a:t>
            </a:r>
            <a:r>
              <a:rPr lang="en-GB" i="1" dirty="0">
                <a:solidFill>
                  <a:schemeClr val="bg1"/>
                </a:solidFill>
              </a:rPr>
              <a:t>, PRIMARY KEY:</a:t>
            </a:r>
            <a:r>
              <a:rPr lang="en-GB" dirty="0">
                <a:solidFill>
                  <a:schemeClr val="bg1"/>
                </a:solidFill>
              </a:rPr>
              <a:t>SSI</a:t>
            </a:r>
            <a:r>
              <a:rPr lang="en-GB" i="1" dirty="0">
                <a:solidFill>
                  <a:schemeClr val="bg1"/>
                </a:solidFill>
              </a:rPr>
              <a:t>, Foreign Key: Brand REFERENCING:</a:t>
            </a:r>
            <a:r>
              <a:rPr lang="en-GB" dirty="0">
                <a:solidFill>
                  <a:schemeClr val="bg1"/>
                </a:solidFill>
              </a:rPr>
              <a:t>CAR)</a:t>
            </a:r>
          </a:p>
          <a:p>
            <a:r>
              <a:rPr lang="en-GB" dirty="0">
                <a:solidFill>
                  <a:schemeClr val="bg1"/>
                </a:solidFill>
              </a:rPr>
              <a:t>Do you think that this is enough?</a:t>
            </a:r>
          </a:p>
          <a:p>
            <a:pPr lvl="2"/>
            <a:r>
              <a:rPr lang="en-GB" dirty="0">
                <a:solidFill>
                  <a:schemeClr val="bg1"/>
                </a:solidFill>
              </a:rPr>
              <a:t>Car(</a:t>
            </a:r>
            <a:r>
              <a:rPr lang="en-GB" i="1" dirty="0" err="1">
                <a:solidFill>
                  <a:schemeClr val="bg1"/>
                </a:solidFill>
              </a:rPr>
              <a:t>Brand</a:t>
            </a:r>
            <a:r>
              <a:rPr lang="en-GB" dirty="0" err="1">
                <a:solidFill>
                  <a:schemeClr val="bg1"/>
                </a:solidFill>
              </a:rPr>
              <a:t>:TEXT,</a:t>
            </a:r>
            <a:r>
              <a:rPr lang="en-GB" i="1" dirty="0" err="1">
                <a:solidFill>
                  <a:schemeClr val="bg1"/>
                </a:solidFill>
              </a:rPr>
              <a:t>Weight</a:t>
            </a:r>
            <a:r>
              <a:rPr lang="en-GB" dirty="0" err="1">
                <a:solidFill>
                  <a:schemeClr val="bg1"/>
                </a:solidFill>
              </a:rPr>
              <a:t>:INT,</a:t>
            </a:r>
            <a:r>
              <a:rPr lang="en-GB" i="1" dirty="0" err="1">
                <a:solidFill>
                  <a:schemeClr val="bg1"/>
                </a:solidFill>
              </a:rPr>
              <a:t>Length</a:t>
            </a:r>
            <a:r>
              <a:rPr lang="en-GB" dirty="0" err="1">
                <a:solidFill>
                  <a:schemeClr val="bg1"/>
                </a:solidFill>
              </a:rPr>
              <a:t>:DOUBLE,</a:t>
            </a:r>
            <a:r>
              <a:rPr lang="en-GB" i="1" dirty="0" err="1">
                <a:solidFill>
                  <a:schemeClr val="bg1"/>
                </a:solidFill>
              </a:rPr>
              <a:t>Max_Speed</a:t>
            </a:r>
            <a:r>
              <a:rPr lang="en-GB" dirty="0" err="1">
                <a:solidFill>
                  <a:schemeClr val="bg1"/>
                </a:solidFill>
              </a:rPr>
              <a:t>:INT</a:t>
            </a:r>
            <a:r>
              <a:rPr lang="en-GB" i="1" dirty="0">
                <a:solidFill>
                  <a:schemeClr val="bg1"/>
                </a:solidFill>
              </a:rPr>
              <a:t>, PRIMARY KEY:</a:t>
            </a:r>
            <a:r>
              <a:rPr lang="en-GB" dirty="0">
                <a:solidFill>
                  <a:schemeClr val="bg1"/>
                </a:solidFill>
              </a:rPr>
              <a:t>BRAND)</a:t>
            </a:r>
          </a:p>
          <a:p>
            <a:pPr marL="914400" lvl="2" indent="0">
              <a:buNone/>
            </a:pPr>
            <a:r>
              <a:rPr lang="en-GB" dirty="0" err="1">
                <a:solidFill>
                  <a:schemeClr val="bg1"/>
                </a:solidFill>
              </a:rPr>
              <a:t>Mec_Rep</a:t>
            </a:r>
            <a:r>
              <a:rPr lang="en-GB" dirty="0">
                <a:solidFill>
                  <a:schemeClr val="bg1"/>
                </a:solidFill>
              </a:rPr>
              <a:t>(</a:t>
            </a:r>
            <a:r>
              <a:rPr lang="en-GB" dirty="0" err="1">
                <a:solidFill>
                  <a:schemeClr val="bg1"/>
                </a:solidFill>
              </a:rPr>
              <a:t>SSI:</a:t>
            </a:r>
            <a:r>
              <a:rPr lang="en-GB" i="1" dirty="0" err="1">
                <a:solidFill>
                  <a:schemeClr val="bg1"/>
                </a:solidFill>
              </a:rPr>
              <a:t>TEXT</a:t>
            </a:r>
            <a:r>
              <a:rPr lang="en-GB" dirty="0" err="1">
                <a:solidFill>
                  <a:schemeClr val="bg1"/>
                </a:solidFill>
              </a:rPr>
              <a:t>,Name:</a:t>
            </a:r>
            <a:r>
              <a:rPr lang="en-GB" i="1" dirty="0" err="1">
                <a:solidFill>
                  <a:schemeClr val="bg1"/>
                </a:solidFill>
              </a:rPr>
              <a:t>TEXT</a:t>
            </a:r>
            <a:r>
              <a:rPr lang="en-GB" dirty="0" err="1">
                <a:solidFill>
                  <a:schemeClr val="bg1"/>
                </a:solidFill>
              </a:rPr>
              <a:t>,Phone:</a:t>
            </a:r>
            <a:r>
              <a:rPr lang="en-GB" i="1" dirty="0" err="1">
                <a:solidFill>
                  <a:schemeClr val="bg1"/>
                </a:solidFill>
              </a:rPr>
              <a:t>TEXT</a:t>
            </a:r>
            <a:r>
              <a:rPr lang="en-GB" dirty="0" err="1">
                <a:solidFill>
                  <a:schemeClr val="bg1"/>
                </a:solidFill>
              </a:rPr>
              <a:t>,Brand:</a:t>
            </a:r>
            <a:r>
              <a:rPr lang="en-GB" i="1" dirty="0" err="1">
                <a:solidFill>
                  <a:schemeClr val="bg1"/>
                </a:solidFill>
              </a:rPr>
              <a:t>TEXT</a:t>
            </a:r>
            <a:r>
              <a:rPr lang="en-GB" i="1" dirty="0">
                <a:solidFill>
                  <a:schemeClr val="bg1"/>
                </a:solidFill>
              </a:rPr>
              <a:t>, PRIMARY KEY:</a:t>
            </a:r>
            <a:r>
              <a:rPr lang="en-GB" dirty="0">
                <a:solidFill>
                  <a:schemeClr val="bg1"/>
                </a:solidFill>
              </a:rPr>
              <a:t>SSI</a:t>
            </a:r>
            <a:r>
              <a:rPr lang="en-GB" i="1" dirty="0">
                <a:solidFill>
                  <a:schemeClr val="bg1"/>
                </a:solidFill>
              </a:rPr>
              <a:t>, Foreign Key: Brand REFERENCING:</a:t>
            </a:r>
            <a:r>
              <a:rPr lang="en-GB" dirty="0">
                <a:solidFill>
                  <a:schemeClr val="bg1"/>
                </a:solidFill>
              </a:rPr>
              <a:t>CAR</a:t>
            </a:r>
            <a:r>
              <a:rPr lang="en-GB" i="1" dirty="0">
                <a:solidFill>
                  <a:schemeClr val="bg1"/>
                </a:solidFill>
              </a:rPr>
              <a:t>, Brand is Unique, on Delete SET NULL</a:t>
            </a:r>
            <a:r>
              <a:rPr lang="en-GB" dirty="0">
                <a:solidFill>
                  <a:schemeClr val="bg1"/>
                </a:solidFill>
              </a:rPr>
              <a:t>)</a:t>
            </a:r>
          </a:p>
          <a:p>
            <a:endParaRPr lang="en-GB" dirty="0">
              <a:solidFill>
                <a:schemeClr val="bg1"/>
              </a:solidFill>
            </a:endParaRPr>
          </a:p>
        </p:txBody>
      </p:sp>
      <p:sp>
        <p:nvSpPr>
          <p:cNvPr id="25" name="TextBox 24">
            <a:extLst>
              <a:ext uri="{FF2B5EF4-FFF2-40B4-BE49-F238E27FC236}">
                <a16:creationId xmlns:a16="http://schemas.microsoft.com/office/drawing/2014/main" id="{16577AB6-8219-BCCE-A846-AE99EC6C909C}"/>
              </a:ext>
            </a:extLst>
          </p:cNvPr>
          <p:cNvSpPr txBox="1"/>
          <p:nvPr/>
        </p:nvSpPr>
        <p:spPr>
          <a:xfrm>
            <a:off x="6469210" y="1294938"/>
            <a:ext cx="3701707" cy="523220"/>
          </a:xfrm>
          <a:prstGeom prst="rect">
            <a:avLst/>
          </a:prstGeom>
          <a:noFill/>
        </p:spPr>
        <p:txBody>
          <a:bodyPr wrap="square">
            <a:spAutoFit/>
          </a:bodyPr>
          <a:lstStyle/>
          <a:p>
            <a:r>
              <a:rPr lang="en-GB" sz="1400" dirty="0"/>
              <a:t>“A car can be repaired by at most one mechanic.</a:t>
            </a:r>
          </a:p>
          <a:p>
            <a:r>
              <a:rPr lang="en-GB" sz="1400" dirty="0"/>
              <a:t>A mechanic can repair at most one type of car.”</a:t>
            </a:r>
          </a:p>
        </p:txBody>
      </p:sp>
      <p:sp>
        <p:nvSpPr>
          <p:cNvPr id="26" name="Oval 25">
            <a:extLst>
              <a:ext uri="{FF2B5EF4-FFF2-40B4-BE49-F238E27FC236}">
                <a16:creationId xmlns:a16="http://schemas.microsoft.com/office/drawing/2014/main" id="{D4F8F0F4-9F4B-F8C0-D39C-C5BBB69CD20E}"/>
              </a:ext>
            </a:extLst>
          </p:cNvPr>
          <p:cNvSpPr/>
          <p:nvPr/>
        </p:nvSpPr>
        <p:spPr>
          <a:xfrm>
            <a:off x="7331230" y="1626058"/>
            <a:ext cx="4455492" cy="151193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826690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69E6-454A-3EE7-2C19-F7D5814352BA}"/>
              </a:ext>
            </a:extLst>
          </p:cNvPr>
          <p:cNvSpPr>
            <a:spLocks noGrp="1"/>
          </p:cNvSpPr>
          <p:nvPr>
            <p:ph type="title"/>
          </p:nvPr>
        </p:nvSpPr>
        <p:spPr/>
        <p:txBody>
          <a:bodyPr/>
          <a:lstStyle/>
          <a:p>
            <a:r>
              <a:rPr lang="en-GB" dirty="0"/>
              <a:t>How do we derive Foreign Keys and ICs for different relationship types?</a:t>
            </a:r>
          </a:p>
        </p:txBody>
      </p:sp>
      <p:sp>
        <p:nvSpPr>
          <p:cNvPr id="4" name="Slide Number Placeholder 3">
            <a:extLst>
              <a:ext uri="{FF2B5EF4-FFF2-40B4-BE49-F238E27FC236}">
                <a16:creationId xmlns:a16="http://schemas.microsoft.com/office/drawing/2014/main" id="{DBAA6220-2834-D35C-3C80-E8EA860E8E17}"/>
              </a:ext>
            </a:extLst>
          </p:cNvPr>
          <p:cNvSpPr>
            <a:spLocks noGrp="1"/>
          </p:cNvSpPr>
          <p:nvPr>
            <p:ph type="sldNum" sz="quarter" idx="4"/>
          </p:nvPr>
        </p:nvSpPr>
        <p:spPr/>
        <p:txBody>
          <a:bodyPr/>
          <a:lstStyle/>
          <a:p>
            <a:fld id="{6998E55D-8E2A-4AFE-A61C-B5DBBB7761E7}" type="slidenum">
              <a:rPr lang="en-GB" smtClean="0"/>
              <a:pPr/>
              <a:t>68</a:t>
            </a:fld>
            <a:endParaRPr lang="en-GB"/>
          </a:p>
        </p:txBody>
      </p:sp>
      <p:grpSp>
        <p:nvGrpSpPr>
          <p:cNvPr id="24" name="Group 23">
            <a:extLst>
              <a:ext uri="{FF2B5EF4-FFF2-40B4-BE49-F238E27FC236}">
                <a16:creationId xmlns:a16="http://schemas.microsoft.com/office/drawing/2014/main" id="{FF8C2DF2-4580-5559-378B-29BBE24E5E22}"/>
              </a:ext>
            </a:extLst>
          </p:cNvPr>
          <p:cNvGrpSpPr/>
          <p:nvPr/>
        </p:nvGrpSpPr>
        <p:grpSpPr>
          <a:xfrm>
            <a:off x="4563292" y="1885573"/>
            <a:ext cx="6943824" cy="856836"/>
            <a:chOff x="1018680" y="3533832"/>
            <a:chExt cx="9957214" cy="1546661"/>
          </a:xfrm>
        </p:grpSpPr>
        <p:sp>
          <p:nvSpPr>
            <p:cNvPr id="5" name="Flowchart: Decision 4">
              <a:extLst>
                <a:ext uri="{FF2B5EF4-FFF2-40B4-BE49-F238E27FC236}">
                  <a16:creationId xmlns:a16="http://schemas.microsoft.com/office/drawing/2014/main" id="{6F26C37D-4D15-6992-453D-6D6A54B4F10B}"/>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6" name="Rectangle 5">
              <a:extLst>
                <a:ext uri="{FF2B5EF4-FFF2-40B4-BE49-F238E27FC236}">
                  <a16:creationId xmlns:a16="http://schemas.microsoft.com/office/drawing/2014/main" id="{649C1882-0799-2F8E-7399-709CB75651F7}"/>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7" name="Oval 6">
              <a:extLst>
                <a:ext uri="{FF2B5EF4-FFF2-40B4-BE49-F238E27FC236}">
                  <a16:creationId xmlns:a16="http://schemas.microsoft.com/office/drawing/2014/main" id="{8B51BBDE-3DAB-39B7-D6DB-D2DC08BB61B2}"/>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8" name="Oval 7">
              <a:extLst>
                <a:ext uri="{FF2B5EF4-FFF2-40B4-BE49-F238E27FC236}">
                  <a16:creationId xmlns:a16="http://schemas.microsoft.com/office/drawing/2014/main" id="{111FF984-3C98-1571-0ED7-EA51776F718E}"/>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9" name="Oval 8">
              <a:extLst>
                <a:ext uri="{FF2B5EF4-FFF2-40B4-BE49-F238E27FC236}">
                  <a16:creationId xmlns:a16="http://schemas.microsoft.com/office/drawing/2014/main" id="{49DCBFC6-BF8E-CB71-E9A8-EDFB4B5463C6}"/>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10" name="Straight Connector 9">
              <a:extLst>
                <a:ext uri="{FF2B5EF4-FFF2-40B4-BE49-F238E27FC236}">
                  <a16:creationId xmlns:a16="http://schemas.microsoft.com/office/drawing/2014/main" id="{8BE11D60-0184-88E5-2917-3EF78F758436}"/>
                </a:ext>
              </a:extLst>
            </p:cNvPr>
            <p:cNvCxnSpPr>
              <a:stCxn id="7" idx="6"/>
              <a:endCxn id="6"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9D639BC-1394-8000-9F23-6386DA523566}"/>
                </a:ext>
              </a:extLst>
            </p:cNvPr>
            <p:cNvCxnSpPr>
              <a:cxnSpLocks/>
              <a:stCxn id="9" idx="4"/>
              <a:endCxn id="6"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1126978-A013-2AD5-2FED-11D07177C43B}"/>
                </a:ext>
              </a:extLst>
            </p:cNvPr>
            <p:cNvCxnSpPr>
              <a:cxnSpLocks/>
              <a:stCxn id="8" idx="2"/>
              <a:endCxn id="6"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2D154D-A574-D2BB-4EB7-2F9DE357C0C5}"/>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14" name="Oval 13">
              <a:extLst>
                <a:ext uri="{FF2B5EF4-FFF2-40B4-BE49-F238E27FC236}">
                  <a16:creationId xmlns:a16="http://schemas.microsoft.com/office/drawing/2014/main" id="{D296C693-F5EF-C943-9315-D3DDAA5CA1CF}"/>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15" name="Oval 14">
              <a:extLst>
                <a:ext uri="{FF2B5EF4-FFF2-40B4-BE49-F238E27FC236}">
                  <a16:creationId xmlns:a16="http://schemas.microsoft.com/office/drawing/2014/main" id="{4E016E05-AE3C-0775-207E-5C6D2C2BF7D0}"/>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16" name="Straight Connector 15">
              <a:extLst>
                <a:ext uri="{FF2B5EF4-FFF2-40B4-BE49-F238E27FC236}">
                  <a16:creationId xmlns:a16="http://schemas.microsoft.com/office/drawing/2014/main" id="{EF6BCB13-E8A0-3771-73AD-A8E724A92FA3}"/>
                </a:ext>
              </a:extLst>
            </p:cNvPr>
            <p:cNvCxnSpPr>
              <a:cxnSpLocks/>
              <a:stCxn id="14" idx="4"/>
              <a:endCxn id="13"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A02729E-2F83-7176-B803-8B5798E9C6E6}"/>
                </a:ext>
              </a:extLst>
            </p:cNvPr>
            <p:cNvCxnSpPr>
              <a:cxnSpLocks/>
              <a:stCxn id="15" idx="3"/>
              <a:endCxn id="13"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E334DE-C7F2-4855-5BB3-1757A6DEDE1D}"/>
                </a:ext>
              </a:extLst>
            </p:cNvPr>
            <p:cNvCxnSpPr>
              <a:cxnSpLocks/>
              <a:endCxn id="13"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D3CF94-5698-6EEE-3C45-99BC7E8E79A0}"/>
                </a:ext>
              </a:extLst>
            </p:cNvPr>
            <p:cNvCxnSpPr>
              <a:cxnSpLocks/>
              <a:stCxn id="5" idx="3"/>
              <a:endCxn id="13"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5F22B1-AC1E-A54A-82BB-2A81B656ADA0}"/>
                </a:ext>
              </a:extLst>
            </p:cNvPr>
            <p:cNvCxnSpPr>
              <a:cxnSpLocks/>
              <a:stCxn id="6" idx="3"/>
              <a:endCxn id="5"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203EFCE-A3A7-0E27-E418-1AD42D777808}"/>
                </a:ext>
              </a:extLst>
            </p:cNvPr>
            <p:cNvSpPr txBox="1"/>
            <p:nvPr/>
          </p:nvSpPr>
          <p:spPr>
            <a:xfrm>
              <a:off x="3892731" y="4300654"/>
              <a:ext cx="697535" cy="427087"/>
            </a:xfrm>
            <a:prstGeom prst="rect">
              <a:avLst/>
            </a:prstGeom>
            <a:noFill/>
          </p:spPr>
          <p:txBody>
            <a:bodyPr wrap="square" rtlCol="0">
              <a:spAutoFit/>
            </a:bodyPr>
            <a:lstStyle/>
            <a:p>
              <a:r>
                <a:rPr lang="en-GB" sz="1000" dirty="0"/>
                <a:t>1</a:t>
              </a:r>
            </a:p>
          </p:txBody>
        </p:sp>
        <p:sp>
          <p:nvSpPr>
            <p:cNvPr id="22" name="TextBox 21">
              <a:extLst>
                <a:ext uri="{FF2B5EF4-FFF2-40B4-BE49-F238E27FC236}">
                  <a16:creationId xmlns:a16="http://schemas.microsoft.com/office/drawing/2014/main" id="{0B0D4491-CD7E-9560-1310-AC6CAD9CCCDE}"/>
                </a:ext>
              </a:extLst>
            </p:cNvPr>
            <p:cNvSpPr txBox="1"/>
            <p:nvPr/>
          </p:nvSpPr>
          <p:spPr>
            <a:xfrm>
              <a:off x="7833559" y="4260654"/>
              <a:ext cx="697535" cy="427087"/>
            </a:xfrm>
            <a:prstGeom prst="rect">
              <a:avLst/>
            </a:prstGeom>
            <a:noFill/>
          </p:spPr>
          <p:txBody>
            <a:bodyPr wrap="square" rtlCol="0">
              <a:spAutoFit/>
            </a:bodyPr>
            <a:lstStyle/>
            <a:p>
              <a:r>
                <a:rPr lang="en-GB" sz="1000" dirty="0"/>
                <a:t>1</a:t>
              </a:r>
            </a:p>
          </p:txBody>
        </p:sp>
        <p:sp>
          <p:nvSpPr>
            <p:cNvPr id="23" name="Oval 22">
              <a:extLst>
                <a:ext uri="{FF2B5EF4-FFF2-40B4-BE49-F238E27FC236}">
                  <a16:creationId xmlns:a16="http://schemas.microsoft.com/office/drawing/2014/main" id="{825014BC-491F-F83F-E7D7-CB9658070585}"/>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sp>
        <p:nvSpPr>
          <p:cNvPr id="3" name="Content Placeholder 2">
            <a:extLst>
              <a:ext uri="{FF2B5EF4-FFF2-40B4-BE49-F238E27FC236}">
                <a16:creationId xmlns:a16="http://schemas.microsoft.com/office/drawing/2014/main" id="{1C89911C-A5B8-175F-8DE4-25E64607845D}"/>
              </a:ext>
            </a:extLst>
          </p:cNvPr>
          <p:cNvSpPr txBox="1">
            <a:spLocks/>
          </p:cNvSpPr>
          <p:nvPr/>
        </p:nvSpPr>
        <p:spPr>
          <a:xfrm>
            <a:off x="783773" y="2684473"/>
            <a:ext cx="9808029" cy="406632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Clr>
                <a:srgbClr val="AEB4B9"/>
              </a:buClr>
              <a:buFont typeface="Arial" panose="020B0604020202020204" pitchFamily="34" charset="0"/>
              <a:buChar char="•"/>
              <a:defRPr sz="2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AEB4B9"/>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AEB4B9"/>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AEB4B9"/>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AEB4B9"/>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1 to 1 relation having partial participation on both sides:</a:t>
            </a:r>
          </a:p>
          <a:p>
            <a:r>
              <a:rPr lang="en-GB" dirty="0"/>
              <a:t>Select one table (randomly) as the referenced table and the other as the referencing table.</a:t>
            </a:r>
          </a:p>
          <a:p>
            <a:r>
              <a:rPr lang="en-GB" dirty="0"/>
              <a:t>Import the primary key of the referenced table to the referencing one.</a:t>
            </a:r>
          </a:p>
          <a:p>
            <a:r>
              <a:rPr lang="en-GB" dirty="0"/>
              <a:t>This key will be the foreign key and declare it its foreign key:</a:t>
            </a:r>
          </a:p>
          <a:p>
            <a:pPr lvl="2"/>
            <a:r>
              <a:rPr lang="en-GB" dirty="0">
                <a:solidFill>
                  <a:schemeClr val="bg1"/>
                </a:solidFill>
              </a:rPr>
              <a:t>Car(</a:t>
            </a:r>
            <a:r>
              <a:rPr lang="en-GB" i="1" dirty="0" err="1">
                <a:solidFill>
                  <a:schemeClr val="bg1"/>
                </a:solidFill>
              </a:rPr>
              <a:t>Brand</a:t>
            </a:r>
            <a:r>
              <a:rPr lang="en-GB" dirty="0" err="1">
                <a:solidFill>
                  <a:schemeClr val="bg1"/>
                </a:solidFill>
              </a:rPr>
              <a:t>:TEXT,</a:t>
            </a:r>
            <a:r>
              <a:rPr lang="en-GB" i="1" dirty="0" err="1">
                <a:solidFill>
                  <a:schemeClr val="bg1"/>
                </a:solidFill>
              </a:rPr>
              <a:t>Weight</a:t>
            </a:r>
            <a:r>
              <a:rPr lang="en-GB" dirty="0" err="1">
                <a:solidFill>
                  <a:schemeClr val="bg1"/>
                </a:solidFill>
              </a:rPr>
              <a:t>:INT,</a:t>
            </a:r>
            <a:r>
              <a:rPr lang="en-GB" i="1" dirty="0" err="1">
                <a:solidFill>
                  <a:schemeClr val="bg1"/>
                </a:solidFill>
              </a:rPr>
              <a:t>Length</a:t>
            </a:r>
            <a:r>
              <a:rPr lang="en-GB" dirty="0" err="1">
                <a:solidFill>
                  <a:schemeClr val="bg1"/>
                </a:solidFill>
              </a:rPr>
              <a:t>:DOUBLE,</a:t>
            </a:r>
            <a:r>
              <a:rPr lang="en-GB" i="1" dirty="0" err="1">
                <a:solidFill>
                  <a:schemeClr val="bg1"/>
                </a:solidFill>
              </a:rPr>
              <a:t>Max_Speed</a:t>
            </a:r>
            <a:r>
              <a:rPr lang="en-GB" dirty="0" err="1">
                <a:solidFill>
                  <a:schemeClr val="bg1"/>
                </a:solidFill>
              </a:rPr>
              <a:t>:INT</a:t>
            </a:r>
            <a:r>
              <a:rPr lang="en-GB" i="1" dirty="0">
                <a:solidFill>
                  <a:schemeClr val="bg1"/>
                </a:solidFill>
              </a:rPr>
              <a:t>, PRIMARY KEY:</a:t>
            </a:r>
            <a:r>
              <a:rPr lang="en-GB" dirty="0">
                <a:solidFill>
                  <a:schemeClr val="bg1"/>
                </a:solidFill>
              </a:rPr>
              <a:t>BRAND)</a:t>
            </a:r>
          </a:p>
          <a:p>
            <a:pPr lvl="2"/>
            <a:r>
              <a:rPr lang="en-GB" dirty="0" err="1">
                <a:solidFill>
                  <a:schemeClr val="bg1"/>
                </a:solidFill>
              </a:rPr>
              <a:t>Mec_Rep</a:t>
            </a:r>
            <a:r>
              <a:rPr lang="en-GB" dirty="0">
                <a:solidFill>
                  <a:schemeClr val="bg1"/>
                </a:solidFill>
              </a:rPr>
              <a:t>(</a:t>
            </a:r>
            <a:r>
              <a:rPr lang="en-GB" dirty="0" err="1">
                <a:solidFill>
                  <a:schemeClr val="bg1"/>
                </a:solidFill>
              </a:rPr>
              <a:t>SSI:</a:t>
            </a:r>
            <a:r>
              <a:rPr lang="en-GB" i="1" dirty="0" err="1">
                <a:solidFill>
                  <a:schemeClr val="bg1"/>
                </a:solidFill>
              </a:rPr>
              <a:t>TEXT</a:t>
            </a:r>
            <a:r>
              <a:rPr lang="en-GB" dirty="0" err="1">
                <a:solidFill>
                  <a:schemeClr val="bg1"/>
                </a:solidFill>
              </a:rPr>
              <a:t>,Name:</a:t>
            </a:r>
            <a:r>
              <a:rPr lang="en-GB" i="1" dirty="0" err="1">
                <a:solidFill>
                  <a:schemeClr val="bg1"/>
                </a:solidFill>
              </a:rPr>
              <a:t>TEXT</a:t>
            </a:r>
            <a:r>
              <a:rPr lang="en-GB" dirty="0" err="1">
                <a:solidFill>
                  <a:schemeClr val="bg1"/>
                </a:solidFill>
              </a:rPr>
              <a:t>,Phone:</a:t>
            </a:r>
            <a:r>
              <a:rPr lang="en-GB" i="1" dirty="0" err="1">
                <a:solidFill>
                  <a:schemeClr val="bg1"/>
                </a:solidFill>
              </a:rPr>
              <a:t>TEXT</a:t>
            </a:r>
            <a:r>
              <a:rPr lang="en-GB" dirty="0" err="1">
                <a:solidFill>
                  <a:schemeClr val="bg1"/>
                </a:solidFill>
              </a:rPr>
              <a:t>,Brand:</a:t>
            </a:r>
            <a:r>
              <a:rPr lang="en-GB" i="1" dirty="0" err="1">
                <a:solidFill>
                  <a:schemeClr val="bg1"/>
                </a:solidFill>
              </a:rPr>
              <a:t>TEXT</a:t>
            </a:r>
            <a:r>
              <a:rPr lang="en-GB" i="1" dirty="0">
                <a:solidFill>
                  <a:schemeClr val="bg1"/>
                </a:solidFill>
              </a:rPr>
              <a:t>, PRIMARY KEY:</a:t>
            </a:r>
            <a:r>
              <a:rPr lang="en-GB" dirty="0">
                <a:solidFill>
                  <a:schemeClr val="bg1"/>
                </a:solidFill>
              </a:rPr>
              <a:t>SSI</a:t>
            </a:r>
            <a:r>
              <a:rPr lang="en-GB" i="1" dirty="0">
                <a:solidFill>
                  <a:schemeClr val="bg1"/>
                </a:solidFill>
              </a:rPr>
              <a:t>, Foreign Key: Brand REFERENCING:</a:t>
            </a:r>
            <a:r>
              <a:rPr lang="en-GB" dirty="0">
                <a:solidFill>
                  <a:schemeClr val="bg1"/>
                </a:solidFill>
              </a:rPr>
              <a:t>CAR)</a:t>
            </a:r>
          </a:p>
          <a:p>
            <a:r>
              <a:rPr lang="en-GB" dirty="0">
                <a:solidFill>
                  <a:schemeClr val="bg1"/>
                </a:solidFill>
              </a:rPr>
              <a:t>Do you think that this is enough?</a:t>
            </a:r>
          </a:p>
          <a:p>
            <a:pPr lvl="2"/>
            <a:r>
              <a:rPr lang="en-GB" dirty="0">
                <a:solidFill>
                  <a:schemeClr val="bg1"/>
                </a:solidFill>
              </a:rPr>
              <a:t>Car(</a:t>
            </a:r>
            <a:r>
              <a:rPr lang="en-GB" i="1" dirty="0" err="1">
                <a:solidFill>
                  <a:schemeClr val="bg1"/>
                </a:solidFill>
              </a:rPr>
              <a:t>Brand</a:t>
            </a:r>
            <a:r>
              <a:rPr lang="en-GB" dirty="0" err="1">
                <a:solidFill>
                  <a:schemeClr val="bg1"/>
                </a:solidFill>
              </a:rPr>
              <a:t>:TEXT,</a:t>
            </a:r>
            <a:r>
              <a:rPr lang="en-GB" i="1" dirty="0" err="1">
                <a:solidFill>
                  <a:schemeClr val="bg1"/>
                </a:solidFill>
              </a:rPr>
              <a:t>Weight</a:t>
            </a:r>
            <a:r>
              <a:rPr lang="en-GB" dirty="0" err="1">
                <a:solidFill>
                  <a:schemeClr val="bg1"/>
                </a:solidFill>
              </a:rPr>
              <a:t>:INT,</a:t>
            </a:r>
            <a:r>
              <a:rPr lang="en-GB" i="1" dirty="0" err="1">
                <a:solidFill>
                  <a:schemeClr val="bg1"/>
                </a:solidFill>
              </a:rPr>
              <a:t>Length</a:t>
            </a:r>
            <a:r>
              <a:rPr lang="en-GB" dirty="0" err="1">
                <a:solidFill>
                  <a:schemeClr val="bg1"/>
                </a:solidFill>
              </a:rPr>
              <a:t>:DOUBLE,</a:t>
            </a:r>
            <a:r>
              <a:rPr lang="en-GB" i="1" dirty="0" err="1">
                <a:solidFill>
                  <a:schemeClr val="bg1"/>
                </a:solidFill>
              </a:rPr>
              <a:t>Max_Speed</a:t>
            </a:r>
            <a:r>
              <a:rPr lang="en-GB" dirty="0" err="1">
                <a:solidFill>
                  <a:schemeClr val="bg1"/>
                </a:solidFill>
              </a:rPr>
              <a:t>:INT</a:t>
            </a:r>
            <a:r>
              <a:rPr lang="en-GB" i="1" dirty="0">
                <a:solidFill>
                  <a:schemeClr val="bg1"/>
                </a:solidFill>
              </a:rPr>
              <a:t>, PRIMARY KEY:</a:t>
            </a:r>
            <a:r>
              <a:rPr lang="en-GB" dirty="0">
                <a:solidFill>
                  <a:schemeClr val="bg1"/>
                </a:solidFill>
              </a:rPr>
              <a:t>BRAND)</a:t>
            </a:r>
          </a:p>
          <a:p>
            <a:pPr marL="914400" lvl="2" indent="0">
              <a:buNone/>
            </a:pPr>
            <a:r>
              <a:rPr lang="en-GB" dirty="0" err="1">
                <a:solidFill>
                  <a:schemeClr val="bg1"/>
                </a:solidFill>
              </a:rPr>
              <a:t>Mec_Rep</a:t>
            </a:r>
            <a:r>
              <a:rPr lang="en-GB" dirty="0">
                <a:solidFill>
                  <a:schemeClr val="bg1"/>
                </a:solidFill>
              </a:rPr>
              <a:t>(</a:t>
            </a:r>
            <a:r>
              <a:rPr lang="en-GB" dirty="0" err="1">
                <a:solidFill>
                  <a:schemeClr val="bg1"/>
                </a:solidFill>
              </a:rPr>
              <a:t>SSI:</a:t>
            </a:r>
            <a:r>
              <a:rPr lang="en-GB" i="1" dirty="0" err="1">
                <a:solidFill>
                  <a:schemeClr val="bg1"/>
                </a:solidFill>
              </a:rPr>
              <a:t>TEXT</a:t>
            </a:r>
            <a:r>
              <a:rPr lang="en-GB" dirty="0" err="1">
                <a:solidFill>
                  <a:schemeClr val="bg1"/>
                </a:solidFill>
              </a:rPr>
              <a:t>,Name:</a:t>
            </a:r>
            <a:r>
              <a:rPr lang="en-GB" i="1" dirty="0" err="1">
                <a:solidFill>
                  <a:schemeClr val="bg1"/>
                </a:solidFill>
              </a:rPr>
              <a:t>TEXT</a:t>
            </a:r>
            <a:r>
              <a:rPr lang="en-GB" dirty="0" err="1">
                <a:solidFill>
                  <a:schemeClr val="bg1"/>
                </a:solidFill>
              </a:rPr>
              <a:t>,Phone:</a:t>
            </a:r>
            <a:r>
              <a:rPr lang="en-GB" i="1" dirty="0" err="1">
                <a:solidFill>
                  <a:schemeClr val="bg1"/>
                </a:solidFill>
              </a:rPr>
              <a:t>TEXT</a:t>
            </a:r>
            <a:r>
              <a:rPr lang="en-GB" dirty="0" err="1">
                <a:solidFill>
                  <a:schemeClr val="bg1"/>
                </a:solidFill>
              </a:rPr>
              <a:t>,Brand:</a:t>
            </a:r>
            <a:r>
              <a:rPr lang="en-GB" i="1" dirty="0" err="1">
                <a:solidFill>
                  <a:schemeClr val="bg1"/>
                </a:solidFill>
              </a:rPr>
              <a:t>TEXT</a:t>
            </a:r>
            <a:r>
              <a:rPr lang="en-GB" i="1" dirty="0">
                <a:solidFill>
                  <a:schemeClr val="bg1"/>
                </a:solidFill>
              </a:rPr>
              <a:t>, PRIMARY KEY:</a:t>
            </a:r>
            <a:r>
              <a:rPr lang="en-GB" dirty="0">
                <a:solidFill>
                  <a:schemeClr val="bg1"/>
                </a:solidFill>
              </a:rPr>
              <a:t>SSI</a:t>
            </a:r>
            <a:r>
              <a:rPr lang="en-GB" i="1" dirty="0">
                <a:solidFill>
                  <a:schemeClr val="bg1"/>
                </a:solidFill>
              </a:rPr>
              <a:t>, Foreign Key: Brand REFERENCING:</a:t>
            </a:r>
            <a:r>
              <a:rPr lang="en-GB" dirty="0">
                <a:solidFill>
                  <a:schemeClr val="bg1"/>
                </a:solidFill>
              </a:rPr>
              <a:t>CAR</a:t>
            </a:r>
            <a:r>
              <a:rPr lang="en-GB" i="1" dirty="0">
                <a:solidFill>
                  <a:schemeClr val="bg1"/>
                </a:solidFill>
              </a:rPr>
              <a:t>, Brand is Unique, on Delete SET NULL</a:t>
            </a:r>
            <a:r>
              <a:rPr lang="en-GB" dirty="0">
                <a:solidFill>
                  <a:schemeClr val="bg1"/>
                </a:solidFill>
              </a:rPr>
              <a:t>)</a:t>
            </a:r>
          </a:p>
          <a:p>
            <a:endParaRPr lang="en-GB" dirty="0">
              <a:solidFill>
                <a:schemeClr val="bg1"/>
              </a:solidFill>
            </a:endParaRPr>
          </a:p>
        </p:txBody>
      </p:sp>
      <p:sp>
        <p:nvSpPr>
          <p:cNvPr id="25" name="TextBox 24">
            <a:extLst>
              <a:ext uri="{FF2B5EF4-FFF2-40B4-BE49-F238E27FC236}">
                <a16:creationId xmlns:a16="http://schemas.microsoft.com/office/drawing/2014/main" id="{D97C9F9D-D9AA-A718-9E66-7D4EDF28229D}"/>
              </a:ext>
            </a:extLst>
          </p:cNvPr>
          <p:cNvSpPr txBox="1"/>
          <p:nvPr/>
        </p:nvSpPr>
        <p:spPr>
          <a:xfrm>
            <a:off x="6469210" y="1294938"/>
            <a:ext cx="3701707" cy="523220"/>
          </a:xfrm>
          <a:prstGeom prst="rect">
            <a:avLst/>
          </a:prstGeom>
          <a:noFill/>
        </p:spPr>
        <p:txBody>
          <a:bodyPr wrap="square">
            <a:spAutoFit/>
          </a:bodyPr>
          <a:lstStyle/>
          <a:p>
            <a:r>
              <a:rPr lang="en-GB" sz="1400" dirty="0"/>
              <a:t>“A car can be repaired by at most one mechanic.</a:t>
            </a:r>
          </a:p>
          <a:p>
            <a:r>
              <a:rPr lang="en-GB" sz="1400" dirty="0"/>
              <a:t>A mechanic can repair at most one type of car.”</a:t>
            </a:r>
          </a:p>
        </p:txBody>
      </p:sp>
      <p:sp>
        <p:nvSpPr>
          <p:cNvPr id="26" name="Oval 25">
            <a:extLst>
              <a:ext uri="{FF2B5EF4-FFF2-40B4-BE49-F238E27FC236}">
                <a16:creationId xmlns:a16="http://schemas.microsoft.com/office/drawing/2014/main" id="{DB146F22-6C67-79AE-1AF5-FA3AFDC1FB85}"/>
              </a:ext>
            </a:extLst>
          </p:cNvPr>
          <p:cNvSpPr/>
          <p:nvPr/>
        </p:nvSpPr>
        <p:spPr>
          <a:xfrm>
            <a:off x="7331230" y="1626058"/>
            <a:ext cx="4455492" cy="151193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973641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69E6-454A-3EE7-2C19-F7D5814352BA}"/>
              </a:ext>
            </a:extLst>
          </p:cNvPr>
          <p:cNvSpPr>
            <a:spLocks noGrp="1"/>
          </p:cNvSpPr>
          <p:nvPr>
            <p:ph type="title"/>
          </p:nvPr>
        </p:nvSpPr>
        <p:spPr/>
        <p:txBody>
          <a:bodyPr/>
          <a:lstStyle/>
          <a:p>
            <a:r>
              <a:rPr lang="en-GB" dirty="0"/>
              <a:t>How do we derive Foreign Keys and ICs for different relationship types?</a:t>
            </a:r>
          </a:p>
        </p:txBody>
      </p:sp>
      <p:sp>
        <p:nvSpPr>
          <p:cNvPr id="4" name="Slide Number Placeholder 3">
            <a:extLst>
              <a:ext uri="{FF2B5EF4-FFF2-40B4-BE49-F238E27FC236}">
                <a16:creationId xmlns:a16="http://schemas.microsoft.com/office/drawing/2014/main" id="{DBAA6220-2834-D35C-3C80-E8EA860E8E17}"/>
              </a:ext>
            </a:extLst>
          </p:cNvPr>
          <p:cNvSpPr>
            <a:spLocks noGrp="1"/>
          </p:cNvSpPr>
          <p:nvPr>
            <p:ph type="sldNum" sz="quarter" idx="4"/>
          </p:nvPr>
        </p:nvSpPr>
        <p:spPr/>
        <p:txBody>
          <a:bodyPr/>
          <a:lstStyle/>
          <a:p>
            <a:fld id="{6998E55D-8E2A-4AFE-A61C-B5DBBB7761E7}" type="slidenum">
              <a:rPr lang="en-GB" smtClean="0"/>
              <a:pPr/>
              <a:t>69</a:t>
            </a:fld>
            <a:endParaRPr lang="en-GB"/>
          </a:p>
        </p:txBody>
      </p:sp>
      <p:grpSp>
        <p:nvGrpSpPr>
          <p:cNvPr id="24" name="Group 23">
            <a:extLst>
              <a:ext uri="{FF2B5EF4-FFF2-40B4-BE49-F238E27FC236}">
                <a16:creationId xmlns:a16="http://schemas.microsoft.com/office/drawing/2014/main" id="{FF8C2DF2-4580-5559-378B-29BBE24E5E22}"/>
              </a:ext>
            </a:extLst>
          </p:cNvPr>
          <p:cNvGrpSpPr/>
          <p:nvPr/>
        </p:nvGrpSpPr>
        <p:grpSpPr>
          <a:xfrm>
            <a:off x="4563292" y="1885573"/>
            <a:ext cx="6943824" cy="856836"/>
            <a:chOff x="1018680" y="3533832"/>
            <a:chExt cx="9957214" cy="1546661"/>
          </a:xfrm>
        </p:grpSpPr>
        <p:sp>
          <p:nvSpPr>
            <p:cNvPr id="5" name="Flowchart: Decision 4">
              <a:extLst>
                <a:ext uri="{FF2B5EF4-FFF2-40B4-BE49-F238E27FC236}">
                  <a16:creationId xmlns:a16="http://schemas.microsoft.com/office/drawing/2014/main" id="{6F26C37D-4D15-6992-453D-6D6A54B4F10B}"/>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6" name="Rectangle 5">
              <a:extLst>
                <a:ext uri="{FF2B5EF4-FFF2-40B4-BE49-F238E27FC236}">
                  <a16:creationId xmlns:a16="http://schemas.microsoft.com/office/drawing/2014/main" id="{649C1882-0799-2F8E-7399-709CB75651F7}"/>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7" name="Oval 6">
              <a:extLst>
                <a:ext uri="{FF2B5EF4-FFF2-40B4-BE49-F238E27FC236}">
                  <a16:creationId xmlns:a16="http://schemas.microsoft.com/office/drawing/2014/main" id="{8B51BBDE-3DAB-39B7-D6DB-D2DC08BB61B2}"/>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8" name="Oval 7">
              <a:extLst>
                <a:ext uri="{FF2B5EF4-FFF2-40B4-BE49-F238E27FC236}">
                  <a16:creationId xmlns:a16="http://schemas.microsoft.com/office/drawing/2014/main" id="{111FF984-3C98-1571-0ED7-EA51776F718E}"/>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9" name="Oval 8">
              <a:extLst>
                <a:ext uri="{FF2B5EF4-FFF2-40B4-BE49-F238E27FC236}">
                  <a16:creationId xmlns:a16="http://schemas.microsoft.com/office/drawing/2014/main" id="{49DCBFC6-BF8E-CB71-E9A8-EDFB4B5463C6}"/>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10" name="Straight Connector 9">
              <a:extLst>
                <a:ext uri="{FF2B5EF4-FFF2-40B4-BE49-F238E27FC236}">
                  <a16:creationId xmlns:a16="http://schemas.microsoft.com/office/drawing/2014/main" id="{8BE11D60-0184-88E5-2917-3EF78F758436}"/>
                </a:ext>
              </a:extLst>
            </p:cNvPr>
            <p:cNvCxnSpPr>
              <a:stCxn id="7" idx="6"/>
              <a:endCxn id="6"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9D639BC-1394-8000-9F23-6386DA523566}"/>
                </a:ext>
              </a:extLst>
            </p:cNvPr>
            <p:cNvCxnSpPr>
              <a:cxnSpLocks/>
              <a:stCxn id="9" idx="4"/>
              <a:endCxn id="6"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1126978-A013-2AD5-2FED-11D07177C43B}"/>
                </a:ext>
              </a:extLst>
            </p:cNvPr>
            <p:cNvCxnSpPr>
              <a:cxnSpLocks/>
              <a:stCxn id="8" idx="2"/>
              <a:endCxn id="6"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2D154D-A574-D2BB-4EB7-2F9DE357C0C5}"/>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14" name="Oval 13">
              <a:extLst>
                <a:ext uri="{FF2B5EF4-FFF2-40B4-BE49-F238E27FC236}">
                  <a16:creationId xmlns:a16="http://schemas.microsoft.com/office/drawing/2014/main" id="{D296C693-F5EF-C943-9315-D3DDAA5CA1CF}"/>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15" name="Oval 14">
              <a:extLst>
                <a:ext uri="{FF2B5EF4-FFF2-40B4-BE49-F238E27FC236}">
                  <a16:creationId xmlns:a16="http://schemas.microsoft.com/office/drawing/2014/main" id="{4E016E05-AE3C-0775-207E-5C6D2C2BF7D0}"/>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16" name="Straight Connector 15">
              <a:extLst>
                <a:ext uri="{FF2B5EF4-FFF2-40B4-BE49-F238E27FC236}">
                  <a16:creationId xmlns:a16="http://schemas.microsoft.com/office/drawing/2014/main" id="{EF6BCB13-E8A0-3771-73AD-A8E724A92FA3}"/>
                </a:ext>
              </a:extLst>
            </p:cNvPr>
            <p:cNvCxnSpPr>
              <a:cxnSpLocks/>
              <a:stCxn id="14" idx="4"/>
              <a:endCxn id="13"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A02729E-2F83-7176-B803-8B5798E9C6E6}"/>
                </a:ext>
              </a:extLst>
            </p:cNvPr>
            <p:cNvCxnSpPr>
              <a:cxnSpLocks/>
              <a:stCxn id="15" idx="3"/>
              <a:endCxn id="13"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E334DE-C7F2-4855-5BB3-1757A6DEDE1D}"/>
                </a:ext>
              </a:extLst>
            </p:cNvPr>
            <p:cNvCxnSpPr>
              <a:cxnSpLocks/>
              <a:endCxn id="13"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D3CF94-5698-6EEE-3C45-99BC7E8E79A0}"/>
                </a:ext>
              </a:extLst>
            </p:cNvPr>
            <p:cNvCxnSpPr>
              <a:cxnSpLocks/>
              <a:stCxn id="5" idx="3"/>
              <a:endCxn id="13"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5F22B1-AC1E-A54A-82BB-2A81B656ADA0}"/>
                </a:ext>
              </a:extLst>
            </p:cNvPr>
            <p:cNvCxnSpPr>
              <a:cxnSpLocks/>
              <a:stCxn id="6" idx="3"/>
              <a:endCxn id="5"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203EFCE-A3A7-0E27-E418-1AD42D777808}"/>
                </a:ext>
              </a:extLst>
            </p:cNvPr>
            <p:cNvSpPr txBox="1"/>
            <p:nvPr/>
          </p:nvSpPr>
          <p:spPr>
            <a:xfrm>
              <a:off x="3892731" y="4300654"/>
              <a:ext cx="697535" cy="427087"/>
            </a:xfrm>
            <a:prstGeom prst="rect">
              <a:avLst/>
            </a:prstGeom>
            <a:noFill/>
          </p:spPr>
          <p:txBody>
            <a:bodyPr wrap="square" rtlCol="0">
              <a:spAutoFit/>
            </a:bodyPr>
            <a:lstStyle/>
            <a:p>
              <a:r>
                <a:rPr lang="en-GB" sz="1000" dirty="0"/>
                <a:t>1</a:t>
              </a:r>
            </a:p>
          </p:txBody>
        </p:sp>
        <p:sp>
          <p:nvSpPr>
            <p:cNvPr id="22" name="TextBox 21">
              <a:extLst>
                <a:ext uri="{FF2B5EF4-FFF2-40B4-BE49-F238E27FC236}">
                  <a16:creationId xmlns:a16="http://schemas.microsoft.com/office/drawing/2014/main" id="{0B0D4491-CD7E-9560-1310-AC6CAD9CCCDE}"/>
                </a:ext>
              </a:extLst>
            </p:cNvPr>
            <p:cNvSpPr txBox="1"/>
            <p:nvPr/>
          </p:nvSpPr>
          <p:spPr>
            <a:xfrm>
              <a:off x="7833559" y="4260654"/>
              <a:ext cx="697535" cy="427087"/>
            </a:xfrm>
            <a:prstGeom prst="rect">
              <a:avLst/>
            </a:prstGeom>
            <a:noFill/>
          </p:spPr>
          <p:txBody>
            <a:bodyPr wrap="square" rtlCol="0">
              <a:spAutoFit/>
            </a:bodyPr>
            <a:lstStyle/>
            <a:p>
              <a:r>
                <a:rPr lang="en-GB" sz="1000" dirty="0"/>
                <a:t>1</a:t>
              </a:r>
            </a:p>
          </p:txBody>
        </p:sp>
        <p:sp>
          <p:nvSpPr>
            <p:cNvPr id="23" name="Oval 22">
              <a:extLst>
                <a:ext uri="{FF2B5EF4-FFF2-40B4-BE49-F238E27FC236}">
                  <a16:creationId xmlns:a16="http://schemas.microsoft.com/office/drawing/2014/main" id="{825014BC-491F-F83F-E7D7-CB9658070585}"/>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sp>
        <p:nvSpPr>
          <p:cNvPr id="3" name="Content Placeholder 2">
            <a:extLst>
              <a:ext uri="{FF2B5EF4-FFF2-40B4-BE49-F238E27FC236}">
                <a16:creationId xmlns:a16="http://schemas.microsoft.com/office/drawing/2014/main" id="{825EE0B0-93FA-0937-12CC-78BF21511190}"/>
              </a:ext>
            </a:extLst>
          </p:cNvPr>
          <p:cNvSpPr txBox="1">
            <a:spLocks/>
          </p:cNvSpPr>
          <p:nvPr/>
        </p:nvSpPr>
        <p:spPr>
          <a:xfrm>
            <a:off x="783773" y="2684473"/>
            <a:ext cx="9808029" cy="406632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Clr>
                <a:srgbClr val="AEB4B9"/>
              </a:buClr>
              <a:buFont typeface="Arial" panose="020B0604020202020204" pitchFamily="34" charset="0"/>
              <a:buChar char="•"/>
              <a:defRPr sz="2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AEB4B9"/>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AEB4B9"/>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AEB4B9"/>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AEB4B9"/>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1 to 1 relation having partial participation on both sides:</a:t>
            </a:r>
          </a:p>
          <a:p>
            <a:r>
              <a:rPr lang="en-GB" dirty="0"/>
              <a:t>Select one table (randomly) as the referenced table and the other as the referencing table.</a:t>
            </a:r>
          </a:p>
          <a:p>
            <a:r>
              <a:rPr lang="en-GB" dirty="0"/>
              <a:t>Import the primary key of the referenced table to the referencing one.</a:t>
            </a:r>
          </a:p>
          <a:p>
            <a:r>
              <a:rPr lang="en-GB" dirty="0"/>
              <a:t>This key will be the foreign key and declare it its foreign key:</a:t>
            </a:r>
          </a:p>
          <a:p>
            <a:pPr lvl="2"/>
            <a:r>
              <a:rPr lang="en-GB" dirty="0"/>
              <a:t>Car(</a:t>
            </a:r>
            <a:r>
              <a:rPr lang="en-GB" i="1" dirty="0" err="1"/>
              <a:t>Brand</a:t>
            </a:r>
            <a:r>
              <a:rPr lang="en-GB" dirty="0" err="1"/>
              <a:t>:TEXT,</a:t>
            </a:r>
            <a:r>
              <a:rPr lang="en-GB" i="1" dirty="0" err="1"/>
              <a:t>Weight</a:t>
            </a:r>
            <a:r>
              <a:rPr lang="en-GB" dirty="0" err="1"/>
              <a:t>:INT,</a:t>
            </a:r>
            <a:r>
              <a:rPr lang="en-GB" i="1" dirty="0" err="1"/>
              <a:t>Length</a:t>
            </a:r>
            <a:r>
              <a:rPr lang="en-GB" dirty="0" err="1"/>
              <a:t>:DOUBLE,</a:t>
            </a:r>
            <a:r>
              <a:rPr lang="en-GB" i="1" dirty="0" err="1"/>
              <a:t>Max_Speed</a:t>
            </a:r>
            <a:r>
              <a:rPr lang="en-GB" dirty="0" err="1"/>
              <a:t>:INT</a:t>
            </a:r>
            <a:r>
              <a:rPr lang="en-GB" i="1" dirty="0"/>
              <a:t>, PRIMARY KEY:</a:t>
            </a:r>
            <a:r>
              <a:rPr lang="en-GB" dirty="0"/>
              <a:t>BRAND)</a:t>
            </a:r>
          </a:p>
          <a:p>
            <a:pPr lvl="2"/>
            <a:r>
              <a:rPr lang="en-GB" dirty="0" err="1"/>
              <a:t>Mec_Rep</a:t>
            </a:r>
            <a:r>
              <a:rPr lang="en-GB" dirty="0"/>
              <a:t>(</a:t>
            </a:r>
            <a:r>
              <a:rPr lang="en-GB" dirty="0" err="1"/>
              <a:t>SSI:</a:t>
            </a:r>
            <a:r>
              <a:rPr lang="en-GB" i="1" dirty="0" err="1"/>
              <a:t>TEXT</a:t>
            </a:r>
            <a:r>
              <a:rPr lang="en-GB" dirty="0" err="1"/>
              <a:t>,Name:</a:t>
            </a:r>
            <a:r>
              <a:rPr lang="en-GB" i="1" dirty="0" err="1"/>
              <a:t>TEXT</a:t>
            </a:r>
            <a:r>
              <a:rPr lang="en-GB" dirty="0" err="1"/>
              <a:t>,Phone:</a:t>
            </a:r>
            <a:r>
              <a:rPr lang="en-GB" i="1" dirty="0" err="1"/>
              <a:t>TEXT</a:t>
            </a:r>
            <a:r>
              <a:rPr lang="en-GB" dirty="0" err="1"/>
              <a:t>,Brand:</a:t>
            </a:r>
            <a:r>
              <a:rPr lang="en-GB" i="1" dirty="0" err="1"/>
              <a:t>TEXT</a:t>
            </a:r>
            <a:r>
              <a:rPr lang="en-GB" i="1" dirty="0"/>
              <a:t>, PRIMARY KEY:</a:t>
            </a:r>
            <a:r>
              <a:rPr lang="en-GB" dirty="0"/>
              <a:t>SSI</a:t>
            </a:r>
            <a:r>
              <a:rPr lang="en-GB" i="1" dirty="0"/>
              <a:t>, </a:t>
            </a:r>
            <a:r>
              <a:rPr lang="en-GB" i="1" dirty="0">
                <a:solidFill>
                  <a:srgbClr val="FF0000"/>
                </a:solidFill>
              </a:rPr>
              <a:t>Foreign Key: Brand REFERENCING:</a:t>
            </a:r>
            <a:r>
              <a:rPr lang="en-GB" dirty="0">
                <a:solidFill>
                  <a:srgbClr val="FF0000"/>
                </a:solidFill>
              </a:rPr>
              <a:t>CAR</a:t>
            </a:r>
            <a:r>
              <a:rPr lang="en-GB" dirty="0"/>
              <a:t>)</a:t>
            </a:r>
          </a:p>
          <a:p>
            <a:r>
              <a:rPr lang="en-GB" dirty="0">
                <a:solidFill>
                  <a:schemeClr val="bg1"/>
                </a:solidFill>
              </a:rPr>
              <a:t>Do you think that this is enough?</a:t>
            </a:r>
          </a:p>
          <a:p>
            <a:pPr lvl="2"/>
            <a:r>
              <a:rPr lang="en-GB" dirty="0">
                <a:solidFill>
                  <a:schemeClr val="bg1"/>
                </a:solidFill>
              </a:rPr>
              <a:t>Car(</a:t>
            </a:r>
            <a:r>
              <a:rPr lang="en-GB" i="1" dirty="0" err="1">
                <a:solidFill>
                  <a:schemeClr val="bg1"/>
                </a:solidFill>
              </a:rPr>
              <a:t>Brand</a:t>
            </a:r>
            <a:r>
              <a:rPr lang="en-GB" dirty="0" err="1">
                <a:solidFill>
                  <a:schemeClr val="bg1"/>
                </a:solidFill>
              </a:rPr>
              <a:t>:TEXT,</a:t>
            </a:r>
            <a:r>
              <a:rPr lang="en-GB" i="1" dirty="0" err="1">
                <a:solidFill>
                  <a:schemeClr val="bg1"/>
                </a:solidFill>
              </a:rPr>
              <a:t>Weight</a:t>
            </a:r>
            <a:r>
              <a:rPr lang="en-GB" dirty="0" err="1">
                <a:solidFill>
                  <a:schemeClr val="bg1"/>
                </a:solidFill>
              </a:rPr>
              <a:t>:INT,</a:t>
            </a:r>
            <a:r>
              <a:rPr lang="en-GB" i="1" dirty="0" err="1">
                <a:solidFill>
                  <a:schemeClr val="bg1"/>
                </a:solidFill>
              </a:rPr>
              <a:t>Length</a:t>
            </a:r>
            <a:r>
              <a:rPr lang="en-GB" dirty="0" err="1">
                <a:solidFill>
                  <a:schemeClr val="bg1"/>
                </a:solidFill>
              </a:rPr>
              <a:t>:DOUBLE,</a:t>
            </a:r>
            <a:r>
              <a:rPr lang="en-GB" i="1" dirty="0" err="1">
                <a:solidFill>
                  <a:schemeClr val="bg1"/>
                </a:solidFill>
              </a:rPr>
              <a:t>Max_Speed</a:t>
            </a:r>
            <a:r>
              <a:rPr lang="en-GB" dirty="0" err="1">
                <a:solidFill>
                  <a:schemeClr val="bg1"/>
                </a:solidFill>
              </a:rPr>
              <a:t>:INT</a:t>
            </a:r>
            <a:r>
              <a:rPr lang="en-GB" i="1" dirty="0">
                <a:solidFill>
                  <a:schemeClr val="bg1"/>
                </a:solidFill>
              </a:rPr>
              <a:t>, PRIMARY KEY:</a:t>
            </a:r>
            <a:r>
              <a:rPr lang="en-GB" dirty="0">
                <a:solidFill>
                  <a:schemeClr val="bg1"/>
                </a:solidFill>
              </a:rPr>
              <a:t>BRAND)</a:t>
            </a:r>
          </a:p>
          <a:p>
            <a:pPr marL="914400" lvl="2" indent="0">
              <a:buNone/>
            </a:pPr>
            <a:r>
              <a:rPr lang="en-GB" dirty="0" err="1">
                <a:solidFill>
                  <a:schemeClr val="bg1"/>
                </a:solidFill>
              </a:rPr>
              <a:t>Mec_Rep</a:t>
            </a:r>
            <a:r>
              <a:rPr lang="en-GB" dirty="0">
                <a:solidFill>
                  <a:schemeClr val="bg1"/>
                </a:solidFill>
              </a:rPr>
              <a:t>(</a:t>
            </a:r>
            <a:r>
              <a:rPr lang="en-GB" dirty="0" err="1">
                <a:solidFill>
                  <a:schemeClr val="bg1"/>
                </a:solidFill>
              </a:rPr>
              <a:t>SSI:</a:t>
            </a:r>
            <a:r>
              <a:rPr lang="en-GB" i="1" dirty="0" err="1">
                <a:solidFill>
                  <a:schemeClr val="bg1"/>
                </a:solidFill>
              </a:rPr>
              <a:t>TEXT</a:t>
            </a:r>
            <a:r>
              <a:rPr lang="en-GB" dirty="0" err="1">
                <a:solidFill>
                  <a:schemeClr val="bg1"/>
                </a:solidFill>
              </a:rPr>
              <a:t>,Name:</a:t>
            </a:r>
            <a:r>
              <a:rPr lang="en-GB" i="1" dirty="0" err="1">
                <a:solidFill>
                  <a:schemeClr val="bg1"/>
                </a:solidFill>
              </a:rPr>
              <a:t>TEXT</a:t>
            </a:r>
            <a:r>
              <a:rPr lang="en-GB" dirty="0" err="1">
                <a:solidFill>
                  <a:schemeClr val="bg1"/>
                </a:solidFill>
              </a:rPr>
              <a:t>,Phone:</a:t>
            </a:r>
            <a:r>
              <a:rPr lang="en-GB" i="1" dirty="0" err="1">
                <a:solidFill>
                  <a:schemeClr val="bg1"/>
                </a:solidFill>
              </a:rPr>
              <a:t>TEXT</a:t>
            </a:r>
            <a:r>
              <a:rPr lang="en-GB" dirty="0" err="1">
                <a:solidFill>
                  <a:schemeClr val="bg1"/>
                </a:solidFill>
              </a:rPr>
              <a:t>,Brand:</a:t>
            </a:r>
            <a:r>
              <a:rPr lang="en-GB" i="1" dirty="0" err="1">
                <a:solidFill>
                  <a:schemeClr val="bg1"/>
                </a:solidFill>
              </a:rPr>
              <a:t>TEXT</a:t>
            </a:r>
            <a:r>
              <a:rPr lang="en-GB" i="1" dirty="0">
                <a:solidFill>
                  <a:schemeClr val="bg1"/>
                </a:solidFill>
              </a:rPr>
              <a:t>, PRIMARY KEY:</a:t>
            </a:r>
            <a:r>
              <a:rPr lang="en-GB" dirty="0">
                <a:solidFill>
                  <a:schemeClr val="bg1"/>
                </a:solidFill>
              </a:rPr>
              <a:t>SSI</a:t>
            </a:r>
            <a:r>
              <a:rPr lang="en-GB" i="1" dirty="0">
                <a:solidFill>
                  <a:schemeClr val="bg1"/>
                </a:solidFill>
              </a:rPr>
              <a:t>, Foreign Key: Brand REFERENCING:</a:t>
            </a:r>
            <a:r>
              <a:rPr lang="en-GB" dirty="0">
                <a:solidFill>
                  <a:schemeClr val="bg1"/>
                </a:solidFill>
              </a:rPr>
              <a:t>CAR</a:t>
            </a:r>
            <a:r>
              <a:rPr lang="en-GB" i="1" dirty="0">
                <a:solidFill>
                  <a:schemeClr val="bg1"/>
                </a:solidFill>
              </a:rPr>
              <a:t>, Brand is Unique, on Delete SET NULL</a:t>
            </a:r>
            <a:r>
              <a:rPr lang="en-GB" dirty="0">
                <a:solidFill>
                  <a:schemeClr val="bg1"/>
                </a:solidFill>
              </a:rPr>
              <a:t>)</a:t>
            </a:r>
          </a:p>
          <a:p>
            <a:endParaRPr lang="en-GB" dirty="0">
              <a:solidFill>
                <a:schemeClr val="bg1"/>
              </a:solidFill>
            </a:endParaRPr>
          </a:p>
        </p:txBody>
      </p:sp>
      <p:sp>
        <p:nvSpPr>
          <p:cNvPr id="25" name="TextBox 24">
            <a:extLst>
              <a:ext uri="{FF2B5EF4-FFF2-40B4-BE49-F238E27FC236}">
                <a16:creationId xmlns:a16="http://schemas.microsoft.com/office/drawing/2014/main" id="{2F41D56B-3B7C-9801-A456-8F69041E285A}"/>
              </a:ext>
            </a:extLst>
          </p:cNvPr>
          <p:cNvSpPr txBox="1"/>
          <p:nvPr/>
        </p:nvSpPr>
        <p:spPr>
          <a:xfrm>
            <a:off x="6469210" y="1294938"/>
            <a:ext cx="3701707" cy="523220"/>
          </a:xfrm>
          <a:prstGeom prst="rect">
            <a:avLst/>
          </a:prstGeom>
          <a:noFill/>
        </p:spPr>
        <p:txBody>
          <a:bodyPr wrap="square">
            <a:spAutoFit/>
          </a:bodyPr>
          <a:lstStyle/>
          <a:p>
            <a:r>
              <a:rPr lang="en-GB" sz="1400" dirty="0"/>
              <a:t>“A car can be repaired by at most one mechanic.</a:t>
            </a:r>
          </a:p>
          <a:p>
            <a:r>
              <a:rPr lang="en-GB" sz="1400" dirty="0"/>
              <a:t>A mechanic can repair at most one type of car.”</a:t>
            </a:r>
          </a:p>
        </p:txBody>
      </p:sp>
      <p:sp>
        <p:nvSpPr>
          <p:cNvPr id="26" name="Oval 25">
            <a:extLst>
              <a:ext uri="{FF2B5EF4-FFF2-40B4-BE49-F238E27FC236}">
                <a16:creationId xmlns:a16="http://schemas.microsoft.com/office/drawing/2014/main" id="{D6E56D00-93EF-FDC2-EDDD-E338398BA1E4}"/>
              </a:ext>
            </a:extLst>
          </p:cNvPr>
          <p:cNvSpPr/>
          <p:nvPr/>
        </p:nvSpPr>
        <p:spPr>
          <a:xfrm>
            <a:off x="7331230" y="1626058"/>
            <a:ext cx="4455492" cy="151193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2012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BE865-CE67-F07A-B1A5-18BDD677E4E9}"/>
              </a:ext>
            </a:extLst>
          </p:cNvPr>
          <p:cNvSpPr>
            <a:spLocks noGrp="1"/>
          </p:cNvSpPr>
          <p:nvPr>
            <p:ph type="title"/>
          </p:nvPr>
        </p:nvSpPr>
        <p:spPr>
          <a:xfrm>
            <a:off x="819538" y="522516"/>
            <a:ext cx="7568682" cy="1168172"/>
          </a:xfrm>
        </p:spPr>
        <p:txBody>
          <a:bodyPr anchor="ctr">
            <a:normAutofit/>
          </a:bodyPr>
          <a:lstStyle/>
          <a:p>
            <a:r>
              <a:rPr lang="en-GB" dirty="0"/>
              <a:t>What have we learnt so far?</a:t>
            </a:r>
          </a:p>
        </p:txBody>
      </p:sp>
      <p:sp>
        <p:nvSpPr>
          <p:cNvPr id="4" name="Slide Number Placeholder 3">
            <a:extLst>
              <a:ext uri="{FF2B5EF4-FFF2-40B4-BE49-F238E27FC236}">
                <a16:creationId xmlns:a16="http://schemas.microsoft.com/office/drawing/2014/main" id="{A94F568B-EC7A-42D8-4EAE-BA5523E5618F}"/>
              </a:ext>
            </a:extLst>
          </p:cNvPr>
          <p:cNvSpPr>
            <a:spLocks noGrp="1"/>
          </p:cNvSpPr>
          <p:nvPr>
            <p:ph type="sldNum" sz="quarter" idx="4"/>
          </p:nvPr>
        </p:nvSpPr>
        <p:spPr>
          <a:xfrm>
            <a:off x="8955058" y="6092983"/>
            <a:ext cx="2743200" cy="365125"/>
          </a:xfrm>
        </p:spPr>
        <p:txBody>
          <a:bodyPr anchor="ctr">
            <a:normAutofit/>
          </a:bodyPr>
          <a:lstStyle/>
          <a:p>
            <a:pPr>
              <a:lnSpc>
                <a:spcPct val="90000"/>
              </a:lnSpc>
              <a:spcAft>
                <a:spcPts val="600"/>
              </a:spcAft>
            </a:pPr>
            <a:fld id="{6998E55D-8E2A-4AFE-A61C-B5DBBB7761E7}" type="slidenum">
              <a:rPr lang="en-GB" smtClean="0"/>
              <a:pPr>
                <a:lnSpc>
                  <a:spcPct val="90000"/>
                </a:lnSpc>
                <a:spcAft>
                  <a:spcPts val="600"/>
                </a:spcAft>
              </a:pPr>
              <a:t>7</a:t>
            </a:fld>
            <a:endParaRPr lang="en-GB"/>
          </a:p>
        </p:txBody>
      </p:sp>
      <p:pic>
        <p:nvPicPr>
          <p:cNvPr id="8" name="Picture 7">
            <a:extLst>
              <a:ext uri="{FF2B5EF4-FFF2-40B4-BE49-F238E27FC236}">
                <a16:creationId xmlns:a16="http://schemas.microsoft.com/office/drawing/2014/main" id="{39B7EB01-6A55-496A-CAB1-C6D70E12CD45}"/>
              </a:ext>
            </a:extLst>
          </p:cNvPr>
          <p:cNvPicPr>
            <a:picLocks noChangeAspect="1"/>
          </p:cNvPicPr>
          <p:nvPr/>
        </p:nvPicPr>
        <p:blipFill>
          <a:blip r:embed="rId2"/>
          <a:stretch>
            <a:fillRect/>
          </a:stretch>
        </p:blipFill>
        <p:spPr>
          <a:xfrm>
            <a:off x="6392833" y="2438558"/>
            <a:ext cx="5124450" cy="4019550"/>
          </a:xfrm>
          <a:prstGeom prst="rect">
            <a:avLst/>
          </a:prstGeom>
        </p:spPr>
      </p:pic>
      <p:sp>
        <p:nvSpPr>
          <p:cNvPr id="6" name="Oval 5">
            <a:extLst>
              <a:ext uri="{FF2B5EF4-FFF2-40B4-BE49-F238E27FC236}">
                <a16:creationId xmlns:a16="http://schemas.microsoft.com/office/drawing/2014/main" id="{BC356ED8-7B7B-B38A-C554-8F6CA954E5A0}"/>
              </a:ext>
            </a:extLst>
          </p:cNvPr>
          <p:cNvSpPr/>
          <p:nvPr/>
        </p:nvSpPr>
        <p:spPr>
          <a:xfrm>
            <a:off x="8115299" y="3319462"/>
            <a:ext cx="438151" cy="219076"/>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9" name="Content Placeholder 2">
            <a:extLst>
              <a:ext uri="{FF2B5EF4-FFF2-40B4-BE49-F238E27FC236}">
                <a16:creationId xmlns:a16="http://schemas.microsoft.com/office/drawing/2014/main" id="{154A8ADC-03DD-0AEA-18DA-0E6C11EF5859}"/>
              </a:ext>
            </a:extLst>
          </p:cNvPr>
          <p:cNvSpPr>
            <a:spLocks noGrp="1"/>
          </p:cNvSpPr>
          <p:nvPr>
            <p:ph idx="1"/>
          </p:nvPr>
        </p:nvSpPr>
        <p:spPr>
          <a:xfrm>
            <a:off x="302250" y="2313991"/>
            <a:ext cx="5964642" cy="3862971"/>
          </a:xfrm>
        </p:spPr>
        <p:txBody>
          <a:bodyPr>
            <a:normAutofit/>
          </a:bodyPr>
          <a:lstStyle/>
          <a:p>
            <a:r>
              <a:rPr lang="en-US" dirty="0"/>
              <a:t>A student </a:t>
            </a:r>
            <a:r>
              <a:rPr lang="en-US" b="1" dirty="0"/>
              <a:t>must</a:t>
            </a:r>
            <a:r>
              <a:rPr lang="en-US" dirty="0"/>
              <a:t> </a:t>
            </a:r>
            <a:r>
              <a:rPr lang="en-US" dirty="0" err="1"/>
              <a:t>enrol</a:t>
            </a:r>
            <a:r>
              <a:rPr lang="en-US" dirty="0"/>
              <a:t> in </a:t>
            </a:r>
            <a:r>
              <a:rPr lang="en-US" b="1" dirty="0"/>
              <a:t>……</a:t>
            </a:r>
            <a:r>
              <a:rPr lang="en-US" dirty="0"/>
              <a:t> program.</a:t>
            </a:r>
          </a:p>
        </p:txBody>
      </p:sp>
    </p:spTree>
    <p:extLst>
      <p:ext uri="{BB962C8B-B14F-4D97-AF65-F5344CB8AC3E}">
        <p14:creationId xmlns:p14="http://schemas.microsoft.com/office/powerpoint/2010/main" val="43881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69E6-454A-3EE7-2C19-F7D5814352BA}"/>
              </a:ext>
            </a:extLst>
          </p:cNvPr>
          <p:cNvSpPr>
            <a:spLocks noGrp="1"/>
          </p:cNvSpPr>
          <p:nvPr>
            <p:ph type="title"/>
          </p:nvPr>
        </p:nvSpPr>
        <p:spPr/>
        <p:txBody>
          <a:bodyPr/>
          <a:lstStyle/>
          <a:p>
            <a:r>
              <a:rPr lang="en-GB" dirty="0"/>
              <a:t>How do we derive Foreign Keys and ICs for different relationship types?</a:t>
            </a:r>
          </a:p>
        </p:txBody>
      </p:sp>
      <p:sp>
        <p:nvSpPr>
          <p:cNvPr id="4" name="Slide Number Placeholder 3">
            <a:extLst>
              <a:ext uri="{FF2B5EF4-FFF2-40B4-BE49-F238E27FC236}">
                <a16:creationId xmlns:a16="http://schemas.microsoft.com/office/drawing/2014/main" id="{DBAA6220-2834-D35C-3C80-E8EA860E8E17}"/>
              </a:ext>
            </a:extLst>
          </p:cNvPr>
          <p:cNvSpPr>
            <a:spLocks noGrp="1"/>
          </p:cNvSpPr>
          <p:nvPr>
            <p:ph type="sldNum" sz="quarter" idx="4"/>
          </p:nvPr>
        </p:nvSpPr>
        <p:spPr/>
        <p:txBody>
          <a:bodyPr/>
          <a:lstStyle/>
          <a:p>
            <a:fld id="{6998E55D-8E2A-4AFE-A61C-B5DBBB7761E7}" type="slidenum">
              <a:rPr lang="en-GB" smtClean="0"/>
              <a:pPr/>
              <a:t>70</a:t>
            </a:fld>
            <a:endParaRPr lang="en-GB"/>
          </a:p>
        </p:txBody>
      </p:sp>
      <p:grpSp>
        <p:nvGrpSpPr>
          <p:cNvPr id="24" name="Group 23">
            <a:extLst>
              <a:ext uri="{FF2B5EF4-FFF2-40B4-BE49-F238E27FC236}">
                <a16:creationId xmlns:a16="http://schemas.microsoft.com/office/drawing/2014/main" id="{FF8C2DF2-4580-5559-378B-29BBE24E5E22}"/>
              </a:ext>
            </a:extLst>
          </p:cNvPr>
          <p:cNvGrpSpPr/>
          <p:nvPr/>
        </p:nvGrpSpPr>
        <p:grpSpPr>
          <a:xfrm>
            <a:off x="4563292" y="1885573"/>
            <a:ext cx="6943824" cy="856836"/>
            <a:chOff x="1018680" y="3533832"/>
            <a:chExt cx="9957214" cy="1546661"/>
          </a:xfrm>
        </p:grpSpPr>
        <p:sp>
          <p:nvSpPr>
            <p:cNvPr id="5" name="Flowchart: Decision 4">
              <a:extLst>
                <a:ext uri="{FF2B5EF4-FFF2-40B4-BE49-F238E27FC236}">
                  <a16:creationId xmlns:a16="http://schemas.microsoft.com/office/drawing/2014/main" id="{6F26C37D-4D15-6992-453D-6D6A54B4F10B}"/>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6" name="Rectangle 5">
              <a:extLst>
                <a:ext uri="{FF2B5EF4-FFF2-40B4-BE49-F238E27FC236}">
                  <a16:creationId xmlns:a16="http://schemas.microsoft.com/office/drawing/2014/main" id="{649C1882-0799-2F8E-7399-709CB75651F7}"/>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7" name="Oval 6">
              <a:extLst>
                <a:ext uri="{FF2B5EF4-FFF2-40B4-BE49-F238E27FC236}">
                  <a16:creationId xmlns:a16="http://schemas.microsoft.com/office/drawing/2014/main" id="{8B51BBDE-3DAB-39B7-D6DB-D2DC08BB61B2}"/>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8" name="Oval 7">
              <a:extLst>
                <a:ext uri="{FF2B5EF4-FFF2-40B4-BE49-F238E27FC236}">
                  <a16:creationId xmlns:a16="http://schemas.microsoft.com/office/drawing/2014/main" id="{111FF984-3C98-1571-0ED7-EA51776F718E}"/>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9" name="Oval 8">
              <a:extLst>
                <a:ext uri="{FF2B5EF4-FFF2-40B4-BE49-F238E27FC236}">
                  <a16:creationId xmlns:a16="http://schemas.microsoft.com/office/drawing/2014/main" id="{49DCBFC6-BF8E-CB71-E9A8-EDFB4B5463C6}"/>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10" name="Straight Connector 9">
              <a:extLst>
                <a:ext uri="{FF2B5EF4-FFF2-40B4-BE49-F238E27FC236}">
                  <a16:creationId xmlns:a16="http://schemas.microsoft.com/office/drawing/2014/main" id="{8BE11D60-0184-88E5-2917-3EF78F758436}"/>
                </a:ext>
              </a:extLst>
            </p:cNvPr>
            <p:cNvCxnSpPr>
              <a:stCxn id="7" idx="6"/>
              <a:endCxn id="6"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9D639BC-1394-8000-9F23-6386DA523566}"/>
                </a:ext>
              </a:extLst>
            </p:cNvPr>
            <p:cNvCxnSpPr>
              <a:cxnSpLocks/>
              <a:stCxn id="9" idx="4"/>
              <a:endCxn id="6"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1126978-A013-2AD5-2FED-11D07177C43B}"/>
                </a:ext>
              </a:extLst>
            </p:cNvPr>
            <p:cNvCxnSpPr>
              <a:cxnSpLocks/>
              <a:stCxn id="8" idx="2"/>
              <a:endCxn id="6"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2D154D-A574-D2BB-4EB7-2F9DE357C0C5}"/>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14" name="Oval 13">
              <a:extLst>
                <a:ext uri="{FF2B5EF4-FFF2-40B4-BE49-F238E27FC236}">
                  <a16:creationId xmlns:a16="http://schemas.microsoft.com/office/drawing/2014/main" id="{D296C693-F5EF-C943-9315-D3DDAA5CA1CF}"/>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15" name="Oval 14">
              <a:extLst>
                <a:ext uri="{FF2B5EF4-FFF2-40B4-BE49-F238E27FC236}">
                  <a16:creationId xmlns:a16="http://schemas.microsoft.com/office/drawing/2014/main" id="{4E016E05-AE3C-0775-207E-5C6D2C2BF7D0}"/>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16" name="Straight Connector 15">
              <a:extLst>
                <a:ext uri="{FF2B5EF4-FFF2-40B4-BE49-F238E27FC236}">
                  <a16:creationId xmlns:a16="http://schemas.microsoft.com/office/drawing/2014/main" id="{EF6BCB13-E8A0-3771-73AD-A8E724A92FA3}"/>
                </a:ext>
              </a:extLst>
            </p:cNvPr>
            <p:cNvCxnSpPr>
              <a:cxnSpLocks/>
              <a:stCxn id="14" idx="4"/>
              <a:endCxn id="13"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A02729E-2F83-7176-B803-8B5798E9C6E6}"/>
                </a:ext>
              </a:extLst>
            </p:cNvPr>
            <p:cNvCxnSpPr>
              <a:cxnSpLocks/>
              <a:stCxn id="15" idx="3"/>
              <a:endCxn id="13"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E334DE-C7F2-4855-5BB3-1757A6DEDE1D}"/>
                </a:ext>
              </a:extLst>
            </p:cNvPr>
            <p:cNvCxnSpPr>
              <a:cxnSpLocks/>
              <a:endCxn id="13"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D3CF94-5698-6EEE-3C45-99BC7E8E79A0}"/>
                </a:ext>
              </a:extLst>
            </p:cNvPr>
            <p:cNvCxnSpPr>
              <a:cxnSpLocks/>
              <a:stCxn id="5" idx="3"/>
              <a:endCxn id="13"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5F22B1-AC1E-A54A-82BB-2A81B656ADA0}"/>
                </a:ext>
              </a:extLst>
            </p:cNvPr>
            <p:cNvCxnSpPr>
              <a:cxnSpLocks/>
              <a:stCxn id="6" idx="3"/>
              <a:endCxn id="5"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203EFCE-A3A7-0E27-E418-1AD42D777808}"/>
                </a:ext>
              </a:extLst>
            </p:cNvPr>
            <p:cNvSpPr txBox="1"/>
            <p:nvPr/>
          </p:nvSpPr>
          <p:spPr>
            <a:xfrm>
              <a:off x="3892731" y="4300654"/>
              <a:ext cx="697535" cy="427087"/>
            </a:xfrm>
            <a:prstGeom prst="rect">
              <a:avLst/>
            </a:prstGeom>
            <a:noFill/>
          </p:spPr>
          <p:txBody>
            <a:bodyPr wrap="square" rtlCol="0">
              <a:spAutoFit/>
            </a:bodyPr>
            <a:lstStyle/>
            <a:p>
              <a:r>
                <a:rPr lang="en-GB" sz="1000" dirty="0"/>
                <a:t>1</a:t>
              </a:r>
            </a:p>
          </p:txBody>
        </p:sp>
        <p:sp>
          <p:nvSpPr>
            <p:cNvPr id="22" name="TextBox 21">
              <a:extLst>
                <a:ext uri="{FF2B5EF4-FFF2-40B4-BE49-F238E27FC236}">
                  <a16:creationId xmlns:a16="http://schemas.microsoft.com/office/drawing/2014/main" id="{0B0D4491-CD7E-9560-1310-AC6CAD9CCCDE}"/>
                </a:ext>
              </a:extLst>
            </p:cNvPr>
            <p:cNvSpPr txBox="1"/>
            <p:nvPr/>
          </p:nvSpPr>
          <p:spPr>
            <a:xfrm>
              <a:off x="7833559" y="4260654"/>
              <a:ext cx="697535" cy="427087"/>
            </a:xfrm>
            <a:prstGeom prst="rect">
              <a:avLst/>
            </a:prstGeom>
            <a:noFill/>
          </p:spPr>
          <p:txBody>
            <a:bodyPr wrap="square" rtlCol="0">
              <a:spAutoFit/>
            </a:bodyPr>
            <a:lstStyle/>
            <a:p>
              <a:r>
                <a:rPr lang="en-GB" sz="1000" dirty="0"/>
                <a:t>1</a:t>
              </a:r>
            </a:p>
          </p:txBody>
        </p:sp>
        <p:sp>
          <p:nvSpPr>
            <p:cNvPr id="23" name="Oval 22">
              <a:extLst>
                <a:ext uri="{FF2B5EF4-FFF2-40B4-BE49-F238E27FC236}">
                  <a16:creationId xmlns:a16="http://schemas.microsoft.com/office/drawing/2014/main" id="{825014BC-491F-F83F-E7D7-CB9658070585}"/>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sp>
        <p:nvSpPr>
          <p:cNvPr id="3" name="Content Placeholder 2">
            <a:extLst>
              <a:ext uri="{FF2B5EF4-FFF2-40B4-BE49-F238E27FC236}">
                <a16:creationId xmlns:a16="http://schemas.microsoft.com/office/drawing/2014/main" id="{825EE0B0-93FA-0937-12CC-78BF21511190}"/>
              </a:ext>
            </a:extLst>
          </p:cNvPr>
          <p:cNvSpPr txBox="1">
            <a:spLocks/>
          </p:cNvSpPr>
          <p:nvPr/>
        </p:nvSpPr>
        <p:spPr>
          <a:xfrm>
            <a:off x="783773" y="2684473"/>
            <a:ext cx="9808029" cy="406632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Clr>
                <a:srgbClr val="AEB4B9"/>
              </a:buClr>
              <a:buFont typeface="Arial" panose="020B0604020202020204" pitchFamily="34" charset="0"/>
              <a:buChar char="•"/>
              <a:defRPr sz="2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AEB4B9"/>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AEB4B9"/>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AEB4B9"/>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AEB4B9"/>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1 to 1 relation having partial participation on both sides:</a:t>
            </a:r>
          </a:p>
          <a:p>
            <a:r>
              <a:rPr lang="en-GB" dirty="0"/>
              <a:t>Select one table (randomly) as the referenced table and the other as the referencing table.</a:t>
            </a:r>
          </a:p>
          <a:p>
            <a:r>
              <a:rPr lang="en-GB" dirty="0"/>
              <a:t>Import the primary key of the referenced table to the referencing one.</a:t>
            </a:r>
          </a:p>
          <a:p>
            <a:r>
              <a:rPr lang="en-GB" dirty="0"/>
              <a:t>This key will be the foreign key and declare it its foreign key:</a:t>
            </a:r>
          </a:p>
          <a:p>
            <a:pPr lvl="2"/>
            <a:r>
              <a:rPr lang="en-GB" dirty="0"/>
              <a:t>Car(</a:t>
            </a:r>
            <a:r>
              <a:rPr lang="en-GB" i="1" dirty="0" err="1"/>
              <a:t>Brand</a:t>
            </a:r>
            <a:r>
              <a:rPr lang="en-GB" dirty="0" err="1"/>
              <a:t>:TEXT,</a:t>
            </a:r>
            <a:r>
              <a:rPr lang="en-GB" i="1" dirty="0" err="1"/>
              <a:t>Weight</a:t>
            </a:r>
            <a:r>
              <a:rPr lang="en-GB" dirty="0" err="1"/>
              <a:t>:INT,</a:t>
            </a:r>
            <a:r>
              <a:rPr lang="en-GB" i="1" dirty="0" err="1"/>
              <a:t>Length</a:t>
            </a:r>
            <a:r>
              <a:rPr lang="en-GB" dirty="0" err="1"/>
              <a:t>:DOUBLE,</a:t>
            </a:r>
            <a:r>
              <a:rPr lang="en-GB" i="1" dirty="0" err="1"/>
              <a:t>Max_Speed</a:t>
            </a:r>
            <a:r>
              <a:rPr lang="en-GB" dirty="0" err="1"/>
              <a:t>:INT</a:t>
            </a:r>
            <a:r>
              <a:rPr lang="en-GB" i="1" dirty="0"/>
              <a:t>, PRIMARY KEY:</a:t>
            </a:r>
            <a:r>
              <a:rPr lang="en-GB" dirty="0"/>
              <a:t>BRAND)</a:t>
            </a:r>
          </a:p>
          <a:p>
            <a:pPr lvl="2"/>
            <a:r>
              <a:rPr lang="en-GB" dirty="0" err="1"/>
              <a:t>Mec_Rep</a:t>
            </a:r>
            <a:r>
              <a:rPr lang="en-GB" dirty="0"/>
              <a:t>(</a:t>
            </a:r>
            <a:r>
              <a:rPr lang="en-GB" dirty="0" err="1"/>
              <a:t>SSI:</a:t>
            </a:r>
            <a:r>
              <a:rPr lang="en-GB" i="1" dirty="0" err="1"/>
              <a:t>TEXT</a:t>
            </a:r>
            <a:r>
              <a:rPr lang="en-GB" dirty="0" err="1"/>
              <a:t>,Name:</a:t>
            </a:r>
            <a:r>
              <a:rPr lang="en-GB" i="1" dirty="0" err="1"/>
              <a:t>TEXT</a:t>
            </a:r>
            <a:r>
              <a:rPr lang="en-GB" dirty="0" err="1"/>
              <a:t>,Phone:</a:t>
            </a:r>
            <a:r>
              <a:rPr lang="en-GB" i="1" dirty="0" err="1"/>
              <a:t>TEXT</a:t>
            </a:r>
            <a:r>
              <a:rPr lang="en-GB" dirty="0" err="1"/>
              <a:t>,Brand:</a:t>
            </a:r>
            <a:r>
              <a:rPr lang="en-GB" i="1" dirty="0" err="1"/>
              <a:t>TEXT</a:t>
            </a:r>
            <a:r>
              <a:rPr lang="en-GB" i="1" dirty="0"/>
              <a:t>, </a:t>
            </a:r>
            <a:r>
              <a:rPr lang="en-GB" i="1" dirty="0">
                <a:solidFill>
                  <a:srgbClr val="00B0F0"/>
                </a:solidFill>
              </a:rPr>
              <a:t>PRIMARY KEY:</a:t>
            </a:r>
            <a:r>
              <a:rPr lang="en-GB" dirty="0">
                <a:solidFill>
                  <a:srgbClr val="00B0F0"/>
                </a:solidFill>
              </a:rPr>
              <a:t>SSI</a:t>
            </a:r>
            <a:r>
              <a:rPr lang="en-GB" i="1" dirty="0"/>
              <a:t>, </a:t>
            </a:r>
            <a:r>
              <a:rPr lang="en-GB" i="1" dirty="0">
                <a:solidFill>
                  <a:srgbClr val="FF0000"/>
                </a:solidFill>
              </a:rPr>
              <a:t>Foreign Key: Brand REFERENCING:</a:t>
            </a:r>
            <a:r>
              <a:rPr lang="en-GB" dirty="0">
                <a:solidFill>
                  <a:srgbClr val="FF0000"/>
                </a:solidFill>
              </a:rPr>
              <a:t>CAR</a:t>
            </a:r>
            <a:r>
              <a:rPr lang="en-GB" dirty="0"/>
              <a:t>)</a:t>
            </a:r>
          </a:p>
          <a:p>
            <a:r>
              <a:rPr lang="en-GB" dirty="0">
                <a:solidFill>
                  <a:schemeClr val="bg1"/>
                </a:solidFill>
              </a:rPr>
              <a:t>Do you think that this is enough?</a:t>
            </a:r>
          </a:p>
          <a:p>
            <a:pPr lvl="2"/>
            <a:r>
              <a:rPr lang="en-GB" dirty="0">
                <a:solidFill>
                  <a:schemeClr val="bg1"/>
                </a:solidFill>
              </a:rPr>
              <a:t>Car(</a:t>
            </a:r>
            <a:r>
              <a:rPr lang="en-GB" i="1" dirty="0" err="1">
                <a:solidFill>
                  <a:schemeClr val="bg1"/>
                </a:solidFill>
              </a:rPr>
              <a:t>Brand</a:t>
            </a:r>
            <a:r>
              <a:rPr lang="en-GB" dirty="0" err="1">
                <a:solidFill>
                  <a:schemeClr val="bg1"/>
                </a:solidFill>
              </a:rPr>
              <a:t>:TEXT,</a:t>
            </a:r>
            <a:r>
              <a:rPr lang="en-GB" i="1" dirty="0" err="1">
                <a:solidFill>
                  <a:schemeClr val="bg1"/>
                </a:solidFill>
              </a:rPr>
              <a:t>Weight</a:t>
            </a:r>
            <a:r>
              <a:rPr lang="en-GB" dirty="0" err="1">
                <a:solidFill>
                  <a:schemeClr val="bg1"/>
                </a:solidFill>
              </a:rPr>
              <a:t>:INT,</a:t>
            </a:r>
            <a:r>
              <a:rPr lang="en-GB" i="1" dirty="0" err="1">
                <a:solidFill>
                  <a:schemeClr val="bg1"/>
                </a:solidFill>
              </a:rPr>
              <a:t>Length</a:t>
            </a:r>
            <a:r>
              <a:rPr lang="en-GB" dirty="0" err="1">
                <a:solidFill>
                  <a:schemeClr val="bg1"/>
                </a:solidFill>
              </a:rPr>
              <a:t>:DOUBLE,</a:t>
            </a:r>
            <a:r>
              <a:rPr lang="en-GB" i="1" dirty="0" err="1">
                <a:solidFill>
                  <a:schemeClr val="bg1"/>
                </a:solidFill>
              </a:rPr>
              <a:t>Max_Speed</a:t>
            </a:r>
            <a:r>
              <a:rPr lang="en-GB" dirty="0" err="1">
                <a:solidFill>
                  <a:schemeClr val="bg1"/>
                </a:solidFill>
              </a:rPr>
              <a:t>:INT</a:t>
            </a:r>
            <a:r>
              <a:rPr lang="en-GB" i="1" dirty="0">
                <a:solidFill>
                  <a:schemeClr val="bg1"/>
                </a:solidFill>
              </a:rPr>
              <a:t>, PRIMARY KEY:</a:t>
            </a:r>
            <a:r>
              <a:rPr lang="en-GB" dirty="0">
                <a:solidFill>
                  <a:schemeClr val="bg1"/>
                </a:solidFill>
              </a:rPr>
              <a:t>BRAND)</a:t>
            </a:r>
          </a:p>
          <a:p>
            <a:pPr marL="914400" lvl="2" indent="0">
              <a:buNone/>
            </a:pPr>
            <a:r>
              <a:rPr lang="en-GB" dirty="0" err="1">
                <a:solidFill>
                  <a:schemeClr val="bg1"/>
                </a:solidFill>
              </a:rPr>
              <a:t>Mec_Rep</a:t>
            </a:r>
            <a:r>
              <a:rPr lang="en-GB" dirty="0">
                <a:solidFill>
                  <a:schemeClr val="bg1"/>
                </a:solidFill>
              </a:rPr>
              <a:t>(</a:t>
            </a:r>
            <a:r>
              <a:rPr lang="en-GB" dirty="0" err="1">
                <a:solidFill>
                  <a:schemeClr val="bg1"/>
                </a:solidFill>
              </a:rPr>
              <a:t>SSI:</a:t>
            </a:r>
            <a:r>
              <a:rPr lang="en-GB" i="1" dirty="0" err="1">
                <a:solidFill>
                  <a:schemeClr val="bg1"/>
                </a:solidFill>
              </a:rPr>
              <a:t>TEXT</a:t>
            </a:r>
            <a:r>
              <a:rPr lang="en-GB" dirty="0" err="1">
                <a:solidFill>
                  <a:schemeClr val="bg1"/>
                </a:solidFill>
              </a:rPr>
              <a:t>,Name:</a:t>
            </a:r>
            <a:r>
              <a:rPr lang="en-GB" i="1" dirty="0" err="1">
                <a:solidFill>
                  <a:schemeClr val="bg1"/>
                </a:solidFill>
              </a:rPr>
              <a:t>TEXT</a:t>
            </a:r>
            <a:r>
              <a:rPr lang="en-GB" dirty="0" err="1">
                <a:solidFill>
                  <a:schemeClr val="bg1"/>
                </a:solidFill>
              </a:rPr>
              <a:t>,Phone:</a:t>
            </a:r>
            <a:r>
              <a:rPr lang="en-GB" i="1" dirty="0" err="1">
                <a:solidFill>
                  <a:schemeClr val="bg1"/>
                </a:solidFill>
              </a:rPr>
              <a:t>TEXT</a:t>
            </a:r>
            <a:r>
              <a:rPr lang="en-GB" dirty="0" err="1">
                <a:solidFill>
                  <a:schemeClr val="bg1"/>
                </a:solidFill>
              </a:rPr>
              <a:t>,Brand:</a:t>
            </a:r>
            <a:r>
              <a:rPr lang="en-GB" i="1" dirty="0" err="1">
                <a:solidFill>
                  <a:schemeClr val="bg1"/>
                </a:solidFill>
              </a:rPr>
              <a:t>TEXT</a:t>
            </a:r>
            <a:r>
              <a:rPr lang="en-GB" i="1" dirty="0">
                <a:solidFill>
                  <a:schemeClr val="bg1"/>
                </a:solidFill>
              </a:rPr>
              <a:t>, PRIMARY KEY:</a:t>
            </a:r>
            <a:r>
              <a:rPr lang="en-GB" dirty="0">
                <a:solidFill>
                  <a:schemeClr val="bg1"/>
                </a:solidFill>
              </a:rPr>
              <a:t>SSI</a:t>
            </a:r>
            <a:r>
              <a:rPr lang="en-GB" i="1" dirty="0">
                <a:solidFill>
                  <a:schemeClr val="bg1"/>
                </a:solidFill>
              </a:rPr>
              <a:t>, Foreign Key: Brand REFERENCING:</a:t>
            </a:r>
            <a:r>
              <a:rPr lang="en-GB" dirty="0">
                <a:solidFill>
                  <a:schemeClr val="bg1"/>
                </a:solidFill>
              </a:rPr>
              <a:t>CAR</a:t>
            </a:r>
            <a:r>
              <a:rPr lang="en-GB" i="1" dirty="0">
                <a:solidFill>
                  <a:schemeClr val="bg1"/>
                </a:solidFill>
              </a:rPr>
              <a:t>, Brand is Unique, on Delete SET NULL</a:t>
            </a:r>
            <a:r>
              <a:rPr lang="en-GB" dirty="0">
                <a:solidFill>
                  <a:schemeClr val="bg1"/>
                </a:solidFill>
              </a:rPr>
              <a:t>)</a:t>
            </a:r>
          </a:p>
          <a:p>
            <a:endParaRPr lang="en-GB" dirty="0">
              <a:solidFill>
                <a:schemeClr val="bg1"/>
              </a:solidFill>
            </a:endParaRPr>
          </a:p>
        </p:txBody>
      </p:sp>
      <p:sp>
        <p:nvSpPr>
          <p:cNvPr id="25" name="TextBox 24">
            <a:extLst>
              <a:ext uri="{FF2B5EF4-FFF2-40B4-BE49-F238E27FC236}">
                <a16:creationId xmlns:a16="http://schemas.microsoft.com/office/drawing/2014/main" id="{2F41D56B-3B7C-9801-A456-8F69041E285A}"/>
              </a:ext>
            </a:extLst>
          </p:cNvPr>
          <p:cNvSpPr txBox="1"/>
          <p:nvPr/>
        </p:nvSpPr>
        <p:spPr>
          <a:xfrm>
            <a:off x="6469210" y="1294938"/>
            <a:ext cx="3701707" cy="523220"/>
          </a:xfrm>
          <a:prstGeom prst="rect">
            <a:avLst/>
          </a:prstGeom>
          <a:noFill/>
        </p:spPr>
        <p:txBody>
          <a:bodyPr wrap="square">
            <a:spAutoFit/>
          </a:bodyPr>
          <a:lstStyle/>
          <a:p>
            <a:r>
              <a:rPr lang="en-GB" sz="1400" dirty="0"/>
              <a:t>“A car can be repaired by at most one mechanic.</a:t>
            </a:r>
          </a:p>
          <a:p>
            <a:r>
              <a:rPr lang="en-GB" sz="1400" dirty="0"/>
              <a:t>A mechanic can repair at most one type of car.”</a:t>
            </a:r>
          </a:p>
        </p:txBody>
      </p:sp>
      <p:sp>
        <p:nvSpPr>
          <p:cNvPr id="26" name="Oval 25">
            <a:extLst>
              <a:ext uri="{FF2B5EF4-FFF2-40B4-BE49-F238E27FC236}">
                <a16:creationId xmlns:a16="http://schemas.microsoft.com/office/drawing/2014/main" id="{28529D3C-09B4-991A-9E32-55C25C5777F7}"/>
              </a:ext>
            </a:extLst>
          </p:cNvPr>
          <p:cNvSpPr/>
          <p:nvPr/>
        </p:nvSpPr>
        <p:spPr>
          <a:xfrm>
            <a:off x="7331230" y="1626058"/>
            <a:ext cx="4455492" cy="151193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160238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69E6-454A-3EE7-2C19-F7D5814352BA}"/>
              </a:ext>
            </a:extLst>
          </p:cNvPr>
          <p:cNvSpPr>
            <a:spLocks noGrp="1"/>
          </p:cNvSpPr>
          <p:nvPr>
            <p:ph type="title"/>
          </p:nvPr>
        </p:nvSpPr>
        <p:spPr/>
        <p:txBody>
          <a:bodyPr/>
          <a:lstStyle/>
          <a:p>
            <a:r>
              <a:rPr lang="en-GB" dirty="0"/>
              <a:t>How do we derive Foreign Keys and ICs for different relationship types?</a:t>
            </a:r>
          </a:p>
        </p:txBody>
      </p:sp>
      <p:sp>
        <p:nvSpPr>
          <p:cNvPr id="4" name="Slide Number Placeholder 3">
            <a:extLst>
              <a:ext uri="{FF2B5EF4-FFF2-40B4-BE49-F238E27FC236}">
                <a16:creationId xmlns:a16="http://schemas.microsoft.com/office/drawing/2014/main" id="{DBAA6220-2834-D35C-3C80-E8EA860E8E17}"/>
              </a:ext>
            </a:extLst>
          </p:cNvPr>
          <p:cNvSpPr>
            <a:spLocks noGrp="1"/>
          </p:cNvSpPr>
          <p:nvPr>
            <p:ph type="sldNum" sz="quarter" idx="4"/>
          </p:nvPr>
        </p:nvSpPr>
        <p:spPr/>
        <p:txBody>
          <a:bodyPr/>
          <a:lstStyle/>
          <a:p>
            <a:fld id="{6998E55D-8E2A-4AFE-A61C-B5DBBB7761E7}" type="slidenum">
              <a:rPr lang="en-GB" smtClean="0"/>
              <a:pPr/>
              <a:t>71</a:t>
            </a:fld>
            <a:endParaRPr lang="en-GB"/>
          </a:p>
        </p:txBody>
      </p:sp>
      <p:grpSp>
        <p:nvGrpSpPr>
          <p:cNvPr id="24" name="Group 23">
            <a:extLst>
              <a:ext uri="{FF2B5EF4-FFF2-40B4-BE49-F238E27FC236}">
                <a16:creationId xmlns:a16="http://schemas.microsoft.com/office/drawing/2014/main" id="{FF8C2DF2-4580-5559-378B-29BBE24E5E22}"/>
              </a:ext>
            </a:extLst>
          </p:cNvPr>
          <p:cNvGrpSpPr/>
          <p:nvPr/>
        </p:nvGrpSpPr>
        <p:grpSpPr>
          <a:xfrm>
            <a:off x="4563292" y="1885573"/>
            <a:ext cx="6943824" cy="856836"/>
            <a:chOff x="1018680" y="3533832"/>
            <a:chExt cx="9957214" cy="1546661"/>
          </a:xfrm>
        </p:grpSpPr>
        <p:sp>
          <p:nvSpPr>
            <p:cNvPr id="5" name="Flowchart: Decision 4">
              <a:extLst>
                <a:ext uri="{FF2B5EF4-FFF2-40B4-BE49-F238E27FC236}">
                  <a16:creationId xmlns:a16="http://schemas.microsoft.com/office/drawing/2014/main" id="{6F26C37D-4D15-6992-453D-6D6A54B4F10B}"/>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6" name="Rectangle 5">
              <a:extLst>
                <a:ext uri="{FF2B5EF4-FFF2-40B4-BE49-F238E27FC236}">
                  <a16:creationId xmlns:a16="http://schemas.microsoft.com/office/drawing/2014/main" id="{649C1882-0799-2F8E-7399-709CB75651F7}"/>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7" name="Oval 6">
              <a:extLst>
                <a:ext uri="{FF2B5EF4-FFF2-40B4-BE49-F238E27FC236}">
                  <a16:creationId xmlns:a16="http://schemas.microsoft.com/office/drawing/2014/main" id="{8B51BBDE-3DAB-39B7-D6DB-D2DC08BB61B2}"/>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8" name="Oval 7">
              <a:extLst>
                <a:ext uri="{FF2B5EF4-FFF2-40B4-BE49-F238E27FC236}">
                  <a16:creationId xmlns:a16="http://schemas.microsoft.com/office/drawing/2014/main" id="{111FF984-3C98-1571-0ED7-EA51776F718E}"/>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9" name="Oval 8">
              <a:extLst>
                <a:ext uri="{FF2B5EF4-FFF2-40B4-BE49-F238E27FC236}">
                  <a16:creationId xmlns:a16="http://schemas.microsoft.com/office/drawing/2014/main" id="{49DCBFC6-BF8E-CB71-E9A8-EDFB4B5463C6}"/>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10" name="Straight Connector 9">
              <a:extLst>
                <a:ext uri="{FF2B5EF4-FFF2-40B4-BE49-F238E27FC236}">
                  <a16:creationId xmlns:a16="http://schemas.microsoft.com/office/drawing/2014/main" id="{8BE11D60-0184-88E5-2917-3EF78F758436}"/>
                </a:ext>
              </a:extLst>
            </p:cNvPr>
            <p:cNvCxnSpPr>
              <a:stCxn id="7" idx="6"/>
              <a:endCxn id="6"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9D639BC-1394-8000-9F23-6386DA523566}"/>
                </a:ext>
              </a:extLst>
            </p:cNvPr>
            <p:cNvCxnSpPr>
              <a:cxnSpLocks/>
              <a:stCxn id="9" idx="4"/>
              <a:endCxn id="6"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1126978-A013-2AD5-2FED-11D07177C43B}"/>
                </a:ext>
              </a:extLst>
            </p:cNvPr>
            <p:cNvCxnSpPr>
              <a:cxnSpLocks/>
              <a:stCxn id="8" idx="2"/>
              <a:endCxn id="6"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2D154D-A574-D2BB-4EB7-2F9DE357C0C5}"/>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14" name="Oval 13">
              <a:extLst>
                <a:ext uri="{FF2B5EF4-FFF2-40B4-BE49-F238E27FC236}">
                  <a16:creationId xmlns:a16="http://schemas.microsoft.com/office/drawing/2014/main" id="{D296C693-F5EF-C943-9315-D3DDAA5CA1CF}"/>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15" name="Oval 14">
              <a:extLst>
                <a:ext uri="{FF2B5EF4-FFF2-40B4-BE49-F238E27FC236}">
                  <a16:creationId xmlns:a16="http://schemas.microsoft.com/office/drawing/2014/main" id="{4E016E05-AE3C-0775-207E-5C6D2C2BF7D0}"/>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16" name="Straight Connector 15">
              <a:extLst>
                <a:ext uri="{FF2B5EF4-FFF2-40B4-BE49-F238E27FC236}">
                  <a16:creationId xmlns:a16="http://schemas.microsoft.com/office/drawing/2014/main" id="{EF6BCB13-E8A0-3771-73AD-A8E724A92FA3}"/>
                </a:ext>
              </a:extLst>
            </p:cNvPr>
            <p:cNvCxnSpPr>
              <a:cxnSpLocks/>
              <a:stCxn id="14" idx="4"/>
              <a:endCxn id="13"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A02729E-2F83-7176-B803-8B5798E9C6E6}"/>
                </a:ext>
              </a:extLst>
            </p:cNvPr>
            <p:cNvCxnSpPr>
              <a:cxnSpLocks/>
              <a:stCxn id="15" idx="3"/>
              <a:endCxn id="13"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E334DE-C7F2-4855-5BB3-1757A6DEDE1D}"/>
                </a:ext>
              </a:extLst>
            </p:cNvPr>
            <p:cNvCxnSpPr>
              <a:cxnSpLocks/>
              <a:endCxn id="13"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D3CF94-5698-6EEE-3C45-99BC7E8E79A0}"/>
                </a:ext>
              </a:extLst>
            </p:cNvPr>
            <p:cNvCxnSpPr>
              <a:cxnSpLocks/>
              <a:stCxn id="5" idx="3"/>
              <a:endCxn id="13"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5F22B1-AC1E-A54A-82BB-2A81B656ADA0}"/>
                </a:ext>
              </a:extLst>
            </p:cNvPr>
            <p:cNvCxnSpPr>
              <a:cxnSpLocks/>
              <a:stCxn id="6" idx="3"/>
              <a:endCxn id="5"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203EFCE-A3A7-0E27-E418-1AD42D777808}"/>
                </a:ext>
              </a:extLst>
            </p:cNvPr>
            <p:cNvSpPr txBox="1"/>
            <p:nvPr/>
          </p:nvSpPr>
          <p:spPr>
            <a:xfrm>
              <a:off x="3892731" y="4300654"/>
              <a:ext cx="697535" cy="427087"/>
            </a:xfrm>
            <a:prstGeom prst="rect">
              <a:avLst/>
            </a:prstGeom>
            <a:noFill/>
          </p:spPr>
          <p:txBody>
            <a:bodyPr wrap="square" rtlCol="0">
              <a:spAutoFit/>
            </a:bodyPr>
            <a:lstStyle/>
            <a:p>
              <a:r>
                <a:rPr lang="en-GB" sz="1000" dirty="0"/>
                <a:t>1</a:t>
              </a:r>
            </a:p>
          </p:txBody>
        </p:sp>
        <p:sp>
          <p:nvSpPr>
            <p:cNvPr id="22" name="TextBox 21">
              <a:extLst>
                <a:ext uri="{FF2B5EF4-FFF2-40B4-BE49-F238E27FC236}">
                  <a16:creationId xmlns:a16="http://schemas.microsoft.com/office/drawing/2014/main" id="{0B0D4491-CD7E-9560-1310-AC6CAD9CCCDE}"/>
                </a:ext>
              </a:extLst>
            </p:cNvPr>
            <p:cNvSpPr txBox="1"/>
            <p:nvPr/>
          </p:nvSpPr>
          <p:spPr>
            <a:xfrm>
              <a:off x="7833559" y="4260654"/>
              <a:ext cx="697535" cy="427087"/>
            </a:xfrm>
            <a:prstGeom prst="rect">
              <a:avLst/>
            </a:prstGeom>
            <a:noFill/>
          </p:spPr>
          <p:txBody>
            <a:bodyPr wrap="square" rtlCol="0">
              <a:spAutoFit/>
            </a:bodyPr>
            <a:lstStyle/>
            <a:p>
              <a:r>
                <a:rPr lang="en-GB" sz="1000" dirty="0"/>
                <a:t>1</a:t>
              </a:r>
            </a:p>
          </p:txBody>
        </p:sp>
        <p:sp>
          <p:nvSpPr>
            <p:cNvPr id="23" name="Oval 22">
              <a:extLst>
                <a:ext uri="{FF2B5EF4-FFF2-40B4-BE49-F238E27FC236}">
                  <a16:creationId xmlns:a16="http://schemas.microsoft.com/office/drawing/2014/main" id="{825014BC-491F-F83F-E7D7-CB9658070585}"/>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sp>
        <p:nvSpPr>
          <p:cNvPr id="3" name="Content Placeholder 2">
            <a:extLst>
              <a:ext uri="{FF2B5EF4-FFF2-40B4-BE49-F238E27FC236}">
                <a16:creationId xmlns:a16="http://schemas.microsoft.com/office/drawing/2014/main" id="{825EE0B0-93FA-0937-12CC-78BF21511190}"/>
              </a:ext>
            </a:extLst>
          </p:cNvPr>
          <p:cNvSpPr txBox="1">
            <a:spLocks/>
          </p:cNvSpPr>
          <p:nvPr/>
        </p:nvSpPr>
        <p:spPr>
          <a:xfrm>
            <a:off x="783773" y="2684473"/>
            <a:ext cx="9808029" cy="406632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Clr>
                <a:srgbClr val="AEB4B9"/>
              </a:buClr>
              <a:buFont typeface="Arial" panose="020B0604020202020204" pitchFamily="34" charset="0"/>
              <a:buChar char="•"/>
              <a:defRPr sz="2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AEB4B9"/>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AEB4B9"/>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AEB4B9"/>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AEB4B9"/>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1 to 1 relation having partial participation on both sides:</a:t>
            </a:r>
          </a:p>
          <a:p>
            <a:r>
              <a:rPr lang="en-GB" dirty="0"/>
              <a:t>Select one table (randomly) as the referenced table and the other as the referencing table.</a:t>
            </a:r>
          </a:p>
          <a:p>
            <a:r>
              <a:rPr lang="en-GB" dirty="0"/>
              <a:t>Import the primary key of the referenced table to the referencing one.</a:t>
            </a:r>
          </a:p>
          <a:p>
            <a:r>
              <a:rPr lang="en-GB" dirty="0"/>
              <a:t>This key will be the foreign key and declare it its foreign key:</a:t>
            </a:r>
          </a:p>
          <a:p>
            <a:pPr lvl="2"/>
            <a:r>
              <a:rPr lang="en-GB" dirty="0"/>
              <a:t>Car(</a:t>
            </a:r>
            <a:r>
              <a:rPr lang="en-GB" i="1" dirty="0" err="1"/>
              <a:t>Brand</a:t>
            </a:r>
            <a:r>
              <a:rPr lang="en-GB" dirty="0" err="1"/>
              <a:t>:TEXT,</a:t>
            </a:r>
            <a:r>
              <a:rPr lang="en-GB" i="1" dirty="0" err="1"/>
              <a:t>Weight</a:t>
            </a:r>
            <a:r>
              <a:rPr lang="en-GB" dirty="0" err="1"/>
              <a:t>:INT,</a:t>
            </a:r>
            <a:r>
              <a:rPr lang="en-GB" i="1" dirty="0" err="1"/>
              <a:t>Length</a:t>
            </a:r>
            <a:r>
              <a:rPr lang="en-GB" dirty="0" err="1"/>
              <a:t>:DOUBLE,</a:t>
            </a:r>
            <a:r>
              <a:rPr lang="en-GB" i="1" dirty="0" err="1"/>
              <a:t>Max_Speed</a:t>
            </a:r>
            <a:r>
              <a:rPr lang="en-GB" dirty="0" err="1"/>
              <a:t>:INT</a:t>
            </a:r>
            <a:r>
              <a:rPr lang="en-GB" i="1" dirty="0"/>
              <a:t>, PRIMARY KEY:</a:t>
            </a:r>
            <a:r>
              <a:rPr lang="en-GB" dirty="0"/>
              <a:t>BRAND)</a:t>
            </a:r>
          </a:p>
          <a:p>
            <a:pPr lvl="2"/>
            <a:r>
              <a:rPr lang="en-GB" dirty="0" err="1"/>
              <a:t>Mec_Rep</a:t>
            </a:r>
            <a:r>
              <a:rPr lang="en-GB" dirty="0"/>
              <a:t>(</a:t>
            </a:r>
            <a:r>
              <a:rPr lang="en-GB" dirty="0" err="1"/>
              <a:t>SSI:</a:t>
            </a:r>
            <a:r>
              <a:rPr lang="en-GB" i="1" dirty="0" err="1"/>
              <a:t>TEXT</a:t>
            </a:r>
            <a:r>
              <a:rPr lang="en-GB" dirty="0" err="1"/>
              <a:t>,Name:</a:t>
            </a:r>
            <a:r>
              <a:rPr lang="en-GB" i="1" dirty="0" err="1"/>
              <a:t>TEXT</a:t>
            </a:r>
            <a:r>
              <a:rPr lang="en-GB" dirty="0" err="1"/>
              <a:t>,Phone:</a:t>
            </a:r>
            <a:r>
              <a:rPr lang="en-GB" i="1" dirty="0" err="1"/>
              <a:t>TEXT</a:t>
            </a:r>
            <a:r>
              <a:rPr lang="en-GB" dirty="0" err="1"/>
              <a:t>,Brand:</a:t>
            </a:r>
            <a:r>
              <a:rPr lang="en-GB" i="1" dirty="0" err="1"/>
              <a:t>TEXT</a:t>
            </a:r>
            <a:r>
              <a:rPr lang="en-GB" i="1" dirty="0"/>
              <a:t>, </a:t>
            </a:r>
            <a:r>
              <a:rPr lang="en-GB" i="1" dirty="0">
                <a:solidFill>
                  <a:srgbClr val="00B0F0"/>
                </a:solidFill>
              </a:rPr>
              <a:t>PRIMARY KEY:</a:t>
            </a:r>
            <a:r>
              <a:rPr lang="en-GB" dirty="0">
                <a:solidFill>
                  <a:srgbClr val="00B0F0"/>
                </a:solidFill>
              </a:rPr>
              <a:t>SSI</a:t>
            </a:r>
            <a:r>
              <a:rPr lang="en-GB" i="1" dirty="0"/>
              <a:t>, </a:t>
            </a:r>
            <a:r>
              <a:rPr lang="en-GB" i="1" dirty="0">
                <a:solidFill>
                  <a:srgbClr val="FF0000"/>
                </a:solidFill>
              </a:rPr>
              <a:t>Foreign Key: Brand REFERENCING:</a:t>
            </a:r>
            <a:r>
              <a:rPr lang="en-GB" dirty="0">
                <a:solidFill>
                  <a:srgbClr val="FF0000"/>
                </a:solidFill>
              </a:rPr>
              <a:t>CAR</a:t>
            </a:r>
            <a:r>
              <a:rPr lang="en-GB" dirty="0"/>
              <a:t>)</a:t>
            </a:r>
          </a:p>
          <a:p>
            <a:r>
              <a:rPr lang="en-GB" dirty="0"/>
              <a:t>Do you think that this is enough?</a:t>
            </a:r>
          </a:p>
          <a:p>
            <a:pPr lvl="2"/>
            <a:r>
              <a:rPr lang="en-GB" dirty="0">
                <a:solidFill>
                  <a:schemeClr val="bg1"/>
                </a:solidFill>
              </a:rPr>
              <a:t>Car(</a:t>
            </a:r>
            <a:r>
              <a:rPr lang="en-GB" i="1" dirty="0" err="1">
                <a:solidFill>
                  <a:schemeClr val="bg1"/>
                </a:solidFill>
              </a:rPr>
              <a:t>Brand</a:t>
            </a:r>
            <a:r>
              <a:rPr lang="en-GB" dirty="0" err="1">
                <a:solidFill>
                  <a:schemeClr val="bg1"/>
                </a:solidFill>
              </a:rPr>
              <a:t>:TEXT,</a:t>
            </a:r>
            <a:r>
              <a:rPr lang="en-GB" i="1" dirty="0" err="1">
                <a:solidFill>
                  <a:schemeClr val="bg1"/>
                </a:solidFill>
              </a:rPr>
              <a:t>Weight</a:t>
            </a:r>
            <a:r>
              <a:rPr lang="en-GB" dirty="0" err="1">
                <a:solidFill>
                  <a:schemeClr val="bg1"/>
                </a:solidFill>
              </a:rPr>
              <a:t>:INT,</a:t>
            </a:r>
            <a:r>
              <a:rPr lang="en-GB" i="1" dirty="0" err="1">
                <a:solidFill>
                  <a:schemeClr val="bg1"/>
                </a:solidFill>
              </a:rPr>
              <a:t>Length</a:t>
            </a:r>
            <a:r>
              <a:rPr lang="en-GB" dirty="0" err="1">
                <a:solidFill>
                  <a:schemeClr val="bg1"/>
                </a:solidFill>
              </a:rPr>
              <a:t>:DOUBLE,</a:t>
            </a:r>
            <a:r>
              <a:rPr lang="en-GB" i="1" dirty="0" err="1">
                <a:solidFill>
                  <a:schemeClr val="bg1"/>
                </a:solidFill>
              </a:rPr>
              <a:t>Max_Speed</a:t>
            </a:r>
            <a:r>
              <a:rPr lang="en-GB" dirty="0" err="1">
                <a:solidFill>
                  <a:schemeClr val="bg1"/>
                </a:solidFill>
              </a:rPr>
              <a:t>:INT</a:t>
            </a:r>
            <a:r>
              <a:rPr lang="en-GB" i="1" dirty="0">
                <a:solidFill>
                  <a:schemeClr val="bg1"/>
                </a:solidFill>
              </a:rPr>
              <a:t>, PRIMARY KEY:</a:t>
            </a:r>
            <a:r>
              <a:rPr lang="en-GB" dirty="0">
                <a:solidFill>
                  <a:schemeClr val="bg1"/>
                </a:solidFill>
              </a:rPr>
              <a:t>BRAND)</a:t>
            </a:r>
          </a:p>
          <a:p>
            <a:pPr marL="914400" lvl="2" indent="0">
              <a:buNone/>
            </a:pPr>
            <a:r>
              <a:rPr lang="en-GB" dirty="0" err="1">
                <a:solidFill>
                  <a:schemeClr val="bg1"/>
                </a:solidFill>
              </a:rPr>
              <a:t>Mec_Rep</a:t>
            </a:r>
            <a:r>
              <a:rPr lang="en-GB" dirty="0">
                <a:solidFill>
                  <a:schemeClr val="bg1"/>
                </a:solidFill>
              </a:rPr>
              <a:t>(</a:t>
            </a:r>
            <a:r>
              <a:rPr lang="en-GB" dirty="0" err="1">
                <a:solidFill>
                  <a:schemeClr val="bg1"/>
                </a:solidFill>
              </a:rPr>
              <a:t>SSI:</a:t>
            </a:r>
            <a:r>
              <a:rPr lang="en-GB" i="1" dirty="0" err="1">
                <a:solidFill>
                  <a:schemeClr val="bg1"/>
                </a:solidFill>
              </a:rPr>
              <a:t>TEXT</a:t>
            </a:r>
            <a:r>
              <a:rPr lang="en-GB" dirty="0" err="1">
                <a:solidFill>
                  <a:schemeClr val="bg1"/>
                </a:solidFill>
              </a:rPr>
              <a:t>,Name:</a:t>
            </a:r>
            <a:r>
              <a:rPr lang="en-GB" i="1" dirty="0" err="1">
                <a:solidFill>
                  <a:schemeClr val="bg1"/>
                </a:solidFill>
              </a:rPr>
              <a:t>TEXT</a:t>
            </a:r>
            <a:r>
              <a:rPr lang="en-GB" dirty="0" err="1">
                <a:solidFill>
                  <a:schemeClr val="bg1"/>
                </a:solidFill>
              </a:rPr>
              <a:t>,Phone:</a:t>
            </a:r>
            <a:r>
              <a:rPr lang="en-GB" i="1" dirty="0" err="1">
                <a:solidFill>
                  <a:schemeClr val="bg1"/>
                </a:solidFill>
              </a:rPr>
              <a:t>TEXT</a:t>
            </a:r>
            <a:r>
              <a:rPr lang="en-GB" dirty="0" err="1">
                <a:solidFill>
                  <a:schemeClr val="bg1"/>
                </a:solidFill>
              </a:rPr>
              <a:t>,Brand:</a:t>
            </a:r>
            <a:r>
              <a:rPr lang="en-GB" i="1" dirty="0" err="1">
                <a:solidFill>
                  <a:schemeClr val="bg1"/>
                </a:solidFill>
              </a:rPr>
              <a:t>TEXT</a:t>
            </a:r>
            <a:r>
              <a:rPr lang="en-GB" i="1" dirty="0">
                <a:solidFill>
                  <a:schemeClr val="bg1"/>
                </a:solidFill>
              </a:rPr>
              <a:t>, PRIMARY KEY:</a:t>
            </a:r>
            <a:r>
              <a:rPr lang="en-GB" dirty="0">
                <a:solidFill>
                  <a:schemeClr val="bg1"/>
                </a:solidFill>
              </a:rPr>
              <a:t>SSI</a:t>
            </a:r>
            <a:r>
              <a:rPr lang="en-GB" i="1" dirty="0">
                <a:solidFill>
                  <a:schemeClr val="bg1"/>
                </a:solidFill>
              </a:rPr>
              <a:t>, Foreign Key: Brand REFERENCING:</a:t>
            </a:r>
            <a:r>
              <a:rPr lang="en-GB" dirty="0">
                <a:solidFill>
                  <a:schemeClr val="bg1"/>
                </a:solidFill>
              </a:rPr>
              <a:t>CAR</a:t>
            </a:r>
            <a:r>
              <a:rPr lang="en-GB" i="1" dirty="0">
                <a:solidFill>
                  <a:schemeClr val="bg1"/>
                </a:solidFill>
              </a:rPr>
              <a:t>, Brand is Unique, on Delete SET NULL</a:t>
            </a:r>
            <a:r>
              <a:rPr lang="en-GB" dirty="0">
                <a:solidFill>
                  <a:schemeClr val="bg1"/>
                </a:solidFill>
              </a:rPr>
              <a:t>)</a:t>
            </a:r>
          </a:p>
          <a:p>
            <a:endParaRPr lang="en-GB" dirty="0">
              <a:solidFill>
                <a:schemeClr val="bg1"/>
              </a:solidFill>
            </a:endParaRPr>
          </a:p>
        </p:txBody>
      </p:sp>
      <p:sp>
        <p:nvSpPr>
          <p:cNvPr id="25" name="TextBox 24">
            <a:extLst>
              <a:ext uri="{FF2B5EF4-FFF2-40B4-BE49-F238E27FC236}">
                <a16:creationId xmlns:a16="http://schemas.microsoft.com/office/drawing/2014/main" id="{33D7875F-9EEF-12D9-CA52-FD79B09DD8FC}"/>
              </a:ext>
            </a:extLst>
          </p:cNvPr>
          <p:cNvSpPr txBox="1"/>
          <p:nvPr/>
        </p:nvSpPr>
        <p:spPr>
          <a:xfrm>
            <a:off x="6469210" y="1294938"/>
            <a:ext cx="3701707" cy="523220"/>
          </a:xfrm>
          <a:prstGeom prst="rect">
            <a:avLst/>
          </a:prstGeom>
          <a:noFill/>
        </p:spPr>
        <p:txBody>
          <a:bodyPr wrap="square">
            <a:spAutoFit/>
          </a:bodyPr>
          <a:lstStyle/>
          <a:p>
            <a:r>
              <a:rPr lang="en-GB" sz="1400" dirty="0"/>
              <a:t>“A car can be repaired by at most one mechanic.</a:t>
            </a:r>
          </a:p>
          <a:p>
            <a:r>
              <a:rPr lang="en-GB" sz="1400" dirty="0"/>
              <a:t>A mechanic can repair at most one type of car.”</a:t>
            </a:r>
          </a:p>
        </p:txBody>
      </p:sp>
      <p:sp>
        <p:nvSpPr>
          <p:cNvPr id="26" name="Oval 25">
            <a:extLst>
              <a:ext uri="{FF2B5EF4-FFF2-40B4-BE49-F238E27FC236}">
                <a16:creationId xmlns:a16="http://schemas.microsoft.com/office/drawing/2014/main" id="{28D898ED-CBDD-C5E4-46A7-813031A347AA}"/>
              </a:ext>
            </a:extLst>
          </p:cNvPr>
          <p:cNvSpPr/>
          <p:nvPr/>
        </p:nvSpPr>
        <p:spPr>
          <a:xfrm>
            <a:off x="7331230" y="1626058"/>
            <a:ext cx="4455492" cy="151193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077013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69E6-454A-3EE7-2C19-F7D5814352BA}"/>
              </a:ext>
            </a:extLst>
          </p:cNvPr>
          <p:cNvSpPr>
            <a:spLocks noGrp="1"/>
          </p:cNvSpPr>
          <p:nvPr>
            <p:ph type="title"/>
          </p:nvPr>
        </p:nvSpPr>
        <p:spPr/>
        <p:txBody>
          <a:bodyPr/>
          <a:lstStyle/>
          <a:p>
            <a:r>
              <a:rPr lang="en-GB" dirty="0"/>
              <a:t>How do we derive Foreign Keys and ICs for different relationship types?</a:t>
            </a:r>
          </a:p>
        </p:txBody>
      </p:sp>
      <p:sp>
        <p:nvSpPr>
          <p:cNvPr id="4" name="Slide Number Placeholder 3">
            <a:extLst>
              <a:ext uri="{FF2B5EF4-FFF2-40B4-BE49-F238E27FC236}">
                <a16:creationId xmlns:a16="http://schemas.microsoft.com/office/drawing/2014/main" id="{DBAA6220-2834-D35C-3C80-E8EA860E8E17}"/>
              </a:ext>
            </a:extLst>
          </p:cNvPr>
          <p:cNvSpPr>
            <a:spLocks noGrp="1"/>
          </p:cNvSpPr>
          <p:nvPr>
            <p:ph type="sldNum" sz="quarter" idx="4"/>
          </p:nvPr>
        </p:nvSpPr>
        <p:spPr/>
        <p:txBody>
          <a:bodyPr/>
          <a:lstStyle/>
          <a:p>
            <a:fld id="{6998E55D-8E2A-4AFE-A61C-B5DBBB7761E7}" type="slidenum">
              <a:rPr lang="en-GB" smtClean="0"/>
              <a:pPr/>
              <a:t>72</a:t>
            </a:fld>
            <a:endParaRPr lang="en-GB"/>
          </a:p>
        </p:txBody>
      </p:sp>
      <p:grpSp>
        <p:nvGrpSpPr>
          <p:cNvPr id="24" name="Group 23">
            <a:extLst>
              <a:ext uri="{FF2B5EF4-FFF2-40B4-BE49-F238E27FC236}">
                <a16:creationId xmlns:a16="http://schemas.microsoft.com/office/drawing/2014/main" id="{FF8C2DF2-4580-5559-378B-29BBE24E5E22}"/>
              </a:ext>
            </a:extLst>
          </p:cNvPr>
          <p:cNvGrpSpPr/>
          <p:nvPr/>
        </p:nvGrpSpPr>
        <p:grpSpPr>
          <a:xfrm>
            <a:off x="4563292" y="1885573"/>
            <a:ext cx="6943824" cy="856836"/>
            <a:chOff x="1018680" y="3533832"/>
            <a:chExt cx="9957214" cy="1546661"/>
          </a:xfrm>
        </p:grpSpPr>
        <p:sp>
          <p:nvSpPr>
            <p:cNvPr id="5" name="Flowchart: Decision 4">
              <a:extLst>
                <a:ext uri="{FF2B5EF4-FFF2-40B4-BE49-F238E27FC236}">
                  <a16:creationId xmlns:a16="http://schemas.microsoft.com/office/drawing/2014/main" id="{6F26C37D-4D15-6992-453D-6D6A54B4F10B}"/>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6" name="Rectangle 5">
              <a:extLst>
                <a:ext uri="{FF2B5EF4-FFF2-40B4-BE49-F238E27FC236}">
                  <a16:creationId xmlns:a16="http://schemas.microsoft.com/office/drawing/2014/main" id="{649C1882-0799-2F8E-7399-709CB75651F7}"/>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7" name="Oval 6">
              <a:extLst>
                <a:ext uri="{FF2B5EF4-FFF2-40B4-BE49-F238E27FC236}">
                  <a16:creationId xmlns:a16="http://schemas.microsoft.com/office/drawing/2014/main" id="{8B51BBDE-3DAB-39B7-D6DB-D2DC08BB61B2}"/>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8" name="Oval 7">
              <a:extLst>
                <a:ext uri="{FF2B5EF4-FFF2-40B4-BE49-F238E27FC236}">
                  <a16:creationId xmlns:a16="http://schemas.microsoft.com/office/drawing/2014/main" id="{111FF984-3C98-1571-0ED7-EA51776F718E}"/>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9" name="Oval 8">
              <a:extLst>
                <a:ext uri="{FF2B5EF4-FFF2-40B4-BE49-F238E27FC236}">
                  <a16:creationId xmlns:a16="http://schemas.microsoft.com/office/drawing/2014/main" id="{49DCBFC6-BF8E-CB71-E9A8-EDFB4B5463C6}"/>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10" name="Straight Connector 9">
              <a:extLst>
                <a:ext uri="{FF2B5EF4-FFF2-40B4-BE49-F238E27FC236}">
                  <a16:creationId xmlns:a16="http://schemas.microsoft.com/office/drawing/2014/main" id="{8BE11D60-0184-88E5-2917-3EF78F758436}"/>
                </a:ext>
              </a:extLst>
            </p:cNvPr>
            <p:cNvCxnSpPr>
              <a:stCxn id="7" idx="6"/>
              <a:endCxn id="6"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9D639BC-1394-8000-9F23-6386DA523566}"/>
                </a:ext>
              </a:extLst>
            </p:cNvPr>
            <p:cNvCxnSpPr>
              <a:cxnSpLocks/>
              <a:stCxn id="9" idx="4"/>
              <a:endCxn id="6"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1126978-A013-2AD5-2FED-11D07177C43B}"/>
                </a:ext>
              </a:extLst>
            </p:cNvPr>
            <p:cNvCxnSpPr>
              <a:cxnSpLocks/>
              <a:stCxn id="8" idx="2"/>
              <a:endCxn id="6"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2D154D-A574-D2BB-4EB7-2F9DE357C0C5}"/>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14" name="Oval 13">
              <a:extLst>
                <a:ext uri="{FF2B5EF4-FFF2-40B4-BE49-F238E27FC236}">
                  <a16:creationId xmlns:a16="http://schemas.microsoft.com/office/drawing/2014/main" id="{D296C693-F5EF-C943-9315-D3DDAA5CA1CF}"/>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15" name="Oval 14">
              <a:extLst>
                <a:ext uri="{FF2B5EF4-FFF2-40B4-BE49-F238E27FC236}">
                  <a16:creationId xmlns:a16="http://schemas.microsoft.com/office/drawing/2014/main" id="{4E016E05-AE3C-0775-207E-5C6D2C2BF7D0}"/>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16" name="Straight Connector 15">
              <a:extLst>
                <a:ext uri="{FF2B5EF4-FFF2-40B4-BE49-F238E27FC236}">
                  <a16:creationId xmlns:a16="http://schemas.microsoft.com/office/drawing/2014/main" id="{EF6BCB13-E8A0-3771-73AD-A8E724A92FA3}"/>
                </a:ext>
              </a:extLst>
            </p:cNvPr>
            <p:cNvCxnSpPr>
              <a:cxnSpLocks/>
              <a:stCxn id="14" idx="4"/>
              <a:endCxn id="13"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A02729E-2F83-7176-B803-8B5798E9C6E6}"/>
                </a:ext>
              </a:extLst>
            </p:cNvPr>
            <p:cNvCxnSpPr>
              <a:cxnSpLocks/>
              <a:stCxn id="15" idx="3"/>
              <a:endCxn id="13"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E334DE-C7F2-4855-5BB3-1757A6DEDE1D}"/>
                </a:ext>
              </a:extLst>
            </p:cNvPr>
            <p:cNvCxnSpPr>
              <a:cxnSpLocks/>
              <a:endCxn id="13"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D3CF94-5698-6EEE-3C45-99BC7E8E79A0}"/>
                </a:ext>
              </a:extLst>
            </p:cNvPr>
            <p:cNvCxnSpPr>
              <a:cxnSpLocks/>
              <a:stCxn id="5" idx="3"/>
              <a:endCxn id="13"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5F22B1-AC1E-A54A-82BB-2A81B656ADA0}"/>
                </a:ext>
              </a:extLst>
            </p:cNvPr>
            <p:cNvCxnSpPr>
              <a:cxnSpLocks/>
              <a:stCxn id="6" idx="3"/>
              <a:endCxn id="5"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203EFCE-A3A7-0E27-E418-1AD42D777808}"/>
                </a:ext>
              </a:extLst>
            </p:cNvPr>
            <p:cNvSpPr txBox="1"/>
            <p:nvPr/>
          </p:nvSpPr>
          <p:spPr>
            <a:xfrm>
              <a:off x="3892731" y="4300654"/>
              <a:ext cx="697535" cy="427087"/>
            </a:xfrm>
            <a:prstGeom prst="rect">
              <a:avLst/>
            </a:prstGeom>
            <a:noFill/>
          </p:spPr>
          <p:txBody>
            <a:bodyPr wrap="square" rtlCol="0">
              <a:spAutoFit/>
            </a:bodyPr>
            <a:lstStyle/>
            <a:p>
              <a:r>
                <a:rPr lang="en-GB" sz="1000" dirty="0"/>
                <a:t>1</a:t>
              </a:r>
            </a:p>
          </p:txBody>
        </p:sp>
        <p:sp>
          <p:nvSpPr>
            <p:cNvPr id="22" name="TextBox 21">
              <a:extLst>
                <a:ext uri="{FF2B5EF4-FFF2-40B4-BE49-F238E27FC236}">
                  <a16:creationId xmlns:a16="http://schemas.microsoft.com/office/drawing/2014/main" id="{0B0D4491-CD7E-9560-1310-AC6CAD9CCCDE}"/>
                </a:ext>
              </a:extLst>
            </p:cNvPr>
            <p:cNvSpPr txBox="1"/>
            <p:nvPr/>
          </p:nvSpPr>
          <p:spPr>
            <a:xfrm>
              <a:off x="7833559" y="4260654"/>
              <a:ext cx="697535" cy="427087"/>
            </a:xfrm>
            <a:prstGeom prst="rect">
              <a:avLst/>
            </a:prstGeom>
            <a:noFill/>
          </p:spPr>
          <p:txBody>
            <a:bodyPr wrap="square" rtlCol="0">
              <a:spAutoFit/>
            </a:bodyPr>
            <a:lstStyle/>
            <a:p>
              <a:r>
                <a:rPr lang="en-GB" sz="1000" dirty="0"/>
                <a:t>1</a:t>
              </a:r>
            </a:p>
          </p:txBody>
        </p:sp>
        <p:sp>
          <p:nvSpPr>
            <p:cNvPr id="23" name="Oval 22">
              <a:extLst>
                <a:ext uri="{FF2B5EF4-FFF2-40B4-BE49-F238E27FC236}">
                  <a16:creationId xmlns:a16="http://schemas.microsoft.com/office/drawing/2014/main" id="{825014BC-491F-F83F-E7D7-CB9658070585}"/>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sp>
        <p:nvSpPr>
          <p:cNvPr id="3" name="Content Placeholder 2">
            <a:extLst>
              <a:ext uri="{FF2B5EF4-FFF2-40B4-BE49-F238E27FC236}">
                <a16:creationId xmlns:a16="http://schemas.microsoft.com/office/drawing/2014/main" id="{825EE0B0-93FA-0937-12CC-78BF21511190}"/>
              </a:ext>
            </a:extLst>
          </p:cNvPr>
          <p:cNvSpPr txBox="1">
            <a:spLocks/>
          </p:cNvSpPr>
          <p:nvPr/>
        </p:nvSpPr>
        <p:spPr>
          <a:xfrm>
            <a:off x="783773" y="2684473"/>
            <a:ext cx="9808029" cy="2624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AEB4B9"/>
              </a:buClr>
              <a:buFont typeface="Arial" panose="020B0604020202020204" pitchFamily="34" charset="0"/>
              <a:buChar char="•"/>
              <a:defRPr sz="2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AEB4B9"/>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AEB4B9"/>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AEB4B9"/>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AEB4B9"/>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1 to 1 relation having partial participation on both sides:</a:t>
            </a:r>
          </a:p>
          <a:p>
            <a:pPr lvl="2"/>
            <a:r>
              <a:rPr lang="en-GB" dirty="0"/>
              <a:t>Car(</a:t>
            </a:r>
            <a:r>
              <a:rPr lang="en-GB" i="1" dirty="0" err="1"/>
              <a:t>Brand</a:t>
            </a:r>
            <a:r>
              <a:rPr lang="en-GB" dirty="0" err="1"/>
              <a:t>:TEXT,</a:t>
            </a:r>
            <a:r>
              <a:rPr lang="en-GB" i="1" dirty="0" err="1"/>
              <a:t>Weight</a:t>
            </a:r>
            <a:r>
              <a:rPr lang="en-GB" dirty="0" err="1"/>
              <a:t>:INT,</a:t>
            </a:r>
            <a:r>
              <a:rPr lang="en-GB" i="1" dirty="0" err="1"/>
              <a:t>Length</a:t>
            </a:r>
            <a:r>
              <a:rPr lang="en-GB" dirty="0" err="1"/>
              <a:t>:DOUBLE,</a:t>
            </a:r>
            <a:r>
              <a:rPr lang="en-GB" i="1" dirty="0" err="1"/>
              <a:t>Max_Speed</a:t>
            </a:r>
            <a:r>
              <a:rPr lang="en-GB" dirty="0" err="1"/>
              <a:t>:INT</a:t>
            </a:r>
            <a:r>
              <a:rPr lang="en-GB" i="1" dirty="0"/>
              <a:t>, PRIMARY KEY:</a:t>
            </a:r>
            <a:r>
              <a:rPr lang="en-GB" dirty="0"/>
              <a:t>BRAND)</a:t>
            </a:r>
          </a:p>
          <a:p>
            <a:pPr lvl="2"/>
            <a:r>
              <a:rPr lang="en-GB" dirty="0" err="1"/>
              <a:t>Mec_Rep</a:t>
            </a:r>
            <a:r>
              <a:rPr lang="en-GB" dirty="0"/>
              <a:t>(</a:t>
            </a:r>
            <a:r>
              <a:rPr lang="en-GB" dirty="0" err="1"/>
              <a:t>SSI:</a:t>
            </a:r>
            <a:r>
              <a:rPr lang="en-GB" i="1" dirty="0" err="1"/>
              <a:t>TEXT</a:t>
            </a:r>
            <a:r>
              <a:rPr lang="en-GB" dirty="0" err="1"/>
              <a:t>,Name:</a:t>
            </a:r>
            <a:r>
              <a:rPr lang="en-GB" i="1" dirty="0" err="1"/>
              <a:t>TEXT</a:t>
            </a:r>
            <a:r>
              <a:rPr lang="en-GB" dirty="0" err="1"/>
              <a:t>,Phone:</a:t>
            </a:r>
            <a:r>
              <a:rPr lang="en-GB" i="1" dirty="0" err="1"/>
              <a:t>TEXT</a:t>
            </a:r>
            <a:r>
              <a:rPr lang="en-GB" dirty="0" err="1"/>
              <a:t>,Brand:</a:t>
            </a:r>
            <a:r>
              <a:rPr lang="en-GB" i="1" dirty="0" err="1"/>
              <a:t>TEXT</a:t>
            </a:r>
            <a:r>
              <a:rPr lang="en-GB" i="1" dirty="0"/>
              <a:t>, </a:t>
            </a:r>
            <a:r>
              <a:rPr lang="en-GB" i="1" dirty="0">
                <a:solidFill>
                  <a:srgbClr val="00B0F0"/>
                </a:solidFill>
              </a:rPr>
              <a:t>PRIMARY KEY:</a:t>
            </a:r>
            <a:r>
              <a:rPr lang="en-GB" dirty="0">
                <a:solidFill>
                  <a:srgbClr val="00B0F0"/>
                </a:solidFill>
              </a:rPr>
              <a:t>SSI</a:t>
            </a:r>
            <a:r>
              <a:rPr lang="en-GB" i="1" dirty="0"/>
              <a:t>, </a:t>
            </a:r>
            <a:r>
              <a:rPr lang="en-GB" i="1" dirty="0">
                <a:solidFill>
                  <a:srgbClr val="FF0000"/>
                </a:solidFill>
              </a:rPr>
              <a:t>Foreign Key: Brand REFERENCING:</a:t>
            </a:r>
            <a:r>
              <a:rPr lang="en-GB" dirty="0">
                <a:solidFill>
                  <a:srgbClr val="FF0000"/>
                </a:solidFill>
              </a:rPr>
              <a:t>CAR</a:t>
            </a:r>
            <a:r>
              <a:rPr lang="en-GB" dirty="0"/>
              <a:t>)</a:t>
            </a:r>
          </a:p>
          <a:p>
            <a:endParaRPr lang="en-GB" dirty="0">
              <a:solidFill>
                <a:schemeClr val="bg1"/>
              </a:solidFill>
            </a:endParaRPr>
          </a:p>
        </p:txBody>
      </p:sp>
      <p:sp>
        <p:nvSpPr>
          <p:cNvPr id="25" name="TextBox 24">
            <a:extLst>
              <a:ext uri="{FF2B5EF4-FFF2-40B4-BE49-F238E27FC236}">
                <a16:creationId xmlns:a16="http://schemas.microsoft.com/office/drawing/2014/main" id="{33D7875F-9EEF-12D9-CA52-FD79B09DD8FC}"/>
              </a:ext>
            </a:extLst>
          </p:cNvPr>
          <p:cNvSpPr txBox="1"/>
          <p:nvPr/>
        </p:nvSpPr>
        <p:spPr>
          <a:xfrm>
            <a:off x="6469210" y="1294938"/>
            <a:ext cx="3701707" cy="523220"/>
          </a:xfrm>
          <a:prstGeom prst="rect">
            <a:avLst/>
          </a:prstGeom>
          <a:noFill/>
        </p:spPr>
        <p:txBody>
          <a:bodyPr wrap="square">
            <a:spAutoFit/>
          </a:bodyPr>
          <a:lstStyle/>
          <a:p>
            <a:r>
              <a:rPr lang="en-GB" sz="1400" dirty="0"/>
              <a:t>“A car can be repaired by at most one mechanic.</a:t>
            </a:r>
          </a:p>
          <a:p>
            <a:r>
              <a:rPr lang="en-GB" sz="1400" dirty="0"/>
              <a:t>A mechanic can repair at most one type of car.”</a:t>
            </a:r>
          </a:p>
        </p:txBody>
      </p:sp>
      <p:pic>
        <p:nvPicPr>
          <p:cNvPr id="26" name="Picture 25">
            <a:extLst>
              <a:ext uri="{FF2B5EF4-FFF2-40B4-BE49-F238E27FC236}">
                <a16:creationId xmlns:a16="http://schemas.microsoft.com/office/drawing/2014/main" id="{45385126-55BE-40F1-A53A-68A7EDB49278}"/>
              </a:ext>
            </a:extLst>
          </p:cNvPr>
          <p:cNvPicPr>
            <a:picLocks noChangeAspect="1"/>
          </p:cNvPicPr>
          <p:nvPr/>
        </p:nvPicPr>
        <p:blipFill>
          <a:blip r:embed="rId2"/>
          <a:stretch>
            <a:fillRect/>
          </a:stretch>
        </p:blipFill>
        <p:spPr>
          <a:xfrm>
            <a:off x="434803" y="4377664"/>
            <a:ext cx="4182218" cy="1511939"/>
          </a:xfrm>
          <a:prstGeom prst="rect">
            <a:avLst/>
          </a:prstGeom>
        </p:spPr>
      </p:pic>
      <p:graphicFrame>
        <p:nvGraphicFramePr>
          <p:cNvPr id="27" name="Table 11">
            <a:extLst>
              <a:ext uri="{FF2B5EF4-FFF2-40B4-BE49-F238E27FC236}">
                <a16:creationId xmlns:a16="http://schemas.microsoft.com/office/drawing/2014/main" id="{3B688982-FA4B-FF60-7839-8C4D5AFCFC56}"/>
              </a:ext>
            </a:extLst>
          </p:cNvPr>
          <p:cNvGraphicFramePr>
            <a:graphicFrameLocks noGrp="1"/>
          </p:cNvGraphicFramePr>
          <p:nvPr>
            <p:extLst>
              <p:ext uri="{D42A27DB-BD31-4B8C-83A1-F6EECF244321}">
                <p14:modId xmlns:p14="http://schemas.microsoft.com/office/powerpoint/2010/main" val="3038305662"/>
              </p:ext>
            </p:extLst>
          </p:nvPr>
        </p:nvGraphicFramePr>
        <p:xfrm>
          <a:off x="9919740" y="4425373"/>
          <a:ext cx="1103459" cy="1483360"/>
        </p:xfrm>
        <a:graphic>
          <a:graphicData uri="http://schemas.openxmlformats.org/drawingml/2006/table">
            <a:tbl>
              <a:tblPr firstRow="1" bandRow="1">
                <a:tableStyleId>{5C22544A-7EE6-4342-B048-85BDC9FD1C3A}</a:tableStyleId>
              </a:tblPr>
              <a:tblGrid>
                <a:gridCol w="1103459">
                  <a:extLst>
                    <a:ext uri="{9D8B030D-6E8A-4147-A177-3AD203B41FA5}">
                      <a16:colId xmlns:a16="http://schemas.microsoft.com/office/drawing/2014/main" val="2239927709"/>
                    </a:ext>
                  </a:extLst>
                </a:gridCol>
              </a:tblGrid>
              <a:tr h="370840">
                <a:tc>
                  <a:txBody>
                    <a:bodyPr/>
                    <a:lstStyle/>
                    <a:p>
                      <a:r>
                        <a:rPr lang="en-GB" sz="1200" dirty="0"/>
                        <a:t>Brand</a:t>
                      </a:r>
                    </a:p>
                  </a:txBody>
                  <a:tcPr/>
                </a:tc>
                <a:extLst>
                  <a:ext uri="{0D108BD9-81ED-4DB2-BD59-A6C34878D82A}">
                    <a16:rowId xmlns:a16="http://schemas.microsoft.com/office/drawing/2014/main" val="3153680858"/>
                  </a:ext>
                </a:extLst>
              </a:tr>
              <a:tr h="370840">
                <a:tc>
                  <a:txBody>
                    <a:bodyPr/>
                    <a:lstStyle/>
                    <a:p>
                      <a:r>
                        <a:rPr lang="en-GB" sz="1100" dirty="0" err="1"/>
                        <a:t>Toyota_Corolla</a:t>
                      </a:r>
                      <a:endParaRPr lang="en-GB" sz="1100" dirty="0"/>
                    </a:p>
                  </a:txBody>
                  <a:tcPr/>
                </a:tc>
                <a:extLst>
                  <a:ext uri="{0D108BD9-81ED-4DB2-BD59-A6C34878D82A}">
                    <a16:rowId xmlns:a16="http://schemas.microsoft.com/office/drawing/2014/main" val="884840968"/>
                  </a:ext>
                </a:extLst>
              </a:tr>
              <a:tr h="370840">
                <a:tc>
                  <a:txBody>
                    <a:bodyPr/>
                    <a:lstStyle/>
                    <a:p>
                      <a:r>
                        <a:rPr lang="en-GB" sz="1100" dirty="0"/>
                        <a:t>Hyundai E.GLS</a:t>
                      </a:r>
                    </a:p>
                  </a:txBody>
                  <a:tcPr/>
                </a:tc>
                <a:extLst>
                  <a:ext uri="{0D108BD9-81ED-4DB2-BD59-A6C34878D82A}">
                    <a16:rowId xmlns:a16="http://schemas.microsoft.com/office/drawing/2014/main" val="4148740185"/>
                  </a:ext>
                </a:extLst>
              </a:tr>
              <a:tr h="370840">
                <a:tc>
                  <a:txBody>
                    <a:bodyPr/>
                    <a:lstStyle/>
                    <a:p>
                      <a:r>
                        <a:rPr lang="en-GB" sz="1200" dirty="0"/>
                        <a:t>BMW 3.21</a:t>
                      </a:r>
                    </a:p>
                  </a:txBody>
                  <a:tcPr/>
                </a:tc>
                <a:extLst>
                  <a:ext uri="{0D108BD9-81ED-4DB2-BD59-A6C34878D82A}">
                    <a16:rowId xmlns:a16="http://schemas.microsoft.com/office/drawing/2014/main" val="398107012"/>
                  </a:ext>
                </a:extLst>
              </a:tr>
            </a:tbl>
          </a:graphicData>
        </a:graphic>
      </p:graphicFrame>
      <p:graphicFrame>
        <p:nvGraphicFramePr>
          <p:cNvPr id="28" name="Table 7">
            <a:extLst>
              <a:ext uri="{FF2B5EF4-FFF2-40B4-BE49-F238E27FC236}">
                <a16:creationId xmlns:a16="http://schemas.microsoft.com/office/drawing/2014/main" id="{9C8248AC-7F92-011B-D1B0-1755D1C642F4}"/>
              </a:ext>
            </a:extLst>
          </p:cNvPr>
          <p:cNvGraphicFramePr>
            <a:graphicFrameLocks noGrp="1"/>
          </p:cNvGraphicFramePr>
          <p:nvPr>
            <p:extLst>
              <p:ext uri="{D42A27DB-BD31-4B8C-83A1-F6EECF244321}">
                <p14:modId xmlns:p14="http://schemas.microsoft.com/office/powerpoint/2010/main" val="2171184050"/>
              </p:ext>
            </p:extLst>
          </p:nvPr>
        </p:nvGraphicFramePr>
        <p:xfrm>
          <a:off x="6150032" y="4425800"/>
          <a:ext cx="3766988" cy="1483360"/>
        </p:xfrm>
        <a:graphic>
          <a:graphicData uri="http://schemas.openxmlformats.org/drawingml/2006/table">
            <a:tbl>
              <a:tblPr firstRow="1" bandRow="1">
                <a:tableStyleId>{5C22544A-7EE6-4342-B048-85BDC9FD1C3A}</a:tableStyleId>
              </a:tblPr>
              <a:tblGrid>
                <a:gridCol w="1076541">
                  <a:extLst>
                    <a:ext uri="{9D8B030D-6E8A-4147-A177-3AD203B41FA5}">
                      <a16:colId xmlns:a16="http://schemas.microsoft.com/office/drawing/2014/main" val="1551054938"/>
                    </a:ext>
                  </a:extLst>
                </a:gridCol>
                <a:gridCol w="800100">
                  <a:extLst>
                    <a:ext uri="{9D8B030D-6E8A-4147-A177-3AD203B41FA5}">
                      <a16:colId xmlns:a16="http://schemas.microsoft.com/office/drawing/2014/main" val="2429303523"/>
                    </a:ext>
                  </a:extLst>
                </a:gridCol>
                <a:gridCol w="1890347">
                  <a:extLst>
                    <a:ext uri="{9D8B030D-6E8A-4147-A177-3AD203B41FA5}">
                      <a16:colId xmlns:a16="http://schemas.microsoft.com/office/drawing/2014/main" val="749733657"/>
                    </a:ext>
                  </a:extLst>
                </a:gridCol>
              </a:tblGrid>
              <a:tr h="370840">
                <a:tc>
                  <a:txBody>
                    <a:bodyPr/>
                    <a:lstStyle/>
                    <a:p>
                      <a:r>
                        <a:rPr lang="en-GB" sz="1400" u="sng" dirty="0"/>
                        <a:t>SSI</a:t>
                      </a:r>
                    </a:p>
                  </a:txBody>
                  <a:tcPr/>
                </a:tc>
                <a:tc>
                  <a:txBody>
                    <a:bodyPr/>
                    <a:lstStyle/>
                    <a:p>
                      <a:r>
                        <a:rPr lang="en-GB" sz="1400" dirty="0"/>
                        <a:t>Name</a:t>
                      </a:r>
                    </a:p>
                  </a:txBody>
                  <a:tcPr/>
                </a:tc>
                <a:tc>
                  <a:txBody>
                    <a:bodyPr/>
                    <a:lstStyle/>
                    <a:p>
                      <a:r>
                        <a:rPr lang="en-GB" sz="1400" dirty="0" err="1"/>
                        <a:t>Phone_Number</a:t>
                      </a:r>
                      <a:endParaRPr lang="en-GB" sz="1400" dirty="0"/>
                    </a:p>
                  </a:txBody>
                  <a:tcPr/>
                </a:tc>
                <a:extLst>
                  <a:ext uri="{0D108BD9-81ED-4DB2-BD59-A6C34878D82A}">
                    <a16:rowId xmlns:a16="http://schemas.microsoft.com/office/drawing/2014/main" val="1488878063"/>
                  </a:ext>
                </a:extLst>
              </a:tr>
              <a:tr h="370840">
                <a:tc>
                  <a:txBody>
                    <a:bodyPr/>
                    <a:lstStyle/>
                    <a:p>
                      <a:r>
                        <a:rPr lang="en-GB" sz="1400" dirty="0"/>
                        <a:t>87542702</a:t>
                      </a:r>
                    </a:p>
                  </a:txBody>
                  <a:tcPr/>
                </a:tc>
                <a:tc>
                  <a:txBody>
                    <a:bodyPr/>
                    <a:lstStyle/>
                    <a:p>
                      <a:r>
                        <a:rPr lang="en-GB" sz="1400" dirty="0"/>
                        <a:t>Tom</a:t>
                      </a:r>
                    </a:p>
                  </a:txBody>
                  <a:tcPr/>
                </a:tc>
                <a:tc>
                  <a:txBody>
                    <a:bodyPr/>
                    <a:lstStyle/>
                    <a:p>
                      <a:r>
                        <a:rPr lang="en-GB" sz="1400" dirty="0"/>
                        <a:t>75315567</a:t>
                      </a:r>
                    </a:p>
                  </a:txBody>
                  <a:tcPr/>
                </a:tc>
                <a:extLst>
                  <a:ext uri="{0D108BD9-81ED-4DB2-BD59-A6C34878D82A}">
                    <a16:rowId xmlns:a16="http://schemas.microsoft.com/office/drawing/2014/main" val="4098427296"/>
                  </a:ext>
                </a:extLst>
              </a:tr>
              <a:tr h="370840">
                <a:tc>
                  <a:txBody>
                    <a:bodyPr/>
                    <a:lstStyle/>
                    <a:p>
                      <a:r>
                        <a:rPr lang="en-GB" sz="1400" dirty="0"/>
                        <a:t>68201937</a:t>
                      </a:r>
                    </a:p>
                  </a:txBody>
                  <a:tcPr/>
                </a:tc>
                <a:tc>
                  <a:txBody>
                    <a:bodyPr/>
                    <a:lstStyle/>
                    <a:p>
                      <a:r>
                        <a:rPr lang="en-GB" sz="1400" dirty="0"/>
                        <a:t>Uraz</a:t>
                      </a:r>
                    </a:p>
                  </a:txBody>
                  <a:tcPr/>
                </a:tc>
                <a:tc>
                  <a:txBody>
                    <a:bodyPr/>
                    <a:lstStyle/>
                    <a:p>
                      <a:r>
                        <a:rPr lang="en-GB" sz="1400" dirty="0"/>
                        <a:t>75335521</a:t>
                      </a:r>
                    </a:p>
                  </a:txBody>
                  <a:tcPr/>
                </a:tc>
                <a:extLst>
                  <a:ext uri="{0D108BD9-81ED-4DB2-BD59-A6C34878D82A}">
                    <a16:rowId xmlns:a16="http://schemas.microsoft.com/office/drawing/2014/main" val="1953469719"/>
                  </a:ext>
                </a:extLst>
              </a:tr>
              <a:tr h="370840">
                <a:tc>
                  <a:txBody>
                    <a:bodyPr/>
                    <a:lstStyle/>
                    <a:p>
                      <a:r>
                        <a:rPr lang="en-GB" sz="1400" dirty="0"/>
                        <a:t>23139827</a:t>
                      </a:r>
                    </a:p>
                  </a:txBody>
                  <a:tcPr/>
                </a:tc>
                <a:tc>
                  <a:txBody>
                    <a:bodyPr/>
                    <a:lstStyle/>
                    <a:p>
                      <a:r>
                        <a:rPr lang="en-GB" sz="1400" dirty="0"/>
                        <a:t>Nick</a:t>
                      </a:r>
                    </a:p>
                  </a:txBody>
                  <a:tcPr/>
                </a:tc>
                <a:tc>
                  <a:txBody>
                    <a:bodyPr/>
                    <a:lstStyle/>
                    <a:p>
                      <a:r>
                        <a:rPr lang="en-GB" sz="1400" dirty="0"/>
                        <a:t>75315544</a:t>
                      </a:r>
                    </a:p>
                  </a:txBody>
                  <a:tcPr/>
                </a:tc>
                <a:extLst>
                  <a:ext uri="{0D108BD9-81ED-4DB2-BD59-A6C34878D82A}">
                    <a16:rowId xmlns:a16="http://schemas.microsoft.com/office/drawing/2014/main" val="3233330986"/>
                  </a:ext>
                </a:extLst>
              </a:tr>
            </a:tbl>
          </a:graphicData>
        </a:graphic>
      </p:graphicFrame>
      <p:sp>
        <p:nvSpPr>
          <p:cNvPr id="29" name="Oval 28">
            <a:extLst>
              <a:ext uri="{FF2B5EF4-FFF2-40B4-BE49-F238E27FC236}">
                <a16:creationId xmlns:a16="http://schemas.microsoft.com/office/drawing/2014/main" id="{BF96F6CF-68AD-B003-24ED-F02D9605A1C8}"/>
              </a:ext>
            </a:extLst>
          </p:cNvPr>
          <p:cNvSpPr/>
          <p:nvPr/>
        </p:nvSpPr>
        <p:spPr>
          <a:xfrm>
            <a:off x="7331230" y="1626058"/>
            <a:ext cx="4455492" cy="151193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070972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69E6-454A-3EE7-2C19-F7D5814352BA}"/>
              </a:ext>
            </a:extLst>
          </p:cNvPr>
          <p:cNvSpPr>
            <a:spLocks noGrp="1"/>
          </p:cNvSpPr>
          <p:nvPr>
            <p:ph type="title"/>
          </p:nvPr>
        </p:nvSpPr>
        <p:spPr/>
        <p:txBody>
          <a:bodyPr/>
          <a:lstStyle/>
          <a:p>
            <a:r>
              <a:rPr lang="en-GB" dirty="0"/>
              <a:t>How do we derive Foreign Keys and ICs for different relationship types?</a:t>
            </a:r>
          </a:p>
        </p:txBody>
      </p:sp>
      <p:sp>
        <p:nvSpPr>
          <p:cNvPr id="4" name="Slide Number Placeholder 3">
            <a:extLst>
              <a:ext uri="{FF2B5EF4-FFF2-40B4-BE49-F238E27FC236}">
                <a16:creationId xmlns:a16="http://schemas.microsoft.com/office/drawing/2014/main" id="{DBAA6220-2834-D35C-3C80-E8EA860E8E17}"/>
              </a:ext>
            </a:extLst>
          </p:cNvPr>
          <p:cNvSpPr>
            <a:spLocks noGrp="1"/>
          </p:cNvSpPr>
          <p:nvPr>
            <p:ph type="sldNum" sz="quarter" idx="4"/>
          </p:nvPr>
        </p:nvSpPr>
        <p:spPr/>
        <p:txBody>
          <a:bodyPr/>
          <a:lstStyle/>
          <a:p>
            <a:fld id="{6998E55D-8E2A-4AFE-A61C-B5DBBB7761E7}" type="slidenum">
              <a:rPr lang="en-GB" smtClean="0"/>
              <a:pPr/>
              <a:t>73</a:t>
            </a:fld>
            <a:endParaRPr lang="en-GB"/>
          </a:p>
        </p:txBody>
      </p:sp>
      <p:grpSp>
        <p:nvGrpSpPr>
          <p:cNvPr id="24" name="Group 23">
            <a:extLst>
              <a:ext uri="{FF2B5EF4-FFF2-40B4-BE49-F238E27FC236}">
                <a16:creationId xmlns:a16="http://schemas.microsoft.com/office/drawing/2014/main" id="{FF8C2DF2-4580-5559-378B-29BBE24E5E22}"/>
              </a:ext>
            </a:extLst>
          </p:cNvPr>
          <p:cNvGrpSpPr/>
          <p:nvPr/>
        </p:nvGrpSpPr>
        <p:grpSpPr>
          <a:xfrm>
            <a:off x="4563292" y="1885573"/>
            <a:ext cx="6943824" cy="856836"/>
            <a:chOff x="1018680" y="3533832"/>
            <a:chExt cx="9957214" cy="1546661"/>
          </a:xfrm>
        </p:grpSpPr>
        <p:sp>
          <p:nvSpPr>
            <p:cNvPr id="5" name="Flowchart: Decision 4">
              <a:extLst>
                <a:ext uri="{FF2B5EF4-FFF2-40B4-BE49-F238E27FC236}">
                  <a16:creationId xmlns:a16="http://schemas.microsoft.com/office/drawing/2014/main" id="{6F26C37D-4D15-6992-453D-6D6A54B4F10B}"/>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6" name="Rectangle 5">
              <a:extLst>
                <a:ext uri="{FF2B5EF4-FFF2-40B4-BE49-F238E27FC236}">
                  <a16:creationId xmlns:a16="http://schemas.microsoft.com/office/drawing/2014/main" id="{649C1882-0799-2F8E-7399-709CB75651F7}"/>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7" name="Oval 6">
              <a:extLst>
                <a:ext uri="{FF2B5EF4-FFF2-40B4-BE49-F238E27FC236}">
                  <a16:creationId xmlns:a16="http://schemas.microsoft.com/office/drawing/2014/main" id="{8B51BBDE-3DAB-39B7-D6DB-D2DC08BB61B2}"/>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8" name="Oval 7">
              <a:extLst>
                <a:ext uri="{FF2B5EF4-FFF2-40B4-BE49-F238E27FC236}">
                  <a16:creationId xmlns:a16="http://schemas.microsoft.com/office/drawing/2014/main" id="{111FF984-3C98-1571-0ED7-EA51776F718E}"/>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9" name="Oval 8">
              <a:extLst>
                <a:ext uri="{FF2B5EF4-FFF2-40B4-BE49-F238E27FC236}">
                  <a16:creationId xmlns:a16="http://schemas.microsoft.com/office/drawing/2014/main" id="{49DCBFC6-BF8E-CB71-E9A8-EDFB4B5463C6}"/>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10" name="Straight Connector 9">
              <a:extLst>
                <a:ext uri="{FF2B5EF4-FFF2-40B4-BE49-F238E27FC236}">
                  <a16:creationId xmlns:a16="http://schemas.microsoft.com/office/drawing/2014/main" id="{8BE11D60-0184-88E5-2917-3EF78F758436}"/>
                </a:ext>
              </a:extLst>
            </p:cNvPr>
            <p:cNvCxnSpPr>
              <a:stCxn id="7" idx="6"/>
              <a:endCxn id="6"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9D639BC-1394-8000-9F23-6386DA523566}"/>
                </a:ext>
              </a:extLst>
            </p:cNvPr>
            <p:cNvCxnSpPr>
              <a:cxnSpLocks/>
              <a:stCxn id="9" idx="4"/>
              <a:endCxn id="6"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1126978-A013-2AD5-2FED-11D07177C43B}"/>
                </a:ext>
              </a:extLst>
            </p:cNvPr>
            <p:cNvCxnSpPr>
              <a:cxnSpLocks/>
              <a:stCxn id="8" idx="2"/>
              <a:endCxn id="6"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2D154D-A574-D2BB-4EB7-2F9DE357C0C5}"/>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14" name="Oval 13">
              <a:extLst>
                <a:ext uri="{FF2B5EF4-FFF2-40B4-BE49-F238E27FC236}">
                  <a16:creationId xmlns:a16="http://schemas.microsoft.com/office/drawing/2014/main" id="{D296C693-F5EF-C943-9315-D3DDAA5CA1CF}"/>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15" name="Oval 14">
              <a:extLst>
                <a:ext uri="{FF2B5EF4-FFF2-40B4-BE49-F238E27FC236}">
                  <a16:creationId xmlns:a16="http://schemas.microsoft.com/office/drawing/2014/main" id="{4E016E05-AE3C-0775-207E-5C6D2C2BF7D0}"/>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16" name="Straight Connector 15">
              <a:extLst>
                <a:ext uri="{FF2B5EF4-FFF2-40B4-BE49-F238E27FC236}">
                  <a16:creationId xmlns:a16="http://schemas.microsoft.com/office/drawing/2014/main" id="{EF6BCB13-E8A0-3771-73AD-A8E724A92FA3}"/>
                </a:ext>
              </a:extLst>
            </p:cNvPr>
            <p:cNvCxnSpPr>
              <a:cxnSpLocks/>
              <a:stCxn id="14" idx="4"/>
              <a:endCxn id="13"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A02729E-2F83-7176-B803-8B5798E9C6E6}"/>
                </a:ext>
              </a:extLst>
            </p:cNvPr>
            <p:cNvCxnSpPr>
              <a:cxnSpLocks/>
              <a:stCxn id="15" idx="3"/>
              <a:endCxn id="13"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E334DE-C7F2-4855-5BB3-1757A6DEDE1D}"/>
                </a:ext>
              </a:extLst>
            </p:cNvPr>
            <p:cNvCxnSpPr>
              <a:cxnSpLocks/>
              <a:endCxn id="13"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D3CF94-5698-6EEE-3C45-99BC7E8E79A0}"/>
                </a:ext>
              </a:extLst>
            </p:cNvPr>
            <p:cNvCxnSpPr>
              <a:cxnSpLocks/>
              <a:stCxn id="5" idx="3"/>
              <a:endCxn id="13"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5F22B1-AC1E-A54A-82BB-2A81B656ADA0}"/>
                </a:ext>
              </a:extLst>
            </p:cNvPr>
            <p:cNvCxnSpPr>
              <a:cxnSpLocks/>
              <a:stCxn id="6" idx="3"/>
              <a:endCxn id="5"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203EFCE-A3A7-0E27-E418-1AD42D777808}"/>
                </a:ext>
              </a:extLst>
            </p:cNvPr>
            <p:cNvSpPr txBox="1"/>
            <p:nvPr/>
          </p:nvSpPr>
          <p:spPr>
            <a:xfrm>
              <a:off x="3892731" y="4300654"/>
              <a:ext cx="697535" cy="427087"/>
            </a:xfrm>
            <a:prstGeom prst="rect">
              <a:avLst/>
            </a:prstGeom>
            <a:noFill/>
          </p:spPr>
          <p:txBody>
            <a:bodyPr wrap="square" rtlCol="0">
              <a:spAutoFit/>
            </a:bodyPr>
            <a:lstStyle/>
            <a:p>
              <a:r>
                <a:rPr lang="en-GB" sz="1000" dirty="0"/>
                <a:t>1</a:t>
              </a:r>
            </a:p>
          </p:txBody>
        </p:sp>
        <p:sp>
          <p:nvSpPr>
            <p:cNvPr id="22" name="TextBox 21">
              <a:extLst>
                <a:ext uri="{FF2B5EF4-FFF2-40B4-BE49-F238E27FC236}">
                  <a16:creationId xmlns:a16="http://schemas.microsoft.com/office/drawing/2014/main" id="{0B0D4491-CD7E-9560-1310-AC6CAD9CCCDE}"/>
                </a:ext>
              </a:extLst>
            </p:cNvPr>
            <p:cNvSpPr txBox="1"/>
            <p:nvPr/>
          </p:nvSpPr>
          <p:spPr>
            <a:xfrm>
              <a:off x="7833559" y="4260654"/>
              <a:ext cx="697535" cy="427087"/>
            </a:xfrm>
            <a:prstGeom prst="rect">
              <a:avLst/>
            </a:prstGeom>
            <a:noFill/>
          </p:spPr>
          <p:txBody>
            <a:bodyPr wrap="square" rtlCol="0">
              <a:spAutoFit/>
            </a:bodyPr>
            <a:lstStyle/>
            <a:p>
              <a:r>
                <a:rPr lang="en-GB" sz="1000" dirty="0"/>
                <a:t>1</a:t>
              </a:r>
            </a:p>
          </p:txBody>
        </p:sp>
        <p:sp>
          <p:nvSpPr>
            <p:cNvPr id="23" name="Oval 22">
              <a:extLst>
                <a:ext uri="{FF2B5EF4-FFF2-40B4-BE49-F238E27FC236}">
                  <a16:creationId xmlns:a16="http://schemas.microsoft.com/office/drawing/2014/main" id="{825014BC-491F-F83F-E7D7-CB9658070585}"/>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sp>
        <p:nvSpPr>
          <p:cNvPr id="3" name="Content Placeholder 2">
            <a:extLst>
              <a:ext uri="{FF2B5EF4-FFF2-40B4-BE49-F238E27FC236}">
                <a16:creationId xmlns:a16="http://schemas.microsoft.com/office/drawing/2014/main" id="{825EE0B0-93FA-0937-12CC-78BF21511190}"/>
              </a:ext>
            </a:extLst>
          </p:cNvPr>
          <p:cNvSpPr txBox="1">
            <a:spLocks/>
          </p:cNvSpPr>
          <p:nvPr/>
        </p:nvSpPr>
        <p:spPr>
          <a:xfrm>
            <a:off x="783773" y="2684473"/>
            <a:ext cx="9808029" cy="2624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AEB4B9"/>
              </a:buClr>
              <a:buFont typeface="Arial" panose="020B0604020202020204" pitchFamily="34" charset="0"/>
              <a:buChar char="•"/>
              <a:defRPr sz="2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AEB4B9"/>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AEB4B9"/>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AEB4B9"/>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AEB4B9"/>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1 to 1 relation having partial participation on both sides:</a:t>
            </a:r>
          </a:p>
          <a:p>
            <a:pPr lvl="2"/>
            <a:r>
              <a:rPr lang="en-GB" dirty="0"/>
              <a:t>Car(</a:t>
            </a:r>
            <a:r>
              <a:rPr lang="en-GB" i="1" dirty="0" err="1"/>
              <a:t>Brand</a:t>
            </a:r>
            <a:r>
              <a:rPr lang="en-GB" dirty="0" err="1"/>
              <a:t>:TEXT,</a:t>
            </a:r>
            <a:r>
              <a:rPr lang="en-GB" i="1" dirty="0" err="1"/>
              <a:t>Weight</a:t>
            </a:r>
            <a:r>
              <a:rPr lang="en-GB" dirty="0" err="1"/>
              <a:t>:INT,</a:t>
            </a:r>
            <a:r>
              <a:rPr lang="en-GB" i="1" dirty="0" err="1"/>
              <a:t>Length</a:t>
            </a:r>
            <a:r>
              <a:rPr lang="en-GB" dirty="0" err="1"/>
              <a:t>:DOUBLE,</a:t>
            </a:r>
            <a:r>
              <a:rPr lang="en-GB" i="1" dirty="0" err="1"/>
              <a:t>Max_Speed</a:t>
            </a:r>
            <a:r>
              <a:rPr lang="en-GB" dirty="0" err="1"/>
              <a:t>:INT</a:t>
            </a:r>
            <a:r>
              <a:rPr lang="en-GB" i="1" dirty="0"/>
              <a:t>, PRIMARY KEY:</a:t>
            </a:r>
            <a:r>
              <a:rPr lang="en-GB" dirty="0"/>
              <a:t>BRAND)</a:t>
            </a:r>
          </a:p>
          <a:p>
            <a:pPr lvl="2"/>
            <a:r>
              <a:rPr lang="en-GB" dirty="0" err="1"/>
              <a:t>Mec_Rep</a:t>
            </a:r>
            <a:r>
              <a:rPr lang="en-GB" dirty="0"/>
              <a:t>(</a:t>
            </a:r>
            <a:r>
              <a:rPr lang="en-GB" dirty="0" err="1"/>
              <a:t>SSI:</a:t>
            </a:r>
            <a:r>
              <a:rPr lang="en-GB" i="1" dirty="0" err="1"/>
              <a:t>TEXT</a:t>
            </a:r>
            <a:r>
              <a:rPr lang="en-GB" dirty="0" err="1"/>
              <a:t>,Name:</a:t>
            </a:r>
            <a:r>
              <a:rPr lang="en-GB" i="1" dirty="0" err="1"/>
              <a:t>TEXT</a:t>
            </a:r>
            <a:r>
              <a:rPr lang="en-GB" dirty="0" err="1"/>
              <a:t>,Phone:</a:t>
            </a:r>
            <a:r>
              <a:rPr lang="en-GB" i="1" dirty="0" err="1"/>
              <a:t>TEXT</a:t>
            </a:r>
            <a:r>
              <a:rPr lang="en-GB" dirty="0" err="1"/>
              <a:t>,Brand:</a:t>
            </a:r>
            <a:r>
              <a:rPr lang="en-GB" i="1" dirty="0" err="1"/>
              <a:t>TEXT</a:t>
            </a:r>
            <a:r>
              <a:rPr lang="en-GB" i="1" dirty="0"/>
              <a:t>, </a:t>
            </a:r>
            <a:r>
              <a:rPr lang="en-GB" i="1" dirty="0">
                <a:solidFill>
                  <a:srgbClr val="00B0F0"/>
                </a:solidFill>
              </a:rPr>
              <a:t>PRIMARY KEY:</a:t>
            </a:r>
            <a:r>
              <a:rPr lang="en-GB" dirty="0">
                <a:solidFill>
                  <a:srgbClr val="00B0F0"/>
                </a:solidFill>
              </a:rPr>
              <a:t>SSI</a:t>
            </a:r>
            <a:r>
              <a:rPr lang="en-GB" i="1" dirty="0"/>
              <a:t>, </a:t>
            </a:r>
            <a:r>
              <a:rPr lang="en-GB" i="1" dirty="0">
                <a:solidFill>
                  <a:srgbClr val="FF0000"/>
                </a:solidFill>
              </a:rPr>
              <a:t>Foreign Key: Brand REFERENCING:</a:t>
            </a:r>
            <a:r>
              <a:rPr lang="en-GB" dirty="0">
                <a:solidFill>
                  <a:srgbClr val="FF0000"/>
                </a:solidFill>
              </a:rPr>
              <a:t>CAR</a:t>
            </a:r>
            <a:r>
              <a:rPr lang="en-GB" dirty="0"/>
              <a:t>)</a:t>
            </a:r>
          </a:p>
          <a:p>
            <a:endParaRPr lang="en-GB" dirty="0">
              <a:solidFill>
                <a:schemeClr val="bg1"/>
              </a:solidFill>
            </a:endParaRPr>
          </a:p>
        </p:txBody>
      </p:sp>
      <p:sp>
        <p:nvSpPr>
          <p:cNvPr id="25" name="TextBox 24">
            <a:extLst>
              <a:ext uri="{FF2B5EF4-FFF2-40B4-BE49-F238E27FC236}">
                <a16:creationId xmlns:a16="http://schemas.microsoft.com/office/drawing/2014/main" id="{33D7875F-9EEF-12D9-CA52-FD79B09DD8FC}"/>
              </a:ext>
            </a:extLst>
          </p:cNvPr>
          <p:cNvSpPr txBox="1"/>
          <p:nvPr/>
        </p:nvSpPr>
        <p:spPr>
          <a:xfrm>
            <a:off x="6469210" y="1294938"/>
            <a:ext cx="3701707" cy="523220"/>
          </a:xfrm>
          <a:prstGeom prst="rect">
            <a:avLst/>
          </a:prstGeom>
          <a:noFill/>
        </p:spPr>
        <p:txBody>
          <a:bodyPr wrap="square">
            <a:spAutoFit/>
          </a:bodyPr>
          <a:lstStyle/>
          <a:p>
            <a:r>
              <a:rPr lang="en-GB" sz="1400" dirty="0"/>
              <a:t>“A car can be repaired by at most one mechanic.</a:t>
            </a:r>
          </a:p>
          <a:p>
            <a:r>
              <a:rPr lang="en-GB" sz="1400" dirty="0"/>
              <a:t>A mechanic can repair at most one type of car.”</a:t>
            </a:r>
          </a:p>
        </p:txBody>
      </p:sp>
      <p:pic>
        <p:nvPicPr>
          <p:cNvPr id="26" name="Picture 25">
            <a:extLst>
              <a:ext uri="{FF2B5EF4-FFF2-40B4-BE49-F238E27FC236}">
                <a16:creationId xmlns:a16="http://schemas.microsoft.com/office/drawing/2014/main" id="{45385126-55BE-40F1-A53A-68A7EDB49278}"/>
              </a:ext>
            </a:extLst>
          </p:cNvPr>
          <p:cNvPicPr>
            <a:picLocks noChangeAspect="1"/>
          </p:cNvPicPr>
          <p:nvPr/>
        </p:nvPicPr>
        <p:blipFill>
          <a:blip r:embed="rId2"/>
          <a:stretch>
            <a:fillRect/>
          </a:stretch>
        </p:blipFill>
        <p:spPr>
          <a:xfrm>
            <a:off x="434803" y="4377664"/>
            <a:ext cx="4182218" cy="1511939"/>
          </a:xfrm>
          <a:prstGeom prst="rect">
            <a:avLst/>
          </a:prstGeom>
        </p:spPr>
      </p:pic>
      <p:graphicFrame>
        <p:nvGraphicFramePr>
          <p:cNvPr id="27" name="Table 11">
            <a:extLst>
              <a:ext uri="{FF2B5EF4-FFF2-40B4-BE49-F238E27FC236}">
                <a16:creationId xmlns:a16="http://schemas.microsoft.com/office/drawing/2014/main" id="{3B688982-FA4B-FF60-7839-8C4D5AFCFC56}"/>
              </a:ext>
            </a:extLst>
          </p:cNvPr>
          <p:cNvGraphicFramePr>
            <a:graphicFrameLocks noGrp="1"/>
          </p:cNvGraphicFramePr>
          <p:nvPr>
            <p:extLst>
              <p:ext uri="{D42A27DB-BD31-4B8C-83A1-F6EECF244321}">
                <p14:modId xmlns:p14="http://schemas.microsoft.com/office/powerpoint/2010/main" val="3463335743"/>
              </p:ext>
            </p:extLst>
          </p:nvPr>
        </p:nvGraphicFramePr>
        <p:xfrm>
          <a:off x="9919740" y="4425373"/>
          <a:ext cx="1103459" cy="1854200"/>
        </p:xfrm>
        <a:graphic>
          <a:graphicData uri="http://schemas.openxmlformats.org/drawingml/2006/table">
            <a:tbl>
              <a:tblPr firstRow="1" bandRow="1">
                <a:tableStyleId>{5C22544A-7EE6-4342-B048-85BDC9FD1C3A}</a:tableStyleId>
              </a:tblPr>
              <a:tblGrid>
                <a:gridCol w="1103459">
                  <a:extLst>
                    <a:ext uri="{9D8B030D-6E8A-4147-A177-3AD203B41FA5}">
                      <a16:colId xmlns:a16="http://schemas.microsoft.com/office/drawing/2014/main" val="2239927709"/>
                    </a:ext>
                  </a:extLst>
                </a:gridCol>
              </a:tblGrid>
              <a:tr h="370840">
                <a:tc>
                  <a:txBody>
                    <a:bodyPr/>
                    <a:lstStyle/>
                    <a:p>
                      <a:r>
                        <a:rPr lang="en-GB" sz="1200" dirty="0"/>
                        <a:t>Brand</a:t>
                      </a:r>
                    </a:p>
                  </a:txBody>
                  <a:tcPr/>
                </a:tc>
                <a:extLst>
                  <a:ext uri="{0D108BD9-81ED-4DB2-BD59-A6C34878D82A}">
                    <a16:rowId xmlns:a16="http://schemas.microsoft.com/office/drawing/2014/main" val="3153680858"/>
                  </a:ext>
                </a:extLst>
              </a:tr>
              <a:tr h="370840">
                <a:tc>
                  <a:txBody>
                    <a:bodyPr/>
                    <a:lstStyle/>
                    <a:p>
                      <a:r>
                        <a:rPr lang="en-GB" sz="1100" dirty="0" err="1"/>
                        <a:t>Toyota_Corolla</a:t>
                      </a:r>
                      <a:endParaRPr lang="en-GB" sz="1100" dirty="0"/>
                    </a:p>
                  </a:txBody>
                  <a:tcPr/>
                </a:tc>
                <a:extLst>
                  <a:ext uri="{0D108BD9-81ED-4DB2-BD59-A6C34878D82A}">
                    <a16:rowId xmlns:a16="http://schemas.microsoft.com/office/drawing/2014/main" val="884840968"/>
                  </a:ext>
                </a:extLst>
              </a:tr>
              <a:tr h="370840">
                <a:tc>
                  <a:txBody>
                    <a:bodyPr/>
                    <a:lstStyle/>
                    <a:p>
                      <a:r>
                        <a:rPr lang="en-GB" sz="1100" dirty="0"/>
                        <a:t>Hyundai E.GLS</a:t>
                      </a:r>
                    </a:p>
                  </a:txBody>
                  <a:tcPr/>
                </a:tc>
                <a:extLst>
                  <a:ext uri="{0D108BD9-81ED-4DB2-BD59-A6C34878D82A}">
                    <a16:rowId xmlns:a16="http://schemas.microsoft.com/office/drawing/2014/main" val="4148740185"/>
                  </a:ext>
                </a:extLst>
              </a:tr>
              <a:tr h="370840">
                <a:tc>
                  <a:txBody>
                    <a:bodyPr/>
                    <a:lstStyle/>
                    <a:p>
                      <a:r>
                        <a:rPr lang="en-GB" sz="1200" dirty="0"/>
                        <a:t>BMW 3.21</a:t>
                      </a:r>
                    </a:p>
                  </a:txBody>
                  <a:tcPr/>
                </a:tc>
                <a:extLst>
                  <a:ext uri="{0D108BD9-81ED-4DB2-BD59-A6C34878D82A}">
                    <a16:rowId xmlns:a16="http://schemas.microsoft.com/office/drawing/2014/main" val="398107012"/>
                  </a:ext>
                </a:extLst>
              </a:tr>
              <a:tr h="370840">
                <a:tc>
                  <a:txBody>
                    <a:bodyPr/>
                    <a:lstStyle/>
                    <a:p>
                      <a:r>
                        <a:rPr lang="en-GB" sz="1400" dirty="0"/>
                        <a:t>BMW 3.21</a:t>
                      </a:r>
                    </a:p>
                  </a:txBody>
                  <a:tcPr/>
                </a:tc>
                <a:extLst>
                  <a:ext uri="{0D108BD9-81ED-4DB2-BD59-A6C34878D82A}">
                    <a16:rowId xmlns:a16="http://schemas.microsoft.com/office/drawing/2014/main" val="2414371942"/>
                  </a:ext>
                </a:extLst>
              </a:tr>
            </a:tbl>
          </a:graphicData>
        </a:graphic>
      </p:graphicFrame>
      <p:graphicFrame>
        <p:nvGraphicFramePr>
          <p:cNvPr id="28" name="Table 7">
            <a:extLst>
              <a:ext uri="{FF2B5EF4-FFF2-40B4-BE49-F238E27FC236}">
                <a16:creationId xmlns:a16="http://schemas.microsoft.com/office/drawing/2014/main" id="{9C8248AC-7F92-011B-D1B0-1755D1C642F4}"/>
              </a:ext>
            </a:extLst>
          </p:cNvPr>
          <p:cNvGraphicFramePr>
            <a:graphicFrameLocks noGrp="1"/>
          </p:cNvGraphicFramePr>
          <p:nvPr>
            <p:extLst>
              <p:ext uri="{D42A27DB-BD31-4B8C-83A1-F6EECF244321}">
                <p14:modId xmlns:p14="http://schemas.microsoft.com/office/powerpoint/2010/main" val="3774254171"/>
              </p:ext>
            </p:extLst>
          </p:nvPr>
        </p:nvGraphicFramePr>
        <p:xfrm>
          <a:off x="6150032" y="4425800"/>
          <a:ext cx="3766988" cy="1854200"/>
        </p:xfrm>
        <a:graphic>
          <a:graphicData uri="http://schemas.openxmlformats.org/drawingml/2006/table">
            <a:tbl>
              <a:tblPr firstRow="1" bandRow="1">
                <a:tableStyleId>{5C22544A-7EE6-4342-B048-85BDC9FD1C3A}</a:tableStyleId>
              </a:tblPr>
              <a:tblGrid>
                <a:gridCol w="1076541">
                  <a:extLst>
                    <a:ext uri="{9D8B030D-6E8A-4147-A177-3AD203B41FA5}">
                      <a16:colId xmlns:a16="http://schemas.microsoft.com/office/drawing/2014/main" val="1551054938"/>
                    </a:ext>
                  </a:extLst>
                </a:gridCol>
                <a:gridCol w="800100">
                  <a:extLst>
                    <a:ext uri="{9D8B030D-6E8A-4147-A177-3AD203B41FA5}">
                      <a16:colId xmlns:a16="http://schemas.microsoft.com/office/drawing/2014/main" val="2429303523"/>
                    </a:ext>
                  </a:extLst>
                </a:gridCol>
                <a:gridCol w="1890347">
                  <a:extLst>
                    <a:ext uri="{9D8B030D-6E8A-4147-A177-3AD203B41FA5}">
                      <a16:colId xmlns:a16="http://schemas.microsoft.com/office/drawing/2014/main" val="749733657"/>
                    </a:ext>
                  </a:extLst>
                </a:gridCol>
              </a:tblGrid>
              <a:tr h="370840">
                <a:tc>
                  <a:txBody>
                    <a:bodyPr/>
                    <a:lstStyle/>
                    <a:p>
                      <a:r>
                        <a:rPr lang="en-GB" sz="1400" dirty="0"/>
                        <a:t>SSI</a:t>
                      </a:r>
                    </a:p>
                  </a:txBody>
                  <a:tcPr/>
                </a:tc>
                <a:tc>
                  <a:txBody>
                    <a:bodyPr/>
                    <a:lstStyle/>
                    <a:p>
                      <a:r>
                        <a:rPr lang="en-GB" sz="1400" dirty="0"/>
                        <a:t>Name</a:t>
                      </a:r>
                    </a:p>
                  </a:txBody>
                  <a:tcPr/>
                </a:tc>
                <a:tc>
                  <a:txBody>
                    <a:bodyPr/>
                    <a:lstStyle/>
                    <a:p>
                      <a:r>
                        <a:rPr lang="en-GB" sz="1400" dirty="0" err="1"/>
                        <a:t>Phone_Number</a:t>
                      </a:r>
                      <a:endParaRPr lang="en-GB" sz="1400" dirty="0"/>
                    </a:p>
                  </a:txBody>
                  <a:tcPr/>
                </a:tc>
                <a:extLst>
                  <a:ext uri="{0D108BD9-81ED-4DB2-BD59-A6C34878D82A}">
                    <a16:rowId xmlns:a16="http://schemas.microsoft.com/office/drawing/2014/main" val="1488878063"/>
                  </a:ext>
                </a:extLst>
              </a:tr>
              <a:tr h="370840">
                <a:tc>
                  <a:txBody>
                    <a:bodyPr/>
                    <a:lstStyle/>
                    <a:p>
                      <a:r>
                        <a:rPr lang="en-GB" sz="1400" dirty="0"/>
                        <a:t>87542702</a:t>
                      </a:r>
                    </a:p>
                  </a:txBody>
                  <a:tcPr/>
                </a:tc>
                <a:tc>
                  <a:txBody>
                    <a:bodyPr/>
                    <a:lstStyle/>
                    <a:p>
                      <a:r>
                        <a:rPr lang="en-GB" sz="1400" dirty="0"/>
                        <a:t>Tom</a:t>
                      </a:r>
                    </a:p>
                  </a:txBody>
                  <a:tcPr/>
                </a:tc>
                <a:tc>
                  <a:txBody>
                    <a:bodyPr/>
                    <a:lstStyle/>
                    <a:p>
                      <a:r>
                        <a:rPr lang="en-GB" sz="1400" dirty="0"/>
                        <a:t>75315567</a:t>
                      </a:r>
                    </a:p>
                  </a:txBody>
                  <a:tcPr/>
                </a:tc>
                <a:extLst>
                  <a:ext uri="{0D108BD9-81ED-4DB2-BD59-A6C34878D82A}">
                    <a16:rowId xmlns:a16="http://schemas.microsoft.com/office/drawing/2014/main" val="4098427296"/>
                  </a:ext>
                </a:extLst>
              </a:tr>
              <a:tr h="370840">
                <a:tc>
                  <a:txBody>
                    <a:bodyPr/>
                    <a:lstStyle/>
                    <a:p>
                      <a:r>
                        <a:rPr lang="en-GB" sz="1400" dirty="0"/>
                        <a:t>68201937</a:t>
                      </a:r>
                    </a:p>
                  </a:txBody>
                  <a:tcPr/>
                </a:tc>
                <a:tc>
                  <a:txBody>
                    <a:bodyPr/>
                    <a:lstStyle/>
                    <a:p>
                      <a:r>
                        <a:rPr lang="en-GB" sz="1400" dirty="0"/>
                        <a:t>Uraz</a:t>
                      </a:r>
                    </a:p>
                  </a:txBody>
                  <a:tcPr/>
                </a:tc>
                <a:tc>
                  <a:txBody>
                    <a:bodyPr/>
                    <a:lstStyle/>
                    <a:p>
                      <a:r>
                        <a:rPr lang="en-GB" sz="1400" dirty="0"/>
                        <a:t>75335521</a:t>
                      </a:r>
                    </a:p>
                  </a:txBody>
                  <a:tcPr/>
                </a:tc>
                <a:extLst>
                  <a:ext uri="{0D108BD9-81ED-4DB2-BD59-A6C34878D82A}">
                    <a16:rowId xmlns:a16="http://schemas.microsoft.com/office/drawing/2014/main" val="1953469719"/>
                  </a:ext>
                </a:extLst>
              </a:tr>
              <a:tr h="370840">
                <a:tc>
                  <a:txBody>
                    <a:bodyPr/>
                    <a:lstStyle/>
                    <a:p>
                      <a:r>
                        <a:rPr lang="en-GB" sz="1400" dirty="0"/>
                        <a:t>23139827</a:t>
                      </a:r>
                    </a:p>
                  </a:txBody>
                  <a:tcPr/>
                </a:tc>
                <a:tc>
                  <a:txBody>
                    <a:bodyPr/>
                    <a:lstStyle/>
                    <a:p>
                      <a:r>
                        <a:rPr lang="en-GB" sz="1400" dirty="0"/>
                        <a:t>Nick</a:t>
                      </a:r>
                    </a:p>
                  </a:txBody>
                  <a:tcPr/>
                </a:tc>
                <a:tc>
                  <a:txBody>
                    <a:bodyPr/>
                    <a:lstStyle/>
                    <a:p>
                      <a:r>
                        <a:rPr lang="en-GB" sz="1400" dirty="0"/>
                        <a:t>75315544</a:t>
                      </a:r>
                    </a:p>
                  </a:txBody>
                  <a:tcPr/>
                </a:tc>
                <a:extLst>
                  <a:ext uri="{0D108BD9-81ED-4DB2-BD59-A6C34878D82A}">
                    <a16:rowId xmlns:a16="http://schemas.microsoft.com/office/drawing/2014/main" val="3233330986"/>
                  </a:ext>
                </a:extLst>
              </a:tr>
              <a:tr h="370840">
                <a:tc>
                  <a:txBody>
                    <a:bodyPr/>
                    <a:lstStyle/>
                    <a:p>
                      <a:r>
                        <a:rPr lang="en-GB" sz="1400" dirty="0"/>
                        <a:t>43279823</a:t>
                      </a:r>
                    </a:p>
                  </a:txBody>
                  <a:tcPr/>
                </a:tc>
                <a:tc>
                  <a:txBody>
                    <a:bodyPr/>
                    <a:lstStyle/>
                    <a:p>
                      <a:r>
                        <a:rPr lang="en-GB" sz="1400" dirty="0"/>
                        <a:t>Thanos</a:t>
                      </a:r>
                    </a:p>
                  </a:txBody>
                  <a:tcPr/>
                </a:tc>
                <a:tc>
                  <a:txBody>
                    <a:bodyPr/>
                    <a:lstStyle/>
                    <a:p>
                      <a:r>
                        <a:rPr lang="en-GB" sz="1400" dirty="0"/>
                        <a:t>72352362</a:t>
                      </a:r>
                    </a:p>
                  </a:txBody>
                  <a:tcPr/>
                </a:tc>
                <a:extLst>
                  <a:ext uri="{0D108BD9-81ED-4DB2-BD59-A6C34878D82A}">
                    <a16:rowId xmlns:a16="http://schemas.microsoft.com/office/drawing/2014/main" val="2706797142"/>
                  </a:ext>
                </a:extLst>
              </a:tr>
            </a:tbl>
          </a:graphicData>
        </a:graphic>
      </p:graphicFrame>
      <p:sp>
        <p:nvSpPr>
          <p:cNvPr id="29" name="Multiplication Sign 28">
            <a:extLst>
              <a:ext uri="{FF2B5EF4-FFF2-40B4-BE49-F238E27FC236}">
                <a16:creationId xmlns:a16="http://schemas.microsoft.com/office/drawing/2014/main" id="{7043F593-5B10-415D-3A45-34037DA9A701}"/>
              </a:ext>
            </a:extLst>
          </p:cNvPr>
          <p:cNvSpPr/>
          <p:nvPr/>
        </p:nvSpPr>
        <p:spPr>
          <a:xfrm>
            <a:off x="6150032" y="5831167"/>
            <a:ext cx="5038765" cy="679837"/>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BCD86E2C-FEDE-B97B-5C5A-22BD7504C5B8}"/>
              </a:ext>
            </a:extLst>
          </p:cNvPr>
          <p:cNvSpPr/>
          <p:nvPr/>
        </p:nvSpPr>
        <p:spPr>
          <a:xfrm>
            <a:off x="7331230" y="1626058"/>
            <a:ext cx="4455492" cy="151193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63503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69E6-454A-3EE7-2C19-F7D5814352BA}"/>
              </a:ext>
            </a:extLst>
          </p:cNvPr>
          <p:cNvSpPr>
            <a:spLocks noGrp="1"/>
          </p:cNvSpPr>
          <p:nvPr>
            <p:ph type="title"/>
          </p:nvPr>
        </p:nvSpPr>
        <p:spPr/>
        <p:txBody>
          <a:bodyPr/>
          <a:lstStyle/>
          <a:p>
            <a:r>
              <a:rPr lang="en-GB" dirty="0"/>
              <a:t>How do we derive Foreign Keys and ICs for different relationship types?</a:t>
            </a:r>
          </a:p>
        </p:txBody>
      </p:sp>
      <p:sp>
        <p:nvSpPr>
          <p:cNvPr id="3" name="Content Placeholder 2">
            <a:extLst>
              <a:ext uri="{FF2B5EF4-FFF2-40B4-BE49-F238E27FC236}">
                <a16:creationId xmlns:a16="http://schemas.microsoft.com/office/drawing/2014/main" id="{6979F6E2-2E54-EE37-04E9-6949153377FA}"/>
              </a:ext>
            </a:extLst>
          </p:cNvPr>
          <p:cNvSpPr>
            <a:spLocks noGrp="1"/>
          </p:cNvSpPr>
          <p:nvPr>
            <p:ph idx="1"/>
          </p:nvPr>
        </p:nvSpPr>
        <p:spPr/>
        <p:txBody>
          <a:bodyPr/>
          <a:lstStyle/>
          <a:p>
            <a:r>
              <a:rPr lang="en-GB" dirty="0"/>
              <a:t>1 to 1 relations</a:t>
            </a:r>
          </a:p>
        </p:txBody>
      </p:sp>
      <p:sp>
        <p:nvSpPr>
          <p:cNvPr id="4" name="Slide Number Placeholder 3">
            <a:extLst>
              <a:ext uri="{FF2B5EF4-FFF2-40B4-BE49-F238E27FC236}">
                <a16:creationId xmlns:a16="http://schemas.microsoft.com/office/drawing/2014/main" id="{DBAA6220-2834-D35C-3C80-E8EA860E8E17}"/>
              </a:ext>
            </a:extLst>
          </p:cNvPr>
          <p:cNvSpPr>
            <a:spLocks noGrp="1"/>
          </p:cNvSpPr>
          <p:nvPr>
            <p:ph type="sldNum" sz="quarter" idx="4"/>
          </p:nvPr>
        </p:nvSpPr>
        <p:spPr>
          <a:xfrm>
            <a:off x="9008398" y="5594304"/>
            <a:ext cx="2743200" cy="365125"/>
          </a:xfrm>
        </p:spPr>
        <p:txBody>
          <a:bodyPr/>
          <a:lstStyle/>
          <a:p>
            <a:fld id="{6998E55D-8E2A-4AFE-A61C-B5DBBB7761E7}" type="slidenum">
              <a:rPr lang="en-GB" smtClean="0"/>
              <a:pPr/>
              <a:t>74</a:t>
            </a:fld>
            <a:endParaRPr lang="en-GB"/>
          </a:p>
        </p:txBody>
      </p:sp>
      <p:grpSp>
        <p:nvGrpSpPr>
          <p:cNvPr id="24" name="Group 23">
            <a:extLst>
              <a:ext uri="{FF2B5EF4-FFF2-40B4-BE49-F238E27FC236}">
                <a16:creationId xmlns:a16="http://schemas.microsoft.com/office/drawing/2014/main" id="{FF8C2DF2-4580-5559-378B-29BBE24E5E22}"/>
              </a:ext>
            </a:extLst>
          </p:cNvPr>
          <p:cNvGrpSpPr/>
          <p:nvPr/>
        </p:nvGrpSpPr>
        <p:grpSpPr>
          <a:xfrm>
            <a:off x="4563292" y="1885573"/>
            <a:ext cx="6943824" cy="856836"/>
            <a:chOff x="1018680" y="3533832"/>
            <a:chExt cx="9957214" cy="1546661"/>
          </a:xfrm>
        </p:grpSpPr>
        <p:sp>
          <p:nvSpPr>
            <p:cNvPr id="5" name="Flowchart: Decision 4">
              <a:extLst>
                <a:ext uri="{FF2B5EF4-FFF2-40B4-BE49-F238E27FC236}">
                  <a16:creationId xmlns:a16="http://schemas.microsoft.com/office/drawing/2014/main" id="{6F26C37D-4D15-6992-453D-6D6A54B4F10B}"/>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6" name="Rectangle 5">
              <a:extLst>
                <a:ext uri="{FF2B5EF4-FFF2-40B4-BE49-F238E27FC236}">
                  <a16:creationId xmlns:a16="http://schemas.microsoft.com/office/drawing/2014/main" id="{649C1882-0799-2F8E-7399-709CB75651F7}"/>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7" name="Oval 6">
              <a:extLst>
                <a:ext uri="{FF2B5EF4-FFF2-40B4-BE49-F238E27FC236}">
                  <a16:creationId xmlns:a16="http://schemas.microsoft.com/office/drawing/2014/main" id="{8B51BBDE-3DAB-39B7-D6DB-D2DC08BB61B2}"/>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8" name="Oval 7">
              <a:extLst>
                <a:ext uri="{FF2B5EF4-FFF2-40B4-BE49-F238E27FC236}">
                  <a16:creationId xmlns:a16="http://schemas.microsoft.com/office/drawing/2014/main" id="{111FF984-3C98-1571-0ED7-EA51776F718E}"/>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9" name="Oval 8">
              <a:extLst>
                <a:ext uri="{FF2B5EF4-FFF2-40B4-BE49-F238E27FC236}">
                  <a16:creationId xmlns:a16="http://schemas.microsoft.com/office/drawing/2014/main" id="{49DCBFC6-BF8E-CB71-E9A8-EDFB4B5463C6}"/>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10" name="Straight Connector 9">
              <a:extLst>
                <a:ext uri="{FF2B5EF4-FFF2-40B4-BE49-F238E27FC236}">
                  <a16:creationId xmlns:a16="http://schemas.microsoft.com/office/drawing/2014/main" id="{8BE11D60-0184-88E5-2917-3EF78F758436}"/>
                </a:ext>
              </a:extLst>
            </p:cNvPr>
            <p:cNvCxnSpPr>
              <a:stCxn id="7" idx="6"/>
              <a:endCxn id="6"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9D639BC-1394-8000-9F23-6386DA523566}"/>
                </a:ext>
              </a:extLst>
            </p:cNvPr>
            <p:cNvCxnSpPr>
              <a:cxnSpLocks/>
              <a:stCxn id="9" idx="4"/>
              <a:endCxn id="6"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1126978-A013-2AD5-2FED-11D07177C43B}"/>
                </a:ext>
              </a:extLst>
            </p:cNvPr>
            <p:cNvCxnSpPr>
              <a:cxnSpLocks/>
              <a:stCxn id="8" idx="2"/>
              <a:endCxn id="6"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2D154D-A574-D2BB-4EB7-2F9DE357C0C5}"/>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14" name="Oval 13">
              <a:extLst>
                <a:ext uri="{FF2B5EF4-FFF2-40B4-BE49-F238E27FC236}">
                  <a16:creationId xmlns:a16="http://schemas.microsoft.com/office/drawing/2014/main" id="{D296C693-F5EF-C943-9315-D3DDAA5CA1CF}"/>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15" name="Oval 14">
              <a:extLst>
                <a:ext uri="{FF2B5EF4-FFF2-40B4-BE49-F238E27FC236}">
                  <a16:creationId xmlns:a16="http://schemas.microsoft.com/office/drawing/2014/main" id="{4E016E05-AE3C-0775-207E-5C6D2C2BF7D0}"/>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16" name="Straight Connector 15">
              <a:extLst>
                <a:ext uri="{FF2B5EF4-FFF2-40B4-BE49-F238E27FC236}">
                  <a16:creationId xmlns:a16="http://schemas.microsoft.com/office/drawing/2014/main" id="{EF6BCB13-E8A0-3771-73AD-A8E724A92FA3}"/>
                </a:ext>
              </a:extLst>
            </p:cNvPr>
            <p:cNvCxnSpPr>
              <a:cxnSpLocks/>
              <a:stCxn id="14" idx="4"/>
              <a:endCxn id="13"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A02729E-2F83-7176-B803-8B5798E9C6E6}"/>
                </a:ext>
              </a:extLst>
            </p:cNvPr>
            <p:cNvCxnSpPr>
              <a:cxnSpLocks/>
              <a:stCxn id="15" idx="3"/>
              <a:endCxn id="13"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E334DE-C7F2-4855-5BB3-1757A6DEDE1D}"/>
                </a:ext>
              </a:extLst>
            </p:cNvPr>
            <p:cNvCxnSpPr>
              <a:cxnSpLocks/>
              <a:endCxn id="13"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D3CF94-5698-6EEE-3C45-99BC7E8E79A0}"/>
                </a:ext>
              </a:extLst>
            </p:cNvPr>
            <p:cNvCxnSpPr>
              <a:cxnSpLocks/>
              <a:stCxn id="5" idx="3"/>
              <a:endCxn id="13"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5F22B1-AC1E-A54A-82BB-2A81B656ADA0}"/>
                </a:ext>
              </a:extLst>
            </p:cNvPr>
            <p:cNvCxnSpPr>
              <a:cxnSpLocks/>
              <a:stCxn id="6" idx="3"/>
              <a:endCxn id="5"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203EFCE-A3A7-0E27-E418-1AD42D777808}"/>
                </a:ext>
              </a:extLst>
            </p:cNvPr>
            <p:cNvSpPr txBox="1"/>
            <p:nvPr/>
          </p:nvSpPr>
          <p:spPr>
            <a:xfrm>
              <a:off x="3892731" y="4300654"/>
              <a:ext cx="697535" cy="427087"/>
            </a:xfrm>
            <a:prstGeom prst="rect">
              <a:avLst/>
            </a:prstGeom>
            <a:noFill/>
          </p:spPr>
          <p:txBody>
            <a:bodyPr wrap="square" rtlCol="0">
              <a:spAutoFit/>
            </a:bodyPr>
            <a:lstStyle/>
            <a:p>
              <a:r>
                <a:rPr lang="en-GB" sz="1000" dirty="0"/>
                <a:t>1</a:t>
              </a:r>
            </a:p>
          </p:txBody>
        </p:sp>
        <p:sp>
          <p:nvSpPr>
            <p:cNvPr id="22" name="TextBox 21">
              <a:extLst>
                <a:ext uri="{FF2B5EF4-FFF2-40B4-BE49-F238E27FC236}">
                  <a16:creationId xmlns:a16="http://schemas.microsoft.com/office/drawing/2014/main" id="{0B0D4491-CD7E-9560-1310-AC6CAD9CCCDE}"/>
                </a:ext>
              </a:extLst>
            </p:cNvPr>
            <p:cNvSpPr txBox="1"/>
            <p:nvPr/>
          </p:nvSpPr>
          <p:spPr>
            <a:xfrm>
              <a:off x="7833559" y="4260654"/>
              <a:ext cx="697535" cy="427087"/>
            </a:xfrm>
            <a:prstGeom prst="rect">
              <a:avLst/>
            </a:prstGeom>
            <a:noFill/>
          </p:spPr>
          <p:txBody>
            <a:bodyPr wrap="square" rtlCol="0">
              <a:spAutoFit/>
            </a:bodyPr>
            <a:lstStyle/>
            <a:p>
              <a:r>
                <a:rPr lang="en-GB" sz="1000" dirty="0"/>
                <a:t>1</a:t>
              </a:r>
            </a:p>
          </p:txBody>
        </p:sp>
        <p:sp>
          <p:nvSpPr>
            <p:cNvPr id="23" name="Oval 22">
              <a:extLst>
                <a:ext uri="{FF2B5EF4-FFF2-40B4-BE49-F238E27FC236}">
                  <a16:creationId xmlns:a16="http://schemas.microsoft.com/office/drawing/2014/main" id="{825014BC-491F-F83F-E7D7-CB9658070585}"/>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pic>
        <p:nvPicPr>
          <p:cNvPr id="26" name="Picture 25">
            <a:extLst>
              <a:ext uri="{FF2B5EF4-FFF2-40B4-BE49-F238E27FC236}">
                <a16:creationId xmlns:a16="http://schemas.microsoft.com/office/drawing/2014/main" id="{9A30049F-EF8C-8FB7-CFDC-731F20B46FA6}"/>
              </a:ext>
            </a:extLst>
          </p:cNvPr>
          <p:cNvPicPr>
            <a:picLocks noChangeAspect="1"/>
          </p:cNvPicPr>
          <p:nvPr/>
        </p:nvPicPr>
        <p:blipFill>
          <a:blip r:embed="rId2"/>
          <a:stretch>
            <a:fillRect/>
          </a:stretch>
        </p:blipFill>
        <p:spPr>
          <a:xfrm>
            <a:off x="717923" y="3126588"/>
            <a:ext cx="4182218" cy="1511939"/>
          </a:xfrm>
          <a:prstGeom prst="rect">
            <a:avLst/>
          </a:prstGeom>
        </p:spPr>
      </p:pic>
      <p:graphicFrame>
        <p:nvGraphicFramePr>
          <p:cNvPr id="27" name="Table 11">
            <a:extLst>
              <a:ext uri="{FF2B5EF4-FFF2-40B4-BE49-F238E27FC236}">
                <a16:creationId xmlns:a16="http://schemas.microsoft.com/office/drawing/2014/main" id="{660A3AFA-3784-9A5F-7DF6-CDE64F009C23}"/>
              </a:ext>
            </a:extLst>
          </p:cNvPr>
          <p:cNvGraphicFramePr>
            <a:graphicFrameLocks noGrp="1"/>
          </p:cNvGraphicFramePr>
          <p:nvPr>
            <p:extLst>
              <p:ext uri="{D42A27DB-BD31-4B8C-83A1-F6EECF244321}">
                <p14:modId xmlns:p14="http://schemas.microsoft.com/office/powerpoint/2010/main" val="1656207487"/>
              </p:ext>
            </p:extLst>
          </p:nvPr>
        </p:nvGraphicFramePr>
        <p:xfrm>
          <a:off x="10210512" y="3155167"/>
          <a:ext cx="1103459" cy="1483360"/>
        </p:xfrm>
        <a:graphic>
          <a:graphicData uri="http://schemas.openxmlformats.org/drawingml/2006/table">
            <a:tbl>
              <a:tblPr firstRow="1" bandRow="1">
                <a:tableStyleId>{5C22544A-7EE6-4342-B048-85BDC9FD1C3A}</a:tableStyleId>
              </a:tblPr>
              <a:tblGrid>
                <a:gridCol w="1103459">
                  <a:extLst>
                    <a:ext uri="{9D8B030D-6E8A-4147-A177-3AD203B41FA5}">
                      <a16:colId xmlns:a16="http://schemas.microsoft.com/office/drawing/2014/main" val="2239927709"/>
                    </a:ext>
                  </a:extLst>
                </a:gridCol>
              </a:tblGrid>
              <a:tr h="370840">
                <a:tc>
                  <a:txBody>
                    <a:bodyPr/>
                    <a:lstStyle/>
                    <a:p>
                      <a:r>
                        <a:rPr lang="en-GB" sz="1200" dirty="0"/>
                        <a:t>Brand</a:t>
                      </a:r>
                    </a:p>
                  </a:txBody>
                  <a:tcPr/>
                </a:tc>
                <a:extLst>
                  <a:ext uri="{0D108BD9-81ED-4DB2-BD59-A6C34878D82A}">
                    <a16:rowId xmlns:a16="http://schemas.microsoft.com/office/drawing/2014/main" val="3153680858"/>
                  </a:ext>
                </a:extLst>
              </a:tr>
              <a:tr h="370840">
                <a:tc>
                  <a:txBody>
                    <a:bodyPr/>
                    <a:lstStyle/>
                    <a:p>
                      <a:r>
                        <a:rPr lang="en-GB" sz="1100" dirty="0" err="1"/>
                        <a:t>Toyota_Corolla</a:t>
                      </a:r>
                      <a:endParaRPr lang="en-GB" sz="1100" dirty="0"/>
                    </a:p>
                  </a:txBody>
                  <a:tcPr/>
                </a:tc>
                <a:extLst>
                  <a:ext uri="{0D108BD9-81ED-4DB2-BD59-A6C34878D82A}">
                    <a16:rowId xmlns:a16="http://schemas.microsoft.com/office/drawing/2014/main" val="884840968"/>
                  </a:ext>
                </a:extLst>
              </a:tr>
              <a:tr h="370840">
                <a:tc>
                  <a:txBody>
                    <a:bodyPr/>
                    <a:lstStyle/>
                    <a:p>
                      <a:r>
                        <a:rPr lang="en-GB" sz="1100" dirty="0"/>
                        <a:t>Hyundai E.GLS</a:t>
                      </a:r>
                    </a:p>
                  </a:txBody>
                  <a:tcPr/>
                </a:tc>
                <a:extLst>
                  <a:ext uri="{0D108BD9-81ED-4DB2-BD59-A6C34878D82A}">
                    <a16:rowId xmlns:a16="http://schemas.microsoft.com/office/drawing/2014/main" val="4148740185"/>
                  </a:ext>
                </a:extLst>
              </a:tr>
              <a:tr h="370840">
                <a:tc>
                  <a:txBody>
                    <a:bodyPr/>
                    <a:lstStyle/>
                    <a:p>
                      <a:r>
                        <a:rPr lang="en-GB" sz="1200" dirty="0"/>
                        <a:t>BMW 3.21</a:t>
                      </a:r>
                    </a:p>
                  </a:txBody>
                  <a:tcPr/>
                </a:tc>
                <a:extLst>
                  <a:ext uri="{0D108BD9-81ED-4DB2-BD59-A6C34878D82A}">
                    <a16:rowId xmlns:a16="http://schemas.microsoft.com/office/drawing/2014/main" val="398107012"/>
                  </a:ext>
                </a:extLst>
              </a:tr>
            </a:tbl>
          </a:graphicData>
        </a:graphic>
      </p:graphicFrame>
      <p:graphicFrame>
        <p:nvGraphicFramePr>
          <p:cNvPr id="33" name="Table 7">
            <a:extLst>
              <a:ext uri="{FF2B5EF4-FFF2-40B4-BE49-F238E27FC236}">
                <a16:creationId xmlns:a16="http://schemas.microsoft.com/office/drawing/2014/main" id="{B0194D1B-C060-FE71-B88A-A57223CC5643}"/>
              </a:ext>
            </a:extLst>
          </p:cNvPr>
          <p:cNvGraphicFramePr>
            <a:graphicFrameLocks noGrp="1"/>
          </p:cNvGraphicFramePr>
          <p:nvPr/>
        </p:nvGraphicFramePr>
        <p:xfrm>
          <a:off x="6433152" y="3174724"/>
          <a:ext cx="3766988" cy="1483360"/>
        </p:xfrm>
        <a:graphic>
          <a:graphicData uri="http://schemas.openxmlformats.org/drawingml/2006/table">
            <a:tbl>
              <a:tblPr firstRow="1" bandRow="1">
                <a:tableStyleId>{5C22544A-7EE6-4342-B048-85BDC9FD1C3A}</a:tableStyleId>
              </a:tblPr>
              <a:tblGrid>
                <a:gridCol w="1076541">
                  <a:extLst>
                    <a:ext uri="{9D8B030D-6E8A-4147-A177-3AD203B41FA5}">
                      <a16:colId xmlns:a16="http://schemas.microsoft.com/office/drawing/2014/main" val="1551054938"/>
                    </a:ext>
                  </a:extLst>
                </a:gridCol>
                <a:gridCol w="800100">
                  <a:extLst>
                    <a:ext uri="{9D8B030D-6E8A-4147-A177-3AD203B41FA5}">
                      <a16:colId xmlns:a16="http://schemas.microsoft.com/office/drawing/2014/main" val="2429303523"/>
                    </a:ext>
                  </a:extLst>
                </a:gridCol>
                <a:gridCol w="1890347">
                  <a:extLst>
                    <a:ext uri="{9D8B030D-6E8A-4147-A177-3AD203B41FA5}">
                      <a16:colId xmlns:a16="http://schemas.microsoft.com/office/drawing/2014/main" val="749733657"/>
                    </a:ext>
                  </a:extLst>
                </a:gridCol>
              </a:tblGrid>
              <a:tr h="370840">
                <a:tc>
                  <a:txBody>
                    <a:bodyPr/>
                    <a:lstStyle/>
                    <a:p>
                      <a:r>
                        <a:rPr lang="en-GB" sz="1400" dirty="0"/>
                        <a:t>SSI</a:t>
                      </a:r>
                    </a:p>
                  </a:txBody>
                  <a:tcPr/>
                </a:tc>
                <a:tc>
                  <a:txBody>
                    <a:bodyPr/>
                    <a:lstStyle/>
                    <a:p>
                      <a:r>
                        <a:rPr lang="en-GB" sz="1400" dirty="0"/>
                        <a:t>Name</a:t>
                      </a:r>
                    </a:p>
                  </a:txBody>
                  <a:tcPr/>
                </a:tc>
                <a:tc>
                  <a:txBody>
                    <a:bodyPr/>
                    <a:lstStyle/>
                    <a:p>
                      <a:r>
                        <a:rPr lang="en-GB" sz="1400" dirty="0" err="1"/>
                        <a:t>Phone_Number</a:t>
                      </a:r>
                      <a:endParaRPr lang="en-GB" sz="1400" dirty="0"/>
                    </a:p>
                  </a:txBody>
                  <a:tcPr/>
                </a:tc>
                <a:extLst>
                  <a:ext uri="{0D108BD9-81ED-4DB2-BD59-A6C34878D82A}">
                    <a16:rowId xmlns:a16="http://schemas.microsoft.com/office/drawing/2014/main" val="1488878063"/>
                  </a:ext>
                </a:extLst>
              </a:tr>
              <a:tr h="370840">
                <a:tc>
                  <a:txBody>
                    <a:bodyPr/>
                    <a:lstStyle/>
                    <a:p>
                      <a:r>
                        <a:rPr lang="en-GB" sz="1400" dirty="0"/>
                        <a:t>87542702</a:t>
                      </a:r>
                    </a:p>
                  </a:txBody>
                  <a:tcPr/>
                </a:tc>
                <a:tc>
                  <a:txBody>
                    <a:bodyPr/>
                    <a:lstStyle/>
                    <a:p>
                      <a:r>
                        <a:rPr lang="en-GB" sz="1400" dirty="0"/>
                        <a:t>Tom</a:t>
                      </a:r>
                    </a:p>
                  </a:txBody>
                  <a:tcPr/>
                </a:tc>
                <a:tc>
                  <a:txBody>
                    <a:bodyPr/>
                    <a:lstStyle/>
                    <a:p>
                      <a:r>
                        <a:rPr lang="en-GB" sz="1400" dirty="0"/>
                        <a:t>75315567</a:t>
                      </a:r>
                    </a:p>
                  </a:txBody>
                  <a:tcPr/>
                </a:tc>
                <a:extLst>
                  <a:ext uri="{0D108BD9-81ED-4DB2-BD59-A6C34878D82A}">
                    <a16:rowId xmlns:a16="http://schemas.microsoft.com/office/drawing/2014/main" val="4098427296"/>
                  </a:ext>
                </a:extLst>
              </a:tr>
              <a:tr h="370840">
                <a:tc>
                  <a:txBody>
                    <a:bodyPr/>
                    <a:lstStyle/>
                    <a:p>
                      <a:r>
                        <a:rPr lang="en-GB" sz="1400" dirty="0"/>
                        <a:t>68201937</a:t>
                      </a:r>
                    </a:p>
                  </a:txBody>
                  <a:tcPr/>
                </a:tc>
                <a:tc>
                  <a:txBody>
                    <a:bodyPr/>
                    <a:lstStyle/>
                    <a:p>
                      <a:r>
                        <a:rPr lang="en-GB" sz="1400" dirty="0"/>
                        <a:t>Uraz</a:t>
                      </a:r>
                    </a:p>
                  </a:txBody>
                  <a:tcPr/>
                </a:tc>
                <a:tc>
                  <a:txBody>
                    <a:bodyPr/>
                    <a:lstStyle/>
                    <a:p>
                      <a:r>
                        <a:rPr lang="en-GB" sz="1400" dirty="0"/>
                        <a:t>75335521</a:t>
                      </a:r>
                    </a:p>
                  </a:txBody>
                  <a:tcPr/>
                </a:tc>
                <a:extLst>
                  <a:ext uri="{0D108BD9-81ED-4DB2-BD59-A6C34878D82A}">
                    <a16:rowId xmlns:a16="http://schemas.microsoft.com/office/drawing/2014/main" val="1953469719"/>
                  </a:ext>
                </a:extLst>
              </a:tr>
              <a:tr h="370840">
                <a:tc>
                  <a:txBody>
                    <a:bodyPr/>
                    <a:lstStyle/>
                    <a:p>
                      <a:r>
                        <a:rPr lang="en-GB" sz="1400" dirty="0"/>
                        <a:t>23139827</a:t>
                      </a:r>
                    </a:p>
                  </a:txBody>
                  <a:tcPr/>
                </a:tc>
                <a:tc>
                  <a:txBody>
                    <a:bodyPr/>
                    <a:lstStyle/>
                    <a:p>
                      <a:r>
                        <a:rPr lang="en-GB" sz="1400" dirty="0"/>
                        <a:t>Nick</a:t>
                      </a:r>
                    </a:p>
                  </a:txBody>
                  <a:tcPr/>
                </a:tc>
                <a:tc>
                  <a:txBody>
                    <a:bodyPr/>
                    <a:lstStyle/>
                    <a:p>
                      <a:r>
                        <a:rPr lang="en-GB" sz="1400" dirty="0"/>
                        <a:t>75315544</a:t>
                      </a:r>
                    </a:p>
                  </a:txBody>
                  <a:tcPr/>
                </a:tc>
                <a:extLst>
                  <a:ext uri="{0D108BD9-81ED-4DB2-BD59-A6C34878D82A}">
                    <a16:rowId xmlns:a16="http://schemas.microsoft.com/office/drawing/2014/main" val="3233330986"/>
                  </a:ext>
                </a:extLst>
              </a:tr>
            </a:tbl>
          </a:graphicData>
        </a:graphic>
      </p:graphicFrame>
      <p:sp>
        <p:nvSpPr>
          <p:cNvPr id="34" name="Oval 33">
            <a:extLst>
              <a:ext uri="{FF2B5EF4-FFF2-40B4-BE49-F238E27FC236}">
                <a16:creationId xmlns:a16="http://schemas.microsoft.com/office/drawing/2014/main" id="{8241DD0E-94C3-5C04-B250-AA2E16BD0424}"/>
              </a:ext>
            </a:extLst>
          </p:cNvPr>
          <p:cNvSpPr/>
          <p:nvPr/>
        </p:nvSpPr>
        <p:spPr>
          <a:xfrm>
            <a:off x="7331230" y="1626058"/>
            <a:ext cx="4455492" cy="151193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30" name="TextBox 29">
            <a:extLst>
              <a:ext uri="{FF2B5EF4-FFF2-40B4-BE49-F238E27FC236}">
                <a16:creationId xmlns:a16="http://schemas.microsoft.com/office/drawing/2014/main" id="{0641AC22-E624-0471-0B68-5F07FFCF1548}"/>
              </a:ext>
            </a:extLst>
          </p:cNvPr>
          <p:cNvSpPr txBox="1"/>
          <p:nvPr/>
        </p:nvSpPr>
        <p:spPr>
          <a:xfrm>
            <a:off x="616404" y="4797929"/>
            <a:ext cx="4283737" cy="646331"/>
          </a:xfrm>
          <a:prstGeom prst="rect">
            <a:avLst/>
          </a:prstGeom>
          <a:noFill/>
        </p:spPr>
        <p:txBody>
          <a:bodyPr wrap="square">
            <a:spAutoFit/>
          </a:bodyPr>
          <a:lstStyle/>
          <a:p>
            <a:r>
              <a:rPr lang="en-GB" dirty="0"/>
              <a:t>Car(</a:t>
            </a:r>
            <a:r>
              <a:rPr lang="en-GB" dirty="0" err="1"/>
              <a:t>Brand:TEXT,Weight:INT,Length:DOUBLE,Max_Speed:INT</a:t>
            </a:r>
            <a:r>
              <a:rPr lang="en-GB" dirty="0"/>
              <a:t>, PRIMARY KEY:BRAND)</a:t>
            </a:r>
          </a:p>
        </p:txBody>
      </p:sp>
      <p:sp>
        <p:nvSpPr>
          <p:cNvPr id="32" name="TextBox 31">
            <a:extLst>
              <a:ext uri="{FF2B5EF4-FFF2-40B4-BE49-F238E27FC236}">
                <a16:creationId xmlns:a16="http://schemas.microsoft.com/office/drawing/2014/main" id="{E0DC998E-6B84-27CA-C6E8-9DC1569ED597}"/>
              </a:ext>
            </a:extLst>
          </p:cNvPr>
          <p:cNvSpPr txBox="1"/>
          <p:nvPr/>
        </p:nvSpPr>
        <p:spPr>
          <a:xfrm>
            <a:off x="5776004" y="4711464"/>
            <a:ext cx="6098720" cy="923330"/>
          </a:xfrm>
          <a:prstGeom prst="rect">
            <a:avLst/>
          </a:prstGeom>
          <a:noFill/>
        </p:spPr>
        <p:txBody>
          <a:bodyPr wrap="square">
            <a:spAutoFit/>
          </a:bodyPr>
          <a:lstStyle/>
          <a:p>
            <a:r>
              <a:rPr lang="en-GB" dirty="0" err="1"/>
              <a:t>Mec_Rep</a:t>
            </a:r>
            <a:r>
              <a:rPr lang="en-GB" dirty="0"/>
              <a:t>(</a:t>
            </a:r>
            <a:r>
              <a:rPr lang="en-GB" dirty="0" err="1"/>
              <a:t>SSI:TEXT,Name:TEXT,Phone:TEXT,Brand:TEXT</a:t>
            </a:r>
            <a:r>
              <a:rPr lang="en-GB" dirty="0"/>
              <a:t>, </a:t>
            </a:r>
            <a:r>
              <a:rPr lang="en-GB" dirty="0">
                <a:solidFill>
                  <a:srgbClr val="00B0F0"/>
                </a:solidFill>
              </a:rPr>
              <a:t>PRIMARY KEY:SSI</a:t>
            </a:r>
            <a:r>
              <a:rPr lang="en-GB" dirty="0"/>
              <a:t>, Foreign Key: Brand REFERENCING:CAR</a:t>
            </a:r>
            <a:r>
              <a:rPr lang="en-GB" dirty="0">
                <a:solidFill>
                  <a:schemeClr val="bg1"/>
                </a:solidFill>
              </a:rPr>
              <a:t>, Brand is Unique, on Delete SET NULL</a:t>
            </a:r>
            <a:r>
              <a:rPr lang="en-GB" dirty="0"/>
              <a:t>)</a:t>
            </a:r>
          </a:p>
        </p:txBody>
      </p:sp>
      <p:sp>
        <p:nvSpPr>
          <p:cNvPr id="37" name="TextBox 36">
            <a:extLst>
              <a:ext uri="{FF2B5EF4-FFF2-40B4-BE49-F238E27FC236}">
                <a16:creationId xmlns:a16="http://schemas.microsoft.com/office/drawing/2014/main" id="{B94EE688-690E-524B-20C2-37A32BB2064B}"/>
              </a:ext>
            </a:extLst>
          </p:cNvPr>
          <p:cNvSpPr txBox="1"/>
          <p:nvPr/>
        </p:nvSpPr>
        <p:spPr>
          <a:xfrm>
            <a:off x="1075607" y="5539480"/>
            <a:ext cx="8782768" cy="646331"/>
          </a:xfrm>
          <a:prstGeom prst="rect">
            <a:avLst/>
          </a:prstGeom>
          <a:noFill/>
        </p:spPr>
        <p:txBody>
          <a:bodyPr wrap="square">
            <a:spAutoFit/>
          </a:bodyPr>
          <a:lstStyle/>
          <a:p>
            <a:r>
              <a:rPr lang="en-GB" dirty="0"/>
              <a:t>The repairs relation is one-to-one. </a:t>
            </a:r>
            <a:r>
              <a:rPr lang="en-GB" dirty="0">
                <a:solidFill>
                  <a:srgbClr val="00B0F0"/>
                </a:solidFill>
              </a:rPr>
              <a:t>Therefore, for every SSI, there must exist one Brand.</a:t>
            </a:r>
            <a:r>
              <a:rPr lang="en-GB" dirty="0"/>
              <a:t> </a:t>
            </a:r>
            <a:r>
              <a:rPr lang="en-GB" dirty="0">
                <a:solidFill>
                  <a:srgbClr val="FF0000"/>
                </a:solidFill>
              </a:rPr>
              <a:t>Moreover, as Brand cannot repeat, we use the </a:t>
            </a:r>
            <a:r>
              <a:rPr lang="en-GB" b="1" dirty="0">
                <a:solidFill>
                  <a:srgbClr val="FF0000"/>
                </a:solidFill>
              </a:rPr>
              <a:t>UNIQUE</a:t>
            </a:r>
            <a:r>
              <a:rPr lang="en-GB" dirty="0">
                <a:solidFill>
                  <a:srgbClr val="FF0000"/>
                </a:solidFill>
              </a:rPr>
              <a:t> keyword.</a:t>
            </a:r>
          </a:p>
        </p:txBody>
      </p:sp>
      <p:sp>
        <p:nvSpPr>
          <p:cNvPr id="38" name="TextBox 37">
            <a:extLst>
              <a:ext uri="{FF2B5EF4-FFF2-40B4-BE49-F238E27FC236}">
                <a16:creationId xmlns:a16="http://schemas.microsoft.com/office/drawing/2014/main" id="{4DE813C9-CF88-0B61-A3F2-C26F222C08BE}"/>
              </a:ext>
            </a:extLst>
          </p:cNvPr>
          <p:cNvSpPr txBox="1"/>
          <p:nvPr/>
        </p:nvSpPr>
        <p:spPr>
          <a:xfrm>
            <a:off x="6469210" y="1294938"/>
            <a:ext cx="3701707" cy="523220"/>
          </a:xfrm>
          <a:prstGeom prst="rect">
            <a:avLst/>
          </a:prstGeom>
          <a:noFill/>
        </p:spPr>
        <p:txBody>
          <a:bodyPr wrap="square">
            <a:spAutoFit/>
          </a:bodyPr>
          <a:lstStyle/>
          <a:p>
            <a:r>
              <a:rPr lang="en-GB" sz="1400" dirty="0"/>
              <a:t>“A car can be repaired by at most one mechanic.</a:t>
            </a:r>
          </a:p>
          <a:p>
            <a:r>
              <a:rPr lang="en-GB" sz="1400" dirty="0"/>
              <a:t>A mechanic can repair at most one type of car.”</a:t>
            </a:r>
          </a:p>
        </p:txBody>
      </p:sp>
    </p:spTree>
    <p:extLst>
      <p:ext uri="{BB962C8B-B14F-4D97-AF65-F5344CB8AC3E}">
        <p14:creationId xmlns:p14="http://schemas.microsoft.com/office/powerpoint/2010/main" val="3956294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69E6-454A-3EE7-2C19-F7D5814352BA}"/>
              </a:ext>
            </a:extLst>
          </p:cNvPr>
          <p:cNvSpPr>
            <a:spLocks noGrp="1"/>
          </p:cNvSpPr>
          <p:nvPr>
            <p:ph type="title"/>
          </p:nvPr>
        </p:nvSpPr>
        <p:spPr/>
        <p:txBody>
          <a:bodyPr/>
          <a:lstStyle/>
          <a:p>
            <a:r>
              <a:rPr lang="en-GB" dirty="0"/>
              <a:t>How do we derive Foreign Keys and ICs for different relationship types?</a:t>
            </a:r>
          </a:p>
        </p:txBody>
      </p:sp>
      <p:sp>
        <p:nvSpPr>
          <p:cNvPr id="3" name="Content Placeholder 2">
            <a:extLst>
              <a:ext uri="{FF2B5EF4-FFF2-40B4-BE49-F238E27FC236}">
                <a16:creationId xmlns:a16="http://schemas.microsoft.com/office/drawing/2014/main" id="{6979F6E2-2E54-EE37-04E9-6949153377FA}"/>
              </a:ext>
            </a:extLst>
          </p:cNvPr>
          <p:cNvSpPr>
            <a:spLocks noGrp="1"/>
          </p:cNvSpPr>
          <p:nvPr>
            <p:ph idx="1"/>
          </p:nvPr>
        </p:nvSpPr>
        <p:spPr/>
        <p:txBody>
          <a:bodyPr/>
          <a:lstStyle/>
          <a:p>
            <a:r>
              <a:rPr lang="en-GB" dirty="0"/>
              <a:t>1 to 1 relations</a:t>
            </a:r>
          </a:p>
        </p:txBody>
      </p:sp>
      <p:sp>
        <p:nvSpPr>
          <p:cNvPr id="4" name="Slide Number Placeholder 3">
            <a:extLst>
              <a:ext uri="{FF2B5EF4-FFF2-40B4-BE49-F238E27FC236}">
                <a16:creationId xmlns:a16="http://schemas.microsoft.com/office/drawing/2014/main" id="{DBAA6220-2834-D35C-3C80-E8EA860E8E17}"/>
              </a:ext>
            </a:extLst>
          </p:cNvPr>
          <p:cNvSpPr>
            <a:spLocks noGrp="1"/>
          </p:cNvSpPr>
          <p:nvPr>
            <p:ph type="sldNum" sz="quarter" idx="4"/>
          </p:nvPr>
        </p:nvSpPr>
        <p:spPr>
          <a:xfrm>
            <a:off x="9008398" y="5594304"/>
            <a:ext cx="2743200" cy="365125"/>
          </a:xfrm>
        </p:spPr>
        <p:txBody>
          <a:bodyPr/>
          <a:lstStyle/>
          <a:p>
            <a:fld id="{6998E55D-8E2A-4AFE-A61C-B5DBBB7761E7}" type="slidenum">
              <a:rPr lang="en-GB" smtClean="0"/>
              <a:pPr/>
              <a:t>75</a:t>
            </a:fld>
            <a:endParaRPr lang="en-GB"/>
          </a:p>
        </p:txBody>
      </p:sp>
      <p:grpSp>
        <p:nvGrpSpPr>
          <p:cNvPr id="24" name="Group 23">
            <a:extLst>
              <a:ext uri="{FF2B5EF4-FFF2-40B4-BE49-F238E27FC236}">
                <a16:creationId xmlns:a16="http://schemas.microsoft.com/office/drawing/2014/main" id="{FF8C2DF2-4580-5559-378B-29BBE24E5E22}"/>
              </a:ext>
            </a:extLst>
          </p:cNvPr>
          <p:cNvGrpSpPr/>
          <p:nvPr/>
        </p:nvGrpSpPr>
        <p:grpSpPr>
          <a:xfrm>
            <a:off x="4563292" y="1885573"/>
            <a:ext cx="6943824" cy="856836"/>
            <a:chOff x="1018680" y="3533832"/>
            <a:chExt cx="9957214" cy="1546661"/>
          </a:xfrm>
        </p:grpSpPr>
        <p:sp>
          <p:nvSpPr>
            <p:cNvPr id="5" name="Flowchart: Decision 4">
              <a:extLst>
                <a:ext uri="{FF2B5EF4-FFF2-40B4-BE49-F238E27FC236}">
                  <a16:creationId xmlns:a16="http://schemas.microsoft.com/office/drawing/2014/main" id="{6F26C37D-4D15-6992-453D-6D6A54B4F10B}"/>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6" name="Rectangle 5">
              <a:extLst>
                <a:ext uri="{FF2B5EF4-FFF2-40B4-BE49-F238E27FC236}">
                  <a16:creationId xmlns:a16="http://schemas.microsoft.com/office/drawing/2014/main" id="{649C1882-0799-2F8E-7399-709CB75651F7}"/>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7" name="Oval 6">
              <a:extLst>
                <a:ext uri="{FF2B5EF4-FFF2-40B4-BE49-F238E27FC236}">
                  <a16:creationId xmlns:a16="http://schemas.microsoft.com/office/drawing/2014/main" id="{8B51BBDE-3DAB-39B7-D6DB-D2DC08BB61B2}"/>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8" name="Oval 7">
              <a:extLst>
                <a:ext uri="{FF2B5EF4-FFF2-40B4-BE49-F238E27FC236}">
                  <a16:creationId xmlns:a16="http://schemas.microsoft.com/office/drawing/2014/main" id="{111FF984-3C98-1571-0ED7-EA51776F718E}"/>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9" name="Oval 8">
              <a:extLst>
                <a:ext uri="{FF2B5EF4-FFF2-40B4-BE49-F238E27FC236}">
                  <a16:creationId xmlns:a16="http://schemas.microsoft.com/office/drawing/2014/main" id="{49DCBFC6-BF8E-CB71-E9A8-EDFB4B5463C6}"/>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10" name="Straight Connector 9">
              <a:extLst>
                <a:ext uri="{FF2B5EF4-FFF2-40B4-BE49-F238E27FC236}">
                  <a16:creationId xmlns:a16="http://schemas.microsoft.com/office/drawing/2014/main" id="{8BE11D60-0184-88E5-2917-3EF78F758436}"/>
                </a:ext>
              </a:extLst>
            </p:cNvPr>
            <p:cNvCxnSpPr>
              <a:stCxn id="7" idx="6"/>
              <a:endCxn id="6"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9D639BC-1394-8000-9F23-6386DA523566}"/>
                </a:ext>
              </a:extLst>
            </p:cNvPr>
            <p:cNvCxnSpPr>
              <a:cxnSpLocks/>
              <a:stCxn id="9" idx="4"/>
              <a:endCxn id="6"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1126978-A013-2AD5-2FED-11D07177C43B}"/>
                </a:ext>
              </a:extLst>
            </p:cNvPr>
            <p:cNvCxnSpPr>
              <a:cxnSpLocks/>
              <a:stCxn id="8" idx="2"/>
              <a:endCxn id="6"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2D154D-A574-D2BB-4EB7-2F9DE357C0C5}"/>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14" name="Oval 13">
              <a:extLst>
                <a:ext uri="{FF2B5EF4-FFF2-40B4-BE49-F238E27FC236}">
                  <a16:creationId xmlns:a16="http://schemas.microsoft.com/office/drawing/2014/main" id="{D296C693-F5EF-C943-9315-D3DDAA5CA1CF}"/>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15" name="Oval 14">
              <a:extLst>
                <a:ext uri="{FF2B5EF4-FFF2-40B4-BE49-F238E27FC236}">
                  <a16:creationId xmlns:a16="http://schemas.microsoft.com/office/drawing/2014/main" id="{4E016E05-AE3C-0775-207E-5C6D2C2BF7D0}"/>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16" name="Straight Connector 15">
              <a:extLst>
                <a:ext uri="{FF2B5EF4-FFF2-40B4-BE49-F238E27FC236}">
                  <a16:creationId xmlns:a16="http://schemas.microsoft.com/office/drawing/2014/main" id="{EF6BCB13-E8A0-3771-73AD-A8E724A92FA3}"/>
                </a:ext>
              </a:extLst>
            </p:cNvPr>
            <p:cNvCxnSpPr>
              <a:cxnSpLocks/>
              <a:stCxn id="14" idx="4"/>
              <a:endCxn id="13"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A02729E-2F83-7176-B803-8B5798E9C6E6}"/>
                </a:ext>
              </a:extLst>
            </p:cNvPr>
            <p:cNvCxnSpPr>
              <a:cxnSpLocks/>
              <a:stCxn id="15" idx="3"/>
              <a:endCxn id="13"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E334DE-C7F2-4855-5BB3-1757A6DEDE1D}"/>
                </a:ext>
              </a:extLst>
            </p:cNvPr>
            <p:cNvCxnSpPr>
              <a:cxnSpLocks/>
              <a:endCxn id="13"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D3CF94-5698-6EEE-3C45-99BC7E8E79A0}"/>
                </a:ext>
              </a:extLst>
            </p:cNvPr>
            <p:cNvCxnSpPr>
              <a:cxnSpLocks/>
              <a:stCxn id="5" idx="3"/>
              <a:endCxn id="13"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5F22B1-AC1E-A54A-82BB-2A81B656ADA0}"/>
                </a:ext>
              </a:extLst>
            </p:cNvPr>
            <p:cNvCxnSpPr>
              <a:cxnSpLocks/>
              <a:stCxn id="6" idx="3"/>
              <a:endCxn id="5"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203EFCE-A3A7-0E27-E418-1AD42D777808}"/>
                </a:ext>
              </a:extLst>
            </p:cNvPr>
            <p:cNvSpPr txBox="1"/>
            <p:nvPr/>
          </p:nvSpPr>
          <p:spPr>
            <a:xfrm>
              <a:off x="3892731" y="4300654"/>
              <a:ext cx="697535" cy="427087"/>
            </a:xfrm>
            <a:prstGeom prst="rect">
              <a:avLst/>
            </a:prstGeom>
            <a:noFill/>
          </p:spPr>
          <p:txBody>
            <a:bodyPr wrap="square" rtlCol="0">
              <a:spAutoFit/>
            </a:bodyPr>
            <a:lstStyle/>
            <a:p>
              <a:r>
                <a:rPr lang="en-GB" sz="1000" dirty="0"/>
                <a:t>1</a:t>
              </a:r>
            </a:p>
          </p:txBody>
        </p:sp>
        <p:sp>
          <p:nvSpPr>
            <p:cNvPr id="22" name="TextBox 21">
              <a:extLst>
                <a:ext uri="{FF2B5EF4-FFF2-40B4-BE49-F238E27FC236}">
                  <a16:creationId xmlns:a16="http://schemas.microsoft.com/office/drawing/2014/main" id="{0B0D4491-CD7E-9560-1310-AC6CAD9CCCDE}"/>
                </a:ext>
              </a:extLst>
            </p:cNvPr>
            <p:cNvSpPr txBox="1"/>
            <p:nvPr/>
          </p:nvSpPr>
          <p:spPr>
            <a:xfrm>
              <a:off x="7833559" y="4260654"/>
              <a:ext cx="697535" cy="427087"/>
            </a:xfrm>
            <a:prstGeom prst="rect">
              <a:avLst/>
            </a:prstGeom>
            <a:noFill/>
          </p:spPr>
          <p:txBody>
            <a:bodyPr wrap="square" rtlCol="0">
              <a:spAutoFit/>
            </a:bodyPr>
            <a:lstStyle/>
            <a:p>
              <a:r>
                <a:rPr lang="en-GB" sz="1000" dirty="0"/>
                <a:t>1</a:t>
              </a:r>
            </a:p>
          </p:txBody>
        </p:sp>
        <p:sp>
          <p:nvSpPr>
            <p:cNvPr id="23" name="Oval 22">
              <a:extLst>
                <a:ext uri="{FF2B5EF4-FFF2-40B4-BE49-F238E27FC236}">
                  <a16:creationId xmlns:a16="http://schemas.microsoft.com/office/drawing/2014/main" id="{825014BC-491F-F83F-E7D7-CB9658070585}"/>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pic>
        <p:nvPicPr>
          <p:cNvPr id="26" name="Picture 25">
            <a:extLst>
              <a:ext uri="{FF2B5EF4-FFF2-40B4-BE49-F238E27FC236}">
                <a16:creationId xmlns:a16="http://schemas.microsoft.com/office/drawing/2014/main" id="{9A30049F-EF8C-8FB7-CFDC-731F20B46FA6}"/>
              </a:ext>
            </a:extLst>
          </p:cNvPr>
          <p:cNvPicPr>
            <a:picLocks noChangeAspect="1"/>
          </p:cNvPicPr>
          <p:nvPr/>
        </p:nvPicPr>
        <p:blipFill>
          <a:blip r:embed="rId2"/>
          <a:stretch>
            <a:fillRect/>
          </a:stretch>
        </p:blipFill>
        <p:spPr>
          <a:xfrm>
            <a:off x="717923" y="3126588"/>
            <a:ext cx="4182218" cy="1511939"/>
          </a:xfrm>
          <a:prstGeom prst="rect">
            <a:avLst/>
          </a:prstGeom>
        </p:spPr>
      </p:pic>
      <p:graphicFrame>
        <p:nvGraphicFramePr>
          <p:cNvPr id="27" name="Table 11">
            <a:extLst>
              <a:ext uri="{FF2B5EF4-FFF2-40B4-BE49-F238E27FC236}">
                <a16:creationId xmlns:a16="http://schemas.microsoft.com/office/drawing/2014/main" id="{660A3AFA-3784-9A5F-7DF6-CDE64F009C23}"/>
              </a:ext>
            </a:extLst>
          </p:cNvPr>
          <p:cNvGraphicFramePr>
            <a:graphicFrameLocks noGrp="1"/>
          </p:cNvGraphicFramePr>
          <p:nvPr>
            <p:extLst>
              <p:ext uri="{D42A27DB-BD31-4B8C-83A1-F6EECF244321}">
                <p14:modId xmlns:p14="http://schemas.microsoft.com/office/powerpoint/2010/main" val="2087868318"/>
              </p:ext>
            </p:extLst>
          </p:nvPr>
        </p:nvGraphicFramePr>
        <p:xfrm>
          <a:off x="10210512" y="3155167"/>
          <a:ext cx="1103459" cy="1483360"/>
        </p:xfrm>
        <a:graphic>
          <a:graphicData uri="http://schemas.openxmlformats.org/drawingml/2006/table">
            <a:tbl>
              <a:tblPr firstRow="1" bandRow="1">
                <a:tableStyleId>{5C22544A-7EE6-4342-B048-85BDC9FD1C3A}</a:tableStyleId>
              </a:tblPr>
              <a:tblGrid>
                <a:gridCol w="1103459">
                  <a:extLst>
                    <a:ext uri="{9D8B030D-6E8A-4147-A177-3AD203B41FA5}">
                      <a16:colId xmlns:a16="http://schemas.microsoft.com/office/drawing/2014/main" val="2239927709"/>
                    </a:ext>
                  </a:extLst>
                </a:gridCol>
              </a:tblGrid>
              <a:tr h="370840">
                <a:tc>
                  <a:txBody>
                    <a:bodyPr/>
                    <a:lstStyle/>
                    <a:p>
                      <a:r>
                        <a:rPr lang="en-GB" sz="1200" dirty="0"/>
                        <a:t>Brand</a:t>
                      </a:r>
                    </a:p>
                  </a:txBody>
                  <a:tcPr/>
                </a:tc>
                <a:extLst>
                  <a:ext uri="{0D108BD9-81ED-4DB2-BD59-A6C34878D82A}">
                    <a16:rowId xmlns:a16="http://schemas.microsoft.com/office/drawing/2014/main" val="3153680858"/>
                  </a:ext>
                </a:extLst>
              </a:tr>
              <a:tr h="370840">
                <a:tc>
                  <a:txBody>
                    <a:bodyPr/>
                    <a:lstStyle/>
                    <a:p>
                      <a:r>
                        <a:rPr lang="en-GB" sz="1100" dirty="0" err="1"/>
                        <a:t>Toyota_Corolla</a:t>
                      </a:r>
                      <a:endParaRPr lang="en-GB" sz="1100" dirty="0"/>
                    </a:p>
                  </a:txBody>
                  <a:tcPr/>
                </a:tc>
                <a:extLst>
                  <a:ext uri="{0D108BD9-81ED-4DB2-BD59-A6C34878D82A}">
                    <a16:rowId xmlns:a16="http://schemas.microsoft.com/office/drawing/2014/main" val="884840968"/>
                  </a:ext>
                </a:extLst>
              </a:tr>
              <a:tr h="370840">
                <a:tc>
                  <a:txBody>
                    <a:bodyPr/>
                    <a:lstStyle/>
                    <a:p>
                      <a:r>
                        <a:rPr lang="en-GB" sz="1100" dirty="0"/>
                        <a:t>Hyundai E.GLS</a:t>
                      </a:r>
                    </a:p>
                  </a:txBody>
                  <a:tcPr/>
                </a:tc>
                <a:extLst>
                  <a:ext uri="{0D108BD9-81ED-4DB2-BD59-A6C34878D82A}">
                    <a16:rowId xmlns:a16="http://schemas.microsoft.com/office/drawing/2014/main" val="4148740185"/>
                  </a:ext>
                </a:extLst>
              </a:tr>
              <a:tr h="370840">
                <a:tc>
                  <a:txBody>
                    <a:bodyPr/>
                    <a:lstStyle/>
                    <a:p>
                      <a:r>
                        <a:rPr lang="en-GB" sz="1200" dirty="0"/>
                        <a:t>BMW 3.21</a:t>
                      </a:r>
                    </a:p>
                  </a:txBody>
                  <a:tcPr/>
                </a:tc>
                <a:extLst>
                  <a:ext uri="{0D108BD9-81ED-4DB2-BD59-A6C34878D82A}">
                    <a16:rowId xmlns:a16="http://schemas.microsoft.com/office/drawing/2014/main" val="398107012"/>
                  </a:ext>
                </a:extLst>
              </a:tr>
            </a:tbl>
          </a:graphicData>
        </a:graphic>
      </p:graphicFrame>
      <p:graphicFrame>
        <p:nvGraphicFramePr>
          <p:cNvPr id="33" name="Table 7">
            <a:extLst>
              <a:ext uri="{FF2B5EF4-FFF2-40B4-BE49-F238E27FC236}">
                <a16:creationId xmlns:a16="http://schemas.microsoft.com/office/drawing/2014/main" id="{B0194D1B-C060-FE71-B88A-A57223CC5643}"/>
              </a:ext>
            </a:extLst>
          </p:cNvPr>
          <p:cNvGraphicFramePr>
            <a:graphicFrameLocks noGrp="1"/>
          </p:cNvGraphicFramePr>
          <p:nvPr/>
        </p:nvGraphicFramePr>
        <p:xfrm>
          <a:off x="6433152" y="3174724"/>
          <a:ext cx="3766988" cy="1483360"/>
        </p:xfrm>
        <a:graphic>
          <a:graphicData uri="http://schemas.openxmlformats.org/drawingml/2006/table">
            <a:tbl>
              <a:tblPr firstRow="1" bandRow="1">
                <a:tableStyleId>{5C22544A-7EE6-4342-B048-85BDC9FD1C3A}</a:tableStyleId>
              </a:tblPr>
              <a:tblGrid>
                <a:gridCol w="1076541">
                  <a:extLst>
                    <a:ext uri="{9D8B030D-6E8A-4147-A177-3AD203B41FA5}">
                      <a16:colId xmlns:a16="http://schemas.microsoft.com/office/drawing/2014/main" val="1551054938"/>
                    </a:ext>
                  </a:extLst>
                </a:gridCol>
                <a:gridCol w="800100">
                  <a:extLst>
                    <a:ext uri="{9D8B030D-6E8A-4147-A177-3AD203B41FA5}">
                      <a16:colId xmlns:a16="http://schemas.microsoft.com/office/drawing/2014/main" val="2429303523"/>
                    </a:ext>
                  </a:extLst>
                </a:gridCol>
                <a:gridCol w="1890347">
                  <a:extLst>
                    <a:ext uri="{9D8B030D-6E8A-4147-A177-3AD203B41FA5}">
                      <a16:colId xmlns:a16="http://schemas.microsoft.com/office/drawing/2014/main" val="749733657"/>
                    </a:ext>
                  </a:extLst>
                </a:gridCol>
              </a:tblGrid>
              <a:tr h="370840">
                <a:tc>
                  <a:txBody>
                    <a:bodyPr/>
                    <a:lstStyle/>
                    <a:p>
                      <a:r>
                        <a:rPr lang="en-GB" sz="1400" dirty="0"/>
                        <a:t>SSI</a:t>
                      </a:r>
                    </a:p>
                  </a:txBody>
                  <a:tcPr/>
                </a:tc>
                <a:tc>
                  <a:txBody>
                    <a:bodyPr/>
                    <a:lstStyle/>
                    <a:p>
                      <a:r>
                        <a:rPr lang="en-GB" sz="1400" dirty="0"/>
                        <a:t>Name</a:t>
                      </a:r>
                    </a:p>
                  </a:txBody>
                  <a:tcPr/>
                </a:tc>
                <a:tc>
                  <a:txBody>
                    <a:bodyPr/>
                    <a:lstStyle/>
                    <a:p>
                      <a:r>
                        <a:rPr lang="en-GB" sz="1400" dirty="0" err="1"/>
                        <a:t>Phone_Number</a:t>
                      </a:r>
                      <a:endParaRPr lang="en-GB" sz="1400" dirty="0"/>
                    </a:p>
                  </a:txBody>
                  <a:tcPr/>
                </a:tc>
                <a:extLst>
                  <a:ext uri="{0D108BD9-81ED-4DB2-BD59-A6C34878D82A}">
                    <a16:rowId xmlns:a16="http://schemas.microsoft.com/office/drawing/2014/main" val="1488878063"/>
                  </a:ext>
                </a:extLst>
              </a:tr>
              <a:tr h="370840">
                <a:tc>
                  <a:txBody>
                    <a:bodyPr/>
                    <a:lstStyle/>
                    <a:p>
                      <a:r>
                        <a:rPr lang="en-GB" sz="1400" dirty="0"/>
                        <a:t>87542702</a:t>
                      </a:r>
                    </a:p>
                  </a:txBody>
                  <a:tcPr/>
                </a:tc>
                <a:tc>
                  <a:txBody>
                    <a:bodyPr/>
                    <a:lstStyle/>
                    <a:p>
                      <a:r>
                        <a:rPr lang="en-GB" sz="1400" dirty="0"/>
                        <a:t>Tom</a:t>
                      </a:r>
                    </a:p>
                  </a:txBody>
                  <a:tcPr/>
                </a:tc>
                <a:tc>
                  <a:txBody>
                    <a:bodyPr/>
                    <a:lstStyle/>
                    <a:p>
                      <a:r>
                        <a:rPr lang="en-GB" sz="1400" dirty="0"/>
                        <a:t>75315567</a:t>
                      </a:r>
                    </a:p>
                  </a:txBody>
                  <a:tcPr/>
                </a:tc>
                <a:extLst>
                  <a:ext uri="{0D108BD9-81ED-4DB2-BD59-A6C34878D82A}">
                    <a16:rowId xmlns:a16="http://schemas.microsoft.com/office/drawing/2014/main" val="4098427296"/>
                  </a:ext>
                </a:extLst>
              </a:tr>
              <a:tr h="370840">
                <a:tc>
                  <a:txBody>
                    <a:bodyPr/>
                    <a:lstStyle/>
                    <a:p>
                      <a:r>
                        <a:rPr lang="en-GB" sz="1400" dirty="0"/>
                        <a:t>68201937</a:t>
                      </a:r>
                    </a:p>
                  </a:txBody>
                  <a:tcPr/>
                </a:tc>
                <a:tc>
                  <a:txBody>
                    <a:bodyPr/>
                    <a:lstStyle/>
                    <a:p>
                      <a:r>
                        <a:rPr lang="en-GB" sz="1400" dirty="0"/>
                        <a:t>Uraz</a:t>
                      </a:r>
                    </a:p>
                  </a:txBody>
                  <a:tcPr/>
                </a:tc>
                <a:tc>
                  <a:txBody>
                    <a:bodyPr/>
                    <a:lstStyle/>
                    <a:p>
                      <a:r>
                        <a:rPr lang="en-GB" sz="1400" dirty="0"/>
                        <a:t>75335521</a:t>
                      </a:r>
                    </a:p>
                  </a:txBody>
                  <a:tcPr/>
                </a:tc>
                <a:extLst>
                  <a:ext uri="{0D108BD9-81ED-4DB2-BD59-A6C34878D82A}">
                    <a16:rowId xmlns:a16="http://schemas.microsoft.com/office/drawing/2014/main" val="1953469719"/>
                  </a:ext>
                </a:extLst>
              </a:tr>
              <a:tr h="370840">
                <a:tc>
                  <a:txBody>
                    <a:bodyPr/>
                    <a:lstStyle/>
                    <a:p>
                      <a:r>
                        <a:rPr lang="en-GB" sz="1400" dirty="0"/>
                        <a:t>23139827</a:t>
                      </a:r>
                    </a:p>
                  </a:txBody>
                  <a:tcPr/>
                </a:tc>
                <a:tc>
                  <a:txBody>
                    <a:bodyPr/>
                    <a:lstStyle/>
                    <a:p>
                      <a:r>
                        <a:rPr lang="en-GB" sz="1400" dirty="0"/>
                        <a:t>Nick</a:t>
                      </a:r>
                    </a:p>
                  </a:txBody>
                  <a:tcPr/>
                </a:tc>
                <a:tc>
                  <a:txBody>
                    <a:bodyPr/>
                    <a:lstStyle/>
                    <a:p>
                      <a:r>
                        <a:rPr lang="en-GB" sz="1400" dirty="0"/>
                        <a:t>75315544</a:t>
                      </a:r>
                    </a:p>
                  </a:txBody>
                  <a:tcPr/>
                </a:tc>
                <a:extLst>
                  <a:ext uri="{0D108BD9-81ED-4DB2-BD59-A6C34878D82A}">
                    <a16:rowId xmlns:a16="http://schemas.microsoft.com/office/drawing/2014/main" val="3233330986"/>
                  </a:ext>
                </a:extLst>
              </a:tr>
            </a:tbl>
          </a:graphicData>
        </a:graphic>
      </p:graphicFrame>
      <p:sp>
        <p:nvSpPr>
          <p:cNvPr id="34" name="Oval 33">
            <a:extLst>
              <a:ext uri="{FF2B5EF4-FFF2-40B4-BE49-F238E27FC236}">
                <a16:creationId xmlns:a16="http://schemas.microsoft.com/office/drawing/2014/main" id="{8241DD0E-94C3-5C04-B250-AA2E16BD0424}"/>
              </a:ext>
            </a:extLst>
          </p:cNvPr>
          <p:cNvSpPr/>
          <p:nvPr/>
        </p:nvSpPr>
        <p:spPr>
          <a:xfrm>
            <a:off x="7331230" y="1626058"/>
            <a:ext cx="4455492" cy="151193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30" name="TextBox 29">
            <a:extLst>
              <a:ext uri="{FF2B5EF4-FFF2-40B4-BE49-F238E27FC236}">
                <a16:creationId xmlns:a16="http://schemas.microsoft.com/office/drawing/2014/main" id="{0641AC22-E624-0471-0B68-5F07FFCF1548}"/>
              </a:ext>
            </a:extLst>
          </p:cNvPr>
          <p:cNvSpPr txBox="1"/>
          <p:nvPr/>
        </p:nvSpPr>
        <p:spPr>
          <a:xfrm>
            <a:off x="616404" y="4797929"/>
            <a:ext cx="4283737" cy="646331"/>
          </a:xfrm>
          <a:prstGeom prst="rect">
            <a:avLst/>
          </a:prstGeom>
          <a:noFill/>
        </p:spPr>
        <p:txBody>
          <a:bodyPr wrap="square">
            <a:spAutoFit/>
          </a:bodyPr>
          <a:lstStyle/>
          <a:p>
            <a:r>
              <a:rPr lang="en-GB" dirty="0"/>
              <a:t>Car(</a:t>
            </a:r>
            <a:r>
              <a:rPr lang="en-GB" dirty="0" err="1"/>
              <a:t>Brand:TEXT,Weight:INT,Length:DOUBLE,Max_Speed:INT</a:t>
            </a:r>
            <a:r>
              <a:rPr lang="en-GB" dirty="0"/>
              <a:t>, PRIMARY KEY:BRAND)</a:t>
            </a:r>
          </a:p>
        </p:txBody>
      </p:sp>
      <p:sp>
        <p:nvSpPr>
          <p:cNvPr id="32" name="TextBox 31">
            <a:extLst>
              <a:ext uri="{FF2B5EF4-FFF2-40B4-BE49-F238E27FC236}">
                <a16:creationId xmlns:a16="http://schemas.microsoft.com/office/drawing/2014/main" id="{E0DC998E-6B84-27CA-C6E8-9DC1569ED597}"/>
              </a:ext>
            </a:extLst>
          </p:cNvPr>
          <p:cNvSpPr txBox="1"/>
          <p:nvPr/>
        </p:nvSpPr>
        <p:spPr>
          <a:xfrm>
            <a:off x="5776004" y="4711464"/>
            <a:ext cx="6098720" cy="923330"/>
          </a:xfrm>
          <a:prstGeom prst="rect">
            <a:avLst/>
          </a:prstGeom>
          <a:noFill/>
        </p:spPr>
        <p:txBody>
          <a:bodyPr wrap="square">
            <a:spAutoFit/>
          </a:bodyPr>
          <a:lstStyle/>
          <a:p>
            <a:r>
              <a:rPr lang="en-GB" dirty="0" err="1"/>
              <a:t>Mec_Rep</a:t>
            </a:r>
            <a:r>
              <a:rPr lang="en-GB" dirty="0"/>
              <a:t>(</a:t>
            </a:r>
            <a:r>
              <a:rPr lang="en-GB" dirty="0" err="1"/>
              <a:t>SSI:TEXT,Name:TEXT,Phone:TEXT,Brand:TEXT</a:t>
            </a:r>
            <a:r>
              <a:rPr lang="en-GB" dirty="0"/>
              <a:t>, </a:t>
            </a:r>
            <a:r>
              <a:rPr lang="en-GB" dirty="0">
                <a:solidFill>
                  <a:srgbClr val="00B0F0"/>
                </a:solidFill>
              </a:rPr>
              <a:t>PRIMARY KEY:SSI</a:t>
            </a:r>
            <a:r>
              <a:rPr lang="en-GB" dirty="0"/>
              <a:t>, Foreign Key: Brand REFERENCING:CAR, </a:t>
            </a:r>
            <a:r>
              <a:rPr lang="en-GB" dirty="0">
                <a:solidFill>
                  <a:srgbClr val="FF0000"/>
                </a:solidFill>
              </a:rPr>
              <a:t>Brand is UNIQUE</a:t>
            </a:r>
            <a:r>
              <a:rPr lang="en-GB" dirty="0">
                <a:solidFill>
                  <a:schemeClr val="bg1"/>
                </a:solidFill>
              </a:rPr>
              <a:t>, on Delete SET NULL</a:t>
            </a:r>
            <a:r>
              <a:rPr lang="en-GB" dirty="0"/>
              <a:t>)</a:t>
            </a:r>
          </a:p>
        </p:txBody>
      </p:sp>
      <p:sp>
        <p:nvSpPr>
          <p:cNvPr id="37" name="TextBox 36">
            <a:extLst>
              <a:ext uri="{FF2B5EF4-FFF2-40B4-BE49-F238E27FC236}">
                <a16:creationId xmlns:a16="http://schemas.microsoft.com/office/drawing/2014/main" id="{B94EE688-690E-524B-20C2-37A32BB2064B}"/>
              </a:ext>
            </a:extLst>
          </p:cNvPr>
          <p:cNvSpPr txBox="1"/>
          <p:nvPr/>
        </p:nvSpPr>
        <p:spPr>
          <a:xfrm>
            <a:off x="1075607" y="5539480"/>
            <a:ext cx="8782768" cy="646331"/>
          </a:xfrm>
          <a:prstGeom prst="rect">
            <a:avLst/>
          </a:prstGeom>
          <a:noFill/>
        </p:spPr>
        <p:txBody>
          <a:bodyPr wrap="square">
            <a:spAutoFit/>
          </a:bodyPr>
          <a:lstStyle/>
          <a:p>
            <a:r>
              <a:rPr lang="en-GB" dirty="0"/>
              <a:t>The repairs relation is one-to-one. </a:t>
            </a:r>
            <a:r>
              <a:rPr lang="en-GB" dirty="0">
                <a:solidFill>
                  <a:srgbClr val="00B0F0"/>
                </a:solidFill>
              </a:rPr>
              <a:t>Therefore, for every SSI, there must exist one Brand.</a:t>
            </a:r>
            <a:r>
              <a:rPr lang="en-GB" dirty="0"/>
              <a:t> </a:t>
            </a:r>
            <a:r>
              <a:rPr lang="en-GB" dirty="0">
                <a:solidFill>
                  <a:srgbClr val="FF0000"/>
                </a:solidFill>
              </a:rPr>
              <a:t>Moreover, as Brand cannot repeat, we use the </a:t>
            </a:r>
            <a:r>
              <a:rPr lang="en-GB" b="1" dirty="0">
                <a:solidFill>
                  <a:srgbClr val="FF0000"/>
                </a:solidFill>
              </a:rPr>
              <a:t>UNIQUE</a:t>
            </a:r>
            <a:r>
              <a:rPr lang="en-GB" dirty="0">
                <a:solidFill>
                  <a:srgbClr val="FF0000"/>
                </a:solidFill>
              </a:rPr>
              <a:t> keyword.</a:t>
            </a:r>
          </a:p>
        </p:txBody>
      </p:sp>
      <p:sp>
        <p:nvSpPr>
          <p:cNvPr id="25" name="TextBox 24">
            <a:extLst>
              <a:ext uri="{FF2B5EF4-FFF2-40B4-BE49-F238E27FC236}">
                <a16:creationId xmlns:a16="http://schemas.microsoft.com/office/drawing/2014/main" id="{1D49F00E-E27B-4E8C-AF59-030946AFD4CB}"/>
              </a:ext>
            </a:extLst>
          </p:cNvPr>
          <p:cNvSpPr txBox="1"/>
          <p:nvPr/>
        </p:nvSpPr>
        <p:spPr>
          <a:xfrm>
            <a:off x="6469210" y="1294938"/>
            <a:ext cx="3701707" cy="523220"/>
          </a:xfrm>
          <a:prstGeom prst="rect">
            <a:avLst/>
          </a:prstGeom>
          <a:noFill/>
        </p:spPr>
        <p:txBody>
          <a:bodyPr wrap="square">
            <a:spAutoFit/>
          </a:bodyPr>
          <a:lstStyle/>
          <a:p>
            <a:r>
              <a:rPr lang="en-GB" sz="1400" dirty="0"/>
              <a:t>“A car can be repaired by at most one mechanic.</a:t>
            </a:r>
          </a:p>
          <a:p>
            <a:r>
              <a:rPr lang="en-GB" sz="1400" dirty="0"/>
              <a:t>A mechanic can repair at most one type of car.”</a:t>
            </a:r>
          </a:p>
        </p:txBody>
      </p:sp>
    </p:spTree>
    <p:extLst>
      <p:ext uri="{BB962C8B-B14F-4D97-AF65-F5344CB8AC3E}">
        <p14:creationId xmlns:p14="http://schemas.microsoft.com/office/powerpoint/2010/main" val="261959947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69E6-454A-3EE7-2C19-F7D5814352BA}"/>
              </a:ext>
            </a:extLst>
          </p:cNvPr>
          <p:cNvSpPr>
            <a:spLocks noGrp="1"/>
          </p:cNvSpPr>
          <p:nvPr>
            <p:ph type="title"/>
          </p:nvPr>
        </p:nvSpPr>
        <p:spPr/>
        <p:txBody>
          <a:bodyPr/>
          <a:lstStyle/>
          <a:p>
            <a:r>
              <a:rPr lang="en-GB" dirty="0"/>
              <a:t>How do we derive Foreign Keys and ICs for different relationship types?</a:t>
            </a:r>
          </a:p>
        </p:txBody>
      </p:sp>
      <p:sp>
        <p:nvSpPr>
          <p:cNvPr id="3" name="Content Placeholder 2">
            <a:extLst>
              <a:ext uri="{FF2B5EF4-FFF2-40B4-BE49-F238E27FC236}">
                <a16:creationId xmlns:a16="http://schemas.microsoft.com/office/drawing/2014/main" id="{6979F6E2-2E54-EE37-04E9-6949153377FA}"/>
              </a:ext>
            </a:extLst>
          </p:cNvPr>
          <p:cNvSpPr>
            <a:spLocks noGrp="1"/>
          </p:cNvSpPr>
          <p:nvPr>
            <p:ph idx="1"/>
          </p:nvPr>
        </p:nvSpPr>
        <p:spPr/>
        <p:txBody>
          <a:bodyPr/>
          <a:lstStyle/>
          <a:p>
            <a:r>
              <a:rPr lang="en-GB" dirty="0"/>
              <a:t>1 to 1 relations</a:t>
            </a:r>
          </a:p>
        </p:txBody>
      </p:sp>
      <p:sp>
        <p:nvSpPr>
          <p:cNvPr id="4" name="Slide Number Placeholder 3">
            <a:extLst>
              <a:ext uri="{FF2B5EF4-FFF2-40B4-BE49-F238E27FC236}">
                <a16:creationId xmlns:a16="http://schemas.microsoft.com/office/drawing/2014/main" id="{DBAA6220-2834-D35C-3C80-E8EA860E8E17}"/>
              </a:ext>
            </a:extLst>
          </p:cNvPr>
          <p:cNvSpPr>
            <a:spLocks noGrp="1"/>
          </p:cNvSpPr>
          <p:nvPr>
            <p:ph type="sldNum" sz="quarter" idx="4"/>
          </p:nvPr>
        </p:nvSpPr>
        <p:spPr>
          <a:xfrm>
            <a:off x="9008398" y="5594304"/>
            <a:ext cx="2743200" cy="365125"/>
          </a:xfrm>
        </p:spPr>
        <p:txBody>
          <a:bodyPr/>
          <a:lstStyle/>
          <a:p>
            <a:fld id="{6998E55D-8E2A-4AFE-A61C-B5DBBB7761E7}" type="slidenum">
              <a:rPr lang="en-GB" smtClean="0"/>
              <a:pPr/>
              <a:t>76</a:t>
            </a:fld>
            <a:endParaRPr lang="en-GB"/>
          </a:p>
        </p:txBody>
      </p:sp>
      <p:grpSp>
        <p:nvGrpSpPr>
          <p:cNvPr id="24" name="Group 23">
            <a:extLst>
              <a:ext uri="{FF2B5EF4-FFF2-40B4-BE49-F238E27FC236}">
                <a16:creationId xmlns:a16="http://schemas.microsoft.com/office/drawing/2014/main" id="{FF8C2DF2-4580-5559-378B-29BBE24E5E22}"/>
              </a:ext>
            </a:extLst>
          </p:cNvPr>
          <p:cNvGrpSpPr/>
          <p:nvPr/>
        </p:nvGrpSpPr>
        <p:grpSpPr>
          <a:xfrm>
            <a:off x="4563292" y="1885573"/>
            <a:ext cx="6943824" cy="856836"/>
            <a:chOff x="1018680" y="3533832"/>
            <a:chExt cx="9957214" cy="1546661"/>
          </a:xfrm>
        </p:grpSpPr>
        <p:sp>
          <p:nvSpPr>
            <p:cNvPr id="5" name="Flowchart: Decision 4">
              <a:extLst>
                <a:ext uri="{FF2B5EF4-FFF2-40B4-BE49-F238E27FC236}">
                  <a16:creationId xmlns:a16="http://schemas.microsoft.com/office/drawing/2014/main" id="{6F26C37D-4D15-6992-453D-6D6A54B4F10B}"/>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6" name="Rectangle 5">
              <a:extLst>
                <a:ext uri="{FF2B5EF4-FFF2-40B4-BE49-F238E27FC236}">
                  <a16:creationId xmlns:a16="http://schemas.microsoft.com/office/drawing/2014/main" id="{649C1882-0799-2F8E-7399-709CB75651F7}"/>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7" name="Oval 6">
              <a:extLst>
                <a:ext uri="{FF2B5EF4-FFF2-40B4-BE49-F238E27FC236}">
                  <a16:creationId xmlns:a16="http://schemas.microsoft.com/office/drawing/2014/main" id="{8B51BBDE-3DAB-39B7-D6DB-D2DC08BB61B2}"/>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8" name="Oval 7">
              <a:extLst>
                <a:ext uri="{FF2B5EF4-FFF2-40B4-BE49-F238E27FC236}">
                  <a16:creationId xmlns:a16="http://schemas.microsoft.com/office/drawing/2014/main" id="{111FF984-3C98-1571-0ED7-EA51776F718E}"/>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9" name="Oval 8">
              <a:extLst>
                <a:ext uri="{FF2B5EF4-FFF2-40B4-BE49-F238E27FC236}">
                  <a16:creationId xmlns:a16="http://schemas.microsoft.com/office/drawing/2014/main" id="{49DCBFC6-BF8E-CB71-E9A8-EDFB4B5463C6}"/>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10" name="Straight Connector 9">
              <a:extLst>
                <a:ext uri="{FF2B5EF4-FFF2-40B4-BE49-F238E27FC236}">
                  <a16:creationId xmlns:a16="http://schemas.microsoft.com/office/drawing/2014/main" id="{8BE11D60-0184-88E5-2917-3EF78F758436}"/>
                </a:ext>
              </a:extLst>
            </p:cNvPr>
            <p:cNvCxnSpPr>
              <a:stCxn id="7" idx="6"/>
              <a:endCxn id="6"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9D639BC-1394-8000-9F23-6386DA523566}"/>
                </a:ext>
              </a:extLst>
            </p:cNvPr>
            <p:cNvCxnSpPr>
              <a:cxnSpLocks/>
              <a:stCxn id="9" idx="4"/>
              <a:endCxn id="6"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1126978-A013-2AD5-2FED-11D07177C43B}"/>
                </a:ext>
              </a:extLst>
            </p:cNvPr>
            <p:cNvCxnSpPr>
              <a:cxnSpLocks/>
              <a:stCxn id="8" idx="2"/>
              <a:endCxn id="6"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2D154D-A574-D2BB-4EB7-2F9DE357C0C5}"/>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14" name="Oval 13">
              <a:extLst>
                <a:ext uri="{FF2B5EF4-FFF2-40B4-BE49-F238E27FC236}">
                  <a16:creationId xmlns:a16="http://schemas.microsoft.com/office/drawing/2014/main" id="{D296C693-F5EF-C943-9315-D3DDAA5CA1CF}"/>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15" name="Oval 14">
              <a:extLst>
                <a:ext uri="{FF2B5EF4-FFF2-40B4-BE49-F238E27FC236}">
                  <a16:creationId xmlns:a16="http://schemas.microsoft.com/office/drawing/2014/main" id="{4E016E05-AE3C-0775-207E-5C6D2C2BF7D0}"/>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16" name="Straight Connector 15">
              <a:extLst>
                <a:ext uri="{FF2B5EF4-FFF2-40B4-BE49-F238E27FC236}">
                  <a16:creationId xmlns:a16="http://schemas.microsoft.com/office/drawing/2014/main" id="{EF6BCB13-E8A0-3771-73AD-A8E724A92FA3}"/>
                </a:ext>
              </a:extLst>
            </p:cNvPr>
            <p:cNvCxnSpPr>
              <a:cxnSpLocks/>
              <a:stCxn id="14" idx="4"/>
              <a:endCxn id="13"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A02729E-2F83-7176-B803-8B5798E9C6E6}"/>
                </a:ext>
              </a:extLst>
            </p:cNvPr>
            <p:cNvCxnSpPr>
              <a:cxnSpLocks/>
              <a:stCxn id="15" idx="3"/>
              <a:endCxn id="13"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E334DE-C7F2-4855-5BB3-1757A6DEDE1D}"/>
                </a:ext>
              </a:extLst>
            </p:cNvPr>
            <p:cNvCxnSpPr>
              <a:cxnSpLocks/>
              <a:endCxn id="13"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D3CF94-5698-6EEE-3C45-99BC7E8E79A0}"/>
                </a:ext>
              </a:extLst>
            </p:cNvPr>
            <p:cNvCxnSpPr>
              <a:cxnSpLocks/>
              <a:stCxn id="5" idx="3"/>
              <a:endCxn id="13"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5F22B1-AC1E-A54A-82BB-2A81B656ADA0}"/>
                </a:ext>
              </a:extLst>
            </p:cNvPr>
            <p:cNvCxnSpPr>
              <a:cxnSpLocks/>
              <a:stCxn id="6" idx="3"/>
              <a:endCxn id="5"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203EFCE-A3A7-0E27-E418-1AD42D777808}"/>
                </a:ext>
              </a:extLst>
            </p:cNvPr>
            <p:cNvSpPr txBox="1"/>
            <p:nvPr/>
          </p:nvSpPr>
          <p:spPr>
            <a:xfrm>
              <a:off x="3892731" y="4300654"/>
              <a:ext cx="697535" cy="427087"/>
            </a:xfrm>
            <a:prstGeom prst="rect">
              <a:avLst/>
            </a:prstGeom>
            <a:noFill/>
          </p:spPr>
          <p:txBody>
            <a:bodyPr wrap="square" rtlCol="0">
              <a:spAutoFit/>
            </a:bodyPr>
            <a:lstStyle/>
            <a:p>
              <a:r>
                <a:rPr lang="en-GB" sz="1000" dirty="0"/>
                <a:t>1</a:t>
              </a:r>
            </a:p>
          </p:txBody>
        </p:sp>
        <p:sp>
          <p:nvSpPr>
            <p:cNvPr id="22" name="TextBox 21">
              <a:extLst>
                <a:ext uri="{FF2B5EF4-FFF2-40B4-BE49-F238E27FC236}">
                  <a16:creationId xmlns:a16="http://schemas.microsoft.com/office/drawing/2014/main" id="{0B0D4491-CD7E-9560-1310-AC6CAD9CCCDE}"/>
                </a:ext>
              </a:extLst>
            </p:cNvPr>
            <p:cNvSpPr txBox="1"/>
            <p:nvPr/>
          </p:nvSpPr>
          <p:spPr>
            <a:xfrm>
              <a:off x="7833559" y="4260654"/>
              <a:ext cx="697535" cy="427087"/>
            </a:xfrm>
            <a:prstGeom prst="rect">
              <a:avLst/>
            </a:prstGeom>
            <a:noFill/>
          </p:spPr>
          <p:txBody>
            <a:bodyPr wrap="square" rtlCol="0">
              <a:spAutoFit/>
            </a:bodyPr>
            <a:lstStyle/>
            <a:p>
              <a:r>
                <a:rPr lang="en-GB" sz="1000" dirty="0"/>
                <a:t>1</a:t>
              </a:r>
            </a:p>
          </p:txBody>
        </p:sp>
        <p:sp>
          <p:nvSpPr>
            <p:cNvPr id="23" name="Oval 22">
              <a:extLst>
                <a:ext uri="{FF2B5EF4-FFF2-40B4-BE49-F238E27FC236}">
                  <a16:creationId xmlns:a16="http://schemas.microsoft.com/office/drawing/2014/main" id="{825014BC-491F-F83F-E7D7-CB9658070585}"/>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pic>
        <p:nvPicPr>
          <p:cNvPr id="26" name="Picture 25">
            <a:extLst>
              <a:ext uri="{FF2B5EF4-FFF2-40B4-BE49-F238E27FC236}">
                <a16:creationId xmlns:a16="http://schemas.microsoft.com/office/drawing/2014/main" id="{9A30049F-EF8C-8FB7-CFDC-731F20B46FA6}"/>
              </a:ext>
            </a:extLst>
          </p:cNvPr>
          <p:cNvPicPr>
            <a:picLocks noChangeAspect="1"/>
          </p:cNvPicPr>
          <p:nvPr/>
        </p:nvPicPr>
        <p:blipFill>
          <a:blip r:embed="rId2"/>
          <a:stretch>
            <a:fillRect/>
          </a:stretch>
        </p:blipFill>
        <p:spPr>
          <a:xfrm>
            <a:off x="717923" y="3126588"/>
            <a:ext cx="4182218" cy="1511939"/>
          </a:xfrm>
          <a:prstGeom prst="rect">
            <a:avLst/>
          </a:prstGeom>
        </p:spPr>
      </p:pic>
      <p:graphicFrame>
        <p:nvGraphicFramePr>
          <p:cNvPr id="27" name="Table 11">
            <a:extLst>
              <a:ext uri="{FF2B5EF4-FFF2-40B4-BE49-F238E27FC236}">
                <a16:creationId xmlns:a16="http://schemas.microsoft.com/office/drawing/2014/main" id="{660A3AFA-3784-9A5F-7DF6-CDE64F009C23}"/>
              </a:ext>
            </a:extLst>
          </p:cNvPr>
          <p:cNvGraphicFramePr>
            <a:graphicFrameLocks noGrp="1"/>
          </p:cNvGraphicFramePr>
          <p:nvPr>
            <p:extLst>
              <p:ext uri="{D42A27DB-BD31-4B8C-83A1-F6EECF244321}">
                <p14:modId xmlns:p14="http://schemas.microsoft.com/office/powerpoint/2010/main" val="3333222942"/>
              </p:ext>
            </p:extLst>
          </p:nvPr>
        </p:nvGraphicFramePr>
        <p:xfrm>
          <a:off x="10210512" y="3155167"/>
          <a:ext cx="1103459" cy="1483360"/>
        </p:xfrm>
        <a:graphic>
          <a:graphicData uri="http://schemas.openxmlformats.org/drawingml/2006/table">
            <a:tbl>
              <a:tblPr firstRow="1" bandRow="1">
                <a:tableStyleId>{5C22544A-7EE6-4342-B048-85BDC9FD1C3A}</a:tableStyleId>
              </a:tblPr>
              <a:tblGrid>
                <a:gridCol w="1103459">
                  <a:extLst>
                    <a:ext uri="{9D8B030D-6E8A-4147-A177-3AD203B41FA5}">
                      <a16:colId xmlns:a16="http://schemas.microsoft.com/office/drawing/2014/main" val="2239927709"/>
                    </a:ext>
                  </a:extLst>
                </a:gridCol>
              </a:tblGrid>
              <a:tr h="370840">
                <a:tc>
                  <a:txBody>
                    <a:bodyPr/>
                    <a:lstStyle/>
                    <a:p>
                      <a:r>
                        <a:rPr lang="en-GB" sz="1200" dirty="0"/>
                        <a:t>Brand</a:t>
                      </a:r>
                    </a:p>
                  </a:txBody>
                  <a:tcPr/>
                </a:tc>
                <a:extLst>
                  <a:ext uri="{0D108BD9-81ED-4DB2-BD59-A6C34878D82A}">
                    <a16:rowId xmlns:a16="http://schemas.microsoft.com/office/drawing/2014/main" val="3153680858"/>
                  </a:ext>
                </a:extLst>
              </a:tr>
              <a:tr h="370840">
                <a:tc>
                  <a:txBody>
                    <a:bodyPr/>
                    <a:lstStyle/>
                    <a:p>
                      <a:r>
                        <a:rPr lang="en-GB" sz="1100" dirty="0" err="1"/>
                        <a:t>Toyota_Corolla</a:t>
                      </a:r>
                      <a:endParaRPr lang="en-GB" sz="1100" dirty="0"/>
                    </a:p>
                  </a:txBody>
                  <a:tcPr/>
                </a:tc>
                <a:extLst>
                  <a:ext uri="{0D108BD9-81ED-4DB2-BD59-A6C34878D82A}">
                    <a16:rowId xmlns:a16="http://schemas.microsoft.com/office/drawing/2014/main" val="884840968"/>
                  </a:ext>
                </a:extLst>
              </a:tr>
              <a:tr h="370840">
                <a:tc>
                  <a:txBody>
                    <a:bodyPr/>
                    <a:lstStyle/>
                    <a:p>
                      <a:r>
                        <a:rPr lang="en-GB" sz="1100" dirty="0"/>
                        <a:t>Hyundai E.GLS</a:t>
                      </a:r>
                    </a:p>
                  </a:txBody>
                  <a:tcPr/>
                </a:tc>
                <a:extLst>
                  <a:ext uri="{0D108BD9-81ED-4DB2-BD59-A6C34878D82A}">
                    <a16:rowId xmlns:a16="http://schemas.microsoft.com/office/drawing/2014/main" val="4148740185"/>
                  </a:ext>
                </a:extLst>
              </a:tr>
              <a:tr h="370840">
                <a:tc>
                  <a:txBody>
                    <a:bodyPr/>
                    <a:lstStyle/>
                    <a:p>
                      <a:r>
                        <a:rPr lang="en-GB" sz="1200" dirty="0"/>
                        <a:t>BMW 3.21</a:t>
                      </a:r>
                    </a:p>
                  </a:txBody>
                  <a:tcPr/>
                </a:tc>
                <a:extLst>
                  <a:ext uri="{0D108BD9-81ED-4DB2-BD59-A6C34878D82A}">
                    <a16:rowId xmlns:a16="http://schemas.microsoft.com/office/drawing/2014/main" val="398107012"/>
                  </a:ext>
                </a:extLst>
              </a:tr>
            </a:tbl>
          </a:graphicData>
        </a:graphic>
      </p:graphicFrame>
      <p:graphicFrame>
        <p:nvGraphicFramePr>
          <p:cNvPr id="33" name="Table 7">
            <a:extLst>
              <a:ext uri="{FF2B5EF4-FFF2-40B4-BE49-F238E27FC236}">
                <a16:creationId xmlns:a16="http://schemas.microsoft.com/office/drawing/2014/main" id="{B0194D1B-C060-FE71-B88A-A57223CC5643}"/>
              </a:ext>
            </a:extLst>
          </p:cNvPr>
          <p:cNvGraphicFramePr>
            <a:graphicFrameLocks noGrp="1"/>
          </p:cNvGraphicFramePr>
          <p:nvPr/>
        </p:nvGraphicFramePr>
        <p:xfrm>
          <a:off x="6433152" y="3174724"/>
          <a:ext cx="3766988" cy="1483360"/>
        </p:xfrm>
        <a:graphic>
          <a:graphicData uri="http://schemas.openxmlformats.org/drawingml/2006/table">
            <a:tbl>
              <a:tblPr firstRow="1" bandRow="1">
                <a:tableStyleId>{5C22544A-7EE6-4342-B048-85BDC9FD1C3A}</a:tableStyleId>
              </a:tblPr>
              <a:tblGrid>
                <a:gridCol w="1076541">
                  <a:extLst>
                    <a:ext uri="{9D8B030D-6E8A-4147-A177-3AD203B41FA5}">
                      <a16:colId xmlns:a16="http://schemas.microsoft.com/office/drawing/2014/main" val="1551054938"/>
                    </a:ext>
                  </a:extLst>
                </a:gridCol>
                <a:gridCol w="800100">
                  <a:extLst>
                    <a:ext uri="{9D8B030D-6E8A-4147-A177-3AD203B41FA5}">
                      <a16:colId xmlns:a16="http://schemas.microsoft.com/office/drawing/2014/main" val="2429303523"/>
                    </a:ext>
                  </a:extLst>
                </a:gridCol>
                <a:gridCol w="1890347">
                  <a:extLst>
                    <a:ext uri="{9D8B030D-6E8A-4147-A177-3AD203B41FA5}">
                      <a16:colId xmlns:a16="http://schemas.microsoft.com/office/drawing/2014/main" val="749733657"/>
                    </a:ext>
                  </a:extLst>
                </a:gridCol>
              </a:tblGrid>
              <a:tr h="370840">
                <a:tc>
                  <a:txBody>
                    <a:bodyPr/>
                    <a:lstStyle/>
                    <a:p>
                      <a:r>
                        <a:rPr lang="en-GB" sz="1400" dirty="0"/>
                        <a:t>SSI</a:t>
                      </a:r>
                    </a:p>
                  </a:txBody>
                  <a:tcPr/>
                </a:tc>
                <a:tc>
                  <a:txBody>
                    <a:bodyPr/>
                    <a:lstStyle/>
                    <a:p>
                      <a:r>
                        <a:rPr lang="en-GB" sz="1400" dirty="0"/>
                        <a:t>Name</a:t>
                      </a:r>
                    </a:p>
                  </a:txBody>
                  <a:tcPr/>
                </a:tc>
                <a:tc>
                  <a:txBody>
                    <a:bodyPr/>
                    <a:lstStyle/>
                    <a:p>
                      <a:r>
                        <a:rPr lang="en-GB" sz="1400" dirty="0" err="1"/>
                        <a:t>Phone_Number</a:t>
                      </a:r>
                      <a:endParaRPr lang="en-GB" sz="1400" dirty="0"/>
                    </a:p>
                  </a:txBody>
                  <a:tcPr/>
                </a:tc>
                <a:extLst>
                  <a:ext uri="{0D108BD9-81ED-4DB2-BD59-A6C34878D82A}">
                    <a16:rowId xmlns:a16="http://schemas.microsoft.com/office/drawing/2014/main" val="1488878063"/>
                  </a:ext>
                </a:extLst>
              </a:tr>
              <a:tr h="370840">
                <a:tc>
                  <a:txBody>
                    <a:bodyPr/>
                    <a:lstStyle/>
                    <a:p>
                      <a:r>
                        <a:rPr lang="en-GB" sz="1400" dirty="0"/>
                        <a:t>87542702</a:t>
                      </a:r>
                    </a:p>
                  </a:txBody>
                  <a:tcPr/>
                </a:tc>
                <a:tc>
                  <a:txBody>
                    <a:bodyPr/>
                    <a:lstStyle/>
                    <a:p>
                      <a:r>
                        <a:rPr lang="en-GB" sz="1400" dirty="0"/>
                        <a:t>Tom</a:t>
                      </a:r>
                    </a:p>
                  </a:txBody>
                  <a:tcPr/>
                </a:tc>
                <a:tc>
                  <a:txBody>
                    <a:bodyPr/>
                    <a:lstStyle/>
                    <a:p>
                      <a:r>
                        <a:rPr lang="en-GB" sz="1400" dirty="0"/>
                        <a:t>75315567</a:t>
                      </a:r>
                    </a:p>
                  </a:txBody>
                  <a:tcPr/>
                </a:tc>
                <a:extLst>
                  <a:ext uri="{0D108BD9-81ED-4DB2-BD59-A6C34878D82A}">
                    <a16:rowId xmlns:a16="http://schemas.microsoft.com/office/drawing/2014/main" val="4098427296"/>
                  </a:ext>
                </a:extLst>
              </a:tr>
              <a:tr h="370840">
                <a:tc>
                  <a:txBody>
                    <a:bodyPr/>
                    <a:lstStyle/>
                    <a:p>
                      <a:r>
                        <a:rPr lang="en-GB" sz="1400" dirty="0"/>
                        <a:t>68201937</a:t>
                      </a:r>
                    </a:p>
                  </a:txBody>
                  <a:tcPr/>
                </a:tc>
                <a:tc>
                  <a:txBody>
                    <a:bodyPr/>
                    <a:lstStyle/>
                    <a:p>
                      <a:r>
                        <a:rPr lang="en-GB" sz="1400" dirty="0"/>
                        <a:t>Uraz</a:t>
                      </a:r>
                    </a:p>
                  </a:txBody>
                  <a:tcPr/>
                </a:tc>
                <a:tc>
                  <a:txBody>
                    <a:bodyPr/>
                    <a:lstStyle/>
                    <a:p>
                      <a:r>
                        <a:rPr lang="en-GB" sz="1400" dirty="0"/>
                        <a:t>75335521</a:t>
                      </a:r>
                    </a:p>
                  </a:txBody>
                  <a:tcPr/>
                </a:tc>
                <a:extLst>
                  <a:ext uri="{0D108BD9-81ED-4DB2-BD59-A6C34878D82A}">
                    <a16:rowId xmlns:a16="http://schemas.microsoft.com/office/drawing/2014/main" val="1953469719"/>
                  </a:ext>
                </a:extLst>
              </a:tr>
              <a:tr h="370840">
                <a:tc>
                  <a:txBody>
                    <a:bodyPr/>
                    <a:lstStyle/>
                    <a:p>
                      <a:r>
                        <a:rPr lang="en-GB" sz="1400" dirty="0"/>
                        <a:t>23139827</a:t>
                      </a:r>
                    </a:p>
                  </a:txBody>
                  <a:tcPr/>
                </a:tc>
                <a:tc>
                  <a:txBody>
                    <a:bodyPr/>
                    <a:lstStyle/>
                    <a:p>
                      <a:r>
                        <a:rPr lang="en-GB" sz="1400" dirty="0"/>
                        <a:t>Nick</a:t>
                      </a:r>
                    </a:p>
                  </a:txBody>
                  <a:tcPr/>
                </a:tc>
                <a:tc>
                  <a:txBody>
                    <a:bodyPr/>
                    <a:lstStyle/>
                    <a:p>
                      <a:r>
                        <a:rPr lang="en-GB" sz="1400" dirty="0"/>
                        <a:t>75315544</a:t>
                      </a:r>
                    </a:p>
                  </a:txBody>
                  <a:tcPr/>
                </a:tc>
                <a:extLst>
                  <a:ext uri="{0D108BD9-81ED-4DB2-BD59-A6C34878D82A}">
                    <a16:rowId xmlns:a16="http://schemas.microsoft.com/office/drawing/2014/main" val="3233330986"/>
                  </a:ext>
                </a:extLst>
              </a:tr>
            </a:tbl>
          </a:graphicData>
        </a:graphic>
      </p:graphicFrame>
      <p:sp>
        <p:nvSpPr>
          <p:cNvPr id="34" name="Oval 33">
            <a:extLst>
              <a:ext uri="{FF2B5EF4-FFF2-40B4-BE49-F238E27FC236}">
                <a16:creationId xmlns:a16="http://schemas.microsoft.com/office/drawing/2014/main" id="{8241DD0E-94C3-5C04-B250-AA2E16BD0424}"/>
              </a:ext>
            </a:extLst>
          </p:cNvPr>
          <p:cNvSpPr/>
          <p:nvPr/>
        </p:nvSpPr>
        <p:spPr>
          <a:xfrm>
            <a:off x="7331230" y="1626058"/>
            <a:ext cx="4455492" cy="151193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30" name="TextBox 29">
            <a:extLst>
              <a:ext uri="{FF2B5EF4-FFF2-40B4-BE49-F238E27FC236}">
                <a16:creationId xmlns:a16="http://schemas.microsoft.com/office/drawing/2014/main" id="{0641AC22-E624-0471-0B68-5F07FFCF1548}"/>
              </a:ext>
            </a:extLst>
          </p:cNvPr>
          <p:cNvSpPr txBox="1"/>
          <p:nvPr/>
        </p:nvSpPr>
        <p:spPr>
          <a:xfrm>
            <a:off x="616404" y="4797929"/>
            <a:ext cx="4283737" cy="646331"/>
          </a:xfrm>
          <a:prstGeom prst="rect">
            <a:avLst/>
          </a:prstGeom>
          <a:noFill/>
        </p:spPr>
        <p:txBody>
          <a:bodyPr wrap="square">
            <a:spAutoFit/>
          </a:bodyPr>
          <a:lstStyle/>
          <a:p>
            <a:r>
              <a:rPr lang="en-GB" dirty="0"/>
              <a:t>Car(</a:t>
            </a:r>
            <a:r>
              <a:rPr lang="en-GB" dirty="0" err="1"/>
              <a:t>Brand:TEXT,Weight:INT,Length:DOUBLE,Max_Speed:INT</a:t>
            </a:r>
            <a:r>
              <a:rPr lang="en-GB" dirty="0"/>
              <a:t>, PRIMARY KEY:BRAND)</a:t>
            </a:r>
          </a:p>
        </p:txBody>
      </p:sp>
      <p:sp>
        <p:nvSpPr>
          <p:cNvPr id="32" name="TextBox 31">
            <a:extLst>
              <a:ext uri="{FF2B5EF4-FFF2-40B4-BE49-F238E27FC236}">
                <a16:creationId xmlns:a16="http://schemas.microsoft.com/office/drawing/2014/main" id="{E0DC998E-6B84-27CA-C6E8-9DC1569ED597}"/>
              </a:ext>
            </a:extLst>
          </p:cNvPr>
          <p:cNvSpPr txBox="1"/>
          <p:nvPr/>
        </p:nvSpPr>
        <p:spPr>
          <a:xfrm>
            <a:off x="5776004" y="4711464"/>
            <a:ext cx="6098720" cy="923330"/>
          </a:xfrm>
          <a:prstGeom prst="rect">
            <a:avLst/>
          </a:prstGeom>
          <a:noFill/>
        </p:spPr>
        <p:txBody>
          <a:bodyPr wrap="square">
            <a:spAutoFit/>
          </a:bodyPr>
          <a:lstStyle/>
          <a:p>
            <a:r>
              <a:rPr lang="en-GB" dirty="0" err="1"/>
              <a:t>Mec_Rep</a:t>
            </a:r>
            <a:r>
              <a:rPr lang="en-GB" dirty="0"/>
              <a:t>(</a:t>
            </a:r>
            <a:r>
              <a:rPr lang="en-GB" dirty="0" err="1"/>
              <a:t>SSI:TEXT,Name:TEXT,Phone:TEXT,Brand:TEXT</a:t>
            </a:r>
            <a:r>
              <a:rPr lang="en-GB" dirty="0"/>
              <a:t>, PRIMARY KEY:SSI, Foreign Key: Brand REFERENCING:CAR, Brand is UNIQUE</a:t>
            </a:r>
            <a:r>
              <a:rPr lang="en-GB" dirty="0">
                <a:solidFill>
                  <a:schemeClr val="bg1"/>
                </a:solidFill>
              </a:rPr>
              <a:t>, on Delete SET NULL</a:t>
            </a:r>
            <a:r>
              <a:rPr lang="en-GB" dirty="0"/>
              <a:t>)</a:t>
            </a:r>
          </a:p>
        </p:txBody>
      </p:sp>
      <p:sp>
        <p:nvSpPr>
          <p:cNvPr id="37" name="TextBox 36">
            <a:extLst>
              <a:ext uri="{FF2B5EF4-FFF2-40B4-BE49-F238E27FC236}">
                <a16:creationId xmlns:a16="http://schemas.microsoft.com/office/drawing/2014/main" id="{B94EE688-690E-524B-20C2-37A32BB2064B}"/>
              </a:ext>
            </a:extLst>
          </p:cNvPr>
          <p:cNvSpPr txBox="1"/>
          <p:nvPr/>
        </p:nvSpPr>
        <p:spPr>
          <a:xfrm>
            <a:off x="1075607" y="5539480"/>
            <a:ext cx="8782768" cy="646331"/>
          </a:xfrm>
          <a:prstGeom prst="rect">
            <a:avLst/>
          </a:prstGeom>
          <a:noFill/>
        </p:spPr>
        <p:txBody>
          <a:bodyPr wrap="square">
            <a:spAutoFit/>
          </a:bodyPr>
          <a:lstStyle/>
          <a:p>
            <a:r>
              <a:rPr lang="en-GB" dirty="0"/>
              <a:t>Assume I delete the tuple “BMW 3.21, 1400, 3.21, 200” from the CAR table. What value should DBMS set for the Mechanic that can repair BMW 3.21? </a:t>
            </a:r>
          </a:p>
        </p:txBody>
      </p:sp>
      <p:sp>
        <p:nvSpPr>
          <p:cNvPr id="25" name="TextBox 24">
            <a:extLst>
              <a:ext uri="{FF2B5EF4-FFF2-40B4-BE49-F238E27FC236}">
                <a16:creationId xmlns:a16="http://schemas.microsoft.com/office/drawing/2014/main" id="{A707C63E-DFE7-2ED3-3FBA-0C4CC0AA3849}"/>
              </a:ext>
            </a:extLst>
          </p:cNvPr>
          <p:cNvSpPr txBox="1"/>
          <p:nvPr/>
        </p:nvSpPr>
        <p:spPr>
          <a:xfrm>
            <a:off x="6469210" y="1294938"/>
            <a:ext cx="3701707" cy="523220"/>
          </a:xfrm>
          <a:prstGeom prst="rect">
            <a:avLst/>
          </a:prstGeom>
          <a:noFill/>
        </p:spPr>
        <p:txBody>
          <a:bodyPr wrap="square">
            <a:spAutoFit/>
          </a:bodyPr>
          <a:lstStyle/>
          <a:p>
            <a:r>
              <a:rPr lang="en-GB" sz="1400" dirty="0"/>
              <a:t>“A car can be repaired by at most one mechanic.</a:t>
            </a:r>
          </a:p>
          <a:p>
            <a:r>
              <a:rPr lang="en-GB" sz="1400" dirty="0"/>
              <a:t>A mechanic can repair at most one type of car.”</a:t>
            </a:r>
          </a:p>
        </p:txBody>
      </p:sp>
    </p:spTree>
    <p:extLst>
      <p:ext uri="{BB962C8B-B14F-4D97-AF65-F5344CB8AC3E}">
        <p14:creationId xmlns:p14="http://schemas.microsoft.com/office/powerpoint/2010/main" val="23323778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69E6-454A-3EE7-2C19-F7D5814352BA}"/>
              </a:ext>
            </a:extLst>
          </p:cNvPr>
          <p:cNvSpPr>
            <a:spLocks noGrp="1"/>
          </p:cNvSpPr>
          <p:nvPr>
            <p:ph type="title"/>
          </p:nvPr>
        </p:nvSpPr>
        <p:spPr/>
        <p:txBody>
          <a:bodyPr/>
          <a:lstStyle/>
          <a:p>
            <a:r>
              <a:rPr lang="en-GB" dirty="0"/>
              <a:t>How do we derive Foreign Keys and ICs for different relationship types?</a:t>
            </a:r>
          </a:p>
        </p:txBody>
      </p:sp>
      <p:sp>
        <p:nvSpPr>
          <p:cNvPr id="3" name="Content Placeholder 2">
            <a:extLst>
              <a:ext uri="{FF2B5EF4-FFF2-40B4-BE49-F238E27FC236}">
                <a16:creationId xmlns:a16="http://schemas.microsoft.com/office/drawing/2014/main" id="{6979F6E2-2E54-EE37-04E9-6949153377FA}"/>
              </a:ext>
            </a:extLst>
          </p:cNvPr>
          <p:cNvSpPr>
            <a:spLocks noGrp="1"/>
          </p:cNvSpPr>
          <p:nvPr>
            <p:ph idx="1"/>
          </p:nvPr>
        </p:nvSpPr>
        <p:spPr/>
        <p:txBody>
          <a:bodyPr/>
          <a:lstStyle/>
          <a:p>
            <a:r>
              <a:rPr lang="en-GB" dirty="0"/>
              <a:t>1 to 1 relations</a:t>
            </a:r>
          </a:p>
        </p:txBody>
      </p:sp>
      <p:sp>
        <p:nvSpPr>
          <p:cNvPr id="4" name="Slide Number Placeholder 3">
            <a:extLst>
              <a:ext uri="{FF2B5EF4-FFF2-40B4-BE49-F238E27FC236}">
                <a16:creationId xmlns:a16="http://schemas.microsoft.com/office/drawing/2014/main" id="{DBAA6220-2834-D35C-3C80-E8EA860E8E17}"/>
              </a:ext>
            </a:extLst>
          </p:cNvPr>
          <p:cNvSpPr>
            <a:spLocks noGrp="1"/>
          </p:cNvSpPr>
          <p:nvPr>
            <p:ph type="sldNum" sz="quarter" idx="4"/>
          </p:nvPr>
        </p:nvSpPr>
        <p:spPr>
          <a:xfrm>
            <a:off x="9008398" y="5594304"/>
            <a:ext cx="2743200" cy="365125"/>
          </a:xfrm>
        </p:spPr>
        <p:txBody>
          <a:bodyPr/>
          <a:lstStyle/>
          <a:p>
            <a:fld id="{6998E55D-8E2A-4AFE-A61C-B5DBBB7761E7}" type="slidenum">
              <a:rPr lang="en-GB" smtClean="0"/>
              <a:pPr/>
              <a:t>77</a:t>
            </a:fld>
            <a:endParaRPr lang="en-GB"/>
          </a:p>
        </p:txBody>
      </p:sp>
      <p:grpSp>
        <p:nvGrpSpPr>
          <p:cNvPr id="24" name="Group 23">
            <a:extLst>
              <a:ext uri="{FF2B5EF4-FFF2-40B4-BE49-F238E27FC236}">
                <a16:creationId xmlns:a16="http://schemas.microsoft.com/office/drawing/2014/main" id="{FF8C2DF2-4580-5559-378B-29BBE24E5E22}"/>
              </a:ext>
            </a:extLst>
          </p:cNvPr>
          <p:cNvGrpSpPr/>
          <p:nvPr/>
        </p:nvGrpSpPr>
        <p:grpSpPr>
          <a:xfrm>
            <a:off x="4563292" y="1885573"/>
            <a:ext cx="6943824" cy="856836"/>
            <a:chOff x="1018680" y="3533832"/>
            <a:chExt cx="9957214" cy="1546661"/>
          </a:xfrm>
        </p:grpSpPr>
        <p:sp>
          <p:nvSpPr>
            <p:cNvPr id="5" name="Flowchart: Decision 4">
              <a:extLst>
                <a:ext uri="{FF2B5EF4-FFF2-40B4-BE49-F238E27FC236}">
                  <a16:creationId xmlns:a16="http://schemas.microsoft.com/office/drawing/2014/main" id="{6F26C37D-4D15-6992-453D-6D6A54B4F10B}"/>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6" name="Rectangle 5">
              <a:extLst>
                <a:ext uri="{FF2B5EF4-FFF2-40B4-BE49-F238E27FC236}">
                  <a16:creationId xmlns:a16="http://schemas.microsoft.com/office/drawing/2014/main" id="{649C1882-0799-2F8E-7399-709CB75651F7}"/>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7" name="Oval 6">
              <a:extLst>
                <a:ext uri="{FF2B5EF4-FFF2-40B4-BE49-F238E27FC236}">
                  <a16:creationId xmlns:a16="http://schemas.microsoft.com/office/drawing/2014/main" id="{8B51BBDE-3DAB-39B7-D6DB-D2DC08BB61B2}"/>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8" name="Oval 7">
              <a:extLst>
                <a:ext uri="{FF2B5EF4-FFF2-40B4-BE49-F238E27FC236}">
                  <a16:creationId xmlns:a16="http://schemas.microsoft.com/office/drawing/2014/main" id="{111FF984-3C98-1571-0ED7-EA51776F718E}"/>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9" name="Oval 8">
              <a:extLst>
                <a:ext uri="{FF2B5EF4-FFF2-40B4-BE49-F238E27FC236}">
                  <a16:creationId xmlns:a16="http://schemas.microsoft.com/office/drawing/2014/main" id="{49DCBFC6-BF8E-CB71-E9A8-EDFB4B5463C6}"/>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10" name="Straight Connector 9">
              <a:extLst>
                <a:ext uri="{FF2B5EF4-FFF2-40B4-BE49-F238E27FC236}">
                  <a16:creationId xmlns:a16="http://schemas.microsoft.com/office/drawing/2014/main" id="{8BE11D60-0184-88E5-2917-3EF78F758436}"/>
                </a:ext>
              </a:extLst>
            </p:cNvPr>
            <p:cNvCxnSpPr>
              <a:stCxn id="7" idx="6"/>
              <a:endCxn id="6"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9D639BC-1394-8000-9F23-6386DA523566}"/>
                </a:ext>
              </a:extLst>
            </p:cNvPr>
            <p:cNvCxnSpPr>
              <a:cxnSpLocks/>
              <a:stCxn id="9" idx="4"/>
              <a:endCxn id="6"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1126978-A013-2AD5-2FED-11D07177C43B}"/>
                </a:ext>
              </a:extLst>
            </p:cNvPr>
            <p:cNvCxnSpPr>
              <a:cxnSpLocks/>
              <a:stCxn id="8" idx="2"/>
              <a:endCxn id="6"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2D154D-A574-D2BB-4EB7-2F9DE357C0C5}"/>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14" name="Oval 13">
              <a:extLst>
                <a:ext uri="{FF2B5EF4-FFF2-40B4-BE49-F238E27FC236}">
                  <a16:creationId xmlns:a16="http://schemas.microsoft.com/office/drawing/2014/main" id="{D296C693-F5EF-C943-9315-D3DDAA5CA1CF}"/>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15" name="Oval 14">
              <a:extLst>
                <a:ext uri="{FF2B5EF4-FFF2-40B4-BE49-F238E27FC236}">
                  <a16:creationId xmlns:a16="http://schemas.microsoft.com/office/drawing/2014/main" id="{4E016E05-AE3C-0775-207E-5C6D2C2BF7D0}"/>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16" name="Straight Connector 15">
              <a:extLst>
                <a:ext uri="{FF2B5EF4-FFF2-40B4-BE49-F238E27FC236}">
                  <a16:creationId xmlns:a16="http://schemas.microsoft.com/office/drawing/2014/main" id="{EF6BCB13-E8A0-3771-73AD-A8E724A92FA3}"/>
                </a:ext>
              </a:extLst>
            </p:cNvPr>
            <p:cNvCxnSpPr>
              <a:cxnSpLocks/>
              <a:stCxn id="14" idx="4"/>
              <a:endCxn id="13"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A02729E-2F83-7176-B803-8B5798E9C6E6}"/>
                </a:ext>
              </a:extLst>
            </p:cNvPr>
            <p:cNvCxnSpPr>
              <a:cxnSpLocks/>
              <a:stCxn id="15" idx="3"/>
              <a:endCxn id="13"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E334DE-C7F2-4855-5BB3-1757A6DEDE1D}"/>
                </a:ext>
              </a:extLst>
            </p:cNvPr>
            <p:cNvCxnSpPr>
              <a:cxnSpLocks/>
              <a:endCxn id="13"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D3CF94-5698-6EEE-3C45-99BC7E8E79A0}"/>
                </a:ext>
              </a:extLst>
            </p:cNvPr>
            <p:cNvCxnSpPr>
              <a:cxnSpLocks/>
              <a:stCxn id="5" idx="3"/>
              <a:endCxn id="13"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5F22B1-AC1E-A54A-82BB-2A81B656ADA0}"/>
                </a:ext>
              </a:extLst>
            </p:cNvPr>
            <p:cNvCxnSpPr>
              <a:cxnSpLocks/>
              <a:stCxn id="6" idx="3"/>
              <a:endCxn id="5"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203EFCE-A3A7-0E27-E418-1AD42D777808}"/>
                </a:ext>
              </a:extLst>
            </p:cNvPr>
            <p:cNvSpPr txBox="1"/>
            <p:nvPr/>
          </p:nvSpPr>
          <p:spPr>
            <a:xfrm>
              <a:off x="3892731" y="4300654"/>
              <a:ext cx="697535" cy="427087"/>
            </a:xfrm>
            <a:prstGeom prst="rect">
              <a:avLst/>
            </a:prstGeom>
            <a:noFill/>
          </p:spPr>
          <p:txBody>
            <a:bodyPr wrap="square" rtlCol="0">
              <a:spAutoFit/>
            </a:bodyPr>
            <a:lstStyle/>
            <a:p>
              <a:r>
                <a:rPr lang="en-GB" sz="1000" dirty="0"/>
                <a:t>1</a:t>
              </a:r>
            </a:p>
          </p:txBody>
        </p:sp>
        <p:sp>
          <p:nvSpPr>
            <p:cNvPr id="22" name="TextBox 21">
              <a:extLst>
                <a:ext uri="{FF2B5EF4-FFF2-40B4-BE49-F238E27FC236}">
                  <a16:creationId xmlns:a16="http://schemas.microsoft.com/office/drawing/2014/main" id="{0B0D4491-CD7E-9560-1310-AC6CAD9CCCDE}"/>
                </a:ext>
              </a:extLst>
            </p:cNvPr>
            <p:cNvSpPr txBox="1"/>
            <p:nvPr/>
          </p:nvSpPr>
          <p:spPr>
            <a:xfrm>
              <a:off x="7833559" y="4260654"/>
              <a:ext cx="697535" cy="427087"/>
            </a:xfrm>
            <a:prstGeom prst="rect">
              <a:avLst/>
            </a:prstGeom>
            <a:noFill/>
          </p:spPr>
          <p:txBody>
            <a:bodyPr wrap="square" rtlCol="0">
              <a:spAutoFit/>
            </a:bodyPr>
            <a:lstStyle/>
            <a:p>
              <a:r>
                <a:rPr lang="en-GB" sz="1000" dirty="0"/>
                <a:t>1</a:t>
              </a:r>
            </a:p>
          </p:txBody>
        </p:sp>
        <p:sp>
          <p:nvSpPr>
            <p:cNvPr id="23" name="Oval 22">
              <a:extLst>
                <a:ext uri="{FF2B5EF4-FFF2-40B4-BE49-F238E27FC236}">
                  <a16:creationId xmlns:a16="http://schemas.microsoft.com/office/drawing/2014/main" id="{825014BC-491F-F83F-E7D7-CB9658070585}"/>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pic>
        <p:nvPicPr>
          <p:cNvPr id="26" name="Picture 25">
            <a:extLst>
              <a:ext uri="{FF2B5EF4-FFF2-40B4-BE49-F238E27FC236}">
                <a16:creationId xmlns:a16="http://schemas.microsoft.com/office/drawing/2014/main" id="{9A30049F-EF8C-8FB7-CFDC-731F20B46FA6}"/>
              </a:ext>
            </a:extLst>
          </p:cNvPr>
          <p:cNvPicPr>
            <a:picLocks noChangeAspect="1"/>
          </p:cNvPicPr>
          <p:nvPr/>
        </p:nvPicPr>
        <p:blipFill>
          <a:blip r:embed="rId2"/>
          <a:stretch>
            <a:fillRect/>
          </a:stretch>
        </p:blipFill>
        <p:spPr>
          <a:xfrm>
            <a:off x="717923" y="3126588"/>
            <a:ext cx="4182218" cy="1511939"/>
          </a:xfrm>
          <a:prstGeom prst="rect">
            <a:avLst/>
          </a:prstGeom>
        </p:spPr>
      </p:pic>
      <p:graphicFrame>
        <p:nvGraphicFramePr>
          <p:cNvPr id="27" name="Table 11">
            <a:extLst>
              <a:ext uri="{FF2B5EF4-FFF2-40B4-BE49-F238E27FC236}">
                <a16:creationId xmlns:a16="http://schemas.microsoft.com/office/drawing/2014/main" id="{660A3AFA-3784-9A5F-7DF6-CDE64F009C23}"/>
              </a:ext>
            </a:extLst>
          </p:cNvPr>
          <p:cNvGraphicFramePr>
            <a:graphicFrameLocks noGrp="1"/>
          </p:cNvGraphicFramePr>
          <p:nvPr>
            <p:extLst>
              <p:ext uri="{D42A27DB-BD31-4B8C-83A1-F6EECF244321}">
                <p14:modId xmlns:p14="http://schemas.microsoft.com/office/powerpoint/2010/main" val="986031577"/>
              </p:ext>
            </p:extLst>
          </p:nvPr>
        </p:nvGraphicFramePr>
        <p:xfrm>
          <a:off x="10210512" y="3155167"/>
          <a:ext cx="1103459" cy="1483360"/>
        </p:xfrm>
        <a:graphic>
          <a:graphicData uri="http://schemas.openxmlformats.org/drawingml/2006/table">
            <a:tbl>
              <a:tblPr firstRow="1" bandRow="1">
                <a:tableStyleId>{5C22544A-7EE6-4342-B048-85BDC9FD1C3A}</a:tableStyleId>
              </a:tblPr>
              <a:tblGrid>
                <a:gridCol w="1103459">
                  <a:extLst>
                    <a:ext uri="{9D8B030D-6E8A-4147-A177-3AD203B41FA5}">
                      <a16:colId xmlns:a16="http://schemas.microsoft.com/office/drawing/2014/main" val="2239927709"/>
                    </a:ext>
                  </a:extLst>
                </a:gridCol>
              </a:tblGrid>
              <a:tr h="370840">
                <a:tc>
                  <a:txBody>
                    <a:bodyPr/>
                    <a:lstStyle/>
                    <a:p>
                      <a:r>
                        <a:rPr lang="en-GB" sz="1200" dirty="0"/>
                        <a:t>Brand</a:t>
                      </a:r>
                    </a:p>
                  </a:txBody>
                  <a:tcPr/>
                </a:tc>
                <a:extLst>
                  <a:ext uri="{0D108BD9-81ED-4DB2-BD59-A6C34878D82A}">
                    <a16:rowId xmlns:a16="http://schemas.microsoft.com/office/drawing/2014/main" val="3153680858"/>
                  </a:ext>
                </a:extLst>
              </a:tr>
              <a:tr h="370840">
                <a:tc>
                  <a:txBody>
                    <a:bodyPr/>
                    <a:lstStyle/>
                    <a:p>
                      <a:r>
                        <a:rPr lang="en-GB" sz="1100" dirty="0" err="1"/>
                        <a:t>Toyota_Corolla</a:t>
                      </a:r>
                      <a:endParaRPr lang="en-GB" sz="1100" dirty="0"/>
                    </a:p>
                  </a:txBody>
                  <a:tcPr/>
                </a:tc>
                <a:extLst>
                  <a:ext uri="{0D108BD9-81ED-4DB2-BD59-A6C34878D82A}">
                    <a16:rowId xmlns:a16="http://schemas.microsoft.com/office/drawing/2014/main" val="884840968"/>
                  </a:ext>
                </a:extLst>
              </a:tr>
              <a:tr h="370840">
                <a:tc>
                  <a:txBody>
                    <a:bodyPr/>
                    <a:lstStyle/>
                    <a:p>
                      <a:r>
                        <a:rPr lang="en-GB" sz="1100" dirty="0"/>
                        <a:t>Hyundai E.GLS</a:t>
                      </a:r>
                    </a:p>
                  </a:txBody>
                  <a:tcPr/>
                </a:tc>
                <a:extLst>
                  <a:ext uri="{0D108BD9-81ED-4DB2-BD59-A6C34878D82A}">
                    <a16:rowId xmlns:a16="http://schemas.microsoft.com/office/drawing/2014/main" val="4148740185"/>
                  </a:ext>
                </a:extLst>
              </a:tr>
              <a:tr h="370840">
                <a:tc>
                  <a:txBody>
                    <a:bodyPr/>
                    <a:lstStyle/>
                    <a:p>
                      <a:r>
                        <a:rPr lang="en-GB" sz="1200" dirty="0"/>
                        <a:t>BMW 3.21</a:t>
                      </a:r>
                    </a:p>
                  </a:txBody>
                  <a:tcPr/>
                </a:tc>
                <a:extLst>
                  <a:ext uri="{0D108BD9-81ED-4DB2-BD59-A6C34878D82A}">
                    <a16:rowId xmlns:a16="http://schemas.microsoft.com/office/drawing/2014/main" val="398107012"/>
                  </a:ext>
                </a:extLst>
              </a:tr>
            </a:tbl>
          </a:graphicData>
        </a:graphic>
      </p:graphicFrame>
      <p:graphicFrame>
        <p:nvGraphicFramePr>
          <p:cNvPr id="33" name="Table 7">
            <a:extLst>
              <a:ext uri="{FF2B5EF4-FFF2-40B4-BE49-F238E27FC236}">
                <a16:creationId xmlns:a16="http://schemas.microsoft.com/office/drawing/2014/main" id="{B0194D1B-C060-FE71-B88A-A57223CC5643}"/>
              </a:ext>
            </a:extLst>
          </p:cNvPr>
          <p:cNvGraphicFramePr>
            <a:graphicFrameLocks noGrp="1"/>
          </p:cNvGraphicFramePr>
          <p:nvPr/>
        </p:nvGraphicFramePr>
        <p:xfrm>
          <a:off x="6433152" y="3174724"/>
          <a:ext cx="3766988" cy="1483360"/>
        </p:xfrm>
        <a:graphic>
          <a:graphicData uri="http://schemas.openxmlformats.org/drawingml/2006/table">
            <a:tbl>
              <a:tblPr firstRow="1" bandRow="1">
                <a:tableStyleId>{5C22544A-7EE6-4342-B048-85BDC9FD1C3A}</a:tableStyleId>
              </a:tblPr>
              <a:tblGrid>
                <a:gridCol w="1076541">
                  <a:extLst>
                    <a:ext uri="{9D8B030D-6E8A-4147-A177-3AD203B41FA5}">
                      <a16:colId xmlns:a16="http://schemas.microsoft.com/office/drawing/2014/main" val="1551054938"/>
                    </a:ext>
                  </a:extLst>
                </a:gridCol>
                <a:gridCol w="800100">
                  <a:extLst>
                    <a:ext uri="{9D8B030D-6E8A-4147-A177-3AD203B41FA5}">
                      <a16:colId xmlns:a16="http://schemas.microsoft.com/office/drawing/2014/main" val="2429303523"/>
                    </a:ext>
                  </a:extLst>
                </a:gridCol>
                <a:gridCol w="1890347">
                  <a:extLst>
                    <a:ext uri="{9D8B030D-6E8A-4147-A177-3AD203B41FA5}">
                      <a16:colId xmlns:a16="http://schemas.microsoft.com/office/drawing/2014/main" val="749733657"/>
                    </a:ext>
                  </a:extLst>
                </a:gridCol>
              </a:tblGrid>
              <a:tr h="370840">
                <a:tc>
                  <a:txBody>
                    <a:bodyPr/>
                    <a:lstStyle/>
                    <a:p>
                      <a:r>
                        <a:rPr lang="en-GB" sz="1400" dirty="0"/>
                        <a:t>SSI</a:t>
                      </a:r>
                    </a:p>
                  </a:txBody>
                  <a:tcPr/>
                </a:tc>
                <a:tc>
                  <a:txBody>
                    <a:bodyPr/>
                    <a:lstStyle/>
                    <a:p>
                      <a:r>
                        <a:rPr lang="en-GB" sz="1400" dirty="0"/>
                        <a:t>Name</a:t>
                      </a:r>
                    </a:p>
                  </a:txBody>
                  <a:tcPr/>
                </a:tc>
                <a:tc>
                  <a:txBody>
                    <a:bodyPr/>
                    <a:lstStyle/>
                    <a:p>
                      <a:r>
                        <a:rPr lang="en-GB" sz="1400" dirty="0" err="1"/>
                        <a:t>Phone_Number</a:t>
                      </a:r>
                      <a:endParaRPr lang="en-GB" sz="1400" dirty="0"/>
                    </a:p>
                  </a:txBody>
                  <a:tcPr/>
                </a:tc>
                <a:extLst>
                  <a:ext uri="{0D108BD9-81ED-4DB2-BD59-A6C34878D82A}">
                    <a16:rowId xmlns:a16="http://schemas.microsoft.com/office/drawing/2014/main" val="1488878063"/>
                  </a:ext>
                </a:extLst>
              </a:tr>
              <a:tr h="370840">
                <a:tc>
                  <a:txBody>
                    <a:bodyPr/>
                    <a:lstStyle/>
                    <a:p>
                      <a:r>
                        <a:rPr lang="en-GB" sz="1400" dirty="0"/>
                        <a:t>87542702</a:t>
                      </a:r>
                    </a:p>
                  </a:txBody>
                  <a:tcPr/>
                </a:tc>
                <a:tc>
                  <a:txBody>
                    <a:bodyPr/>
                    <a:lstStyle/>
                    <a:p>
                      <a:r>
                        <a:rPr lang="en-GB" sz="1400" dirty="0"/>
                        <a:t>Tom</a:t>
                      </a:r>
                    </a:p>
                  </a:txBody>
                  <a:tcPr/>
                </a:tc>
                <a:tc>
                  <a:txBody>
                    <a:bodyPr/>
                    <a:lstStyle/>
                    <a:p>
                      <a:r>
                        <a:rPr lang="en-GB" sz="1400" dirty="0"/>
                        <a:t>75315567</a:t>
                      </a:r>
                    </a:p>
                  </a:txBody>
                  <a:tcPr/>
                </a:tc>
                <a:extLst>
                  <a:ext uri="{0D108BD9-81ED-4DB2-BD59-A6C34878D82A}">
                    <a16:rowId xmlns:a16="http://schemas.microsoft.com/office/drawing/2014/main" val="4098427296"/>
                  </a:ext>
                </a:extLst>
              </a:tr>
              <a:tr h="370840">
                <a:tc>
                  <a:txBody>
                    <a:bodyPr/>
                    <a:lstStyle/>
                    <a:p>
                      <a:r>
                        <a:rPr lang="en-GB" sz="1400" dirty="0"/>
                        <a:t>68201937</a:t>
                      </a:r>
                    </a:p>
                  </a:txBody>
                  <a:tcPr/>
                </a:tc>
                <a:tc>
                  <a:txBody>
                    <a:bodyPr/>
                    <a:lstStyle/>
                    <a:p>
                      <a:r>
                        <a:rPr lang="en-GB" sz="1400" dirty="0"/>
                        <a:t>Uraz</a:t>
                      </a:r>
                    </a:p>
                  </a:txBody>
                  <a:tcPr/>
                </a:tc>
                <a:tc>
                  <a:txBody>
                    <a:bodyPr/>
                    <a:lstStyle/>
                    <a:p>
                      <a:r>
                        <a:rPr lang="en-GB" sz="1400" dirty="0"/>
                        <a:t>75335521</a:t>
                      </a:r>
                    </a:p>
                  </a:txBody>
                  <a:tcPr/>
                </a:tc>
                <a:extLst>
                  <a:ext uri="{0D108BD9-81ED-4DB2-BD59-A6C34878D82A}">
                    <a16:rowId xmlns:a16="http://schemas.microsoft.com/office/drawing/2014/main" val="1953469719"/>
                  </a:ext>
                </a:extLst>
              </a:tr>
              <a:tr h="370840">
                <a:tc>
                  <a:txBody>
                    <a:bodyPr/>
                    <a:lstStyle/>
                    <a:p>
                      <a:r>
                        <a:rPr lang="en-GB" sz="1400" dirty="0"/>
                        <a:t>23139827</a:t>
                      </a:r>
                    </a:p>
                  </a:txBody>
                  <a:tcPr/>
                </a:tc>
                <a:tc>
                  <a:txBody>
                    <a:bodyPr/>
                    <a:lstStyle/>
                    <a:p>
                      <a:r>
                        <a:rPr lang="en-GB" sz="1400" dirty="0"/>
                        <a:t>Nick</a:t>
                      </a:r>
                    </a:p>
                  </a:txBody>
                  <a:tcPr/>
                </a:tc>
                <a:tc>
                  <a:txBody>
                    <a:bodyPr/>
                    <a:lstStyle/>
                    <a:p>
                      <a:r>
                        <a:rPr lang="en-GB" sz="1400" dirty="0"/>
                        <a:t>75315544</a:t>
                      </a:r>
                    </a:p>
                  </a:txBody>
                  <a:tcPr/>
                </a:tc>
                <a:extLst>
                  <a:ext uri="{0D108BD9-81ED-4DB2-BD59-A6C34878D82A}">
                    <a16:rowId xmlns:a16="http://schemas.microsoft.com/office/drawing/2014/main" val="3233330986"/>
                  </a:ext>
                </a:extLst>
              </a:tr>
            </a:tbl>
          </a:graphicData>
        </a:graphic>
      </p:graphicFrame>
      <p:sp>
        <p:nvSpPr>
          <p:cNvPr id="34" name="Oval 33">
            <a:extLst>
              <a:ext uri="{FF2B5EF4-FFF2-40B4-BE49-F238E27FC236}">
                <a16:creationId xmlns:a16="http://schemas.microsoft.com/office/drawing/2014/main" id="{8241DD0E-94C3-5C04-B250-AA2E16BD0424}"/>
              </a:ext>
            </a:extLst>
          </p:cNvPr>
          <p:cNvSpPr/>
          <p:nvPr/>
        </p:nvSpPr>
        <p:spPr>
          <a:xfrm>
            <a:off x="7331230" y="1626058"/>
            <a:ext cx="4455492" cy="151193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30" name="TextBox 29">
            <a:extLst>
              <a:ext uri="{FF2B5EF4-FFF2-40B4-BE49-F238E27FC236}">
                <a16:creationId xmlns:a16="http://schemas.microsoft.com/office/drawing/2014/main" id="{0641AC22-E624-0471-0B68-5F07FFCF1548}"/>
              </a:ext>
            </a:extLst>
          </p:cNvPr>
          <p:cNvSpPr txBox="1"/>
          <p:nvPr/>
        </p:nvSpPr>
        <p:spPr>
          <a:xfrm>
            <a:off x="616404" y="4797929"/>
            <a:ext cx="4283737" cy="646331"/>
          </a:xfrm>
          <a:prstGeom prst="rect">
            <a:avLst/>
          </a:prstGeom>
          <a:noFill/>
        </p:spPr>
        <p:txBody>
          <a:bodyPr wrap="square">
            <a:spAutoFit/>
          </a:bodyPr>
          <a:lstStyle/>
          <a:p>
            <a:r>
              <a:rPr lang="en-GB" dirty="0"/>
              <a:t>Car(</a:t>
            </a:r>
            <a:r>
              <a:rPr lang="en-GB" dirty="0" err="1"/>
              <a:t>Brand:TEXT,Weight:INT,Length:DOUBLE,Max_Speed:INT</a:t>
            </a:r>
            <a:r>
              <a:rPr lang="en-GB" dirty="0"/>
              <a:t>, PRIMARY KEY:BRAND)</a:t>
            </a:r>
          </a:p>
        </p:txBody>
      </p:sp>
      <p:sp>
        <p:nvSpPr>
          <p:cNvPr id="32" name="TextBox 31">
            <a:extLst>
              <a:ext uri="{FF2B5EF4-FFF2-40B4-BE49-F238E27FC236}">
                <a16:creationId xmlns:a16="http://schemas.microsoft.com/office/drawing/2014/main" id="{E0DC998E-6B84-27CA-C6E8-9DC1569ED597}"/>
              </a:ext>
            </a:extLst>
          </p:cNvPr>
          <p:cNvSpPr txBox="1"/>
          <p:nvPr/>
        </p:nvSpPr>
        <p:spPr>
          <a:xfrm>
            <a:off x="5776004" y="4711464"/>
            <a:ext cx="6098720" cy="923330"/>
          </a:xfrm>
          <a:prstGeom prst="rect">
            <a:avLst/>
          </a:prstGeom>
          <a:noFill/>
        </p:spPr>
        <p:txBody>
          <a:bodyPr wrap="square">
            <a:spAutoFit/>
          </a:bodyPr>
          <a:lstStyle/>
          <a:p>
            <a:r>
              <a:rPr lang="en-GB" dirty="0" err="1"/>
              <a:t>Mec_Rep</a:t>
            </a:r>
            <a:r>
              <a:rPr lang="en-GB" dirty="0"/>
              <a:t>(</a:t>
            </a:r>
            <a:r>
              <a:rPr lang="en-GB" dirty="0" err="1"/>
              <a:t>SSI:TEXT,Name:TEXT,Phone:TEXT,Brand:TEXT</a:t>
            </a:r>
            <a:r>
              <a:rPr lang="en-GB" dirty="0"/>
              <a:t>, PRIMARY KEY:SSI, Foreign Key: Brand REFERENCING:CAR, Brand is UNIQUE</a:t>
            </a:r>
            <a:r>
              <a:rPr lang="en-GB" dirty="0">
                <a:solidFill>
                  <a:schemeClr val="bg1"/>
                </a:solidFill>
              </a:rPr>
              <a:t>, on Delete SET NULL</a:t>
            </a:r>
            <a:r>
              <a:rPr lang="en-GB" dirty="0"/>
              <a:t>)</a:t>
            </a:r>
          </a:p>
        </p:txBody>
      </p:sp>
      <p:sp>
        <p:nvSpPr>
          <p:cNvPr id="37" name="TextBox 36">
            <a:extLst>
              <a:ext uri="{FF2B5EF4-FFF2-40B4-BE49-F238E27FC236}">
                <a16:creationId xmlns:a16="http://schemas.microsoft.com/office/drawing/2014/main" id="{B94EE688-690E-524B-20C2-37A32BB2064B}"/>
              </a:ext>
            </a:extLst>
          </p:cNvPr>
          <p:cNvSpPr txBox="1"/>
          <p:nvPr/>
        </p:nvSpPr>
        <p:spPr>
          <a:xfrm>
            <a:off x="1075607" y="5539480"/>
            <a:ext cx="8782768" cy="1200329"/>
          </a:xfrm>
          <a:prstGeom prst="rect">
            <a:avLst/>
          </a:prstGeom>
          <a:noFill/>
        </p:spPr>
        <p:txBody>
          <a:bodyPr wrap="square">
            <a:spAutoFit/>
          </a:bodyPr>
          <a:lstStyle/>
          <a:p>
            <a:r>
              <a:rPr lang="en-GB" dirty="0"/>
              <a:t>Assume I delete the tuple “BMW 3.21, 1400, 3.21, 200” from the CAR table. What value should DBMS set for the Mechanic that can repair BMW 3.21? </a:t>
            </a:r>
          </a:p>
          <a:p>
            <a:r>
              <a:rPr lang="en-GB" dirty="0"/>
              <a:t>Since the Repairs Relation </a:t>
            </a:r>
            <a:r>
              <a:rPr lang="en-GB" b="1" dirty="0"/>
              <a:t>partially participates </a:t>
            </a:r>
            <a:r>
              <a:rPr lang="en-GB" dirty="0"/>
              <a:t>in both ends, I can select </a:t>
            </a:r>
            <a:r>
              <a:rPr lang="en-GB" b="1" dirty="0"/>
              <a:t>SET NULL </a:t>
            </a:r>
            <a:r>
              <a:rPr lang="en-GB" dirty="0"/>
              <a:t>or </a:t>
            </a:r>
            <a:r>
              <a:rPr lang="en-GB" b="1" dirty="0"/>
              <a:t>SET DEFAULT.</a:t>
            </a:r>
          </a:p>
        </p:txBody>
      </p:sp>
      <p:sp>
        <p:nvSpPr>
          <p:cNvPr id="25" name="TextBox 24">
            <a:extLst>
              <a:ext uri="{FF2B5EF4-FFF2-40B4-BE49-F238E27FC236}">
                <a16:creationId xmlns:a16="http://schemas.microsoft.com/office/drawing/2014/main" id="{86360BAE-37D0-06B2-2C5A-18EC6C6C6E73}"/>
              </a:ext>
            </a:extLst>
          </p:cNvPr>
          <p:cNvSpPr txBox="1"/>
          <p:nvPr/>
        </p:nvSpPr>
        <p:spPr>
          <a:xfrm>
            <a:off x="6469210" y="1294938"/>
            <a:ext cx="3701707" cy="523220"/>
          </a:xfrm>
          <a:prstGeom prst="rect">
            <a:avLst/>
          </a:prstGeom>
          <a:noFill/>
        </p:spPr>
        <p:txBody>
          <a:bodyPr wrap="square">
            <a:spAutoFit/>
          </a:bodyPr>
          <a:lstStyle/>
          <a:p>
            <a:r>
              <a:rPr lang="en-GB" sz="1400" dirty="0"/>
              <a:t>“A car can be repaired by at most one mechanic.</a:t>
            </a:r>
          </a:p>
          <a:p>
            <a:r>
              <a:rPr lang="en-GB" sz="1400" dirty="0"/>
              <a:t>A mechanic can repair at most one type of car.”</a:t>
            </a:r>
          </a:p>
        </p:txBody>
      </p:sp>
    </p:spTree>
    <p:extLst>
      <p:ext uri="{BB962C8B-B14F-4D97-AF65-F5344CB8AC3E}">
        <p14:creationId xmlns:p14="http://schemas.microsoft.com/office/powerpoint/2010/main" val="353207282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69E6-454A-3EE7-2C19-F7D5814352BA}"/>
              </a:ext>
            </a:extLst>
          </p:cNvPr>
          <p:cNvSpPr>
            <a:spLocks noGrp="1"/>
          </p:cNvSpPr>
          <p:nvPr>
            <p:ph type="title"/>
          </p:nvPr>
        </p:nvSpPr>
        <p:spPr/>
        <p:txBody>
          <a:bodyPr/>
          <a:lstStyle/>
          <a:p>
            <a:r>
              <a:rPr lang="en-GB" dirty="0"/>
              <a:t>How do we derive Foreign Keys and ICs for different relationship types?</a:t>
            </a:r>
          </a:p>
        </p:txBody>
      </p:sp>
      <p:sp>
        <p:nvSpPr>
          <p:cNvPr id="3" name="Content Placeholder 2">
            <a:extLst>
              <a:ext uri="{FF2B5EF4-FFF2-40B4-BE49-F238E27FC236}">
                <a16:creationId xmlns:a16="http://schemas.microsoft.com/office/drawing/2014/main" id="{6979F6E2-2E54-EE37-04E9-6949153377FA}"/>
              </a:ext>
            </a:extLst>
          </p:cNvPr>
          <p:cNvSpPr>
            <a:spLocks noGrp="1"/>
          </p:cNvSpPr>
          <p:nvPr>
            <p:ph idx="1"/>
          </p:nvPr>
        </p:nvSpPr>
        <p:spPr/>
        <p:txBody>
          <a:bodyPr/>
          <a:lstStyle/>
          <a:p>
            <a:r>
              <a:rPr lang="en-GB" dirty="0"/>
              <a:t>1 to 1 relations</a:t>
            </a:r>
          </a:p>
        </p:txBody>
      </p:sp>
      <p:sp>
        <p:nvSpPr>
          <p:cNvPr id="4" name="Slide Number Placeholder 3">
            <a:extLst>
              <a:ext uri="{FF2B5EF4-FFF2-40B4-BE49-F238E27FC236}">
                <a16:creationId xmlns:a16="http://schemas.microsoft.com/office/drawing/2014/main" id="{DBAA6220-2834-D35C-3C80-E8EA860E8E17}"/>
              </a:ext>
            </a:extLst>
          </p:cNvPr>
          <p:cNvSpPr>
            <a:spLocks noGrp="1"/>
          </p:cNvSpPr>
          <p:nvPr>
            <p:ph type="sldNum" sz="quarter" idx="4"/>
          </p:nvPr>
        </p:nvSpPr>
        <p:spPr>
          <a:xfrm>
            <a:off x="9008398" y="5594304"/>
            <a:ext cx="2743200" cy="365125"/>
          </a:xfrm>
        </p:spPr>
        <p:txBody>
          <a:bodyPr/>
          <a:lstStyle/>
          <a:p>
            <a:fld id="{6998E55D-8E2A-4AFE-A61C-B5DBBB7761E7}" type="slidenum">
              <a:rPr lang="en-GB" smtClean="0"/>
              <a:pPr/>
              <a:t>78</a:t>
            </a:fld>
            <a:endParaRPr lang="en-GB"/>
          </a:p>
        </p:txBody>
      </p:sp>
      <p:grpSp>
        <p:nvGrpSpPr>
          <p:cNvPr id="24" name="Group 23">
            <a:extLst>
              <a:ext uri="{FF2B5EF4-FFF2-40B4-BE49-F238E27FC236}">
                <a16:creationId xmlns:a16="http://schemas.microsoft.com/office/drawing/2014/main" id="{FF8C2DF2-4580-5559-378B-29BBE24E5E22}"/>
              </a:ext>
            </a:extLst>
          </p:cNvPr>
          <p:cNvGrpSpPr/>
          <p:nvPr/>
        </p:nvGrpSpPr>
        <p:grpSpPr>
          <a:xfrm>
            <a:off x="4563292" y="1885573"/>
            <a:ext cx="6943824" cy="856836"/>
            <a:chOff x="1018680" y="3533832"/>
            <a:chExt cx="9957214" cy="1546661"/>
          </a:xfrm>
        </p:grpSpPr>
        <p:sp>
          <p:nvSpPr>
            <p:cNvPr id="5" name="Flowchart: Decision 4">
              <a:extLst>
                <a:ext uri="{FF2B5EF4-FFF2-40B4-BE49-F238E27FC236}">
                  <a16:creationId xmlns:a16="http://schemas.microsoft.com/office/drawing/2014/main" id="{6F26C37D-4D15-6992-453D-6D6A54B4F10B}"/>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6" name="Rectangle 5">
              <a:extLst>
                <a:ext uri="{FF2B5EF4-FFF2-40B4-BE49-F238E27FC236}">
                  <a16:creationId xmlns:a16="http://schemas.microsoft.com/office/drawing/2014/main" id="{649C1882-0799-2F8E-7399-709CB75651F7}"/>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7" name="Oval 6">
              <a:extLst>
                <a:ext uri="{FF2B5EF4-FFF2-40B4-BE49-F238E27FC236}">
                  <a16:creationId xmlns:a16="http://schemas.microsoft.com/office/drawing/2014/main" id="{8B51BBDE-3DAB-39B7-D6DB-D2DC08BB61B2}"/>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8" name="Oval 7">
              <a:extLst>
                <a:ext uri="{FF2B5EF4-FFF2-40B4-BE49-F238E27FC236}">
                  <a16:creationId xmlns:a16="http://schemas.microsoft.com/office/drawing/2014/main" id="{111FF984-3C98-1571-0ED7-EA51776F718E}"/>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9" name="Oval 8">
              <a:extLst>
                <a:ext uri="{FF2B5EF4-FFF2-40B4-BE49-F238E27FC236}">
                  <a16:creationId xmlns:a16="http://schemas.microsoft.com/office/drawing/2014/main" id="{49DCBFC6-BF8E-CB71-E9A8-EDFB4B5463C6}"/>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10" name="Straight Connector 9">
              <a:extLst>
                <a:ext uri="{FF2B5EF4-FFF2-40B4-BE49-F238E27FC236}">
                  <a16:creationId xmlns:a16="http://schemas.microsoft.com/office/drawing/2014/main" id="{8BE11D60-0184-88E5-2917-3EF78F758436}"/>
                </a:ext>
              </a:extLst>
            </p:cNvPr>
            <p:cNvCxnSpPr>
              <a:stCxn id="7" idx="6"/>
              <a:endCxn id="6"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9D639BC-1394-8000-9F23-6386DA523566}"/>
                </a:ext>
              </a:extLst>
            </p:cNvPr>
            <p:cNvCxnSpPr>
              <a:cxnSpLocks/>
              <a:stCxn id="9" idx="4"/>
              <a:endCxn id="6"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1126978-A013-2AD5-2FED-11D07177C43B}"/>
                </a:ext>
              </a:extLst>
            </p:cNvPr>
            <p:cNvCxnSpPr>
              <a:cxnSpLocks/>
              <a:stCxn id="8" idx="2"/>
              <a:endCxn id="6"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2D154D-A574-D2BB-4EB7-2F9DE357C0C5}"/>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14" name="Oval 13">
              <a:extLst>
                <a:ext uri="{FF2B5EF4-FFF2-40B4-BE49-F238E27FC236}">
                  <a16:creationId xmlns:a16="http://schemas.microsoft.com/office/drawing/2014/main" id="{D296C693-F5EF-C943-9315-D3DDAA5CA1CF}"/>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15" name="Oval 14">
              <a:extLst>
                <a:ext uri="{FF2B5EF4-FFF2-40B4-BE49-F238E27FC236}">
                  <a16:creationId xmlns:a16="http://schemas.microsoft.com/office/drawing/2014/main" id="{4E016E05-AE3C-0775-207E-5C6D2C2BF7D0}"/>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16" name="Straight Connector 15">
              <a:extLst>
                <a:ext uri="{FF2B5EF4-FFF2-40B4-BE49-F238E27FC236}">
                  <a16:creationId xmlns:a16="http://schemas.microsoft.com/office/drawing/2014/main" id="{EF6BCB13-E8A0-3771-73AD-A8E724A92FA3}"/>
                </a:ext>
              </a:extLst>
            </p:cNvPr>
            <p:cNvCxnSpPr>
              <a:cxnSpLocks/>
              <a:stCxn id="14" idx="4"/>
              <a:endCxn id="13"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A02729E-2F83-7176-B803-8B5798E9C6E6}"/>
                </a:ext>
              </a:extLst>
            </p:cNvPr>
            <p:cNvCxnSpPr>
              <a:cxnSpLocks/>
              <a:stCxn id="15" idx="3"/>
              <a:endCxn id="13"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E334DE-C7F2-4855-5BB3-1757A6DEDE1D}"/>
                </a:ext>
              </a:extLst>
            </p:cNvPr>
            <p:cNvCxnSpPr>
              <a:cxnSpLocks/>
              <a:endCxn id="13"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D3CF94-5698-6EEE-3C45-99BC7E8E79A0}"/>
                </a:ext>
              </a:extLst>
            </p:cNvPr>
            <p:cNvCxnSpPr>
              <a:cxnSpLocks/>
              <a:stCxn id="5" idx="3"/>
              <a:endCxn id="13"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5F22B1-AC1E-A54A-82BB-2A81B656ADA0}"/>
                </a:ext>
              </a:extLst>
            </p:cNvPr>
            <p:cNvCxnSpPr>
              <a:cxnSpLocks/>
              <a:stCxn id="6" idx="3"/>
              <a:endCxn id="5"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203EFCE-A3A7-0E27-E418-1AD42D777808}"/>
                </a:ext>
              </a:extLst>
            </p:cNvPr>
            <p:cNvSpPr txBox="1"/>
            <p:nvPr/>
          </p:nvSpPr>
          <p:spPr>
            <a:xfrm>
              <a:off x="3892731" y="4300654"/>
              <a:ext cx="697535" cy="427087"/>
            </a:xfrm>
            <a:prstGeom prst="rect">
              <a:avLst/>
            </a:prstGeom>
            <a:noFill/>
          </p:spPr>
          <p:txBody>
            <a:bodyPr wrap="square" rtlCol="0">
              <a:spAutoFit/>
            </a:bodyPr>
            <a:lstStyle/>
            <a:p>
              <a:r>
                <a:rPr lang="en-GB" sz="1000" dirty="0"/>
                <a:t>1</a:t>
              </a:r>
            </a:p>
          </p:txBody>
        </p:sp>
        <p:sp>
          <p:nvSpPr>
            <p:cNvPr id="22" name="TextBox 21">
              <a:extLst>
                <a:ext uri="{FF2B5EF4-FFF2-40B4-BE49-F238E27FC236}">
                  <a16:creationId xmlns:a16="http://schemas.microsoft.com/office/drawing/2014/main" id="{0B0D4491-CD7E-9560-1310-AC6CAD9CCCDE}"/>
                </a:ext>
              </a:extLst>
            </p:cNvPr>
            <p:cNvSpPr txBox="1"/>
            <p:nvPr/>
          </p:nvSpPr>
          <p:spPr>
            <a:xfrm>
              <a:off x="7833559" y="4260654"/>
              <a:ext cx="697535" cy="427087"/>
            </a:xfrm>
            <a:prstGeom prst="rect">
              <a:avLst/>
            </a:prstGeom>
            <a:noFill/>
          </p:spPr>
          <p:txBody>
            <a:bodyPr wrap="square" rtlCol="0">
              <a:spAutoFit/>
            </a:bodyPr>
            <a:lstStyle/>
            <a:p>
              <a:r>
                <a:rPr lang="en-GB" sz="1000" dirty="0"/>
                <a:t>1</a:t>
              </a:r>
            </a:p>
          </p:txBody>
        </p:sp>
        <p:sp>
          <p:nvSpPr>
            <p:cNvPr id="23" name="Oval 22">
              <a:extLst>
                <a:ext uri="{FF2B5EF4-FFF2-40B4-BE49-F238E27FC236}">
                  <a16:creationId xmlns:a16="http://schemas.microsoft.com/office/drawing/2014/main" id="{825014BC-491F-F83F-E7D7-CB9658070585}"/>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pic>
        <p:nvPicPr>
          <p:cNvPr id="26" name="Picture 25">
            <a:extLst>
              <a:ext uri="{FF2B5EF4-FFF2-40B4-BE49-F238E27FC236}">
                <a16:creationId xmlns:a16="http://schemas.microsoft.com/office/drawing/2014/main" id="{9A30049F-EF8C-8FB7-CFDC-731F20B46FA6}"/>
              </a:ext>
            </a:extLst>
          </p:cNvPr>
          <p:cNvPicPr>
            <a:picLocks noChangeAspect="1"/>
          </p:cNvPicPr>
          <p:nvPr/>
        </p:nvPicPr>
        <p:blipFill>
          <a:blip r:embed="rId2"/>
          <a:stretch>
            <a:fillRect/>
          </a:stretch>
        </p:blipFill>
        <p:spPr>
          <a:xfrm>
            <a:off x="717923" y="3126588"/>
            <a:ext cx="4182218" cy="1511939"/>
          </a:xfrm>
          <a:prstGeom prst="rect">
            <a:avLst/>
          </a:prstGeom>
        </p:spPr>
      </p:pic>
      <p:graphicFrame>
        <p:nvGraphicFramePr>
          <p:cNvPr id="27" name="Table 11">
            <a:extLst>
              <a:ext uri="{FF2B5EF4-FFF2-40B4-BE49-F238E27FC236}">
                <a16:creationId xmlns:a16="http://schemas.microsoft.com/office/drawing/2014/main" id="{660A3AFA-3784-9A5F-7DF6-CDE64F009C23}"/>
              </a:ext>
            </a:extLst>
          </p:cNvPr>
          <p:cNvGraphicFramePr>
            <a:graphicFrameLocks noGrp="1"/>
          </p:cNvGraphicFramePr>
          <p:nvPr>
            <p:extLst>
              <p:ext uri="{D42A27DB-BD31-4B8C-83A1-F6EECF244321}">
                <p14:modId xmlns:p14="http://schemas.microsoft.com/office/powerpoint/2010/main" val="3560324000"/>
              </p:ext>
            </p:extLst>
          </p:nvPr>
        </p:nvGraphicFramePr>
        <p:xfrm>
          <a:off x="10210512" y="3155167"/>
          <a:ext cx="1103459" cy="1483360"/>
        </p:xfrm>
        <a:graphic>
          <a:graphicData uri="http://schemas.openxmlformats.org/drawingml/2006/table">
            <a:tbl>
              <a:tblPr firstRow="1" bandRow="1">
                <a:tableStyleId>{5C22544A-7EE6-4342-B048-85BDC9FD1C3A}</a:tableStyleId>
              </a:tblPr>
              <a:tblGrid>
                <a:gridCol w="1103459">
                  <a:extLst>
                    <a:ext uri="{9D8B030D-6E8A-4147-A177-3AD203B41FA5}">
                      <a16:colId xmlns:a16="http://schemas.microsoft.com/office/drawing/2014/main" val="2239927709"/>
                    </a:ext>
                  </a:extLst>
                </a:gridCol>
              </a:tblGrid>
              <a:tr h="370840">
                <a:tc>
                  <a:txBody>
                    <a:bodyPr/>
                    <a:lstStyle/>
                    <a:p>
                      <a:r>
                        <a:rPr lang="en-GB" sz="1200" dirty="0"/>
                        <a:t>Brand</a:t>
                      </a:r>
                    </a:p>
                  </a:txBody>
                  <a:tcPr/>
                </a:tc>
                <a:extLst>
                  <a:ext uri="{0D108BD9-81ED-4DB2-BD59-A6C34878D82A}">
                    <a16:rowId xmlns:a16="http://schemas.microsoft.com/office/drawing/2014/main" val="3153680858"/>
                  </a:ext>
                </a:extLst>
              </a:tr>
              <a:tr h="370840">
                <a:tc>
                  <a:txBody>
                    <a:bodyPr/>
                    <a:lstStyle/>
                    <a:p>
                      <a:r>
                        <a:rPr lang="en-GB" sz="1100" dirty="0" err="1"/>
                        <a:t>Toyota_Corolla</a:t>
                      </a:r>
                      <a:endParaRPr lang="en-GB" sz="1100" dirty="0"/>
                    </a:p>
                  </a:txBody>
                  <a:tcPr/>
                </a:tc>
                <a:extLst>
                  <a:ext uri="{0D108BD9-81ED-4DB2-BD59-A6C34878D82A}">
                    <a16:rowId xmlns:a16="http://schemas.microsoft.com/office/drawing/2014/main" val="884840968"/>
                  </a:ext>
                </a:extLst>
              </a:tr>
              <a:tr h="370840">
                <a:tc>
                  <a:txBody>
                    <a:bodyPr/>
                    <a:lstStyle/>
                    <a:p>
                      <a:r>
                        <a:rPr lang="en-GB" sz="1100" dirty="0"/>
                        <a:t>Hyundai E.GLS</a:t>
                      </a:r>
                    </a:p>
                  </a:txBody>
                  <a:tcPr/>
                </a:tc>
                <a:extLst>
                  <a:ext uri="{0D108BD9-81ED-4DB2-BD59-A6C34878D82A}">
                    <a16:rowId xmlns:a16="http://schemas.microsoft.com/office/drawing/2014/main" val="4148740185"/>
                  </a:ext>
                </a:extLst>
              </a:tr>
              <a:tr h="370840">
                <a:tc>
                  <a:txBody>
                    <a:bodyPr/>
                    <a:lstStyle/>
                    <a:p>
                      <a:r>
                        <a:rPr lang="en-GB" sz="1200" dirty="0"/>
                        <a:t>BMW 3.21</a:t>
                      </a:r>
                    </a:p>
                  </a:txBody>
                  <a:tcPr/>
                </a:tc>
                <a:extLst>
                  <a:ext uri="{0D108BD9-81ED-4DB2-BD59-A6C34878D82A}">
                    <a16:rowId xmlns:a16="http://schemas.microsoft.com/office/drawing/2014/main" val="398107012"/>
                  </a:ext>
                </a:extLst>
              </a:tr>
            </a:tbl>
          </a:graphicData>
        </a:graphic>
      </p:graphicFrame>
      <p:graphicFrame>
        <p:nvGraphicFramePr>
          <p:cNvPr id="33" name="Table 7">
            <a:extLst>
              <a:ext uri="{FF2B5EF4-FFF2-40B4-BE49-F238E27FC236}">
                <a16:creationId xmlns:a16="http://schemas.microsoft.com/office/drawing/2014/main" id="{B0194D1B-C060-FE71-B88A-A57223CC5643}"/>
              </a:ext>
            </a:extLst>
          </p:cNvPr>
          <p:cNvGraphicFramePr>
            <a:graphicFrameLocks noGrp="1"/>
          </p:cNvGraphicFramePr>
          <p:nvPr/>
        </p:nvGraphicFramePr>
        <p:xfrm>
          <a:off x="6433152" y="3174724"/>
          <a:ext cx="3766988" cy="1483360"/>
        </p:xfrm>
        <a:graphic>
          <a:graphicData uri="http://schemas.openxmlformats.org/drawingml/2006/table">
            <a:tbl>
              <a:tblPr firstRow="1" bandRow="1">
                <a:tableStyleId>{5C22544A-7EE6-4342-B048-85BDC9FD1C3A}</a:tableStyleId>
              </a:tblPr>
              <a:tblGrid>
                <a:gridCol w="1076541">
                  <a:extLst>
                    <a:ext uri="{9D8B030D-6E8A-4147-A177-3AD203B41FA5}">
                      <a16:colId xmlns:a16="http://schemas.microsoft.com/office/drawing/2014/main" val="1551054938"/>
                    </a:ext>
                  </a:extLst>
                </a:gridCol>
                <a:gridCol w="800100">
                  <a:extLst>
                    <a:ext uri="{9D8B030D-6E8A-4147-A177-3AD203B41FA5}">
                      <a16:colId xmlns:a16="http://schemas.microsoft.com/office/drawing/2014/main" val="2429303523"/>
                    </a:ext>
                  </a:extLst>
                </a:gridCol>
                <a:gridCol w="1890347">
                  <a:extLst>
                    <a:ext uri="{9D8B030D-6E8A-4147-A177-3AD203B41FA5}">
                      <a16:colId xmlns:a16="http://schemas.microsoft.com/office/drawing/2014/main" val="749733657"/>
                    </a:ext>
                  </a:extLst>
                </a:gridCol>
              </a:tblGrid>
              <a:tr h="370840">
                <a:tc>
                  <a:txBody>
                    <a:bodyPr/>
                    <a:lstStyle/>
                    <a:p>
                      <a:r>
                        <a:rPr lang="en-GB" sz="1400" dirty="0"/>
                        <a:t>SSI</a:t>
                      </a:r>
                    </a:p>
                  </a:txBody>
                  <a:tcPr/>
                </a:tc>
                <a:tc>
                  <a:txBody>
                    <a:bodyPr/>
                    <a:lstStyle/>
                    <a:p>
                      <a:r>
                        <a:rPr lang="en-GB" sz="1400" dirty="0"/>
                        <a:t>Name</a:t>
                      </a:r>
                    </a:p>
                  </a:txBody>
                  <a:tcPr/>
                </a:tc>
                <a:tc>
                  <a:txBody>
                    <a:bodyPr/>
                    <a:lstStyle/>
                    <a:p>
                      <a:r>
                        <a:rPr lang="en-GB" sz="1400" dirty="0" err="1"/>
                        <a:t>Phone_Number</a:t>
                      </a:r>
                      <a:endParaRPr lang="en-GB" sz="1400" dirty="0"/>
                    </a:p>
                  </a:txBody>
                  <a:tcPr/>
                </a:tc>
                <a:extLst>
                  <a:ext uri="{0D108BD9-81ED-4DB2-BD59-A6C34878D82A}">
                    <a16:rowId xmlns:a16="http://schemas.microsoft.com/office/drawing/2014/main" val="1488878063"/>
                  </a:ext>
                </a:extLst>
              </a:tr>
              <a:tr h="370840">
                <a:tc>
                  <a:txBody>
                    <a:bodyPr/>
                    <a:lstStyle/>
                    <a:p>
                      <a:r>
                        <a:rPr lang="en-GB" sz="1400" dirty="0"/>
                        <a:t>87542702</a:t>
                      </a:r>
                    </a:p>
                  </a:txBody>
                  <a:tcPr/>
                </a:tc>
                <a:tc>
                  <a:txBody>
                    <a:bodyPr/>
                    <a:lstStyle/>
                    <a:p>
                      <a:r>
                        <a:rPr lang="en-GB" sz="1400" dirty="0"/>
                        <a:t>Tom</a:t>
                      </a:r>
                    </a:p>
                  </a:txBody>
                  <a:tcPr/>
                </a:tc>
                <a:tc>
                  <a:txBody>
                    <a:bodyPr/>
                    <a:lstStyle/>
                    <a:p>
                      <a:r>
                        <a:rPr lang="en-GB" sz="1400" dirty="0"/>
                        <a:t>75315567</a:t>
                      </a:r>
                    </a:p>
                  </a:txBody>
                  <a:tcPr/>
                </a:tc>
                <a:extLst>
                  <a:ext uri="{0D108BD9-81ED-4DB2-BD59-A6C34878D82A}">
                    <a16:rowId xmlns:a16="http://schemas.microsoft.com/office/drawing/2014/main" val="4098427296"/>
                  </a:ext>
                </a:extLst>
              </a:tr>
              <a:tr h="370840">
                <a:tc>
                  <a:txBody>
                    <a:bodyPr/>
                    <a:lstStyle/>
                    <a:p>
                      <a:r>
                        <a:rPr lang="en-GB" sz="1400" dirty="0"/>
                        <a:t>68201937</a:t>
                      </a:r>
                    </a:p>
                  </a:txBody>
                  <a:tcPr/>
                </a:tc>
                <a:tc>
                  <a:txBody>
                    <a:bodyPr/>
                    <a:lstStyle/>
                    <a:p>
                      <a:r>
                        <a:rPr lang="en-GB" sz="1400" dirty="0"/>
                        <a:t>Uraz</a:t>
                      </a:r>
                    </a:p>
                  </a:txBody>
                  <a:tcPr/>
                </a:tc>
                <a:tc>
                  <a:txBody>
                    <a:bodyPr/>
                    <a:lstStyle/>
                    <a:p>
                      <a:r>
                        <a:rPr lang="en-GB" sz="1400" dirty="0"/>
                        <a:t>75335521</a:t>
                      </a:r>
                    </a:p>
                  </a:txBody>
                  <a:tcPr/>
                </a:tc>
                <a:extLst>
                  <a:ext uri="{0D108BD9-81ED-4DB2-BD59-A6C34878D82A}">
                    <a16:rowId xmlns:a16="http://schemas.microsoft.com/office/drawing/2014/main" val="1953469719"/>
                  </a:ext>
                </a:extLst>
              </a:tr>
              <a:tr h="370840">
                <a:tc>
                  <a:txBody>
                    <a:bodyPr/>
                    <a:lstStyle/>
                    <a:p>
                      <a:r>
                        <a:rPr lang="en-GB" sz="1400" dirty="0"/>
                        <a:t>23139827</a:t>
                      </a:r>
                    </a:p>
                  </a:txBody>
                  <a:tcPr/>
                </a:tc>
                <a:tc>
                  <a:txBody>
                    <a:bodyPr/>
                    <a:lstStyle/>
                    <a:p>
                      <a:r>
                        <a:rPr lang="en-GB" sz="1400" dirty="0"/>
                        <a:t>Nick</a:t>
                      </a:r>
                    </a:p>
                  </a:txBody>
                  <a:tcPr/>
                </a:tc>
                <a:tc>
                  <a:txBody>
                    <a:bodyPr/>
                    <a:lstStyle/>
                    <a:p>
                      <a:r>
                        <a:rPr lang="en-GB" sz="1400" dirty="0"/>
                        <a:t>75315544</a:t>
                      </a:r>
                    </a:p>
                  </a:txBody>
                  <a:tcPr/>
                </a:tc>
                <a:extLst>
                  <a:ext uri="{0D108BD9-81ED-4DB2-BD59-A6C34878D82A}">
                    <a16:rowId xmlns:a16="http://schemas.microsoft.com/office/drawing/2014/main" val="3233330986"/>
                  </a:ext>
                </a:extLst>
              </a:tr>
            </a:tbl>
          </a:graphicData>
        </a:graphic>
      </p:graphicFrame>
      <p:sp>
        <p:nvSpPr>
          <p:cNvPr id="34" name="Oval 33">
            <a:extLst>
              <a:ext uri="{FF2B5EF4-FFF2-40B4-BE49-F238E27FC236}">
                <a16:creationId xmlns:a16="http://schemas.microsoft.com/office/drawing/2014/main" id="{8241DD0E-94C3-5C04-B250-AA2E16BD0424}"/>
              </a:ext>
            </a:extLst>
          </p:cNvPr>
          <p:cNvSpPr/>
          <p:nvPr/>
        </p:nvSpPr>
        <p:spPr>
          <a:xfrm>
            <a:off x="7331230" y="1626058"/>
            <a:ext cx="4455492" cy="151193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30" name="TextBox 29">
            <a:extLst>
              <a:ext uri="{FF2B5EF4-FFF2-40B4-BE49-F238E27FC236}">
                <a16:creationId xmlns:a16="http://schemas.microsoft.com/office/drawing/2014/main" id="{0641AC22-E624-0471-0B68-5F07FFCF1548}"/>
              </a:ext>
            </a:extLst>
          </p:cNvPr>
          <p:cNvSpPr txBox="1"/>
          <p:nvPr/>
        </p:nvSpPr>
        <p:spPr>
          <a:xfrm>
            <a:off x="616404" y="4797929"/>
            <a:ext cx="4283737" cy="646331"/>
          </a:xfrm>
          <a:prstGeom prst="rect">
            <a:avLst/>
          </a:prstGeom>
          <a:noFill/>
        </p:spPr>
        <p:txBody>
          <a:bodyPr wrap="square">
            <a:spAutoFit/>
          </a:bodyPr>
          <a:lstStyle/>
          <a:p>
            <a:r>
              <a:rPr lang="en-GB" dirty="0"/>
              <a:t>Car(</a:t>
            </a:r>
            <a:r>
              <a:rPr lang="en-GB" dirty="0" err="1"/>
              <a:t>Brand:TEXT,Weight:INT,Length:DOUBLE,Max_Speed:INT</a:t>
            </a:r>
            <a:r>
              <a:rPr lang="en-GB" dirty="0"/>
              <a:t>, PRIMARY KEY:BRAND)</a:t>
            </a:r>
          </a:p>
        </p:txBody>
      </p:sp>
      <p:sp>
        <p:nvSpPr>
          <p:cNvPr id="32" name="TextBox 31">
            <a:extLst>
              <a:ext uri="{FF2B5EF4-FFF2-40B4-BE49-F238E27FC236}">
                <a16:creationId xmlns:a16="http://schemas.microsoft.com/office/drawing/2014/main" id="{E0DC998E-6B84-27CA-C6E8-9DC1569ED597}"/>
              </a:ext>
            </a:extLst>
          </p:cNvPr>
          <p:cNvSpPr txBox="1"/>
          <p:nvPr/>
        </p:nvSpPr>
        <p:spPr>
          <a:xfrm>
            <a:off x="5776004" y="4711464"/>
            <a:ext cx="6098720" cy="923330"/>
          </a:xfrm>
          <a:prstGeom prst="rect">
            <a:avLst/>
          </a:prstGeom>
          <a:noFill/>
        </p:spPr>
        <p:txBody>
          <a:bodyPr wrap="square">
            <a:spAutoFit/>
          </a:bodyPr>
          <a:lstStyle/>
          <a:p>
            <a:r>
              <a:rPr lang="en-GB" dirty="0" err="1"/>
              <a:t>Mec_Rep</a:t>
            </a:r>
            <a:r>
              <a:rPr lang="en-GB" dirty="0"/>
              <a:t>(</a:t>
            </a:r>
            <a:r>
              <a:rPr lang="en-GB" dirty="0" err="1"/>
              <a:t>SSI:TEXT,Name:TEXT,Phone:TEXT,Brand:TEXT</a:t>
            </a:r>
            <a:r>
              <a:rPr lang="en-GB" dirty="0"/>
              <a:t>, PRIMARY KEY:SSI, Foreign Key: Brand REFERENCING:CAR, Brand is UNIQUE, </a:t>
            </a:r>
            <a:r>
              <a:rPr lang="en-GB" dirty="0">
                <a:solidFill>
                  <a:srgbClr val="FF0000"/>
                </a:solidFill>
              </a:rPr>
              <a:t>on Delete SET NULL/DEFAULT</a:t>
            </a:r>
            <a:r>
              <a:rPr lang="en-GB" dirty="0"/>
              <a:t>)</a:t>
            </a:r>
          </a:p>
        </p:txBody>
      </p:sp>
      <p:sp>
        <p:nvSpPr>
          <p:cNvPr id="37" name="TextBox 36">
            <a:extLst>
              <a:ext uri="{FF2B5EF4-FFF2-40B4-BE49-F238E27FC236}">
                <a16:creationId xmlns:a16="http://schemas.microsoft.com/office/drawing/2014/main" id="{B94EE688-690E-524B-20C2-37A32BB2064B}"/>
              </a:ext>
            </a:extLst>
          </p:cNvPr>
          <p:cNvSpPr txBox="1"/>
          <p:nvPr/>
        </p:nvSpPr>
        <p:spPr>
          <a:xfrm>
            <a:off x="1075607" y="5539480"/>
            <a:ext cx="8782768" cy="1200329"/>
          </a:xfrm>
          <a:prstGeom prst="rect">
            <a:avLst/>
          </a:prstGeom>
          <a:noFill/>
        </p:spPr>
        <p:txBody>
          <a:bodyPr wrap="square">
            <a:spAutoFit/>
          </a:bodyPr>
          <a:lstStyle/>
          <a:p>
            <a:r>
              <a:rPr lang="en-GB" dirty="0"/>
              <a:t>Assume I delete the tuple “BMW 3.21, 1400, 3.21, 200” from the CAR table. What value should DBMS set for the Mechanic that can repair BMW 3.21? </a:t>
            </a:r>
          </a:p>
          <a:p>
            <a:r>
              <a:rPr lang="en-GB" dirty="0"/>
              <a:t>Since the Repairs Relation </a:t>
            </a:r>
            <a:r>
              <a:rPr lang="en-GB" b="1" dirty="0"/>
              <a:t>partially participates </a:t>
            </a:r>
            <a:r>
              <a:rPr lang="en-GB" dirty="0"/>
              <a:t>in both ends, I can select </a:t>
            </a:r>
            <a:r>
              <a:rPr lang="en-GB" b="1" dirty="0"/>
              <a:t>SET NULL </a:t>
            </a:r>
            <a:r>
              <a:rPr lang="en-GB" dirty="0"/>
              <a:t>or </a:t>
            </a:r>
            <a:r>
              <a:rPr lang="en-GB" b="1" dirty="0"/>
              <a:t>SET DEFAULT.</a:t>
            </a:r>
          </a:p>
        </p:txBody>
      </p:sp>
      <p:sp>
        <p:nvSpPr>
          <p:cNvPr id="25" name="TextBox 24">
            <a:extLst>
              <a:ext uri="{FF2B5EF4-FFF2-40B4-BE49-F238E27FC236}">
                <a16:creationId xmlns:a16="http://schemas.microsoft.com/office/drawing/2014/main" id="{50B0F49D-5921-FB4B-CAE3-C637F4A9D2F4}"/>
              </a:ext>
            </a:extLst>
          </p:cNvPr>
          <p:cNvSpPr txBox="1"/>
          <p:nvPr/>
        </p:nvSpPr>
        <p:spPr>
          <a:xfrm>
            <a:off x="6469210" y="1294938"/>
            <a:ext cx="3701707" cy="523220"/>
          </a:xfrm>
          <a:prstGeom prst="rect">
            <a:avLst/>
          </a:prstGeom>
          <a:noFill/>
        </p:spPr>
        <p:txBody>
          <a:bodyPr wrap="square">
            <a:spAutoFit/>
          </a:bodyPr>
          <a:lstStyle/>
          <a:p>
            <a:r>
              <a:rPr lang="en-GB" sz="1400" dirty="0"/>
              <a:t>“A car can be repaired by at most one mechanic.</a:t>
            </a:r>
          </a:p>
          <a:p>
            <a:r>
              <a:rPr lang="en-GB" sz="1400" dirty="0"/>
              <a:t>A mechanic can repair at most one type of car.”</a:t>
            </a:r>
          </a:p>
        </p:txBody>
      </p:sp>
    </p:spTree>
    <p:extLst>
      <p:ext uri="{BB962C8B-B14F-4D97-AF65-F5344CB8AC3E}">
        <p14:creationId xmlns:p14="http://schemas.microsoft.com/office/powerpoint/2010/main" val="22216012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68BA9A-5EE5-D17C-4112-A76D16FBFBE6}"/>
              </a:ext>
            </a:extLst>
          </p:cNvPr>
          <p:cNvSpPr>
            <a:spLocks noGrp="1"/>
          </p:cNvSpPr>
          <p:nvPr>
            <p:ph type="title"/>
          </p:nvPr>
        </p:nvSpPr>
        <p:spPr>
          <a:xfrm>
            <a:off x="783773" y="475866"/>
            <a:ext cx="8250058" cy="843747"/>
          </a:xfrm>
        </p:spPr>
        <p:txBody>
          <a:bodyPr/>
          <a:lstStyle/>
          <a:p>
            <a:r>
              <a:rPr lang="en-GB" dirty="0"/>
              <a:t>Referential Integrity</a:t>
            </a:r>
          </a:p>
        </p:txBody>
      </p:sp>
      <p:sp>
        <p:nvSpPr>
          <p:cNvPr id="6" name="Content Placeholder 5">
            <a:extLst>
              <a:ext uri="{FF2B5EF4-FFF2-40B4-BE49-F238E27FC236}">
                <a16:creationId xmlns:a16="http://schemas.microsoft.com/office/drawing/2014/main" id="{1EA11BFD-A035-C18E-2B40-AC24CC9DB86E}"/>
              </a:ext>
            </a:extLst>
          </p:cNvPr>
          <p:cNvSpPr>
            <a:spLocks noGrp="1"/>
          </p:cNvSpPr>
          <p:nvPr>
            <p:ph idx="1"/>
          </p:nvPr>
        </p:nvSpPr>
        <p:spPr>
          <a:xfrm>
            <a:off x="807252" y="1848473"/>
            <a:ext cx="11167033" cy="4778750"/>
          </a:xfrm>
        </p:spPr>
        <p:txBody>
          <a:bodyPr>
            <a:normAutofit/>
          </a:bodyPr>
          <a:lstStyle/>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r>
              <a:rPr lang="en-GB" dirty="0"/>
              <a:t>If a tuple (say 2</a:t>
            </a:r>
            <a:r>
              <a:rPr lang="en-GB" baseline="30000" dirty="0"/>
              <a:t>nd</a:t>
            </a:r>
            <a:r>
              <a:rPr lang="en-GB" dirty="0"/>
              <a:t> tuple) is to be deleted from referenced table (CAR)</a:t>
            </a:r>
          </a:p>
          <a:p>
            <a:pPr lvl="2"/>
            <a:r>
              <a:rPr lang="en-GB" dirty="0">
                <a:solidFill>
                  <a:schemeClr val="bg1"/>
                </a:solidFill>
              </a:rPr>
              <a:t>Get the primary key value of the tuple (</a:t>
            </a:r>
            <a:r>
              <a:rPr lang="en-GB" dirty="0" err="1">
                <a:solidFill>
                  <a:schemeClr val="bg1"/>
                </a:solidFill>
              </a:rPr>
              <a:t>Toyota_Corolla</a:t>
            </a:r>
            <a:r>
              <a:rPr lang="en-GB" dirty="0">
                <a:solidFill>
                  <a:schemeClr val="bg1"/>
                </a:solidFill>
              </a:rPr>
              <a:t>).</a:t>
            </a:r>
          </a:p>
          <a:p>
            <a:pPr lvl="2"/>
            <a:r>
              <a:rPr lang="en-GB" dirty="0">
                <a:solidFill>
                  <a:schemeClr val="bg1"/>
                </a:solidFill>
              </a:rPr>
              <a:t>Find all the tuples with values (</a:t>
            </a:r>
            <a:r>
              <a:rPr lang="en-GB" dirty="0" err="1">
                <a:solidFill>
                  <a:schemeClr val="bg1"/>
                </a:solidFill>
              </a:rPr>
              <a:t>Toyota_Corolla</a:t>
            </a:r>
            <a:r>
              <a:rPr lang="en-GB" dirty="0">
                <a:solidFill>
                  <a:schemeClr val="bg1"/>
                </a:solidFill>
              </a:rPr>
              <a:t>) in the referencing table (MEC_REPAIR)</a:t>
            </a:r>
          </a:p>
          <a:p>
            <a:pPr lvl="3"/>
            <a:r>
              <a:rPr lang="en-GB" dirty="0">
                <a:solidFill>
                  <a:schemeClr val="bg1"/>
                </a:solidFill>
              </a:rPr>
              <a:t>If SET DEFAULT -&gt; Select all such tuples in the referencing table (MEC_REPAIR) and set the foreign key value to a default value (you have to specify this) of these tuples in the referencing table (CAR). And delete tuples in CAR</a:t>
            </a:r>
          </a:p>
          <a:p>
            <a:pPr marL="914400" lvl="2" indent="0">
              <a:buNone/>
            </a:pPr>
            <a:endParaRPr lang="en-GB" dirty="0"/>
          </a:p>
          <a:p>
            <a:pPr marL="457200" lvl="1" indent="0">
              <a:buNone/>
            </a:pPr>
            <a:endParaRPr lang="en-GB" dirty="0"/>
          </a:p>
        </p:txBody>
      </p:sp>
      <p:sp>
        <p:nvSpPr>
          <p:cNvPr id="4" name="Slide Number Placeholder 3">
            <a:extLst>
              <a:ext uri="{FF2B5EF4-FFF2-40B4-BE49-F238E27FC236}">
                <a16:creationId xmlns:a16="http://schemas.microsoft.com/office/drawing/2014/main" id="{EDF9BB93-8687-BFE0-B7E9-2AF08ED97B59}"/>
              </a:ext>
            </a:extLst>
          </p:cNvPr>
          <p:cNvSpPr>
            <a:spLocks noGrp="1"/>
          </p:cNvSpPr>
          <p:nvPr>
            <p:ph type="sldNum" sz="quarter" idx="4"/>
          </p:nvPr>
        </p:nvSpPr>
        <p:spPr/>
        <p:txBody>
          <a:bodyPr/>
          <a:lstStyle/>
          <a:p>
            <a:fld id="{6998E55D-8E2A-4AFE-A61C-B5DBBB7761E7}" type="slidenum">
              <a:rPr lang="en-GB" smtClean="0"/>
              <a:pPr/>
              <a:t>79</a:t>
            </a:fld>
            <a:endParaRPr lang="en-GB" dirty="0"/>
          </a:p>
        </p:txBody>
      </p:sp>
      <p:pic>
        <p:nvPicPr>
          <p:cNvPr id="2" name="Picture 1">
            <a:extLst>
              <a:ext uri="{FF2B5EF4-FFF2-40B4-BE49-F238E27FC236}">
                <a16:creationId xmlns:a16="http://schemas.microsoft.com/office/drawing/2014/main" id="{D36110CE-E0A2-30A5-4087-400FD86FF42B}"/>
              </a:ext>
            </a:extLst>
          </p:cNvPr>
          <p:cNvPicPr>
            <a:picLocks noChangeAspect="1"/>
          </p:cNvPicPr>
          <p:nvPr/>
        </p:nvPicPr>
        <p:blipFill>
          <a:blip r:embed="rId2"/>
          <a:stretch>
            <a:fillRect/>
          </a:stretch>
        </p:blipFill>
        <p:spPr>
          <a:xfrm>
            <a:off x="674519" y="3073939"/>
            <a:ext cx="4182218" cy="1511939"/>
          </a:xfrm>
          <a:prstGeom prst="rect">
            <a:avLst/>
          </a:prstGeom>
        </p:spPr>
      </p:pic>
      <p:graphicFrame>
        <p:nvGraphicFramePr>
          <p:cNvPr id="3" name="Table 7">
            <a:extLst>
              <a:ext uri="{FF2B5EF4-FFF2-40B4-BE49-F238E27FC236}">
                <a16:creationId xmlns:a16="http://schemas.microsoft.com/office/drawing/2014/main" id="{15BC9764-8D5B-0844-95E0-53F394DC6626}"/>
              </a:ext>
            </a:extLst>
          </p:cNvPr>
          <p:cNvGraphicFramePr>
            <a:graphicFrameLocks noGrp="1"/>
          </p:cNvGraphicFramePr>
          <p:nvPr/>
        </p:nvGraphicFramePr>
        <p:xfrm>
          <a:off x="8796906" y="3079708"/>
          <a:ext cx="3027511" cy="1483360"/>
        </p:xfrm>
        <a:graphic>
          <a:graphicData uri="http://schemas.openxmlformats.org/drawingml/2006/table">
            <a:tbl>
              <a:tblPr firstRow="1" bandRow="1">
                <a:tableStyleId>{5C22544A-7EE6-4342-B048-85BDC9FD1C3A}</a:tableStyleId>
              </a:tblPr>
              <a:tblGrid>
                <a:gridCol w="1122157">
                  <a:extLst>
                    <a:ext uri="{9D8B030D-6E8A-4147-A177-3AD203B41FA5}">
                      <a16:colId xmlns:a16="http://schemas.microsoft.com/office/drawing/2014/main" val="1551054938"/>
                    </a:ext>
                  </a:extLst>
                </a:gridCol>
                <a:gridCol w="693905">
                  <a:extLst>
                    <a:ext uri="{9D8B030D-6E8A-4147-A177-3AD203B41FA5}">
                      <a16:colId xmlns:a16="http://schemas.microsoft.com/office/drawing/2014/main" val="2429303523"/>
                    </a:ext>
                  </a:extLst>
                </a:gridCol>
                <a:gridCol w="1211449">
                  <a:extLst>
                    <a:ext uri="{9D8B030D-6E8A-4147-A177-3AD203B41FA5}">
                      <a16:colId xmlns:a16="http://schemas.microsoft.com/office/drawing/2014/main" val="749733657"/>
                    </a:ext>
                  </a:extLst>
                </a:gridCol>
              </a:tblGrid>
              <a:tr h="370840">
                <a:tc>
                  <a:txBody>
                    <a:bodyPr/>
                    <a:lstStyle/>
                    <a:p>
                      <a:r>
                        <a:rPr lang="en-GB" sz="1200" dirty="0"/>
                        <a:t>SSI</a:t>
                      </a:r>
                    </a:p>
                  </a:txBody>
                  <a:tcPr/>
                </a:tc>
                <a:tc>
                  <a:txBody>
                    <a:bodyPr/>
                    <a:lstStyle/>
                    <a:p>
                      <a:r>
                        <a:rPr lang="en-GB" sz="1200" dirty="0"/>
                        <a:t>Name</a:t>
                      </a:r>
                    </a:p>
                  </a:txBody>
                  <a:tcPr/>
                </a:tc>
                <a:tc>
                  <a:txBody>
                    <a:bodyPr/>
                    <a:lstStyle/>
                    <a:p>
                      <a:r>
                        <a:rPr lang="en-GB" sz="1200" dirty="0" err="1"/>
                        <a:t>Phone_Number</a:t>
                      </a:r>
                      <a:endParaRPr lang="en-GB" sz="1200" dirty="0"/>
                    </a:p>
                  </a:txBody>
                  <a:tcPr/>
                </a:tc>
                <a:extLst>
                  <a:ext uri="{0D108BD9-81ED-4DB2-BD59-A6C34878D82A}">
                    <a16:rowId xmlns:a16="http://schemas.microsoft.com/office/drawing/2014/main" val="1488878063"/>
                  </a:ext>
                </a:extLst>
              </a:tr>
              <a:tr h="370840">
                <a:tc>
                  <a:txBody>
                    <a:bodyPr/>
                    <a:lstStyle/>
                    <a:p>
                      <a:r>
                        <a:rPr lang="en-GB" sz="1200" dirty="0"/>
                        <a:t>87542702</a:t>
                      </a:r>
                    </a:p>
                  </a:txBody>
                  <a:tcPr/>
                </a:tc>
                <a:tc>
                  <a:txBody>
                    <a:bodyPr/>
                    <a:lstStyle/>
                    <a:p>
                      <a:r>
                        <a:rPr lang="en-GB" sz="1200" dirty="0"/>
                        <a:t>Tom</a:t>
                      </a:r>
                    </a:p>
                  </a:txBody>
                  <a:tcPr/>
                </a:tc>
                <a:tc>
                  <a:txBody>
                    <a:bodyPr/>
                    <a:lstStyle/>
                    <a:p>
                      <a:r>
                        <a:rPr lang="en-GB" sz="1200" dirty="0"/>
                        <a:t>75315567</a:t>
                      </a:r>
                    </a:p>
                  </a:txBody>
                  <a:tcPr/>
                </a:tc>
                <a:extLst>
                  <a:ext uri="{0D108BD9-81ED-4DB2-BD59-A6C34878D82A}">
                    <a16:rowId xmlns:a16="http://schemas.microsoft.com/office/drawing/2014/main" val="4098427296"/>
                  </a:ext>
                </a:extLst>
              </a:tr>
              <a:tr h="370840">
                <a:tc>
                  <a:txBody>
                    <a:bodyPr/>
                    <a:lstStyle/>
                    <a:p>
                      <a:r>
                        <a:rPr lang="en-GB" sz="1200" dirty="0"/>
                        <a:t>68201937</a:t>
                      </a:r>
                    </a:p>
                  </a:txBody>
                  <a:tcPr/>
                </a:tc>
                <a:tc>
                  <a:txBody>
                    <a:bodyPr/>
                    <a:lstStyle/>
                    <a:p>
                      <a:r>
                        <a:rPr lang="en-GB" sz="1200" dirty="0"/>
                        <a:t>Uraz</a:t>
                      </a:r>
                    </a:p>
                  </a:txBody>
                  <a:tcPr/>
                </a:tc>
                <a:tc>
                  <a:txBody>
                    <a:bodyPr/>
                    <a:lstStyle/>
                    <a:p>
                      <a:r>
                        <a:rPr lang="en-GB" sz="1200" dirty="0"/>
                        <a:t>75335521</a:t>
                      </a:r>
                    </a:p>
                  </a:txBody>
                  <a:tcPr/>
                </a:tc>
                <a:extLst>
                  <a:ext uri="{0D108BD9-81ED-4DB2-BD59-A6C34878D82A}">
                    <a16:rowId xmlns:a16="http://schemas.microsoft.com/office/drawing/2014/main" val="1953469719"/>
                  </a:ext>
                </a:extLst>
              </a:tr>
              <a:tr h="370840">
                <a:tc>
                  <a:txBody>
                    <a:bodyPr/>
                    <a:lstStyle/>
                    <a:p>
                      <a:r>
                        <a:rPr lang="en-GB" sz="1200" dirty="0"/>
                        <a:t>23139827</a:t>
                      </a:r>
                    </a:p>
                  </a:txBody>
                  <a:tcPr/>
                </a:tc>
                <a:tc>
                  <a:txBody>
                    <a:bodyPr/>
                    <a:lstStyle/>
                    <a:p>
                      <a:r>
                        <a:rPr lang="en-GB" sz="1200" dirty="0"/>
                        <a:t>Nick</a:t>
                      </a:r>
                    </a:p>
                  </a:txBody>
                  <a:tcPr/>
                </a:tc>
                <a:tc>
                  <a:txBody>
                    <a:bodyPr/>
                    <a:lstStyle/>
                    <a:p>
                      <a:r>
                        <a:rPr lang="en-GB" sz="1200" dirty="0"/>
                        <a:t>75315544</a:t>
                      </a:r>
                    </a:p>
                  </a:txBody>
                  <a:tcPr/>
                </a:tc>
                <a:extLst>
                  <a:ext uri="{0D108BD9-81ED-4DB2-BD59-A6C34878D82A}">
                    <a16:rowId xmlns:a16="http://schemas.microsoft.com/office/drawing/2014/main" val="3233330986"/>
                  </a:ext>
                </a:extLst>
              </a:tr>
            </a:tbl>
          </a:graphicData>
        </a:graphic>
      </p:graphicFrame>
      <p:graphicFrame>
        <p:nvGraphicFramePr>
          <p:cNvPr id="7" name="Table 7">
            <a:extLst>
              <a:ext uri="{FF2B5EF4-FFF2-40B4-BE49-F238E27FC236}">
                <a16:creationId xmlns:a16="http://schemas.microsoft.com/office/drawing/2014/main" id="{D6549590-18EA-029A-215B-BC81A83274A1}"/>
              </a:ext>
            </a:extLst>
          </p:cNvPr>
          <p:cNvGraphicFramePr>
            <a:graphicFrameLocks noGrp="1"/>
          </p:cNvGraphicFramePr>
          <p:nvPr/>
        </p:nvGraphicFramePr>
        <p:xfrm>
          <a:off x="7850438" y="3079708"/>
          <a:ext cx="946468" cy="1483360"/>
        </p:xfrm>
        <a:graphic>
          <a:graphicData uri="http://schemas.openxmlformats.org/drawingml/2006/table">
            <a:tbl>
              <a:tblPr firstRow="1" bandRow="1">
                <a:tableStyleId>{5C22544A-7EE6-4342-B048-85BDC9FD1C3A}</a:tableStyleId>
              </a:tblPr>
              <a:tblGrid>
                <a:gridCol w="946468">
                  <a:extLst>
                    <a:ext uri="{9D8B030D-6E8A-4147-A177-3AD203B41FA5}">
                      <a16:colId xmlns:a16="http://schemas.microsoft.com/office/drawing/2014/main" val="1551054938"/>
                    </a:ext>
                  </a:extLst>
                </a:gridCol>
              </a:tblGrid>
              <a:tr h="370840">
                <a:tc>
                  <a:txBody>
                    <a:bodyPr/>
                    <a:lstStyle/>
                    <a:p>
                      <a:r>
                        <a:rPr lang="en-GB" sz="1400" dirty="0"/>
                        <a:t>Price</a:t>
                      </a:r>
                    </a:p>
                  </a:txBody>
                  <a:tcPr/>
                </a:tc>
                <a:extLst>
                  <a:ext uri="{0D108BD9-81ED-4DB2-BD59-A6C34878D82A}">
                    <a16:rowId xmlns:a16="http://schemas.microsoft.com/office/drawing/2014/main" val="1488878063"/>
                  </a:ext>
                </a:extLst>
              </a:tr>
              <a:tr h="370840">
                <a:tc>
                  <a:txBody>
                    <a:bodyPr/>
                    <a:lstStyle/>
                    <a:p>
                      <a:r>
                        <a:rPr lang="en-GB" sz="1400" dirty="0"/>
                        <a:t>10</a:t>
                      </a:r>
                    </a:p>
                  </a:txBody>
                  <a:tcPr/>
                </a:tc>
                <a:extLst>
                  <a:ext uri="{0D108BD9-81ED-4DB2-BD59-A6C34878D82A}">
                    <a16:rowId xmlns:a16="http://schemas.microsoft.com/office/drawing/2014/main" val="4098427296"/>
                  </a:ext>
                </a:extLst>
              </a:tr>
              <a:tr h="370840">
                <a:tc>
                  <a:txBody>
                    <a:bodyPr/>
                    <a:lstStyle/>
                    <a:p>
                      <a:r>
                        <a:rPr lang="en-GB" sz="1400" dirty="0"/>
                        <a:t>23</a:t>
                      </a:r>
                    </a:p>
                  </a:txBody>
                  <a:tcPr/>
                </a:tc>
                <a:extLst>
                  <a:ext uri="{0D108BD9-81ED-4DB2-BD59-A6C34878D82A}">
                    <a16:rowId xmlns:a16="http://schemas.microsoft.com/office/drawing/2014/main" val="1953469719"/>
                  </a:ext>
                </a:extLst>
              </a:tr>
              <a:tr h="370840">
                <a:tc>
                  <a:txBody>
                    <a:bodyPr/>
                    <a:lstStyle/>
                    <a:p>
                      <a:r>
                        <a:rPr lang="en-GB" sz="1400" dirty="0"/>
                        <a:t>12</a:t>
                      </a:r>
                    </a:p>
                  </a:txBody>
                  <a:tcPr/>
                </a:tc>
                <a:extLst>
                  <a:ext uri="{0D108BD9-81ED-4DB2-BD59-A6C34878D82A}">
                    <a16:rowId xmlns:a16="http://schemas.microsoft.com/office/drawing/2014/main" val="3233330986"/>
                  </a:ext>
                </a:extLst>
              </a:tr>
            </a:tbl>
          </a:graphicData>
        </a:graphic>
      </p:graphicFrame>
      <p:pic>
        <p:nvPicPr>
          <p:cNvPr id="8" name="Picture 7">
            <a:extLst>
              <a:ext uri="{FF2B5EF4-FFF2-40B4-BE49-F238E27FC236}">
                <a16:creationId xmlns:a16="http://schemas.microsoft.com/office/drawing/2014/main" id="{E36E3DB6-C726-D45E-CFD8-FE54C6626CBB}"/>
              </a:ext>
            </a:extLst>
          </p:cNvPr>
          <p:cNvPicPr>
            <a:picLocks noChangeAspect="1"/>
          </p:cNvPicPr>
          <p:nvPr/>
        </p:nvPicPr>
        <p:blipFill rotWithShape="1">
          <a:blip r:embed="rId2"/>
          <a:srcRect r="64793"/>
          <a:stretch/>
        </p:blipFill>
        <p:spPr>
          <a:xfrm>
            <a:off x="6378007" y="3073924"/>
            <a:ext cx="1472431" cy="1511939"/>
          </a:xfrm>
          <a:prstGeom prst="rect">
            <a:avLst/>
          </a:prstGeom>
        </p:spPr>
      </p:pic>
      <p:sp>
        <p:nvSpPr>
          <p:cNvPr id="11" name="TextBox 10">
            <a:extLst>
              <a:ext uri="{FF2B5EF4-FFF2-40B4-BE49-F238E27FC236}">
                <a16:creationId xmlns:a16="http://schemas.microsoft.com/office/drawing/2014/main" id="{125BDACB-B9FC-1280-99B9-D6439094E479}"/>
              </a:ext>
            </a:extLst>
          </p:cNvPr>
          <p:cNvSpPr txBox="1"/>
          <p:nvPr/>
        </p:nvSpPr>
        <p:spPr>
          <a:xfrm>
            <a:off x="88746" y="3060132"/>
            <a:ext cx="6096000" cy="369332"/>
          </a:xfrm>
          <a:prstGeom prst="rect">
            <a:avLst/>
          </a:prstGeom>
          <a:noFill/>
        </p:spPr>
        <p:txBody>
          <a:bodyPr wrap="square">
            <a:spAutoFit/>
          </a:bodyPr>
          <a:lstStyle/>
          <a:p>
            <a:r>
              <a:rPr lang="en-GB" dirty="0"/>
              <a:t>CAR</a:t>
            </a:r>
          </a:p>
        </p:txBody>
      </p:sp>
      <p:sp>
        <p:nvSpPr>
          <p:cNvPr id="13" name="TextBox 12">
            <a:extLst>
              <a:ext uri="{FF2B5EF4-FFF2-40B4-BE49-F238E27FC236}">
                <a16:creationId xmlns:a16="http://schemas.microsoft.com/office/drawing/2014/main" id="{29B5CBDC-C384-DD9C-3C0F-06FB1F41402A}"/>
              </a:ext>
            </a:extLst>
          </p:cNvPr>
          <p:cNvSpPr txBox="1"/>
          <p:nvPr/>
        </p:nvSpPr>
        <p:spPr>
          <a:xfrm>
            <a:off x="4992202" y="3036006"/>
            <a:ext cx="6096000" cy="369332"/>
          </a:xfrm>
          <a:prstGeom prst="rect">
            <a:avLst/>
          </a:prstGeom>
          <a:noFill/>
        </p:spPr>
        <p:txBody>
          <a:bodyPr wrap="square">
            <a:spAutoFit/>
          </a:bodyPr>
          <a:lstStyle/>
          <a:p>
            <a:r>
              <a:rPr lang="en-GB" dirty="0"/>
              <a:t>MEC_REPAIR</a:t>
            </a:r>
          </a:p>
        </p:txBody>
      </p:sp>
      <p:sp>
        <p:nvSpPr>
          <p:cNvPr id="9" name="TextBox 8">
            <a:extLst>
              <a:ext uri="{FF2B5EF4-FFF2-40B4-BE49-F238E27FC236}">
                <a16:creationId xmlns:a16="http://schemas.microsoft.com/office/drawing/2014/main" id="{CB3D08EA-2D0A-C86E-43E9-14D455A80BBB}"/>
              </a:ext>
            </a:extLst>
          </p:cNvPr>
          <p:cNvSpPr txBox="1"/>
          <p:nvPr/>
        </p:nvSpPr>
        <p:spPr>
          <a:xfrm>
            <a:off x="6469210" y="1294938"/>
            <a:ext cx="3701707" cy="523220"/>
          </a:xfrm>
          <a:prstGeom prst="rect">
            <a:avLst/>
          </a:prstGeom>
          <a:noFill/>
        </p:spPr>
        <p:txBody>
          <a:bodyPr wrap="square">
            <a:spAutoFit/>
          </a:bodyPr>
          <a:lstStyle/>
          <a:p>
            <a:r>
              <a:rPr lang="en-GB" sz="1400" dirty="0"/>
              <a:t>“A car can be repaired by at most one mechanic.</a:t>
            </a:r>
          </a:p>
          <a:p>
            <a:r>
              <a:rPr lang="en-GB" sz="1400" dirty="0"/>
              <a:t>A mechanic can repair at most one type of car.”</a:t>
            </a:r>
          </a:p>
        </p:txBody>
      </p:sp>
      <p:grpSp>
        <p:nvGrpSpPr>
          <p:cNvPr id="10" name="Group 9">
            <a:extLst>
              <a:ext uri="{FF2B5EF4-FFF2-40B4-BE49-F238E27FC236}">
                <a16:creationId xmlns:a16="http://schemas.microsoft.com/office/drawing/2014/main" id="{2E32C501-4F68-C88C-C43C-5C8C97B908DE}"/>
              </a:ext>
            </a:extLst>
          </p:cNvPr>
          <p:cNvGrpSpPr/>
          <p:nvPr/>
        </p:nvGrpSpPr>
        <p:grpSpPr>
          <a:xfrm>
            <a:off x="4563292" y="1885573"/>
            <a:ext cx="6943824" cy="856836"/>
            <a:chOff x="1018680" y="3533832"/>
            <a:chExt cx="9957214" cy="1546661"/>
          </a:xfrm>
        </p:grpSpPr>
        <p:sp>
          <p:nvSpPr>
            <p:cNvPr id="12" name="Flowchart: Decision 11">
              <a:extLst>
                <a:ext uri="{FF2B5EF4-FFF2-40B4-BE49-F238E27FC236}">
                  <a16:creationId xmlns:a16="http://schemas.microsoft.com/office/drawing/2014/main" id="{5A47797F-5B0E-7FC9-2415-E17A0B16165A}"/>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14" name="Rectangle 13">
              <a:extLst>
                <a:ext uri="{FF2B5EF4-FFF2-40B4-BE49-F238E27FC236}">
                  <a16:creationId xmlns:a16="http://schemas.microsoft.com/office/drawing/2014/main" id="{EE17793C-9007-7EF7-773E-DAA56AB18C51}"/>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15" name="Oval 14">
              <a:extLst>
                <a:ext uri="{FF2B5EF4-FFF2-40B4-BE49-F238E27FC236}">
                  <a16:creationId xmlns:a16="http://schemas.microsoft.com/office/drawing/2014/main" id="{34043889-A501-F11F-5D19-DE8A04EA3E78}"/>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16" name="Oval 15">
              <a:extLst>
                <a:ext uri="{FF2B5EF4-FFF2-40B4-BE49-F238E27FC236}">
                  <a16:creationId xmlns:a16="http://schemas.microsoft.com/office/drawing/2014/main" id="{CA172D72-1993-7611-094C-48D25B3917C1}"/>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17" name="Oval 16">
              <a:extLst>
                <a:ext uri="{FF2B5EF4-FFF2-40B4-BE49-F238E27FC236}">
                  <a16:creationId xmlns:a16="http://schemas.microsoft.com/office/drawing/2014/main" id="{240769E7-7313-9CE9-009E-266B19531E26}"/>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18" name="Straight Connector 17">
              <a:extLst>
                <a:ext uri="{FF2B5EF4-FFF2-40B4-BE49-F238E27FC236}">
                  <a16:creationId xmlns:a16="http://schemas.microsoft.com/office/drawing/2014/main" id="{4341FA5E-B98A-FA46-9165-800E3E50B7BD}"/>
                </a:ext>
              </a:extLst>
            </p:cNvPr>
            <p:cNvCxnSpPr>
              <a:stCxn id="15" idx="6"/>
              <a:endCxn id="14"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154FCB-E542-5B45-D3AC-B8F2030F1BC6}"/>
                </a:ext>
              </a:extLst>
            </p:cNvPr>
            <p:cNvCxnSpPr>
              <a:cxnSpLocks/>
              <a:stCxn id="17" idx="4"/>
              <a:endCxn id="14"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2BC3CC3-5D22-BE0A-EADE-A000909FBC07}"/>
                </a:ext>
              </a:extLst>
            </p:cNvPr>
            <p:cNvCxnSpPr>
              <a:cxnSpLocks/>
              <a:stCxn id="16" idx="2"/>
              <a:endCxn id="14"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1A0782B-63ED-0DA0-ACEC-1B2E4C545F06}"/>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22" name="Oval 21">
              <a:extLst>
                <a:ext uri="{FF2B5EF4-FFF2-40B4-BE49-F238E27FC236}">
                  <a16:creationId xmlns:a16="http://schemas.microsoft.com/office/drawing/2014/main" id="{14210B1E-71C6-2ABD-02E4-A2AEF6F5A441}"/>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23" name="Oval 22">
              <a:extLst>
                <a:ext uri="{FF2B5EF4-FFF2-40B4-BE49-F238E27FC236}">
                  <a16:creationId xmlns:a16="http://schemas.microsoft.com/office/drawing/2014/main" id="{DAB9B764-BAEF-4C66-1EB3-486C6F848BB3}"/>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24" name="Straight Connector 23">
              <a:extLst>
                <a:ext uri="{FF2B5EF4-FFF2-40B4-BE49-F238E27FC236}">
                  <a16:creationId xmlns:a16="http://schemas.microsoft.com/office/drawing/2014/main" id="{BD3154B8-6B8C-5359-0FF9-2389D4FC6429}"/>
                </a:ext>
              </a:extLst>
            </p:cNvPr>
            <p:cNvCxnSpPr>
              <a:cxnSpLocks/>
              <a:stCxn id="22" idx="4"/>
              <a:endCxn id="21"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1D798D9-104E-A572-4CE3-B43178D0693B}"/>
                </a:ext>
              </a:extLst>
            </p:cNvPr>
            <p:cNvCxnSpPr>
              <a:cxnSpLocks/>
              <a:stCxn id="23" idx="3"/>
              <a:endCxn id="21"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E5FFE8D-05B7-C37D-2BE4-3331766196E0}"/>
                </a:ext>
              </a:extLst>
            </p:cNvPr>
            <p:cNvCxnSpPr>
              <a:cxnSpLocks/>
              <a:endCxn id="21"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317BA95-5D62-0CF1-DCEE-5AC25BD9D9AD}"/>
                </a:ext>
              </a:extLst>
            </p:cNvPr>
            <p:cNvCxnSpPr>
              <a:cxnSpLocks/>
              <a:stCxn id="12" idx="3"/>
              <a:endCxn id="21"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BCF3BF1-1F06-070A-8176-158933AECE33}"/>
                </a:ext>
              </a:extLst>
            </p:cNvPr>
            <p:cNvCxnSpPr>
              <a:cxnSpLocks/>
              <a:stCxn id="14" idx="3"/>
              <a:endCxn id="12"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4339A26-71BE-C133-1BA5-EC377672CB37}"/>
                </a:ext>
              </a:extLst>
            </p:cNvPr>
            <p:cNvSpPr txBox="1"/>
            <p:nvPr/>
          </p:nvSpPr>
          <p:spPr>
            <a:xfrm>
              <a:off x="3892731" y="4300654"/>
              <a:ext cx="697535" cy="427087"/>
            </a:xfrm>
            <a:prstGeom prst="rect">
              <a:avLst/>
            </a:prstGeom>
            <a:noFill/>
          </p:spPr>
          <p:txBody>
            <a:bodyPr wrap="square" rtlCol="0">
              <a:spAutoFit/>
            </a:bodyPr>
            <a:lstStyle/>
            <a:p>
              <a:r>
                <a:rPr lang="en-GB" sz="1000" dirty="0"/>
                <a:t>1</a:t>
              </a:r>
            </a:p>
          </p:txBody>
        </p:sp>
        <p:sp>
          <p:nvSpPr>
            <p:cNvPr id="30" name="TextBox 29">
              <a:extLst>
                <a:ext uri="{FF2B5EF4-FFF2-40B4-BE49-F238E27FC236}">
                  <a16:creationId xmlns:a16="http://schemas.microsoft.com/office/drawing/2014/main" id="{98C11AE2-97C8-68F3-EDCC-A1EA94999DE7}"/>
                </a:ext>
              </a:extLst>
            </p:cNvPr>
            <p:cNvSpPr txBox="1"/>
            <p:nvPr/>
          </p:nvSpPr>
          <p:spPr>
            <a:xfrm>
              <a:off x="7833559" y="4260654"/>
              <a:ext cx="697535" cy="427087"/>
            </a:xfrm>
            <a:prstGeom prst="rect">
              <a:avLst/>
            </a:prstGeom>
            <a:noFill/>
          </p:spPr>
          <p:txBody>
            <a:bodyPr wrap="square" rtlCol="0">
              <a:spAutoFit/>
            </a:bodyPr>
            <a:lstStyle/>
            <a:p>
              <a:r>
                <a:rPr lang="en-GB" sz="1000" dirty="0"/>
                <a:t>1</a:t>
              </a:r>
            </a:p>
          </p:txBody>
        </p:sp>
        <p:sp>
          <p:nvSpPr>
            <p:cNvPr id="31" name="Oval 30">
              <a:extLst>
                <a:ext uri="{FF2B5EF4-FFF2-40B4-BE49-F238E27FC236}">
                  <a16:creationId xmlns:a16="http://schemas.microsoft.com/office/drawing/2014/main" id="{4FFBB7E5-B30C-F31C-8EB7-8222D4BD6082}"/>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sp>
        <p:nvSpPr>
          <p:cNvPr id="32" name="Oval 31">
            <a:extLst>
              <a:ext uri="{FF2B5EF4-FFF2-40B4-BE49-F238E27FC236}">
                <a16:creationId xmlns:a16="http://schemas.microsoft.com/office/drawing/2014/main" id="{7BBDAE6B-DB95-E8DE-32F5-A6D3DBB84ABF}"/>
              </a:ext>
            </a:extLst>
          </p:cNvPr>
          <p:cNvSpPr/>
          <p:nvPr/>
        </p:nvSpPr>
        <p:spPr>
          <a:xfrm>
            <a:off x="7331230" y="1626058"/>
            <a:ext cx="4455492" cy="151193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2250E0CA-FB89-3257-D0C5-B3F602E158B8}"/>
              </a:ext>
            </a:extLst>
          </p:cNvPr>
          <p:cNvSpPr/>
          <p:nvPr/>
        </p:nvSpPr>
        <p:spPr>
          <a:xfrm>
            <a:off x="674519" y="3801222"/>
            <a:ext cx="4092604" cy="423552"/>
          </a:xfrm>
          <a:prstGeom prst="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solidFill>
                <a:srgbClr val="FF0000"/>
              </a:solidFill>
            </a:endParaRPr>
          </a:p>
        </p:txBody>
      </p:sp>
    </p:spTree>
    <p:extLst>
      <p:ext uri="{BB962C8B-B14F-4D97-AF65-F5344CB8AC3E}">
        <p14:creationId xmlns:p14="http://schemas.microsoft.com/office/powerpoint/2010/main" val="4283640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BE865-CE67-F07A-B1A5-18BDD677E4E9}"/>
              </a:ext>
            </a:extLst>
          </p:cNvPr>
          <p:cNvSpPr>
            <a:spLocks noGrp="1"/>
          </p:cNvSpPr>
          <p:nvPr>
            <p:ph type="title"/>
          </p:nvPr>
        </p:nvSpPr>
        <p:spPr>
          <a:xfrm>
            <a:off x="819538" y="522516"/>
            <a:ext cx="7568682" cy="1168172"/>
          </a:xfrm>
        </p:spPr>
        <p:txBody>
          <a:bodyPr anchor="ctr">
            <a:normAutofit/>
          </a:bodyPr>
          <a:lstStyle/>
          <a:p>
            <a:r>
              <a:rPr lang="en-GB" dirty="0"/>
              <a:t>What have we learnt so far?</a:t>
            </a:r>
          </a:p>
        </p:txBody>
      </p:sp>
      <p:sp>
        <p:nvSpPr>
          <p:cNvPr id="1038" name="Content Placeholder 2">
            <a:extLst>
              <a:ext uri="{FF2B5EF4-FFF2-40B4-BE49-F238E27FC236}">
                <a16:creationId xmlns:a16="http://schemas.microsoft.com/office/drawing/2014/main" id="{8002FBBF-F679-46FA-743C-CBB0BC74C580}"/>
              </a:ext>
            </a:extLst>
          </p:cNvPr>
          <p:cNvSpPr>
            <a:spLocks noGrp="1"/>
          </p:cNvSpPr>
          <p:nvPr>
            <p:ph idx="1"/>
          </p:nvPr>
        </p:nvSpPr>
        <p:spPr>
          <a:xfrm>
            <a:off x="819538" y="2313991"/>
            <a:ext cx="6155153" cy="3862971"/>
          </a:xfrm>
        </p:spPr>
        <p:txBody>
          <a:bodyPr>
            <a:normAutofit/>
          </a:bodyPr>
          <a:lstStyle/>
          <a:p>
            <a:r>
              <a:rPr lang="en-US" dirty="0"/>
              <a:t>A student </a:t>
            </a:r>
            <a:r>
              <a:rPr lang="en-US" b="1" dirty="0"/>
              <a:t>must</a:t>
            </a:r>
            <a:r>
              <a:rPr lang="en-US" dirty="0"/>
              <a:t> </a:t>
            </a:r>
            <a:r>
              <a:rPr lang="en-US" dirty="0" err="1"/>
              <a:t>enrol</a:t>
            </a:r>
            <a:r>
              <a:rPr lang="en-US" dirty="0"/>
              <a:t> in …. program.</a:t>
            </a:r>
          </a:p>
        </p:txBody>
      </p:sp>
      <p:sp>
        <p:nvSpPr>
          <p:cNvPr id="4" name="Slide Number Placeholder 3">
            <a:extLst>
              <a:ext uri="{FF2B5EF4-FFF2-40B4-BE49-F238E27FC236}">
                <a16:creationId xmlns:a16="http://schemas.microsoft.com/office/drawing/2014/main" id="{A94F568B-EC7A-42D8-4EAE-BA5523E5618F}"/>
              </a:ext>
            </a:extLst>
          </p:cNvPr>
          <p:cNvSpPr>
            <a:spLocks noGrp="1"/>
          </p:cNvSpPr>
          <p:nvPr>
            <p:ph type="sldNum" sz="quarter" idx="4"/>
          </p:nvPr>
        </p:nvSpPr>
        <p:spPr>
          <a:xfrm>
            <a:off x="8955058" y="6092983"/>
            <a:ext cx="2743200" cy="365125"/>
          </a:xfrm>
        </p:spPr>
        <p:txBody>
          <a:bodyPr anchor="ctr">
            <a:normAutofit/>
          </a:bodyPr>
          <a:lstStyle/>
          <a:p>
            <a:pPr>
              <a:lnSpc>
                <a:spcPct val="90000"/>
              </a:lnSpc>
              <a:spcAft>
                <a:spcPts val="600"/>
              </a:spcAft>
            </a:pPr>
            <a:fld id="{6998E55D-8E2A-4AFE-A61C-B5DBBB7761E7}" type="slidenum">
              <a:rPr lang="en-GB" smtClean="0"/>
              <a:pPr>
                <a:lnSpc>
                  <a:spcPct val="90000"/>
                </a:lnSpc>
                <a:spcAft>
                  <a:spcPts val="600"/>
                </a:spcAft>
              </a:pPr>
              <a:t>8</a:t>
            </a:fld>
            <a:endParaRPr lang="en-GB"/>
          </a:p>
        </p:txBody>
      </p:sp>
      <p:pic>
        <p:nvPicPr>
          <p:cNvPr id="8" name="Picture 7">
            <a:extLst>
              <a:ext uri="{FF2B5EF4-FFF2-40B4-BE49-F238E27FC236}">
                <a16:creationId xmlns:a16="http://schemas.microsoft.com/office/drawing/2014/main" id="{39B7EB01-6A55-496A-CAB1-C6D70E12CD45}"/>
              </a:ext>
            </a:extLst>
          </p:cNvPr>
          <p:cNvPicPr>
            <a:picLocks noChangeAspect="1"/>
          </p:cNvPicPr>
          <p:nvPr/>
        </p:nvPicPr>
        <p:blipFill>
          <a:blip r:embed="rId2"/>
          <a:stretch>
            <a:fillRect/>
          </a:stretch>
        </p:blipFill>
        <p:spPr>
          <a:xfrm>
            <a:off x="6392833" y="2438558"/>
            <a:ext cx="5124450" cy="4019550"/>
          </a:xfrm>
          <a:prstGeom prst="rect">
            <a:avLst/>
          </a:prstGeom>
        </p:spPr>
      </p:pic>
      <p:sp>
        <p:nvSpPr>
          <p:cNvPr id="6" name="Oval 5">
            <a:extLst>
              <a:ext uri="{FF2B5EF4-FFF2-40B4-BE49-F238E27FC236}">
                <a16:creationId xmlns:a16="http://schemas.microsoft.com/office/drawing/2014/main" id="{BC356ED8-7B7B-B38A-C554-8F6CA954E5A0}"/>
              </a:ext>
            </a:extLst>
          </p:cNvPr>
          <p:cNvSpPr/>
          <p:nvPr/>
        </p:nvSpPr>
        <p:spPr>
          <a:xfrm>
            <a:off x="8115299" y="3319462"/>
            <a:ext cx="438151" cy="219076"/>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FE8110DB-14B2-4988-364B-AC425291121C}"/>
              </a:ext>
            </a:extLst>
          </p:cNvPr>
          <p:cNvSpPr/>
          <p:nvPr/>
        </p:nvSpPr>
        <p:spPr>
          <a:xfrm>
            <a:off x="9042916" y="3209924"/>
            <a:ext cx="335903" cy="219076"/>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691903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68BA9A-5EE5-D17C-4112-A76D16FBFBE6}"/>
              </a:ext>
            </a:extLst>
          </p:cNvPr>
          <p:cNvSpPr>
            <a:spLocks noGrp="1"/>
          </p:cNvSpPr>
          <p:nvPr>
            <p:ph type="title"/>
          </p:nvPr>
        </p:nvSpPr>
        <p:spPr>
          <a:xfrm>
            <a:off x="783773" y="475866"/>
            <a:ext cx="8250058" cy="843747"/>
          </a:xfrm>
        </p:spPr>
        <p:txBody>
          <a:bodyPr/>
          <a:lstStyle/>
          <a:p>
            <a:r>
              <a:rPr lang="en-GB" dirty="0"/>
              <a:t>Referential Integrity</a:t>
            </a:r>
          </a:p>
        </p:txBody>
      </p:sp>
      <p:sp>
        <p:nvSpPr>
          <p:cNvPr id="6" name="Content Placeholder 5">
            <a:extLst>
              <a:ext uri="{FF2B5EF4-FFF2-40B4-BE49-F238E27FC236}">
                <a16:creationId xmlns:a16="http://schemas.microsoft.com/office/drawing/2014/main" id="{1EA11BFD-A035-C18E-2B40-AC24CC9DB86E}"/>
              </a:ext>
            </a:extLst>
          </p:cNvPr>
          <p:cNvSpPr>
            <a:spLocks noGrp="1"/>
          </p:cNvSpPr>
          <p:nvPr>
            <p:ph idx="1"/>
          </p:nvPr>
        </p:nvSpPr>
        <p:spPr>
          <a:xfrm>
            <a:off x="807252" y="1848473"/>
            <a:ext cx="11167033" cy="4778750"/>
          </a:xfrm>
        </p:spPr>
        <p:txBody>
          <a:bodyPr>
            <a:normAutofit/>
          </a:bodyPr>
          <a:lstStyle/>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r>
              <a:rPr lang="en-GB" dirty="0"/>
              <a:t>If a tuple (say 2</a:t>
            </a:r>
            <a:r>
              <a:rPr lang="en-GB" baseline="30000" dirty="0"/>
              <a:t>nd</a:t>
            </a:r>
            <a:r>
              <a:rPr lang="en-GB" dirty="0"/>
              <a:t> tuple) is to be deleted from referenced table (CAR)</a:t>
            </a:r>
          </a:p>
          <a:p>
            <a:pPr lvl="2"/>
            <a:r>
              <a:rPr lang="en-GB" dirty="0"/>
              <a:t>Get the primary key value of the tuple (</a:t>
            </a:r>
            <a:r>
              <a:rPr lang="en-GB" dirty="0" err="1"/>
              <a:t>Toyota_Corolla</a:t>
            </a:r>
            <a:r>
              <a:rPr lang="en-GB" dirty="0"/>
              <a:t>).</a:t>
            </a:r>
          </a:p>
          <a:p>
            <a:pPr lvl="2"/>
            <a:r>
              <a:rPr lang="en-GB" dirty="0">
                <a:solidFill>
                  <a:schemeClr val="bg1"/>
                </a:solidFill>
              </a:rPr>
              <a:t>Find all the tuples with values (</a:t>
            </a:r>
            <a:r>
              <a:rPr lang="en-GB" dirty="0" err="1">
                <a:solidFill>
                  <a:schemeClr val="bg1"/>
                </a:solidFill>
              </a:rPr>
              <a:t>Toyota_Corolla</a:t>
            </a:r>
            <a:r>
              <a:rPr lang="en-GB" dirty="0">
                <a:solidFill>
                  <a:schemeClr val="bg1"/>
                </a:solidFill>
              </a:rPr>
              <a:t>) in the referencing table (MEC_REPAIR)</a:t>
            </a:r>
          </a:p>
          <a:p>
            <a:pPr lvl="3"/>
            <a:r>
              <a:rPr lang="en-GB" dirty="0">
                <a:solidFill>
                  <a:schemeClr val="bg1"/>
                </a:solidFill>
              </a:rPr>
              <a:t>If SET DEFAULT -&gt; Select all such tuples in the referencing table (MEC_REPAIR) and set the foreign key value to a default value (you have to specify this) of these tuples in the referencing table (CAR). And delete tuples in CAR</a:t>
            </a:r>
          </a:p>
          <a:p>
            <a:pPr marL="914400" lvl="2" indent="0">
              <a:buNone/>
            </a:pPr>
            <a:endParaRPr lang="en-GB" dirty="0"/>
          </a:p>
          <a:p>
            <a:pPr marL="457200" lvl="1" indent="0">
              <a:buNone/>
            </a:pPr>
            <a:endParaRPr lang="en-GB" dirty="0"/>
          </a:p>
        </p:txBody>
      </p:sp>
      <p:sp>
        <p:nvSpPr>
          <p:cNvPr id="4" name="Slide Number Placeholder 3">
            <a:extLst>
              <a:ext uri="{FF2B5EF4-FFF2-40B4-BE49-F238E27FC236}">
                <a16:creationId xmlns:a16="http://schemas.microsoft.com/office/drawing/2014/main" id="{EDF9BB93-8687-BFE0-B7E9-2AF08ED97B59}"/>
              </a:ext>
            </a:extLst>
          </p:cNvPr>
          <p:cNvSpPr>
            <a:spLocks noGrp="1"/>
          </p:cNvSpPr>
          <p:nvPr>
            <p:ph type="sldNum" sz="quarter" idx="4"/>
          </p:nvPr>
        </p:nvSpPr>
        <p:spPr/>
        <p:txBody>
          <a:bodyPr/>
          <a:lstStyle/>
          <a:p>
            <a:fld id="{6998E55D-8E2A-4AFE-A61C-B5DBBB7761E7}" type="slidenum">
              <a:rPr lang="en-GB" smtClean="0"/>
              <a:pPr/>
              <a:t>80</a:t>
            </a:fld>
            <a:endParaRPr lang="en-GB" dirty="0"/>
          </a:p>
        </p:txBody>
      </p:sp>
      <p:pic>
        <p:nvPicPr>
          <p:cNvPr id="2" name="Picture 1">
            <a:extLst>
              <a:ext uri="{FF2B5EF4-FFF2-40B4-BE49-F238E27FC236}">
                <a16:creationId xmlns:a16="http://schemas.microsoft.com/office/drawing/2014/main" id="{D36110CE-E0A2-30A5-4087-400FD86FF42B}"/>
              </a:ext>
            </a:extLst>
          </p:cNvPr>
          <p:cNvPicPr>
            <a:picLocks noChangeAspect="1"/>
          </p:cNvPicPr>
          <p:nvPr/>
        </p:nvPicPr>
        <p:blipFill>
          <a:blip r:embed="rId2"/>
          <a:stretch>
            <a:fillRect/>
          </a:stretch>
        </p:blipFill>
        <p:spPr>
          <a:xfrm>
            <a:off x="674519" y="3073939"/>
            <a:ext cx="4182218" cy="1511939"/>
          </a:xfrm>
          <a:prstGeom prst="rect">
            <a:avLst/>
          </a:prstGeom>
        </p:spPr>
      </p:pic>
      <p:graphicFrame>
        <p:nvGraphicFramePr>
          <p:cNvPr id="3" name="Table 7">
            <a:extLst>
              <a:ext uri="{FF2B5EF4-FFF2-40B4-BE49-F238E27FC236}">
                <a16:creationId xmlns:a16="http://schemas.microsoft.com/office/drawing/2014/main" id="{15BC9764-8D5B-0844-95E0-53F394DC6626}"/>
              </a:ext>
            </a:extLst>
          </p:cNvPr>
          <p:cNvGraphicFramePr>
            <a:graphicFrameLocks noGrp="1"/>
          </p:cNvGraphicFramePr>
          <p:nvPr/>
        </p:nvGraphicFramePr>
        <p:xfrm>
          <a:off x="8796906" y="3079708"/>
          <a:ext cx="3027511" cy="1483360"/>
        </p:xfrm>
        <a:graphic>
          <a:graphicData uri="http://schemas.openxmlformats.org/drawingml/2006/table">
            <a:tbl>
              <a:tblPr firstRow="1" bandRow="1">
                <a:tableStyleId>{5C22544A-7EE6-4342-B048-85BDC9FD1C3A}</a:tableStyleId>
              </a:tblPr>
              <a:tblGrid>
                <a:gridCol w="1122157">
                  <a:extLst>
                    <a:ext uri="{9D8B030D-6E8A-4147-A177-3AD203B41FA5}">
                      <a16:colId xmlns:a16="http://schemas.microsoft.com/office/drawing/2014/main" val="1551054938"/>
                    </a:ext>
                  </a:extLst>
                </a:gridCol>
                <a:gridCol w="693905">
                  <a:extLst>
                    <a:ext uri="{9D8B030D-6E8A-4147-A177-3AD203B41FA5}">
                      <a16:colId xmlns:a16="http://schemas.microsoft.com/office/drawing/2014/main" val="2429303523"/>
                    </a:ext>
                  </a:extLst>
                </a:gridCol>
                <a:gridCol w="1211449">
                  <a:extLst>
                    <a:ext uri="{9D8B030D-6E8A-4147-A177-3AD203B41FA5}">
                      <a16:colId xmlns:a16="http://schemas.microsoft.com/office/drawing/2014/main" val="749733657"/>
                    </a:ext>
                  </a:extLst>
                </a:gridCol>
              </a:tblGrid>
              <a:tr h="370840">
                <a:tc>
                  <a:txBody>
                    <a:bodyPr/>
                    <a:lstStyle/>
                    <a:p>
                      <a:r>
                        <a:rPr lang="en-GB" sz="1200" dirty="0"/>
                        <a:t>SSI</a:t>
                      </a:r>
                    </a:p>
                  </a:txBody>
                  <a:tcPr/>
                </a:tc>
                <a:tc>
                  <a:txBody>
                    <a:bodyPr/>
                    <a:lstStyle/>
                    <a:p>
                      <a:r>
                        <a:rPr lang="en-GB" sz="1200" dirty="0"/>
                        <a:t>Name</a:t>
                      </a:r>
                    </a:p>
                  </a:txBody>
                  <a:tcPr/>
                </a:tc>
                <a:tc>
                  <a:txBody>
                    <a:bodyPr/>
                    <a:lstStyle/>
                    <a:p>
                      <a:r>
                        <a:rPr lang="en-GB" sz="1200" dirty="0" err="1"/>
                        <a:t>Phone_Number</a:t>
                      </a:r>
                      <a:endParaRPr lang="en-GB" sz="1200" dirty="0"/>
                    </a:p>
                  </a:txBody>
                  <a:tcPr/>
                </a:tc>
                <a:extLst>
                  <a:ext uri="{0D108BD9-81ED-4DB2-BD59-A6C34878D82A}">
                    <a16:rowId xmlns:a16="http://schemas.microsoft.com/office/drawing/2014/main" val="1488878063"/>
                  </a:ext>
                </a:extLst>
              </a:tr>
              <a:tr h="370840">
                <a:tc>
                  <a:txBody>
                    <a:bodyPr/>
                    <a:lstStyle/>
                    <a:p>
                      <a:r>
                        <a:rPr lang="en-GB" sz="1200" dirty="0"/>
                        <a:t>87542702</a:t>
                      </a:r>
                    </a:p>
                  </a:txBody>
                  <a:tcPr/>
                </a:tc>
                <a:tc>
                  <a:txBody>
                    <a:bodyPr/>
                    <a:lstStyle/>
                    <a:p>
                      <a:r>
                        <a:rPr lang="en-GB" sz="1200" dirty="0"/>
                        <a:t>Tom</a:t>
                      </a:r>
                    </a:p>
                  </a:txBody>
                  <a:tcPr/>
                </a:tc>
                <a:tc>
                  <a:txBody>
                    <a:bodyPr/>
                    <a:lstStyle/>
                    <a:p>
                      <a:r>
                        <a:rPr lang="en-GB" sz="1200" dirty="0"/>
                        <a:t>75315567</a:t>
                      </a:r>
                    </a:p>
                  </a:txBody>
                  <a:tcPr/>
                </a:tc>
                <a:extLst>
                  <a:ext uri="{0D108BD9-81ED-4DB2-BD59-A6C34878D82A}">
                    <a16:rowId xmlns:a16="http://schemas.microsoft.com/office/drawing/2014/main" val="4098427296"/>
                  </a:ext>
                </a:extLst>
              </a:tr>
              <a:tr h="370840">
                <a:tc>
                  <a:txBody>
                    <a:bodyPr/>
                    <a:lstStyle/>
                    <a:p>
                      <a:r>
                        <a:rPr lang="en-GB" sz="1200" dirty="0"/>
                        <a:t>68201937</a:t>
                      </a:r>
                    </a:p>
                  </a:txBody>
                  <a:tcPr/>
                </a:tc>
                <a:tc>
                  <a:txBody>
                    <a:bodyPr/>
                    <a:lstStyle/>
                    <a:p>
                      <a:r>
                        <a:rPr lang="en-GB" sz="1200" dirty="0"/>
                        <a:t>Uraz</a:t>
                      </a:r>
                    </a:p>
                  </a:txBody>
                  <a:tcPr/>
                </a:tc>
                <a:tc>
                  <a:txBody>
                    <a:bodyPr/>
                    <a:lstStyle/>
                    <a:p>
                      <a:r>
                        <a:rPr lang="en-GB" sz="1200" dirty="0"/>
                        <a:t>75335521</a:t>
                      </a:r>
                    </a:p>
                  </a:txBody>
                  <a:tcPr/>
                </a:tc>
                <a:extLst>
                  <a:ext uri="{0D108BD9-81ED-4DB2-BD59-A6C34878D82A}">
                    <a16:rowId xmlns:a16="http://schemas.microsoft.com/office/drawing/2014/main" val="1953469719"/>
                  </a:ext>
                </a:extLst>
              </a:tr>
              <a:tr h="370840">
                <a:tc>
                  <a:txBody>
                    <a:bodyPr/>
                    <a:lstStyle/>
                    <a:p>
                      <a:r>
                        <a:rPr lang="en-GB" sz="1200" dirty="0"/>
                        <a:t>23139827</a:t>
                      </a:r>
                    </a:p>
                  </a:txBody>
                  <a:tcPr/>
                </a:tc>
                <a:tc>
                  <a:txBody>
                    <a:bodyPr/>
                    <a:lstStyle/>
                    <a:p>
                      <a:r>
                        <a:rPr lang="en-GB" sz="1200" dirty="0"/>
                        <a:t>Nick</a:t>
                      </a:r>
                    </a:p>
                  </a:txBody>
                  <a:tcPr/>
                </a:tc>
                <a:tc>
                  <a:txBody>
                    <a:bodyPr/>
                    <a:lstStyle/>
                    <a:p>
                      <a:r>
                        <a:rPr lang="en-GB" sz="1200" dirty="0"/>
                        <a:t>75315544</a:t>
                      </a:r>
                    </a:p>
                  </a:txBody>
                  <a:tcPr/>
                </a:tc>
                <a:extLst>
                  <a:ext uri="{0D108BD9-81ED-4DB2-BD59-A6C34878D82A}">
                    <a16:rowId xmlns:a16="http://schemas.microsoft.com/office/drawing/2014/main" val="3233330986"/>
                  </a:ext>
                </a:extLst>
              </a:tr>
            </a:tbl>
          </a:graphicData>
        </a:graphic>
      </p:graphicFrame>
      <p:graphicFrame>
        <p:nvGraphicFramePr>
          <p:cNvPr id="7" name="Table 7">
            <a:extLst>
              <a:ext uri="{FF2B5EF4-FFF2-40B4-BE49-F238E27FC236}">
                <a16:creationId xmlns:a16="http://schemas.microsoft.com/office/drawing/2014/main" id="{D6549590-18EA-029A-215B-BC81A83274A1}"/>
              </a:ext>
            </a:extLst>
          </p:cNvPr>
          <p:cNvGraphicFramePr>
            <a:graphicFrameLocks noGrp="1"/>
          </p:cNvGraphicFramePr>
          <p:nvPr/>
        </p:nvGraphicFramePr>
        <p:xfrm>
          <a:off x="7850438" y="3079708"/>
          <a:ext cx="946468" cy="1483360"/>
        </p:xfrm>
        <a:graphic>
          <a:graphicData uri="http://schemas.openxmlformats.org/drawingml/2006/table">
            <a:tbl>
              <a:tblPr firstRow="1" bandRow="1">
                <a:tableStyleId>{5C22544A-7EE6-4342-B048-85BDC9FD1C3A}</a:tableStyleId>
              </a:tblPr>
              <a:tblGrid>
                <a:gridCol w="946468">
                  <a:extLst>
                    <a:ext uri="{9D8B030D-6E8A-4147-A177-3AD203B41FA5}">
                      <a16:colId xmlns:a16="http://schemas.microsoft.com/office/drawing/2014/main" val="1551054938"/>
                    </a:ext>
                  </a:extLst>
                </a:gridCol>
              </a:tblGrid>
              <a:tr h="370840">
                <a:tc>
                  <a:txBody>
                    <a:bodyPr/>
                    <a:lstStyle/>
                    <a:p>
                      <a:r>
                        <a:rPr lang="en-GB" sz="1400" dirty="0"/>
                        <a:t>Price</a:t>
                      </a:r>
                    </a:p>
                  </a:txBody>
                  <a:tcPr/>
                </a:tc>
                <a:extLst>
                  <a:ext uri="{0D108BD9-81ED-4DB2-BD59-A6C34878D82A}">
                    <a16:rowId xmlns:a16="http://schemas.microsoft.com/office/drawing/2014/main" val="1488878063"/>
                  </a:ext>
                </a:extLst>
              </a:tr>
              <a:tr h="370840">
                <a:tc>
                  <a:txBody>
                    <a:bodyPr/>
                    <a:lstStyle/>
                    <a:p>
                      <a:r>
                        <a:rPr lang="en-GB" sz="1400" dirty="0"/>
                        <a:t>10</a:t>
                      </a:r>
                    </a:p>
                  </a:txBody>
                  <a:tcPr/>
                </a:tc>
                <a:extLst>
                  <a:ext uri="{0D108BD9-81ED-4DB2-BD59-A6C34878D82A}">
                    <a16:rowId xmlns:a16="http://schemas.microsoft.com/office/drawing/2014/main" val="4098427296"/>
                  </a:ext>
                </a:extLst>
              </a:tr>
              <a:tr h="370840">
                <a:tc>
                  <a:txBody>
                    <a:bodyPr/>
                    <a:lstStyle/>
                    <a:p>
                      <a:r>
                        <a:rPr lang="en-GB" sz="1400" dirty="0"/>
                        <a:t>23</a:t>
                      </a:r>
                    </a:p>
                  </a:txBody>
                  <a:tcPr/>
                </a:tc>
                <a:extLst>
                  <a:ext uri="{0D108BD9-81ED-4DB2-BD59-A6C34878D82A}">
                    <a16:rowId xmlns:a16="http://schemas.microsoft.com/office/drawing/2014/main" val="1953469719"/>
                  </a:ext>
                </a:extLst>
              </a:tr>
              <a:tr h="370840">
                <a:tc>
                  <a:txBody>
                    <a:bodyPr/>
                    <a:lstStyle/>
                    <a:p>
                      <a:r>
                        <a:rPr lang="en-GB" sz="1400" dirty="0"/>
                        <a:t>12</a:t>
                      </a:r>
                    </a:p>
                  </a:txBody>
                  <a:tcPr/>
                </a:tc>
                <a:extLst>
                  <a:ext uri="{0D108BD9-81ED-4DB2-BD59-A6C34878D82A}">
                    <a16:rowId xmlns:a16="http://schemas.microsoft.com/office/drawing/2014/main" val="3233330986"/>
                  </a:ext>
                </a:extLst>
              </a:tr>
            </a:tbl>
          </a:graphicData>
        </a:graphic>
      </p:graphicFrame>
      <p:pic>
        <p:nvPicPr>
          <p:cNvPr id="8" name="Picture 7">
            <a:extLst>
              <a:ext uri="{FF2B5EF4-FFF2-40B4-BE49-F238E27FC236}">
                <a16:creationId xmlns:a16="http://schemas.microsoft.com/office/drawing/2014/main" id="{E36E3DB6-C726-D45E-CFD8-FE54C6626CBB}"/>
              </a:ext>
            </a:extLst>
          </p:cNvPr>
          <p:cNvPicPr>
            <a:picLocks noChangeAspect="1"/>
          </p:cNvPicPr>
          <p:nvPr/>
        </p:nvPicPr>
        <p:blipFill rotWithShape="1">
          <a:blip r:embed="rId2"/>
          <a:srcRect r="64793"/>
          <a:stretch/>
        </p:blipFill>
        <p:spPr>
          <a:xfrm>
            <a:off x="6378007" y="3073924"/>
            <a:ext cx="1472431" cy="1511939"/>
          </a:xfrm>
          <a:prstGeom prst="rect">
            <a:avLst/>
          </a:prstGeom>
        </p:spPr>
      </p:pic>
      <p:sp>
        <p:nvSpPr>
          <p:cNvPr id="11" name="TextBox 10">
            <a:extLst>
              <a:ext uri="{FF2B5EF4-FFF2-40B4-BE49-F238E27FC236}">
                <a16:creationId xmlns:a16="http://schemas.microsoft.com/office/drawing/2014/main" id="{125BDACB-B9FC-1280-99B9-D6439094E479}"/>
              </a:ext>
            </a:extLst>
          </p:cNvPr>
          <p:cNvSpPr txBox="1"/>
          <p:nvPr/>
        </p:nvSpPr>
        <p:spPr>
          <a:xfrm>
            <a:off x="88746" y="3060132"/>
            <a:ext cx="6096000" cy="369332"/>
          </a:xfrm>
          <a:prstGeom prst="rect">
            <a:avLst/>
          </a:prstGeom>
          <a:noFill/>
        </p:spPr>
        <p:txBody>
          <a:bodyPr wrap="square">
            <a:spAutoFit/>
          </a:bodyPr>
          <a:lstStyle/>
          <a:p>
            <a:r>
              <a:rPr lang="en-GB" dirty="0"/>
              <a:t>CAR</a:t>
            </a:r>
          </a:p>
        </p:txBody>
      </p:sp>
      <p:sp>
        <p:nvSpPr>
          <p:cNvPr id="13" name="TextBox 12">
            <a:extLst>
              <a:ext uri="{FF2B5EF4-FFF2-40B4-BE49-F238E27FC236}">
                <a16:creationId xmlns:a16="http://schemas.microsoft.com/office/drawing/2014/main" id="{29B5CBDC-C384-DD9C-3C0F-06FB1F41402A}"/>
              </a:ext>
            </a:extLst>
          </p:cNvPr>
          <p:cNvSpPr txBox="1"/>
          <p:nvPr/>
        </p:nvSpPr>
        <p:spPr>
          <a:xfrm>
            <a:off x="4992202" y="3036006"/>
            <a:ext cx="6096000" cy="369332"/>
          </a:xfrm>
          <a:prstGeom prst="rect">
            <a:avLst/>
          </a:prstGeom>
          <a:noFill/>
        </p:spPr>
        <p:txBody>
          <a:bodyPr wrap="square">
            <a:spAutoFit/>
          </a:bodyPr>
          <a:lstStyle/>
          <a:p>
            <a:r>
              <a:rPr lang="en-GB" dirty="0"/>
              <a:t>MEC_REPAIR</a:t>
            </a:r>
          </a:p>
        </p:txBody>
      </p:sp>
      <p:sp>
        <p:nvSpPr>
          <p:cNvPr id="9" name="Rectangle 8">
            <a:extLst>
              <a:ext uri="{FF2B5EF4-FFF2-40B4-BE49-F238E27FC236}">
                <a16:creationId xmlns:a16="http://schemas.microsoft.com/office/drawing/2014/main" id="{32AA0550-E50E-38E0-B969-0CE50DBD2739}"/>
              </a:ext>
            </a:extLst>
          </p:cNvPr>
          <p:cNvSpPr/>
          <p:nvPr/>
        </p:nvSpPr>
        <p:spPr>
          <a:xfrm>
            <a:off x="674519" y="3823063"/>
            <a:ext cx="1354578" cy="304800"/>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sp>
        <p:nvSpPr>
          <p:cNvPr id="10" name="TextBox 9">
            <a:extLst>
              <a:ext uri="{FF2B5EF4-FFF2-40B4-BE49-F238E27FC236}">
                <a16:creationId xmlns:a16="http://schemas.microsoft.com/office/drawing/2014/main" id="{6390FAA3-460B-C710-8022-36A6393A9377}"/>
              </a:ext>
            </a:extLst>
          </p:cNvPr>
          <p:cNvSpPr txBox="1"/>
          <p:nvPr/>
        </p:nvSpPr>
        <p:spPr>
          <a:xfrm>
            <a:off x="6469210" y="1294938"/>
            <a:ext cx="3701707" cy="523220"/>
          </a:xfrm>
          <a:prstGeom prst="rect">
            <a:avLst/>
          </a:prstGeom>
          <a:noFill/>
        </p:spPr>
        <p:txBody>
          <a:bodyPr wrap="square">
            <a:spAutoFit/>
          </a:bodyPr>
          <a:lstStyle/>
          <a:p>
            <a:r>
              <a:rPr lang="en-GB" sz="1400" dirty="0"/>
              <a:t>“A car can be repaired by at most one mechanic.</a:t>
            </a:r>
          </a:p>
          <a:p>
            <a:r>
              <a:rPr lang="en-GB" sz="1400" dirty="0"/>
              <a:t>A mechanic can repair at most one type of car.”</a:t>
            </a:r>
          </a:p>
        </p:txBody>
      </p:sp>
      <p:grpSp>
        <p:nvGrpSpPr>
          <p:cNvPr id="12" name="Group 11">
            <a:extLst>
              <a:ext uri="{FF2B5EF4-FFF2-40B4-BE49-F238E27FC236}">
                <a16:creationId xmlns:a16="http://schemas.microsoft.com/office/drawing/2014/main" id="{68811D16-FF3F-22D4-6461-1EB08770ACAB}"/>
              </a:ext>
            </a:extLst>
          </p:cNvPr>
          <p:cNvGrpSpPr/>
          <p:nvPr/>
        </p:nvGrpSpPr>
        <p:grpSpPr>
          <a:xfrm>
            <a:off x="4563292" y="1885573"/>
            <a:ext cx="6943824" cy="856836"/>
            <a:chOff x="1018680" y="3533832"/>
            <a:chExt cx="9957214" cy="1546661"/>
          </a:xfrm>
        </p:grpSpPr>
        <p:sp>
          <p:nvSpPr>
            <p:cNvPr id="14" name="Flowchart: Decision 13">
              <a:extLst>
                <a:ext uri="{FF2B5EF4-FFF2-40B4-BE49-F238E27FC236}">
                  <a16:creationId xmlns:a16="http://schemas.microsoft.com/office/drawing/2014/main" id="{8774925B-109B-26A1-D68A-A1CA35522550}"/>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15" name="Rectangle 14">
              <a:extLst>
                <a:ext uri="{FF2B5EF4-FFF2-40B4-BE49-F238E27FC236}">
                  <a16:creationId xmlns:a16="http://schemas.microsoft.com/office/drawing/2014/main" id="{7ED38F1A-62E7-F09B-32EA-558288D0343D}"/>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16" name="Oval 15">
              <a:extLst>
                <a:ext uri="{FF2B5EF4-FFF2-40B4-BE49-F238E27FC236}">
                  <a16:creationId xmlns:a16="http://schemas.microsoft.com/office/drawing/2014/main" id="{E739F514-8C6A-31B2-6D09-109C7D061900}"/>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17" name="Oval 16">
              <a:extLst>
                <a:ext uri="{FF2B5EF4-FFF2-40B4-BE49-F238E27FC236}">
                  <a16:creationId xmlns:a16="http://schemas.microsoft.com/office/drawing/2014/main" id="{D40B531F-7F47-9BBB-0383-4379968CA840}"/>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18" name="Oval 17">
              <a:extLst>
                <a:ext uri="{FF2B5EF4-FFF2-40B4-BE49-F238E27FC236}">
                  <a16:creationId xmlns:a16="http://schemas.microsoft.com/office/drawing/2014/main" id="{F89FB603-6F27-3837-B493-FD5DE40F502C}"/>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19" name="Straight Connector 18">
              <a:extLst>
                <a:ext uri="{FF2B5EF4-FFF2-40B4-BE49-F238E27FC236}">
                  <a16:creationId xmlns:a16="http://schemas.microsoft.com/office/drawing/2014/main" id="{458A7571-D10A-D3F5-3470-50C336705933}"/>
                </a:ext>
              </a:extLst>
            </p:cNvPr>
            <p:cNvCxnSpPr>
              <a:stCxn id="16" idx="6"/>
              <a:endCxn id="15"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3A7FD30-06F4-C904-6FA6-34D806E2803C}"/>
                </a:ext>
              </a:extLst>
            </p:cNvPr>
            <p:cNvCxnSpPr>
              <a:cxnSpLocks/>
              <a:stCxn id="18" idx="4"/>
              <a:endCxn id="15"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3B49227-263E-26D6-748C-3C6CB3E094CB}"/>
                </a:ext>
              </a:extLst>
            </p:cNvPr>
            <p:cNvCxnSpPr>
              <a:cxnSpLocks/>
              <a:stCxn id="17" idx="2"/>
              <a:endCxn id="15"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3E931F5-6DF1-26C7-556D-F41B3291ED95}"/>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23" name="Oval 22">
              <a:extLst>
                <a:ext uri="{FF2B5EF4-FFF2-40B4-BE49-F238E27FC236}">
                  <a16:creationId xmlns:a16="http://schemas.microsoft.com/office/drawing/2014/main" id="{F4E70028-99CE-BFDB-2A69-D96D31ED5417}"/>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24" name="Oval 23">
              <a:extLst>
                <a:ext uri="{FF2B5EF4-FFF2-40B4-BE49-F238E27FC236}">
                  <a16:creationId xmlns:a16="http://schemas.microsoft.com/office/drawing/2014/main" id="{0108C924-AF44-69B8-C5BE-D82C71F30141}"/>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25" name="Straight Connector 24">
              <a:extLst>
                <a:ext uri="{FF2B5EF4-FFF2-40B4-BE49-F238E27FC236}">
                  <a16:creationId xmlns:a16="http://schemas.microsoft.com/office/drawing/2014/main" id="{570C7821-0430-1275-C69B-738D53F949E0}"/>
                </a:ext>
              </a:extLst>
            </p:cNvPr>
            <p:cNvCxnSpPr>
              <a:cxnSpLocks/>
              <a:stCxn id="23" idx="4"/>
              <a:endCxn id="22"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B9A63D3-1A84-4FFE-DDD5-3415588DF107}"/>
                </a:ext>
              </a:extLst>
            </p:cNvPr>
            <p:cNvCxnSpPr>
              <a:cxnSpLocks/>
              <a:stCxn id="24" idx="3"/>
              <a:endCxn id="22"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4B2FFE4-D39B-F997-B5A3-B9093455EB33}"/>
                </a:ext>
              </a:extLst>
            </p:cNvPr>
            <p:cNvCxnSpPr>
              <a:cxnSpLocks/>
              <a:endCxn id="22"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42D6CEC-DBBF-3C42-3CAE-0A35EFE93D9A}"/>
                </a:ext>
              </a:extLst>
            </p:cNvPr>
            <p:cNvCxnSpPr>
              <a:cxnSpLocks/>
              <a:stCxn id="14" idx="3"/>
              <a:endCxn id="22"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3CE2656-8F2A-8C0C-22D5-B6AF1975E05D}"/>
                </a:ext>
              </a:extLst>
            </p:cNvPr>
            <p:cNvCxnSpPr>
              <a:cxnSpLocks/>
              <a:stCxn id="15" idx="3"/>
              <a:endCxn id="14"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809A1DE-EF14-D23E-4900-2CBE607862BB}"/>
                </a:ext>
              </a:extLst>
            </p:cNvPr>
            <p:cNvSpPr txBox="1"/>
            <p:nvPr/>
          </p:nvSpPr>
          <p:spPr>
            <a:xfrm>
              <a:off x="3892731" y="4300654"/>
              <a:ext cx="697535" cy="427087"/>
            </a:xfrm>
            <a:prstGeom prst="rect">
              <a:avLst/>
            </a:prstGeom>
            <a:noFill/>
          </p:spPr>
          <p:txBody>
            <a:bodyPr wrap="square" rtlCol="0">
              <a:spAutoFit/>
            </a:bodyPr>
            <a:lstStyle/>
            <a:p>
              <a:r>
                <a:rPr lang="en-GB" sz="1000" dirty="0"/>
                <a:t>1</a:t>
              </a:r>
            </a:p>
          </p:txBody>
        </p:sp>
        <p:sp>
          <p:nvSpPr>
            <p:cNvPr id="31" name="TextBox 30">
              <a:extLst>
                <a:ext uri="{FF2B5EF4-FFF2-40B4-BE49-F238E27FC236}">
                  <a16:creationId xmlns:a16="http://schemas.microsoft.com/office/drawing/2014/main" id="{83B5A5D9-F02C-6F34-0DA9-3CC774CABB1A}"/>
                </a:ext>
              </a:extLst>
            </p:cNvPr>
            <p:cNvSpPr txBox="1"/>
            <p:nvPr/>
          </p:nvSpPr>
          <p:spPr>
            <a:xfrm>
              <a:off x="7833559" y="4260654"/>
              <a:ext cx="697535" cy="427087"/>
            </a:xfrm>
            <a:prstGeom prst="rect">
              <a:avLst/>
            </a:prstGeom>
            <a:noFill/>
          </p:spPr>
          <p:txBody>
            <a:bodyPr wrap="square" rtlCol="0">
              <a:spAutoFit/>
            </a:bodyPr>
            <a:lstStyle/>
            <a:p>
              <a:r>
                <a:rPr lang="en-GB" sz="1000" dirty="0"/>
                <a:t>1</a:t>
              </a:r>
            </a:p>
          </p:txBody>
        </p:sp>
        <p:sp>
          <p:nvSpPr>
            <p:cNvPr id="32" name="Oval 31">
              <a:extLst>
                <a:ext uri="{FF2B5EF4-FFF2-40B4-BE49-F238E27FC236}">
                  <a16:creationId xmlns:a16="http://schemas.microsoft.com/office/drawing/2014/main" id="{5D49F7AA-7FD5-CF0C-4EFB-B00FB0616A58}"/>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sp>
        <p:nvSpPr>
          <p:cNvPr id="33" name="Oval 32">
            <a:extLst>
              <a:ext uri="{FF2B5EF4-FFF2-40B4-BE49-F238E27FC236}">
                <a16:creationId xmlns:a16="http://schemas.microsoft.com/office/drawing/2014/main" id="{7E15364F-6672-2C07-540D-3D2C577831AA}"/>
              </a:ext>
            </a:extLst>
          </p:cNvPr>
          <p:cNvSpPr/>
          <p:nvPr/>
        </p:nvSpPr>
        <p:spPr>
          <a:xfrm>
            <a:off x="7331230" y="1626058"/>
            <a:ext cx="4455492" cy="151193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444FD6F8-790A-88C6-C30F-C969454A5B88}"/>
              </a:ext>
            </a:extLst>
          </p:cNvPr>
          <p:cNvSpPr/>
          <p:nvPr/>
        </p:nvSpPr>
        <p:spPr>
          <a:xfrm>
            <a:off x="674519" y="3801222"/>
            <a:ext cx="4092604" cy="423552"/>
          </a:xfrm>
          <a:prstGeom prst="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solidFill>
                <a:srgbClr val="FF0000"/>
              </a:solidFill>
            </a:endParaRPr>
          </a:p>
        </p:txBody>
      </p:sp>
    </p:spTree>
    <p:extLst>
      <p:ext uri="{BB962C8B-B14F-4D97-AF65-F5344CB8AC3E}">
        <p14:creationId xmlns:p14="http://schemas.microsoft.com/office/powerpoint/2010/main" val="29632650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68BA9A-5EE5-D17C-4112-A76D16FBFBE6}"/>
              </a:ext>
            </a:extLst>
          </p:cNvPr>
          <p:cNvSpPr>
            <a:spLocks noGrp="1"/>
          </p:cNvSpPr>
          <p:nvPr>
            <p:ph type="title"/>
          </p:nvPr>
        </p:nvSpPr>
        <p:spPr>
          <a:xfrm>
            <a:off x="783773" y="475866"/>
            <a:ext cx="8250058" cy="843747"/>
          </a:xfrm>
        </p:spPr>
        <p:txBody>
          <a:bodyPr/>
          <a:lstStyle/>
          <a:p>
            <a:r>
              <a:rPr lang="en-GB" dirty="0"/>
              <a:t>Referential Integrity</a:t>
            </a:r>
          </a:p>
        </p:txBody>
      </p:sp>
      <p:sp>
        <p:nvSpPr>
          <p:cNvPr id="6" name="Content Placeholder 5">
            <a:extLst>
              <a:ext uri="{FF2B5EF4-FFF2-40B4-BE49-F238E27FC236}">
                <a16:creationId xmlns:a16="http://schemas.microsoft.com/office/drawing/2014/main" id="{1EA11BFD-A035-C18E-2B40-AC24CC9DB86E}"/>
              </a:ext>
            </a:extLst>
          </p:cNvPr>
          <p:cNvSpPr>
            <a:spLocks noGrp="1"/>
          </p:cNvSpPr>
          <p:nvPr>
            <p:ph idx="1"/>
          </p:nvPr>
        </p:nvSpPr>
        <p:spPr>
          <a:xfrm>
            <a:off x="807252" y="1848473"/>
            <a:ext cx="11167033" cy="4778750"/>
          </a:xfrm>
        </p:spPr>
        <p:txBody>
          <a:bodyPr>
            <a:normAutofit/>
          </a:bodyPr>
          <a:lstStyle/>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r>
              <a:rPr lang="en-GB" dirty="0"/>
              <a:t>If a tuple (say 2</a:t>
            </a:r>
            <a:r>
              <a:rPr lang="en-GB" baseline="30000" dirty="0"/>
              <a:t>nd</a:t>
            </a:r>
            <a:r>
              <a:rPr lang="en-GB" dirty="0"/>
              <a:t> tuple) is to be deleted from referenced table (CAR)</a:t>
            </a:r>
          </a:p>
          <a:p>
            <a:pPr lvl="2"/>
            <a:r>
              <a:rPr lang="en-GB" dirty="0"/>
              <a:t>Get the primary key value of the tuple (</a:t>
            </a:r>
            <a:r>
              <a:rPr lang="en-GB" dirty="0" err="1"/>
              <a:t>Toyota_Corolla</a:t>
            </a:r>
            <a:r>
              <a:rPr lang="en-GB" dirty="0"/>
              <a:t>).</a:t>
            </a:r>
          </a:p>
          <a:p>
            <a:pPr lvl="2"/>
            <a:r>
              <a:rPr lang="en-GB" dirty="0"/>
              <a:t>Find all the tuples with values (</a:t>
            </a:r>
            <a:r>
              <a:rPr lang="en-GB" dirty="0" err="1"/>
              <a:t>Toyota_Corolla</a:t>
            </a:r>
            <a:r>
              <a:rPr lang="en-GB" dirty="0"/>
              <a:t>) in the referencing table (MEC_REPAIR)</a:t>
            </a:r>
          </a:p>
          <a:p>
            <a:pPr lvl="3"/>
            <a:r>
              <a:rPr lang="en-GB" dirty="0">
                <a:solidFill>
                  <a:schemeClr val="bg1"/>
                </a:solidFill>
              </a:rPr>
              <a:t>If SET DEFAULT -&gt; Select all such tuples in the referencing table (MEC_REPAIR) and set the foreign key and set the foreign key value to a default value (you have to specify this) of these tuples in the referencing table (CAR). And delete tuples in CAR</a:t>
            </a:r>
          </a:p>
          <a:p>
            <a:pPr marL="914400" lvl="2" indent="0">
              <a:buNone/>
            </a:pPr>
            <a:endParaRPr lang="en-GB" dirty="0"/>
          </a:p>
          <a:p>
            <a:pPr marL="457200" lvl="1" indent="0">
              <a:buNone/>
            </a:pPr>
            <a:endParaRPr lang="en-GB" dirty="0"/>
          </a:p>
        </p:txBody>
      </p:sp>
      <p:sp>
        <p:nvSpPr>
          <p:cNvPr id="4" name="Slide Number Placeholder 3">
            <a:extLst>
              <a:ext uri="{FF2B5EF4-FFF2-40B4-BE49-F238E27FC236}">
                <a16:creationId xmlns:a16="http://schemas.microsoft.com/office/drawing/2014/main" id="{EDF9BB93-8687-BFE0-B7E9-2AF08ED97B59}"/>
              </a:ext>
            </a:extLst>
          </p:cNvPr>
          <p:cNvSpPr>
            <a:spLocks noGrp="1"/>
          </p:cNvSpPr>
          <p:nvPr>
            <p:ph type="sldNum" sz="quarter" idx="4"/>
          </p:nvPr>
        </p:nvSpPr>
        <p:spPr/>
        <p:txBody>
          <a:bodyPr/>
          <a:lstStyle/>
          <a:p>
            <a:fld id="{6998E55D-8E2A-4AFE-A61C-B5DBBB7761E7}" type="slidenum">
              <a:rPr lang="en-GB" smtClean="0"/>
              <a:pPr/>
              <a:t>81</a:t>
            </a:fld>
            <a:endParaRPr lang="en-GB" dirty="0"/>
          </a:p>
        </p:txBody>
      </p:sp>
      <p:pic>
        <p:nvPicPr>
          <p:cNvPr id="2" name="Picture 1">
            <a:extLst>
              <a:ext uri="{FF2B5EF4-FFF2-40B4-BE49-F238E27FC236}">
                <a16:creationId xmlns:a16="http://schemas.microsoft.com/office/drawing/2014/main" id="{D36110CE-E0A2-30A5-4087-400FD86FF42B}"/>
              </a:ext>
            </a:extLst>
          </p:cNvPr>
          <p:cNvPicPr>
            <a:picLocks noChangeAspect="1"/>
          </p:cNvPicPr>
          <p:nvPr/>
        </p:nvPicPr>
        <p:blipFill>
          <a:blip r:embed="rId2"/>
          <a:stretch>
            <a:fillRect/>
          </a:stretch>
        </p:blipFill>
        <p:spPr>
          <a:xfrm>
            <a:off x="674519" y="3073939"/>
            <a:ext cx="4182218" cy="1511939"/>
          </a:xfrm>
          <a:prstGeom prst="rect">
            <a:avLst/>
          </a:prstGeom>
        </p:spPr>
      </p:pic>
      <p:graphicFrame>
        <p:nvGraphicFramePr>
          <p:cNvPr id="3" name="Table 7">
            <a:extLst>
              <a:ext uri="{FF2B5EF4-FFF2-40B4-BE49-F238E27FC236}">
                <a16:creationId xmlns:a16="http://schemas.microsoft.com/office/drawing/2014/main" id="{15BC9764-8D5B-0844-95E0-53F394DC6626}"/>
              </a:ext>
            </a:extLst>
          </p:cNvPr>
          <p:cNvGraphicFramePr>
            <a:graphicFrameLocks noGrp="1"/>
          </p:cNvGraphicFramePr>
          <p:nvPr/>
        </p:nvGraphicFramePr>
        <p:xfrm>
          <a:off x="8796906" y="3079708"/>
          <a:ext cx="3027511" cy="1483360"/>
        </p:xfrm>
        <a:graphic>
          <a:graphicData uri="http://schemas.openxmlformats.org/drawingml/2006/table">
            <a:tbl>
              <a:tblPr firstRow="1" bandRow="1">
                <a:tableStyleId>{5C22544A-7EE6-4342-B048-85BDC9FD1C3A}</a:tableStyleId>
              </a:tblPr>
              <a:tblGrid>
                <a:gridCol w="1122157">
                  <a:extLst>
                    <a:ext uri="{9D8B030D-6E8A-4147-A177-3AD203B41FA5}">
                      <a16:colId xmlns:a16="http://schemas.microsoft.com/office/drawing/2014/main" val="1551054938"/>
                    </a:ext>
                  </a:extLst>
                </a:gridCol>
                <a:gridCol w="693905">
                  <a:extLst>
                    <a:ext uri="{9D8B030D-6E8A-4147-A177-3AD203B41FA5}">
                      <a16:colId xmlns:a16="http://schemas.microsoft.com/office/drawing/2014/main" val="2429303523"/>
                    </a:ext>
                  </a:extLst>
                </a:gridCol>
                <a:gridCol w="1211449">
                  <a:extLst>
                    <a:ext uri="{9D8B030D-6E8A-4147-A177-3AD203B41FA5}">
                      <a16:colId xmlns:a16="http://schemas.microsoft.com/office/drawing/2014/main" val="749733657"/>
                    </a:ext>
                  </a:extLst>
                </a:gridCol>
              </a:tblGrid>
              <a:tr h="370840">
                <a:tc>
                  <a:txBody>
                    <a:bodyPr/>
                    <a:lstStyle/>
                    <a:p>
                      <a:r>
                        <a:rPr lang="en-GB" sz="1200" dirty="0"/>
                        <a:t>SSI</a:t>
                      </a:r>
                    </a:p>
                  </a:txBody>
                  <a:tcPr/>
                </a:tc>
                <a:tc>
                  <a:txBody>
                    <a:bodyPr/>
                    <a:lstStyle/>
                    <a:p>
                      <a:r>
                        <a:rPr lang="en-GB" sz="1200" dirty="0"/>
                        <a:t>Name</a:t>
                      </a:r>
                    </a:p>
                  </a:txBody>
                  <a:tcPr/>
                </a:tc>
                <a:tc>
                  <a:txBody>
                    <a:bodyPr/>
                    <a:lstStyle/>
                    <a:p>
                      <a:r>
                        <a:rPr lang="en-GB" sz="1200" dirty="0" err="1"/>
                        <a:t>Phone_Number</a:t>
                      </a:r>
                      <a:endParaRPr lang="en-GB" sz="1200" dirty="0"/>
                    </a:p>
                  </a:txBody>
                  <a:tcPr/>
                </a:tc>
                <a:extLst>
                  <a:ext uri="{0D108BD9-81ED-4DB2-BD59-A6C34878D82A}">
                    <a16:rowId xmlns:a16="http://schemas.microsoft.com/office/drawing/2014/main" val="1488878063"/>
                  </a:ext>
                </a:extLst>
              </a:tr>
              <a:tr h="370840">
                <a:tc>
                  <a:txBody>
                    <a:bodyPr/>
                    <a:lstStyle/>
                    <a:p>
                      <a:r>
                        <a:rPr lang="en-GB" sz="1200" dirty="0"/>
                        <a:t>87542702</a:t>
                      </a:r>
                    </a:p>
                  </a:txBody>
                  <a:tcPr/>
                </a:tc>
                <a:tc>
                  <a:txBody>
                    <a:bodyPr/>
                    <a:lstStyle/>
                    <a:p>
                      <a:r>
                        <a:rPr lang="en-GB" sz="1200" dirty="0"/>
                        <a:t>Tom</a:t>
                      </a:r>
                    </a:p>
                  </a:txBody>
                  <a:tcPr/>
                </a:tc>
                <a:tc>
                  <a:txBody>
                    <a:bodyPr/>
                    <a:lstStyle/>
                    <a:p>
                      <a:r>
                        <a:rPr lang="en-GB" sz="1200" dirty="0"/>
                        <a:t>75315567</a:t>
                      </a:r>
                    </a:p>
                  </a:txBody>
                  <a:tcPr/>
                </a:tc>
                <a:extLst>
                  <a:ext uri="{0D108BD9-81ED-4DB2-BD59-A6C34878D82A}">
                    <a16:rowId xmlns:a16="http://schemas.microsoft.com/office/drawing/2014/main" val="4098427296"/>
                  </a:ext>
                </a:extLst>
              </a:tr>
              <a:tr h="370840">
                <a:tc>
                  <a:txBody>
                    <a:bodyPr/>
                    <a:lstStyle/>
                    <a:p>
                      <a:r>
                        <a:rPr lang="en-GB" sz="1200" dirty="0"/>
                        <a:t>68201937</a:t>
                      </a:r>
                    </a:p>
                  </a:txBody>
                  <a:tcPr/>
                </a:tc>
                <a:tc>
                  <a:txBody>
                    <a:bodyPr/>
                    <a:lstStyle/>
                    <a:p>
                      <a:r>
                        <a:rPr lang="en-GB" sz="1200" dirty="0"/>
                        <a:t>Uraz</a:t>
                      </a:r>
                    </a:p>
                  </a:txBody>
                  <a:tcPr/>
                </a:tc>
                <a:tc>
                  <a:txBody>
                    <a:bodyPr/>
                    <a:lstStyle/>
                    <a:p>
                      <a:r>
                        <a:rPr lang="en-GB" sz="1200" dirty="0"/>
                        <a:t>75335521</a:t>
                      </a:r>
                    </a:p>
                  </a:txBody>
                  <a:tcPr/>
                </a:tc>
                <a:extLst>
                  <a:ext uri="{0D108BD9-81ED-4DB2-BD59-A6C34878D82A}">
                    <a16:rowId xmlns:a16="http://schemas.microsoft.com/office/drawing/2014/main" val="1953469719"/>
                  </a:ext>
                </a:extLst>
              </a:tr>
              <a:tr h="370840">
                <a:tc>
                  <a:txBody>
                    <a:bodyPr/>
                    <a:lstStyle/>
                    <a:p>
                      <a:r>
                        <a:rPr lang="en-GB" sz="1200" dirty="0"/>
                        <a:t>23139827</a:t>
                      </a:r>
                    </a:p>
                  </a:txBody>
                  <a:tcPr/>
                </a:tc>
                <a:tc>
                  <a:txBody>
                    <a:bodyPr/>
                    <a:lstStyle/>
                    <a:p>
                      <a:r>
                        <a:rPr lang="en-GB" sz="1200" dirty="0"/>
                        <a:t>Nick</a:t>
                      </a:r>
                    </a:p>
                  </a:txBody>
                  <a:tcPr/>
                </a:tc>
                <a:tc>
                  <a:txBody>
                    <a:bodyPr/>
                    <a:lstStyle/>
                    <a:p>
                      <a:r>
                        <a:rPr lang="en-GB" sz="1200" dirty="0"/>
                        <a:t>75315544</a:t>
                      </a:r>
                    </a:p>
                  </a:txBody>
                  <a:tcPr/>
                </a:tc>
                <a:extLst>
                  <a:ext uri="{0D108BD9-81ED-4DB2-BD59-A6C34878D82A}">
                    <a16:rowId xmlns:a16="http://schemas.microsoft.com/office/drawing/2014/main" val="3233330986"/>
                  </a:ext>
                </a:extLst>
              </a:tr>
            </a:tbl>
          </a:graphicData>
        </a:graphic>
      </p:graphicFrame>
      <p:graphicFrame>
        <p:nvGraphicFramePr>
          <p:cNvPr id="7" name="Table 7">
            <a:extLst>
              <a:ext uri="{FF2B5EF4-FFF2-40B4-BE49-F238E27FC236}">
                <a16:creationId xmlns:a16="http://schemas.microsoft.com/office/drawing/2014/main" id="{D6549590-18EA-029A-215B-BC81A83274A1}"/>
              </a:ext>
            </a:extLst>
          </p:cNvPr>
          <p:cNvGraphicFramePr>
            <a:graphicFrameLocks noGrp="1"/>
          </p:cNvGraphicFramePr>
          <p:nvPr/>
        </p:nvGraphicFramePr>
        <p:xfrm>
          <a:off x="7850438" y="3079708"/>
          <a:ext cx="946468" cy="1483360"/>
        </p:xfrm>
        <a:graphic>
          <a:graphicData uri="http://schemas.openxmlformats.org/drawingml/2006/table">
            <a:tbl>
              <a:tblPr firstRow="1" bandRow="1">
                <a:tableStyleId>{5C22544A-7EE6-4342-B048-85BDC9FD1C3A}</a:tableStyleId>
              </a:tblPr>
              <a:tblGrid>
                <a:gridCol w="946468">
                  <a:extLst>
                    <a:ext uri="{9D8B030D-6E8A-4147-A177-3AD203B41FA5}">
                      <a16:colId xmlns:a16="http://schemas.microsoft.com/office/drawing/2014/main" val="1551054938"/>
                    </a:ext>
                  </a:extLst>
                </a:gridCol>
              </a:tblGrid>
              <a:tr h="370840">
                <a:tc>
                  <a:txBody>
                    <a:bodyPr/>
                    <a:lstStyle/>
                    <a:p>
                      <a:r>
                        <a:rPr lang="en-GB" sz="1400" dirty="0"/>
                        <a:t>Price</a:t>
                      </a:r>
                    </a:p>
                  </a:txBody>
                  <a:tcPr/>
                </a:tc>
                <a:extLst>
                  <a:ext uri="{0D108BD9-81ED-4DB2-BD59-A6C34878D82A}">
                    <a16:rowId xmlns:a16="http://schemas.microsoft.com/office/drawing/2014/main" val="1488878063"/>
                  </a:ext>
                </a:extLst>
              </a:tr>
              <a:tr h="370840">
                <a:tc>
                  <a:txBody>
                    <a:bodyPr/>
                    <a:lstStyle/>
                    <a:p>
                      <a:r>
                        <a:rPr lang="en-GB" sz="1400" dirty="0"/>
                        <a:t>10</a:t>
                      </a:r>
                    </a:p>
                  </a:txBody>
                  <a:tcPr/>
                </a:tc>
                <a:extLst>
                  <a:ext uri="{0D108BD9-81ED-4DB2-BD59-A6C34878D82A}">
                    <a16:rowId xmlns:a16="http://schemas.microsoft.com/office/drawing/2014/main" val="4098427296"/>
                  </a:ext>
                </a:extLst>
              </a:tr>
              <a:tr h="370840">
                <a:tc>
                  <a:txBody>
                    <a:bodyPr/>
                    <a:lstStyle/>
                    <a:p>
                      <a:r>
                        <a:rPr lang="en-GB" sz="1400" dirty="0"/>
                        <a:t>23</a:t>
                      </a:r>
                    </a:p>
                  </a:txBody>
                  <a:tcPr/>
                </a:tc>
                <a:extLst>
                  <a:ext uri="{0D108BD9-81ED-4DB2-BD59-A6C34878D82A}">
                    <a16:rowId xmlns:a16="http://schemas.microsoft.com/office/drawing/2014/main" val="1953469719"/>
                  </a:ext>
                </a:extLst>
              </a:tr>
              <a:tr h="370840">
                <a:tc>
                  <a:txBody>
                    <a:bodyPr/>
                    <a:lstStyle/>
                    <a:p>
                      <a:r>
                        <a:rPr lang="en-GB" sz="1400" dirty="0"/>
                        <a:t>12</a:t>
                      </a:r>
                    </a:p>
                  </a:txBody>
                  <a:tcPr/>
                </a:tc>
                <a:extLst>
                  <a:ext uri="{0D108BD9-81ED-4DB2-BD59-A6C34878D82A}">
                    <a16:rowId xmlns:a16="http://schemas.microsoft.com/office/drawing/2014/main" val="3233330986"/>
                  </a:ext>
                </a:extLst>
              </a:tr>
            </a:tbl>
          </a:graphicData>
        </a:graphic>
      </p:graphicFrame>
      <p:pic>
        <p:nvPicPr>
          <p:cNvPr id="8" name="Picture 7">
            <a:extLst>
              <a:ext uri="{FF2B5EF4-FFF2-40B4-BE49-F238E27FC236}">
                <a16:creationId xmlns:a16="http://schemas.microsoft.com/office/drawing/2014/main" id="{E36E3DB6-C726-D45E-CFD8-FE54C6626CBB}"/>
              </a:ext>
            </a:extLst>
          </p:cNvPr>
          <p:cNvPicPr>
            <a:picLocks noChangeAspect="1"/>
          </p:cNvPicPr>
          <p:nvPr/>
        </p:nvPicPr>
        <p:blipFill rotWithShape="1">
          <a:blip r:embed="rId2"/>
          <a:srcRect r="64793"/>
          <a:stretch/>
        </p:blipFill>
        <p:spPr>
          <a:xfrm>
            <a:off x="6378007" y="3073924"/>
            <a:ext cx="1472431" cy="1511939"/>
          </a:xfrm>
          <a:prstGeom prst="rect">
            <a:avLst/>
          </a:prstGeom>
        </p:spPr>
      </p:pic>
      <p:sp>
        <p:nvSpPr>
          <p:cNvPr id="11" name="TextBox 10">
            <a:extLst>
              <a:ext uri="{FF2B5EF4-FFF2-40B4-BE49-F238E27FC236}">
                <a16:creationId xmlns:a16="http://schemas.microsoft.com/office/drawing/2014/main" id="{125BDACB-B9FC-1280-99B9-D6439094E479}"/>
              </a:ext>
            </a:extLst>
          </p:cNvPr>
          <p:cNvSpPr txBox="1"/>
          <p:nvPr/>
        </p:nvSpPr>
        <p:spPr>
          <a:xfrm>
            <a:off x="88746" y="3060132"/>
            <a:ext cx="6096000" cy="369332"/>
          </a:xfrm>
          <a:prstGeom prst="rect">
            <a:avLst/>
          </a:prstGeom>
          <a:noFill/>
        </p:spPr>
        <p:txBody>
          <a:bodyPr wrap="square">
            <a:spAutoFit/>
          </a:bodyPr>
          <a:lstStyle/>
          <a:p>
            <a:r>
              <a:rPr lang="en-GB" dirty="0"/>
              <a:t>CAR</a:t>
            </a:r>
          </a:p>
        </p:txBody>
      </p:sp>
      <p:sp>
        <p:nvSpPr>
          <p:cNvPr id="13" name="TextBox 12">
            <a:extLst>
              <a:ext uri="{FF2B5EF4-FFF2-40B4-BE49-F238E27FC236}">
                <a16:creationId xmlns:a16="http://schemas.microsoft.com/office/drawing/2014/main" id="{29B5CBDC-C384-DD9C-3C0F-06FB1F41402A}"/>
              </a:ext>
            </a:extLst>
          </p:cNvPr>
          <p:cNvSpPr txBox="1"/>
          <p:nvPr/>
        </p:nvSpPr>
        <p:spPr>
          <a:xfrm>
            <a:off x="4992202" y="3036006"/>
            <a:ext cx="6096000" cy="369332"/>
          </a:xfrm>
          <a:prstGeom prst="rect">
            <a:avLst/>
          </a:prstGeom>
          <a:noFill/>
        </p:spPr>
        <p:txBody>
          <a:bodyPr wrap="square">
            <a:spAutoFit/>
          </a:bodyPr>
          <a:lstStyle/>
          <a:p>
            <a:r>
              <a:rPr lang="en-GB" dirty="0"/>
              <a:t>MEC_REPAIR</a:t>
            </a:r>
          </a:p>
        </p:txBody>
      </p:sp>
      <p:sp>
        <p:nvSpPr>
          <p:cNvPr id="16" name="Rectangle 15">
            <a:extLst>
              <a:ext uri="{FF2B5EF4-FFF2-40B4-BE49-F238E27FC236}">
                <a16:creationId xmlns:a16="http://schemas.microsoft.com/office/drawing/2014/main" id="{21E64382-06A0-FD1C-3E30-37964F015130}"/>
              </a:ext>
            </a:extLst>
          </p:cNvPr>
          <p:cNvSpPr/>
          <p:nvPr/>
        </p:nvSpPr>
        <p:spPr>
          <a:xfrm>
            <a:off x="674519" y="3823063"/>
            <a:ext cx="1354578" cy="304800"/>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sp>
        <p:nvSpPr>
          <p:cNvPr id="17" name="Rectangle 16">
            <a:extLst>
              <a:ext uri="{FF2B5EF4-FFF2-40B4-BE49-F238E27FC236}">
                <a16:creationId xmlns:a16="http://schemas.microsoft.com/office/drawing/2014/main" id="{2DC3503B-0B09-4FFA-BDE7-A734C525BB98}"/>
              </a:ext>
            </a:extLst>
          </p:cNvPr>
          <p:cNvSpPr/>
          <p:nvPr/>
        </p:nvSpPr>
        <p:spPr>
          <a:xfrm>
            <a:off x="6436933" y="3821388"/>
            <a:ext cx="1354578" cy="304800"/>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sp>
        <p:nvSpPr>
          <p:cNvPr id="18" name="Rectangle 17">
            <a:extLst>
              <a:ext uri="{FF2B5EF4-FFF2-40B4-BE49-F238E27FC236}">
                <a16:creationId xmlns:a16="http://schemas.microsoft.com/office/drawing/2014/main" id="{B60367A2-4B4D-D19B-4449-72657AB20DC1}"/>
              </a:ext>
            </a:extLst>
          </p:cNvPr>
          <p:cNvSpPr/>
          <p:nvPr/>
        </p:nvSpPr>
        <p:spPr>
          <a:xfrm>
            <a:off x="6270172" y="3735977"/>
            <a:ext cx="5428086" cy="542611"/>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solidFill>
                <a:srgbClr val="FF0000"/>
              </a:solidFill>
            </a:endParaRPr>
          </a:p>
        </p:txBody>
      </p:sp>
      <p:sp>
        <p:nvSpPr>
          <p:cNvPr id="9" name="TextBox 8">
            <a:extLst>
              <a:ext uri="{FF2B5EF4-FFF2-40B4-BE49-F238E27FC236}">
                <a16:creationId xmlns:a16="http://schemas.microsoft.com/office/drawing/2014/main" id="{FA44997E-325F-824A-2F72-56C0A8172FD7}"/>
              </a:ext>
            </a:extLst>
          </p:cNvPr>
          <p:cNvSpPr txBox="1"/>
          <p:nvPr/>
        </p:nvSpPr>
        <p:spPr>
          <a:xfrm>
            <a:off x="6469210" y="1294938"/>
            <a:ext cx="3701707" cy="523220"/>
          </a:xfrm>
          <a:prstGeom prst="rect">
            <a:avLst/>
          </a:prstGeom>
          <a:noFill/>
        </p:spPr>
        <p:txBody>
          <a:bodyPr wrap="square">
            <a:spAutoFit/>
          </a:bodyPr>
          <a:lstStyle/>
          <a:p>
            <a:r>
              <a:rPr lang="en-GB" sz="1400" dirty="0"/>
              <a:t>“A car can be repaired by at most one mechanic.</a:t>
            </a:r>
          </a:p>
          <a:p>
            <a:r>
              <a:rPr lang="en-GB" sz="1400" dirty="0"/>
              <a:t>A mechanic can repair at most one type of car.”</a:t>
            </a:r>
          </a:p>
        </p:txBody>
      </p:sp>
      <p:grpSp>
        <p:nvGrpSpPr>
          <p:cNvPr id="10" name="Group 9">
            <a:extLst>
              <a:ext uri="{FF2B5EF4-FFF2-40B4-BE49-F238E27FC236}">
                <a16:creationId xmlns:a16="http://schemas.microsoft.com/office/drawing/2014/main" id="{12574A65-EE61-B00D-CB3A-A7A07F9C3A47}"/>
              </a:ext>
            </a:extLst>
          </p:cNvPr>
          <p:cNvGrpSpPr/>
          <p:nvPr/>
        </p:nvGrpSpPr>
        <p:grpSpPr>
          <a:xfrm>
            <a:off x="4563292" y="1885573"/>
            <a:ext cx="6943824" cy="856836"/>
            <a:chOff x="1018680" y="3533832"/>
            <a:chExt cx="9957214" cy="1546661"/>
          </a:xfrm>
        </p:grpSpPr>
        <p:sp>
          <p:nvSpPr>
            <p:cNvPr id="12" name="Flowchart: Decision 11">
              <a:extLst>
                <a:ext uri="{FF2B5EF4-FFF2-40B4-BE49-F238E27FC236}">
                  <a16:creationId xmlns:a16="http://schemas.microsoft.com/office/drawing/2014/main" id="{58A1CA09-E917-AA9B-B037-EAC079F68D34}"/>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14" name="Rectangle 13">
              <a:extLst>
                <a:ext uri="{FF2B5EF4-FFF2-40B4-BE49-F238E27FC236}">
                  <a16:creationId xmlns:a16="http://schemas.microsoft.com/office/drawing/2014/main" id="{43138DE4-B6E2-1F50-1887-8C7C77F4CD30}"/>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15" name="Oval 14">
              <a:extLst>
                <a:ext uri="{FF2B5EF4-FFF2-40B4-BE49-F238E27FC236}">
                  <a16:creationId xmlns:a16="http://schemas.microsoft.com/office/drawing/2014/main" id="{9E540214-AC17-956E-61E9-04F71EE3268E}"/>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19" name="Oval 18">
              <a:extLst>
                <a:ext uri="{FF2B5EF4-FFF2-40B4-BE49-F238E27FC236}">
                  <a16:creationId xmlns:a16="http://schemas.microsoft.com/office/drawing/2014/main" id="{8B695B51-61A1-4830-D20A-79423C7AC141}"/>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20" name="Oval 19">
              <a:extLst>
                <a:ext uri="{FF2B5EF4-FFF2-40B4-BE49-F238E27FC236}">
                  <a16:creationId xmlns:a16="http://schemas.microsoft.com/office/drawing/2014/main" id="{5982DDC2-3E09-D030-370B-C0A71BDCA1E8}"/>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21" name="Straight Connector 20">
              <a:extLst>
                <a:ext uri="{FF2B5EF4-FFF2-40B4-BE49-F238E27FC236}">
                  <a16:creationId xmlns:a16="http://schemas.microsoft.com/office/drawing/2014/main" id="{3B615EA5-144E-3095-CBE1-C2CBE14BE3FA}"/>
                </a:ext>
              </a:extLst>
            </p:cNvPr>
            <p:cNvCxnSpPr>
              <a:stCxn id="15" idx="6"/>
              <a:endCxn id="14"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3FB5991-1B7C-ED2E-7E71-B36FB13EBBB6}"/>
                </a:ext>
              </a:extLst>
            </p:cNvPr>
            <p:cNvCxnSpPr>
              <a:cxnSpLocks/>
              <a:stCxn id="20" idx="4"/>
              <a:endCxn id="14"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3894F07-0DEC-9409-2B32-764796D4DFBD}"/>
                </a:ext>
              </a:extLst>
            </p:cNvPr>
            <p:cNvCxnSpPr>
              <a:cxnSpLocks/>
              <a:stCxn id="19" idx="2"/>
              <a:endCxn id="14"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0F4F0696-D2C9-A164-93CA-78C1A8F66EC8}"/>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25" name="Oval 24">
              <a:extLst>
                <a:ext uri="{FF2B5EF4-FFF2-40B4-BE49-F238E27FC236}">
                  <a16:creationId xmlns:a16="http://schemas.microsoft.com/office/drawing/2014/main" id="{1C929C2A-C3C9-E4C2-D822-0FC86CA08B4D}"/>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26" name="Oval 25">
              <a:extLst>
                <a:ext uri="{FF2B5EF4-FFF2-40B4-BE49-F238E27FC236}">
                  <a16:creationId xmlns:a16="http://schemas.microsoft.com/office/drawing/2014/main" id="{5E40CED7-4438-EEC9-DBFD-8B458BE9E1DF}"/>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27" name="Straight Connector 26">
              <a:extLst>
                <a:ext uri="{FF2B5EF4-FFF2-40B4-BE49-F238E27FC236}">
                  <a16:creationId xmlns:a16="http://schemas.microsoft.com/office/drawing/2014/main" id="{75FC5DA5-269F-4771-BC52-DB07712FD2F9}"/>
                </a:ext>
              </a:extLst>
            </p:cNvPr>
            <p:cNvCxnSpPr>
              <a:cxnSpLocks/>
              <a:stCxn id="25" idx="4"/>
              <a:endCxn id="24"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E55777E-A44D-8E2F-DCDE-0DEBD880A512}"/>
                </a:ext>
              </a:extLst>
            </p:cNvPr>
            <p:cNvCxnSpPr>
              <a:cxnSpLocks/>
              <a:stCxn id="26" idx="3"/>
              <a:endCxn id="24"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08E0ED-C491-08CA-C03B-6C2992CF3D52}"/>
                </a:ext>
              </a:extLst>
            </p:cNvPr>
            <p:cNvCxnSpPr>
              <a:cxnSpLocks/>
              <a:endCxn id="24"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DEAF40A-03CB-67A9-3C9C-9614C68934BF}"/>
                </a:ext>
              </a:extLst>
            </p:cNvPr>
            <p:cNvCxnSpPr>
              <a:cxnSpLocks/>
              <a:stCxn id="12" idx="3"/>
              <a:endCxn id="24"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9DD8A14-4D83-16FF-4B6C-F765BE6B27BF}"/>
                </a:ext>
              </a:extLst>
            </p:cNvPr>
            <p:cNvCxnSpPr>
              <a:cxnSpLocks/>
              <a:stCxn id="14" idx="3"/>
              <a:endCxn id="12"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EED920B2-477F-3219-5571-A9187CEC873A}"/>
                </a:ext>
              </a:extLst>
            </p:cNvPr>
            <p:cNvSpPr txBox="1"/>
            <p:nvPr/>
          </p:nvSpPr>
          <p:spPr>
            <a:xfrm>
              <a:off x="3892731" y="4300654"/>
              <a:ext cx="697535" cy="427087"/>
            </a:xfrm>
            <a:prstGeom prst="rect">
              <a:avLst/>
            </a:prstGeom>
            <a:noFill/>
          </p:spPr>
          <p:txBody>
            <a:bodyPr wrap="square" rtlCol="0">
              <a:spAutoFit/>
            </a:bodyPr>
            <a:lstStyle/>
            <a:p>
              <a:r>
                <a:rPr lang="en-GB" sz="1000" dirty="0"/>
                <a:t>1</a:t>
              </a:r>
            </a:p>
          </p:txBody>
        </p:sp>
        <p:sp>
          <p:nvSpPr>
            <p:cNvPr id="33" name="TextBox 32">
              <a:extLst>
                <a:ext uri="{FF2B5EF4-FFF2-40B4-BE49-F238E27FC236}">
                  <a16:creationId xmlns:a16="http://schemas.microsoft.com/office/drawing/2014/main" id="{BE9703E8-93FA-A9E6-C44F-FE78DE303840}"/>
                </a:ext>
              </a:extLst>
            </p:cNvPr>
            <p:cNvSpPr txBox="1"/>
            <p:nvPr/>
          </p:nvSpPr>
          <p:spPr>
            <a:xfrm>
              <a:off x="7833559" y="4260654"/>
              <a:ext cx="697535" cy="427087"/>
            </a:xfrm>
            <a:prstGeom prst="rect">
              <a:avLst/>
            </a:prstGeom>
            <a:noFill/>
          </p:spPr>
          <p:txBody>
            <a:bodyPr wrap="square" rtlCol="0">
              <a:spAutoFit/>
            </a:bodyPr>
            <a:lstStyle/>
            <a:p>
              <a:r>
                <a:rPr lang="en-GB" sz="1000" dirty="0"/>
                <a:t>1</a:t>
              </a:r>
            </a:p>
          </p:txBody>
        </p:sp>
        <p:sp>
          <p:nvSpPr>
            <p:cNvPr id="34" name="Oval 33">
              <a:extLst>
                <a:ext uri="{FF2B5EF4-FFF2-40B4-BE49-F238E27FC236}">
                  <a16:creationId xmlns:a16="http://schemas.microsoft.com/office/drawing/2014/main" id="{5EA63C17-78B0-96E6-42EF-5A21C46CDC03}"/>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sp>
        <p:nvSpPr>
          <p:cNvPr id="35" name="Oval 34">
            <a:extLst>
              <a:ext uri="{FF2B5EF4-FFF2-40B4-BE49-F238E27FC236}">
                <a16:creationId xmlns:a16="http://schemas.microsoft.com/office/drawing/2014/main" id="{1C095DC8-5888-8D66-44C4-1D0191A0C058}"/>
              </a:ext>
            </a:extLst>
          </p:cNvPr>
          <p:cNvSpPr/>
          <p:nvPr/>
        </p:nvSpPr>
        <p:spPr>
          <a:xfrm>
            <a:off x="7331230" y="1626058"/>
            <a:ext cx="4455492" cy="151193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35F5670D-DF71-042E-D746-5078570F4D6C}"/>
              </a:ext>
            </a:extLst>
          </p:cNvPr>
          <p:cNvSpPr/>
          <p:nvPr/>
        </p:nvSpPr>
        <p:spPr>
          <a:xfrm>
            <a:off x="674519" y="3801222"/>
            <a:ext cx="4092604" cy="423552"/>
          </a:xfrm>
          <a:prstGeom prst="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solidFill>
                <a:srgbClr val="FF0000"/>
              </a:solidFill>
            </a:endParaRPr>
          </a:p>
        </p:txBody>
      </p:sp>
    </p:spTree>
    <p:extLst>
      <p:ext uri="{BB962C8B-B14F-4D97-AF65-F5344CB8AC3E}">
        <p14:creationId xmlns:p14="http://schemas.microsoft.com/office/powerpoint/2010/main" val="20516144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68BA9A-5EE5-D17C-4112-A76D16FBFBE6}"/>
              </a:ext>
            </a:extLst>
          </p:cNvPr>
          <p:cNvSpPr>
            <a:spLocks noGrp="1"/>
          </p:cNvSpPr>
          <p:nvPr>
            <p:ph type="title"/>
          </p:nvPr>
        </p:nvSpPr>
        <p:spPr>
          <a:xfrm>
            <a:off x="783773" y="475866"/>
            <a:ext cx="8250058" cy="843747"/>
          </a:xfrm>
        </p:spPr>
        <p:txBody>
          <a:bodyPr/>
          <a:lstStyle/>
          <a:p>
            <a:r>
              <a:rPr lang="en-GB" dirty="0"/>
              <a:t>Referential Integrity</a:t>
            </a:r>
          </a:p>
        </p:txBody>
      </p:sp>
      <p:sp>
        <p:nvSpPr>
          <p:cNvPr id="6" name="Content Placeholder 5">
            <a:extLst>
              <a:ext uri="{FF2B5EF4-FFF2-40B4-BE49-F238E27FC236}">
                <a16:creationId xmlns:a16="http://schemas.microsoft.com/office/drawing/2014/main" id="{1EA11BFD-A035-C18E-2B40-AC24CC9DB86E}"/>
              </a:ext>
            </a:extLst>
          </p:cNvPr>
          <p:cNvSpPr>
            <a:spLocks noGrp="1"/>
          </p:cNvSpPr>
          <p:nvPr>
            <p:ph idx="1"/>
          </p:nvPr>
        </p:nvSpPr>
        <p:spPr>
          <a:xfrm>
            <a:off x="807252" y="1848473"/>
            <a:ext cx="11167033" cy="4778750"/>
          </a:xfrm>
        </p:spPr>
        <p:txBody>
          <a:bodyPr>
            <a:normAutofit/>
          </a:bodyPr>
          <a:lstStyle/>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r>
              <a:rPr lang="en-GB" dirty="0"/>
              <a:t>If a tuple (say 2</a:t>
            </a:r>
            <a:r>
              <a:rPr lang="en-GB" baseline="30000" dirty="0"/>
              <a:t>nd</a:t>
            </a:r>
            <a:r>
              <a:rPr lang="en-GB" dirty="0"/>
              <a:t> tuple) is to be deleted from referenced table (CAR)</a:t>
            </a:r>
          </a:p>
          <a:p>
            <a:pPr lvl="2"/>
            <a:r>
              <a:rPr lang="en-GB" dirty="0"/>
              <a:t>Get the primary key value of the tuple (</a:t>
            </a:r>
            <a:r>
              <a:rPr lang="en-GB" dirty="0" err="1"/>
              <a:t>Toyota_Corolla</a:t>
            </a:r>
            <a:r>
              <a:rPr lang="en-GB" dirty="0"/>
              <a:t>).</a:t>
            </a:r>
          </a:p>
          <a:p>
            <a:pPr lvl="2"/>
            <a:r>
              <a:rPr lang="en-GB" dirty="0"/>
              <a:t>Find all the tuples with values (</a:t>
            </a:r>
            <a:r>
              <a:rPr lang="en-GB" dirty="0" err="1"/>
              <a:t>Toyota_Corolla</a:t>
            </a:r>
            <a:r>
              <a:rPr lang="en-GB" dirty="0"/>
              <a:t>) in the referencing table (MEC_REPAIR)</a:t>
            </a:r>
          </a:p>
          <a:p>
            <a:pPr lvl="3"/>
            <a:r>
              <a:rPr lang="en-GB" dirty="0"/>
              <a:t>If SET DEFAULT -&gt; Select all such tuples in the referencing table (MEC_REPAIR) </a:t>
            </a:r>
            <a:r>
              <a:rPr lang="en-GB" dirty="0">
                <a:solidFill>
                  <a:schemeClr val="bg1"/>
                </a:solidFill>
              </a:rPr>
              <a:t>and set the foreign key </a:t>
            </a:r>
            <a:r>
              <a:rPr lang="en-GB" dirty="0"/>
              <a:t>and set the foreign key value to a default value (you have to specify this) of these tuples in the referencing table (MEC_REPAIR). </a:t>
            </a:r>
            <a:r>
              <a:rPr lang="en-GB" dirty="0">
                <a:solidFill>
                  <a:schemeClr val="bg1"/>
                </a:solidFill>
              </a:rPr>
              <a:t>And delete tuples in CAR</a:t>
            </a:r>
          </a:p>
          <a:p>
            <a:pPr marL="914400" lvl="2" indent="0">
              <a:buNone/>
            </a:pPr>
            <a:endParaRPr lang="en-GB" dirty="0"/>
          </a:p>
          <a:p>
            <a:pPr marL="457200" lvl="1" indent="0">
              <a:buNone/>
            </a:pPr>
            <a:endParaRPr lang="en-GB" dirty="0"/>
          </a:p>
        </p:txBody>
      </p:sp>
      <p:sp>
        <p:nvSpPr>
          <p:cNvPr id="4" name="Slide Number Placeholder 3">
            <a:extLst>
              <a:ext uri="{FF2B5EF4-FFF2-40B4-BE49-F238E27FC236}">
                <a16:creationId xmlns:a16="http://schemas.microsoft.com/office/drawing/2014/main" id="{EDF9BB93-8687-BFE0-B7E9-2AF08ED97B59}"/>
              </a:ext>
            </a:extLst>
          </p:cNvPr>
          <p:cNvSpPr>
            <a:spLocks noGrp="1"/>
          </p:cNvSpPr>
          <p:nvPr>
            <p:ph type="sldNum" sz="quarter" idx="4"/>
          </p:nvPr>
        </p:nvSpPr>
        <p:spPr/>
        <p:txBody>
          <a:bodyPr/>
          <a:lstStyle/>
          <a:p>
            <a:fld id="{6998E55D-8E2A-4AFE-A61C-B5DBBB7761E7}" type="slidenum">
              <a:rPr lang="en-GB" smtClean="0"/>
              <a:pPr/>
              <a:t>82</a:t>
            </a:fld>
            <a:endParaRPr lang="en-GB" dirty="0"/>
          </a:p>
        </p:txBody>
      </p:sp>
      <p:pic>
        <p:nvPicPr>
          <p:cNvPr id="2" name="Picture 1">
            <a:extLst>
              <a:ext uri="{FF2B5EF4-FFF2-40B4-BE49-F238E27FC236}">
                <a16:creationId xmlns:a16="http://schemas.microsoft.com/office/drawing/2014/main" id="{D36110CE-E0A2-30A5-4087-400FD86FF42B}"/>
              </a:ext>
            </a:extLst>
          </p:cNvPr>
          <p:cNvPicPr>
            <a:picLocks noChangeAspect="1"/>
          </p:cNvPicPr>
          <p:nvPr/>
        </p:nvPicPr>
        <p:blipFill>
          <a:blip r:embed="rId2"/>
          <a:stretch>
            <a:fillRect/>
          </a:stretch>
        </p:blipFill>
        <p:spPr>
          <a:xfrm>
            <a:off x="674519" y="3073939"/>
            <a:ext cx="4182218" cy="1511939"/>
          </a:xfrm>
          <a:prstGeom prst="rect">
            <a:avLst/>
          </a:prstGeom>
        </p:spPr>
      </p:pic>
      <p:graphicFrame>
        <p:nvGraphicFramePr>
          <p:cNvPr id="3" name="Table 7">
            <a:extLst>
              <a:ext uri="{FF2B5EF4-FFF2-40B4-BE49-F238E27FC236}">
                <a16:creationId xmlns:a16="http://schemas.microsoft.com/office/drawing/2014/main" id="{15BC9764-8D5B-0844-95E0-53F394DC6626}"/>
              </a:ext>
            </a:extLst>
          </p:cNvPr>
          <p:cNvGraphicFramePr>
            <a:graphicFrameLocks noGrp="1"/>
          </p:cNvGraphicFramePr>
          <p:nvPr/>
        </p:nvGraphicFramePr>
        <p:xfrm>
          <a:off x="8796906" y="3079708"/>
          <a:ext cx="3027511" cy="1483360"/>
        </p:xfrm>
        <a:graphic>
          <a:graphicData uri="http://schemas.openxmlformats.org/drawingml/2006/table">
            <a:tbl>
              <a:tblPr firstRow="1" bandRow="1">
                <a:tableStyleId>{5C22544A-7EE6-4342-B048-85BDC9FD1C3A}</a:tableStyleId>
              </a:tblPr>
              <a:tblGrid>
                <a:gridCol w="1122157">
                  <a:extLst>
                    <a:ext uri="{9D8B030D-6E8A-4147-A177-3AD203B41FA5}">
                      <a16:colId xmlns:a16="http://schemas.microsoft.com/office/drawing/2014/main" val="1551054938"/>
                    </a:ext>
                  </a:extLst>
                </a:gridCol>
                <a:gridCol w="693905">
                  <a:extLst>
                    <a:ext uri="{9D8B030D-6E8A-4147-A177-3AD203B41FA5}">
                      <a16:colId xmlns:a16="http://schemas.microsoft.com/office/drawing/2014/main" val="2429303523"/>
                    </a:ext>
                  </a:extLst>
                </a:gridCol>
                <a:gridCol w="1211449">
                  <a:extLst>
                    <a:ext uri="{9D8B030D-6E8A-4147-A177-3AD203B41FA5}">
                      <a16:colId xmlns:a16="http://schemas.microsoft.com/office/drawing/2014/main" val="749733657"/>
                    </a:ext>
                  </a:extLst>
                </a:gridCol>
              </a:tblGrid>
              <a:tr h="370840">
                <a:tc>
                  <a:txBody>
                    <a:bodyPr/>
                    <a:lstStyle/>
                    <a:p>
                      <a:r>
                        <a:rPr lang="en-GB" sz="1200" dirty="0"/>
                        <a:t>SSI</a:t>
                      </a:r>
                    </a:p>
                  </a:txBody>
                  <a:tcPr/>
                </a:tc>
                <a:tc>
                  <a:txBody>
                    <a:bodyPr/>
                    <a:lstStyle/>
                    <a:p>
                      <a:r>
                        <a:rPr lang="en-GB" sz="1200" dirty="0"/>
                        <a:t>Name</a:t>
                      </a:r>
                    </a:p>
                  </a:txBody>
                  <a:tcPr/>
                </a:tc>
                <a:tc>
                  <a:txBody>
                    <a:bodyPr/>
                    <a:lstStyle/>
                    <a:p>
                      <a:r>
                        <a:rPr lang="en-GB" sz="1200" dirty="0" err="1"/>
                        <a:t>Phone_Number</a:t>
                      </a:r>
                      <a:endParaRPr lang="en-GB" sz="1200" dirty="0"/>
                    </a:p>
                  </a:txBody>
                  <a:tcPr/>
                </a:tc>
                <a:extLst>
                  <a:ext uri="{0D108BD9-81ED-4DB2-BD59-A6C34878D82A}">
                    <a16:rowId xmlns:a16="http://schemas.microsoft.com/office/drawing/2014/main" val="1488878063"/>
                  </a:ext>
                </a:extLst>
              </a:tr>
              <a:tr h="370840">
                <a:tc>
                  <a:txBody>
                    <a:bodyPr/>
                    <a:lstStyle/>
                    <a:p>
                      <a:r>
                        <a:rPr lang="en-GB" sz="1200" dirty="0"/>
                        <a:t>87542702</a:t>
                      </a:r>
                    </a:p>
                  </a:txBody>
                  <a:tcPr/>
                </a:tc>
                <a:tc>
                  <a:txBody>
                    <a:bodyPr/>
                    <a:lstStyle/>
                    <a:p>
                      <a:r>
                        <a:rPr lang="en-GB" sz="1200" dirty="0"/>
                        <a:t>Tom</a:t>
                      </a:r>
                    </a:p>
                  </a:txBody>
                  <a:tcPr/>
                </a:tc>
                <a:tc>
                  <a:txBody>
                    <a:bodyPr/>
                    <a:lstStyle/>
                    <a:p>
                      <a:r>
                        <a:rPr lang="en-GB" sz="1200" dirty="0"/>
                        <a:t>75315567</a:t>
                      </a:r>
                    </a:p>
                  </a:txBody>
                  <a:tcPr/>
                </a:tc>
                <a:extLst>
                  <a:ext uri="{0D108BD9-81ED-4DB2-BD59-A6C34878D82A}">
                    <a16:rowId xmlns:a16="http://schemas.microsoft.com/office/drawing/2014/main" val="4098427296"/>
                  </a:ext>
                </a:extLst>
              </a:tr>
              <a:tr h="370840">
                <a:tc>
                  <a:txBody>
                    <a:bodyPr/>
                    <a:lstStyle/>
                    <a:p>
                      <a:r>
                        <a:rPr lang="en-GB" sz="1200" dirty="0"/>
                        <a:t>68201937</a:t>
                      </a:r>
                    </a:p>
                  </a:txBody>
                  <a:tcPr/>
                </a:tc>
                <a:tc>
                  <a:txBody>
                    <a:bodyPr/>
                    <a:lstStyle/>
                    <a:p>
                      <a:r>
                        <a:rPr lang="en-GB" sz="1200" dirty="0"/>
                        <a:t>Uraz</a:t>
                      </a:r>
                    </a:p>
                  </a:txBody>
                  <a:tcPr/>
                </a:tc>
                <a:tc>
                  <a:txBody>
                    <a:bodyPr/>
                    <a:lstStyle/>
                    <a:p>
                      <a:r>
                        <a:rPr lang="en-GB" sz="1200" dirty="0"/>
                        <a:t>75335521</a:t>
                      </a:r>
                    </a:p>
                  </a:txBody>
                  <a:tcPr/>
                </a:tc>
                <a:extLst>
                  <a:ext uri="{0D108BD9-81ED-4DB2-BD59-A6C34878D82A}">
                    <a16:rowId xmlns:a16="http://schemas.microsoft.com/office/drawing/2014/main" val="1953469719"/>
                  </a:ext>
                </a:extLst>
              </a:tr>
              <a:tr h="370840">
                <a:tc>
                  <a:txBody>
                    <a:bodyPr/>
                    <a:lstStyle/>
                    <a:p>
                      <a:r>
                        <a:rPr lang="en-GB" sz="1200" dirty="0"/>
                        <a:t>23139827</a:t>
                      </a:r>
                    </a:p>
                  </a:txBody>
                  <a:tcPr/>
                </a:tc>
                <a:tc>
                  <a:txBody>
                    <a:bodyPr/>
                    <a:lstStyle/>
                    <a:p>
                      <a:r>
                        <a:rPr lang="en-GB" sz="1200" dirty="0"/>
                        <a:t>Nick</a:t>
                      </a:r>
                    </a:p>
                  </a:txBody>
                  <a:tcPr/>
                </a:tc>
                <a:tc>
                  <a:txBody>
                    <a:bodyPr/>
                    <a:lstStyle/>
                    <a:p>
                      <a:r>
                        <a:rPr lang="en-GB" sz="1200" dirty="0"/>
                        <a:t>75315544</a:t>
                      </a:r>
                    </a:p>
                  </a:txBody>
                  <a:tcPr/>
                </a:tc>
                <a:extLst>
                  <a:ext uri="{0D108BD9-81ED-4DB2-BD59-A6C34878D82A}">
                    <a16:rowId xmlns:a16="http://schemas.microsoft.com/office/drawing/2014/main" val="3233330986"/>
                  </a:ext>
                </a:extLst>
              </a:tr>
            </a:tbl>
          </a:graphicData>
        </a:graphic>
      </p:graphicFrame>
      <p:graphicFrame>
        <p:nvGraphicFramePr>
          <p:cNvPr id="7" name="Table 7">
            <a:extLst>
              <a:ext uri="{FF2B5EF4-FFF2-40B4-BE49-F238E27FC236}">
                <a16:creationId xmlns:a16="http://schemas.microsoft.com/office/drawing/2014/main" id="{D6549590-18EA-029A-215B-BC81A83274A1}"/>
              </a:ext>
            </a:extLst>
          </p:cNvPr>
          <p:cNvGraphicFramePr>
            <a:graphicFrameLocks noGrp="1"/>
          </p:cNvGraphicFramePr>
          <p:nvPr/>
        </p:nvGraphicFramePr>
        <p:xfrm>
          <a:off x="7850438" y="3079708"/>
          <a:ext cx="946468" cy="1483360"/>
        </p:xfrm>
        <a:graphic>
          <a:graphicData uri="http://schemas.openxmlformats.org/drawingml/2006/table">
            <a:tbl>
              <a:tblPr firstRow="1" bandRow="1">
                <a:tableStyleId>{5C22544A-7EE6-4342-B048-85BDC9FD1C3A}</a:tableStyleId>
              </a:tblPr>
              <a:tblGrid>
                <a:gridCol w="946468">
                  <a:extLst>
                    <a:ext uri="{9D8B030D-6E8A-4147-A177-3AD203B41FA5}">
                      <a16:colId xmlns:a16="http://schemas.microsoft.com/office/drawing/2014/main" val="1551054938"/>
                    </a:ext>
                  </a:extLst>
                </a:gridCol>
              </a:tblGrid>
              <a:tr h="370840">
                <a:tc>
                  <a:txBody>
                    <a:bodyPr/>
                    <a:lstStyle/>
                    <a:p>
                      <a:r>
                        <a:rPr lang="en-GB" sz="1400" dirty="0"/>
                        <a:t>Price</a:t>
                      </a:r>
                    </a:p>
                  </a:txBody>
                  <a:tcPr/>
                </a:tc>
                <a:extLst>
                  <a:ext uri="{0D108BD9-81ED-4DB2-BD59-A6C34878D82A}">
                    <a16:rowId xmlns:a16="http://schemas.microsoft.com/office/drawing/2014/main" val="1488878063"/>
                  </a:ext>
                </a:extLst>
              </a:tr>
              <a:tr h="370840">
                <a:tc>
                  <a:txBody>
                    <a:bodyPr/>
                    <a:lstStyle/>
                    <a:p>
                      <a:r>
                        <a:rPr lang="en-GB" sz="1400" dirty="0"/>
                        <a:t>10</a:t>
                      </a:r>
                    </a:p>
                  </a:txBody>
                  <a:tcPr/>
                </a:tc>
                <a:extLst>
                  <a:ext uri="{0D108BD9-81ED-4DB2-BD59-A6C34878D82A}">
                    <a16:rowId xmlns:a16="http://schemas.microsoft.com/office/drawing/2014/main" val="4098427296"/>
                  </a:ext>
                </a:extLst>
              </a:tr>
              <a:tr h="370840">
                <a:tc>
                  <a:txBody>
                    <a:bodyPr/>
                    <a:lstStyle/>
                    <a:p>
                      <a:r>
                        <a:rPr lang="en-GB" sz="1400" dirty="0"/>
                        <a:t>23</a:t>
                      </a:r>
                    </a:p>
                  </a:txBody>
                  <a:tcPr/>
                </a:tc>
                <a:extLst>
                  <a:ext uri="{0D108BD9-81ED-4DB2-BD59-A6C34878D82A}">
                    <a16:rowId xmlns:a16="http://schemas.microsoft.com/office/drawing/2014/main" val="1953469719"/>
                  </a:ext>
                </a:extLst>
              </a:tr>
              <a:tr h="370840">
                <a:tc>
                  <a:txBody>
                    <a:bodyPr/>
                    <a:lstStyle/>
                    <a:p>
                      <a:r>
                        <a:rPr lang="en-GB" sz="1400" dirty="0"/>
                        <a:t>12</a:t>
                      </a:r>
                    </a:p>
                  </a:txBody>
                  <a:tcPr/>
                </a:tc>
                <a:extLst>
                  <a:ext uri="{0D108BD9-81ED-4DB2-BD59-A6C34878D82A}">
                    <a16:rowId xmlns:a16="http://schemas.microsoft.com/office/drawing/2014/main" val="3233330986"/>
                  </a:ext>
                </a:extLst>
              </a:tr>
            </a:tbl>
          </a:graphicData>
        </a:graphic>
      </p:graphicFrame>
      <p:pic>
        <p:nvPicPr>
          <p:cNvPr id="8" name="Picture 7">
            <a:extLst>
              <a:ext uri="{FF2B5EF4-FFF2-40B4-BE49-F238E27FC236}">
                <a16:creationId xmlns:a16="http://schemas.microsoft.com/office/drawing/2014/main" id="{E36E3DB6-C726-D45E-CFD8-FE54C6626CBB}"/>
              </a:ext>
            </a:extLst>
          </p:cNvPr>
          <p:cNvPicPr>
            <a:picLocks noChangeAspect="1"/>
          </p:cNvPicPr>
          <p:nvPr/>
        </p:nvPicPr>
        <p:blipFill rotWithShape="1">
          <a:blip r:embed="rId2"/>
          <a:srcRect r="64793"/>
          <a:stretch/>
        </p:blipFill>
        <p:spPr>
          <a:xfrm>
            <a:off x="6378007" y="3073924"/>
            <a:ext cx="1472431" cy="1511939"/>
          </a:xfrm>
          <a:prstGeom prst="rect">
            <a:avLst/>
          </a:prstGeom>
        </p:spPr>
      </p:pic>
      <p:sp>
        <p:nvSpPr>
          <p:cNvPr id="11" name="TextBox 10">
            <a:extLst>
              <a:ext uri="{FF2B5EF4-FFF2-40B4-BE49-F238E27FC236}">
                <a16:creationId xmlns:a16="http://schemas.microsoft.com/office/drawing/2014/main" id="{125BDACB-B9FC-1280-99B9-D6439094E479}"/>
              </a:ext>
            </a:extLst>
          </p:cNvPr>
          <p:cNvSpPr txBox="1"/>
          <p:nvPr/>
        </p:nvSpPr>
        <p:spPr>
          <a:xfrm>
            <a:off x="88746" y="3060132"/>
            <a:ext cx="6096000" cy="369332"/>
          </a:xfrm>
          <a:prstGeom prst="rect">
            <a:avLst/>
          </a:prstGeom>
          <a:noFill/>
        </p:spPr>
        <p:txBody>
          <a:bodyPr wrap="square">
            <a:spAutoFit/>
          </a:bodyPr>
          <a:lstStyle/>
          <a:p>
            <a:r>
              <a:rPr lang="en-GB" dirty="0"/>
              <a:t>CAR</a:t>
            </a:r>
          </a:p>
        </p:txBody>
      </p:sp>
      <p:sp>
        <p:nvSpPr>
          <p:cNvPr id="13" name="TextBox 12">
            <a:extLst>
              <a:ext uri="{FF2B5EF4-FFF2-40B4-BE49-F238E27FC236}">
                <a16:creationId xmlns:a16="http://schemas.microsoft.com/office/drawing/2014/main" id="{29B5CBDC-C384-DD9C-3C0F-06FB1F41402A}"/>
              </a:ext>
            </a:extLst>
          </p:cNvPr>
          <p:cNvSpPr txBox="1"/>
          <p:nvPr/>
        </p:nvSpPr>
        <p:spPr>
          <a:xfrm>
            <a:off x="4992202" y="3036006"/>
            <a:ext cx="6096000" cy="369332"/>
          </a:xfrm>
          <a:prstGeom prst="rect">
            <a:avLst/>
          </a:prstGeom>
          <a:noFill/>
        </p:spPr>
        <p:txBody>
          <a:bodyPr wrap="square">
            <a:spAutoFit/>
          </a:bodyPr>
          <a:lstStyle/>
          <a:p>
            <a:r>
              <a:rPr lang="en-GB" dirty="0"/>
              <a:t>MEC_REPAIR</a:t>
            </a:r>
          </a:p>
        </p:txBody>
      </p:sp>
      <p:sp>
        <p:nvSpPr>
          <p:cNvPr id="9" name="Rectangle 8">
            <a:extLst>
              <a:ext uri="{FF2B5EF4-FFF2-40B4-BE49-F238E27FC236}">
                <a16:creationId xmlns:a16="http://schemas.microsoft.com/office/drawing/2014/main" id="{37014751-A2D5-E99F-ECE7-67EA6DB051BF}"/>
              </a:ext>
            </a:extLst>
          </p:cNvPr>
          <p:cNvSpPr/>
          <p:nvPr/>
        </p:nvSpPr>
        <p:spPr>
          <a:xfrm>
            <a:off x="6521060" y="3875491"/>
            <a:ext cx="1137486" cy="24021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DEFAULT</a:t>
            </a:r>
          </a:p>
        </p:txBody>
      </p:sp>
      <p:sp>
        <p:nvSpPr>
          <p:cNvPr id="10" name="TextBox 9">
            <a:extLst>
              <a:ext uri="{FF2B5EF4-FFF2-40B4-BE49-F238E27FC236}">
                <a16:creationId xmlns:a16="http://schemas.microsoft.com/office/drawing/2014/main" id="{F76F1491-51C4-DAAD-ED86-6B2044585923}"/>
              </a:ext>
            </a:extLst>
          </p:cNvPr>
          <p:cNvSpPr txBox="1"/>
          <p:nvPr/>
        </p:nvSpPr>
        <p:spPr>
          <a:xfrm>
            <a:off x="6469210" y="1294938"/>
            <a:ext cx="3701707" cy="523220"/>
          </a:xfrm>
          <a:prstGeom prst="rect">
            <a:avLst/>
          </a:prstGeom>
          <a:noFill/>
        </p:spPr>
        <p:txBody>
          <a:bodyPr wrap="square">
            <a:spAutoFit/>
          </a:bodyPr>
          <a:lstStyle/>
          <a:p>
            <a:r>
              <a:rPr lang="en-GB" sz="1400" dirty="0"/>
              <a:t>“A car can be repaired by at most one mechanic.</a:t>
            </a:r>
          </a:p>
          <a:p>
            <a:r>
              <a:rPr lang="en-GB" sz="1400" dirty="0"/>
              <a:t>A mechanic can repair at most one type of car.”</a:t>
            </a:r>
          </a:p>
        </p:txBody>
      </p:sp>
      <p:grpSp>
        <p:nvGrpSpPr>
          <p:cNvPr id="12" name="Group 11">
            <a:extLst>
              <a:ext uri="{FF2B5EF4-FFF2-40B4-BE49-F238E27FC236}">
                <a16:creationId xmlns:a16="http://schemas.microsoft.com/office/drawing/2014/main" id="{F06A70BF-FC47-C97A-9A43-1743FED7237C}"/>
              </a:ext>
            </a:extLst>
          </p:cNvPr>
          <p:cNvGrpSpPr/>
          <p:nvPr/>
        </p:nvGrpSpPr>
        <p:grpSpPr>
          <a:xfrm>
            <a:off x="4563292" y="1885573"/>
            <a:ext cx="6943824" cy="856836"/>
            <a:chOff x="1018680" y="3533832"/>
            <a:chExt cx="9957214" cy="1546661"/>
          </a:xfrm>
        </p:grpSpPr>
        <p:sp>
          <p:nvSpPr>
            <p:cNvPr id="14" name="Flowchart: Decision 13">
              <a:extLst>
                <a:ext uri="{FF2B5EF4-FFF2-40B4-BE49-F238E27FC236}">
                  <a16:creationId xmlns:a16="http://schemas.microsoft.com/office/drawing/2014/main" id="{A2B7B64E-DB7A-6E58-9F1D-C7FDBA82807D}"/>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15" name="Rectangle 14">
              <a:extLst>
                <a:ext uri="{FF2B5EF4-FFF2-40B4-BE49-F238E27FC236}">
                  <a16:creationId xmlns:a16="http://schemas.microsoft.com/office/drawing/2014/main" id="{F02FDB41-6564-9CAC-8BBF-506785E8844E}"/>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16" name="Oval 15">
              <a:extLst>
                <a:ext uri="{FF2B5EF4-FFF2-40B4-BE49-F238E27FC236}">
                  <a16:creationId xmlns:a16="http://schemas.microsoft.com/office/drawing/2014/main" id="{2F37A931-9154-1D8A-C12C-40341B01F14C}"/>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17" name="Oval 16">
              <a:extLst>
                <a:ext uri="{FF2B5EF4-FFF2-40B4-BE49-F238E27FC236}">
                  <a16:creationId xmlns:a16="http://schemas.microsoft.com/office/drawing/2014/main" id="{5CBD1804-CC68-BC11-0607-3F82F2B020F4}"/>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18" name="Oval 17">
              <a:extLst>
                <a:ext uri="{FF2B5EF4-FFF2-40B4-BE49-F238E27FC236}">
                  <a16:creationId xmlns:a16="http://schemas.microsoft.com/office/drawing/2014/main" id="{10F0F3B1-29F0-F81D-F6E6-504283B3BDAE}"/>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19" name="Straight Connector 18">
              <a:extLst>
                <a:ext uri="{FF2B5EF4-FFF2-40B4-BE49-F238E27FC236}">
                  <a16:creationId xmlns:a16="http://schemas.microsoft.com/office/drawing/2014/main" id="{9DD4E2B8-E32A-EE1F-B26C-05D7859DB51C}"/>
                </a:ext>
              </a:extLst>
            </p:cNvPr>
            <p:cNvCxnSpPr>
              <a:stCxn id="16" idx="6"/>
              <a:endCxn id="15"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D6F50AF-F4D4-C2BD-9A1F-51C80FA33019}"/>
                </a:ext>
              </a:extLst>
            </p:cNvPr>
            <p:cNvCxnSpPr>
              <a:cxnSpLocks/>
              <a:stCxn id="18" idx="4"/>
              <a:endCxn id="15"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22799CB-9537-2049-5228-E3D2B776EDF1}"/>
                </a:ext>
              </a:extLst>
            </p:cNvPr>
            <p:cNvCxnSpPr>
              <a:cxnSpLocks/>
              <a:stCxn id="17" idx="2"/>
              <a:endCxn id="15"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2A082E94-C25C-703B-9D35-CFAC2BF5C0AE}"/>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23" name="Oval 22">
              <a:extLst>
                <a:ext uri="{FF2B5EF4-FFF2-40B4-BE49-F238E27FC236}">
                  <a16:creationId xmlns:a16="http://schemas.microsoft.com/office/drawing/2014/main" id="{97FFD9A0-2980-E217-E947-3A0A471783AF}"/>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24" name="Oval 23">
              <a:extLst>
                <a:ext uri="{FF2B5EF4-FFF2-40B4-BE49-F238E27FC236}">
                  <a16:creationId xmlns:a16="http://schemas.microsoft.com/office/drawing/2014/main" id="{74BD1BDF-77B9-8EEE-7727-772B84B699E7}"/>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25" name="Straight Connector 24">
              <a:extLst>
                <a:ext uri="{FF2B5EF4-FFF2-40B4-BE49-F238E27FC236}">
                  <a16:creationId xmlns:a16="http://schemas.microsoft.com/office/drawing/2014/main" id="{EB468887-3E8A-EC33-DEFA-6F1A66E4D577}"/>
                </a:ext>
              </a:extLst>
            </p:cNvPr>
            <p:cNvCxnSpPr>
              <a:cxnSpLocks/>
              <a:stCxn id="23" idx="4"/>
              <a:endCxn id="22"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7BB9A71-D904-4AB5-20B2-69FC444AC14F}"/>
                </a:ext>
              </a:extLst>
            </p:cNvPr>
            <p:cNvCxnSpPr>
              <a:cxnSpLocks/>
              <a:stCxn id="24" idx="3"/>
              <a:endCxn id="22"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E01838D-A5B9-CDFF-92B9-BBBE563FE7CA}"/>
                </a:ext>
              </a:extLst>
            </p:cNvPr>
            <p:cNvCxnSpPr>
              <a:cxnSpLocks/>
              <a:endCxn id="22"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6691D92-436A-0A53-A0EB-BD7AF568F116}"/>
                </a:ext>
              </a:extLst>
            </p:cNvPr>
            <p:cNvCxnSpPr>
              <a:cxnSpLocks/>
              <a:stCxn id="14" idx="3"/>
              <a:endCxn id="22"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9DD6A07-C778-F880-B0ED-B04AF0FBE2D8}"/>
                </a:ext>
              </a:extLst>
            </p:cNvPr>
            <p:cNvCxnSpPr>
              <a:cxnSpLocks/>
              <a:stCxn id="15" idx="3"/>
              <a:endCxn id="14"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881D888-B3A0-BFE4-71D9-63DA141A8ADF}"/>
                </a:ext>
              </a:extLst>
            </p:cNvPr>
            <p:cNvSpPr txBox="1"/>
            <p:nvPr/>
          </p:nvSpPr>
          <p:spPr>
            <a:xfrm>
              <a:off x="3892731" y="4300654"/>
              <a:ext cx="697535" cy="427087"/>
            </a:xfrm>
            <a:prstGeom prst="rect">
              <a:avLst/>
            </a:prstGeom>
            <a:noFill/>
          </p:spPr>
          <p:txBody>
            <a:bodyPr wrap="square" rtlCol="0">
              <a:spAutoFit/>
            </a:bodyPr>
            <a:lstStyle/>
            <a:p>
              <a:r>
                <a:rPr lang="en-GB" sz="1000" dirty="0"/>
                <a:t>1</a:t>
              </a:r>
            </a:p>
          </p:txBody>
        </p:sp>
        <p:sp>
          <p:nvSpPr>
            <p:cNvPr id="31" name="TextBox 30">
              <a:extLst>
                <a:ext uri="{FF2B5EF4-FFF2-40B4-BE49-F238E27FC236}">
                  <a16:creationId xmlns:a16="http://schemas.microsoft.com/office/drawing/2014/main" id="{4A0646B7-D420-7060-A9D3-C9F444EE38EF}"/>
                </a:ext>
              </a:extLst>
            </p:cNvPr>
            <p:cNvSpPr txBox="1"/>
            <p:nvPr/>
          </p:nvSpPr>
          <p:spPr>
            <a:xfrm>
              <a:off x="7833559" y="4260654"/>
              <a:ext cx="697535" cy="427087"/>
            </a:xfrm>
            <a:prstGeom prst="rect">
              <a:avLst/>
            </a:prstGeom>
            <a:noFill/>
          </p:spPr>
          <p:txBody>
            <a:bodyPr wrap="square" rtlCol="0">
              <a:spAutoFit/>
            </a:bodyPr>
            <a:lstStyle/>
            <a:p>
              <a:r>
                <a:rPr lang="en-GB" sz="1000" dirty="0"/>
                <a:t>1</a:t>
              </a:r>
            </a:p>
          </p:txBody>
        </p:sp>
        <p:sp>
          <p:nvSpPr>
            <p:cNvPr id="32" name="Oval 31">
              <a:extLst>
                <a:ext uri="{FF2B5EF4-FFF2-40B4-BE49-F238E27FC236}">
                  <a16:creationId xmlns:a16="http://schemas.microsoft.com/office/drawing/2014/main" id="{F497DD47-5E66-87E6-167A-B36048804BEC}"/>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sp>
        <p:nvSpPr>
          <p:cNvPr id="33" name="Oval 32">
            <a:extLst>
              <a:ext uri="{FF2B5EF4-FFF2-40B4-BE49-F238E27FC236}">
                <a16:creationId xmlns:a16="http://schemas.microsoft.com/office/drawing/2014/main" id="{0AB65828-AF61-411F-8A28-BD03FE5E2900}"/>
              </a:ext>
            </a:extLst>
          </p:cNvPr>
          <p:cNvSpPr/>
          <p:nvPr/>
        </p:nvSpPr>
        <p:spPr>
          <a:xfrm>
            <a:off x="7331230" y="1626058"/>
            <a:ext cx="4455492" cy="151193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2D390298-C9AF-5DA7-DF81-D0E3FCD291A3}"/>
              </a:ext>
            </a:extLst>
          </p:cNvPr>
          <p:cNvSpPr/>
          <p:nvPr/>
        </p:nvSpPr>
        <p:spPr>
          <a:xfrm>
            <a:off x="674519" y="3801222"/>
            <a:ext cx="4092604" cy="423552"/>
          </a:xfrm>
          <a:prstGeom prst="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solidFill>
                <a:srgbClr val="FF0000"/>
              </a:solidFill>
            </a:endParaRPr>
          </a:p>
        </p:txBody>
      </p:sp>
    </p:spTree>
    <p:extLst>
      <p:ext uri="{BB962C8B-B14F-4D97-AF65-F5344CB8AC3E}">
        <p14:creationId xmlns:p14="http://schemas.microsoft.com/office/powerpoint/2010/main" val="286719486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68BA9A-5EE5-D17C-4112-A76D16FBFBE6}"/>
              </a:ext>
            </a:extLst>
          </p:cNvPr>
          <p:cNvSpPr>
            <a:spLocks noGrp="1"/>
          </p:cNvSpPr>
          <p:nvPr>
            <p:ph type="title"/>
          </p:nvPr>
        </p:nvSpPr>
        <p:spPr>
          <a:xfrm>
            <a:off x="783773" y="475866"/>
            <a:ext cx="8250058" cy="843747"/>
          </a:xfrm>
        </p:spPr>
        <p:txBody>
          <a:bodyPr/>
          <a:lstStyle/>
          <a:p>
            <a:r>
              <a:rPr lang="en-GB" dirty="0"/>
              <a:t>Referential Integrity</a:t>
            </a:r>
          </a:p>
        </p:txBody>
      </p:sp>
      <p:sp>
        <p:nvSpPr>
          <p:cNvPr id="6" name="Content Placeholder 5">
            <a:extLst>
              <a:ext uri="{FF2B5EF4-FFF2-40B4-BE49-F238E27FC236}">
                <a16:creationId xmlns:a16="http://schemas.microsoft.com/office/drawing/2014/main" id="{1EA11BFD-A035-C18E-2B40-AC24CC9DB86E}"/>
              </a:ext>
            </a:extLst>
          </p:cNvPr>
          <p:cNvSpPr>
            <a:spLocks noGrp="1"/>
          </p:cNvSpPr>
          <p:nvPr>
            <p:ph idx="1"/>
          </p:nvPr>
        </p:nvSpPr>
        <p:spPr>
          <a:xfrm>
            <a:off x="807252" y="1848473"/>
            <a:ext cx="11167033" cy="4778750"/>
          </a:xfrm>
        </p:spPr>
        <p:txBody>
          <a:bodyPr>
            <a:normAutofit/>
          </a:bodyPr>
          <a:lstStyle/>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r>
              <a:rPr lang="en-GB" dirty="0"/>
              <a:t>If a tuple (say 2</a:t>
            </a:r>
            <a:r>
              <a:rPr lang="en-GB" baseline="30000" dirty="0"/>
              <a:t>nd</a:t>
            </a:r>
            <a:r>
              <a:rPr lang="en-GB" dirty="0"/>
              <a:t> tuple) is to be deleted from referenced table (CAR)</a:t>
            </a:r>
          </a:p>
          <a:p>
            <a:pPr lvl="2"/>
            <a:r>
              <a:rPr lang="en-GB" dirty="0"/>
              <a:t>Get the primary key value of the tuple (</a:t>
            </a:r>
            <a:r>
              <a:rPr lang="en-GB" dirty="0" err="1"/>
              <a:t>Toyota_Corolla</a:t>
            </a:r>
            <a:r>
              <a:rPr lang="en-GB" dirty="0"/>
              <a:t>).</a:t>
            </a:r>
          </a:p>
          <a:p>
            <a:pPr lvl="2"/>
            <a:r>
              <a:rPr lang="en-GB" dirty="0"/>
              <a:t>Find all the tuples with values (</a:t>
            </a:r>
            <a:r>
              <a:rPr lang="en-GB" dirty="0" err="1"/>
              <a:t>Toyota_Corolla</a:t>
            </a:r>
            <a:r>
              <a:rPr lang="en-GB" dirty="0"/>
              <a:t>) in the referencing table (MEC_REPAIR)</a:t>
            </a:r>
          </a:p>
          <a:p>
            <a:pPr lvl="3"/>
            <a:r>
              <a:rPr lang="en-GB" dirty="0"/>
              <a:t>If SET DEFAULT -&gt; Select all such tuples in the referencing table (MEC_REPAIR) </a:t>
            </a:r>
            <a:r>
              <a:rPr lang="en-GB" dirty="0">
                <a:solidFill>
                  <a:schemeClr val="bg1"/>
                </a:solidFill>
              </a:rPr>
              <a:t>and set the foreign key </a:t>
            </a:r>
            <a:r>
              <a:rPr lang="en-GB" dirty="0"/>
              <a:t>and set the foreign key value to a default value (you have to specify this) of these tuples in the referencing table (MEC_REPAIR). And delete tuples in CAR</a:t>
            </a:r>
          </a:p>
          <a:p>
            <a:pPr marL="914400" lvl="2" indent="0">
              <a:buNone/>
            </a:pPr>
            <a:endParaRPr lang="en-GB" dirty="0"/>
          </a:p>
          <a:p>
            <a:pPr marL="457200" lvl="1" indent="0">
              <a:buNone/>
            </a:pPr>
            <a:endParaRPr lang="en-GB" dirty="0"/>
          </a:p>
        </p:txBody>
      </p:sp>
      <p:sp>
        <p:nvSpPr>
          <p:cNvPr id="4" name="Slide Number Placeholder 3">
            <a:extLst>
              <a:ext uri="{FF2B5EF4-FFF2-40B4-BE49-F238E27FC236}">
                <a16:creationId xmlns:a16="http://schemas.microsoft.com/office/drawing/2014/main" id="{EDF9BB93-8687-BFE0-B7E9-2AF08ED97B59}"/>
              </a:ext>
            </a:extLst>
          </p:cNvPr>
          <p:cNvSpPr>
            <a:spLocks noGrp="1"/>
          </p:cNvSpPr>
          <p:nvPr>
            <p:ph type="sldNum" sz="quarter" idx="4"/>
          </p:nvPr>
        </p:nvSpPr>
        <p:spPr/>
        <p:txBody>
          <a:bodyPr/>
          <a:lstStyle/>
          <a:p>
            <a:fld id="{6998E55D-8E2A-4AFE-A61C-B5DBBB7761E7}" type="slidenum">
              <a:rPr lang="en-GB" smtClean="0"/>
              <a:pPr/>
              <a:t>83</a:t>
            </a:fld>
            <a:endParaRPr lang="en-GB" dirty="0"/>
          </a:p>
        </p:txBody>
      </p:sp>
      <p:pic>
        <p:nvPicPr>
          <p:cNvPr id="2" name="Picture 1">
            <a:extLst>
              <a:ext uri="{FF2B5EF4-FFF2-40B4-BE49-F238E27FC236}">
                <a16:creationId xmlns:a16="http://schemas.microsoft.com/office/drawing/2014/main" id="{D36110CE-E0A2-30A5-4087-400FD86FF42B}"/>
              </a:ext>
            </a:extLst>
          </p:cNvPr>
          <p:cNvPicPr>
            <a:picLocks noChangeAspect="1"/>
          </p:cNvPicPr>
          <p:nvPr/>
        </p:nvPicPr>
        <p:blipFill>
          <a:blip r:embed="rId2"/>
          <a:stretch>
            <a:fillRect/>
          </a:stretch>
        </p:blipFill>
        <p:spPr>
          <a:xfrm>
            <a:off x="674519" y="3073939"/>
            <a:ext cx="4182218" cy="1511939"/>
          </a:xfrm>
          <a:prstGeom prst="rect">
            <a:avLst/>
          </a:prstGeom>
        </p:spPr>
      </p:pic>
      <p:graphicFrame>
        <p:nvGraphicFramePr>
          <p:cNvPr id="3" name="Table 7">
            <a:extLst>
              <a:ext uri="{FF2B5EF4-FFF2-40B4-BE49-F238E27FC236}">
                <a16:creationId xmlns:a16="http://schemas.microsoft.com/office/drawing/2014/main" id="{15BC9764-8D5B-0844-95E0-53F394DC6626}"/>
              </a:ext>
            </a:extLst>
          </p:cNvPr>
          <p:cNvGraphicFramePr>
            <a:graphicFrameLocks noGrp="1"/>
          </p:cNvGraphicFramePr>
          <p:nvPr/>
        </p:nvGraphicFramePr>
        <p:xfrm>
          <a:off x="8796906" y="3079708"/>
          <a:ext cx="3027511" cy="1483360"/>
        </p:xfrm>
        <a:graphic>
          <a:graphicData uri="http://schemas.openxmlformats.org/drawingml/2006/table">
            <a:tbl>
              <a:tblPr firstRow="1" bandRow="1">
                <a:tableStyleId>{5C22544A-7EE6-4342-B048-85BDC9FD1C3A}</a:tableStyleId>
              </a:tblPr>
              <a:tblGrid>
                <a:gridCol w="1122157">
                  <a:extLst>
                    <a:ext uri="{9D8B030D-6E8A-4147-A177-3AD203B41FA5}">
                      <a16:colId xmlns:a16="http://schemas.microsoft.com/office/drawing/2014/main" val="1551054938"/>
                    </a:ext>
                  </a:extLst>
                </a:gridCol>
                <a:gridCol w="693905">
                  <a:extLst>
                    <a:ext uri="{9D8B030D-6E8A-4147-A177-3AD203B41FA5}">
                      <a16:colId xmlns:a16="http://schemas.microsoft.com/office/drawing/2014/main" val="2429303523"/>
                    </a:ext>
                  </a:extLst>
                </a:gridCol>
                <a:gridCol w="1211449">
                  <a:extLst>
                    <a:ext uri="{9D8B030D-6E8A-4147-A177-3AD203B41FA5}">
                      <a16:colId xmlns:a16="http://schemas.microsoft.com/office/drawing/2014/main" val="749733657"/>
                    </a:ext>
                  </a:extLst>
                </a:gridCol>
              </a:tblGrid>
              <a:tr h="370840">
                <a:tc>
                  <a:txBody>
                    <a:bodyPr/>
                    <a:lstStyle/>
                    <a:p>
                      <a:r>
                        <a:rPr lang="en-GB" sz="1200" dirty="0"/>
                        <a:t>SSI</a:t>
                      </a:r>
                    </a:p>
                  </a:txBody>
                  <a:tcPr/>
                </a:tc>
                <a:tc>
                  <a:txBody>
                    <a:bodyPr/>
                    <a:lstStyle/>
                    <a:p>
                      <a:r>
                        <a:rPr lang="en-GB" sz="1200" dirty="0"/>
                        <a:t>Name</a:t>
                      </a:r>
                    </a:p>
                  </a:txBody>
                  <a:tcPr/>
                </a:tc>
                <a:tc>
                  <a:txBody>
                    <a:bodyPr/>
                    <a:lstStyle/>
                    <a:p>
                      <a:r>
                        <a:rPr lang="en-GB" sz="1200" dirty="0" err="1"/>
                        <a:t>Phone_Number</a:t>
                      </a:r>
                      <a:endParaRPr lang="en-GB" sz="1200" dirty="0"/>
                    </a:p>
                  </a:txBody>
                  <a:tcPr/>
                </a:tc>
                <a:extLst>
                  <a:ext uri="{0D108BD9-81ED-4DB2-BD59-A6C34878D82A}">
                    <a16:rowId xmlns:a16="http://schemas.microsoft.com/office/drawing/2014/main" val="1488878063"/>
                  </a:ext>
                </a:extLst>
              </a:tr>
              <a:tr h="370840">
                <a:tc>
                  <a:txBody>
                    <a:bodyPr/>
                    <a:lstStyle/>
                    <a:p>
                      <a:r>
                        <a:rPr lang="en-GB" sz="1200" dirty="0"/>
                        <a:t>87542702</a:t>
                      </a:r>
                    </a:p>
                  </a:txBody>
                  <a:tcPr/>
                </a:tc>
                <a:tc>
                  <a:txBody>
                    <a:bodyPr/>
                    <a:lstStyle/>
                    <a:p>
                      <a:r>
                        <a:rPr lang="en-GB" sz="1200" dirty="0"/>
                        <a:t>Tom</a:t>
                      </a:r>
                    </a:p>
                  </a:txBody>
                  <a:tcPr/>
                </a:tc>
                <a:tc>
                  <a:txBody>
                    <a:bodyPr/>
                    <a:lstStyle/>
                    <a:p>
                      <a:r>
                        <a:rPr lang="en-GB" sz="1200" dirty="0"/>
                        <a:t>75315567</a:t>
                      </a:r>
                    </a:p>
                  </a:txBody>
                  <a:tcPr/>
                </a:tc>
                <a:extLst>
                  <a:ext uri="{0D108BD9-81ED-4DB2-BD59-A6C34878D82A}">
                    <a16:rowId xmlns:a16="http://schemas.microsoft.com/office/drawing/2014/main" val="4098427296"/>
                  </a:ext>
                </a:extLst>
              </a:tr>
              <a:tr h="370840">
                <a:tc>
                  <a:txBody>
                    <a:bodyPr/>
                    <a:lstStyle/>
                    <a:p>
                      <a:r>
                        <a:rPr lang="en-GB" sz="1200" dirty="0"/>
                        <a:t>68201937</a:t>
                      </a:r>
                    </a:p>
                  </a:txBody>
                  <a:tcPr/>
                </a:tc>
                <a:tc>
                  <a:txBody>
                    <a:bodyPr/>
                    <a:lstStyle/>
                    <a:p>
                      <a:r>
                        <a:rPr lang="en-GB" sz="1200" dirty="0"/>
                        <a:t>Uraz</a:t>
                      </a:r>
                    </a:p>
                  </a:txBody>
                  <a:tcPr/>
                </a:tc>
                <a:tc>
                  <a:txBody>
                    <a:bodyPr/>
                    <a:lstStyle/>
                    <a:p>
                      <a:r>
                        <a:rPr lang="en-GB" sz="1200" dirty="0"/>
                        <a:t>75335521</a:t>
                      </a:r>
                    </a:p>
                  </a:txBody>
                  <a:tcPr/>
                </a:tc>
                <a:extLst>
                  <a:ext uri="{0D108BD9-81ED-4DB2-BD59-A6C34878D82A}">
                    <a16:rowId xmlns:a16="http://schemas.microsoft.com/office/drawing/2014/main" val="1953469719"/>
                  </a:ext>
                </a:extLst>
              </a:tr>
              <a:tr h="370840">
                <a:tc>
                  <a:txBody>
                    <a:bodyPr/>
                    <a:lstStyle/>
                    <a:p>
                      <a:r>
                        <a:rPr lang="en-GB" sz="1200" dirty="0"/>
                        <a:t>23139827</a:t>
                      </a:r>
                    </a:p>
                  </a:txBody>
                  <a:tcPr/>
                </a:tc>
                <a:tc>
                  <a:txBody>
                    <a:bodyPr/>
                    <a:lstStyle/>
                    <a:p>
                      <a:r>
                        <a:rPr lang="en-GB" sz="1200" dirty="0"/>
                        <a:t>Nick</a:t>
                      </a:r>
                    </a:p>
                  </a:txBody>
                  <a:tcPr/>
                </a:tc>
                <a:tc>
                  <a:txBody>
                    <a:bodyPr/>
                    <a:lstStyle/>
                    <a:p>
                      <a:r>
                        <a:rPr lang="en-GB" sz="1200" dirty="0"/>
                        <a:t>75315544</a:t>
                      </a:r>
                    </a:p>
                  </a:txBody>
                  <a:tcPr/>
                </a:tc>
                <a:extLst>
                  <a:ext uri="{0D108BD9-81ED-4DB2-BD59-A6C34878D82A}">
                    <a16:rowId xmlns:a16="http://schemas.microsoft.com/office/drawing/2014/main" val="3233330986"/>
                  </a:ext>
                </a:extLst>
              </a:tr>
            </a:tbl>
          </a:graphicData>
        </a:graphic>
      </p:graphicFrame>
      <p:graphicFrame>
        <p:nvGraphicFramePr>
          <p:cNvPr id="7" name="Table 7">
            <a:extLst>
              <a:ext uri="{FF2B5EF4-FFF2-40B4-BE49-F238E27FC236}">
                <a16:creationId xmlns:a16="http://schemas.microsoft.com/office/drawing/2014/main" id="{D6549590-18EA-029A-215B-BC81A83274A1}"/>
              </a:ext>
            </a:extLst>
          </p:cNvPr>
          <p:cNvGraphicFramePr>
            <a:graphicFrameLocks noGrp="1"/>
          </p:cNvGraphicFramePr>
          <p:nvPr/>
        </p:nvGraphicFramePr>
        <p:xfrm>
          <a:off x="7850438" y="3079708"/>
          <a:ext cx="946468" cy="1483360"/>
        </p:xfrm>
        <a:graphic>
          <a:graphicData uri="http://schemas.openxmlformats.org/drawingml/2006/table">
            <a:tbl>
              <a:tblPr firstRow="1" bandRow="1">
                <a:tableStyleId>{5C22544A-7EE6-4342-B048-85BDC9FD1C3A}</a:tableStyleId>
              </a:tblPr>
              <a:tblGrid>
                <a:gridCol w="946468">
                  <a:extLst>
                    <a:ext uri="{9D8B030D-6E8A-4147-A177-3AD203B41FA5}">
                      <a16:colId xmlns:a16="http://schemas.microsoft.com/office/drawing/2014/main" val="1551054938"/>
                    </a:ext>
                  </a:extLst>
                </a:gridCol>
              </a:tblGrid>
              <a:tr h="370840">
                <a:tc>
                  <a:txBody>
                    <a:bodyPr/>
                    <a:lstStyle/>
                    <a:p>
                      <a:r>
                        <a:rPr lang="en-GB" sz="1400" dirty="0"/>
                        <a:t>Price</a:t>
                      </a:r>
                    </a:p>
                  </a:txBody>
                  <a:tcPr/>
                </a:tc>
                <a:extLst>
                  <a:ext uri="{0D108BD9-81ED-4DB2-BD59-A6C34878D82A}">
                    <a16:rowId xmlns:a16="http://schemas.microsoft.com/office/drawing/2014/main" val="1488878063"/>
                  </a:ext>
                </a:extLst>
              </a:tr>
              <a:tr h="370840">
                <a:tc>
                  <a:txBody>
                    <a:bodyPr/>
                    <a:lstStyle/>
                    <a:p>
                      <a:r>
                        <a:rPr lang="en-GB" sz="1400" dirty="0"/>
                        <a:t>10</a:t>
                      </a:r>
                    </a:p>
                  </a:txBody>
                  <a:tcPr/>
                </a:tc>
                <a:extLst>
                  <a:ext uri="{0D108BD9-81ED-4DB2-BD59-A6C34878D82A}">
                    <a16:rowId xmlns:a16="http://schemas.microsoft.com/office/drawing/2014/main" val="4098427296"/>
                  </a:ext>
                </a:extLst>
              </a:tr>
              <a:tr h="370840">
                <a:tc>
                  <a:txBody>
                    <a:bodyPr/>
                    <a:lstStyle/>
                    <a:p>
                      <a:r>
                        <a:rPr lang="en-GB" sz="1400" dirty="0"/>
                        <a:t>23</a:t>
                      </a:r>
                    </a:p>
                  </a:txBody>
                  <a:tcPr/>
                </a:tc>
                <a:extLst>
                  <a:ext uri="{0D108BD9-81ED-4DB2-BD59-A6C34878D82A}">
                    <a16:rowId xmlns:a16="http://schemas.microsoft.com/office/drawing/2014/main" val="1953469719"/>
                  </a:ext>
                </a:extLst>
              </a:tr>
              <a:tr h="370840">
                <a:tc>
                  <a:txBody>
                    <a:bodyPr/>
                    <a:lstStyle/>
                    <a:p>
                      <a:r>
                        <a:rPr lang="en-GB" sz="1400" dirty="0"/>
                        <a:t>12</a:t>
                      </a:r>
                    </a:p>
                  </a:txBody>
                  <a:tcPr/>
                </a:tc>
                <a:extLst>
                  <a:ext uri="{0D108BD9-81ED-4DB2-BD59-A6C34878D82A}">
                    <a16:rowId xmlns:a16="http://schemas.microsoft.com/office/drawing/2014/main" val="3233330986"/>
                  </a:ext>
                </a:extLst>
              </a:tr>
            </a:tbl>
          </a:graphicData>
        </a:graphic>
      </p:graphicFrame>
      <p:pic>
        <p:nvPicPr>
          <p:cNvPr id="8" name="Picture 7">
            <a:extLst>
              <a:ext uri="{FF2B5EF4-FFF2-40B4-BE49-F238E27FC236}">
                <a16:creationId xmlns:a16="http://schemas.microsoft.com/office/drawing/2014/main" id="{E36E3DB6-C726-D45E-CFD8-FE54C6626CBB}"/>
              </a:ext>
            </a:extLst>
          </p:cNvPr>
          <p:cNvPicPr>
            <a:picLocks noChangeAspect="1"/>
          </p:cNvPicPr>
          <p:nvPr/>
        </p:nvPicPr>
        <p:blipFill rotWithShape="1">
          <a:blip r:embed="rId2"/>
          <a:srcRect r="64793"/>
          <a:stretch/>
        </p:blipFill>
        <p:spPr>
          <a:xfrm>
            <a:off x="6378007" y="3073924"/>
            <a:ext cx="1472431" cy="1511939"/>
          </a:xfrm>
          <a:prstGeom prst="rect">
            <a:avLst/>
          </a:prstGeom>
        </p:spPr>
      </p:pic>
      <p:sp>
        <p:nvSpPr>
          <p:cNvPr id="11" name="TextBox 10">
            <a:extLst>
              <a:ext uri="{FF2B5EF4-FFF2-40B4-BE49-F238E27FC236}">
                <a16:creationId xmlns:a16="http://schemas.microsoft.com/office/drawing/2014/main" id="{125BDACB-B9FC-1280-99B9-D6439094E479}"/>
              </a:ext>
            </a:extLst>
          </p:cNvPr>
          <p:cNvSpPr txBox="1"/>
          <p:nvPr/>
        </p:nvSpPr>
        <p:spPr>
          <a:xfrm>
            <a:off x="88746" y="3060132"/>
            <a:ext cx="6096000" cy="369332"/>
          </a:xfrm>
          <a:prstGeom prst="rect">
            <a:avLst/>
          </a:prstGeom>
          <a:noFill/>
        </p:spPr>
        <p:txBody>
          <a:bodyPr wrap="square">
            <a:spAutoFit/>
          </a:bodyPr>
          <a:lstStyle/>
          <a:p>
            <a:r>
              <a:rPr lang="en-GB" dirty="0"/>
              <a:t>CAR</a:t>
            </a:r>
          </a:p>
        </p:txBody>
      </p:sp>
      <p:sp>
        <p:nvSpPr>
          <p:cNvPr id="13" name="TextBox 12">
            <a:extLst>
              <a:ext uri="{FF2B5EF4-FFF2-40B4-BE49-F238E27FC236}">
                <a16:creationId xmlns:a16="http://schemas.microsoft.com/office/drawing/2014/main" id="{29B5CBDC-C384-DD9C-3C0F-06FB1F41402A}"/>
              </a:ext>
            </a:extLst>
          </p:cNvPr>
          <p:cNvSpPr txBox="1"/>
          <p:nvPr/>
        </p:nvSpPr>
        <p:spPr>
          <a:xfrm>
            <a:off x="4992202" y="3036006"/>
            <a:ext cx="6096000" cy="369332"/>
          </a:xfrm>
          <a:prstGeom prst="rect">
            <a:avLst/>
          </a:prstGeom>
          <a:noFill/>
        </p:spPr>
        <p:txBody>
          <a:bodyPr wrap="square">
            <a:spAutoFit/>
          </a:bodyPr>
          <a:lstStyle/>
          <a:p>
            <a:r>
              <a:rPr lang="en-GB" dirty="0"/>
              <a:t>MEC_REPAIR</a:t>
            </a:r>
          </a:p>
        </p:txBody>
      </p:sp>
      <p:sp>
        <p:nvSpPr>
          <p:cNvPr id="9" name="Rectangle 8">
            <a:extLst>
              <a:ext uri="{FF2B5EF4-FFF2-40B4-BE49-F238E27FC236}">
                <a16:creationId xmlns:a16="http://schemas.microsoft.com/office/drawing/2014/main" id="{37014751-A2D5-E99F-ECE7-67EA6DB051BF}"/>
              </a:ext>
            </a:extLst>
          </p:cNvPr>
          <p:cNvSpPr/>
          <p:nvPr/>
        </p:nvSpPr>
        <p:spPr>
          <a:xfrm>
            <a:off x="6521060" y="3875491"/>
            <a:ext cx="1137486" cy="24021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DEFAULT</a:t>
            </a:r>
          </a:p>
        </p:txBody>
      </p:sp>
      <p:sp>
        <p:nvSpPr>
          <p:cNvPr id="10" name="Rectangle 9">
            <a:extLst>
              <a:ext uri="{FF2B5EF4-FFF2-40B4-BE49-F238E27FC236}">
                <a16:creationId xmlns:a16="http://schemas.microsoft.com/office/drawing/2014/main" id="{8FF85F44-B2A7-24F3-A7AA-C71B629BC7B1}"/>
              </a:ext>
            </a:extLst>
          </p:cNvPr>
          <p:cNvSpPr/>
          <p:nvPr/>
        </p:nvSpPr>
        <p:spPr>
          <a:xfrm>
            <a:off x="674519" y="3855353"/>
            <a:ext cx="1232658" cy="24021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8B2A9204-02DF-C700-55BF-78B1C2660D75}"/>
              </a:ext>
            </a:extLst>
          </p:cNvPr>
          <p:cNvSpPr/>
          <p:nvPr/>
        </p:nvSpPr>
        <p:spPr>
          <a:xfrm>
            <a:off x="2176764" y="3877178"/>
            <a:ext cx="676881" cy="24021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38A6D7BB-89E3-9F5D-C3A5-E69AEA31DBB8}"/>
              </a:ext>
            </a:extLst>
          </p:cNvPr>
          <p:cNvSpPr/>
          <p:nvPr/>
        </p:nvSpPr>
        <p:spPr>
          <a:xfrm>
            <a:off x="3046906" y="3855353"/>
            <a:ext cx="676881" cy="24021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3C762DB9-F399-411B-6B2E-D3E20DCB104F}"/>
              </a:ext>
            </a:extLst>
          </p:cNvPr>
          <p:cNvSpPr/>
          <p:nvPr/>
        </p:nvSpPr>
        <p:spPr>
          <a:xfrm>
            <a:off x="3835024" y="3887561"/>
            <a:ext cx="676881" cy="24021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B020C63F-FEB1-A1FE-C7AA-1B68D38836F9}"/>
              </a:ext>
            </a:extLst>
          </p:cNvPr>
          <p:cNvSpPr txBox="1"/>
          <p:nvPr/>
        </p:nvSpPr>
        <p:spPr>
          <a:xfrm>
            <a:off x="6469210" y="1294938"/>
            <a:ext cx="3701707" cy="523220"/>
          </a:xfrm>
          <a:prstGeom prst="rect">
            <a:avLst/>
          </a:prstGeom>
          <a:noFill/>
        </p:spPr>
        <p:txBody>
          <a:bodyPr wrap="square">
            <a:spAutoFit/>
          </a:bodyPr>
          <a:lstStyle/>
          <a:p>
            <a:r>
              <a:rPr lang="en-GB" sz="1400" dirty="0"/>
              <a:t>“A car can be repaired by at most one mechanic.</a:t>
            </a:r>
          </a:p>
          <a:p>
            <a:r>
              <a:rPr lang="en-GB" sz="1400" dirty="0"/>
              <a:t>A mechanic can repair at most one type of car.”</a:t>
            </a:r>
          </a:p>
        </p:txBody>
      </p:sp>
      <p:grpSp>
        <p:nvGrpSpPr>
          <p:cNvPr id="17" name="Group 16">
            <a:extLst>
              <a:ext uri="{FF2B5EF4-FFF2-40B4-BE49-F238E27FC236}">
                <a16:creationId xmlns:a16="http://schemas.microsoft.com/office/drawing/2014/main" id="{CB88123B-5828-A31E-DECA-11D9CBBE7CA6}"/>
              </a:ext>
            </a:extLst>
          </p:cNvPr>
          <p:cNvGrpSpPr/>
          <p:nvPr/>
        </p:nvGrpSpPr>
        <p:grpSpPr>
          <a:xfrm>
            <a:off x="4563292" y="1885573"/>
            <a:ext cx="6943824" cy="856836"/>
            <a:chOff x="1018680" y="3533832"/>
            <a:chExt cx="9957214" cy="1546661"/>
          </a:xfrm>
        </p:grpSpPr>
        <p:sp>
          <p:nvSpPr>
            <p:cNvPr id="18" name="Flowchart: Decision 17">
              <a:extLst>
                <a:ext uri="{FF2B5EF4-FFF2-40B4-BE49-F238E27FC236}">
                  <a16:creationId xmlns:a16="http://schemas.microsoft.com/office/drawing/2014/main" id="{51FF3D05-25C8-3085-93A5-ECB4A4F047DD}"/>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19" name="Rectangle 18">
              <a:extLst>
                <a:ext uri="{FF2B5EF4-FFF2-40B4-BE49-F238E27FC236}">
                  <a16:creationId xmlns:a16="http://schemas.microsoft.com/office/drawing/2014/main" id="{6264AEF8-CDA1-70AA-5279-F277E75084EB}"/>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20" name="Oval 19">
              <a:extLst>
                <a:ext uri="{FF2B5EF4-FFF2-40B4-BE49-F238E27FC236}">
                  <a16:creationId xmlns:a16="http://schemas.microsoft.com/office/drawing/2014/main" id="{DBB1C676-C01D-4476-A38E-331DDBBFF7C6}"/>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21" name="Oval 20">
              <a:extLst>
                <a:ext uri="{FF2B5EF4-FFF2-40B4-BE49-F238E27FC236}">
                  <a16:creationId xmlns:a16="http://schemas.microsoft.com/office/drawing/2014/main" id="{74301380-56DE-0CDE-C376-BD6EFFB2783E}"/>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22" name="Oval 21">
              <a:extLst>
                <a:ext uri="{FF2B5EF4-FFF2-40B4-BE49-F238E27FC236}">
                  <a16:creationId xmlns:a16="http://schemas.microsoft.com/office/drawing/2014/main" id="{C48A7FA7-4B47-F2EA-4219-2B87F2E8B2E3}"/>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23" name="Straight Connector 22">
              <a:extLst>
                <a:ext uri="{FF2B5EF4-FFF2-40B4-BE49-F238E27FC236}">
                  <a16:creationId xmlns:a16="http://schemas.microsoft.com/office/drawing/2014/main" id="{669BEA4A-42FA-18AB-2A0A-6E118C333415}"/>
                </a:ext>
              </a:extLst>
            </p:cNvPr>
            <p:cNvCxnSpPr>
              <a:stCxn id="20" idx="6"/>
              <a:endCxn id="19"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CD88AE7-5637-D0CA-E67B-3E58E990A92D}"/>
                </a:ext>
              </a:extLst>
            </p:cNvPr>
            <p:cNvCxnSpPr>
              <a:cxnSpLocks/>
              <a:stCxn id="22" idx="4"/>
              <a:endCxn id="19"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3D7E739-49C4-E7F3-89E7-1F23EAA1F793}"/>
                </a:ext>
              </a:extLst>
            </p:cNvPr>
            <p:cNvCxnSpPr>
              <a:cxnSpLocks/>
              <a:stCxn id="21" idx="2"/>
              <a:endCxn id="19"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7E18115-B3C8-A37D-B332-B0ECBA9B543F}"/>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27" name="Oval 26">
              <a:extLst>
                <a:ext uri="{FF2B5EF4-FFF2-40B4-BE49-F238E27FC236}">
                  <a16:creationId xmlns:a16="http://schemas.microsoft.com/office/drawing/2014/main" id="{60A09A8C-84B1-53F5-9E13-A24EF362BAD0}"/>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28" name="Oval 27">
              <a:extLst>
                <a:ext uri="{FF2B5EF4-FFF2-40B4-BE49-F238E27FC236}">
                  <a16:creationId xmlns:a16="http://schemas.microsoft.com/office/drawing/2014/main" id="{3F105C7D-191E-B9D3-ED78-D2CEF8906D48}"/>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29" name="Straight Connector 28">
              <a:extLst>
                <a:ext uri="{FF2B5EF4-FFF2-40B4-BE49-F238E27FC236}">
                  <a16:creationId xmlns:a16="http://schemas.microsoft.com/office/drawing/2014/main" id="{57B56F93-14F4-9F24-9A09-2D51F16E6FD4}"/>
                </a:ext>
              </a:extLst>
            </p:cNvPr>
            <p:cNvCxnSpPr>
              <a:cxnSpLocks/>
              <a:stCxn id="27" idx="4"/>
              <a:endCxn id="26"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A73608A-12FE-1338-C585-D87920033DB7}"/>
                </a:ext>
              </a:extLst>
            </p:cNvPr>
            <p:cNvCxnSpPr>
              <a:cxnSpLocks/>
              <a:stCxn id="28" idx="3"/>
              <a:endCxn id="26"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48F3D05-0293-6673-9EEF-1375C1C90E72}"/>
                </a:ext>
              </a:extLst>
            </p:cNvPr>
            <p:cNvCxnSpPr>
              <a:cxnSpLocks/>
              <a:endCxn id="26"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071DCE8-B818-F8EE-88E6-F4FA84D0E603}"/>
                </a:ext>
              </a:extLst>
            </p:cNvPr>
            <p:cNvCxnSpPr>
              <a:cxnSpLocks/>
              <a:stCxn id="18" idx="3"/>
              <a:endCxn id="26"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57F19FB-F1DE-BA5C-FE6F-DD5ABF7AB344}"/>
                </a:ext>
              </a:extLst>
            </p:cNvPr>
            <p:cNvCxnSpPr>
              <a:cxnSpLocks/>
              <a:stCxn id="19" idx="3"/>
              <a:endCxn id="18"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71021878-C23F-9A43-CBA1-51A9E59731A8}"/>
                </a:ext>
              </a:extLst>
            </p:cNvPr>
            <p:cNvSpPr txBox="1"/>
            <p:nvPr/>
          </p:nvSpPr>
          <p:spPr>
            <a:xfrm>
              <a:off x="3892731" y="4300654"/>
              <a:ext cx="697535" cy="427087"/>
            </a:xfrm>
            <a:prstGeom prst="rect">
              <a:avLst/>
            </a:prstGeom>
            <a:noFill/>
          </p:spPr>
          <p:txBody>
            <a:bodyPr wrap="square" rtlCol="0">
              <a:spAutoFit/>
            </a:bodyPr>
            <a:lstStyle/>
            <a:p>
              <a:r>
                <a:rPr lang="en-GB" sz="1000" dirty="0"/>
                <a:t>1</a:t>
              </a:r>
            </a:p>
          </p:txBody>
        </p:sp>
        <p:sp>
          <p:nvSpPr>
            <p:cNvPr id="35" name="TextBox 34">
              <a:extLst>
                <a:ext uri="{FF2B5EF4-FFF2-40B4-BE49-F238E27FC236}">
                  <a16:creationId xmlns:a16="http://schemas.microsoft.com/office/drawing/2014/main" id="{7D7DC415-D1DC-5032-66B2-2D01DD8F04D5}"/>
                </a:ext>
              </a:extLst>
            </p:cNvPr>
            <p:cNvSpPr txBox="1"/>
            <p:nvPr/>
          </p:nvSpPr>
          <p:spPr>
            <a:xfrm>
              <a:off x="7833559" y="4260654"/>
              <a:ext cx="697535" cy="427087"/>
            </a:xfrm>
            <a:prstGeom prst="rect">
              <a:avLst/>
            </a:prstGeom>
            <a:noFill/>
          </p:spPr>
          <p:txBody>
            <a:bodyPr wrap="square" rtlCol="0">
              <a:spAutoFit/>
            </a:bodyPr>
            <a:lstStyle/>
            <a:p>
              <a:r>
                <a:rPr lang="en-GB" sz="1000" dirty="0"/>
                <a:t>1</a:t>
              </a:r>
            </a:p>
          </p:txBody>
        </p:sp>
        <p:sp>
          <p:nvSpPr>
            <p:cNvPr id="36" name="Oval 35">
              <a:extLst>
                <a:ext uri="{FF2B5EF4-FFF2-40B4-BE49-F238E27FC236}">
                  <a16:creationId xmlns:a16="http://schemas.microsoft.com/office/drawing/2014/main" id="{00F64494-4BF1-5A72-6238-1194B9F1F47D}"/>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sp>
        <p:nvSpPr>
          <p:cNvPr id="37" name="Oval 36">
            <a:extLst>
              <a:ext uri="{FF2B5EF4-FFF2-40B4-BE49-F238E27FC236}">
                <a16:creationId xmlns:a16="http://schemas.microsoft.com/office/drawing/2014/main" id="{1A385441-5DA0-BE71-A427-6572A2F995FA}"/>
              </a:ext>
            </a:extLst>
          </p:cNvPr>
          <p:cNvSpPr/>
          <p:nvPr/>
        </p:nvSpPr>
        <p:spPr>
          <a:xfrm>
            <a:off x="7331230" y="1626058"/>
            <a:ext cx="4455492" cy="151193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65F57390-74B3-1330-8F93-E722CA0B4FED}"/>
              </a:ext>
            </a:extLst>
          </p:cNvPr>
          <p:cNvSpPr/>
          <p:nvPr/>
        </p:nvSpPr>
        <p:spPr>
          <a:xfrm>
            <a:off x="674519" y="3801222"/>
            <a:ext cx="4092604" cy="423552"/>
          </a:xfrm>
          <a:prstGeom prst="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solidFill>
                <a:srgbClr val="FF0000"/>
              </a:solidFill>
            </a:endParaRPr>
          </a:p>
        </p:txBody>
      </p:sp>
    </p:spTree>
    <p:extLst>
      <p:ext uri="{BB962C8B-B14F-4D97-AF65-F5344CB8AC3E}">
        <p14:creationId xmlns:p14="http://schemas.microsoft.com/office/powerpoint/2010/main" val="391125810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68BA9A-5EE5-D17C-4112-A76D16FBFBE6}"/>
              </a:ext>
            </a:extLst>
          </p:cNvPr>
          <p:cNvSpPr>
            <a:spLocks noGrp="1"/>
          </p:cNvSpPr>
          <p:nvPr>
            <p:ph type="title"/>
          </p:nvPr>
        </p:nvSpPr>
        <p:spPr>
          <a:xfrm>
            <a:off x="783773" y="475866"/>
            <a:ext cx="8250058" cy="843747"/>
          </a:xfrm>
        </p:spPr>
        <p:txBody>
          <a:bodyPr/>
          <a:lstStyle/>
          <a:p>
            <a:r>
              <a:rPr lang="en-GB" dirty="0"/>
              <a:t>Referential Integrity</a:t>
            </a:r>
          </a:p>
        </p:txBody>
      </p:sp>
      <p:sp>
        <p:nvSpPr>
          <p:cNvPr id="6" name="Content Placeholder 5">
            <a:extLst>
              <a:ext uri="{FF2B5EF4-FFF2-40B4-BE49-F238E27FC236}">
                <a16:creationId xmlns:a16="http://schemas.microsoft.com/office/drawing/2014/main" id="{1EA11BFD-A035-C18E-2B40-AC24CC9DB86E}"/>
              </a:ext>
            </a:extLst>
          </p:cNvPr>
          <p:cNvSpPr>
            <a:spLocks noGrp="1"/>
          </p:cNvSpPr>
          <p:nvPr>
            <p:ph idx="1"/>
          </p:nvPr>
        </p:nvSpPr>
        <p:spPr>
          <a:xfrm>
            <a:off x="807252" y="1848473"/>
            <a:ext cx="11167033" cy="4778750"/>
          </a:xfrm>
        </p:spPr>
        <p:txBody>
          <a:bodyPr>
            <a:normAutofit/>
          </a:bodyPr>
          <a:lstStyle/>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r>
              <a:rPr lang="en-GB" dirty="0"/>
              <a:t>If a tuple (say 2</a:t>
            </a:r>
            <a:r>
              <a:rPr lang="en-GB" baseline="30000" dirty="0"/>
              <a:t>nd</a:t>
            </a:r>
            <a:r>
              <a:rPr lang="en-GB" dirty="0"/>
              <a:t> tuple) is to be deleted from referenced table (CAR)</a:t>
            </a:r>
          </a:p>
          <a:p>
            <a:pPr lvl="2"/>
            <a:r>
              <a:rPr lang="en-GB" dirty="0"/>
              <a:t>Get the primary key value of the tuple (</a:t>
            </a:r>
            <a:r>
              <a:rPr lang="en-GB" dirty="0" err="1"/>
              <a:t>Toyota_Corolla</a:t>
            </a:r>
            <a:r>
              <a:rPr lang="en-GB" dirty="0"/>
              <a:t>).</a:t>
            </a:r>
          </a:p>
          <a:p>
            <a:pPr lvl="2"/>
            <a:r>
              <a:rPr lang="en-GB" dirty="0"/>
              <a:t>Find all the tuples with values (</a:t>
            </a:r>
            <a:r>
              <a:rPr lang="en-GB" dirty="0" err="1"/>
              <a:t>Toyota_Corolla</a:t>
            </a:r>
            <a:r>
              <a:rPr lang="en-GB" dirty="0"/>
              <a:t>) in the referencing table (MEC_REPAIR)</a:t>
            </a:r>
          </a:p>
          <a:p>
            <a:pPr lvl="3"/>
            <a:r>
              <a:rPr lang="en-GB" dirty="0"/>
              <a:t>If SET NULL -&gt; Select all these tuples in the referencing table (MEC_REPAIR) </a:t>
            </a:r>
            <a:r>
              <a:rPr lang="en-GB" dirty="0">
                <a:solidFill>
                  <a:schemeClr val="bg1"/>
                </a:solidFill>
              </a:rPr>
              <a:t>and set the foreign key value to a NULL value of these tuples in the referencing table (CAR).</a:t>
            </a:r>
          </a:p>
          <a:p>
            <a:pPr lvl="2"/>
            <a:endParaRPr lang="en-GB" dirty="0"/>
          </a:p>
          <a:p>
            <a:pPr marL="914400" lvl="2" indent="0">
              <a:buNone/>
            </a:pPr>
            <a:endParaRPr lang="en-GB" dirty="0"/>
          </a:p>
          <a:p>
            <a:pPr marL="457200" lvl="1" indent="0">
              <a:buNone/>
            </a:pPr>
            <a:endParaRPr lang="en-GB" dirty="0"/>
          </a:p>
        </p:txBody>
      </p:sp>
      <p:sp>
        <p:nvSpPr>
          <p:cNvPr id="4" name="Slide Number Placeholder 3">
            <a:extLst>
              <a:ext uri="{FF2B5EF4-FFF2-40B4-BE49-F238E27FC236}">
                <a16:creationId xmlns:a16="http://schemas.microsoft.com/office/drawing/2014/main" id="{EDF9BB93-8687-BFE0-B7E9-2AF08ED97B59}"/>
              </a:ext>
            </a:extLst>
          </p:cNvPr>
          <p:cNvSpPr>
            <a:spLocks noGrp="1"/>
          </p:cNvSpPr>
          <p:nvPr>
            <p:ph type="sldNum" sz="quarter" idx="4"/>
          </p:nvPr>
        </p:nvSpPr>
        <p:spPr/>
        <p:txBody>
          <a:bodyPr/>
          <a:lstStyle/>
          <a:p>
            <a:fld id="{6998E55D-8E2A-4AFE-A61C-B5DBBB7761E7}" type="slidenum">
              <a:rPr lang="en-GB" smtClean="0"/>
              <a:pPr/>
              <a:t>84</a:t>
            </a:fld>
            <a:endParaRPr lang="en-GB"/>
          </a:p>
        </p:txBody>
      </p:sp>
      <p:pic>
        <p:nvPicPr>
          <p:cNvPr id="2" name="Picture 1">
            <a:extLst>
              <a:ext uri="{FF2B5EF4-FFF2-40B4-BE49-F238E27FC236}">
                <a16:creationId xmlns:a16="http://schemas.microsoft.com/office/drawing/2014/main" id="{D36110CE-E0A2-30A5-4087-400FD86FF42B}"/>
              </a:ext>
            </a:extLst>
          </p:cNvPr>
          <p:cNvPicPr>
            <a:picLocks noChangeAspect="1"/>
          </p:cNvPicPr>
          <p:nvPr/>
        </p:nvPicPr>
        <p:blipFill>
          <a:blip r:embed="rId2"/>
          <a:stretch>
            <a:fillRect/>
          </a:stretch>
        </p:blipFill>
        <p:spPr>
          <a:xfrm>
            <a:off x="674519" y="3073939"/>
            <a:ext cx="4182218" cy="1511939"/>
          </a:xfrm>
          <a:prstGeom prst="rect">
            <a:avLst/>
          </a:prstGeom>
        </p:spPr>
      </p:pic>
      <p:graphicFrame>
        <p:nvGraphicFramePr>
          <p:cNvPr id="3" name="Table 7">
            <a:extLst>
              <a:ext uri="{FF2B5EF4-FFF2-40B4-BE49-F238E27FC236}">
                <a16:creationId xmlns:a16="http://schemas.microsoft.com/office/drawing/2014/main" id="{15BC9764-8D5B-0844-95E0-53F394DC6626}"/>
              </a:ext>
            </a:extLst>
          </p:cNvPr>
          <p:cNvGraphicFramePr>
            <a:graphicFrameLocks noGrp="1"/>
          </p:cNvGraphicFramePr>
          <p:nvPr/>
        </p:nvGraphicFramePr>
        <p:xfrm>
          <a:off x="8796906" y="3079708"/>
          <a:ext cx="3027511" cy="1483360"/>
        </p:xfrm>
        <a:graphic>
          <a:graphicData uri="http://schemas.openxmlformats.org/drawingml/2006/table">
            <a:tbl>
              <a:tblPr firstRow="1" bandRow="1">
                <a:tableStyleId>{5C22544A-7EE6-4342-B048-85BDC9FD1C3A}</a:tableStyleId>
              </a:tblPr>
              <a:tblGrid>
                <a:gridCol w="1122157">
                  <a:extLst>
                    <a:ext uri="{9D8B030D-6E8A-4147-A177-3AD203B41FA5}">
                      <a16:colId xmlns:a16="http://schemas.microsoft.com/office/drawing/2014/main" val="1551054938"/>
                    </a:ext>
                  </a:extLst>
                </a:gridCol>
                <a:gridCol w="693905">
                  <a:extLst>
                    <a:ext uri="{9D8B030D-6E8A-4147-A177-3AD203B41FA5}">
                      <a16:colId xmlns:a16="http://schemas.microsoft.com/office/drawing/2014/main" val="2429303523"/>
                    </a:ext>
                  </a:extLst>
                </a:gridCol>
                <a:gridCol w="1211449">
                  <a:extLst>
                    <a:ext uri="{9D8B030D-6E8A-4147-A177-3AD203B41FA5}">
                      <a16:colId xmlns:a16="http://schemas.microsoft.com/office/drawing/2014/main" val="749733657"/>
                    </a:ext>
                  </a:extLst>
                </a:gridCol>
              </a:tblGrid>
              <a:tr h="370840">
                <a:tc>
                  <a:txBody>
                    <a:bodyPr/>
                    <a:lstStyle/>
                    <a:p>
                      <a:r>
                        <a:rPr lang="en-GB" sz="1200" dirty="0"/>
                        <a:t>SSI</a:t>
                      </a:r>
                    </a:p>
                  </a:txBody>
                  <a:tcPr/>
                </a:tc>
                <a:tc>
                  <a:txBody>
                    <a:bodyPr/>
                    <a:lstStyle/>
                    <a:p>
                      <a:r>
                        <a:rPr lang="en-GB" sz="1200" dirty="0"/>
                        <a:t>Name</a:t>
                      </a:r>
                    </a:p>
                  </a:txBody>
                  <a:tcPr/>
                </a:tc>
                <a:tc>
                  <a:txBody>
                    <a:bodyPr/>
                    <a:lstStyle/>
                    <a:p>
                      <a:r>
                        <a:rPr lang="en-GB" sz="1200" dirty="0" err="1"/>
                        <a:t>Phone_Number</a:t>
                      </a:r>
                      <a:endParaRPr lang="en-GB" sz="1200" dirty="0"/>
                    </a:p>
                  </a:txBody>
                  <a:tcPr/>
                </a:tc>
                <a:extLst>
                  <a:ext uri="{0D108BD9-81ED-4DB2-BD59-A6C34878D82A}">
                    <a16:rowId xmlns:a16="http://schemas.microsoft.com/office/drawing/2014/main" val="1488878063"/>
                  </a:ext>
                </a:extLst>
              </a:tr>
              <a:tr h="370840">
                <a:tc>
                  <a:txBody>
                    <a:bodyPr/>
                    <a:lstStyle/>
                    <a:p>
                      <a:r>
                        <a:rPr lang="en-GB" sz="1200" dirty="0"/>
                        <a:t>87542702</a:t>
                      </a:r>
                    </a:p>
                  </a:txBody>
                  <a:tcPr/>
                </a:tc>
                <a:tc>
                  <a:txBody>
                    <a:bodyPr/>
                    <a:lstStyle/>
                    <a:p>
                      <a:r>
                        <a:rPr lang="en-GB" sz="1200" dirty="0"/>
                        <a:t>Tom</a:t>
                      </a:r>
                    </a:p>
                  </a:txBody>
                  <a:tcPr/>
                </a:tc>
                <a:tc>
                  <a:txBody>
                    <a:bodyPr/>
                    <a:lstStyle/>
                    <a:p>
                      <a:r>
                        <a:rPr lang="en-GB" sz="1200" dirty="0"/>
                        <a:t>75315567</a:t>
                      </a:r>
                    </a:p>
                  </a:txBody>
                  <a:tcPr/>
                </a:tc>
                <a:extLst>
                  <a:ext uri="{0D108BD9-81ED-4DB2-BD59-A6C34878D82A}">
                    <a16:rowId xmlns:a16="http://schemas.microsoft.com/office/drawing/2014/main" val="4098427296"/>
                  </a:ext>
                </a:extLst>
              </a:tr>
              <a:tr h="370840">
                <a:tc>
                  <a:txBody>
                    <a:bodyPr/>
                    <a:lstStyle/>
                    <a:p>
                      <a:r>
                        <a:rPr lang="en-GB" sz="1200" dirty="0"/>
                        <a:t>68201937</a:t>
                      </a:r>
                    </a:p>
                  </a:txBody>
                  <a:tcPr/>
                </a:tc>
                <a:tc>
                  <a:txBody>
                    <a:bodyPr/>
                    <a:lstStyle/>
                    <a:p>
                      <a:r>
                        <a:rPr lang="en-GB" sz="1200" dirty="0"/>
                        <a:t>Uraz</a:t>
                      </a:r>
                    </a:p>
                  </a:txBody>
                  <a:tcPr/>
                </a:tc>
                <a:tc>
                  <a:txBody>
                    <a:bodyPr/>
                    <a:lstStyle/>
                    <a:p>
                      <a:r>
                        <a:rPr lang="en-GB" sz="1200" dirty="0"/>
                        <a:t>75335521</a:t>
                      </a:r>
                    </a:p>
                  </a:txBody>
                  <a:tcPr/>
                </a:tc>
                <a:extLst>
                  <a:ext uri="{0D108BD9-81ED-4DB2-BD59-A6C34878D82A}">
                    <a16:rowId xmlns:a16="http://schemas.microsoft.com/office/drawing/2014/main" val="1953469719"/>
                  </a:ext>
                </a:extLst>
              </a:tr>
              <a:tr h="370840">
                <a:tc>
                  <a:txBody>
                    <a:bodyPr/>
                    <a:lstStyle/>
                    <a:p>
                      <a:r>
                        <a:rPr lang="en-GB" sz="1200" dirty="0"/>
                        <a:t>23139827</a:t>
                      </a:r>
                    </a:p>
                  </a:txBody>
                  <a:tcPr/>
                </a:tc>
                <a:tc>
                  <a:txBody>
                    <a:bodyPr/>
                    <a:lstStyle/>
                    <a:p>
                      <a:r>
                        <a:rPr lang="en-GB" sz="1200" dirty="0"/>
                        <a:t>Nick</a:t>
                      </a:r>
                    </a:p>
                  </a:txBody>
                  <a:tcPr/>
                </a:tc>
                <a:tc>
                  <a:txBody>
                    <a:bodyPr/>
                    <a:lstStyle/>
                    <a:p>
                      <a:r>
                        <a:rPr lang="en-GB" sz="1200" dirty="0"/>
                        <a:t>75315544</a:t>
                      </a:r>
                    </a:p>
                  </a:txBody>
                  <a:tcPr/>
                </a:tc>
                <a:extLst>
                  <a:ext uri="{0D108BD9-81ED-4DB2-BD59-A6C34878D82A}">
                    <a16:rowId xmlns:a16="http://schemas.microsoft.com/office/drawing/2014/main" val="3233330986"/>
                  </a:ext>
                </a:extLst>
              </a:tr>
            </a:tbl>
          </a:graphicData>
        </a:graphic>
      </p:graphicFrame>
      <p:graphicFrame>
        <p:nvGraphicFramePr>
          <p:cNvPr id="7" name="Table 7">
            <a:extLst>
              <a:ext uri="{FF2B5EF4-FFF2-40B4-BE49-F238E27FC236}">
                <a16:creationId xmlns:a16="http://schemas.microsoft.com/office/drawing/2014/main" id="{D6549590-18EA-029A-215B-BC81A83274A1}"/>
              </a:ext>
            </a:extLst>
          </p:cNvPr>
          <p:cNvGraphicFramePr>
            <a:graphicFrameLocks noGrp="1"/>
          </p:cNvGraphicFramePr>
          <p:nvPr/>
        </p:nvGraphicFramePr>
        <p:xfrm>
          <a:off x="7850438" y="3079708"/>
          <a:ext cx="946468" cy="1483360"/>
        </p:xfrm>
        <a:graphic>
          <a:graphicData uri="http://schemas.openxmlformats.org/drawingml/2006/table">
            <a:tbl>
              <a:tblPr firstRow="1" bandRow="1">
                <a:tableStyleId>{5C22544A-7EE6-4342-B048-85BDC9FD1C3A}</a:tableStyleId>
              </a:tblPr>
              <a:tblGrid>
                <a:gridCol w="946468">
                  <a:extLst>
                    <a:ext uri="{9D8B030D-6E8A-4147-A177-3AD203B41FA5}">
                      <a16:colId xmlns:a16="http://schemas.microsoft.com/office/drawing/2014/main" val="1551054938"/>
                    </a:ext>
                  </a:extLst>
                </a:gridCol>
              </a:tblGrid>
              <a:tr h="370840">
                <a:tc>
                  <a:txBody>
                    <a:bodyPr/>
                    <a:lstStyle/>
                    <a:p>
                      <a:r>
                        <a:rPr lang="en-GB" sz="1400" dirty="0"/>
                        <a:t>Price</a:t>
                      </a:r>
                    </a:p>
                  </a:txBody>
                  <a:tcPr/>
                </a:tc>
                <a:extLst>
                  <a:ext uri="{0D108BD9-81ED-4DB2-BD59-A6C34878D82A}">
                    <a16:rowId xmlns:a16="http://schemas.microsoft.com/office/drawing/2014/main" val="1488878063"/>
                  </a:ext>
                </a:extLst>
              </a:tr>
              <a:tr h="370840">
                <a:tc>
                  <a:txBody>
                    <a:bodyPr/>
                    <a:lstStyle/>
                    <a:p>
                      <a:r>
                        <a:rPr lang="en-GB" sz="1400" dirty="0"/>
                        <a:t>10</a:t>
                      </a:r>
                    </a:p>
                  </a:txBody>
                  <a:tcPr/>
                </a:tc>
                <a:extLst>
                  <a:ext uri="{0D108BD9-81ED-4DB2-BD59-A6C34878D82A}">
                    <a16:rowId xmlns:a16="http://schemas.microsoft.com/office/drawing/2014/main" val="4098427296"/>
                  </a:ext>
                </a:extLst>
              </a:tr>
              <a:tr h="370840">
                <a:tc>
                  <a:txBody>
                    <a:bodyPr/>
                    <a:lstStyle/>
                    <a:p>
                      <a:r>
                        <a:rPr lang="en-GB" sz="1400" dirty="0"/>
                        <a:t>23</a:t>
                      </a:r>
                    </a:p>
                  </a:txBody>
                  <a:tcPr/>
                </a:tc>
                <a:extLst>
                  <a:ext uri="{0D108BD9-81ED-4DB2-BD59-A6C34878D82A}">
                    <a16:rowId xmlns:a16="http://schemas.microsoft.com/office/drawing/2014/main" val="1953469719"/>
                  </a:ext>
                </a:extLst>
              </a:tr>
              <a:tr h="370840">
                <a:tc>
                  <a:txBody>
                    <a:bodyPr/>
                    <a:lstStyle/>
                    <a:p>
                      <a:r>
                        <a:rPr lang="en-GB" sz="1400" dirty="0"/>
                        <a:t>12</a:t>
                      </a:r>
                    </a:p>
                  </a:txBody>
                  <a:tcPr/>
                </a:tc>
                <a:extLst>
                  <a:ext uri="{0D108BD9-81ED-4DB2-BD59-A6C34878D82A}">
                    <a16:rowId xmlns:a16="http://schemas.microsoft.com/office/drawing/2014/main" val="3233330986"/>
                  </a:ext>
                </a:extLst>
              </a:tr>
            </a:tbl>
          </a:graphicData>
        </a:graphic>
      </p:graphicFrame>
      <p:pic>
        <p:nvPicPr>
          <p:cNvPr id="8" name="Picture 7">
            <a:extLst>
              <a:ext uri="{FF2B5EF4-FFF2-40B4-BE49-F238E27FC236}">
                <a16:creationId xmlns:a16="http://schemas.microsoft.com/office/drawing/2014/main" id="{E36E3DB6-C726-D45E-CFD8-FE54C6626CBB}"/>
              </a:ext>
            </a:extLst>
          </p:cNvPr>
          <p:cNvPicPr>
            <a:picLocks noChangeAspect="1"/>
          </p:cNvPicPr>
          <p:nvPr/>
        </p:nvPicPr>
        <p:blipFill rotWithShape="1">
          <a:blip r:embed="rId2"/>
          <a:srcRect r="64793"/>
          <a:stretch/>
        </p:blipFill>
        <p:spPr>
          <a:xfrm>
            <a:off x="6378007" y="3073924"/>
            <a:ext cx="1472431" cy="1511939"/>
          </a:xfrm>
          <a:prstGeom prst="rect">
            <a:avLst/>
          </a:prstGeom>
        </p:spPr>
      </p:pic>
      <p:sp>
        <p:nvSpPr>
          <p:cNvPr id="11" name="TextBox 10">
            <a:extLst>
              <a:ext uri="{FF2B5EF4-FFF2-40B4-BE49-F238E27FC236}">
                <a16:creationId xmlns:a16="http://schemas.microsoft.com/office/drawing/2014/main" id="{125BDACB-B9FC-1280-99B9-D6439094E479}"/>
              </a:ext>
            </a:extLst>
          </p:cNvPr>
          <p:cNvSpPr txBox="1"/>
          <p:nvPr/>
        </p:nvSpPr>
        <p:spPr>
          <a:xfrm>
            <a:off x="88746" y="3060132"/>
            <a:ext cx="6096000" cy="369332"/>
          </a:xfrm>
          <a:prstGeom prst="rect">
            <a:avLst/>
          </a:prstGeom>
          <a:noFill/>
        </p:spPr>
        <p:txBody>
          <a:bodyPr wrap="square">
            <a:spAutoFit/>
          </a:bodyPr>
          <a:lstStyle/>
          <a:p>
            <a:r>
              <a:rPr lang="en-GB" dirty="0"/>
              <a:t>CAR</a:t>
            </a:r>
          </a:p>
        </p:txBody>
      </p:sp>
      <p:sp>
        <p:nvSpPr>
          <p:cNvPr id="13" name="TextBox 12">
            <a:extLst>
              <a:ext uri="{FF2B5EF4-FFF2-40B4-BE49-F238E27FC236}">
                <a16:creationId xmlns:a16="http://schemas.microsoft.com/office/drawing/2014/main" id="{29B5CBDC-C384-DD9C-3C0F-06FB1F41402A}"/>
              </a:ext>
            </a:extLst>
          </p:cNvPr>
          <p:cNvSpPr txBox="1"/>
          <p:nvPr/>
        </p:nvSpPr>
        <p:spPr>
          <a:xfrm>
            <a:off x="4992202" y="3036006"/>
            <a:ext cx="6096000" cy="369332"/>
          </a:xfrm>
          <a:prstGeom prst="rect">
            <a:avLst/>
          </a:prstGeom>
          <a:noFill/>
        </p:spPr>
        <p:txBody>
          <a:bodyPr wrap="square">
            <a:spAutoFit/>
          </a:bodyPr>
          <a:lstStyle/>
          <a:p>
            <a:r>
              <a:rPr lang="en-GB" dirty="0"/>
              <a:t>MEC_REPAIR</a:t>
            </a:r>
          </a:p>
        </p:txBody>
      </p:sp>
      <p:sp>
        <p:nvSpPr>
          <p:cNvPr id="10" name="Rectangle 9">
            <a:extLst>
              <a:ext uri="{FF2B5EF4-FFF2-40B4-BE49-F238E27FC236}">
                <a16:creationId xmlns:a16="http://schemas.microsoft.com/office/drawing/2014/main" id="{392A8DDD-362F-CE2C-B3E5-006764DE268D}"/>
              </a:ext>
            </a:extLst>
          </p:cNvPr>
          <p:cNvSpPr/>
          <p:nvPr/>
        </p:nvSpPr>
        <p:spPr>
          <a:xfrm>
            <a:off x="674519" y="3823063"/>
            <a:ext cx="1354578" cy="304800"/>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sp>
        <p:nvSpPr>
          <p:cNvPr id="12" name="Rectangle 11">
            <a:extLst>
              <a:ext uri="{FF2B5EF4-FFF2-40B4-BE49-F238E27FC236}">
                <a16:creationId xmlns:a16="http://schemas.microsoft.com/office/drawing/2014/main" id="{E8C8547A-2646-B7E8-EE17-B32C3F6FEA68}"/>
              </a:ext>
            </a:extLst>
          </p:cNvPr>
          <p:cNvSpPr/>
          <p:nvPr/>
        </p:nvSpPr>
        <p:spPr>
          <a:xfrm>
            <a:off x="6436933" y="3821388"/>
            <a:ext cx="1354578" cy="304800"/>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sp>
        <p:nvSpPr>
          <p:cNvPr id="14" name="Rectangle 13">
            <a:extLst>
              <a:ext uri="{FF2B5EF4-FFF2-40B4-BE49-F238E27FC236}">
                <a16:creationId xmlns:a16="http://schemas.microsoft.com/office/drawing/2014/main" id="{E8AC82F1-3278-6672-23AC-F390017EAE37}"/>
              </a:ext>
            </a:extLst>
          </p:cNvPr>
          <p:cNvSpPr/>
          <p:nvPr/>
        </p:nvSpPr>
        <p:spPr>
          <a:xfrm>
            <a:off x="6270172" y="3735977"/>
            <a:ext cx="5428086" cy="542611"/>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solidFill>
                <a:srgbClr val="FF0000"/>
              </a:solidFill>
            </a:endParaRPr>
          </a:p>
        </p:txBody>
      </p:sp>
      <p:sp>
        <p:nvSpPr>
          <p:cNvPr id="9" name="TextBox 8">
            <a:extLst>
              <a:ext uri="{FF2B5EF4-FFF2-40B4-BE49-F238E27FC236}">
                <a16:creationId xmlns:a16="http://schemas.microsoft.com/office/drawing/2014/main" id="{8058A487-C0E5-5AA6-4660-F85070044FFF}"/>
              </a:ext>
            </a:extLst>
          </p:cNvPr>
          <p:cNvSpPr txBox="1"/>
          <p:nvPr/>
        </p:nvSpPr>
        <p:spPr>
          <a:xfrm>
            <a:off x="6469210" y="1294938"/>
            <a:ext cx="3701707" cy="523220"/>
          </a:xfrm>
          <a:prstGeom prst="rect">
            <a:avLst/>
          </a:prstGeom>
          <a:noFill/>
        </p:spPr>
        <p:txBody>
          <a:bodyPr wrap="square">
            <a:spAutoFit/>
          </a:bodyPr>
          <a:lstStyle/>
          <a:p>
            <a:r>
              <a:rPr lang="en-GB" sz="1400" dirty="0"/>
              <a:t>“A car can be repaired by at most one mechanic.</a:t>
            </a:r>
          </a:p>
          <a:p>
            <a:r>
              <a:rPr lang="en-GB" sz="1400" dirty="0"/>
              <a:t>A mechanic can repair at most one type of car.”</a:t>
            </a:r>
          </a:p>
        </p:txBody>
      </p:sp>
      <p:grpSp>
        <p:nvGrpSpPr>
          <p:cNvPr id="15" name="Group 14">
            <a:extLst>
              <a:ext uri="{FF2B5EF4-FFF2-40B4-BE49-F238E27FC236}">
                <a16:creationId xmlns:a16="http://schemas.microsoft.com/office/drawing/2014/main" id="{EFE7A46C-A2C1-87BD-C7A2-37C0CB6B6C8E}"/>
              </a:ext>
            </a:extLst>
          </p:cNvPr>
          <p:cNvGrpSpPr/>
          <p:nvPr/>
        </p:nvGrpSpPr>
        <p:grpSpPr>
          <a:xfrm>
            <a:off x="4563292" y="1885573"/>
            <a:ext cx="6943824" cy="856836"/>
            <a:chOff x="1018680" y="3533832"/>
            <a:chExt cx="9957214" cy="1546661"/>
          </a:xfrm>
        </p:grpSpPr>
        <p:sp>
          <p:nvSpPr>
            <p:cNvPr id="16" name="Flowchart: Decision 15">
              <a:extLst>
                <a:ext uri="{FF2B5EF4-FFF2-40B4-BE49-F238E27FC236}">
                  <a16:creationId xmlns:a16="http://schemas.microsoft.com/office/drawing/2014/main" id="{9E0C9363-404D-3797-A09F-B3C5028555AE}"/>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17" name="Rectangle 16">
              <a:extLst>
                <a:ext uri="{FF2B5EF4-FFF2-40B4-BE49-F238E27FC236}">
                  <a16:creationId xmlns:a16="http://schemas.microsoft.com/office/drawing/2014/main" id="{00398678-0F45-E9BA-0B2C-C5083B27C866}"/>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18" name="Oval 17">
              <a:extLst>
                <a:ext uri="{FF2B5EF4-FFF2-40B4-BE49-F238E27FC236}">
                  <a16:creationId xmlns:a16="http://schemas.microsoft.com/office/drawing/2014/main" id="{3B9DA29F-193C-27F8-18EF-FBEAC064A9EA}"/>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19" name="Oval 18">
              <a:extLst>
                <a:ext uri="{FF2B5EF4-FFF2-40B4-BE49-F238E27FC236}">
                  <a16:creationId xmlns:a16="http://schemas.microsoft.com/office/drawing/2014/main" id="{A66B2346-0D3B-A6CE-3218-689A18068143}"/>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20" name="Oval 19">
              <a:extLst>
                <a:ext uri="{FF2B5EF4-FFF2-40B4-BE49-F238E27FC236}">
                  <a16:creationId xmlns:a16="http://schemas.microsoft.com/office/drawing/2014/main" id="{70207702-10CF-A56E-A535-702A25D91D7A}"/>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21" name="Straight Connector 20">
              <a:extLst>
                <a:ext uri="{FF2B5EF4-FFF2-40B4-BE49-F238E27FC236}">
                  <a16:creationId xmlns:a16="http://schemas.microsoft.com/office/drawing/2014/main" id="{1E1F320F-E04A-3189-6F09-9A8D599F3FCF}"/>
                </a:ext>
              </a:extLst>
            </p:cNvPr>
            <p:cNvCxnSpPr>
              <a:stCxn id="18" idx="6"/>
              <a:endCxn id="17"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5A402AD-5CA2-B10C-F658-C6327268DC67}"/>
                </a:ext>
              </a:extLst>
            </p:cNvPr>
            <p:cNvCxnSpPr>
              <a:cxnSpLocks/>
              <a:stCxn id="20" idx="4"/>
              <a:endCxn id="17"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BD88276-4CC0-E8F1-E5BC-EB6BC19CDE57}"/>
                </a:ext>
              </a:extLst>
            </p:cNvPr>
            <p:cNvCxnSpPr>
              <a:cxnSpLocks/>
              <a:stCxn id="19" idx="2"/>
              <a:endCxn id="17"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37B3F82-B705-F0F9-85FB-573F3B835E36}"/>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25" name="Oval 24">
              <a:extLst>
                <a:ext uri="{FF2B5EF4-FFF2-40B4-BE49-F238E27FC236}">
                  <a16:creationId xmlns:a16="http://schemas.microsoft.com/office/drawing/2014/main" id="{4DDB5275-8233-B099-8A8D-B1C034287E85}"/>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26" name="Oval 25">
              <a:extLst>
                <a:ext uri="{FF2B5EF4-FFF2-40B4-BE49-F238E27FC236}">
                  <a16:creationId xmlns:a16="http://schemas.microsoft.com/office/drawing/2014/main" id="{899B91EC-77C2-D511-25D4-14029DEEFD27}"/>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27" name="Straight Connector 26">
              <a:extLst>
                <a:ext uri="{FF2B5EF4-FFF2-40B4-BE49-F238E27FC236}">
                  <a16:creationId xmlns:a16="http://schemas.microsoft.com/office/drawing/2014/main" id="{D99A75FF-3E00-27B6-0413-E145533238AB}"/>
                </a:ext>
              </a:extLst>
            </p:cNvPr>
            <p:cNvCxnSpPr>
              <a:cxnSpLocks/>
              <a:stCxn id="25" idx="4"/>
              <a:endCxn id="24"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23CCE45-7FB1-514A-00B2-FC4C72A98474}"/>
                </a:ext>
              </a:extLst>
            </p:cNvPr>
            <p:cNvCxnSpPr>
              <a:cxnSpLocks/>
              <a:stCxn id="26" idx="3"/>
              <a:endCxn id="24"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BB326FA-8E24-1900-A0DA-4CD1B915995A}"/>
                </a:ext>
              </a:extLst>
            </p:cNvPr>
            <p:cNvCxnSpPr>
              <a:cxnSpLocks/>
              <a:endCxn id="24"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50AF345-FEF8-9CF7-87F0-4012B4C82C69}"/>
                </a:ext>
              </a:extLst>
            </p:cNvPr>
            <p:cNvCxnSpPr>
              <a:cxnSpLocks/>
              <a:stCxn id="16" idx="3"/>
              <a:endCxn id="24"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E9D1048-6FAC-D594-D0D0-D2EC3297698F}"/>
                </a:ext>
              </a:extLst>
            </p:cNvPr>
            <p:cNvCxnSpPr>
              <a:cxnSpLocks/>
              <a:stCxn id="17" idx="3"/>
              <a:endCxn id="16"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EFF5A9B7-3507-ECFF-D5A7-5D81A35C6849}"/>
                </a:ext>
              </a:extLst>
            </p:cNvPr>
            <p:cNvSpPr txBox="1"/>
            <p:nvPr/>
          </p:nvSpPr>
          <p:spPr>
            <a:xfrm>
              <a:off x="3892731" y="4300654"/>
              <a:ext cx="697535" cy="427087"/>
            </a:xfrm>
            <a:prstGeom prst="rect">
              <a:avLst/>
            </a:prstGeom>
            <a:noFill/>
          </p:spPr>
          <p:txBody>
            <a:bodyPr wrap="square" rtlCol="0">
              <a:spAutoFit/>
            </a:bodyPr>
            <a:lstStyle/>
            <a:p>
              <a:r>
                <a:rPr lang="en-GB" sz="1000" dirty="0"/>
                <a:t>1</a:t>
              </a:r>
            </a:p>
          </p:txBody>
        </p:sp>
        <p:sp>
          <p:nvSpPr>
            <p:cNvPr id="33" name="TextBox 32">
              <a:extLst>
                <a:ext uri="{FF2B5EF4-FFF2-40B4-BE49-F238E27FC236}">
                  <a16:creationId xmlns:a16="http://schemas.microsoft.com/office/drawing/2014/main" id="{9ED16EDD-5091-903F-B41A-DDF8602C2D68}"/>
                </a:ext>
              </a:extLst>
            </p:cNvPr>
            <p:cNvSpPr txBox="1"/>
            <p:nvPr/>
          </p:nvSpPr>
          <p:spPr>
            <a:xfrm>
              <a:off x="7833559" y="4260654"/>
              <a:ext cx="697535" cy="427087"/>
            </a:xfrm>
            <a:prstGeom prst="rect">
              <a:avLst/>
            </a:prstGeom>
            <a:noFill/>
          </p:spPr>
          <p:txBody>
            <a:bodyPr wrap="square" rtlCol="0">
              <a:spAutoFit/>
            </a:bodyPr>
            <a:lstStyle/>
            <a:p>
              <a:r>
                <a:rPr lang="en-GB" sz="1000" dirty="0"/>
                <a:t>1</a:t>
              </a:r>
            </a:p>
          </p:txBody>
        </p:sp>
        <p:sp>
          <p:nvSpPr>
            <p:cNvPr id="34" name="Oval 33">
              <a:extLst>
                <a:ext uri="{FF2B5EF4-FFF2-40B4-BE49-F238E27FC236}">
                  <a16:creationId xmlns:a16="http://schemas.microsoft.com/office/drawing/2014/main" id="{9176EC93-3A3F-8FF3-AF7D-7FE9FA1673AF}"/>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sp>
        <p:nvSpPr>
          <p:cNvPr id="35" name="Oval 34">
            <a:extLst>
              <a:ext uri="{FF2B5EF4-FFF2-40B4-BE49-F238E27FC236}">
                <a16:creationId xmlns:a16="http://schemas.microsoft.com/office/drawing/2014/main" id="{8256B709-F0EB-E036-6198-02E1F01AB496}"/>
              </a:ext>
            </a:extLst>
          </p:cNvPr>
          <p:cNvSpPr/>
          <p:nvPr/>
        </p:nvSpPr>
        <p:spPr>
          <a:xfrm>
            <a:off x="7331230" y="1626058"/>
            <a:ext cx="4455492" cy="151193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B4E34F99-61FC-B225-A258-2BDBB031BDE5}"/>
              </a:ext>
            </a:extLst>
          </p:cNvPr>
          <p:cNvSpPr/>
          <p:nvPr/>
        </p:nvSpPr>
        <p:spPr>
          <a:xfrm>
            <a:off x="674519" y="3801222"/>
            <a:ext cx="4092604" cy="423552"/>
          </a:xfrm>
          <a:prstGeom prst="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solidFill>
                <a:srgbClr val="FF0000"/>
              </a:solidFill>
            </a:endParaRPr>
          </a:p>
        </p:txBody>
      </p:sp>
    </p:spTree>
    <p:extLst>
      <p:ext uri="{BB962C8B-B14F-4D97-AF65-F5344CB8AC3E}">
        <p14:creationId xmlns:p14="http://schemas.microsoft.com/office/powerpoint/2010/main" val="327389214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68BA9A-5EE5-D17C-4112-A76D16FBFBE6}"/>
              </a:ext>
            </a:extLst>
          </p:cNvPr>
          <p:cNvSpPr>
            <a:spLocks noGrp="1"/>
          </p:cNvSpPr>
          <p:nvPr>
            <p:ph type="title"/>
          </p:nvPr>
        </p:nvSpPr>
        <p:spPr>
          <a:xfrm>
            <a:off x="783773" y="475866"/>
            <a:ext cx="8250058" cy="843747"/>
          </a:xfrm>
        </p:spPr>
        <p:txBody>
          <a:bodyPr/>
          <a:lstStyle/>
          <a:p>
            <a:r>
              <a:rPr lang="en-GB" dirty="0"/>
              <a:t>Referential Integrity</a:t>
            </a:r>
          </a:p>
        </p:txBody>
      </p:sp>
      <p:sp>
        <p:nvSpPr>
          <p:cNvPr id="6" name="Content Placeholder 5">
            <a:extLst>
              <a:ext uri="{FF2B5EF4-FFF2-40B4-BE49-F238E27FC236}">
                <a16:creationId xmlns:a16="http://schemas.microsoft.com/office/drawing/2014/main" id="{1EA11BFD-A035-C18E-2B40-AC24CC9DB86E}"/>
              </a:ext>
            </a:extLst>
          </p:cNvPr>
          <p:cNvSpPr>
            <a:spLocks noGrp="1"/>
          </p:cNvSpPr>
          <p:nvPr>
            <p:ph idx="1"/>
          </p:nvPr>
        </p:nvSpPr>
        <p:spPr>
          <a:xfrm>
            <a:off x="807252" y="1848473"/>
            <a:ext cx="11167033" cy="4778750"/>
          </a:xfrm>
        </p:spPr>
        <p:txBody>
          <a:bodyPr>
            <a:normAutofit/>
          </a:bodyPr>
          <a:lstStyle/>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r>
              <a:rPr lang="en-GB" dirty="0"/>
              <a:t>If a tuple (say 2</a:t>
            </a:r>
            <a:r>
              <a:rPr lang="en-GB" baseline="30000" dirty="0"/>
              <a:t>nd</a:t>
            </a:r>
            <a:r>
              <a:rPr lang="en-GB" dirty="0"/>
              <a:t> tuple) is to be deleted from referenced table (CAR)</a:t>
            </a:r>
          </a:p>
          <a:p>
            <a:pPr lvl="2"/>
            <a:r>
              <a:rPr lang="en-GB" dirty="0"/>
              <a:t>Get the primary key value of the tuple (</a:t>
            </a:r>
            <a:r>
              <a:rPr lang="en-GB" dirty="0" err="1"/>
              <a:t>Toyota_Corolla</a:t>
            </a:r>
            <a:r>
              <a:rPr lang="en-GB" dirty="0"/>
              <a:t>).</a:t>
            </a:r>
          </a:p>
          <a:p>
            <a:pPr lvl="2"/>
            <a:r>
              <a:rPr lang="en-GB" dirty="0"/>
              <a:t>Find all the tuples with values (</a:t>
            </a:r>
            <a:r>
              <a:rPr lang="en-GB" dirty="0" err="1"/>
              <a:t>Toyota_Corolla</a:t>
            </a:r>
            <a:r>
              <a:rPr lang="en-GB" dirty="0"/>
              <a:t>) in the referencing table (MEC_REPAIR)</a:t>
            </a:r>
          </a:p>
          <a:p>
            <a:pPr lvl="3"/>
            <a:r>
              <a:rPr lang="en-GB" dirty="0"/>
              <a:t>If SET NULL -&gt; Select all these tuples in the referencing table (MEC_REPAIR) and set the foreign key value to a NULL value of these tuples in the referencing table (MEC_REPAIR).</a:t>
            </a:r>
          </a:p>
          <a:p>
            <a:pPr marL="914400" lvl="2" indent="0">
              <a:buNone/>
            </a:pPr>
            <a:endParaRPr lang="en-GB" dirty="0"/>
          </a:p>
          <a:p>
            <a:pPr marL="457200" lvl="1" indent="0">
              <a:buNone/>
            </a:pPr>
            <a:endParaRPr lang="en-GB" dirty="0"/>
          </a:p>
        </p:txBody>
      </p:sp>
      <p:sp>
        <p:nvSpPr>
          <p:cNvPr id="4" name="Slide Number Placeholder 3">
            <a:extLst>
              <a:ext uri="{FF2B5EF4-FFF2-40B4-BE49-F238E27FC236}">
                <a16:creationId xmlns:a16="http://schemas.microsoft.com/office/drawing/2014/main" id="{EDF9BB93-8687-BFE0-B7E9-2AF08ED97B59}"/>
              </a:ext>
            </a:extLst>
          </p:cNvPr>
          <p:cNvSpPr>
            <a:spLocks noGrp="1"/>
          </p:cNvSpPr>
          <p:nvPr>
            <p:ph type="sldNum" sz="quarter" idx="4"/>
          </p:nvPr>
        </p:nvSpPr>
        <p:spPr/>
        <p:txBody>
          <a:bodyPr/>
          <a:lstStyle/>
          <a:p>
            <a:fld id="{6998E55D-8E2A-4AFE-A61C-B5DBBB7761E7}" type="slidenum">
              <a:rPr lang="en-GB" smtClean="0"/>
              <a:pPr/>
              <a:t>85</a:t>
            </a:fld>
            <a:endParaRPr lang="en-GB"/>
          </a:p>
        </p:txBody>
      </p:sp>
      <p:pic>
        <p:nvPicPr>
          <p:cNvPr id="2" name="Picture 1">
            <a:extLst>
              <a:ext uri="{FF2B5EF4-FFF2-40B4-BE49-F238E27FC236}">
                <a16:creationId xmlns:a16="http://schemas.microsoft.com/office/drawing/2014/main" id="{D36110CE-E0A2-30A5-4087-400FD86FF42B}"/>
              </a:ext>
            </a:extLst>
          </p:cNvPr>
          <p:cNvPicPr>
            <a:picLocks noChangeAspect="1"/>
          </p:cNvPicPr>
          <p:nvPr/>
        </p:nvPicPr>
        <p:blipFill>
          <a:blip r:embed="rId2"/>
          <a:stretch>
            <a:fillRect/>
          </a:stretch>
        </p:blipFill>
        <p:spPr>
          <a:xfrm>
            <a:off x="674519" y="3073939"/>
            <a:ext cx="4182218" cy="1511939"/>
          </a:xfrm>
          <a:prstGeom prst="rect">
            <a:avLst/>
          </a:prstGeom>
        </p:spPr>
      </p:pic>
      <p:graphicFrame>
        <p:nvGraphicFramePr>
          <p:cNvPr id="3" name="Table 7">
            <a:extLst>
              <a:ext uri="{FF2B5EF4-FFF2-40B4-BE49-F238E27FC236}">
                <a16:creationId xmlns:a16="http://schemas.microsoft.com/office/drawing/2014/main" id="{15BC9764-8D5B-0844-95E0-53F394DC6626}"/>
              </a:ext>
            </a:extLst>
          </p:cNvPr>
          <p:cNvGraphicFramePr>
            <a:graphicFrameLocks noGrp="1"/>
          </p:cNvGraphicFramePr>
          <p:nvPr/>
        </p:nvGraphicFramePr>
        <p:xfrm>
          <a:off x="8796906" y="3079708"/>
          <a:ext cx="3027511" cy="1483360"/>
        </p:xfrm>
        <a:graphic>
          <a:graphicData uri="http://schemas.openxmlformats.org/drawingml/2006/table">
            <a:tbl>
              <a:tblPr firstRow="1" bandRow="1">
                <a:tableStyleId>{5C22544A-7EE6-4342-B048-85BDC9FD1C3A}</a:tableStyleId>
              </a:tblPr>
              <a:tblGrid>
                <a:gridCol w="1122157">
                  <a:extLst>
                    <a:ext uri="{9D8B030D-6E8A-4147-A177-3AD203B41FA5}">
                      <a16:colId xmlns:a16="http://schemas.microsoft.com/office/drawing/2014/main" val="1551054938"/>
                    </a:ext>
                  </a:extLst>
                </a:gridCol>
                <a:gridCol w="693905">
                  <a:extLst>
                    <a:ext uri="{9D8B030D-6E8A-4147-A177-3AD203B41FA5}">
                      <a16:colId xmlns:a16="http://schemas.microsoft.com/office/drawing/2014/main" val="2429303523"/>
                    </a:ext>
                  </a:extLst>
                </a:gridCol>
                <a:gridCol w="1211449">
                  <a:extLst>
                    <a:ext uri="{9D8B030D-6E8A-4147-A177-3AD203B41FA5}">
                      <a16:colId xmlns:a16="http://schemas.microsoft.com/office/drawing/2014/main" val="749733657"/>
                    </a:ext>
                  </a:extLst>
                </a:gridCol>
              </a:tblGrid>
              <a:tr h="370840">
                <a:tc>
                  <a:txBody>
                    <a:bodyPr/>
                    <a:lstStyle/>
                    <a:p>
                      <a:r>
                        <a:rPr lang="en-GB" sz="1200" dirty="0"/>
                        <a:t>SSI</a:t>
                      </a:r>
                    </a:p>
                  </a:txBody>
                  <a:tcPr/>
                </a:tc>
                <a:tc>
                  <a:txBody>
                    <a:bodyPr/>
                    <a:lstStyle/>
                    <a:p>
                      <a:r>
                        <a:rPr lang="en-GB" sz="1200" dirty="0"/>
                        <a:t>Name</a:t>
                      </a:r>
                    </a:p>
                  </a:txBody>
                  <a:tcPr/>
                </a:tc>
                <a:tc>
                  <a:txBody>
                    <a:bodyPr/>
                    <a:lstStyle/>
                    <a:p>
                      <a:r>
                        <a:rPr lang="en-GB" sz="1200" dirty="0" err="1"/>
                        <a:t>Phone_Number</a:t>
                      </a:r>
                      <a:endParaRPr lang="en-GB" sz="1200" dirty="0"/>
                    </a:p>
                  </a:txBody>
                  <a:tcPr/>
                </a:tc>
                <a:extLst>
                  <a:ext uri="{0D108BD9-81ED-4DB2-BD59-A6C34878D82A}">
                    <a16:rowId xmlns:a16="http://schemas.microsoft.com/office/drawing/2014/main" val="1488878063"/>
                  </a:ext>
                </a:extLst>
              </a:tr>
              <a:tr h="370840">
                <a:tc>
                  <a:txBody>
                    <a:bodyPr/>
                    <a:lstStyle/>
                    <a:p>
                      <a:r>
                        <a:rPr lang="en-GB" sz="1200" dirty="0"/>
                        <a:t>87542702</a:t>
                      </a:r>
                    </a:p>
                  </a:txBody>
                  <a:tcPr/>
                </a:tc>
                <a:tc>
                  <a:txBody>
                    <a:bodyPr/>
                    <a:lstStyle/>
                    <a:p>
                      <a:r>
                        <a:rPr lang="en-GB" sz="1200" dirty="0"/>
                        <a:t>Tom</a:t>
                      </a:r>
                    </a:p>
                  </a:txBody>
                  <a:tcPr/>
                </a:tc>
                <a:tc>
                  <a:txBody>
                    <a:bodyPr/>
                    <a:lstStyle/>
                    <a:p>
                      <a:r>
                        <a:rPr lang="en-GB" sz="1200" dirty="0"/>
                        <a:t>75315567</a:t>
                      </a:r>
                    </a:p>
                  </a:txBody>
                  <a:tcPr/>
                </a:tc>
                <a:extLst>
                  <a:ext uri="{0D108BD9-81ED-4DB2-BD59-A6C34878D82A}">
                    <a16:rowId xmlns:a16="http://schemas.microsoft.com/office/drawing/2014/main" val="4098427296"/>
                  </a:ext>
                </a:extLst>
              </a:tr>
              <a:tr h="370840">
                <a:tc>
                  <a:txBody>
                    <a:bodyPr/>
                    <a:lstStyle/>
                    <a:p>
                      <a:r>
                        <a:rPr lang="en-GB" sz="1200" dirty="0"/>
                        <a:t>68201937</a:t>
                      </a:r>
                    </a:p>
                  </a:txBody>
                  <a:tcPr/>
                </a:tc>
                <a:tc>
                  <a:txBody>
                    <a:bodyPr/>
                    <a:lstStyle/>
                    <a:p>
                      <a:r>
                        <a:rPr lang="en-GB" sz="1200" dirty="0"/>
                        <a:t>Uraz</a:t>
                      </a:r>
                    </a:p>
                  </a:txBody>
                  <a:tcPr/>
                </a:tc>
                <a:tc>
                  <a:txBody>
                    <a:bodyPr/>
                    <a:lstStyle/>
                    <a:p>
                      <a:r>
                        <a:rPr lang="en-GB" sz="1200" dirty="0"/>
                        <a:t>75335521</a:t>
                      </a:r>
                    </a:p>
                  </a:txBody>
                  <a:tcPr/>
                </a:tc>
                <a:extLst>
                  <a:ext uri="{0D108BD9-81ED-4DB2-BD59-A6C34878D82A}">
                    <a16:rowId xmlns:a16="http://schemas.microsoft.com/office/drawing/2014/main" val="1953469719"/>
                  </a:ext>
                </a:extLst>
              </a:tr>
              <a:tr h="370840">
                <a:tc>
                  <a:txBody>
                    <a:bodyPr/>
                    <a:lstStyle/>
                    <a:p>
                      <a:r>
                        <a:rPr lang="en-GB" sz="1200" dirty="0"/>
                        <a:t>23139827</a:t>
                      </a:r>
                    </a:p>
                  </a:txBody>
                  <a:tcPr/>
                </a:tc>
                <a:tc>
                  <a:txBody>
                    <a:bodyPr/>
                    <a:lstStyle/>
                    <a:p>
                      <a:r>
                        <a:rPr lang="en-GB" sz="1200" dirty="0"/>
                        <a:t>Nick</a:t>
                      </a:r>
                    </a:p>
                  </a:txBody>
                  <a:tcPr/>
                </a:tc>
                <a:tc>
                  <a:txBody>
                    <a:bodyPr/>
                    <a:lstStyle/>
                    <a:p>
                      <a:r>
                        <a:rPr lang="en-GB" sz="1200" dirty="0"/>
                        <a:t>75315544</a:t>
                      </a:r>
                    </a:p>
                  </a:txBody>
                  <a:tcPr/>
                </a:tc>
                <a:extLst>
                  <a:ext uri="{0D108BD9-81ED-4DB2-BD59-A6C34878D82A}">
                    <a16:rowId xmlns:a16="http://schemas.microsoft.com/office/drawing/2014/main" val="3233330986"/>
                  </a:ext>
                </a:extLst>
              </a:tr>
            </a:tbl>
          </a:graphicData>
        </a:graphic>
      </p:graphicFrame>
      <p:graphicFrame>
        <p:nvGraphicFramePr>
          <p:cNvPr id="7" name="Table 7">
            <a:extLst>
              <a:ext uri="{FF2B5EF4-FFF2-40B4-BE49-F238E27FC236}">
                <a16:creationId xmlns:a16="http://schemas.microsoft.com/office/drawing/2014/main" id="{D6549590-18EA-029A-215B-BC81A83274A1}"/>
              </a:ext>
            </a:extLst>
          </p:cNvPr>
          <p:cNvGraphicFramePr>
            <a:graphicFrameLocks noGrp="1"/>
          </p:cNvGraphicFramePr>
          <p:nvPr/>
        </p:nvGraphicFramePr>
        <p:xfrm>
          <a:off x="7850438" y="3079708"/>
          <a:ext cx="946468" cy="1483360"/>
        </p:xfrm>
        <a:graphic>
          <a:graphicData uri="http://schemas.openxmlformats.org/drawingml/2006/table">
            <a:tbl>
              <a:tblPr firstRow="1" bandRow="1">
                <a:tableStyleId>{5C22544A-7EE6-4342-B048-85BDC9FD1C3A}</a:tableStyleId>
              </a:tblPr>
              <a:tblGrid>
                <a:gridCol w="946468">
                  <a:extLst>
                    <a:ext uri="{9D8B030D-6E8A-4147-A177-3AD203B41FA5}">
                      <a16:colId xmlns:a16="http://schemas.microsoft.com/office/drawing/2014/main" val="1551054938"/>
                    </a:ext>
                  </a:extLst>
                </a:gridCol>
              </a:tblGrid>
              <a:tr h="370840">
                <a:tc>
                  <a:txBody>
                    <a:bodyPr/>
                    <a:lstStyle/>
                    <a:p>
                      <a:r>
                        <a:rPr lang="en-GB" sz="1400" dirty="0"/>
                        <a:t>Price</a:t>
                      </a:r>
                    </a:p>
                  </a:txBody>
                  <a:tcPr/>
                </a:tc>
                <a:extLst>
                  <a:ext uri="{0D108BD9-81ED-4DB2-BD59-A6C34878D82A}">
                    <a16:rowId xmlns:a16="http://schemas.microsoft.com/office/drawing/2014/main" val="1488878063"/>
                  </a:ext>
                </a:extLst>
              </a:tr>
              <a:tr h="370840">
                <a:tc>
                  <a:txBody>
                    <a:bodyPr/>
                    <a:lstStyle/>
                    <a:p>
                      <a:r>
                        <a:rPr lang="en-GB" sz="1400" dirty="0"/>
                        <a:t>10</a:t>
                      </a:r>
                    </a:p>
                  </a:txBody>
                  <a:tcPr/>
                </a:tc>
                <a:extLst>
                  <a:ext uri="{0D108BD9-81ED-4DB2-BD59-A6C34878D82A}">
                    <a16:rowId xmlns:a16="http://schemas.microsoft.com/office/drawing/2014/main" val="4098427296"/>
                  </a:ext>
                </a:extLst>
              </a:tr>
              <a:tr h="370840">
                <a:tc>
                  <a:txBody>
                    <a:bodyPr/>
                    <a:lstStyle/>
                    <a:p>
                      <a:r>
                        <a:rPr lang="en-GB" sz="1400" dirty="0"/>
                        <a:t>23</a:t>
                      </a:r>
                    </a:p>
                  </a:txBody>
                  <a:tcPr/>
                </a:tc>
                <a:extLst>
                  <a:ext uri="{0D108BD9-81ED-4DB2-BD59-A6C34878D82A}">
                    <a16:rowId xmlns:a16="http://schemas.microsoft.com/office/drawing/2014/main" val="1953469719"/>
                  </a:ext>
                </a:extLst>
              </a:tr>
              <a:tr h="370840">
                <a:tc>
                  <a:txBody>
                    <a:bodyPr/>
                    <a:lstStyle/>
                    <a:p>
                      <a:r>
                        <a:rPr lang="en-GB" sz="1400" dirty="0"/>
                        <a:t>12</a:t>
                      </a:r>
                    </a:p>
                  </a:txBody>
                  <a:tcPr/>
                </a:tc>
                <a:extLst>
                  <a:ext uri="{0D108BD9-81ED-4DB2-BD59-A6C34878D82A}">
                    <a16:rowId xmlns:a16="http://schemas.microsoft.com/office/drawing/2014/main" val="3233330986"/>
                  </a:ext>
                </a:extLst>
              </a:tr>
            </a:tbl>
          </a:graphicData>
        </a:graphic>
      </p:graphicFrame>
      <p:pic>
        <p:nvPicPr>
          <p:cNvPr id="8" name="Picture 7">
            <a:extLst>
              <a:ext uri="{FF2B5EF4-FFF2-40B4-BE49-F238E27FC236}">
                <a16:creationId xmlns:a16="http://schemas.microsoft.com/office/drawing/2014/main" id="{E36E3DB6-C726-D45E-CFD8-FE54C6626CBB}"/>
              </a:ext>
            </a:extLst>
          </p:cNvPr>
          <p:cNvPicPr>
            <a:picLocks noChangeAspect="1"/>
          </p:cNvPicPr>
          <p:nvPr/>
        </p:nvPicPr>
        <p:blipFill rotWithShape="1">
          <a:blip r:embed="rId2"/>
          <a:srcRect r="64793"/>
          <a:stretch/>
        </p:blipFill>
        <p:spPr>
          <a:xfrm>
            <a:off x="6378007" y="3073924"/>
            <a:ext cx="1472431" cy="1511939"/>
          </a:xfrm>
          <a:prstGeom prst="rect">
            <a:avLst/>
          </a:prstGeom>
        </p:spPr>
      </p:pic>
      <p:sp>
        <p:nvSpPr>
          <p:cNvPr id="11" name="TextBox 10">
            <a:extLst>
              <a:ext uri="{FF2B5EF4-FFF2-40B4-BE49-F238E27FC236}">
                <a16:creationId xmlns:a16="http://schemas.microsoft.com/office/drawing/2014/main" id="{125BDACB-B9FC-1280-99B9-D6439094E479}"/>
              </a:ext>
            </a:extLst>
          </p:cNvPr>
          <p:cNvSpPr txBox="1"/>
          <p:nvPr/>
        </p:nvSpPr>
        <p:spPr>
          <a:xfrm>
            <a:off x="88746" y="3060132"/>
            <a:ext cx="6096000" cy="369332"/>
          </a:xfrm>
          <a:prstGeom prst="rect">
            <a:avLst/>
          </a:prstGeom>
          <a:noFill/>
        </p:spPr>
        <p:txBody>
          <a:bodyPr wrap="square">
            <a:spAutoFit/>
          </a:bodyPr>
          <a:lstStyle/>
          <a:p>
            <a:r>
              <a:rPr lang="en-GB" dirty="0"/>
              <a:t>CAR</a:t>
            </a:r>
          </a:p>
        </p:txBody>
      </p:sp>
      <p:sp>
        <p:nvSpPr>
          <p:cNvPr id="13" name="TextBox 12">
            <a:extLst>
              <a:ext uri="{FF2B5EF4-FFF2-40B4-BE49-F238E27FC236}">
                <a16:creationId xmlns:a16="http://schemas.microsoft.com/office/drawing/2014/main" id="{29B5CBDC-C384-DD9C-3C0F-06FB1F41402A}"/>
              </a:ext>
            </a:extLst>
          </p:cNvPr>
          <p:cNvSpPr txBox="1"/>
          <p:nvPr/>
        </p:nvSpPr>
        <p:spPr>
          <a:xfrm>
            <a:off x="4992202" y="3036006"/>
            <a:ext cx="6096000" cy="369332"/>
          </a:xfrm>
          <a:prstGeom prst="rect">
            <a:avLst/>
          </a:prstGeom>
          <a:noFill/>
        </p:spPr>
        <p:txBody>
          <a:bodyPr wrap="square">
            <a:spAutoFit/>
          </a:bodyPr>
          <a:lstStyle/>
          <a:p>
            <a:r>
              <a:rPr lang="en-GB" dirty="0"/>
              <a:t>MEC_REPAIR</a:t>
            </a:r>
          </a:p>
        </p:txBody>
      </p:sp>
      <p:sp>
        <p:nvSpPr>
          <p:cNvPr id="10" name="Rectangle 9">
            <a:extLst>
              <a:ext uri="{FF2B5EF4-FFF2-40B4-BE49-F238E27FC236}">
                <a16:creationId xmlns:a16="http://schemas.microsoft.com/office/drawing/2014/main" id="{FD62A6BA-9B7D-2275-0213-D211800DFCFF}"/>
              </a:ext>
            </a:extLst>
          </p:cNvPr>
          <p:cNvSpPr/>
          <p:nvPr/>
        </p:nvSpPr>
        <p:spPr>
          <a:xfrm>
            <a:off x="6521060" y="3875491"/>
            <a:ext cx="1137486" cy="24021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NULL</a:t>
            </a:r>
          </a:p>
        </p:txBody>
      </p:sp>
      <p:sp>
        <p:nvSpPr>
          <p:cNvPr id="9" name="TextBox 8">
            <a:extLst>
              <a:ext uri="{FF2B5EF4-FFF2-40B4-BE49-F238E27FC236}">
                <a16:creationId xmlns:a16="http://schemas.microsoft.com/office/drawing/2014/main" id="{FC004CF1-1A2F-FE4A-AD41-97C3D319319D}"/>
              </a:ext>
            </a:extLst>
          </p:cNvPr>
          <p:cNvSpPr txBox="1"/>
          <p:nvPr/>
        </p:nvSpPr>
        <p:spPr>
          <a:xfrm>
            <a:off x="6469210" y="1294938"/>
            <a:ext cx="3701707" cy="523220"/>
          </a:xfrm>
          <a:prstGeom prst="rect">
            <a:avLst/>
          </a:prstGeom>
          <a:noFill/>
        </p:spPr>
        <p:txBody>
          <a:bodyPr wrap="square">
            <a:spAutoFit/>
          </a:bodyPr>
          <a:lstStyle/>
          <a:p>
            <a:r>
              <a:rPr lang="en-GB" sz="1400" dirty="0"/>
              <a:t>“A car can be repaired by at most one mechanic.</a:t>
            </a:r>
          </a:p>
          <a:p>
            <a:r>
              <a:rPr lang="en-GB" sz="1400" dirty="0"/>
              <a:t>A mechanic can repair at most one type of car.”</a:t>
            </a:r>
          </a:p>
        </p:txBody>
      </p:sp>
      <p:grpSp>
        <p:nvGrpSpPr>
          <p:cNvPr id="12" name="Group 11">
            <a:extLst>
              <a:ext uri="{FF2B5EF4-FFF2-40B4-BE49-F238E27FC236}">
                <a16:creationId xmlns:a16="http://schemas.microsoft.com/office/drawing/2014/main" id="{66E29D7A-F82F-A9B9-5098-66066AC1105A}"/>
              </a:ext>
            </a:extLst>
          </p:cNvPr>
          <p:cNvGrpSpPr/>
          <p:nvPr/>
        </p:nvGrpSpPr>
        <p:grpSpPr>
          <a:xfrm>
            <a:off x="4563292" y="1885573"/>
            <a:ext cx="6943824" cy="856836"/>
            <a:chOff x="1018680" y="3533832"/>
            <a:chExt cx="9957214" cy="1546661"/>
          </a:xfrm>
        </p:grpSpPr>
        <p:sp>
          <p:nvSpPr>
            <p:cNvPr id="14" name="Flowchart: Decision 13">
              <a:extLst>
                <a:ext uri="{FF2B5EF4-FFF2-40B4-BE49-F238E27FC236}">
                  <a16:creationId xmlns:a16="http://schemas.microsoft.com/office/drawing/2014/main" id="{836C6FAC-3C6F-1727-36FA-D72290BAFE1A}"/>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15" name="Rectangle 14">
              <a:extLst>
                <a:ext uri="{FF2B5EF4-FFF2-40B4-BE49-F238E27FC236}">
                  <a16:creationId xmlns:a16="http://schemas.microsoft.com/office/drawing/2014/main" id="{8B9732B9-1601-A4B2-0EBA-7A1C369E89C5}"/>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16" name="Oval 15">
              <a:extLst>
                <a:ext uri="{FF2B5EF4-FFF2-40B4-BE49-F238E27FC236}">
                  <a16:creationId xmlns:a16="http://schemas.microsoft.com/office/drawing/2014/main" id="{C5711971-F535-2CF0-C0EF-707281D270F4}"/>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17" name="Oval 16">
              <a:extLst>
                <a:ext uri="{FF2B5EF4-FFF2-40B4-BE49-F238E27FC236}">
                  <a16:creationId xmlns:a16="http://schemas.microsoft.com/office/drawing/2014/main" id="{59DF45CB-0705-448F-6776-C7A1357499A9}"/>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18" name="Oval 17">
              <a:extLst>
                <a:ext uri="{FF2B5EF4-FFF2-40B4-BE49-F238E27FC236}">
                  <a16:creationId xmlns:a16="http://schemas.microsoft.com/office/drawing/2014/main" id="{496A44F2-DF21-1C10-4D2B-5ACB40B0FF1A}"/>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19" name="Straight Connector 18">
              <a:extLst>
                <a:ext uri="{FF2B5EF4-FFF2-40B4-BE49-F238E27FC236}">
                  <a16:creationId xmlns:a16="http://schemas.microsoft.com/office/drawing/2014/main" id="{5095FD5E-34EC-7BA2-BBB8-98FF020C2E9E}"/>
                </a:ext>
              </a:extLst>
            </p:cNvPr>
            <p:cNvCxnSpPr>
              <a:stCxn id="16" idx="6"/>
              <a:endCxn id="15"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E1F4734-C453-EAB6-E84C-92F802B2F4AC}"/>
                </a:ext>
              </a:extLst>
            </p:cNvPr>
            <p:cNvCxnSpPr>
              <a:cxnSpLocks/>
              <a:stCxn id="18" idx="4"/>
              <a:endCxn id="15"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BB32D97-C883-1BDC-E3D8-02940DE5844F}"/>
                </a:ext>
              </a:extLst>
            </p:cNvPr>
            <p:cNvCxnSpPr>
              <a:cxnSpLocks/>
              <a:stCxn id="17" idx="2"/>
              <a:endCxn id="15"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E3EA8C3-7D9D-392F-F777-F60E6157CCC1}"/>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23" name="Oval 22">
              <a:extLst>
                <a:ext uri="{FF2B5EF4-FFF2-40B4-BE49-F238E27FC236}">
                  <a16:creationId xmlns:a16="http://schemas.microsoft.com/office/drawing/2014/main" id="{7BE56790-E7D4-0122-213B-43BD52DBDF76}"/>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24" name="Oval 23">
              <a:extLst>
                <a:ext uri="{FF2B5EF4-FFF2-40B4-BE49-F238E27FC236}">
                  <a16:creationId xmlns:a16="http://schemas.microsoft.com/office/drawing/2014/main" id="{92B0224C-FCC0-A7E6-3F71-CA9F95910B66}"/>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25" name="Straight Connector 24">
              <a:extLst>
                <a:ext uri="{FF2B5EF4-FFF2-40B4-BE49-F238E27FC236}">
                  <a16:creationId xmlns:a16="http://schemas.microsoft.com/office/drawing/2014/main" id="{05172C5E-447D-4579-CA24-BCD1246CDEC7}"/>
                </a:ext>
              </a:extLst>
            </p:cNvPr>
            <p:cNvCxnSpPr>
              <a:cxnSpLocks/>
              <a:stCxn id="23" idx="4"/>
              <a:endCxn id="22"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1916622-E7D7-3AD5-B694-6616D28ACAFE}"/>
                </a:ext>
              </a:extLst>
            </p:cNvPr>
            <p:cNvCxnSpPr>
              <a:cxnSpLocks/>
              <a:stCxn id="24" idx="3"/>
              <a:endCxn id="22"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1B3393A-38D6-C7A6-2222-3A1AABCA95D6}"/>
                </a:ext>
              </a:extLst>
            </p:cNvPr>
            <p:cNvCxnSpPr>
              <a:cxnSpLocks/>
              <a:endCxn id="22"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28E1C18-0071-3D7D-4916-82DD48E448C7}"/>
                </a:ext>
              </a:extLst>
            </p:cNvPr>
            <p:cNvCxnSpPr>
              <a:cxnSpLocks/>
              <a:stCxn id="14" idx="3"/>
              <a:endCxn id="22"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334DEB5-B457-7885-4405-51CE2A3F3176}"/>
                </a:ext>
              </a:extLst>
            </p:cNvPr>
            <p:cNvCxnSpPr>
              <a:cxnSpLocks/>
              <a:stCxn id="15" idx="3"/>
              <a:endCxn id="14"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BFEFF232-2468-2ACA-ADE1-0DBAD98F1B00}"/>
                </a:ext>
              </a:extLst>
            </p:cNvPr>
            <p:cNvSpPr txBox="1"/>
            <p:nvPr/>
          </p:nvSpPr>
          <p:spPr>
            <a:xfrm>
              <a:off x="3892731" y="4300654"/>
              <a:ext cx="697535" cy="427087"/>
            </a:xfrm>
            <a:prstGeom prst="rect">
              <a:avLst/>
            </a:prstGeom>
            <a:noFill/>
          </p:spPr>
          <p:txBody>
            <a:bodyPr wrap="square" rtlCol="0">
              <a:spAutoFit/>
            </a:bodyPr>
            <a:lstStyle/>
            <a:p>
              <a:r>
                <a:rPr lang="en-GB" sz="1000" dirty="0"/>
                <a:t>1</a:t>
              </a:r>
            </a:p>
          </p:txBody>
        </p:sp>
        <p:sp>
          <p:nvSpPr>
            <p:cNvPr id="31" name="TextBox 30">
              <a:extLst>
                <a:ext uri="{FF2B5EF4-FFF2-40B4-BE49-F238E27FC236}">
                  <a16:creationId xmlns:a16="http://schemas.microsoft.com/office/drawing/2014/main" id="{0039A4FE-A1CC-9D92-3513-CA8550C76B69}"/>
                </a:ext>
              </a:extLst>
            </p:cNvPr>
            <p:cNvSpPr txBox="1"/>
            <p:nvPr/>
          </p:nvSpPr>
          <p:spPr>
            <a:xfrm>
              <a:off x="7833559" y="4260654"/>
              <a:ext cx="697535" cy="427087"/>
            </a:xfrm>
            <a:prstGeom prst="rect">
              <a:avLst/>
            </a:prstGeom>
            <a:noFill/>
          </p:spPr>
          <p:txBody>
            <a:bodyPr wrap="square" rtlCol="0">
              <a:spAutoFit/>
            </a:bodyPr>
            <a:lstStyle/>
            <a:p>
              <a:r>
                <a:rPr lang="en-GB" sz="1000" dirty="0"/>
                <a:t>1</a:t>
              </a:r>
            </a:p>
          </p:txBody>
        </p:sp>
        <p:sp>
          <p:nvSpPr>
            <p:cNvPr id="32" name="Oval 31">
              <a:extLst>
                <a:ext uri="{FF2B5EF4-FFF2-40B4-BE49-F238E27FC236}">
                  <a16:creationId xmlns:a16="http://schemas.microsoft.com/office/drawing/2014/main" id="{B0510993-ED45-F4BF-7F91-08A9AFA2A864}"/>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sp>
        <p:nvSpPr>
          <p:cNvPr id="33" name="Oval 32">
            <a:extLst>
              <a:ext uri="{FF2B5EF4-FFF2-40B4-BE49-F238E27FC236}">
                <a16:creationId xmlns:a16="http://schemas.microsoft.com/office/drawing/2014/main" id="{CA7AA021-7DC2-1179-AFE5-A82251FA8003}"/>
              </a:ext>
            </a:extLst>
          </p:cNvPr>
          <p:cNvSpPr/>
          <p:nvPr/>
        </p:nvSpPr>
        <p:spPr>
          <a:xfrm>
            <a:off x="7331230" y="1626058"/>
            <a:ext cx="4455492" cy="151193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21D3DE25-D936-F07D-C27B-FAB6DEF0F651}"/>
              </a:ext>
            </a:extLst>
          </p:cNvPr>
          <p:cNvSpPr/>
          <p:nvPr/>
        </p:nvSpPr>
        <p:spPr>
          <a:xfrm>
            <a:off x="674519" y="3801222"/>
            <a:ext cx="4092604" cy="423552"/>
          </a:xfrm>
          <a:prstGeom prst="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solidFill>
                <a:srgbClr val="FF0000"/>
              </a:solidFill>
            </a:endParaRPr>
          </a:p>
        </p:txBody>
      </p:sp>
    </p:spTree>
    <p:extLst>
      <p:ext uri="{BB962C8B-B14F-4D97-AF65-F5344CB8AC3E}">
        <p14:creationId xmlns:p14="http://schemas.microsoft.com/office/powerpoint/2010/main" val="372216600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68BA9A-5EE5-D17C-4112-A76D16FBFBE6}"/>
              </a:ext>
            </a:extLst>
          </p:cNvPr>
          <p:cNvSpPr>
            <a:spLocks noGrp="1"/>
          </p:cNvSpPr>
          <p:nvPr>
            <p:ph type="title"/>
          </p:nvPr>
        </p:nvSpPr>
        <p:spPr>
          <a:xfrm>
            <a:off x="783773" y="475866"/>
            <a:ext cx="8250058" cy="843747"/>
          </a:xfrm>
        </p:spPr>
        <p:txBody>
          <a:bodyPr/>
          <a:lstStyle/>
          <a:p>
            <a:r>
              <a:rPr lang="en-GB" dirty="0"/>
              <a:t>Referential Integrity</a:t>
            </a:r>
          </a:p>
        </p:txBody>
      </p:sp>
      <p:sp>
        <p:nvSpPr>
          <p:cNvPr id="6" name="Content Placeholder 5">
            <a:extLst>
              <a:ext uri="{FF2B5EF4-FFF2-40B4-BE49-F238E27FC236}">
                <a16:creationId xmlns:a16="http://schemas.microsoft.com/office/drawing/2014/main" id="{1EA11BFD-A035-C18E-2B40-AC24CC9DB86E}"/>
              </a:ext>
            </a:extLst>
          </p:cNvPr>
          <p:cNvSpPr>
            <a:spLocks noGrp="1"/>
          </p:cNvSpPr>
          <p:nvPr>
            <p:ph idx="1"/>
          </p:nvPr>
        </p:nvSpPr>
        <p:spPr>
          <a:xfrm>
            <a:off x="807252" y="1848473"/>
            <a:ext cx="11167033" cy="4778750"/>
          </a:xfrm>
        </p:spPr>
        <p:txBody>
          <a:bodyPr>
            <a:normAutofit/>
          </a:bodyPr>
          <a:lstStyle/>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r>
              <a:rPr lang="en-GB" dirty="0"/>
              <a:t>If a tuple (say 2</a:t>
            </a:r>
            <a:r>
              <a:rPr lang="en-GB" baseline="30000" dirty="0"/>
              <a:t>nd</a:t>
            </a:r>
            <a:r>
              <a:rPr lang="en-GB" dirty="0"/>
              <a:t> tuple) is to be deleted from referenced table (CAR)</a:t>
            </a:r>
          </a:p>
          <a:p>
            <a:pPr lvl="2"/>
            <a:r>
              <a:rPr lang="en-GB" dirty="0"/>
              <a:t>Get the primary key value of the tuple (</a:t>
            </a:r>
            <a:r>
              <a:rPr lang="en-GB" dirty="0" err="1"/>
              <a:t>Toyota_Corolla</a:t>
            </a:r>
            <a:r>
              <a:rPr lang="en-GB" dirty="0"/>
              <a:t>).</a:t>
            </a:r>
          </a:p>
          <a:p>
            <a:pPr lvl="2"/>
            <a:r>
              <a:rPr lang="en-GB" dirty="0"/>
              <a:t>Find all the tuples with values (</a:t>
            </a:r>
            <a:r>
              <a:rPr lang="en-GB" dirty="0" err="1"/>
              <a:t>Toyota_Corolla</a:t>
            </a:r>
            <a:r>
              <a:rPr lang="en-GB" dirty="0"/>
              <a:t>) in the referencing table (MEC_REPAIR)</a:t>
            </a:r>
          </a:p>
          <a:p>
            <a:pPr lvl="3"/>
            <a:r>
              <a:rPr lang="en-GB" dirty="0"/>
              <a:t>If SET NULL -&gt; Select all these tuples in the referencing table (MEC_REPAIR) and set the foreign key value to a NULL value of these tuples in the referencing table (MEC_REPAIR).</a:t>
            </a:r>
          </a:p>
          <a:p>
            <a:pPr lvl="3"/>
            <a:r>
              <a:rPr lang="en-GB" dirty="0"/>
              <a:t>And delete the tuples in the referenced table (CAR).</a:t>
            </a:r>
          </a:p>
          <a:p>
            <a:pPr lvl="2"/>
            <a:endParaRPr lang="en-GB" dirty="0"/>
          </a:p>
          <a:p>
            <a:pPr marL="914400" lvl="2" indent="0">
              <a:buNone/>
            </a:pPr>
            <a:endParaRPr lang="en-GB" dirty="0"/>
          </a:p>
          <a:p>
            <a:pPr marL="457200" lvl="1" indent="0">
              <a:buNone/>
            </a:pPr>
            <a:endParaRPr lang="en-GB" dirty="0"/>
          </a:p>
        </p:txBody>
      </p:sp>
      <p:sp>
        <p:nvSpPr>
          <p:cNvPr id="4" name="Slide Number Placeholder 3">
            <a:extLst>
              <a:ext uri="{FF2B5EF4-FFF2-40B4-BE49-F238E27FC236}">
                <a16:creationId xmlns:a16="http://schemas.microsoft.com/office/drawing/2014/main" id="{EDF9BB93-8687-BFE0-B7E9-2AF08ED97B59}"/>
              </a:ext>
            </a:extLst>
          </p:cNvPr>
          <p:cNvSpPr>
            <a:spLocks noGrp="1"/>
          </p:cNvSpPr>
          <p:nvPr>
            <p:ph type="sldNum" sz="quarter" idx="4"/>
          </p:nvPr>
        </p:nvSpPr>
        <p:spPr/>
        <p:txBody>
          <a:bodyPr/>
          <a:lstStyle/>
          <a:p>
            <a:fld id="{6998E55D-8E2A-4AFE-A61C-B5DBBB7761E7}" type="slidenum">
              <a:rPr lang="en-GB" smtClean="0"/>
              <a:pPr/>
              <a:t>86</a:t>
            </a:fld>
            <a:endParaRPr lang="en-GB"/>
          </a:p>
        </p:txBody>
      </p:sp>
      <p:pic>
        <p:nvPicPr>
          <p:cNvPr id="2" name="Picture 1">
            <a:extLst>
              <a:ext uri="{FF2B5EF4-FFF2-40B4-BE49-F238E27FC236}">
                <a16:creationId xmlns:a16="http://schemas.microsoft.com/office/drawing/2014/main" id="{D36110CE-E0A2-30A5-4087-400FD86FF42B}"/>
              </a:ext>
            </a:extLst>
          </p:cNvPr>
          <p:cNvPicPr>
            <a:picLocks noChangeAspect="1"/>
          </p:cNvPicPr>
          <p:nvPr/>
        </p:nvPicPr>
        <p:blipFill>
          <a:blip r:embed="rId2"/>
          <a:stretch>
            <a:fillRect/>
          </a:stretch>
        </p:blipFill>
        <p:spPr>
          <a:xfrm>
            <a:off x="674519" y="3073939"/>
            <a:ext cx="4182218" cy="1511939"/>
          </a:xfrm>
          <a:prstGeom prst="rect">
            <a:avLst/>
          </a:prstGeom>
        </p:spPr>
      </p:pic>
      <p:graphicFrame>
        <p:nvGraphicFramePr>
          <p:cNvPr id="3" name="Table 7">
            <a:extLst>
              <a:ext uri="{FF2B5EF4-FFF2-40B4-BE49-F238E27FC236}">
                <a16:creationId xmlns:a16="http://schemas.microsoft.com/office/drawing/2014/main" id="{15BC9764-8D5B-0844-95E0-53F394DC6626}"/>
              </a:ext>
            </a:extLst>
          </p:cNvPr>
          <p:cNvGraphicFramePr>
            <a:graphicFrameLocks noGrp="1"/>
          </p:cNvGraphicFramePr>
          <p:nvPr/>
        </p:nvGraphicFramePr>
        <p:xfrm>
          <a:off x="8796906" y="3079708"/>
          <a:ext cx="3027511" cy="1483360"/>
        </p:xfrm>
        <a:graphic>
          <a:graphicData uri="http://schemas.openxmlformats.org/drawingml/2006/table">
            <a:tbl>
              <a:tblPr firstRow="1" bandRow="1">
                <a:tableStyleId>{5C22544A-7EE6-4342-B048-85BDC9FD1C3A}</a:tableStyleId>
              </a:tblPr>
              <a:tblGrid>
                <a:gridCol w="1122157">
                  <a:extLst>
                    <a:ext uri="{9D8B030D-6E8A-4147-A177-3AD203B41FA5}">
                      <a16:colId xmlns:a16="http://schemas.microsoft.com/office/drawing/2014/main" val="1551054938"/>
                    </a:ext>
                  </a:extLst>
                </a:gridCol>
                <a:gridCol w="693905">
                  <a:extLst>
                    <a:ext uri="{9D8B030D-6E8A-4147-A177-3AD203B41FA5}">
                      <a16:colId xmlns:a16="http://schemas.microsoft.com/office/drawing/2014/main" val="2429303523"/>
                    </a:ext>
                  </a:extLst>
                </a:gridCol>
                <a:gridCol w="1211449">
                  <a:extLst>
                    <a:ext uri="{9D8B030D-6E8A-4147-A177-3AD203B41FA5}">
                      <a16:colId xmlns:a16="http://schemas.microsoft.com/office/drawing/2014/main" val="749733657"/>
                    </a:ext>
                  </a:extLst>
                </a:gridCol>
              </a:tblGrid>
              <a:tr h="370840">
                <a:tc>
                  <a:txBody>
                    <a:bodyPr/>
                    <a:lstStyle/>
                    <a:p>
                      <a:r>
                        <a:rPr lang="en-GB" sz="1200" dirty="0"/>
                        <a:t>SSI</a:t>
                      </a:r>
                    </a:p>
                  </a:txBody>
                  <a:tcPr/>
                </a:tc>
                <a:tc>
                  <a:txBody>
                    <a:bodyPr/>
                    <a:lstStyle/>
                    <a:p>
                      <a:r>
                        <a:rPr lang="en-GB" sz="1200" dirty="0"/>
                        <a:t>Name</a:t>
                      </a:r>
                    </a:p>
                  </a:txBody>
                  <a:tcPr/>
                </a:tc>
                <a:tc>
                  <a:txBody>
                    <a:bodyPr/>
                    <a:lstStyle/>
                    <a:p>
                      <a:r>
                        <a:rPr lang="en-GB" sz="1200" dirty="0" err="1"/>
                        <a:t>Phone_Number</a:t>
                      </a:r>
                      <a:endParaRPr lang="en-GB" sz="1200" dirty="0"/>
                    </a:p>
                  </a:txBody>
                  <a:tcPr/>
                </a:tc>
                <a:extLst>
                  <a:ext uri="{0D108BD9-81ED-4DB2-BD59-A6C34878D82A}">
                    <a16:rowId xmlns:a16="http://schemas.microsoft.com/office/drawing/2014/main" val="1488878063"/>
                  </a:ext>
                </a:extLst>
              </a:tr>
              <a:tr h="370840">
                <a:tc>
                  <a:txBody>
                    <a:bodyPr/>
                    <a:lstStyle/>
                    <a:p>
                      <a:r>
                        <a:rPr lang="en-GB" sz="1200" dirty="0"/>
                        <a:t>87542702</a:t>
                      </a:r>
                    </a:p>
                  </a:txBody>
                  <a:tcPr/>
                </a:tc>
                <a:tc>
                  <a:txBody>
                    <a:bodyPr/>
                    <a:lstStyle/>
                    <a:p>
                      <a:r>
                        <a:rPr lang="en-GB" sz="1200" dirty="0"/>
                        <a:t>Tom</a:t>
                      </a:r>
                    </a:p>
                  </a:txBody>
                  <a:tcPr/>
                </a:tc>
                <a:tc>
                  <a:txBody>
                    <a:bodyPr/>
                    <a:lstStyle/>
                    <a:p>
                      <a:r>
                        <a:rPr lang="en-GB" sz="1200" dirty="0"/>
                        <a:t>75315567</a:t>
                      </a:r>
                    </a:p>
                  </a:txBody>
                  <a:tcPr/>
                </a:tc>
                <a:extLst>
                  <a:ext uri="{0D108BD9-81ED-4DB2-BD59-A6C34878D82A}">
                    <a16:rowId xmlns:a16="http://schemas.microsoft.com/office/drawing/2014/main" val="4098427296"/>
                  </a:ext>
                </a:extLst>
              </a:tr>
              <a:tr h="370840">
                <a:tc>
                  <a:txBody>
                    <a:bodyPr/>
                    <a:lstStyle/>
                    <a:p>
                      <a:r>
                        <a:rPr lang="en-GB" sz="1200" dirty="0"/>
                        <a:t>68201937</a:t>
                      </a:r>
                    </a:p>
                  </a:txBody>
                  <a:tcPr/>
                </a:tc>
                <a:tc>
                  <a:txBody>
                    <a:bodyPr/>
                    <a:lstStyle/>
                    <a:p>
                      <a:r>
                        <a:rPr lang="en-GB" sz="1200" dirty="0"/>
                        <a:t>Uraz</a:t>
                      </a:r>
                    </a:p>
                  </a:txBody>
                  <a:tcPr/>
                </a:tc>
                <a:tc>
                  <a:txBody>
                    <a:bodyPr/>
                    <a:lstStyle/>
                    <a:p>
                      <a:r>
                        <a:rPr lang="en-GB" sz="1200" dirty="0"/>
                        <a:t>75335521</a:t>
                      </a:r>
                    </a:p>
                  </a:txBody>
                  <a:tcPr/>
                </a:tc>
                <a:extLst>
                  <a:ext uri="{0D108BD9-81ED-4DB2-BD59-A6C34878D82A}">
                    <a16:rowId xmlns:a16="http://schemas.microsoft.com/office/drawing/2014/main" val="1953469719"/>
                  </a:ext>
                </a:extLst>
              </a:tr>
              <a:tr h="370840">
                <a:tc>
                  <a:txBody>
                    <a:bodyPr/>
                    <a:lstStyle/>
                    <a:p>
                      <a:r>
                        <a:rPr lang="en-GB" sz="1200" dirty="0"/>
                        <a:t>23139827</a:t>
                      </a:r>
                    </a:p>
                  </a:txBody>
                  <a:tcPr/>
                </a:tc>
                <a:tc>
                  <a:txBody>
                    <a:bodyPr/>
                    <a:lstStyle/>
                    <a:p>
                      <a:r>
                        <a:rPr lang="en-GB" sz="1200" dirty="0"/>
                        <a:t>Nick</a:t>
                      </a:r>
                    </a:p>
                  </a:txBody>
                  <a:tcPr/>
                </a:tc>
                <a:tc>
                  <a:txBody>
                    <a:bodyPr/>
                    <a:lstStyle/>
                    <a:p>
                      <a:r>
                        <a:rPr lang="en-GB" sz="1200" dirty="0"/>
                        <a:t>75315544</a:t>
                      </a:r>
                    </a:p>
                  </a:txBody>
                  <a:tcPr/>
                </a:tc>
                <a:extLst>
                  <a:ext uri="{0D108BD9-81ED-4DB2-BD59-A6C34878D82A}">
                    <a16:rowId xmlns:a16="http://schemas.microsoft.com/office/drawing/2014/main" val="3233330986"/>
                  </a:ext>
                </a:extLst>
              </a:tr>
            </a:tbl>
          </a:graphicData>
        </a:graphic>
      </p:graphicFrame>
      <p:graphicFrame>
        <p:nvGraphicFramePr>
          <p:cNvPr id="7" name="Table 7">
            <a:extLst>
              <a:ext uri="{FF2B5EF4-FFF2-40B4-BE49-F238E27FC236}">
                <a16:creationId xmlns:a16="http://schemas.microsoft.com/office/drawing/2014/main" id="{D6549590-18EA-029A-215B-BC81A83274A1}"/>
              </a:ext>
            </a:extLst>
          </p:cNvPr>
          <p:cNvGraphicFramePr>
            <a:graphicFrameLocks noGrp="1"/>
          </p:cNvGraphicFramePr>
          <p:nvPr/>
        </p:nvGraphicFramePr>
        <p:xfrm>
          <a:off x="7850438" y="3079708"/>
          <a:ext cx="946468" cy="1483360"/>
        </p:xfrm>
        <a:graphic>
          <a:graphicData uri="http://schemas.openxmlformats.org/drawingml/2006/table">
            <a:tbl>
              <a:tblPr firstRow="1" bandRow="1">
                <a:tableStyleId>{5C22544A-7EE6-4342-B048-85BDC9FD1C3A}</a:tableStyleId>
              </a:tblPr>
              <a:tblGrid>
                <a:gridCol w="946468">
                  <a:extLst>
                    <a:ext uri="{9D8B030D-6E8A-4147-A177-3AD203B41FA5}">
                      <a16:colId xmlns:a16="http://schemas.microsoft.com/office/drawing/2014/main" val="1551054938"/>
                    </a:ext>
                  </a:extLst>
                </a:gridCol>
              </a:tblGrid>
              <a:tr h="370840">
                <a:tc>
                  <a:txBody>
                    <a:bodyPr/>
                    <a:lstStyle/>
                    <a:p>
                      <a:r>
                        <a:rPr lang="en-GB" sz="1400" dirty="0"/>
                        <a:t>Price</a:t>
                      </a:r>
                    </a:p>
                  </a:txBody>
                  <a:tcPr/>
                </a:tc>
                <a:extLst>
                  <a:ext uri="{0D108BD9-81ED-4DB2-BD59-A6C34878D82A}">
                    <a16:rowId xmlns:a16="http://schemas.microsoft.com/office/drawing/2014/main" val="1488878063"/>
                  </a:ext>
                </a:extLst>
              </a:tr>
              <a:tr h="370840">
                <a:tc>
                  <a:txBody>
                    <a:bodyPr/>
                    <a:lstStyle/>
                    <a:p>
                      <a:r>
                        <a:rPr lang="en-GB" sz="1400" dirty="0"/>
                        <a:t>10</a:t>
                      </a:r>
                    </a:p>
                  </a:txBody>
                  <a:tcPr/>
                </a:tc>
                <a:extLst>
                  <a:ext uri="{0D108BD9-81ED-4DB2-BD59-A6C34878D82A}">
                    <a16:rowId xmlns:a16="http://schemas.microsoft.com/office/drawing/2014/main" val="4098427296"/>
                  </a:ext>
                </a:extLst>
              </a:tr>
              <a:tr h="370840">
                <a:tc>
                  <a:txBody>
                    <a:bodyPr/>
                    <a:lstStyle/>
                    <a:p>
                      <a:r>
                        <a:rPr lang="en-GB" sz="1400" dirty="0"/>
                        <a:t>23</a:t>
                      </a:r>
                    </a:p>
                  </a:txBody>
                  <a:tcPr/>
                </a:tc>
                <a:extLst>
                  <a:ext uri="{0D108BD9-81ED-4DB2-BD59-A6C34878D82A}">
                    <a16:rowId xmlns:a16="http://schemas.microsoft.com/office/drawing/2014/main" val="1953469719"/>
                  </a:ext>
                </a:extLst>
              </a:tr>
              <a:tr h="370840">
                <a:tc>
                  <a:txBody>
                    <a:bodyPr/>
                    <a:lstStyle/>
                    <a:p>
                      <a:r>
                        <a:rPr lang="en-GB" sz="1400" dirty="0"/>
                        <a:t>12</a:t>
                      </a:r>
                    </a:p>
                  </a:txBody>
                  <a:tcPr/>
                </a:tc>
                <a:extLst>
                  <a:ext uri="{0D108BD9-81ED-4DB2-BD59-A6C34878D82A}">
                    <a16:rowId xmlns:a16="http://schemas.microsoft.com/office/drawing/2014/main" val="3233330986"/>
                  </a:ext>
                </a:extLst>
              </a:tr>
            </a:tbl>
          </a:graphicData>
        </a:graphic>
      </p:graphicFrame>
      <p:pic>
        <p:nvPicPr>
          <p:cNvPr id="8" name="Picture 7">
            <a:extLst>
              <a:ext uri="{FF2B5EF4-FFF2-40B4-BE49-F238E27FC236}">
                <a16:creationId xmlns:a16="http://schemas.microsoft.com/office/drawing/2014/main" id="{E36E3DB6-C726-D45E-CFD8-FE54C6626CBB}"/>
              </a:ext>
            </a:extLst>
          </p:cNvPr>
          <p:cNvPicPr>
            <a:picLocks noChangeAspect="1"/>
          </p:cNvPicPr>
          <p:nvPr/>
        </p:nvPicPr>
        <p:blipFill rotWithShape="1">
          <a:blip r:embed="rId2"/>
          <a:srcRect r="64793"/>
          <a:stretch/>
        </p:blipFill>
        <p:spPr>
          <a:xfrm>
            <a:off x="6378007" y="3073924"/>
            <a:ext cx="1472431" cy="1511939"/>
          </a:xfrm>
          <a:prstGeom prst="rect">
            <a:avLst/>
          </a:prstGeom>
        </p:spPr>
      </p:pic>
      <p:sp>
        <p:nvSpPr>
          <p:cNvPr id="11" name="TextBox 10">
            <a:extLst>
              <a:ext uri="{FF2B5EF4-FFF2-40B4-BE49-F238E27FC236}">
                <a16:creationId xmlns:a16="http://schemas.microsoft.com/office/drawing/2014/main" id="{125BDACB-B9FC-1280-99B9-D6439094E479}"/>
              </a:ext>
            </a:extLst>
          </p:cNvPr>
          <p:cNvSpPr txBox="1"/>
          <p:nvPr/>
        </p:nvSpPr>
        <p:spPr>
          <a:xfrm>
            <a:off x="88746" y="3060132"/>
            <a:ext cx="6096000" cy="369332"/>
          </a:xfrm>
          <a:prstGeom prst="rect">
            <a:avLst/>
          </a:prstGeom>
          <a:noFill/>
        </p:spPr>
        <p:txBody>
          <a:bodyPr wrap="square">
            <a:spAutoFit/>
          </a:bodyPr>
          <a:lstStyle/>
          <a:p>
            <a:r>
              <a:rPr lang="en-GB" dirty="0"/>
              <a:t>CAR</a:t>
            </a:r>
          </a:p>
        </p:txBody>
      </p:sp>
      <p:sp>
        <p:nvSpPr>
          <p:cNvPr id="13" name="TextBox 12">
            <a:extLst>
              <a:ext uri="{FF2B5EF4-FFF2-40B4-BE49-F238E27FC236}">
                <a16:creationId xmlns:a16="http://schemas.microsoft.com/office/drawing/2014/main" id="{29B5CBDC-C384-DD9C-3C0F-06FB1F41402A}"/>
              </a:ext>
            </a:extLst>
          </p:cNvPr>
          <p:cNvSpPr txBox="1"/>
          <p:nvPr/>
        </p:nvSpPr>
        <p:spPr>
          <a:xfrm>
            <a:off x="4992202" y="3036006"/>
            <a:ext cx="6096000" cy="369332"/>
          </a:xfrm>
          <a:prstGeom prst="rect">
            <a:avLst/>
          </a:prstGeom>
          <a:noFill/>
        </p:spPr>
        <p:txBody>
          <a:bodyPr wrap="square">
            <a:spAutoFit/>
          </a:bodyPr>
          <a:lstStyle/>
          <a:p>
            <a:r>
              <a:rPr lang="en-GB" dirty="0"/>
              <a:t>MEC_REPAIR</a:t>
            </a:r>
          </a:p>
        </p:txBody>
      </p:sp>
      <p:sp>
        <p:nvSpPr>
          <p:cNvPr id="9" name="Rectangle 8">
            <a:extLst>
              <a:ext uri="{FF2B5EF4-FFF2-40B4-BE49-F238E27FC236}">
                <a16:creationId xmlns:a16="http://schemas.microsoft.com/office/drawing/2014/main" id="{63CE8B24-C10F-34C7-772C-FA0A04CB1543}"/>
              </a:ext>
            </a:extLst>
          </p:cNvPr>
          <p:cNvSpPr/>
          <p:nvPr/>
        </p:nvSpPr>
        <p:spPr>
          <a:xfrm>
            <a:off x="6521060" y="3875491"/>
            <a:ext cx="1137486" cy="24021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NULL</a:t>
            </a:r>
          </a:p>
        </p:txBody>
      </p:sp>
      <p:sp>
        <p:nvSpPr>
          <p:cNvPr id="10" name="Rectangle 9">
            <a:extLst>
              <a:ext uri="{FF2B5EF4-FFF2-40B4-BE49-F238E27FC236}">
                <a16:creationId xmlns:a16="http://schemas.microsoft.com/office/drawing/2014/main" id="{73A2F547-B572-F189-2A5F-5F080EE2D09A}"/>
              </a:ext>
            </a:extLst>
          </p:cNvPr>
          <p:cNvSpPr/>
          <p:nvPr/>
        </p:nvSpPr>
        <p:spPr>
          <a:xfrm>
            <a:off x="674519" y="3855353"/>
            <a:ext cx="1232658" cy="24021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36FBC4B0-F963-E288-1B53-E7211805E9B1}"/>
              </a:ext>
            </a:extLst>
          </p:cNvPr>
          <p:cNvSpPr/>
          <p:nvPr/>
        </p:nvSpPr>
        <p:spPr>
          <a:xfrm>
            <a:off x="2176764" y="3877178"/>
            <a:ext cx="676881" cy="24021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27FA252F-9D68-42D8-9CCC-9C7EC677D7EA}"/>
              </a:ext>
            </a:extLst>
          </p:cNvPr>
          <p:cNvSpPr/>
          <p:nvPr/>
        </p:nvSpPr>
        <p:spPr>
          <a:xfrm>
            <a:off x="3046906" y="3855353"/>
            <a:ext cx="676881" cy="24021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DC794B82-37BE-5D39-2FA0-6D3A51AA8458}"/>
              </a:ext>
            </a:extLst>
          </p:cNvPr>
          <p:cNvSpPr/>
          <p:nvPr/>
        </p:nvSpPr>
        <p:spPr>
          <a:xfrm>
            <a:off x="3835024" y="3887561"/>
            <a:ext cx="676881" cy="24021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FA75397D-8C4B-7163-6384-B59247CA26AE}"/>
              </a:ext>
            </a:extLst>
          </p:cNvPr>
          <p:cNvSpPr txBox="1"/>
          <p:nvPr/>
        </p:nvSpPr>
        <p:spPr>
          <a:xfrm>
            <a:off x="6469210" y="1294938"/>
            <a:ext cx="3701707" cy="523220"/>
          </a:xfrm>
          <a:prstGeom prst="rect">
            <a:avLst/>
          </a:prstGeom>
          <a:noFill/>
        </p:spPr>
        <p:txBody>
          <a:bodyPr wrap="square">
            <a:spAutoFit/>
          </a:bodyPr>
          <a:lstStyle/>
          <a:p>
            <a:r>
              <a:rPr lang="en-GB" sz="1400" dirty="0"/>
              <a:t>“A car can be repaired by at most one mechanic.</a:t>
            </a:r>
          </a:p>
          <a:p>
            <a:r>
              <a:rPr lang="en-GB" sz="1400" dirty="0"/>
              <a:t>A mechanic can repair at most one type of car.”</a:t>
            </a:r>
          </a:p>
        </p:txBody>
      </p:sp>
      <p:grpSp>
        <p:nvGrpSpPr>
          <p:cNvPr id="17" name="Group 16">
            <a:extLst>
              <a:ext uri="{FF2B5EF4-FFF2-40B4-BE49-F238E27FC236}">
                <a16:creationId xmlns:a16="http://schemas.microsoft.com/office/drawing/2014/main" id="{82755BC9-A221-D736-6DE3-830C098D2821}"/>
              </a:ext>
            </a:extLst>
          </p:cNvPr>
          <p:cNvGrpSpPr/>
          <p:nvPr/>
        </p:nvGrpSpPr>
        <p:grpSpPr>
          <a:xfrm>
            <a:off x="4563292" y="1885573"/>
            <a:ext cx="6943824" cy="856836"/>
            <a:chOff x="1018680" y="3533832"/>
            <a:chExt cx="9957214" cy="1546661"/>
          </a:xfrm>
        </p:grpSpPr>
        <p:sp>
          <p:nvSpPr>
            <p:cNvPr id="18" name="Flowchart: Decision 17">
              <a:extLst>
                <a:ext uri="{FF2B5EF4-FFF2-40B4-BE49-F238E27FC236}">
                  <a16:creationId xmlns:a16="http://schemas.microsoft.com/office/drawing/2014/main" id="{BE7442DC-E6CF-3F54-6F43-8D620C255674}"/>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19" name="Rectangle 18">
              <a:extLst>
                <a:ext uri="{FF2B5EF4-FFF2-40B4-BE49-F238E27FC236}">
                  <a16:creationId xmlns:a16="http://schemas.microsoft.com/office/drawing/2014/main" id="{3385E843-E283-293A-71D7-7DA0A813196C}"/>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20" name="Oval 19">
              <a:extLst>
                <a:ext uri="{FF2B5EF4-FFF2-40B4-BE49-F238E27FC236}">
                  <a16:creationId xmlns:a16="http://schemas.microsoft.com/office/drawing/2014/main" id="{BDFE893A-5DF0-D650-47AE-116D446E2FEE}"/>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21" name="Oval 20">
              <a:extLst>
                <a:ext uri="{FF2B5EF4-FFF2-40B4-BE49-F238E27FC236}">
                  <a16:creationId xmlns:a16="http://schemas.microsoft.com/office/drawing/2014/main" id="{87EAED0C-45A4-5CE2-9155-0C1F3E75E0AC}"/>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22" name="Oval 21">
              <a:extLst>
                <a:ext uri="{FF2B5EF4-FFF2-40B4-BE49-F238E27FC236}">
                  <a16:creationId xmlns:a16="http://schemas.microsoft.com/office/drawing/2014/main" id="{1985044D-9BA5-CE7A-0CBD-6629F4191D29}"/>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23" name="Straight Connector 22">
              <a:extLst>
                <a:ext uri="{FF2B5EF4-FFF2-40B4-BE49-F238E27FC236}">
                  <a16:creationId xmlns:a16="http://schemas.microsoft.com/office/drawing/2014/main" id="{A134E472-73B9-4CA2-5B4E-21D12D4601FE}"/>
                </a:ext>
              </a:extLst>
            </p:cNvPr>
            <p:cNvCxnSpPr>
              <a:stCxn id="20" idx="6"/>
              <a:endCxn id="19"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CEB0EB9-20E0-6450-925A-45B04BC93C89}"/>
                </a:ext>
              </a:extLst>
            </p:cNvPr>
            <p:cNvCxnSpPr>
              <a:cxnSpLocks/>
              <a:stCxn id="22" idx="4"/>
              <a:endCxn id="19"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147171E-DE10-BFFB-9099-8F167E608B22}"/>
                </a:ext>
              </a:extLst>
            </p:cNvPr>
            <p:cNvCxnSpPr>
              <a:cxnSpLocks/>
              <a:stCxn id="21" idx="2"/>
              <a:endCxn id="19"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BD8BDFF3-AC1E-C077-3411-29ABA7792F57}"/>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27" name="Oval 26">
              <a:extLst>
                <a:ext uri="{FF2B5EF4-FFF2-40B4-BE49-F238E27FC236}">
                  <a16:creationId xmlns:a16="http://schemas.microsoft.com/office/drawing/2014/main" id="{A1FF9BEB-E10F-FFFB-0CF1-2A294DA7B96D}"/>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28" name="Oval 27">
              <a:extLst>
                <a:ext uri="{FF2B5EF4-FFF2-40B4-BE49-F238E27FC236}">
                  <a16:creationId xmlns:a16="http://schemas.microsoft.com/office/drawing/2014/main" id="{82F59E0C-8391-B2B4-E8C4-CC8FB66E80AA}"/>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29" name="Straight Connector 28">
              <a:extLst>
                <a:ext uri="{FF2B5EF4-FFF2-40B4-BE49-F238E27FC236}">
                  <a16:creationId xmlns:a16="http://schemas.microsoft.com/office/drawing/2014/main" id="{9BE5F0BE-310E-87E3-0EFF-2A76ECE8B885}"/>
                </a:ext>
              </a:extLst>
            </p:cNvPr>
            <p:cNvCxnSpPr>
              <a:cxnSpLocks/>
              <a:stCxn id="27" idx="4"/>
              <a:endCxn id="26"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2E68764-DB40-FCCF-3D9B-3B80266DF6E7}"/>
                </a:ext>
              </a:extLst>
            </p:cNvPr>
            <p:cNvCxnSpPr>
              <a:cxnSpLocks/>
              <a:stCxn id="28" idx="3"/>
              <a:endCxn id="26"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142A4C1-787C-8F54-7F9F-68ED31C765D2}"/>
                </a:ext>
              </a:extLst>
            </p:cNvPr>
            <p:cNvCxnSpPr>
              <a:cxnSpLocks/>
              <a:endCxn id="26"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66EFE41-A9B4-826D-5068-3373DDF1773A}"/>
                </a:ext>
              </a:extLst>
            </p:cNvPr>
            <p:cNvCxnSpPr>
              <a:cxnSpLocks/>
              <a:stCxn id="18" idx="3"/>
              <a:endCxn id="26"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BE0C52F-A1BD-6F72-C202-FFDEA847B6F1}"/>
                </a:ext>
              </a:extLst>
            </p:cNvPr>
            <p:cNvCxnSpPr>
              <a:cxnSpLocks/>
              <a:stCxn id="19" idx="3"/>
              <a:endCxn id="18"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536D397-DE62-B1C0-AB18-736B04CA524D}"/>
                </a:ext>
              </a:extLst>
            </p:cNvPr>
            <p:cNvSpPr txBox="1"/>
            <p:nvPr/>
          </p:nvSpPr>
          <p:spPr>
            <a:xfrm>
              <a:off x="3892731" y="4300654"/>
              <a:ext cx="697535" cy="427087"/>
            </a:xfrm>
            <a:prstGeom prst="rect">
              <a:avLst/>
            </a:prstGeom>
            <a:noFill/>
          </p:spPr>
          <p:txBody>
            <a:bodyPr wrap="square" rtlCol="0">
              <a:spAutoFit/>
            </a:bodyPr>
            <a:lstStyle/>
            <a:p>
              <a:r>
                <a:rPr lang="en-GB" sz="1000" dirty="0"/>
                <a:t>1</a:t>
              </a:r>
            </a:p>
          </p:txBody>
        </p:sp>
        <p:sp>
          <p:nvSpPr>
            <p:cNvPr id="35" name="TextBox 34">
              <a:extLst>
                <a:ext uri="{FF2B5EF4-FFF2-40B4-BE49-F238E27FC236}">
                  <a16:creationId xmlns:a16="http://schemas.microsoft.com/office/drawing/2014/main" id="{C295C485-F696-8691-369D-20767772297D}"/>
                </a:ext>
              </a:extLst>
            </p:cNvPr>
            <p:cNvSpPr txBox="1"/>
            <p:nvPr/>
          </p:nvSpPr>
          <p:spPr>
            <a:xfrm>
              <a:off x="7833559" y="4260654"/>
              <a:ext cx="697535" cy="427087"/>
            </a:xfrm>
            <a:prstGeom prst="rect">
              <a:avLst/>
            </a:prstGeom>
            <a:noFill/>
          </p:spPr>
          <p:txBody>
            <a:bodyPr wrap="square" rtlCol="0">
              <a:spAutoFit/>
            </a:bodyPr>
            <a:lstStyle/>
            <a:p>
              <a:r>
                <a:rPr lang="en-GB" sz="1000" dirty="0"/>
                <a:t>1</a:t>
              </a:r>
            </a:p>
          </p:txBody>
        </p:sp>
        <p:sp>
          <p:nvSpPr>
            <p:cNvPr id="36" name="Oval 35">
              <a:extLst>
                <a:ext uri="{FF2B5EF4-FFF2-40B4-BE49-F238E27FC236}">
                  <a16:creationId xmlns:a16="http://schemas.microsoft.com/office/drawing/2014/main" id="{B8409534-3806-529D-3061-C6D8EF68BE35}"/>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sp>
        <p:nvSpPr>
          <p:cNvPr id="37" name="Oval 36">
            <a:extLst>
              <a:ext uri="{FF2B5EF4-FFF2-40B4-BE49-F238E27FC236}">
                <a16:creationId xmlns:a16="http://schemas.microsoft.com/office/drawing/2014/main" id="{7C700D13-7C69-A2B8-9413-858F2A1B0F9F}"/>
              </a:ext>
            </a:extLst>
          </p:cNvPr>
          <p:cNvSpPr/>
          <p:nvPr/>
        </p:nvSpPr>
        <p:spPr>
          <a:xfrm>
            <a:off x="7331230" y="1626058"/>
            <a:ext cx="4455492" cy="151193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9946652D-3E90-31AA-7905-54B7436619A8}"/>
              </a:ext>
            </a:extLst>
          </p:cNvPr>
          <p:cNvSpPr/>
          <p:nvPr/>
        </p:nvSpPr>
        <p:spPr>
          <a:xfrm>
            <a:off x="674519" y="3801222"/>
            <a:ext cx="4092604" cy="423552"/>
          </a:xfrm>
          <a:prstGeom prst="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solidFill>
                <a:srgbClr val="FF0000"/>
              </a:solidFill>
            </a:endParaRPr>
          </a:p>
        </p:txBody>
      </p:sp>
    </p:spTree>
    <p:extLst>
      <p:ext uri="{BB962C8B-B14F-4D97-AF65-F5344CB8AC3E}">
        <p14:creationId xmlns:p14="http://schemas.microsoft.com/office/powerpoint/2010/main" val="159901559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69E6-454A-3EE7-2C19-F7D5814352BA}"/>
              </a:ext>
            </a:extLst>
          </p:cNvPr>
          <p:cNvSpPr>
            <a:spLocks noGrp="1"/>
          </p:cNvSpPr>
          <p:nvPr>
            <p:ph type="title"/>
          </p:nvPr>
        </p:nvSpPr>
        <p:spPr/>
        <p:txBody>
          <a:bodyPr/>
          <a:lstStyle/>
          <a:p>
            <a:r>
              <a:rPr lang="en-GB" dirty="0"/>
              <a:t>How do we derive Foreign Keys and ICs for different relationship types?</a:t>
            </a:r>
          </a:p>
        </p:txBody>
      </p:sp>
      <p:sp>
        <p:nvSpPr>
          <p:cNvPr id="3" name="Content Placeholder 2">
            <a:extLst>
              <a:ext uri="{FF2B5EF4-FFF2-40B4-BE49-F238E27FC236}">
                <a16:creationId xmlns:a16="http://schemas.microsoft.com/office/drawing/2014/main" id="{6979F6E2-2E54-EE37-04E9-6949153377FA}"/>
              </a:ext>
            </a:extLst>
          </p:cNvPr>
          <p:cNvSpPr>
            <a:spLocks noGrp="1"/>
          </p:cNvSpPr>
          <p:nvPr>
            <p:ph idx="1"/>
          </p:nvPr>
        </p:nvSpPr>
        <p:spPr>
          <a:xfrm>
            <a:off x="783773" y="2313991"/>
            <a:ext cx="9808029" cy="1279965"/>
          </a:xfrm>
        </p:spPr>
        <p:txBody>
          <a:bodyPr/>
          <a:lstStyle/>
          <a:p>
            <a:r>
              <a:rPr lang="en-GB" dirty="0"/>
              <a:t>1 to 1 relations</a:t>
            </a:r>
          </a:p>
        </p:txBody>
      </p:sp>
      <p:sp>
        <p:nvSpPr>
          <p:cNvPr id="4" name="Slide Number Placeholder 3">
            <a:extLst>
              <a:ext uri="{FF2B5EF4-FFF2-40B4-BE49-F238E27FC236}">
                <a16:creationId xmlns:a16="http://schemas.microsoft.com/office/drawing/2014/main" id="{DBAA6220-2834-D35C-3C80-E8EA860E8E17}"/>
              </a:ext>
            </a:extLst>
          </p:cNvPr>
          <p:cNvSpPr>
            <a:spLocks noGrp="1"/>
          </p:cNvSpPr>
          <p:nvPr>
            <p:ph type="sldNum" sz="quarter" idx="4"/>
          </p:nvPr>
        </p:nvSpPr>
        <p:spPr/>
        <p:txBody>
          <a:bodyPr/>
          <a:lstStyle/>
          <a:p>
            <a:fld id="{6998E55D-8E2A-4AFE-A61C-B5DBBB7761E7}" type="slidenum">
              <a:rPr lang="en-GB" smtClean="0"/>
              <a:pPr/>
              <a:t>87</a:t>
            </a:fld>
            <a:endParaRPr lang="en-GB"/>
          </a:p>
        </p:txBody>
      </p:sp>
      <p:grpSp>
        <p:nvGrpSpPr>
          <p:cNvPr id="24" name="Group 23">
            <a:extLst>
              <a:ext uri="{FF2B5EF4-FFF2-40B4-BE49-F238E27FC236}">
                <a16:creationId xmlns:a16="http://schemas.microsoft.com/office/drawing/2014/main" id="{FF8C2DF2-4580-5559-378B-29BBE24E5E22}"/>
              </a:ext>
            </a:extLst>
          </p:cNvPr>
          <p:cNvGrpSpPr/>
          <p:nvPr/>
        </p:nvGrpSpPr>
        <p:grpSpPr>
          <a:xfrm>
            <a:off x="4563292" y="1885573"/>
            <a:ext cx="6943824" cy="856836"/>
            <a:chOff x="1018680" y="3533832"/>
            <a:chExt cx="9957214" cy="1546661"/>
          </a:xfrm>
        </p:grpSpPr>
        <p:sp>
          <p:nvSpPr>
            <p:cNvPr id="5" name="Flowchart: Decision 4">
              <a:extLst>
                <a:ext uri="{FF2B5EF4-FFF2-40B4-BE49-F238E27FC236}">
                  <a16:creationId xmlns:a16="http://schemas.microsoft.com/office/drawing/2014/main" id="{6F26C37D-4D15-6992-453D-6D6A54B4F10B}"/>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6" name="Rectangle 5">
              <a:extLst>
                <a:ext uri="{FF2B5EF4-FFF2-40B4-BE49-F238E27FC236}">
                  <a16:creationId xmlns:a16="http://schemas.microsoft.com/office/drawing/2014/main" id="{649C1882-0799-2F8E-7399-709CB75651F7}"/>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7" name="Oval 6">
              <a:extLst>
                <a:ext uri="{FF2B5EF4-FFF2-40B4-BE49-F238E27FC236}">
                  <a16:creationId xmlns:a16="http://schemas.microsoft.com/office/drawing/2014/main" id="{8B51BBDE-3DAB-39B7-D6DB-D2DC08BB61B2}"/>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8" name="Oval 7">
              <a:extLst>
                <a:ext uri="{FF2B5EF4-FFF2-40B4-BE49-F238E27FC236}">
                  <a16:creationId xmlns:a16="http://schemas.microsoft.com/office/drawing/2014/main" id="{111FF984-3C98-1571-0ED7-EA51776F718E}"/>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9" name="Oval 8">
              <a:extLst>
                <a:ext uri="{FF2B5EF4-FFF2-40B4-BE49-F238E27FC236}">
                  <a16:creationId xmlns:a16="http://schemas.microsoft.com/office/drawing/2014/main" id="{49DCBFC6-BF8E-CB71-E9A8-EDFB4B5463C6}"/>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10" name="Straight Connector 9">
              <a:extLst>
                <a:ext uri="{FF2B5EF4-FFF2-40B4-BE49-F238E27FC236}">
                  <a16:creationId xmlns:a16="http://schemas.microsoft.com/office/drawing/2014/main" id="{8BE11D60-0184-88E5-2917-3EF78F758436}"/>
                </a:ext>
              </a:extLst>
            </p:cNvPr>
            <p:cNvCxnSpPr>
              <a:stCxn id="7" idx="6"/>
              <a:endCxn id="6"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9D639BC-1394-8000-9F23-6386DA523566}"/>
                </a:ext>
              </a:extLst>
            </p:cNvPr>
            <p:cNvCxnSpPr>
              <a:cxnSpLocks/>
              <a:stCxn id="9" idx="4"/>
              <a:endCxn id="6"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1126978-A013-2AD5-2FED-11D07177C43B}"/>
                </a:ext>
              </a:extLst>
            </p:cNvPr>
            <p:cNvCxnSpPr>
              <a:cxnSpLocks/>
              <a:stCxn id="8" idx="2"/>
              <a:endCxn id="6"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2D154D-A574-D2BB-4EB7-2F9DE357C0C5}"/>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14" name="Oval 13">
              <a:extLst>
                <a:ext uri="{FF2B5EF4-FFF2-40B4-BE49-F238E27FC236}">
                  <a16:creationId xmlns:a16="http://schemas.microsoft.com/office/drawing/2014/main" id="{D296C693-F5EF-C943-9315-D3DDAA5CA1CF}"/>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15" name="Oval 14">
              <a:extLst>
                <a:ext uri="{FF2B5EF4-FFF2-40B4-BE49-F238E27FC236}">
                  <a16:creationId xmlns:a16="http://schemas.microsoft.com/office/drawing/2014/main" id="{4E016E05-AE3C-0775-207E-5C6D2C2BF7D0}"/>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16" name="Straight Connector 15">
              <a:extLst>
                <a:ext uri="{FF2B5EF4-FFF2-40B4-BE49-F238E27FC236}">
                  <a16:creationId xmlns:a16="http://schemas.microsoft.com/office/drawing/2014/main" id="{EF6BCB13-E8A0-3771-73AD-A8E724A92FA3}"/>
                </a:ext>
              </a:extLst>
            </p:cNvPr>
            <p:cNvCxnSpPr>
              <a:cxnSpLocks/>
              <a:stCxn id="14" idx="4"/>
              <a:endCxn id="13"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A02729E-2F83-7176-B803-8B5798E9C6E6}"/>
                </a:ext>
              </a:extLst>
            </p:cNvPr>
            <p:cNvCxnSpPr>
              <a:cxnSpLocks/>
              <a:stCxn id="15" idx="3"/>
              <a:endCxn id="13"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E334DE-C7F2-4855-5BB3-1757A6DEDE1D}"/>
                </a:ext>
              </a:extLst>
            </p:cNvPr>
            <p:cNvCxnSpPr>
              <a:cxnSpLocks/>
              <a:endCxn id="13"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D3CF94-5698-6EEE-3C45-99BC7E8E79A0}"/>
                </a:ext>
              </a:extLst>
            </p:cNvPr>
            <p:cNvCxnSpPr>
              <a:cxnSpLocks/>
              <a:stCxn id="5" idx="3"/>
              <a:endCxn id="13"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5F22B1-AC1E-A54A-82BB-2A81B656ADA0}"/>
                </a:ext>
              </a:extLst>
            </p:cNvPr>
            <p:cNvCxnSpPr>
              <a:cxnSpLocks/>
              <a:stCxn id="6" idx="3"/>
              <a:endCxn id="5"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203EFCE-A3A7-0E27-E418-1AD42D777808}"/>
                </a:ext>
              </a:extLst>
            </p:cNvPr>
            <p:cNvSpPr txBox="1"/>
            <p:nvPr/>
          </p:nvSpPr>
          <p:spPr>
            <a:xfrm>
              <a:off x="3892731" y="4300654"/>
              <a:ext cx="697535" cy="427087"/>
            </a:xfrm>
            <a:prstGeom prst="rect">
              <a:avLst/>
            </a:prstGeom>
            <a:noFill/>
          </p:spPr>
          <p:txBody>
            <a:bodyPr wrap="square" rtlCol="0">
              <a:spAutoFit/>
            </a:bodyPr>
            <a:lstStyle/>
            <a:p>
              <a:r>
                <a:rPr lang="en-GB" sz="1000" dirty="0"/>
                <a:t>1</a:t>
              </a:r>
            </a:p>
          </p:txBody>
        </p:sp>
        <p:sp>
          <p:nvSpPr>
            <p:cNvPr id="22" name="TextBox 21">
              <a:extLst>
                <a:ext uri="{FF2B5EF4-FFF2-40B4-BE49-F238E27FC236}">
                  <a16:creationId xmlns:a16="http://schemas.microsoft.com/office/drawing/2014/main" id="{0B0D4491-CD7E-9560-1310-AC6CAD9CCCDE}"/>
                </a:ext>
              </a:extLst>
            </p:cNvPr>
            <p:cNvSpPr txBox="1"/>
            <p:nvPr/>
          </p:nvSpPr>
          <p:spPr>
            <a:xfrm>
              <a:off x="7833559" y="4260654"/>
              <a:ext cx="697535" cy="427087"/>
            </a:xfrm>
            <a:prstGeom prst="rect">
              <a:avLst/>
            </a:prstGeom>
            <a:noFill/>
          </p:spPr>
          <p:txBody>
            <a:bodyPr wrap="square" rtlCol="0">
              <a:spAutoFit/>
            </a:bodyPr>
            <a:lstStyle/>
            <a:p>
              <a:r>
                <a:rPr lang="en-GB" sz="1000" dirty="0"/>
                <a:t>1</a:t>
              </a:r>
            </a:p>
          </p:txBody>
        </p:sp>
        <p:sp>
          <p:nvSpPr>
            <p:cNvPr id="23" name="Oval 22">
              <a:extLst>
                <a:ext uri="{FF2B5EF4-FFF2-40B4-BE49-F238E27FC236}">
                  <a16:creationId xmlns:a16="http://schemas.microsoft.com/office/drawing/2014/main" id="{825014BC-491F-F83F-E7D7-CB9658070585}"/>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pic>
        <p:nvPicPr>
          <p:cNvPr id="29" name="Picture 28">
            <a:extLst>
              <a:ext uri="{FF2B5EF4-FFF2-40B4-BE49-F238E27FC236}">
                <a16:creationId xmlns:a16="http://schemas.microsoft.com/office/drawing/2014/main" id="{CA52FB80-381F-E789-1240-440BA7ECC263}"/>
              </a:ext>
            </a:extLst>
          </p:cNvPr>
          <p:cNvPicPr>
            <a:picLocks noChangeAspect="1"/>
          </p:cNvPicPr>
          <p:nvPr/>
        </p:nvPicPr>
        <p:blipFill>
          <a:blip r:embed="rId2"/>
          <a:stretch>
            <a:fillRect/>
          </a:stretch>
        </p:blipFill>
        <p:spPr>
          <a:xfrm>
            <a:off x="664583" y="3625267"/>
            <a:ext cx="4182218" cy="1511939"/>
          </a:xfrm>
          <a:prstGeom prst="rect">
            <a:avLst/>
          </a:prstGeom>
        </p:spPr>
      </p:pic>
      <p:graphicFrame>
        <p:nvGraphicFramePr>
          <p:cNvPr id="30" name="Table 7">
            <a:extLst>
              <a:ext uri="{FF2B5EF4-FFF2-40B4-BE49-F238E27FC236}">
                <a16:creationId xmlns:a16="http://schemas.microsoft.com/office/drawing/2014/main" id="{CFB838D1-D1E9-729B-45F2-25369456F3AE}"/>
              </a:ext>
            </a:extLst>
          </p:cNvPr>
          <p:cNvGraphicFramePr>
            <a:graphicFrameLocks noGrp="1"/>
          </p:cNvGraphicFramePr>
          <p:nvPr/>
        </p:nvGraphicFramePr>
        <p:xfrm>
          <a:off x="6796339" y="3639556"/>
          <a:ext cx="3766988" cy="1483360"/>
        </p:xfrm>
        <a:graphic>
          <a:graphicData uri="http://schemas.openxmlformats.org/drawingml/2006/table">
            <a:tbl>
              <a:tblPr firstRow="1" bandRow="1">
                <a:tableStyleId>{5C22544A-7EE6-4342-B048-85BDC9FD1C3A}</a:tableStyleId>
              </a:tblPr>
              <a:tblGrid>
                <a:gridCol w="1076541">
                  <a:extLst>
                    <a:ext uri="{9D8B030D-6E8A-4147-A177-3AD203B41FA5}">
                      <a16:colId xmlns:a16="http://schemas.microsoft.com/office/drawing/2014/main" val="1551054938"/>
                    </a:ext>
                  </a:extLst>
                </a:gridCol>
                <a:gridCol w="800100">
                  <a:extLst>
                    <a:ext uri="{9D8B030D-6E8A-4147-A177-3AD203B41FA5}">
                      <a16:colId xmlns:a16="http://schemas.microsoft.com/office/drawing/2014/main" val="2429303523"/>
                    </a:ext>
                  </a:extLst>
                </a:gridCol>
                <a:gridCol w="1890347">
                  <a:extLst>
                    <a:ext uri="{9D8B030D-6E8A-4147-A177-3AD203B41FA5}">
                      <a16:colId xmlns:a16="http://schemas.microsoft.com/office/drawing/2014/main" val="749733657"/>
                    </a:ext>
                  </a:extLst>
                </a:gridCol>
              </a:tblGrid>
              <a:tr h="370840">
                <a:tc>
                  <a:txBody>
                    <a:bodyPr/>
                    <a:lstStyle/>
                    <a:p>
                      <a:r>
                        <a:rPr lang="en-GB" sz="1400" dirty="0"/>
                        <a:t>SSI</a:t>
                      </a:r>
                    </a:p>
                  </a:txBody>
                  <a:tcPr/>
                </a:tc>
                <a:tc>
                  <a:txBody>
                    <a:bodyPr/>
                    <a:lstStyle/>
                    <a:p>
                      <a:r>
                        <a:rPr lang="en-GB" sz="1400" dirty="0"/>
                        <a:t>Name</a:t>
                      </a:r>
                    </a:p>
                  </a:txBody>
                  <a:tcPr/>
                </a:tc>
                <a:tc>
                  <a:txBody>
                    <a:bodyPr/>
                    <a:lstStyle/>
                    <a:p>
                      <a:r>
                        <a:rPr lang="en-GB" sz="1400" dirty="0" err="1"/>
                        <a:t>Phone_Number</a:t>
                      </a:r>
                      <a:endParaRPr lang="en-GB" sz="1400" dirty="0"/>
                    </a:p>
                  </a:txBody>
                  <a:tcPr/>
                </a:tc>
                <a:extLst>
                  <a:ext uri="{0D108BD9-81ED-4DB2-BD59-A6C34878D82A}">
                    <a16:rowId xmlns:a16="http://schemas.microsoft.com/office/drawing/2014/main" val="1488878063"/>
                  </a:ext>
                </a:extLst>
              </a:tr>
              <a:tr h="370840">
                <a:tc>
                  <a:txBody>
                    <a:bodyPr/>
                    <a:lstStyle/>
                    <a:p>
                      <a:r>
                        <a:rPr lang="en-GB" sz="1400" dirty="0"/>
                        <a:t>87542702</a:t>
                      </a:r>
                    </a:p>
                  </a:txBody>
                  <a:tcPr/>
                </a:tc>
                <a:tc>
                  <a:txBody>
                    <a:bodyPr/>
                    <a:lstStyle/>
                    <a:p>
                      <a:r>
                        <a:rPr lang="en-GB" sz="1400" dirty="0"/>
                        <a:t>Tom</a:t>
                      </a:r>
                    </a:p>
                  </a:txBody>
                  <a:tcPr/>
                </a:tc>
                <a:tc>
                  <a:txBody>
                    <a:bodyPr/>
                    <a:lstStyle/>
                    <a:p>
                      <a:r>
                        <a:rPr lang="en-GB" sz="1400" dirty="0"/>
                        <a:t>75315567</a:t>
                      </a:r>
                    </a:p>
                  </a:txBody>
                  <a:tcPr/>
                </a:tc>
                <a:extLst>
                  <a:ext uri="{0D108BD9-81ED-4DB2-BD59-A6C34878D82A}">
                    <a16:rowId xmlns:a16="http://schemas.microsoft.com/office/drawing/2014/main" val="4098427296"/>
                  </a:ext>
                </a:extLst>
              </a:tr>
              <a:tr h="370840">
                <a:tc>
                  <a:txBody>
                    <a:bodyPr/>
                    <a:lstStyle/>
                    <a:p>
                      <a:r>
                        <a:rPr lang="en-GB" sz="1400" dirty="0"/>
                        <a:t>68201937</a:t>
                      </a:r>
                    </a:p>
                  </a:txBody>
                  <a:tcPr/>
                </a:tc>
                <a:tc>
                  <a:txBody>
                    <a:bodyPr/>
                    <a:lstStyle/>
                    <a:p>
                      <a:r>
                        <a:rPr lang="en-GB" sz="1400" dirty="0"/>
                        <a:t>Uraz</a:t>
                      </a:r>
                    </a:p>
                  </a:txBody>
                  <a:tcPr/>
                </a:tc>
                <a:tc>
                  <a:txBody>
                    <a:bodyPr/>
                    <a:lstStyle/>
                    <a:p>
                      <a:r>
                        <a:rPr lang="en-GB" sz="1400" dirty="0"/>
                        <a:t>75335521</a:t>
                      </a:r>
                    </a:p>
                  </a:txBody>
                  <a:tcPr/>
                </a:tc>
                <a:extLst>
                  <a:ext uri="{0D108BD9-81ED-4DB2-BD59-A6C34878D82A}">
                    <a16:rowId xmlns:a16="http://schemas.microsoft.com/office/drawing/2014/main" val="1953469719"/>
                  </a:ext>
                </a:extLst>
              </a:tr>
              <a:tr h="370840">
                <a:tc>
                  <a:txBody>
                    <a:bodyPr/>
                    <a:lstStyle/>
                    <a:p>
                      <a:r>
                        <a:rPr lang="en-GB" sz="1400" dirty="0"/>
                        <a:t>23139827</a:t>
                      </a:r>
                    </a:p>
                  </a:txBody>
                  <a:tcPr/>
                </a:tc>
                <a:tc>
                  <a:txBody>
                    <a:bodyPr/>
                    <a:lstStyle/>
                    <a:p>
                      <a:r>
                        <a:rPr lang="en-GB" sz="1400" dirty="0"/>
                        <a:t>Nick</a:t>
                      </a:r>
                    </a:p>
                  </a:txBody>
                  <a:tcPr/>
                </a:tc>
                <a:tc>
                  <a:txBody>
                    <a:bodyPr/>
                    <a:lstStyle/>
                    <a:p>
                      <a:r>
                        <a:rPr lang="en-GB" sz="1400" dirty="0"/>
                        <a:t>75315544</a:t>
                      </a:r>
                    </a:p>
                  </a:txBody>
                  <a:tcPr/>
                </a:tc>
                <a:extLst>
                  <a:ext uri="{0D108BD9-81ED-4DB2-BD59-A6C34878D82A}">
                    <a16:rowId xmlns:a16="http://schemas.microsoft.com/office/drawing/2014/main" val="3233330986"/>
                  </a:ext>
                </a:extLst>
              </a:tr>
            </a:tbl>
          </a:graphicData>
        </a:graphic>
      </p:graphicFrame>
      <p:cxnSp>
        <p:nvCxnSpPr>
          <p:cNvPr id="25" name="Straight Connector 24">
            <a:extLst>
              <a:ext uri="{FF2B5EF4-FFF2-40B4-BE49-F238E27FC236}">
                <a16:creationId xmlns:a16="http://schemas.microsoft.com/office/drawing/2014/main" id="{B794AD24-EE9B-84C0-E820-1FABADF07EC4}"/>
              </a:ext>
            </a:extLst>
          </p:cNvPr>
          <p:cNvCxnSpPr>
            <a:cxnSpLocks/>
          </p:cNvCxnSpPr>
          <p:nvPr/>
        </p:nvCxnSpPr>
        <p:spPr>
          <a:xfrm>
            <a:off x="8580582" y="2560960"/>
            <a:ext cx="10458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7" name="Table 11">
            <a:extLst>
              <a:ext uri="{FF2B5EF4-FFF2-40B4-BE49-F238E27FC236}">
                <a16:creationId xmlns:a16="http://schemas.microsoft.com/office/drawing/2014/main" id="{DA100881-E228-2305-685D-2B14A8FF2C15}"/>
              </a:ext>
            </a:extLst>
          </p:cNvPr>
          <p:cNvGraphicFramePr>
            <a:graphicFrameLocks noGrp="1"/>
          </p:cNvGraphicFramePr>
          <p:nvPr>
            <p:extLst>
              <p:ext uri="{D42A27DB-BD31-4B8C-83A1-F6EECF244321}">
                <p14:modId xmlns:p14="http://schemas.microsoft.com/office/powerpoint/2010/main" val="3705483725"/>
              </p:ext>
            </p:extLst>
          </p:nvPr>
        </p:nvGraphicFramePr>
        <p:xfrm>
          <a:off x="10563327" y="3635749"/>
          <a:ext cx="1103459" cy="1483360"/>
        </p:xfrm>
        <a:graphic>
          <a:graphicData uri="http://schemas.openxmlformats.org/drawingml/2006/table">
            <a:tbl>
              <a:tblPr firstRow="1" bandRow="1">
                <a:tableStyleId>{5C22544A-7EE6-4342-B048-85BDC9FD1C3A}</a:tableStyleId>
              </a:tblPr>
              <a:tblGrid>
                <a:gridCol w="1103459">
                  <a:extLst>
                    <a:ext uri="{9D8B030D-6E8A-4147-A177-3AD203B41FA5}">
                      <a16:colId xmlns:a16="http://schemas.microsoft.com/office/drawing/2014/main" val="2239927709"/>
                    </a:ext>
                  </a:extLst>
                </a:gridCol>
              </a:tblGrid>
              <a:tr h="370840">
                <a:tc>
                  <a:txBody>
                    <a:bodyPr/>
                    <a:lstStyle/>
                    <a:p>
                      <a:r>
                        <a:rPr lang="en-GB" sz="1200" dirty="0"/>
                        <a:t>Brand</a:t>
                      </a:r>
                    </a:p>
                  </a:txBody>
                  <a:tcPr/>
                </a:tc>
                <a:extLst>
                  <a:ext uri="{0D108BD9-81ED-4DB2-BD59-A6C34878D82A}">
                    <a16:rowId xmlns:a16="http://schemas.microsoft.com/office/drawing/2014/main" val="3153680858"/>
                  </a:ext>
                </a:extLst>
              </a:tr>
              <a:tr h="370840">
                <a:tc>
                  <a:txBody>
                    <a:bodyPr/>
                    <a:lstStyle/>
                    <a:p>
                      <a:r>
                        <a:rPr lang="en-GB" sz="1100" dirty="0" err="1"/>
                        <a:t>Toyota_Corolla</a:t>
                      </a:r>
                      <a:endParaRPr lang="en-GB" sz="1100" dirty="0"/>
                    </a:p>
                  </a:txBody>
                  <a:tcPr/>
                </a:tc>
                <a:extLst>
                  <a:ext uri="{0D108BD9-81ED-4DB2-BD59-A6C34878D82A}">
                    <a16:rowId xmlns:a16="http://schemas.microsoft.com/office/drawing/2014/main" val="884840968"/>
                  </a:ext>
                </a:extLst>
              </a:tr>
              <a:tr h="370840">
                <a:tc>
                  <a:txBody>
                    <a:bodyPr/>
                    <a:lstStyle/>
                    <a:p>
                      <a:r>
                        <a:rPr lang="en-GB" sz="1100" dirty="0"/>
                        <a:t>Hyundai E.GLS</a:t>
                      </a:r>
                    </a:p>
                  </a:txBody>
                  <a:tcPr/>
                </a:tc>
                <a:extLst>
                  <a:ext uri="{0D108BD9-81ED-4DB2-BD59-A6C34878D82A}">
                    <a16:rowId xmlns:a16="http://schemas.microsoft.com/office/drawing/2014/main" val="4148740185"/>
                  </a:ext>
                </a:extLst>
              </a:tr>
              <a:tr h="370840">
                <a:tc>
                  <a:txBody>
                    <a:bodyPr/>
                    <a:lstStyle/>
                    <a:p>
                      <a:r>
                        <a:rPr lang="en-GB" sz="1200" dirty="0"/>
                        <a:t>BMW 3.21</a:t>
                      </a:r>
                    </a:p>
                  </a:txBody>
                  <a:tcPr/>
                </a:tc>
                <a:extLst>
                  <a:ext uri="{0D108BD9-81ED-4DB2-BD59-A6C34878D82A}">
                    <a16:rowId xmlns:a16="http://schemas.microsoft.com/office/drawing/2014/main" val="398107012"/>
                  </a:ext>
                </a:extLst>
              </a:tr>
            </a:tbl>
          </a:graphicData>
        </a:graphic>
      </p:graphicFrame>
      <p:sp>
        <p:nvSpPr>
          <p:cNvPr id="27" name="Oval 26">
            <a:extLst>
              <a:ext uri="{FF2B5EF4-FFF2-40B4-BE49-F238E27FC236}">
                <a16:creationId xmlns:a16="http://schemas.microsoft.com/office/drawing/2014/main" id="{D709A5EA-1806-2D46-136A-1DC8D7198B1B}"/>
              </a:ext>
            </a:extLst>
          </p:cNvPr>
          <p:cNvSpPr/>
          <p:nvPr/>
        </p:nvSpPr>
        <p:spPr>
          <a:xfrm>
            <a:off x="7331230" y="1626058"/>
            <a:ext cx="4455492" cy="151193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28" name="Arrow: Up 27">
            <a:extLst>
              <a:ext uri="{FF2B5EF4-FFF2-40B4-BE49-F238E27FC236}">
                <a16:creationId xmlns:a16="http://schemas.microsoft.com/office/drawing/2014/main" id="{68EFA072-99A7-095A-CFB1-DC4166BA495D}"/>
              </a:ext>
            </a:extLst>
          </p:cNvPr>
          <p:cNvSpPr/>
          <p:nvPr/>
        </p:nvSpPr>
        <p:spPr>
          <a:xfrm>
            <a:off x="8691418" y="2602177"/>
            <a:ext cx="342413" cy="61252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D61A9E97-A985-02C7-1C99-0D7359CE54EF}"/>
              </a:ext>
            </a:extLst>
          </p:cNvPr>
          <p:cNvSpPr txBox="1"/>
          <p:nvPr/>
        </p:nvSpPr>
        <p:spPr>
          <a:xfrm>
            <a:off x="5912755" y="3201733"/>
            <a:ext cx="5835652" cy="369332"/>
          </a:xfrm>
          <a:prstGeom prst="rect">
            <a:avLst/>
          </a:prstGeom>
          <a:noFill/>
        </p:spPr>
        <p:txBody>
          <a:bodyPr wrap="square" rtlCol="0">
            <a:spAutoFit/>
          </a:bodyPr>
          <a:lstStyle/>
          <a:p>
            <a:r>
              <a:rPr lang="en-GB" dirty="0"/>
              <a:t>Total Participation: Mechanic Must Repair One Type of Car</a:t>
            </a:r>
          </a:p>
        </p:txBody>
      </p:sp>
      <p:sp>
        <p:nvSpPr>
          <p:cNvPr id="26" name="TextBox 25">
            <a:extLst>
              <a:ext uri="{FF2B5EF4-FFF2-40B4-BE49-F238E27FC236}">
                <a16:creationId xmlns:a16="http://schemas.microsoft.com/office/drawing/2014/main" id="{888C0331-F870-86FA-4CD8-F1BBE6B37EA3}"/>
              </a:ext>
            </a:extLst>
          </p:cNvPr>
          <p:cNvSpPr txBox="1"/>
          <p:nvPr/>
        </p:nvSpPr>
        <p:spPr>
          <a:xfrm>
            <a:off x="563572" y="5137206"/>
            <a:ext cx="4245192" cy="584775"/>
          </a:xfrm>
          <a:prstGeom prst="rect">
            <a:avLst/>
          </a:prstGeom>
          <a:noFill/>
        </p:spPr>
        <p:txBody>
          <a:bodyPr wrap="square" rtlCol="0">
            <a:spAutoFit/>
          </a:bodyPr>
          <a:lstStyle/>
          <a:p>
            <a:r>
              <a:rPr lang="en-GB" sz="1600" dirty="0"/>
              <a:t>Car(</a:t>
            </a:r>
            <a:r>
              <a:rPr lang="en-GB" sz="1600" dirty="0" err="1"/>
              <a:t>Brand:TEXT,Weight:INT,Length:DOUBLE,Max_Speed:INT</a:t>
            </a:r>
            <a:r>
              <a:rPr lang="en-GB" sz="1600" dirty="0"/>
              <a:t>, PRIMARY KEY:BRAND)</a:t>
            </a:r>
          </a:p>
        </p:txBody>
      </p:sp>
      <p:sp>
        <p:nvSpPr>
          <p:cNvPr id="33" name="TextBox 32">
            <a:extLst>
              <a:ext uri="{FF2B5EF4-FFF2-40B4-BE49-F238E27FC236}">
                <a16:creationId xmlns:a16="http://schemas.microsoft.com/office/drawing/2014/main" id="{9F8A8531-E832-42CF-1628-6189060C0A7F}"/>
              </a:ext>
            </a:extLst>
          </p:cNvPr>
          <p:cNvSpPr txBox="1"/>
          <p:nvPr/>
        </p:nvSpPr>
        <p:spPr>
          <a:xfrm>
            <a:off x="5849711" y="5144381"/>
            <a:ext cx="6098720" cy="923330"/>
          </a:xfrm>
          <a:prstGeom prst="rect">
            <a:avLst/>
          </a:prstGeom>
          <a:noFill/>
        </p:spPr>
        <p:txBody>
          <a:bodyPr wrap="square">
            <a:spAutoFit/>
          </a:bodyPr>
          <a:lstStyle/>
          <a:p>
            <a:r>
              <a:rPr lang="en-GB" dirty="0" err="1"/>
              <a:t>Mec_Rep</a:t>
            </a:r>
            <a:r>
              <a:rPr lang="en-GB" dirty="0"/>
              <a:t>(</a:t>
            </a:r>
            <a:r>
              <a:rPr lang="en-GB" dirty="0" err="1"/>
              <a:t>SSI:TEXT,Name:TEXT,Phone:TEXT,Brand:TEXT</a:t>
            </a:r>
            <a:r>
              <a:rPr lang="en-GB" dirty="0"/>
              <a:t>, PRIMARY KEY:SSI, Foreign Key: Brand REFERENCING:CAR, </a:t>
            </a:r>
            <a:r>
              <a:rPr lang="en-GB" dirty="0">
                <a:solidFill>
                  <a:schemeClr val="bg1"/>
                </a:solidFill>
              </a:rPr>
              <a:t>Brand is UNIQUE, Brand NOT NULL, on Delete CASCADE)</a:t>
            </a:r>
          </a:p>
        </p:txBody>
      </p:sp>
      <p:sp>
        <p:nvSpPr>
          <p:cNvPr id="34" name="TextBox 33">
            <a:extLst>
              <a:ext uri="{FF2B5EF4-FFF2-40B4-BE49-F238E27FC236}">
                <a16:creationId xmlns:a16="http://schemas.microsoft.com/office/drawing/2014/main" id="{38B5735D-BCC7-EDD0-194C-04FE2FFECD11}"/>
              </a:ext>
            </a:extLst>
          </p:cNvPr>
          <p:cNvSpPr txBox="1"/>
          <p:nvPr/>
        </p:nvSpPr>
        <p:spPr>
          <a:xfrm>
            <a:off x="243569" y="5920469"/>
            <a:ext cx="11157856" cy="830997"/>
          </a:xfrm>
          <a:prstGeom prst="rect">
            <a:avLst/>
          </a:prstGeom>
          <a:noFill/>
        </p:spPr>
        <p:txBody>
          <a:bodyPr wrap="square">
            <a:spAutoFit/>
          </a:bodyPr>
          <a:lstStyle/>
          <a:p>
            <a:r>
              <a:rPr lang="en-GB" sz="1600" dirty="0">
                <a:solidFill>
                  <a:schemeClr val="bg1"/>
                </a:solidFill>
              </a:rPr>
              <a:t>Since the Repairs relation is one-to-one, the Brand must be UNIQUE. </a:t>
            </a:r>
          </a:p>
          <a:p>
            <a:r>
              <a:rPr lang="en-GB" sz="1600" dirty="0">
                <a:solidFill>
                  <a:schemeClr val="bg1"/>
                </a:solidFill>
              </a:rPr>
              <a:t>Since for every SSI There must exist Brand (total participation), Brand cannot be NULL and when a tuple from the referenced table (Car) is removed, DBMS either reject this deletion or CASCADE this deletion</a:t>
            </a:r>
          </a:p>
        </p:txBody>
      </p:sp>
      <p:sp>
        <p:nvSpPr>
          <p:cNvPr id="32" name="TextBox 31">
            <a:extLst>
              <a:ext uri="{FF2B5EF4-FFF2-40B4-BE49-F238E27FC236}">
                <a16:creationId xmlns:a16="http://schemas.microsoft.com/office/drawing/2014/main" id="{4646C08E-33E6-F3FB-F28C-8D1D04458335}"/>
              </a:ext>
            </a:extLst>
          </p:cNvPr>
          <p:cNvSpPr txBox="1"/>
          <p:nvPr/>
        </p:nvSpPr>
        <p:spPr>
          <a:xfrm>
            <a:off x="6469210" y="1294938"/>
            <a:ext cx="3701707" cy="523220"/>
          </a:xfrm>
          <a:prstGeom prst="rect">
            <a:avLst/>
          </a:prstGeom>
          <a:noFill/>
        </p:spPr>
        <p:txBody>
          <a:bodyPr wrap="square">
            <a:spAutoFit/>
          </a:bodyPr>
          <a:lstStyle/>
          <a:p>
            <a:r>
              <a:rPr lang="en-GB" sz="1400" dirty="0"/>
              <a:t>“A car can be repaired by at most one mechanic.</a:t>
            </a:r>
          </a:p>
          <a:p>
            <a:r>
              <a:rPr lang="en-GB" sz="1400" dirty="0"/>
              <a:t>A mechanic must repair one type of car.”</a:t>
            </a:r>
          </a:p>
        </p:txBody>
      </p:sp>
    </p:spTree>
    <p:extLst>
      <p:ext uri="{BB962C8B-B14F-4D97-AF65-F5344CB8AC3E}">
        <p14:creationId xmlns:p14="http://schemas.microsoft.com/office/powerpoint/2010/main" val="3242968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1"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69E6-454A-3EE7-2C19-F7D5814352BA}"/>
              </a:ext>
            </a:extLst>
          </p:cNvPr>
          <p:cNvSpPr>
            <a:spLocks noGrp="1"/>
          </p:cNvSpPr>
          <p:nvPr>
            <p:ph type="title"/>
          </p:nvPr>
        </p:nvSpPr>
        <p:spPr/>
        <p:txBody>
          <a:bodyPr/>
          <a:lstStyle/>
          <a:p>
            <a:r>
              <a:rPr lang="en-GB" dirty="0"/>
              <a:t>How do we derive Foreign Keys and ICs for different relationship types?</a:t>
            </a:r>
          </a:p>
        </p:txBody>
      </p:sp>
      <p:sp>
        <p:nvSpPr>
          <p:cNvPr id="3" name="Content Placeholder 2">
            <a:extLst>
              <a:ext uri="{FF2B5EF4-FFF2-40B4-BE49-F238E27FC236}">
                <a16:creationId xmlns:a16="http://schemas.microsoft.com/office/drawing/2014/main" id="{6979F6E2-2E54-EE37-04E9-6949153377FA}"/>
              </a:ext>
            </a:extLst>
          </p:cNvPr>
          <p:cNvSpPr>
            <a:spLocks noGrp="1"/>
          </p:cNvSpPr>
          <p:nvPr>
            <p:ph idx="1"/>
          </p:nvPr>
        </p:nvSpPr>
        <p:spPr>
          <a:xfrm>
            <a:off x="783773" y="2313991"/>
            <a:ext cx="9808029" cy="1279965"/>
          </a:xfrm>
        </p:spPr>
        <p:txBody>
          <a:bodyPr/>
          <a:lstStyle/>
          <a:p>
            <a:r>
              <a:rPr lang="en-GB" dirty="0"/>
              <a:t>1 to 1 relations</a:t>
            </a:r>
          </a:p>
        </p:txBody>
      </p:sp>
      <p:sp>
        <p:nvSpPr>
          <p:cNvPr id="4" name="Slide Number Placeholder 3">
            <a:extLst>
              <a:ext uri="{FF2B5EF4-FFF2-40B4-BE49-F238E27FC236}">
                <a16:creationId xmlns:a16="http://schemas.microsoft.com/office/drawing/2014/main" id="{DBAA6220-2834-D35C-3C80-E8EA860E8E17}"/>
              </a:ext>
            </a:extLst>
          </p:cNvPr>
          <p:cNvSpPr>
            <a:spLocks noGrp="1"/>
          </p:cNvSpPr>
          <p:nvPr>
            <p:ph type="sldNum" sz="quarter" idx="4"/>
          </p:nvPr>
        </p:nvSpPr>
        <p:spPr/>
        <p:txBody>
          <a:bodyPr/>
          <a:lstStyle/>
          <a:p>
            <a:fld id="{6998E55D-8E2A-4AFE-A61C-B5DBBB7761E7}" type="slidenum">
              <a:rPr lang="en-GB" smtClean="0"/>
              <a:pPr/>
              <a:t>88</a:t>
            </a:fld>
            <a:endParaRPr lang="en-GB"/>
          </a:p>
        </p:txBody>
      </p:sp>
      <p:grpSp>
        <p:nvGrpSpPr>
          <p:cNvPr id="24" name="Group 23">
            <a:extLst>
              <a:ext uri="{FF2B5EF4-FFF2-40B4-BE49-F238E27FC236}">
                <a16:creationId xmlns:a16="http://schemas.microsoft.com/office/drawing/2014/main" id="{FF8C2DF2-4580-5559-378B-29BBE24E5E22}"/>
              </a:ext>
            </a:extLst>
          </p:cNvPr>
          <p:cNvGrpSpPr/>
          <p:nvPr/>
        </p:nvGrpSpPr>
        <p:grpSpPr>
          <a:xfrm>
            <a:off x="4563292" y="1885573"/>
            <a:ext cx="6943824" cy="856836"/>
            <a:chOff x="1018680" y="3533832"/>
            <a:chExt cx="9957214" cy="1546661"/>
          </a:xfrm>
        </p:grpSpPr>
        <p:sp>
          <p:nvSpPr>
            <p:cNvPr id="5" name="Flowchart: Decision 4">
              <a:extLst>
                <a:ext uri="{FF2B5EF4-FFF2-40B4-BE49-F238E27FC236}">
                  <a16:creationId xmlns:a16="http://schemas.microsoft.com/office/drawing/2014/main" id="{6F26C37D-4D15-6992-453D-6D6A54B4F10B}"/>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6" name="Rectangle 5">
              <a:extLst>
                <a:ext uri="{FF2B5EF4-FFF2-40B4-BE49-F238E27FC236}">
                  <a16:creationId xmlns:a16="http://schemas.microsoft.com/office/drawing/2014/main" id="{649C1882-0799-2F8E-7399-709CB75651F7}"/>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7" name="Oval 6">
              <a:extLst>
                <a:ext uri="{FF2B5EF4-FFF2-40B4-BE49-F238E27FC236}">
                  <a16:creationId xmlns:a16="http://schemas.microsoft.com/office/drawing/2014/main" id="{8B51BBDE-3DAB-39B7-D6DB-D2DC08BB61B2}"/>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8" name="Oval 7">
              <a:extLst>
                <a:ext uri="{FF2B5EF4-FFF2-40B4-BE49-F238E27FC236}">
                  <a16:creationId xmlns:a16="http://schemas.microsoft.com/office/drawing/2014/main" id="{111FF984-3C98-1571-0ED7-EA51776F718E}"/>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9" name="Oval 8">
              <a:extLst>
                <a:ext uri="{FF2B5EF4-FFF2-40B4-BE49-F238E27FC236}">
                  <a16:creationId xmlns:a16="http://schemas.microsoft.com/office/drawing/2014/main" id="{49DCBFC6-BF8E-CB71-E9A8-EDFB4B5463C6}"/>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10" name="Straight Connector 9">
              <a:extLst>
                <a:ext uri="{FF2B5EF4-FFF2-40B4-BE49-F238E27FC236}">
                  <a16:creationId xmlns:a16="http://schemas.microsoft.com/office/drawing/2014/main" id="{8BE11D60-0184-88E5-2917-3EF78F758436}"/>
                </a:ext>
              </a:extLst>
            </p:cNvPr>
            <p:cNvCxnSpPr>
              <a:stCxn id="7" idx="6"/>
              <a:endCxn id="6"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9D639BC-1394-8000-9F23-6386DA523566}"/>
                </a:ext>
              </a:extLst>
            </p:cNvPr>
            <p:cNvCxnSpPr>
              <a:cxnSpLocks/>
              <a:stCxn id="9" idx="4"/>
              <a:endCxn id="6"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1126978-A013-2AD5-2FED-11D07177C43B}"/>
                </a:ext>
              </a:extLst>
            </p:cNvPr>
            <p:cNvCxnSpPr>
              <a:cxnSpLocks/>
              <a:stCxn id="8" idx="2"/>
              <a:endCxn id="6"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2D154D-A574-D2BB-4EB7-2F9DE357C0C5}"/>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14" name="Oval 13">
              <a:extLst>
                <a:ext uri="{FF2B5EF4-FFF2-40B4-BE49-F238E27FC236}">
                  <a16:creationId xmlns:a16="http://schemas.microsoft.com/office/drawing/2014/main" id="{D296C693-F5EF-C943-9315-D3DDAA5CA1CF}"/>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15" name="Oval 14">
              <a:extLst>
                <a:ext uri="{FF2B5EF4-FFF2-40B4-BE49-F238E27FC236}">
                  <a16:creationId xmlns:a16="http://schemas.microsoft.com/office/drawing/2014/main" id="{4E016E05-AE3C-0775-207E-5C6D2C2BF7D0}"/>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16" name="Straight Connector 15">
              <a:extLst>
                <a:ext uri="{FF2B5EF4-FFF2-40B4-BE49-F238E27FC236}">
                  <a16:creationId xmlns:a16="http://schemas.microsoft.com/office/drawing/2014/main" id="{EF6BCB13-E8A0-3771-73AD-A8E724A92FA3}"/>
                </a:ext>
              </a:extLst>
            </p:cNvPr>
            <p:cNvCxnSpPr>
              <a:cxnSpLocks/>
              <a:stCxn id="14" idx="4"/>
              <a:endCxn id="13"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A02729E-2F83-7176-B803-8B5798E9C6E6}"/>
                </a:ext>
              </a:extLst>
            </p:cNvPr>
            <p:cNvCxnSpPr>
              <a:cxnSpLocks/>
              <a:stCxn id="15" idx="3"/>
              <a:endCxn id="13"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E334DE-C7F2-4855-5BB3-1757A6DEDE1D}"/>
                </a:ext>
              </a:extLst>
            </p:cNvPr>
            <p:cNvCxnSpPr>
              <a:cxnSpLocks/>
              <a:endCxn id="13"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D3CF94-5698-6EEE-3C45-99BC7E8E79A0}"/>
                </a:ext>
              </a:extLst>
            </p:cNvPr>
            <p:cNvCxnSpPr>
              <a:cxnSpLocks/>
              <a:stCxn id="5" idx="3"/>
              <a:endCxn id="13"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5F22B1-AC1E-A54A-82BB-2A81B656ADA0}"/>
                </a:ext>
              </a:extLst>
            </p:cNvPr>
            <p:cNvCxnSpPr>
              <a:cxnSpLocks/>
              <a:stCxn id="6" idx="3"/>
              <a:endCxn id="5"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203EFCE-A3A7-0E27-E418-1AD42D777808}"/>
                </a:ext>
              </a:extLst>
            </p:cNvPr>
            <p:cNvSpPr txBox="1"/>
            <p:nvPr/>
          </p:nvSpPr>
          <p:spPr>
            <a:xfrm>
              <a:off x="3892731" y="4300654"/>
              <a:ext cx="697535" cy="427087"/>
            </a:xfrm>
            <a:prstGeom prst="rect">
              <a:avLst/>
            </a:prstGeom>
            <a:noFill/>
          </p:spPr>
          <p:txBody>
            <a:bodyPr wrap="square" rtlCol="0">
              <a:spAutoFit/>
            </a:bodyPr>
            <a:lstStyle/>
            <a:p>
              <a:r>
                <a:rPr lang="en-GB" sz="1000" dirty="0"/>
                <a:t>1</a:t>
              </a:r>
            </a:p>
          </p:txBody>
        </p:sp>
        <p:sp>
          <p:nvSpPr>
            <p:cNvPr id="22" name="TextBox 21">
              <a:extLst>
                <a:ext uri="{FF2B5EF4-FFF2-40B4-BE49-F238E27FC236}">
                  <a16:creationId xmlns:a16="http://schemas.microsoft.com/office/drawing/2014/main" id="{0B0D4491-CD7E-9560-1310-AC6CAD9CCCDE}"/>
                </a:ext>
              </a:extLst>
            </p:cNvPr>
            <p:cNvSpPr txBox="1"/>
            <p:nvPr/>
          </p:nvSpPr>
          <p:spPr>
            <a:xfrm>
              <a:off x="7833559" y="4260654"/>
              <a:ext cx="697535" cy="427087"/>
            </a:xfrm>
            <a:prstGeom prst="rect">
              <a:avLst/>
            </a:prstGeom>
            <a:noFill/>
          </p:spPr>
          <p:txBody>
            <a:bodyPr wrap="square" rtlCol="0">
              <a:spAutoFit/>
            </a:bodyPr>
            <a:lstStyle/>
            <a:p>
              <a:r>
                <a:rPr lang="en-GB" sz="1000" dirty="0"/>
                <a:t>1</a:t>
              </a:r>
            </a:p>
          </p:txBody>
        </p:sp>
        <p:sp>
          <p:nvSpPr>
            <p:cNvPr id="23" name="Oval 22">
              <a:extLst>
                <a:ext uri="{FF2B5EF4-FFF2-40B4-BE49-F238E27FC236}">
                  <a16:creationId xmlns:a16="http://schemas.microsoft.com/office/drawing/2014/main" id="{825014BC-491F-F83F-E7D7-CB9658070585}"/>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pic>
        <p:nvPicPr>
          <p:cNvPr id="29" name="Picture 28">
            <a:extLst>
              <a:ext uri="{FF2B5EF4-FFF2-40B4-BE49-F238E27FC236}">
                <a16:creationId xmlns:a16="http://schemas.microsoft.com/office/drawing/2014/main" id="{CA52FB80-381F-E789-1240-440BA7ECC263}"/>
              </a:ext>
            </a:extLst>
          </p:cNvPr>
          <p:cNvPicPr>
            <a:picLocks noChangeAspect="1"/>
          </p:cNvPicPr>
          <p:nvPr/>
        </p:nvPicPr>
        <p:blipFill>
          <a:blip r:embed="rId2"/>
          <a:stretch>
            <a:fillRect/>
          </a:stretch>
        </p:blipFill>
        <p:spPr>
          <a:xfrm>
            <a:off x="664583" y="3625267"/>
            <a:ext cx="4182218" cy="1511939"/>
          </a:xfrm>
          <a:prstGeom prst="rect">
            <a:avLst/>
          </a:prstGeom>
        </p:spPr>
      </p:pic>
      <p:graphicFrame>
        <p:nvGraphicFramePr>
          <p:cNvPr id="30" name="Table 7">
            <a:extLst>
              <a:ext uri="{FF2B5EF4-FFF2-40B4-BE49-F238E27FC236}">
                <a16:creationId xmlns:a16="http://schemas.microsoft.com/office/drawing/2014/main" id="{CFB838D1-D1E9-729B-45F2-25369456F3AE}"/>
              </a:ext>
            </a:extLst>
          </p:cNvPr>
          <p:cNvGraphicFramePr>
            <a:graphicFrameLocks noGrp="1"/>
          </p:cNvGraphicFramePr>
          <p:nvPr/>
        </p:nvGraphicFramePr>
        <p:xfrm>
          <a:off x="6796339" y="3639556"/>
          <a:ext cx="3766988" cy="1483360"/>
        </p:xfrm>
        <a:graphic>
          <a:graphicData uri="http://schemas.openxmlformats.org/drawingml/2006/table">
            <a:tbl>
              <a:tblPr firstRow="1" bandRow="1">
                <a:tableStyleId>{5C22544A-7EE6-4342-B048-85BDC9FD1C3A}</a:tableStyleId>
              </a:tblPr>
              <a:tblGrid>
                <a:gridCol w="1076541">
                  <a:extLst>
                    <a:ext uri="{9D8B030D-6E8A-4147-A177-3AD203B41FA5}">
                      <a16:colId xmlns:a16="http://schemas.microsoft.com/office/drawing/2014/main" val="1551054938"/>
                    </a:ext>
                  </a:extLst>
                </a:gridCol>
                <a:gridCol w="800100">
                  <a:extLst>
                    <a:ext uri="{9D8B030D-6E8A-4147-A177-3AD203B41FA5}">
                      <a16:colId xmlns:a16="http://schemas.microsoft.com/office/drawing/2014/main" val="2429303523"/>
                    </a:ext>
                  </a:extLst>
                </a:gridCol>
                <a:gridCol w="1890347">
                  <a:extLst>
                    <a:ext uri="{9D8B030D-6E8A-4147-A177-3AD203B41FA5}">
                      <a16:colId xmlns:a16="http://schemas.microsoft.com/office/drawing/2014/main" val="749733657"/>
                    </a:ext>
                  </a:extLst>
                </a:gridCol>
              </a:tblGrid>
              <a:tr h="370840">
                <a:tc>
                  <a:txBody>
                    <a:bodyPr/>
                    <a:lstStyle/>
                    <a:p>
                      <a:r>
                        <a:rPr lang="en-GB" sz="1400" dirty="0"/>
                        <a:t>SSI</a:t>
                      </a:r>
                    </a:p>
                  </a:txBody>
                  <a:tcPr/>
                </a:tc>
                <a:tc>
                  <a:txBody>
                    <a:bodyPr/>
                    <a:lstStyle/>
                    <a:p>
                      <a:r>
                        <a:rPr lang="en-GB" sz="1400" dirty="0"/>
                        <a:t>Name</a:t>
                      </a:r>
                    </a:p>
                  </a:txBody>
                  <a:tcPr/>
                </a:tc>
                <a:tc>
                  <a:txBody>
                    <a:bodyPr/>
                    <a:lstStyle/>
                    <a:p>
                      <a:r>
                        <a:rPr lang="en-GB" sz="1400" dirty="0" err="1"/>
                        <a:t>Phone_Number</a:t>
                      </a:r>
                      <a:endParaRPr lang="en-GB" sz="1400" dirty="0"/>
                    </a:p>
                  </a:txBody>
                  <a:tcPr/>
                </a:tc>
                <a:extLst>
                  <a:ext uri="{0D108BD9-81ED-4DB2-BD59-A6C34878D82A}">
                    <a16:rowId xmlns:a16="http://schemas.microsoft.com/office/drawing/2014/main" val="1488878063"/>
                  </a:ext>
                </a:extLst>
              </a:tr>
              <a:tr h="370840">
                <a:tc>
                  <a:txBody>
                    <a:bodyPr/>
                    <a:lstStyle/>
                    <a:p>
                      <a:r>
                        <a:rPr lang="en-GB" sz="1400" dirty="0"/>
                        <a:t>87542702</a:t>
                      </a:r>
                    </a:p>
                  </a:txBody>
                  <a:tcPr/>
                </a:tc>
                <a:tc>
                  <a:txBody>
                    <a:bodyPr/>
                    <a:lstStyle/>
                    <a:p>
                      <a:r>
                        <a:rPr lang="en-GB" sz="1400" dirty="0"/>
                        <a:t>Tom</a:t>
                      </a:r>
                    </a:p>
                  </a:txBody>
                  <a:tcPr/>
                </a:tc>
                <a:tc>
                  <a:txBody>
                    <a:bodyPr/>
                    <a:lstStyle/>
                    <a:p>
                      <a:r>
                        <a:rPr lang="en-GB" sz="1400" dirty="0"/>
                        <a:t>75315567</a:t>
                      </a:r>
                    </a:p>
                  </a:txBody>
                  <a:tcPr/>
                </a:tc>
                <a:extLst>
                  <a:ext uri="{0D108BD9-81ED-4DB2-BD59-A6C34878D82A}">
                    <a16:rowId xmlns:a16="http://schemas.microsoft.com/office/drawing/2014/main" val="4098427296"/>
                  </a:ext>
                </a:extLst>
              </a:tr>
              <a:tr h="370840">
                <a:tc>
                  <a:txBody>
                    <a:bodyPr/>
                    <a:lstStyle/>
                    <a:p>
                      <a:r>
                        <a:rPr lang="en-GB" sz="1400" dirty="0"/>
                        <a:t>68201937</a:t>
                      </a:r>
                    </a:p>
                  </a:txBody>
                  <a:tcPr/>
                </a:tc>
                <a:tc>
                  <a:txBody>
                    <a:bodyPr/>
                    <a:lstStyle/>
                    <a:p>
                      <a:r>
                        <a:rPr lang="en-GB" sz="1400" dirty="0"/>
                        <a:t>Uraz</a:t>
                      </a:r>
                    </a:p>
                  </a:txBody>
                  <a:tcPr/>
                </a:tc>
                <a:tc>
                  <a:txBody>
                    <a:bodyPr/>
                    <a:lstStyle/>
                    <a:p>
                      <a:r>
                        <a:rPr lang="en-GB" sz="1400" dirty="0"/>
                        <a:t>75335521</a:t>
                      </a:r>
                    </a:p>
                  </a:txBody>
                  <a:tcPr/>
                </a:tc>
                <a:extLst>
                  <a:ext uri="{0D108BD9-81ED-4DB2-BD59-A6C34878D82A}">
                    <a16:rowId xmlns:a16="http://schemas.microsoft.com/office/drawing/2014/main" val="1953469719"/>
                  </a:ext>
                </a:extLst>
              </a:tr>
              <a:tr h="370840">
                <a:tc>
                  <a:txBody>
                    <a:bodyPr/>
                    <a:lstStyle/>
                    <a:p>
                      <a:r>
                        <a:rPr lang="en-GB" sz="1400" dirty="0"/>
                        <a:t>23139827</a:t>
                      </a:r>
                    </a:p>
                  </a:txBody>
                  <a:tcPr/>
                </a:tc>
                <a:tc>
                  <a:txBody>
                    <a:bodyPr/>
                    <a:lstStyle/>
                    <a:p>
                      <a:r>
                        <a:rPr lang="en-GB" sz="1400" dirty="0"/>
                        <a:t>Nick</a:t>
                      </a:r>
                    </a:p>
                  </a:txBody>
                  <a:tcPr/>
                </a:tc>
                <a:tc>
                  <a:txBody>
                    <a:bodyPr/>
                    <a:lstStyle/>
                    <a:p>
                      <a:r>
                        <a:rPr lang="en-GB" sz="1400" dirty="0"/>
                        <a:t>75315544</a:t>
                      </a:r>
                    </a:p>
                  </a:txBody>
                  <a:tcPr/>
                </a:tc>
                <a:extLst>
                  <a:ext uri="{0D108BD9-81ED-4DB2-BD59-A6C34878D82A}">
                    <a16:rowId xmlns:a16="http://schemas.microsoft.com/office/drawing/2014/main" val="3233330986"/>
                  </a:ext>
                </a:extLst>
              </a:tr>
            </a:tbl>
          </a:graphicData>
        </a:graphic>
      </p:graphicFrame>
      <p:cxnSp>
        <p:nvCxnSpPr>
          <p:cNvPr id="25" name="Straight Connector 24">
            <a:extLst>
              <a:ext uri="{FF2B5EF4-FFF2-40B4-BE49-F238E27FC236}">
                <a16:creationId xmlns:a16="http://schemas.microsoft.com/office/drawing/2014/main" id="{B794AD24-EE9B-84C0-E820-1FABADF07EC4}"/>
              </a:ext>
            </a:extLst>
          </p:cNvPr>
          <p:cNvCxnSpPr>
            <a:cxnSpLocks/>
          </p:cNvCxnSpPr>
          <p:nvPr/>
        </p:nvCxnSpPr>
        <p:spPr>
          <a:xfrm>
            <a:off x="8580582" y="2560960"/>
            <a:ext cx="10458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7" name="Table 11">
            <a:extLst>
              <a:ext uri="{FF2B5EF4-FFF2-40B4-BE49-F238E27FC236}">
                <a16:creationId xmlns:a16="http://schemas.microsoft.com/office/drawing/2014/main" id="{DA100881-E228-2305-685D-2B14A8FF2C15}"/>
              </a:ext>
            </a:extLst>
          </p:cNvPr>
          <p:cNvGraphicFramePr>
            <a:graphicFrameLocks noGrp="1"/>
          </p:cNvGraphicFramePr>
          <p:nvPr>
            <p:extLst>
              <p:ext uri="{D42A27DB-BD31-4B8C-83A1-F6EECF244321}">
                <p14:modId xmlns:p14="http://schemas.microsoft.com/office/powerpoint/2010/main" val="876724957"/>
              </p:ext>
            </p:extLst>
          </p:nvPr>
        </p:nvGraphicFramePr>
        <p:xfrm>
          <a:off x="10563327" y="3635749"/>
          <a:ext cx="1103459" cy="1483360"/>
        </p:xfrm>
        <a:graphic>
          <a:graphicData uri="http://schemas.openxmlformats.org/drawingml/2006/table">
            <a:tbl>
              <a:tblPr firstRow="1" bandRow="1">
                <a:tableStyleId>{5C22544A-7EE6-4342-B048-85BDC9FD1C3A}</a:tableStyleId>
              </a:tblPr>
              <a:tblGrid>
                <a:gridCol w="1103459">
                  <a:extLst>
                    <a:ext uri="{9D8B030D-6E8A-4147-A177-3AD203B41FA5}">
                      <a16:colId xmlns:a16="http://schemas.microsoft.com/office/drawing/2014/main" val="2239927709"/>
                    </a:ext>
                  </a:extLst>
                </a:gridCol>
              </a:tblGrid>
              <a:tr h="370840">
                <a:tc>
                  <a:txBody>
                    <a:bodyPr/>
                    <a:lstStyle/>
                    <a:p>
                      <a:r>
                        <a:rPr lang="en-GB" sz="1200" dirty="0"/>
                        <a:t>Brand</a:t>
                      </a:r>
                    </a:p>
                  </a:txBody>
                  <a:tcPr/>
                </a:tc>
                <a:extLst>
                  <a:ext uri="{0D108BD9-81ED-4DB2-BD59-A6C34878D82A}">
                    <a16:rowId xmlns:a16="http://schemas.microsoft.com/office/drawing/2014/main" val="3153680858"/>
                  </a:ext>
                </a:extLst>
              </a:tr>
              <a:tr h="370840">
                <a:tc>
                  <a:txBody>
                    <a:bodyPr/>
                    <a:lstStyle/>
                    <a:p>
                      <a:r>
                        <a:rPr lang="en-GB" sz="1100" dirty="0" err="1"/>
                        <a:t>Toyota_Corolla</a:t>
                      </a:r>
                      <a:endParaRPr lang="en-GB" sz="1100" dirty="0"/>
                    </a:p>
                  </a:txBody>
                  <a:tcPr/>
                </a:tc>
                <a:extLst>
                  <a:ext uri="{0D108BD9-81ED-4DB2-BD59-A6C34878D82A}">
                    <a16:rowId xmlns:a16="http://schemas.microsoft.com/office/drawing/2014/main" val="884840968"/>
                  </a:ext>
                </a:extLst>
              </a:tr>
              <a:tr h="370840">
                <a:tc>
                  <a:txBody>
                    <a:bodyPr/>
                    <a:lstStyle/>
                    <a:p>
                      <a:r>
                        <a:rPr lang="en-GB" sz="1100" dirty="0"/>
                        <a:t>Hyundai E.GLS</a:t>
                      </a:r>
                    </a:p>
                  </a:txBody>
                  <a:tcPr/>
                </a:tc>
                <a:extLst>
                  <a:ext uri="{0D108BD9-81ED-4DB2-BD59-A6C34878D82A}">
                    <a16:rowId xmlns:a16="http://schemas.microsoft.com/office/drawing/2014/main" val="4148740185"/>
                  </a:ext>
                </a:extLst>
              </a:tr>
              <a:tr h="370840">
                <a:tc>
                  <a:txBody>
                    <a:bodyPr/>
                    <a:lstStyle/>
                    <a:p>
                      <a:r>
                        <a:rPr lang="en-GB" sz="1200" dirty="0"/>
                        <a:t>BMW 3.21</a:t>
                      </a:r>
                    </a:p>
                  </a:txBody>
                  <a:tcPr/>
                </a:tc>
                <a:extLst>
                  <a:ext uri="{0D108BD9-81ED-4DB2-BD59-A6C34878D82A}">
                    <a16:rowId xmlns:a16="http://schemas.microsoft.com/office/drawing/2014/main" val="398107012"/>
                  </a:ext>
                </a:extLst>
              </a:tr>
            </a:tbl>
          </a:graphicData>
        </a:graphic>
      </p:graphicFrame>
      <p:sp>
        <p:nvSpPr>
          <p:cNvPr id="27" name="Oval 26">
            <a:extLst>
              <a:ext uri="{FF2B5EF4-FFF2-40B4-BE49-F238E27FC236}">
                <a16:creationId xmlns:a16="http://schemas.microsoft.com/office/drawing/2014/main" id="{D709A5EA-1806-2D46-136A-1DC8D7198B1B}"/>
              </a:ext>
            </a:extLst>
          </p:cNvPr>
          <p:cNvSpPr/>
          <p:nvPr/>
        </p:nvSpPr>
        <p:spPr>
          <a:xfrm>
            <a:off x="7331230" y="1626058"/>
            <a:ext cx="4455492" cy="151193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28" name="Arrow: Up 27">
            <a:extLst>
              <a:ext uri="{FF2B5EF4-FFF2-40B4-BE49-F238E27FC236}">
                <a16:creationId xmlns:a16="http://schemas.microsoft.com/office/drawing/2014/main" id="{68EFA072-99A7-095A-CFB1-DC4166BA495D}"/>
              </a:ext>
            </a:extLst>
          </p:cNvPr>
          <p:cNvSpPr/>
          <p:nvPr/>
        </p:nvSpPr>
        <p:spPr>
          <a:xfrm>
            <a:off x="8691418" y="2602177"/>
            <a:ext cx="342413" cy="61252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D61A9E97-A985-02C7-1C99-0D7359CE54EF}"/>
              </a:ext>
            </a:extLst>
          </p:cNvPr>
          <p:cNvSpPr txBox="1"/>
          <p:nvPr/>
        </p:nvSpPr>
        <p:spPr>
          <a:xfrm>
            <a:off x="5912755" y="3201733"/>
            <a:ext cx="5835652" cy="369332"/>
          </a:xfrm>
          <a:prstGeom prst="rect">
            <a:avLst/>
          </a:prstGeom>
          <a:noFill/>
        </p:spPr>
        <p:txBody>
          <a:bodyPr wrap="square" rtlCol="0">
            <a:spAutoFit/>
          </a:bodyPr>
          <a:lstStyle/>
          <a:p>
            <a:r>
              <a:rPr lang="en-GB" dirty="0"/>
              <a:t>Total Participation: Mechanic Must Repair One Type of Car</a:t>
            </a:r>
          </a:p>
        </p:txBody>
      </p:sp>
      <p:sp>
        <p:nvSpPr>
          <p:cNvPr id="26" name="TextBox 25">
            <a:extLst>
              <a:ext uri="{FF2B5EF4-FFF2-40B4-BE49-F238E27FC236}">
                <a16:creationId xmlns:a16="http://schemas.microsoft.com/office/drawing/2014/main" id="{888C0331-F870-86FA-4CD8-F1BBE6B37EA3}"/>
              </a:ext>
            </a:extLst>
          </p:cNvPr>
          <p:cNvSpPr txBox="1"/>
          <p:nvPr/>
        </p:nvSpPr>
        <p:spPr>
          <a:xfrm>
            <a:off x="563572" y="5137206"/>
            <a:ext cx="4245192" cy="584775"/>
          </a:xfrm>
          <a:prstGeom prst="rect">
            <a:avLst/>
          </a:prstGeom>
          <a:noFill/>
        </p:spPr>
        <p:txBody>
          <a:bodyPr wrap="square" rtlCol="0">
            <a:spAutoFit/>
          </a:bodyPr>
          <a:lstStyle/>
          <a:p>
            <a:r>
              <a:rPr lang="en-GB" sz="1600" dirty="0"/>
              <a:t>Car(</a:t>
            </a:r>
            <a:r>
              <a:rPr lang="en-GB" sz="1600" dirty="0" err="1"/>
              <a:t>Brand:TEXT,Weight:INT,Length:DOUBLE,Max_Speed:INT</a:t>
            </a:r>
            <a:r>
              <a:rPr lang="en-GB" sz="1600" dirty="0"/>
              <a:t>, PRIMARY KEY:BRAND)</a:t>
            </a:r>
          </a:p>
        </p:txBody>
      </p:sp>
      <p:sp>
        <p:nvSpPr>
          <p:cNvPr id="33" name="TextBox 32">
            <a:extLst>
              <a:ext uri="{FF2B5EF4-FFF2-40B4-BE49-F238E27FC236}">
                <a16:creationId xmlns:a16="http://schemas.microsoft.com/office/drawing/2014/main" id="{9F8A8531-E832-42CF-1628-6189060C0A7F}"/>
              </a:ext>
            </a:extLst>
          </p:cNvPr>
          <p:cNvSpPr txBox="1"/>
          <p:nvPr/>
        </p:nvSpPr>
        <p:spPr>
          <a:xfrm>
            <a:off x="5849711" y="5144381"/>
            <a:ext cx="6098720" cy="923330"/>
          </a:xfrm>
          <a:prstGeom prst="rect">
            <a:avLst/>
          </a:prstGeom>
          <a:noFill/>
        </p:spPr>
        <p:txBody>
          <a:bodyPr wrap="square">
            <a:spAutoFit/>
          </a:bodyPr>
          <a:lstStyle/>
          <a:p>
            <a:r>
              <a:rPr lang="en-GB" dirty="0" err="1"/>
              <a:t>Mec_Rep</a:t>
            </a:r>
            <a:r>
              <a:rPr lang="en-GB" dirty="0"/>
              <a:t>(</a:t>
            </a:r>
            <a:r>
              <a:rPr lang="en-GB" dirty="0" err="1"/>
              <a:t>SSI:TEXT,Name:TEXT,Phone:TEXT,Brand:TEXT</a:t>
            </a:r>
            <a:r>
              <a:rPr lang="en-GB" dirty="0"/>
              <a:t>, PRIMARY KEY:SSI, Foreign Key: Brand REFERENCING:CAR, </a:t>
            </a:r>
            <a:r>
              <a:rPr lang="en-GB" dirty="0">
                <a:solidFill>
                  <a:srgbClr val="FF0000"/>
                </a:solidFill>
              </a:rPr>
              <a:t>Brand is UNIQUE</a:t>
            </a:r>
            <a:r>
              <a:rPr lang="en-GB" dirty="0">
                <a:solidFill>
                  <a:schemeClr val="bg1"/>
                </a:solidFill>
              </a:rPr>
              <a:t>, Brand NOT NULL, on Delete CASCADE)</a:t>
            </a:r>
          </a:p>
        </p:txBody>
      </p:sp>
      <p:sp>
        <p:nvSpPr>
          <p:cNvPr id="34" name="TextBox 33">
            <a:extLst>
              <a:ext uri="{FF2B5EF4-FFF2-40B4-BE49-F238E27FC236}">
                <a16:creationId xmlns:a16="http://schemas.microsoft.com/office/drawing/2014/main" id="{38B5735D-BCC7-EDD0-194C-04FE2FFECD11}"/>
              </a:ext>
            </a:extLst>
          </p:cNvPr>
          <p:cNvSpPr txBox="1"/>
          <p:nvPr/>
        </p:nvSpPr>
        <p:spPr>
          <a:xfrm>
            <a:off x="243569" y="5920469"/>
            <a:ext cx="11157856" cy="830997"/>
          </a:xfrm>
          <a:prstGeom prst="rect">
            <a:avLst/>
          </a:prstGeom>
          <a:noFill/>
        </p:spPr>
        <p:txBody>
          <a:bodyPr wrap="square">
            <a:spAutoFit/>
          </a:bodyPr>
          <a:lstStyle/>
          <a:p>
            <a:r>
              <a:rPr lang="en-GB" sz="1600" dirty="0"/>
              <a:t>Since the Repairs relation is one-to-one, the Brand must be unique. </a:t>
            </a:r>
          </a:p>
          <a:p>
            <a:r>
              <a:rPr lang="en-GB" sz="1600" dirty="0">
                <a:solidFill>
                  <a:schemeClr val="bg1"/>
                </a:solidFill>
              </a:rPr>
              <a:t>Since for every SSI There must exist Brand (total participation), Brand cannot be NULL and when a tuple from the referenced table (Car) is removed, DBMS either reject this deletion or CASCADE this deletion</a:t>
            </a:r>
          </a:p>
        </p:txBody>
      </p:sp>
      <p:sp>
        <p:nvSpPr>
          <p:cNvPr id="32" name="TextBox 31">
            <a:extLst>
              <a:ext uri="{FF2B5EF4-FFF2-40B4-BE49-F238E27FC236}">
                <a16:creationId xmlns:a16="http://schemas.microsoft.com/office/drawing/2014/main" id="{802FE84B-9D1D-3C09-3188-8CAE783CD4AF}"/>
              </a:ext>
            </a:extLst>
          </p:cNvPr>
          <p:cNvSpPr txBox="1"/>
          <p:nvPr/>
        </p:nvSpPr>
        <p:spPr>
          <a:xfrm>
            <a:off x="6469210" y="1294938"/>
            <a:ext cx="3701707" cy="523220"/>
          </a:xfrm>
          <a:prstGeom prst="rect">
            <a:avLst/>
          </a:prstGeom>
          <a:noFill/>
        </p:spPr>
        <p:txBody>
          <a:bodyPr wrap="square">
            <a:spAutoFit/>
          </a:bodyPr>
          <a:lstStyle/>
          <a:p>
            <a:r>
              <a:rPr lang="en-GB" sz="1400" dirty="0"/>
              <a:t>“A car can be repaired by at most one mechanic.</a:t>
            </a:r>
          </a:p>
          <a:p>
            <a:r>
              <a:rPr lang="en-GB" sz="1400" dirty="0"/>
              <a:t>A mechanic must repair one type of car.”</a:t>
            </a:r>
          </a:p>
        </p:txBody>
      </p:sp>
    </p:spTree>
    <p:extLst>
      <p:ext uri="{BB962C8B-B14F-4D97-AF65-F5344CB8AC3E}">
        <p14:creationId xmlns:p14="http://schemas.microsoft.com/office/powerpoint/2010/main" val="25169184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69E6-454A-3EE7-2C19-F7D5814352BA}"/>
              </a:ext>
            </a:extLst>
          </p:cNvPr>
          <p:cNvSpPr>
            <a:spLocks noGrp="1"/>
          </p:cNvSpPr>
          <p:nvPr>
            <p:ph type="title"/>
          </p:nvPr>
        </p:nvSpPr>
        <p:spPr/>
        <p:txBody>
          <a:bodyPr/>
          <a:lstStyle/>
          <a:p>
            <a:r>
              <a:rPr lang="en-GB" dirty="0"/>
              <a:t>How do we derive Foreign Keys and ICs for different relationship types?</a:t>
            </a:r>
          </a:p>
        </p:txBody>
      </p:sp>
      <p:sp>
        <p:nvSpPr>
          <p:cNvPr id="3" name="Content Placeholder 2">
            <a:extLst>
              <a:ext uri="{FF2B5EF4-FFF2-40B4-BE49-F238E27FC236}">
                <a16:creationId xmlns:a16="http://schemas.microsoft.com/office/drawing/2014/main" id="{6979F6E2-2E54-EE37-04E9-6949153377FA}"/>
              </a:ext>
            </a:extLst>
          </p:cNvPr>
          <p:cNvSpPr>
            <a:spLocks noGrp="1"/>
          </p:cNvSpPr>
          <p:nvPr>
            <p:ph idx="1"/>
          </p:nvPr>
        </p:nvSpPr>
        <p:spPr>
          <a:xfrm>
            <a:off x="783773" y="2313991"/>
            <a:ext cx="9808029" cy="1279965"/>
          </a:xfrm>
        </p:spPr>
        <p:txBody>
          <a:bodyPr/>
          <a:lstStyle/>
          <a:p>
            <a:r>
              <a:rPr lang="en-GB" dirty="0"/>
              <a:t>1 to 1 relations</a:t>
            </a:r>
          </a:p>
        </p:txBody>
      </p:sp>
      <p:sp>
        <p:nvSpPr>
          <p:cNvPr id="4" name="Slide Number Placeholder 3">
            <a:extLst>
              <a:ext uri="{FF2B5EF4-FFF2-40B4-BE49-F238E27FC236}">
                <a16:creationId xmlns:a16="http://schemas.microsoft.com/office/drawing/2014/main" id="{DBAA6220-2834-D35C-3C80-E8EA860E8E17}"/>
              </a:ext>
            </a:extLst>
          </p:cNvPr>
          <p:cNvSpPr>
            <a:spLocks noGrp="1"/>
          </p:cNvSpPr>
          <p:nvPr>
            <p:ph type="sldNum" sz="quarter" idx="4"/>
          </p:nvPr>
        </p:nvSpPr>
        <p:spPr/>
        <p:txBody>
          <a:bodyPr/>
          <a:lstStyle/>
          <a:p>
            <a:fld id="{6998E55D-8E2A-4AFE-A61C-B5DBBB7761E7}" type="slidenum">
              <a:rPr lang="en-GB" smtClean="0"/>
              <a:pPr/>
              <a:t>89</a:t>
            </a:fld>
            <a:endParaRPr lang="en-GB"/>
          </a:p>
        </p:txBody>
      </p:sp>
      <p:grpSp>
        <p:nvGrpSpPr>
          <p:cNvPr id="24" name="Group 23">
            <a:extLst>
              <a:ext uri="{FF2B5EF4-FFF2-40B4-BE49-F238E27FC236}">
                <a16:creationId xmlns:a16="http://schemas.microsoft.com/office/drawing/2014/main" id="{FF8C2DF2-4580-5559-378B-29BBE24E5E22}"/>
              </a:ext>
            </a:extLst>
          </p:cNvPr>
          <p:cNvGrpSpPr/>
          <p:nvPr/>
        </p:nvGrpSpPr>
        <p:grpSpPr>
          <a:xfrm>
            <a:off x="4563292" y="1885573"/>
            <a:ext cx="6943824" cy="856836"/>
            <a:chOff x="1018680" y="3533832"/>
            <a:chExt cx="9957214" cy="1546661"/>
          </a:xfrm>
        </p:grpSpPr>
        <p:sp>
          <p:nvSpPr>
            <p:cNvPr id="5" name="Flowchart: Decision 4">
              <a:extLst>
                <a:ext uri="{FF2B5EF4-FFF2-40B4-BE49-F238E27FC236}">
                  <a16:creationId xmlns:a16="http://schemas.microsoft.com/office/drawing/2014/main" id="{6F26C37D-4D15-6992-453D-6D6A54B4F10B}"/>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6" name="Rectangle 5">
              <a:extLst>
                <a:ext uri="{FF2B5EF4-FFF2-40B4-BE49-F238E27FC236}">
                  <a16:creationId xmlns:a16="http://schemas.microsoft.com/office/drawing/2014/main" id="{649C1882-0799-2F8E-7399-709CB75651F7}"/>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7" name="Oval 6">
              <a:extLst>
                <a:ext uri="{FF2B5EF4-FFF2-40B4-BE49-F238E27FC236}">
                  <a16:creationId xmlns:a16="http://schemas.microsoft.com/office/drawing/2014/main" id="{8B51BBDE-3DAB-39B7-D6DB-D2DC08BB61B2}"/>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8" name="Oval 7">
              <a:extLst>
                <a:ext uri="{FF2B5EF4-FFF2-40B4-BE49-F238E27FC236}">
                  <a16:creationId xmlns:a16="http://schemas.microsoft.com/office/drawing/2014/main" id="{111FF984-3C98-1571-0ED7-EA51776F718E}"/>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9" name="Oval 8">
              <a:extLst>
                <a:ext uri="{FF2B5EF4-FFF2-40B4-BE49-F238E27FC236}">
                  <a16:creationId xmlns:a16="http://schemas.microsoft.com/office/drawing/2014/main" id="{49DCBFC6-BF8E-CB71-E9A8-EDFB4B5463C6}"/>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10" name="Straight Connector 9">
              <a:extLst>
                <a:ext uri="{FF2B5EF4-FFF2-40B4-BE49-F238E27FC236}">
                  <a16:creationId xmlns:a16="http://schemas.microsoft.com/office/drawing/2014/main" id="{8BE11D60-0184-88E5-2917-3EF78F758436}"/>
                </a:ext>
              </a:extLst>
            </p:cNvPr>
            <p:cNvCxnSpPr>
              <a:stCxn id="7" idx="6"/>
              <a:endCxn id="6"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9D639BC-1394-8000-9F23-6386DA523566}"/>
                </a:ext>
              </a:extLst>
            </p:cNvPr>
            <p:cNvCxnSpPr>
              <a:cxnSpLocks/>
              <a:stCxn id="9" idx="4"/>
              <a:endCxn id="6"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1126978-A013-2AD5-2FED-11D07177C43B}"/>
                </a:ext>
              </a:extLst>
            </p:cNvPr>
            <p:cNvCxnSpPr>
              <a:cxnSpLocks/>
              <a:stCxn id="8" idx="2"/>
              <a:endCxn id="6"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2D154D-A574-D2BB-4EB7-2F9DE357C0C5}"/>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14" name="Oval 13">
              <a:extLst>
                <a:ext uri="{FF2B5EF4-FFF2-40B4-BE49-F238E27FC236}">
                  <a16:creationId xmlns:a16="http://schemas.microsoft.com/office/drawing/2014/main" id="{D296C693-F5EF-C943-9315-D3DDAA5CA1CF}"/>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15" name="Oval 14">
              <a:extLst>
                <a:ext uri="{FF2B5EF4-FFF2-40B4-BE49-F238E27FC236}">
                  <a16:creationId xmlns:a16="http://schemas.microsoft.com/office/drawing/2014/main" id="{4E016E05-AE3C-0775-207E-5C6D2C2BF7D0}"/>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16" name="Straight Connector 15">
              <a:extLst>
                <a:ext uri="{FF2B5EF4-FFF2-40B4-BE49-F238E27FC236}">
                  <a16:creationId xmlns:a16="http://schemas.microsoft.com/office/drawing/2014/main" id="{EF6BCB13-E8A0-3771-73AD-A8E724A92FA3}"/>
                </a:ext>
              </a:extLst>
            </p:cNvPr>
            <p:cNvCxnSpPr>
              <a:cxnSpLocks/>
              <a:stCxn id="14" idx="4"/>
              <a:endCxn id="13"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A02729E-2F83-7176-B803-8B5798E9C6E6}"/>
                </a:ext>
              </a:extLst>
            </p:cNvPr>
            <p:cNvCxnSpPr>
              <a:cxnSpLocks/>
              <a:stCxn id="15" idx="3"/>
              <a:endCxn id="13"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E334DE-C7F2-4855-5BB3-1757A6DEDE1D}"/>
                </a:ext>
              </a:extLst>
            </p:cNvPr>
            <p:cNvCxnSpPr>
              <a:cxnSpLocks/>
              <a:endCxn id="13"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D3CF94-5698-6EEE-3C45-99BC7E8E79A0}"/>
                </a:ext>
              </a:extLst>
            </p:cNvPr>
            <p:cNvCxnSpPr>
              <a:cxnSpLocks/>
              <a:stCxn id="5" idx="3"/>
              <a:endCxn id="13"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5F22B1-AC1E-A54A-82BB-2A81B656ADA0}"/>
                </a:ext>
              </a:extLst>
            </p:cNvPr>
            <p:cNvCxnSpPr>
              <a:cxnSpLocks/>
              <a:stCxn id="6" idx="3"/>
              <a:endCxn id="5"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203EFCE-A3A7-0E27-E418-1AD42D777808}"/>
                </a:ext>
              </a:extLst>
            </p:cNvPr>
            <p:cNvSpPr txBox="1"/>
            <p:nvPr/>
          </p:nvSpPr>
          <p:spPr>
            <a:xfrm>
              <a:off x="3892731" y="4300654"/>
              <a:ext cx="697535" cy="427087"/>
            </a:xfrm>
            <a:prstGeom prst="rect">
              <a:avLst/>
            </a:prstGeom>
            <a:noFill/>
          </p:spPr>
          <p:txBody>
            <a:bodyPr wrap="square" rtlCol="0">
              <a:spAutoFit/>
            </a:bodyPr>
            <a:lstStyle/>
            <a:p>
              <a:r>
                <a:rPr lang="en-GB" sz="1000" dirty="0"/>
                <a:t>1</a:t>
              </a:r>
            </a:p>
          </p:txBody>
        </p:sp>
        <p:sp>
          <p:nvSpPr>
            <p:cNvPr id="22" name="TextBox 21">
              <a:extLst>
                <a:ext uri="{FF2B5EF4-FFF2-40B4-BE49-F238E27FC236}">
                  <a16:creationId xmlns:a16="http://schemas.microsoft.com/office/drawing/2014/main" id="{0B0D4491-CD7E-9560-1310-AC6CAD9CCCDE}"/>
                </a:ext>
              </a:extLst>
            </p:cNvPr>
            <p:cNvSpPr txBox="1"/>
            <p:nvPr/>
          </p:nvSpPr>
          <p:spPr>
            <a:xfrm>
              <a:off x="7833559" y="4260654"/>
              <a:ext cx="697535" cy="427087"/>
            </a:xfrm>
            <a:prstGeom prst="rect">
              <a:avLst/>
            </a:prstGeom>
            <a:noFill/>
          </p:spPr>
          <p:txBody>
            <a:bodyPr wrap="square" rtlCol="0">
              <a:spAutoFit/>
            </a:bodyPr>
            <a:lstStyle/>
            <a:p>
              <a:r>
                <a:rPr lang="en-GB" sz="1000" dirty="0"/>
                <a:t>1</a:t>
              </a:r>
            </a:p>
          </p:txBody>
        </p:sp>
        <p:sp>
          <p:nvSpPr>
            <p:cNvPr id="23" name="Oval 22">
              <a:extLst>
                <a:ext uri="{FF2B5EF4-FFF2-40B4-BE49-F238E27FC236}">
                  <a16:creationId xmlns:a16="http://schemas.microsoft.com/office/drawing/2014/main" id="{825014BC-491F-F83F-E7D7-CB9658070585}"/>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pic>
        <p:nvPicPr>
          <p:cNvPr id="29" name="Picture 28">
            <a:extLst>
              <a:ext uri="{FF2B5EF4-FFF2-40B4-BE49-F238E27FC236}">
                <a16:creationId xmlns:a16="http://schemas.microsoft.com/office/drawing/2014/main" id="{CA52FB80-381F-E789-1240-440BA7ECC263}"/>
              </a:ext>
            </a:extLst>
          </p:cNvPr>
          <p:cNvPicPr>
            <a:picLocks noChangeAspect="1"/>
          </p:cNvPicPr>
          <p:nvPr/>
        </p:nvPicPr>
        <p:blipFill>
          <a:blip r:embed="rId2"/>
          <a:stretch>
            <a:fillRect/>
          </a:stretch>
        </p:blipFill>
        <p:spPr>
          <a:xfrm>
            <a:off x="664583" y="3625267"/>
            <a:ext cx="4182218" cy="1511939"/>
          </a:xfrm>
          <a:prstGeom prst="rect">
            <a:avLst/>
          </a:prstGeom>
        </p:spPr>
      </p:pic>
      <p:graphicFrame>
        <p:nvGraphicFramePr>
          <p:cNvPr id="30" name="Table 7">
            <a:extLst>
              <a:ext uri="{FF2B5EF4-FFF2-40B4-BE49-F238E27FC236}">
                <a16:creationId xmlns:a16="http://schemas.microsoft.com/office/drawing/2014/main" id="{CFB838D1-D1E9-729B-45F2-25369456F3AE}"/>
              </a:ext>
            </a:extLst>
          </p:cNvPr>
          <p:cNvGraphicFramePr>
            <a:graphicFrameLocks noGrp="1"/>
          </p:cNvGraphicFramePr>
          <p:nvPr/>
        </p:nvGraphicFramePr>
        <p:xfrm>
          <a:off x="6796339" y="3639556"/>
          <a:ext cx="3766988" cy="1483360"/>
        </p:xfrm>
        <a:graphic>
          <a:graphicData uri="http://schemas.openxmlformats.org/drawingml/2006/table">
            <a:tbl>
              <a:tblPr firstRow="1" bandRow="1">
                <a:tableStyleId>{5C22544A-7EE6-4342-B048-85BDC9FD1C3A}</a:tableStyleId>
              </a:tblPr>
              <a:tblGrid>
                <a:gridCol w="1076541">
                  <a:extLst>
                    <a:ext uri="{9D8B030D-6E8A-4147-A177-3AD203B41FA5}">
                      <a16:colId xmlns:a16="http://schemas.microsoft.com/office/drawing/2014/main" val="1551054938"/>
                    </a:ext>
                  </a:extLst>
                </a:gridCol>
                <a:gridCol w="800100">
                  <a:extLst>
                    <a:ext uri="{9D8B030D-6E8A-4147-A177-3AD203B41FA5}">
                      <a16:colId xmlns:a16="http://schemas.microsoft.com/office/drawing/2014/main" val="2429303523"/>
                    </a:ext>
                  </a:extLst>
                </a:gridCol>
                <a:gridCol w="1890347">
                  <a:extLst>
                    <a:ext uri="{9D8B030D-6E8A-4147-A177-3AD203B41FA5}">
                      <a16:colId xmlns:a16="http://schemas.microsoft.com/office/drawing/2014/main" val="749733657"/>
                    </a:ext>
                  </a:extLst>
                </a:gridCol>
              </a:tblGrid>
              <a:tr h="370840">
                <a:tc>
                  <a:txBody>
                    <a:bodyPr/>
                    <a:lstStyle/>
                    <a:p>
                      <a:r>
                        <a:rPr lang="en-GB" sz="1400" dirty="0"/>
                        <a:t>SSI</a:t>
                      </a:r>
                    </a:p>
                  </a:txBody>
                  <a:tcPr/>
                </a:tc>
                <a:tc>
                  <a:txBody>
                    <a:bodyPr/>
                    <a:lstStyle/>
                    <a:p>
                      <a:r>
                        <a:rPr lang="en-GB" sz="1400" dirty="0"/>
                        <a:t>Name</a:t>
                      </a:r>
                    </a:p>
                  </a:txBody>
                  <a:tcPr/>
                </a:tc>
                <a:tc>
                  <a:txBody>
                    <a:bodyPr/>
                    <a:lstStyle/>
                    <a:p>
                      <a:r>
                        <a:rPr lang="en-GB" sz="1400" dirty="0" err="1"/>
                        <a:t>Phone_Number</a:t>
                      </a:r>
                      <a:endParaRPr lang="en-GB" sz="1400" dirty="0"/>
                    </a:p>
                  </a:txBody>
                  <a:tcPr/>
                </a:tc>
                <a:extLst>
                  <a:ext uri="{0D108BD9-81ED-4DB2-BD59-A6C34878D82A}">
                    <a16:rowId xmlns:a16="http://schemas.microsoft.com/office/drawing/2014/main" val="1488878063"/>
                  </a:ext>
                </a:extLst>
              </a:tr>
              <a:tr h="370840">
                <a:tc>
                  <a:txBody>
                    <a:bodyPr/>
                    <a:lstStyle/>
                    <a:p>
                      <a:r>
                        <a:rPr lang="en-GB" sz="1400" dirty="0"/>
                        <a:t>87542702</a:t>
                      </a:r>
                    </a:p>
                  </a:txBody>
                  <a:tcPr/>
                </a:tc>
                <a:tc>
                  <a:txBody>
                    <a:bodyPr/>
                    <a:lstStyle/>
                    <a:p>
                      <a:r>
                        <a:rPr lang="en-GB" sz="1400" dirty="0"/>
                        <a:t>Tom</a:t>
                      </a:r>
                    </a:p>
                  </a:txBody>
                  <a:tcPr/>
                </a:tc>
                <a:tc>
                  <a:txBody>
                    <a:bodyPr/>
                    <a:lstStyle/>
                    <a:p>
                      <a:r>
                        <a:rPr lang="en-GB" sz="1400" dirty="0"/>
                        <a:t>75315567</a:t>
                      </a:r>
                    </a:p>
                  </a:txBody>
                  <a:tcPr/>
                </a:tc>
                <a:extLst>
                  <a:ext uri="{0D108BD9-81ED-4DB2-BD59-A6C34878D82A}">
                    <a16:rowId xmlns:a16="http://schemas.microsoft.com/office/drawing/2014/main" val="4098427296"/>
                  </a:ext>
                </a:extLst>
              </a:tr>
              <a:tr h="370840">
                <a:tc>
                  <a:txBody>
                    <a:bodyPr/>
                    <a:lstStyle/>
                    <a:p>
                      <a:r>
                        <a:rPr lang="en-GB" sz="1400" dirty="0"/>
                        <a:t>68201937</a:t>
                      </a:r>
                    </a:p>
                  </a:txBody>
                  <a:tcPr/>
                </a:tc>
                <a:tc>
                  <a:txBody>
                    <a:bodyPr/>
                    <a:lstStyle/>
                    <a:p>
                      <a:r>
                        <a:rPr lang="en-GB" sz="1400" dirty="0"/>
                        <a:t>Uraz</a:t>
                      </a:r>
                    </a:p>
                  </a:txBody>
                  <a:tcPr/>
                </a:tc>
                <a:tc>
                  <a:txBody>
                    <a:bodyPr/>
                    <a:lstStyle/>
                    <a:p>
                      <a:r>
                        <a:rPr lang="en-GB" sz="1400" dirty="0"/>
                        <a:t>75335521</a:t>
                      </a:r>
                    </a:p>
                  </a:txBody>
                  <a:tcPr/>
                </a:tc>
                <a:extLst>
                  <a:ext uri="{0D108BD9-81ED-4DB2-BD59-A6C34878D82A}">
                    <a16:rowId xmlns:a16="http://schemas.microsoft.com/office/drawing/2014/main" val="1953469719"/>
                  </a:ext>
                </a:extLst>
              </a:tr>
              <a:tr h="370840">
                <a:tc>
                  <a:txBody>
                    <a:bodyPr/>
                    <a:lstStyle/>
                    <a:p>
                      <a:r>
                        <a:rPr lang="en-GB" sz="1400" dirty="0"/>
                        <a:t>23139827</a:t>
                      </a:r>
                    </a:p>
                  </a:txBody>
                  <a:tcPr/>
                </a:tc>
                <a:tc>
                  <a:txBody>
                    <a:bodyPr/>
                    <a:lstStyle/>
                    <a:p>
                      <a:r>
                        <a:rPr lang="en-GB" sz="1400" dirty="0"/>
                        <a:t>Nick</a:t>
                      </a:r>
                    </a:p>
                  </a:txBody>
                  <a:tcPr/>
                </a:tc>
                <a:tc>
                  <a:txBody>
                    <a:bodyPr/>
                    <a:lstStyle/>
                    <a:p>
                      <a:r>
                        <a:rPr lang="en-GB" sz="1400" dirty="0"/>
                        <a:t>75315544</a:t>
                      </a:r>
                    </a:p>
                  </a:txBody>
                  <a:tcPr/>
                </a:tc>
                <a:extLst>
                  <a:ext uri="{0D108BD9-81ED-4DB2-BD59-A6C34878D82A}">
                    <a16:rowId xmlns:a16="http://schemas.microsoft.com/office/drawing/2014/main" val="3233330986"/>
                  </a:ext>
                </a:extLst>
              </a:tr>
            </a:tbl>
          </a:graphicData>
        </a:graphic>
      </p:graphicFrame>
      <p:cxnSp>
        <p:nvCxnSpPr>
          <p:cNvPr id="25" name="Straight Connector 24">
            <a:extLst>
              <a:ext uri="{FF2B5EF4-FFF2-40B4-BE49-F238E27FC236}">
                <a16:creationId xmlns:a16="http://schemas.microsoft.com/office/drawing/2014/main" id="{B794AD24-EE9B-84C0-E820-1FABADF07EC4}"/>
              </a:ext>
            </a:extLst>
          </p:cNvPr>
          <p:cNvCxnSpPr>
            <a:cxnSpLocks/>
          </p:cNvCxnSpPr>
          <p:nvPr/>
        </p:nvCxnSpPr>
        <p:spPr>
          <a:xfrm>
            <a:off x="8580582" y="2560960"/>
            <a:ext cx="10458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7" name="Table 11">
            <a:extLst>
              <a:ext uri="{FF2B5EF4-FFF2-40B4-BE49-F238E27FC236}">
                <a16:creationId xmlns:a16="http://schemas.microsoft.com/office/drawing/2014/main" id="{DA100881-E228-2305-685D-2B14A8FF2C15}"/>
              </a:ext>
            </a:extLst>
          </p:cNvPr>
          <p:cNvGraphicFramePr>
            <a:graphicFrameLocks noGrp="1"/>
          </p:cNvGraphicFramePr>
          <p:nvPr>
            <p:extLst>
              <p:ext uri="{D42A27DB-BD31-4B8C-83A1-F6EECF244321}">
                <p14:modId xmlns:p14="http://schemas.microsoft.com/office/powerpoint/2010/main" val="306008908"/>
              </p:ext>
            </p:extLst>
          </p:nvPr>
        </p:nvGraphicFramePr>
        <p:xfrm>
          <a:off x="10563327" y="3635749"/>
          <a:ext cx="1103459" cy="1483360"/>
        </p:xfrm>
        <a:graphic>
          <a:graphicData uri="http://schemas.openxmlformats.org/drawingml/2006/table">
            <a:tbl>
              <a:tblPr firstRow="1" bandRow="1">
                <a:tableStyleId>{5C22544A-7EE6-4342-B048-85BDC9FD1C3A}</a:tableStyleId>
              </a:tblPr>
              <a:tblGrid>
                <a:gridCol w="1103459">
                  <a:extLst>
                    <a:ext uri="{9D8B030D-6E8A-4147-A177-3AD203B41FA5}">
                      <a16:colId xmlns:a16="http://schemas.microsoft.com/office/drawing/2014/main" val="2239927709"/>
                    </a:ext>
                  </a:extLst>
                </a:gridCol>
              </a:tblGrid>
              <a:tr h="370840">
                <a:tc>
                  <a:txBody>
                    <a:bodyPr/>
                    <a:lstStyle/>
                    <a:p>
                      <a:r>
                        <a:rPr lang="en-GB" sz="1200" dirty="0"/>
                        <a:t>Brand</a:t>
                      </a:r>
                    </a:p>
                  </a:txBody>
                  <a:tcPr/>
                </a:tc>
                <a:extLst>
                  <a:ext uri="{0D108BD9-81ED-4DB2-BD59-A6C34878D82A}">
                    <a16:rowId xmlns:a16="http://schemas.microsoft.com/office/drawing/2014/main" val="3153680858"/>
                  </a:ext>
                </a:extLst>
              </a:tr>
              <a:tr h="370840">
                <a:tc>
                  <a:txBody>
                    <a:bodyPr/>
                    <a:lstStyle/>
                    <a:p>
                      <a:r>
                        <a:rPr lang="en-GB" sz="1100" dirty="0" err="1"/>
                        <a:t>Toyota_Corolla</a:t>
                      </a:r>
                      <a:endParaRPr lang="en-GB" sz="1100" dirty="0"/>
                    </a:p>
                  </a:txBody>
                  <a:tcPr/>
                </a:tc>
                <a:extLst>
                  <a:ext uri="{0D108BD9-81ED-4DB2-BD59-A6C34878D82A}">
                    <a16:rowId xmlns:a16="http://schemas.microsoft.com/office/drawing/2014/main" val="884840968"/>
                  </a:ext>
                </a:extLst>
              </a:tr>
              <a:tr h="370840">
                <a:tc>
                  <a:txBody>
                    <a:bodyPr/>
                    <a:lstStyle/>
                    <a:p>
                      <a:r>
                        <a:rPr lang="en-GB" sz="1100" dirty="0"/>
                        <a:t>Hyundai E.GLS</a:t>
                      </a:r>
                    </a:p>
                  </a:txBody>
                  <a:tcPr/>
                </a:tc>
                <a:extLst>
                  <a:ext uri="{0D108BD9-81ED-4DB2-BD59-A6C34878D82A}">
                    <a16:rowId xmlns:a16="http://schemas.microsoft.com/office/drawing/2014/main" val="4148740185"/>
                  </a:ext>
                </a:extLst>
              </a:tr>
              <a:tr h="370840">
                <a:tc>
                  <a:txBody>
                    <a:bodyPr/>
                    <a:lstStyle/>
                    <a:p>
                      <a:r>
                        <a:rPr lang="en-GB" sz="1200" dirty="0"/>
                        <a:t>BMW 3.21</a:t>
                      </a:r>
                    </a:p>
                  </a:txBody>
                  <a:tcPr/>
                </a:tc>
                <a:extLst>
                  <a:ext uri="{0D108BD9-81ED-4DB2-BD59-A6C34878D82A}">
                    <a16:rowId xmlns:a16="http://schemas.microsoft.com/office/drawing/2014/main" val="398107012"/>
                  </a:ext>
                </a:extLst>
              </a:tr>
            </a:tbl>
          </a:graphicData>
        </a:graphic>
      </p:graphicFrame>
      <p:sp>
        <p:nvSpPr>
          <p:cNvPr id="27" name="Oval 26">
            <a:extLst>
              <a:ext uri="{FF2B5EF4-FFF2-40B4-BE49-F238E27FC236}">
                <a16:creationId xmlns:a16="http://schemas.microsoft.com/office/drawing/2014/main" id="{D709A5EA-1806-2D46-136A-1DC8D7198B1B}"/>
              </a:ext>
            </a:extLst>
          </p:cNvPr>
          <p:cNvSpPr/>
          <p:nvPr/>
        </p:nvSpPr>
        <p:spPr>
          <a:xfrm>
            <a:off x="7331230" y="1626058"/>
            <a:ext cx="4455492" cy="151193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28" name="Arrow: Up 27">
            <a:extLst>
              <a:ext uri="{FF2B5EF4-FFF2-40B4-BE49-F238E27FC236}">
                <a16:creationId xmlns:a16="http://schemas.microsoft.com/office/drawing/2014/main" id="{68EFA072-99A7-095A-CFB1-DC4166BA495D}"/>
              </a:ext>
            </a:extLst>
          </p:cNvPr>
          <p:cNvSpPr/>
          <p:nvPr/>
        </p:nvSpPr>
        <p:spPr>
          <a:xfrm>
            <a:off x="8691418" y="2602177"/>
            <a:ext cx="342413" cy="61252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D61A9E97-A985-02C7-1C99-0D7359CE54EF}"/>
              </a:ext>
            </a:extLst>
          </p:cNvPr>
          <p:cNvSpPr txBox="1"/>
          <p:nvPr/>
        </p:nvSpPr>
        <p:spPr>
          <a:xfrm>
            <a:off x="5912755" y="3201733"/>
            <a:ext cx="5835652" cy="369332"/>
          </a:xfrm>
          <a:prstGeom prst="rect">
            <a:avLst/>
          </a:prstGeom>
          <a:noFill/>
        </p:spPr>
        <p:txBody>
          <a:bodyPr wrap="square" rtlCol="0">
            <a:spAutoFit/>
          </a:bodyPr>
          <a:lstStyle/>
          <a:p>
            <a:r>
              <a:rPr lang="en-GB" dirty="0"/>
              <a:t>Total Participation: Mechanic Must Repair One Type of Car</a:t>
            </a:r>
          </a:p>
        </p:txBody>
      </p:sp>
      <p:sp>
        <p:nvSpPr>
          <p:cNvPr id="26" name="TextBox 25">
            <a:extLst>
              <a:ext uri="{FF2B5EF4-FFF2-40B4-BE49-F238E27FC236}">
                <a16:creationId xmlns:a16="http://schemas.microsoft.com/office/drawing/2014/main" id="{888C0331-F870-86FA-4CD8-F1BBE6B37EA3}"/>
              </a:ext>
            </a:extLst>
          </p:cNvPr>
          <p:cNvSpPr txBox="1"/>
          <p:nvPr/>
        </p:nvSpPr>
        <p:spPr>
          <a:xfrm>
            <a:off x="563572" y="5137206"/>
            <a:ext cx="4245192" cy="584775"/>
          </a:xfrm>
          <a:prstGeom prst="rect">
            <a:avLst/>
          </a:prstGeom>
          <a:noFill/>
        </p:spPr>
        <p:txBody>
          <a:bodyPr wrap="square" rtlCol="0">
            <a:spAutoFit/>
          </a:bodyPr>
          <a:lstStyle/>
          <a:p>
            <a:r>
              <a:rPr lang="en-GB" sz="1600" dirty="0"/>
              <a:t>Car(</a:t>
            </a:r>
            <a:r>
              <a:rPr lang="en-GB" sz="1600" dirty="0" err="1"/>
              <a:t>Brand:TEXT,Weight:INT,Length:DOUBLE,Max_Speed:INT</a:t>
            </a:r>
            <a:r>
              <a:rPr lang="en-GB" sz="1600" dirty="0"/>
              <a:t>, PRIMARY KEY:BRAND)</a:t>
            </a:r>
          </a:p>
        </p:txBody>
      </p:sp>
      <p:sp>
        <p:nvSpPr>
          <p:cNvPr id="33" name="TextBox 32">
            <a:extLst>
              <a:ext uri="{FF2B5EF4-FFF2-40B4-BE49-F238E27FC236}">
                <a16:creationId xmlns:a16="http://schemas.microsoft.com/office/drawing/2014/main" id="{9F8A8531-E832-42CF-1628-6189060C0A7F}"/>
              </a:ext>
            </a:extLst>
          </p:cNvPr>
          <p:cNvSpPr txBox="1"/>
          <p:nvPr/>
        </p:nvSpPr>
        <p:spPr>
          <a:xfrm>
            <a:off x="5849711" y="5144381"/>
            <a:ext cx="6098720" cy="923330"/>
          </a:xfrm>
          <a:prstGeom prst="rect">
            <a:avLst/>
          </a:prstGeom>
          <a:noFill/>
        </p:spPr>
        <p:txBody>
          <a:bodyPr wrap="square">
            <a:spAutoFit/>
          </a:bodyPr>
          <a:lstStyle/>
          <a:p>
            <a:r>
              <a:rPr lang="en-GB" dirty="0" err="1"/>
              <a:t>Mec_Rep</a:t>
            </a:r>
            <a:r>
              <a:rPr lang="en-GB" dirty="0"/>
              <a:t>(</a:t>
            </a:r>
            <a:r>
              <a:rPr lang="en-GB" dirty="0" err="1"/>
              <a:t>SSI:TEXT,Name:TEXT,Phone:TEXT,Brand:TEXT</a:t>
            </a:r>
            <a:r>
              <a:rPr lang="en-GB" dirty="0"/>
              <a:t>, PRIMARY KEY:SSI, Foreign Key: Brand REFERENCING:CAR, Brand is UNIQUE, </a:t>
            </a:r>
            <a:r>
              <a:rPr lang="en-GB" dirty="0">
                <a:solidFill>
                  <a:srgbClr val="FF0000"/>
                </a:solidFill>
              </a:rPr>
              <a:t>Brand NOT NULL</a:t>
            </a:r>
            <a:r>
              <a:rPr lang="en-GB" dirty="0">
                <a:solidFill>
                  <a:schemeClr val="bg1"/>
                </a:solidFill>
              </a:rPr>
              <a:t>, on Delete CASCADE</a:t>
            </a:r>
            <a:r>
              <a:rPr lang="en-GB" dirty="0"/>
              <a:t>)</a:t>
            </a:r>
            <a:endParaRPr lang="en-GB" dirty="0">
              <a:solidFill>
                <a:schemeClr val="bg1"/>
              </a:solidFill>
            </a:endParaRPr>
          </a:p>
        </p:txBody>
      </p:sp>
      <p:sp>
        <p:nvSpPr>
          <p:cNvPr id="34" name="TextBox 33">
            <a:extLst>
              <a:ext uri="{FF2B5EF4-FFF2-40B4-BE49-F238E27FC236}">
                <a16:creationId xmlns:a16="http://schemas.microsoft.com/office/drawing/2014/main" id="{38B5735D-BCC7-EDD0-194C-04FE2FFECD11}"/>
              </a:ext>
            </a:extLst>
          </p:cNvPr>
          <p:cNvSpPr txBox="1"/>
          <p:nvPr/>
        </p:nvSpPr>
        <p:spPr>
          <a:xfrm>
            <a:off x="243569" y="5920469"/>
            <a:ext cx="11157856" cy="830997"/>
          </a:xfrm>
          <a:prstGeom prst="rect">
            <a:avLst/>
          </a:prstGeom>
          <a:noFill/>
        </p:spPr>
        <p:txBody>
          <a:bodyPr wrap="square">
            <a:spAutoFit/>
          </a:bodyPr>
          <a:lstStyle/>
          <a:p>
            <a:r>
              <a:rPr lang="en-GB" sz="1600" dirty="0"/>
              <a:t>Since the Repairs relation is one-to-one, the Brand must be unique. </a:t>
            </a:r>
          </a:p>
          <a:p>
            <a:r>
              <a:rPr lang="en-GB" sz="1600" dirty="0"/>
              <a:t>Since for every SSI There must exist Brand (total participation), Brand cannot be NULL </a:t>
            </a:r>
            <a:r>
              <a:rPr lang="en-GB" sz="1600" dirty="0">
                <a:solidFill>
                  <a:schemeClr val="bg1"/>
                </a:solidFill>
              </a:rPr>
              <a:t>and when a tuple from the referenced table (Car) is removed, DBMS either reject this deletion or CASCADE this deletion</a:t>
            </a:r>
          </a:p>
        </p:txBody>
      </p:sp>
      <p:sp>
        <p:nvSpPr>
          <p:cNvPr id="32" name="TextBox 31">
            <a:extLst>
              <a:ext uri="{FF2B5EF4-FFF2-40B4-BE49-F238E27FC236}">
                <a16:creationId xmlns:a16="http://schemas.microsoft.com/office/drawing/2014/main" id="{AB0AD810-9BCD-3530-6316-DD68C58226D7}"/>
              </a:ext>
            </a:extLst>
          </p:cNvPr>
          <p:cNvSpPr txBox="1"/>
          <p:nvPr/>
        </p:nvSpPr>
        <p:spPr>
          <a:xfrm>
            <a:off x="6469210" y="1294938"/>
            <a:ext cx="3701707" cy="523220"/>
          </a:xfrm>
          <a:prstGeom prst="rect">
            <a:avLst/>
          </a:prstGeom>
          <a:noFill/>
        </p:spPr>
        <p:txBody>
          <a:bodyPr wrap="square">
            <a:spAutoFit/>
          </a:bodyPr>
          <a:lstStyle/>
          <a:p>
            <a:r>
              <a:rPr lang="en-GB" sz="1400" dirty="0"/>
              <a:t>“A car can be repaired by at most one mechanic.</a:t>
            </a:r>
          </a:p>
          <a:p>
            <a:r>
              <a:rPr lang="en-GB" sz="1400" dirty="0"/>
              <a:t>A mechanic must repair one type of car.”</a:t>
            </a:r>
          </a:p>
        </p:txBody>
      </p:sp>
    </p:spTree>
    <p:extLst>
      <p:ext uri="{BB962C8B-B14F-4D97-AF65-F5344CB8AC3E}">
        <p14:creationId xmlns:p14="http://schemas.microsoft.com/office/powerpoint/2010/main" val="2680306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BE865-CE67-F07A-B1A5-18BDD677E4E9}"/>
              </a:ext>
            </a:extLst>
          </p:cNvPr>
          <p:cNvSpPr>
            <a:spLocks noGrp="1"/>
          </p:cNvSpPr>
          <p:nvPr>
            <p:ph type="title"/>
          </p:nvPr>
        </p:nvSpPr>
        <p:spPr>
          <a:xfrm>
            <a:off x="819538" y="522516"/>
            <a:ext cx="7568682" cy="1168172"/>
          </a:xfrm>
        </p:spPr>
        <p:txBody>
          <a:bodyPr anchor="ctr">
            <a:normAutofit/>
          </a:bodyPr>
          <a:lstStyle/>
          <a:p>
            <a:r>
              <a:rPr lang="en-GB" dirty="0"/>
              <a:t>What have we learnt so far?</a:t>
            </a:r>
          </a:p>
        </p:txBody>
      </p:sp>
      <p:sp>
        <p:nvSpPr>
          <p:cNvPr id="1038" name="Content Placeholder 2">
            <a:extLst>
              <a:ext uri="{FF2B5EF4-FFF2-40B4-BE49-F238E27FC236}">
                <a16:creationId xmlns:a16="http://schemas.microsoft.com/office/drawing/2014/main" id="{8002FBBF-F679-46FA-743C-CBB0BC74C580}"/>
              </a:ext>
            </a:extLst>
          </p:cNvPr>
          <p:cNvSpPr>
            <a:spLocks noGrp="1"/>
          </p:cNvSpPr>
          <p:nvPr>
            <p:ph idx="1"/>
          </p:nvPr>
        </p:nvSpPr>
        <p:spPr>
          <a:xfrm>
            <a:off x="819538" y="2313991"/>
            <a:ext cx="5573295" cy="3862971"/>
          </a:xfrm>
        </p:spPr>
        <p:txBody>
          <a:bodyPr>
            <a:normAutofit/>
          </a:bodyPr>
          <a:lstStyle/>
          <a:p>
            <a:r>
              <a:rPr lang="en-US" dirty="0"/>
              <a:t>A student </a:t>
            </a:r>
            <a:r>
              <a:rPr lang="en-US" b="1" dirty="0"/>
              <a:t>must</a:t>
            </a:r>
            <a:r>
              <a:rPr lang="en-US" dirty="0"/>
              <a:t> </a:t>
            </a:r>
            <a:r>
              <a:rPr lang="en-US" dirty="0" err="1"/>
              <a:t>enrol</a:t>
            </a:r>
            <a:r>
              <a:rPr lang="en-US" dirty="0"/>
              <a:t> in </a:t>
            </a:r>
            <a:r>
              <a:rPr lang="en-US" b="1" dirty="0"/>
              <a:t>one</a:t>
            </a:r>
            <a:r>
              <a:rPr lang="en-US" dirty="0"/>
              <a:t> program.</a:t>
            </a:r>
          </a:p>
        </p:txBody>
      </p:sp>
      <p:sp>
        <p:nvSpPr>
          <p:cNvPr id="4" name="Slide Number Placeholder 3">
            <a:extLst>
              <a:ext uri="{FF2B5EF4-FFF2-40B4-BE49-F238E27FC236}">
                <a16:creationId xmlns:a16="http://schemas.microsoft.com/office/drawing/2014/main" id="{A94F568B-EC7A-42D8-4EAE-BA5523E5618F}"/>
              </a:ext>
            </a:extLst>
          </p:cNvPr>
          <p:cNvSpPr>
            <a:spLocks noGrp="1"/>
          </p:cNvSpPr>
          <p:nvPr>
            <p:ph type="sldNum" sz="quarter" idx="4"/>
          </p:nvPr>
        </p:nvSpPr>
        <p:spPr>
          <a:xfrm>
            <a:off x="8955058" y="6092983"/>
            <a:ext cx="2743200" cy="365125"/>
          </a:xfrm>
        </p:spPr>
        <p:txBody>
          <a:bodyPr anchor="ctr">
            <a:normAutofit/>
          </a:bodyPr>
          <a:lstStyle/>
          <a:p>
            <a:pPr>
              <a:lnSpc>
                <a:spcPct val="90000"/>
              </a:lnSpc>
              <a:spcAft>
                <a:spcPts val="600"/>
              </a:spcAft>
            </a:pPr>
            <a:fld id="{6998E55D-8E2A-4AFE-A61C-B5DBBB7761E7}" type="slidenum">
              <a:rPr lang="en-GB" smtClean="0"/>
              <a:pPr>
                <a:lnSpc>
                  <a:spcPct val="90000"/>
                </a:lnSpc>
                <a:spcAft>
                  <a:spcPts val="600"/>
                </a:spcAft>
              </a:pPr>
              <a:t>9</a:t>
            </a:fld>
            <a:endParaRPr lang="en-GB"/>
          </a:p>
        </p:txBody>
      </p:sp>
      <p:pic>
        <p:nvPicPr>
          <p:cNvPr id="8" name="Picture 7">
            <a:extLst>
              <a:ext uri="{FF2B5EF4-FFF2-40B4-BE49-F238E27FC236}">
                <a16:creationId xmlns:a16="http://schemas.microsoft.com/office/drawing/2014/main" id="{39B7EB01-6A55-496A-CAB1-C6D70E12CD45}"/>
              </a:ext>
            </a:extLst>
          </p:cNvPr>
          <p:cNvPicPr>
            <a:picLocks noChangeAspect="1"/>
          </p:cNvPicPr>
          <p:nvPr/>
        </p:nvPicPr>
        <p:blipFill>
          <a:blip r:embed="rId2"/>
          <a:stretch>
            <a:fillRect/>
          </a:stretch>
        </p:blipFill>
        <p:spPr>
          <a:xfrm>
            <a:off x="6392833" y="2438558"/>
            <a:ext cx="5124450" cy="4019550"/>
          </a:xfrm>
          <a:prstGeom prst="rect">
            <a:avLst/>
          </a:prstGeom>
        </p:spPr>
      </p:pic>
      <p:sp>
        <p:nvSpPr>
          <p:cNvPr id="6" name="Oval 5">
            <a:extLst>
              <a:ext uri="{FF2B5EF4-FFF2-40B4-BE49-F238E27FC236}">
                <a16:creationId xmlns:a16="http://schemas.microsoft.com/office/drawing/2014/main" id="{BC356ED8-7B7B-B38A-C554-8F6CA954E5A0}"/>
              </a:ext>
            </a:extLst>
          </p:cNvPr>
          <p:cNvSpPr/>
          <p:nvPr/>
        </p:nvSpPr>
        <p:spPr>
          <a:xfrm>
            <a:off x="8115299" y="3319462"/>
            <a:ext cx="438151" cy="219076"/>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FE8110DB-14B2-4988-364B-AC425291121C}"/>
              </a:ext>
            </a:extLst>
          </p:cNvPr>
          <p:cNvSpPr/>
          <p:nvPr/>
        </p:nvSpPr>
        <p:spPr>
          <a:xfrm>
            <a:off x="9042916" y="3209924"/>
            <a:ext cx="335903" cy="219076"/>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6734496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69E6-454A-3EE7-2C19-F7D5814352BA}"/>
              </a:ext>
            </a:extLst>
          </p:cNvPr>
          <p:cNvSpPr>
            <a:spLocks noGrp="1"/>
          </p:cNvSpPr>
          <p:nvPr>
            <p:ph type="title"/>
          </p:nvPr>
        </p:nvSpPr>
        <p:spPr/>
        <p:txBody>
          <a:bodyPr/>
          <a:lstStyle/>
          <a:p>
            <a:r>
              <a:rPr lang="en-GB" dirty="0"/>
              <a:t>How do we derive Foreign Keys and ICs for different relationship types?</a:t>
            </a:r>
          </a:p>
        </p:txBody>
      </p:sp>
      <p:sp>
        <p:nvSpPr>
          <p:cNvPr id="3" name="Content Placeholder 2">
            <a:extLst>
              <a:ext uri="{FF2B5EF4-FFF2-40B4-BE49-F238E27FC236}">
                <a16:creationId xmlns:a16="http://schemas.microsoft.com/office/drawing/2014/main" id="{6979F6E2-2E54-EE37-04E9-6949153377FA}"/>
              </a:ext>
            </a:extLst>
          </p:cNvPr>
          <p:cNvSpPr>
            <a:spLocks noGrp="1"/>
          </p:cNvSpPr>
          <p:nvPr>
            <p:ph idx="1"/>
          </p:nvPr>
        </p:nvSpPr>
        <p:spPr>
          <a:xfrm>
            <a:off x="783773" y="2313991"/>
            <a:ext cx="9808029" cy="1279965"/>
          </a:xfrm>
        </p:spPr>
        <p:txBody>
          <a:bodyPr/>
          <a:lstStyle/>
          <a:p>
            <a:r>
              <a:rPr lang="en-GB" dirty="0"/>
              <a:t>1 to 1 relations</a:t>
            </a:r>
          </a:p>
        </p:txBody>
      </p:sp>
      <p:sp>
        <p:nvSpPr>
          <p:cNvPr id="4" name="Slide Number Placeholder 3">
            <a:extLst>
              <a:ext uri="{FF2B5EF4-FFF2-40B4-BE49-F238E27FC236}">
                <a16:creationId xmlns:a16="http://schemas.microsoft.com/office/drawing/2014/main" id="{DBAA6220-2834-D35C-3C80-E8EA860E8E17}"/>
              </a:ext>
            </a:extLst>
          </p:cNvPr>
          <p:cNvSpPr>
            <a:spLocks noGrp="1"/>
          </p:cNvSpPr>
          <p:nvPr>
            <p:ph type="sldNum" sz="quarter" idx="4"/>
          </p:nvPr>
        </p:nvSpPr>
        <p:spPr/>
        <p:txBody>
          <a:bodyPr/>
          <a:lstStyle/>
          <a:p>
            <a:fld id="{6998E55D-8E2A-4AFE-A61C-B5DBBB7761E7}" type="slidenum">
              <a:rPr lang="en-GB" smtClean="0"/>
              <a:pPr/>
              <a:t>90</a:t>
            </a:fld>
            <a:endParaRPr lang="en-GB"/>
          </a:p>
        </p:txBody>
      </p:sp>
      <p:grpSp>
        <p:nvGrpSpPr>
          <p:cNvPr id="24" name="Group 23">
            <a:extLst>
              <a:ext uri="{FF2B5EF4-FFF2-40B4-BE49-F238E27FC236}">
                <a16:creationId xmlns:a16="http://schemas.microsoft.com/office/drawing/2014/main" id="{FF8C2DF2-4580-5559-378B-29BBE24E5E22}"/>
              </a:ext>
            </a:extLst>
          </p:cNvPr>
          <p:cNvGrpSpPr/>
          <p:nvPr/>
        </p:nvGrpSpPr>
        <p:grpSpPr>
          <a:xfrm>
            <a:off x="4563292" y="1885573"/>
            <a:ext cx="6943824" cy="856836"/>
            <a:chOff x="1018680" y="3533832"/>
            <a:chExt cx="9957214" cy="1546661"/>
          </a:xfrm>
        </p:grpSpPr>
        <p:sp>
          <p:nvSpPr>
            <p:cNvPr id="5" name="Flowchart: Decision 4">
              <a:extLst>
                <a:ext uri="{FF2B5EF4-FFF2-40B4-BE49-F238E27FC236}">
                  <a16:creationId xmlns:a16="http://schemas.microsoft.com/office/drawing/2014/main" id="{6F26C37D-4D15-6992-453D-6D6A54B4F10B}"/>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6" name="Rectangle 5">
              <a:extLst>
                <a:ext uri="{FF2B5EF4-FFF2-40B4-BE49-F238E27FC236}">
                  <a16:creationId xmlns:a16="http://schemas.microsoft.com/office/drawing/2014/main" id="{649C1882-0799-2F8E-7399-709CB75651F7}"/>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7" name="Oval 6">
              <a:extLst>
                <a:ext uri="{FF2B5EF4-FFF2-40B4-BE49-F238E27FC236}">
                  <a16:creationId xmlns:a16="http://schemas.microsoft.com/office/drawing/2014/main" id="{8B51BBDE-3DAB-39B7-D6DB-D2DC08BB61B2}"/>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8" name="Oval 7">
              <a:extLst>
                <a:ext uri="{FF2B5EF4-FFF2-40B4-BE49-F238E27FC236}">
                  <a16:creationId xmlns:a16="http://schemas.microsoft.com/office/drawing/2014/main" id="{111FF984-3C98-1571-0ED7-EA51776F718E}"/>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9" name="Oval 8">
              <a:extLst>
                <a:ext uri="{FF2B5EF4-FFF2-40B4-BE49-F238E27FC236}">
                  <a16:creationId xmlns:a16="http://schemas.microsoft.com/office/drawing/2014/main" id="{49DCBFC6-BF8E-CB71-E9A8-EDFB4B5463C6}"/>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10" name="Straight Connector 9">
              <a:extLst>
                <a:ext uri="{FF2B5EF4-FFF2-40B4-BE49-F238E27FC236}">
                  <a16:creationId xmlns:a16="http://schemas.microsoft.com/office/drawing/2014/main" id="{8BE11D60-0184-88E5-2917-3EF78F758436}"/>
                </a:ext>
              </a:extLst>
            </p:cNvPr>
            <p:cNvCxnSpPr>
              <a:stCxn id="7" idx="6"/>
              <a:endCxn id="6"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9D639BC-1394-8000-9F23-6386DA523566}"/>
                </a:ext>
              </a:extLst>
            </p:cNvPr>
            <p:cNvCxnSpPr>
              <a:cxnSpLocks/>
              <a:stCxn id="9" idx="4"/>
              <a:endCxn id="6"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1126978-A013-2AD5-2FED-11D07177C43B}"/>
                </a:ext>
              </a:extLst>
            </p:cNvPr>
            <p:cNvCxnSpPr>
              <a:cxnSpLocks/>
              <a:stCxn id="8" idx="2"/>
              <a:endCxn id="6"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2D154D-A574-D2BB-4EB7-2F9DE357C0C5}"/>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14" name="Oval 13">
              <a:extLst>
                <a:ext uri="{FF2B5EF4-FFF2-40B4-BE49-F238E27FC236}">
                  <a16:creationId xmlns:a16="http://schemas.microsoft.com/office/drawing/2014/main" id="{D296C693-F5EF-C943-9315-D3DDAA5CA1CF}"/>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15" name="Oval 14">
              <a:extLst>
                <a:ext uri="{FF2B5EF4-FFF2-40B4-BE49-F238E27FC236}">
                  <a16:creationId xmlns:a16="http://schemas.microsoft.com/office/drawing/2014/main" id="{4E016E05-AE3C-0775-207E-5C6D2C2BF7D0}"/>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16" name="Straight Connector 15">
              <a:extLst>
                <a:ext uri="{FF2B5EF4-FFF2-40B4-BE49-F238E27FC236}">
                  <a16:creationId xmlns:a16="http://schemas.microsoft.com/office/drawing/2014/main" id="{EF6BCB13-E8A0-3771-73AD-A8E724A92FA3}"/>
                </a:ext>
              </a:extLst>
            </p:cNvPr>
            <p:cNvCxnSpPr>
              <a:cxnSpLocks/>
              <a:stCxn id="14" idx="4"/>
              <a:endCxn id="13"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A02729E-2F83-7176-B803-8B5798E9C6E6}"/>
                </a:ext>
              </a:extLst>
            </p:cNvPr>
            <p:cNvCxnSpPr>
              <a:cxnSpLocks/>
              <a:stCxn id="15" idx="3"/>
              <a:endCxn id="13"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E334DE-C7F2-4855-5BB3-1757A6DEDE1D}"/>
                </a:ext>
              </a:extLst>
            </p:cNvPr>
            <p:cNvCxnSpPr>
              <a:cxnSpLocks/>
              <a:endCxn id="13"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D3CF94-5698-6EEE-3C45-99BC7E8E79A0}"/>
                </a:ext>
              </a:extLst>
            </p:cNvPr>
            <p:cNvCxnSpPr>
              <a:cxnSpLocks/>
              <a:stCxn id="5" idx="3"/>
              <a:endCxn id="13"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5F22B1-AC1E-A54A-82BB-2A81B656ADA0}"/>
                </a:ext>
              </a:extLst>
            </p:cNvPr>
            <p:cNvCxnSpPr>
              <a:cxnSpLocks/>
              <a:stCxn id="6" idx="3"/>
              <a:endCxn id="5"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203EFCE-A3A7-0E27-E418-1AD42D777808}"/>
                </a:ext>
              </a:extLst>
            </p:cNvPr>
            <p:cNvSpPr txBox="1"/>
            <p:nvPr/>
          </p:nvSpPr>
          <p:spPr>
            <a:xfrm>
              <a:off x="3892731" y="4300654"/>
              <a:ext cx="697535" cy="427087"/>
            </a:xfrm>
            <a:prstGeom prst="rect">
              <a:avLst/>
            </a:prstGeom>
            <a:noFill/>
          </p:spPr>
          <p:txBody>
            <a:bodyPr wrap="square" rtlCol="0">
              <a:spAutoFit/>
            </a:bodyPr>
            <a:lstStyle/>
            <a:p>
              <a:r>
                <a:rPr lang="en-GB" sz="1000" dirty="0"/>
                <a:t>1</a:t>
              </a:r>
            </a:p>
          </p:txBody>
        </p:sp>
        <p:sp>
          <p:nvSpPr>
            <p:cNvPr id="22" name="TextBox 21">
              <a:extLst>
                <a:ext uri="{FF2B5EF4-FFF2-40B4-BE49-F238E27FC236}">
                  <a16:creationId xmlns:a16="http://schemas.microsoft.com/office/drawing/2014/main" id="{0B0D4491-CD7E-9560-1310-AC6CAD9CCCDE}"/>
                </a:ext>
              </a:extLst>
            </p:cNvPr>
            <p:cNvSpPr txBox="1"/>
            <p:nvPr/>
          </p:nvSpPr>
          <p:spPr>
            <a:xfrm>
              <a:off x="7833559" y="4260654"/>
              <a:ext cx="697535" cy="427087"/>
            </a:xfrm>
            <a:prstGeom prst="rect">
              <a:avLst/>
            </a:prstGeom>
            <a:noFill/>
          </p:spPr>
          <p:txBody>
            <a:bodyPr wrap="square" rtlCol="0">
              <a:spAutoFit/>
            </a:bodyPr>
            <a:lstStyle/>
            <a:p>
              <a:r>
                <a:rPr lang="en-GB" sz="1000" dirty="0"/>
                <a:t>1</a:t>
              </a:r>
            </a:p>
          </p:txBody>
        </p:sp>
        <p:sp>
          <p:nvSpPr>
            <p:cNvPr id="23" name="Oval 22">
              <a:extLst>
                <a:ext uri="{FF2B5EF4-FFF2-40B4-BE49-F238E27FC236}">
                  <a16:creationId xmlns:a16="http://schemas.microsoft.com/office/drawing/2014/main" id="{825014BC-491F-F83F-E7D7-CB9658070585}"/>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pic>
        <p:nvPicPr>
          <p:cNvPr id="29" name="Picture 28">
            <a:extLst>
              <a:ext uri="{FF2B5EF4-FFF2-40B4-BE49-F238E27FC236}">
                <a16:creationId xmlns:a16="http://schemas.microsoft.com/office/drawing/2014/main" id="{CA52FB80-381F-E789-1240-440BA7ECC263}"/>
              </a:ext>
            </a:extLst>
          </p:cNvPr>
          <p:cNvPicPr>
            <a:picLocks noChangeAspect="1"/>
          </p:cNvPicPr>
          <p:nvPr/>
        </p:nvPicPr>
        <p:blipFill>
          <a:blip r:embed="rId2"/>
          <a:stretch>
            <a:fillRect/>
          </a:stretch>
        </p:blipFill>
        <p:spPr>
          <a:xfrm>
            <a:off x="664583" y="3625267"/>
            <a:ext cx="4182218" cy="1511939"/>
          </a:xfrm>
          <a:prstGeom prst="rect">
            <a:avLst/>
          </a:prstGeom>
        </p:spPr>
      </p:pic>
      <p:graphicFrame>
        <p:nvGraphicFramePr>
          <p:cNvPr id="30" name="Table 7">
            <a:extLst>
              <a:ext uri="{FF2B5EF4-FFF2-40B4-BE49-F238E27FC236}">
                <a16:creationId xmlns:a16="http://schemas.microsoft.com/office/drawing/2014/main" id="{CFB838D1-D1E9-729B-45F2-25369456F3AE}"/>
              </a:ext>
            </a:extLst>
          </p:cNvPr>
          <p:cNvGraphicFramePr>
            <a:graphicFrameLocks noGrp="1"/>
          </p:cNvGraphicFramePr>
          <p:nvPr/>
        </p:nvGraphicFramePr>
        <p:xfrm>
          <a:off x="6796339" y="3639556"/>
          <a:ext cx="3766988" cy="1483360"/>
        </p:xfrm>
        <a:graphic>
          <a:graphicData uri="http://schemas.openxmlformats.org/drawingml/2006/table">
            <a:tbl>
              <a:tblPr firstRow="1" bandRow="1">
                <a:tableStyleId>{5C22544A-7EE6-4342-B048-85BDC9FD1C3A}</a:tableStyleId>
              </a:tblPr>
              <a:tblGrid>
                <a:gridCol w="1076541">
                  <a:extLst>
                    <a:ext uri="{9D8B030D-6E8A-4147-A177-3AD203B41FA5}">
                      <a16:colId xmlns:a16="http://schemas.microsoft.com/office/drawing/2014/main" val="1551054938"/>
                    </a:ext>
                  </a:extLst>
                </a:gridCol>
                <a:gridCol w="800100">
                  <a:extLst>
                    <a:ext uri="{9D8B030D-6E8A-4147-A177-3AD203B41FA5}">
                      <a16:colId xmlns:a16="http://schemas.microsoft.com/office/drawing/2014/main" val="2429303523"/>
                    </a:ext>
                  </a:extLst>
                </a:gridCol>
                <a:gridCol w="1890347">
                  <a:extLst>
                    <a:ext uri="{9D8B030D-6E8A-4147-A177-3AD203B41FA5}">
                      <a16:colId xmlns:a16="http://schemas.microsoft.com/office/drawing/2014/main" val="749733657"/>
                    </a:ext>
                  </a:extLst>
                </a:gridCol>
              </a:tblGrid>
              <a:tr h="370840">
                <a:tc>
                  <a:txBody>
                    <a:bodyPr/>
                    <a:lstStyle/>
                    <a:p>
                      <a:r>
                        <a:rPr lang="en-GB" sz="1400" dirty="0"/>
                        <a:t>SSI</a:t>
                      </a:r>
                    </a:p>
                  </a:txBody>
                  <a:tcPr/>
                </a:tc>
                <a:tc>
                  <a:txBody>
                    <a:bodyPr/>
                    <a:lstStyle/>
                    <a:p>
                      <a:r>
                        <a:rPr lang="en-GB" sz="1400" dirty="0"/>
                        <a:t>Name</a:t>
                      </a:r>
                    </a:p>
                  </a:txBody>
                  <a:tcPr/>
                </a:tc>
                <a:tc>
                  <a:txBody>
                    <a:bodyPr/>
                    <a:lstStyle/>
                    <a:p>
                      <a:r>
                        <a:rPr lang="en-GB" sz="1400" dirty="0" err="1"/>
                        <a:t>Phone_Number</a:t>
                      </a:r>
                      <a:endParaRPr lang="en-GB" sz="1400" dirty="0"/>
                    </a:p>
                  </a:txBody>
                  <a:tcPr/>
                </a:tc>
                <a:extLst>
                  <a:ext uri="{0D108BD9-81ED-4DB2-BD59-A6C34878D82A}">
                    <a16:rowId xmlns:a16="http://schemas.microsoft.com/office/drawing/2014/main" val="1488878063"/>
                  </a:ext>
                </a:extLst>
              </a:tr>
              <a:tr h="370840">
                <a:tc>
                  <a:txBody>
                    <a:bodyPr/>
                    <a:lstStyle/>
                    <a:p>
                      <a:r>
                        <a:rPr lang="en-GB" sz="1400" dirty="0"/>
                        <a:t>87542702</a:t>
                      </a:r>
                    </a:p>
                  </a:txBody>
                  <a:tcPr/>
                </a:tc>
                <a:tc>
                  <a:txBody>
                    <a:bodyPr/>
                    <a:lstStyle/>
                    <a:p>
                      <a:r>
                        <a:rPr lang="en-GB" sz="1400" dirty="0"/>
                        <a:t>Tom</a:t>
                      </a:r>
                    </a:p>
                  </a:txBody>
                  <a:tcPr/>
                </a:tc>
                <a:tc>
                  <a:txBody>
                    <a:bodyPr/>
                    <a:lstStyle/>
                    <a:p>
                      <a:r>
                        <a:rPr lang="en-GB" sz="1400" dirty="0"/>
                        <a:t>75315567</a:t>
                      </a:r>
                    </a:p>
                  </a:txBody>
                  <a:tcPr/>
                </a:tc>
                <a:extLst>
                  <a:ext uri="{0D108BD9-81ED-4DB2-BD59-A6C34878D82A}">
                    <a16:rowId xmlns:a16="http://schemas.microsoft.com/office/drawing/2014/main" val="4098427296"/>
                  </a:ext>
                </a:extLst>
              </a:tr>
              <a:tr h="370840">
                <a:tc>
                  <a:txBody>
                    <a:bodyPr/>
                    <a:lstStyle/>
                    <a:p>
                      <a:r>
                        <a:rPr lang="en-GB" sz="1400" dirty="0"/>
                        <a:t>68201937</a:t>
                      </a:r>
                    </a:p>
                  </a:txBody>
                  <a:tcPr/>
                </a:tc>
                <a:tc>
                  <a:txBody>
                    <a:bodyPr/>
                    <a:lstStyle/>
                    <a:p>
                      <a:r>
                        <a:rPr lang="en-GB" sz="1400" dirty="0"/>
                        <a:t>Uraz</a:t>
                      </a:r>
                    </a:p>
                  </a:txBody>
                  <a:tcPr/>
                </a:tc>
                <a:tc>
                  <a:txBody>
                    <a:bodyPr/>
                    <a:lstStyle/>
                    <a:p>
                      <a:r>
                        <a:rPr lang="en-GB" sz="1400" dirty="0"/>
                        <a:t>75335521</a:t>
                      </a:r>
                    </a:p>
                  </a:txBody>
                  <a:tcPr/>
                </a:tc>
                <a:extLst>
                  <a:ext uri="{0D108BD9-81ED-4DB2-BD59-A6C34878D82A}">
                    <a16:rowId xmlns:a16="http://schemas.microsoft.com/office/drawing/2014/main" val="1953469719"/>
                  </a:ext>
                </a:extLst>
              </a:tr>
              <a:tr h="370840">
                <a:tc>
                  <a:txBody>
                    <a:bodyPr/>
                    <a:lstStyle/>
                    <a:p>
                      <a:r>
                        <a:rPr lang="en-GB" sz="1400" dirty="0"/>
                        <a:t>23139827</a:t>
                      </a:r>
                    </a:p>
                  </a:txBody>
                  <a:tcPr/>
                </a:tc>
                <a:tc>
                  <a:txBody>
                    <a:bodyPr/>
                    <a:lstStyle/>
                    <a:p>
                      <a:r>
                        <a:rPr lang="en-GB" sz="1400" dirty="0"/>
                        <a:t>Nick</a:t>
                      </a:r>
                    </a:p>
                  </a:txBody>
                  <a:tcPr/>
                </a:tc>
                <a:tc>
                  <a:txBody>
                    <a:bodyPr/>
                    <a:lstStyle/>
                    <a:p>
                      <a:r>
                        <a:rPr lang="en-GB" sz="1400" dirty="0"/>
                        <a:t>75315544</a:t>
                      </a:r>
                    </a:p>
                  </a:txBody>
                  <a:tcPr/>
                </a:tc>
                <a:extLst>
                  <a:ext uri="{0D108BD9-81ED-4DB2-BD59-A6C34878D82A}">
                    <a16:rowId xmlns:a16="http://schemas.microsoft.com/office/drawing/2014/main" val="3233330986"/>
                  </a:ext>
                </a:extLst>
              </a:tr>
            </a:tbl>
          </a:graphicData>
        </a:graphic>
      </p:graphicFrame>
      <p:cxnSp>
        <p:nvCxnSpPr>
          <p:cNvPr id="25" name="Straight Connector 24">
            <a:extLst>
              <a:ext uri="{FF2B5EF4-FFF2-40B4-BE49-F238E27FC236}">
                <a16:creationId xmlns:a16="http://schemas.microsoft.com/office/drawing/2014/main" id="{B794AD24-EE9B-84C0-E820-1FABADF07EC4}"/>
              </a:ext>
            </a:extLst>
          </p:cNvPr>
          <p:cNvCxnSpPr>
            <a:cxnSpLocks/>
          </p:cNvCxnSpPr>
          <p:nvPr/>
        </p:nvCxnSpPr>
        <p:spPr>
          <a:xfrm>
            <a:off x="8580582" y="2560960"/>
            <a:ext cx="10458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7" name="Table 11">
            <a:extLst>
              <a:ext uri="{FF2B5EF4-FFF2-40B4-BE49-F238E27FC236}">
                <a16:creationId xmlns:a16="http://schemas.microsoft.com/office/drawing/2014/main" id="{DA100881-E228-2305-685D-2B14A8FF2C15}"/>
              </a:ext>
            </a:extLst>
          </p:cNvPr>
          <p:cNvGraphicFramePr>
            <a:graphicFrameLocks noGrp="1"/>
          </p:cNvGraphicFramePr>
          <p:nvPr>
            <p:extLst>
              <p:ext uri="{D42A27DB-BD31-4B8C-83A1-F6EECF244321}">
                <p14:modId xmlns:p14="http://schemas.microsoft.com/office/powerpoint/2010/main" val="2022340866"/>
              </p:ext>
            </p:extLst>
          </p:nvPr>
        </p:nvGraphicFramePr>
        <p:xfrm>
          <a:off x="10563327" y="3635749"/>
          <a:ext cx="1103459" cy="1483360"/>
        </p:xfrm>
        <a:graphic>
          <a:graphicData uri="http://schemas.openxmlformats.org/drawingml/2006/table">
            <a:tbl>
              <a:tblPr firstRow="1" bandRow="1">
                <a:tableStyleId>{5C22544A-7EE6-4342-B048-85BDC9FD1C3A}</a:tableStyleId>
              </a:tblPr>
              <a:tblGrid>
                <a:gridCol w="1103459">
                  <a:extLst>
                    <a:ext uri="{9D8B030D-6E8A-4147-A177-3AD203B41FA5}">
                      <a16:colId xmlns:a16="http://schemas.microsoft.com/office/drawing/2014/main" val="2239927709"/>
                    </a:ext>
                  </a:extLst>
                </a:gridCol>
              </a:tblGrid>
              <a:tr h="370840">
                <a:tc>
                  <a:txBody>
                    <a:bodyPr/>
                    <a:lstStyle/>
                    <a:p>
                      <a:r>
                        <a:rPr lang="en-GB" sz="1200" dirty="0"/>
                        <a:t>Brand</a:t>
                      </a:r>
                    </a:p>
                  </a:txBody>
                  <a:tcPr/>
                </a:tc>
                <a:extLst>
                  <a:ext uri="{0D108BD9-81ED-4DB2-BD59-A6C34878D82A}">
                    <a16:rowId xmlns:a16="http://schemas.microsoft.com/office/drawing/2014/main" val="3153680858"/>
                  </a:ext>
                </a:extLst>
              </a:tr>
              <a:tr h="370840">
                <a:tc>
                  <a:txBody>
                    <a:bodyPr/>
                    <a:lstStyle/>
                    <a:p>
                      <a:r>
                        <a:rPr lang="en-GB" sz="1100" dirty="0" err="1"/>
                        <a:t>Toyota_Corolla</a:t>
                      </a:r>
                      <a:endParaRPr lang="en-GB" sz="1100" dirty="0"/>
                    </a:p>
                  </a:txBody>
                  <a:tcPr/>
                </a:tc>
                <a:extLst>
                  <a:ext uri="{0D108BD9-81ED-4DB2-BD59-A6C34878D82A}">
                    <a16:rowId xmlns:a16="http://schemas.microsoft.com/office/drawing/2014/main" val="884840968"/>
                  </a:ext>
                </a:extLst>
              </a:tr>
              <a:tr h="370840">
                <a:tc>
                  <a:txBody>
                    <a:bodyPr/>
                    <a:lstStyle/>
                    <a:p>
                      <a:r>
                        <a:rPr lang="en-GB" sz="1100" dirty="0"/>
                        <a:t>Hyundai E.GLS</a:t>
                      </a:r>
                    </a:p>
                  </a:txBody>
                  <a:tcPr/>
                </a:tc>
                <a:extLst>
                  <a:ext uri="{0D108BD9-81ED-4DB2-BD59-A6C34878D82A}">
                    <a16:rowId xmlns:a16="http://schemas.microsoft.com/office/drawing/2014/main" val="4148740185"/>
                  </a:ext>
                </a:extLst>
              </a:tr>
              <a:tr h="370840">
                <a:tc>
                  <a:txBody>
                    <a:bodyPr/>
                    <a:lstStyle/>
                    <a:p>
                      <a:r>
                        <a:rPr lang="en-GB" sz="1200" dirty="0"/>
                        <a:t>BMW 3.21</a:t>
                      </a:r>
                    </a:p>
                  </a:txBody>
                  <a:tcPr/>
                </a:tc>
                <a:extLst>
                  <a:ext uri="{0D108BD9-81ED-4DB2-BD59-A6C34878D82A}">
                    <a16:rowId xmlns:a16="http://schemas.microsoft.com/office/drawing/2014/main" val="398107012"/>
                  </a:ext>
                </a:extLst>
              </a:tr>
            </a:tbl>
          </a:graphicData>
        </a:graphic>
      </p:graphicFrame>
      <p:sp>
        <p:nvSpPr>
          <p:cNvPr id="27" name="Oval 26">
            <a:extLst>
              <a:ext uri="{FF2B5EF4-FFF2-40B4-BE49-F238E27FC236}">
                <a16:creationId xmlns:a16="http://schemas.microsoft.com/office/drawing/2014/main" id="{D709A5EA-1806-2D46-136A-1DC8D7198B1B}"/>
              </a:ext>
            </a:extLst>
          </p:cNvPr>
          <p:cNvSpPr/>
          <p:nvPr/>
        </p:nvSpPr>
        <p:spPr>
          <a:xfrm>
            <a:off x="7331230" y="1626058"/>
            <a:ext cx="4455492" cy="151193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28" name="Arrow: Up 27">
            <a:extLst>
              <a:ext uri="{FF2B5EF4-FFF2-40B4-BE49-F238E27FC236}">
                <a16:creationId xmlns:a16="http://schemas.microsoft.com/office/drawing/2014/main" id="{68EFA072-99A7-095A-CFB1-DC4166BA495D}"/>
              </a:ext>
            </a:extLst>
          </p:cNvPr>
          <p:cNvSpPr/>
          <p:nvPr/>
        </p:nvSpPr>
        <p:spPr>
          <a:xfrm>
            <a:off x="8691418" y="2602177"/>
            <a:ext cx="342413" cy="61252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D61A9E97-A985-02C7-1C99-0D7359CE54EF}"/>
              </a:ext>
            </a:extLst>
          </p:cNvPr>
          <p:cNvSpPr txBox="1"/>
          <p:nvPr/>
        </p:nvSpPr>
        <p:spPr>
          <a:xfrm>
            <a:off x="5912755" y="3201733"/>
            <a:ext cx="5835652" cy="369332"/>
          </a:xfrm>
          <a:prstGeom prst="rect">
            <a:avLst/>
          </a:prstGeom>
          <a:noFill/>
        </p:spPr>
        <p:txBody>
          <a:bodyPr wrap="square" rtlCol="0">
            <a:spAutoFit/>
          </a:bodyPr>
          <a:lstStyle/>
          <a:p>
            <a:r>
              <a:rPr lang="en-GB" dirty="0"/>
              <a:t>Total Participation: Mechanic Must Repair One Type of Car</a:t>
            </a:r>
          </a:p>
        </p:txBody>
      </p:sp>
      <p:sp>
        <p:nvSpPr>
          <p:cNvPr id="26" name="TextBox 25">
            <a:extLst>
              <a:ext uri="{FF2B5EF4-FFF2-40B4-BE49-F238E27FC236}">
                <a16:creationId xmlns:a16="http://schemas.microsoft.com/office/drawing/2014/main" id="{888C0331-F870-86FA-4CD8-F1BBE6B37EA3}"/>
              </a:ext>
            </a:extLst>
          </p:cNvPr>
          <p:cNvSpPr txBox="1"/>
          <p:nvPr/>
        </p:nvSpPr>
        <p:spPr>
          <a:xfrm>
            <a:off x="563572" y="5137206"/>
            <a:ext cx="4245192" cy="584775"/>
          </a:xfrm>
          <a:prstGeom prst="rect">
            <a:avLst/>
          </a:prstGeom>
          <a:noFill/>
        </p:spPr>
        <p:txBody>
          <a:bodyPr wrap="square" rtlCol="0">
            <a:spAutoFit/>
          </a:bodyPr>
          <a:lstStyle/>
          <a:p>
            <a:r>
              <a:rPr lang="en-GB" sz="1600" dirty="0"/>
              <a:t>Car(</a:t>
            </a:r>
            <a:r>
              <a:rPr lang="en-GB" sz="1600" dirty="0" err="1"/>
              <a:t>Brand:TEXT,Weight:INT,Length:DOUBLE,Max_Speed:INT</a:t>
            </a:r>
            <a:r>
              <a:rPr lang="en-GB" sz="1600" dirty="0"/>
              <a:t>, PRIMARY KEY:BRAND)</a:t>
            </a:r>
          </a:p>
        </p:txBody>
      </p:sp>
      <p:sp>
        <p:nvSpPr>
          <p:cNvPr id="33" name="TextBox 32">
            <a:extLst>
              <a:ext uri="{FF2B5EF4-FFF2-40B4-BE49-F238E27FC236}">
                <a16:creationId xmlns:a16="http://schemas.microsoft.com/office/drawing/2014/main" id="{9F8A8531-E832-42CF-1628-6189060C0A7F}"/>
              </a:ext>
            </a:extLst>
          </p:cNvPr>
          <p:cNvSpPr txBox="1"/>
          <p:nvPr/>
        </p:nvSpPr>
        <p:spPr>
          <a:xfrm>
            <a:off x="5849711" y="5144381"/>
            <a:ext cx="6098720" cy="923330"/>
          </a:xfrm>
          <a:prstGeom prst="rect">
            <a:avLst/>
          </a:prstGeom>
          <a:noFill/>
        </p:spPr>
        <p:txBody>
          <a:bodyPr wrap="square">
            <a:spAutoFit/>
          </a:bodyPr>
          <a:lstStyle/>
          <a:p>
            <a:r>
              <a:rPr lang="en-GB" dirty="0" err="1"/>
              <a:t>Mec_Rep</a:t>
            </a:r>
            <a:r>
              <a:rPr lang="en-GB" dirty="0"/>
              <a:t>(</a:t>
            </a:r>
            <a:r>
              <a:rPr lang="en-GB" dirty="0" err="1"/>
              <a:t>SSI:TEXT,Name:TEXT,Phone:TEXT,Brand:TEXT</a:t>
            </a:r>
            <a:r>
              <a:rPr lang="en-GB" dirty="0"/>
              <a:t>, PRIMARY KEY:SSI, Foreign Key: Brand REFERENCING:CAR, Brand is UNIQUE, Brand NOT NULL, </a:t>
            </a:r>
            <a:r>
              <a:rPr lang="en-GB" dirty="0">
                <a:solidFill>
                  <a:srgbClr val="FF0000"/>
                </a:solidFill>
              </a:rPr>
              <a:t>on Delete CASCADE/REJECT</a:t>
            </a:r>
            <a:r>
              <a:rPr lang="en-GB" dirty="0"/>
              <a:t>)</a:t>
            </a:r>
          </a:p>
        </p:txBody>
      </p:sp>
      <p:sp>
        <p:nvSpPr>
          <p:cNvPr id="34" name="TextBox 33">
            <a:extLst>
              <a:ext uri="{FF2B5EF4-FFF2-40B4-BE49-F238E27FC236}">
                <a16:creationId xmlns:a16="http://schemas.microsoft.com/office/drawing/2014/main" id="{38B5735D-BCC7-EDD0-194C-04FE2FFECD11}"/>
              </a:ext>
            </a:extLst>
          </p:cNvPr>
          <p:cNvSpPr txBox="1"/>
          <p:nvPr/>
        </p:nvSpPr>
        <p:spPr>
          <a:xfrm>
            <a:off x="243569" y="5920469"/>
            <a:ext cx="11157856" cy="830997"/>
          </a:xfrm>
          <a:prstGeom prst="rect">
            <a:avLst/>
          </a:prstGeom>
          <a:noFill/>
        </p:spPr>
        <p:txBody>
          <a:bodyPr wrap="square">
            <a:spAutoFit/>
          </a:bodyPr>
          <a:lstStyle/>
          <a:p>
            <a:r>
              <a:rPr lang="en-GB" sz="1600" dirty="0"/>
              <a:t>Since the Repairs relation is one-to-one, the Brand must be unique. </a:t>
            </a:r>
          </a:p>
          <a:p>
            <a:r>
              <a:rPr lang="en-GB" sz="1600" dirty="0"/>
              <a:t>Since for every SSI There must exist Brand (total participation), Brand cannot be NULL, and when a tuple from the referenced table (Car) is removed, DBMS either REJECT this deletion or CASCADE this deletion.</a:t>
            </a:r>
          </a:p>
        </p:txBody>
      </p:sp>
      <p:sp>
        <p:nvSpPr>
          <p:cNvPr id="32" name="TextBox 31">
            <a:extLst>
              <a:ext uri="{FF2B5EF4-FFF2-40B4-BE49-F238E27FC236}">
                <a16:creationId xmlns:a16="http://schemas.microsoft.com/office/drawing/2014/main" id="{07602334-EE5F-6A92-A300-675313333406}"/>
              </a:ext>
            </a:extLst>
          </p:cNvPr>
          <p:cNvSpPr txBox="1"/>
          <p:nvPr/>
        </p:nvSpPr>
        <p:spPr>
          <a:xfrm>
            <a:off x="6469210" y="1294938"/>
            <a:ext cx="3701707" cy="523220"/>
          </a:xfrm>
          <a:prstGeom prst="rect">
            <a:avLst/>
          </a:prstGeom>
          <a:noFill/>
        </p:spPr>
        <p:txBody>
          <a:bodyPr wrap="square">
            <a:spAutoFit/>
          </a:bodyPr>
          <a:lstStyle/>
          <a:p>
            <a:r>
              <a:rPr lang="en-GB" sz="1400" dirty="0"/>
              <a:t>“A car can be repaired by at most one mechanic.</a:t>
            </a:r>
          </a:p>
          <a:p>
            <a:r>
              <a:rPr lang="en-GB" sz="1400" dirty="0"/>
              <a:t>A mechanic must repair one type of car.”</a:t>
            </a:r>
          </a:p>
        </p:txBody>
      </p:sp>
    </p:spTree>
    <p:extLst>
      <p:ext uri="{BB962C8B-B14F-4D97-AF65-F5344CB8AC3E}">
        <p14:creationId xmlns:p14="http://schemas.microsoft.com/office/powerpoint/2010/main" val="226054007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68BA9A-5EE5-D17C-4112-A76D16FBFBE6}"/>
              </a:ext>
            </a:extLst>
          </p:cNvPr>
          <p:cNvSpPr>
            <a:spLocks noGrp="1"/>
          </p:cNvSpPr>
          <p:nvPr>
            <p:ph type="title"/>
          </p:nvPr>
        </p:nvSpPr>
        <p:spPr>
          <a:xfrm>
            <a:off x="783773" y="475866"/>
            <a:ext cx="8250058" cy="843747"/>
          </a:xfrm>
        </p:spPr>
        <p:txBody>
          <a:bodyPr/>
          <a:lstStyle/>
          <a:p>
            <a:r>
              <a:rPr lang="en-GB" dirty="0"/>
              <a:t>Referential Integrity</a:t>
            </a:r>
          </a:p>
        </p:txBody>
      </p:sp>
      <p:sp>
        <p:nvSpPr>
          <p:cNvPr id="6" name="Content Placeholder 5">
            <a:extLst>
              <a:ext uri="{FF2B5EF4-FFF2-40B4-BE49-F238E27FC236}">
                <a16:creationId xmlns:a16="http://schemas.microsoft.com/office/drawing/2014/main" id="{1EA11BFD-A035-C18E-2B40-AC24CC9DB86E}"/>
              </a:ext>
            </a:extLst>
          </p:cNvPr>
          <p:cNvSpPr>
            <a:spLocks noGrp="1"/>
          </p:cNvSpPr>
          <p:nvPr>
            <p:ph idx="1"/>
          </p:nvPr>
        </p:nvSpPr>
        <p:spPr>
          <a:xfrm>
            <a:off x="807252" y="1848473"/>
            <a:ext cx="11167033" cy="4778750"/>
          </a:xfrm>
        </p:spPr>
        <p:txBody>
          <a:bodyPr>
            <a:normAutofit/>
          </a:bodyPr>
          <a:lstStyle/>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r>
              <a:rPr lang="en-GB" dirty="0"/>
              <a:t>If a tuple (say 2</a:t>
            </a:r>
            <a:r>
              <a:rPr lang="en-GB" baseline="30000" dirty="0"/>
              <a:t>nd</a:t>
            </a:r>
            <a:r>
              <a:rPr lang="en-GB" dirty="0"/>
              <a:t> tuple) is to be deleted from referenced table (CAR)</a:t>
            </a:r>
          </a:p>
          <a:p>
            <a:pPr lvl="2"/>
            <a:r>
              <a:rPr lang="en-GB" dirty="0">
                <a:solidFill>
                  <a:schemeClr val="bg1"/>
                </a:solidFill>
              </a:rPr>
              <a:t>Get the primary key value of the tuple (</a:t>
            </a:r>
            <a:r>
              <a:rPr lang="en-GB" dirty="0" err="1">
                <a:solidFill>
                  <a:schemeClr val="bg1"/>
                </a:solidFill>
              </a:rPr>
              <a:t>Toyota_Corolla</a:t>
            </a:r>
            <a:r>
              <a:rPr lang="en-GB" dirty="0">
                <a:solidFill>
                  <a:schemeClr val="bg1"/>
                </a:solidFill>
              </a:rPr>
              <a:t>).</a:t>
            </a:r>
          </a:p>
          <a:p>
            <a:pPr lvl="2"/>
            <a:r>
              <a:rPr lang="en-GB" dirty="0">
                <a:solidFill>
                  <a:schemeClr val="bg1"/>
                </a:solidFill>
              </a:rPr>
              <a:t>Find all the tuples with values (</a:t>
            </a:r>
            <a:r>
              <a:rPr lang="en-GB" dirty="0" err="1">
                <a:solidFill>
                  <a:schemeClr val="bg1"/>
                </a:solidFill>
              </a:rPr>
              <a:t>Toyota_Corolla</a:t>
            </a:r>
            <a:r>
              <a:rPr lang="en-GB" dirty="0">
                <a:solidFill>
                  <a:schemeClr val="bg1"/>
                </a:solidFill>
              </a:rPr>
              <a:t>) in the referenced table (MEC_REPAIR)</a:t>
            </a:r>
          </a:p>
          <a:p>
            <a:pPr lvl="3"/>
            <a:r>
              <a:rPr lang="en-GB" dirty="0">
                <a:solidFill>
                  <a:schemeClr val="bg1"/>
                </a:solidFill>
              </a:rPr>
              <a:t>If CASCADE -&gt; Delete all these tuples in the referenced table (MEC_REPAIR) and delete the tuple in the referencing table (CAR).</a:t>
            </a:r>
          </a:p>
          <a:p>
            <a:pPr lvl="3"/>
            <a:r>
              <a:rPr lang="en-GB" dirty="0">
                <a:solidFill>
                  <a:schemeClr val="bg1"/>
                </a:solidFill>
              </a:rPr>
              <a:t>If REJECT-&gt; Do NOT allow deletion of the tuple in the referencing table (CAR)</a:t>
            </a:r>
          </a:p>
          <a:p>
            <a:pPr lvl="2"/>
            <a:endParaRPr lang="en-GB" dirty="0"/>
          </a:p>
          <a:p>
            <a:pPr marL="914400" lvl="2" indent="0">
              <a:buNone/>
            </a:pPr>
            <a:endParaRPr lang="en-GB" dirty="0"/>
          </a:p>
          <a:p>
            <a:pPr marL="457200" lvl="1" indent="0">
              <a:buNone/>
            </a:pPr>
            <a:endParaRPr lang="en-GB" dirty="0"/>
          </a:p>
        </p:txBody>
      </p:sp>
      <p:sp>
        <p:nvSpPr>
          <p:cNvPr id="4" name="Slide Number Placeholder 3">
            <a:extLst>
              <a:ext uri="{FF2B5EF4-FFF2-40B4-BE49-F238E27FC236}">
                <a16:creationId xmlns:a16="http://schemas.microsoft.com/office/drawing/2014/main" id="{EDF9BB93-8687-BFE0-B7E9-2AF08ED97B59}"/>
              </a:ext>
            </a:extLst>
          </p:cNvPr>
          <p:cNvSpPr>
            <a:spLocks noGrp="1"/>
          </p:cNvSpPr>
          <p:nvPr>
            <p:ph type="sldNum" sz="quarter" idx="4"/>
          </p:nvPr>
        </p:nvSpPr>
        <p:spPr/>
        <p:txBody>
          <a:bodyPr/>
          <a:lstStyle/>
          <a:p>
            <a:fld id="{6998E55D-8E2A-4AFE-A61C-B5DBBB7761E7}" type="slidenum">
              <a:rPr lang="en-GB" smtClean="0"/>
              <a:pPr/>
              <a:t>91</a:t>
            </a:fld>
            <a:endParaRPr lang="en-GB"/>
          </a:p>
        </p:txBody>
      </p:sp>
      <p:pic>
        <p:nvPicPr>
          <p:cNvPr id="2" name="Picture 1">
            <a:extLst>
              <a:ext uri="{FF2B5EF4-FFF2-40B4-BE49-F238E27FC236}">
                <a16:creationId xmlns:a16="http://schemas.microsoft.com/office/drawing/2014/main" id="{D36110CE-E0A2-30A5-4087-400FD86FF42B}"/>
              </a:ext>
            </a:extLst>
          </p:cNvPr>
          <p:cNvPicPr>
            <a:picLocks noChangeAspect="1"/>
          </p:cNvPicPr>
          <p:nvPr/>
        </p:nvPicPr>
        <p:blipFill>
          <a:blip r:embed="rId2"/>
          <a:stretch>
            <a:fillRect/>
          </a:stretch>
        </p:blipFill>
        <p:spPr>
          <a:xfrm>
            <a:off x="674519" y="3073939"/>
            <a:ext cx="4182218" cy="1511939"/>
          </a:xfrm>
          <a:prstGeom prst="rect">
            <a:avLst/>
          </a:prstGeom>
        </p:spPr>
      </p:pic>
      <p:graphicFrame>
        <p:nvGraphicFramePr>
          <p:cNvPr id="3" name="Table 7">
            <a:extLst>
              <a:ext uri="{FF2B5EF4-FFF2-40B4-BE49-F238E27FC236}">
                <a16:creationId xmlns:a16="http://schemas.microsoft.com/office/drawing/2014/main" id="{15BC9764-8D5B-0844-95E0-53F394DC6626}"/>
              </a:ext>
            </a:extLst>
          </p:cNvPr>
          <p:cNvGraphicFramePr>
            <a:graphicFrameLocks noGrp="1"/>
          </p:cNvGraphicFramePr>
          <p:nvPr/>
        </p:nvGraphicFramePr>
        <p:xfrm>
          <a:off x="8796906" y="3079708"/>
          <a:ext cx="3027511" cy="1483360"/>
        </p:xfrm>
        <a:graphic>
          <a:graphicData uri="http://schemas.openxmlformats.org/drawingml/2006/table">
            <a:tbl>
              <a:tblPr firstRow="1" bandRow="1">
                <a:tableStyleId>{5C22544A-7EE6-4342-B048-85BDC9FD1C3A}</a:tableStyleId>
              </a:tblPr>
              <a:tblGrid>
                <a:gridCol w="1122157">
                  <a:extLst>
                    <a:ext uri="{9D8B030D-6E8A-4147-A177-3AD203B41FA5}">
                      <a16:colId xmlns:a16="http://schemas.microsoft.com/office/drawing/2014/main" val="1551054938"/>
                    </a:ext>
                  </a:extLst>
                </a:gridCol>
                <a:gridCol w="693905">
                  <a:extLst>
                    <a:ext uri="{9D8B030D-6E8A-4147-A177-3AD203B41FA5}">
                      <a16:colId xmlns:a16="http://schemas.microsoft.com/office/drawing/2014/main" val="2429303523"/>
                    </a:ext>
                  </a:extLst>
                </a:gridCol>
                <a:gridCol w="1211449">
                  <a:extLst>
                    <a:ext uri="{9D8B030D-6E8A-4147-A177-3AD203B41FA5}">
                      <a16:colId xmlns:a16="http://schemas.microsoft.com/office/drawing/2014/main" val="749733657"/>
                    </a:ext>
                  </a:extLst>
                </a:gridCol>
              </a:tblGrid>
              <a:tr h="370840">
                <a:tc>
                  <a:txBody>
                    <a:bodyPr/>
                    <a:lstStyle/>
                    <a:p>
                      <a:r>
                        <a:rPr lang="en-GB" sz="1200" dirty="0"/>
                        <a:t>SSI</a:t>
                      </a:r>
                    </a:p>
                  </a:txBody>
                  <a:tcPr/>
                </a:tc>
                <a:tc>
                  <a:txBody>
                    <a:bodyPr/>
                    <a:lstStyle/>
                    <a:p>
                      <a:r>
                        <a:rPr lang="en-GB" sz="1200" dirty="0"/>
                        <a:t>Name</a:t>
                      </a:r>
                    </a:p>
                  </a:txBody>
                  <a:tcPr/>
                </a:tc>
                <a:tc>
                  <a:txBody>
                    <a:bodyPr/>
                    <a:lstStyle/>
                    <a:p>
                      <a:r>
                        <a:rPr lang="en-GB" sz="1200" dirty="0" err="1"/>
                        <a:t>Phone_Number</a:t>
                      </a:r>
                      <a:endParaRPr lang="en-GB" sz="1200" dirty="0"/>
                    </a:p>
                  </a:txBody>
                  <a:tcPr/>
                </a:tc>
                <a:extLst>
                  <a:ext uri="{0D108BD9-81ED-4DB2-BD59-A6C34878D82A}">
                    <a16:rowId xmlns:a16="http://schemas.microsoft.com/office/drawing/2014/main" val="1488878063"/>
                  </a:ext>
                </a:extLst>
              </a:tr>
              <a:tr h="370840">
                <a:tc>
                  <a:txBody>
                    <a:bodyPr/>
                    <a:lstStyle/>
                    <a:p>
                      <a:r>
                        <a:rPr lang="en-GB" sz="1200" dirty="0"/>
                        <a:t>87542702</a:t>
                      </a:r>
                    </a:p>
                  </a:txBody>
                  <a:tcPr/>
                </a:tc>
                <a:tc>
                  <a:txBody>
                    <a:bodyPr/>
                    <a:lstStyle/>
                    <a:p>
                      <a:r>
                        <a:rPr lang="en-GB" sz="1200" dirty="0"/>
                        <a:t>Tom</a:t>
                      </a:r>
                    </a:p>
                  </a:txBody>
                  <a:tcPr/>
                </a:tc>
                <a:tc>
                  <a:txBody>
                    <a:bodyPr/>
                    <a:lstStyle/>
                    <a:p>
                      <a:r>
                        <a:rPr lang="en-GB" sz="1200" dirty="0"/>
                        <a:t>75315567</a:t>
                      </a:r>
                    </a:p>
                  </a:txBody>
                  <a:tcPr/>
                </a:tc>
                <a:extLst>
                  <a:ext uri="{0D108BD9-81ED-4DB2-BD59-A6C34878D82A}">
                    <a16:rowId xmlns:a16="http://schemas.microsoft.com/office/drawing/2014/main" val="4098427296"/>
                  </a:ext>
                </a:extLst>
              </a:tr>
              <a:tr h="370840">
                <a:tc>
                  <a:txBody>
                    <a:bodyPr/>
                    <a:lstStyle/>
                    <a:p>
                      <a:r>
                        <a:rPr lang="en-GB" sz="1200" dirty="0"/>
                        <a:t>68201937</a:t>
                      </a:r>
                    </a:p>
                  </a:txBody>
                  <a:tcPr/>
                </a:tc>
                <a:tc>
                  <a:txBody>
                    <a:bodyPr/>
                    <a:lstStyle/>
                    <a:p>
                      <a:r>
                        <a:rPr lang="en-GB" sz="1200" dirty="0"/>
                        <a:t>Uraz</a:t>
                      </a:r>
                    </a:p>
                  </a:txBody>
                  <a:tcPr/>
                </a:tc>
                <a:tc>
                  <a:txBody>
                    <a:bodyPr/>
                    <a:lstStyle/>
                    <a:p>
                      <a:r>
                        <a:rPr lang="en-GB" sz="1200" dirty="0"/>
                        <a:t>75335521</a:t>
                      </a:r>
                    </a:p>
                  </a:txBody>
                  <a:tcPr/>
                </a:tc>
                <a:extLst>
                  <a:ext uri="{0D108BD9-81ED-4DB2-BD59-A6C34878D82A}">
                    <a16:rowId xmlns:a16="http://schemas.microsoft.com/office/drawing/2014/main" val="1953469719"/>
                  </a:ext>
                </a:extLst>
              </a:tr>
              <a:tr h="370840">
                <a:tc>
                  <a:txBody>
                    <a:bodyPr/>
                    <a:lstStyle/>
                    <a:p>
                      <a:r>
                        <a:rPr lang="en-GB" sz="1200" dirty="0"/>
                        <a:t>23139827</a:t>
                      </a:r>
                    </a:p>
                  </a:txBody>
                  <a:tcPr/>
                </a:tc>
                <a:tc>
                  <a:txBody>
                    <a:bodyPr/>
                    <a:lstStyle/>
                    <a:p>
                      <a:r>
                        <a:rPr lang="en-GB" sz="1200" dirty="0"/>
                        <a:t>Nick</a:t>
                      </a:r>
                    </a:p>
                  </a:txBody>
                  <a:tcPr/>
                </a:tc>
                <a:tc>
                  <a:txBody>
                    <a:bodyPr/>
                    <a:lstStyle/>
                    <a:p>
                      <a:r>
                        <a:rPr lang="en-GB" sz="1200" dirty="0"/>
                        <a:t>75315544</a:t>
                      </a:r>
                    </a:p>
                  </a:txBody>
                  <a:tcPr/>
                </a:tc>
                <a:extLst>
                  <a:ext uri="{0D108BD9-81ED-4DB2-BD59-A6C34878D82A}">
                    <a16:rowId xmlns:a16="http://schemas.microsoft.com/office/drawing/2014/main" val="3233330986"/>
                  </a:ext>
                </a:extLst>
              </a:tr>
            </a:tbl>
          </a:graphicData>
        </a:graphic>
      </p:graphicFrame>
      <p:graphicFrame>
        <p:nvGraphicFramePr>
          <p:cNvPr id="7" name="Table 7">
            <a:extLst>
              <a:ext uri="{FF2B5EF4-FFF2-40B4-BE49-F238E27FC236}">
                <a16:creationId xmlns:a16="http://schemas.microsoft.com/office/drawing/2014/main" id="{D6549590-18EA-029A-215B-BC81A83274A1}"/>
              </a:ext>
            </a:extLst>
          </p:cNvPr>
          <p:cNvGraphicFramePr>
            <a:graphicFrameLocks noGrp="1"/>
          </p:cNvGraphicFramePr>
          <p:nvPr/>
        </p:nvGraphicFramePr>
        <p:xfrm>
          <a:off x="7850438" y="3079708"/>
          <a:ext cx="946468" cy="1483360"/>
        </p:xfrm>
        <a:graphic>
          <a:graphicData uri="http://schemas.openxmlformats.org/drawingml/2006/table">
            <a:tbl>
              <a:tblPr firstRow="1" bandRow="1">
                <a:tableStyleId>{5C22544A-7EE6-4342-B048-85BDC9FD1C3A}</a:tableStyleId>
              </a:tblPr>
              <a:tblGrid>
                <a:gridCol w="946468">
                  <a:extLst>
                    <a:ext uri="{9D8B030D-6E8A-4147-A177-3AD203B41FA5}">
                      <a16:colId xmlns:a16="http://schemas.microsoft.com/office/drawing/2014/main" val="1551054938"/>
                    </a:ext>
                  </a:extLst>
                </a:gridCol>
              </a:tblGrid>
              <a:tr h="370840">
                <a:tc>
                  <a:txBody>
                    <a:bodyPr/>
                    <a:lstStyle/>
                    <a:p>
                      <a:r>
                        <a:rPr lang="en-GB" sz="1400" dirty="0"/>
                        <a:t>Price</a:t>
                      </a:r>
                    </a:p>
                  </a:txBody>
                  <a:tcPr/>
                </a:tc>
                <a:extLst>
                  <a:ext uri="{0D108BD9-81ED-4DB2-BD59-A6C34878D82A}">
                    <a16:rowId xmlns:a16="http://schemas.microsoft.com/office/drawing/2014/main" val="1488878063"/>
                  </a:ext>
                </a:extLst>
              </a:tr>
              <a:tr h="370840">
                <a:tc>
                  <a:txBody>
                    <a:bodyPr/>
                    <a:lstStyle/>
                    <a:p>
                      <a:r>
                        <a:rPr lang="en-GB" sz="1400" dirty="0"/>
                        <a:t>10</a:t>
                      </a:r>
                    </a:p>
                  </a:txBody>
                  <a:tcPr/>
                </a:tc>
                <a:extLst>
                  <a:ext uri="{0D108BD9-81ED-4DB2-BD59-A6C34878D82A}">
                    <a16:rowId xmlns:a16="http://schemas.microsoft.com/office/drawing/2014/main" val="4098427296"/>
                  </a:ext>
                </a:extLst>
              </a:tr>
              <a:tr h="370840">
                <a:tc>
                  <a:txBody>
                    <a:bodyPr/>
                    <a:lstStyle/>
                    <a:p>
                      <a:r>
                        <a:rPr lang="en-GB" sz="1400" dirty="0"/>
                        <a:t>23</a:t>
                      </a:r>
                    </a:p>
                  </a:txBody>
                  <a:tcPr/>
                </a:tc>
                <a:extLst>
                  <a:ext uri="{0D108BD9-81ED-4DB2-BD59-A6C34878D82A}">
                    <a16:rowId xmlns:a16="http://schemas.microsoft.com/office/drawing/2014/main" val="1953469719"/>
                  </a:ext>
                </a:extLst>
              </a:tr>
              <a:tr h="370840">
                <a:tc>
                  <a:txBody>
                    <a:bodyPr/>
                    <a:lstStyle/>
                    <a:p>
                      <a:r>
                        <a:rPr lang="en-GB" sz="1400" dirty="0"/>
                        <a:t>12</a:t>
                      </a:r>
                    </a:p>
                  </a:txBody>
                  <a:tcPr/>
                </a:tc>
                <a:extLst>
                  <a:ext uri="{0D108BD9-81ED-4DB2-BD59-A6C34878D82A}">
                    <a16:rowId xmlns:a16="http://schemas.microsoft.com/office/drawing/2014/main" val="3233330986"/>
                  </a:ext>
                </a:extLst>
              </a:tr>
            </a:tbl>
          </a:graphicData>
        </a:graphic>
      </p:graphicFrame>
      <p:pic>
        <p:nvPicPr>
          <p:cNvPr id="8" name="Picture 7">
            <a:extLst>
              <a:ext uri="{FF2B5EF4-FFF2-40B4-BE49-F238E27FC236}">
                <a16:creationId xmlns:a16="http://schemas.microsoft.com/office/drawing/2014/main" id="{E36E3DB6-C726-D45E-CFD8-FE54C6626CBB}"/>
              </a:ext>
            </a:extLst>
          </p:cNvPr>
          <p:cNvPicPr>
            <a:picLocks noChangeAspect="1"/>
          </p:cNvPicPr>
          <p:nvPr/>
        </p:nvPicPr>
        <p:blipFill rotWithShape="1">
          <a:blip r:embed="rId2"/>
          <a:srcRect r="64793"/>
          <a:stretch/>
        </p:blipFill>
        <p:spPr>
          <a:xfrm>
            <a:off x="6378007" y="3073924"/>
            <a:ext cx="1472431" cy="1511939"/>
          </a:xfrm>
          <a:prstGeom prst="rect">
            <a:avLst/>
          </a:prstGeom>
        </p:spPr>
      </p:pic>
      <p:sp>
        <p:nvSpPr>
          <p:cNvPr id="11" name="TextBox 10">
            <a:extLst>
              <a:ext uri="{FF2B5EF4-FFF2-40B4-BE49-F238E27FC236}">
                <a16:creationId xmlns:a16="http://schemas.microsoft.com/office/drawing/2014/main" id="{125BDACB-B9FC-1280-99B9-D6439094E479}"/>
              </a:ext>
            </a:extLst>
          </p:cNvPr>
          <p:cNvSpPr txBox="1"/>
          <p:nvPr/>
        </p:nvSpPr>
        <p:spPr>
          <a:xfrm>
            <a:off x="88746" y="3060132"/>
            <a:ext cx="6096000" cy="369332"/>
          </a:xfrm>
          <a:prstGeom prst="rect">
            <a:avLst/>
          </a:prstGeom>
          <a:noFill/>
        </p:spPr>
        <p:txBody>
          <a:bodyPr wrap="square">
            <a:spAutoFit/>
          </a:bodyPr>
          <a:lstStyle/>
          <a:p>
            <a:r>
              <a:rPr lang="en-GB" dirty="0"/>
              <a:t>CAR</a:t>
            </a:r>
          </a:p>
        </p:txBody>
      </p:sp>
      <p:sp>
        <p:nvSpPr>
          <p:cNvPr id="13" name="TextBox 12">
            <a:extLst>
              <a:ext uri="{FF2B5EF4-FFF2-40B4-BE49-F238E27FC236}">
                <a16:creationId xmlns:a16="http://schemas.microsoft.com/office/drawing/2014/main" id="{29B5CBDC-C384-DD9C-3C0F-06FB1F41402A}"/>
              </a:ext>
            </a:extLst>
          </p:cNvPr>
          <p:cNvSpPr txBox="1"/>
          <p:nvPr/>
        </p:nvSpPr>
        <p:spPr>
          <a:xfrm>
            <a:off x="4992202" y="3036006"/>
            <a:ext cx="6096000" cy="369332"/>
          </a:xfrm>
          <a:prstGeom prst="rect">
            <a:avLst/>
          </a:prstGeom>
          <a:noFill/>
        </p:spPr>
        <p:txBody>
          <a:bodyPr wrap="square">
            <a:spAutoFit/>
          </a:bodyPr>
          <a:lstStyle/>
          <a:p>
            <a:r>
              <a:rPr lang="en-GB" dirty="0"/>
              <a:t>MEC_REPAIR</a:t>
            </a:r>
          </a:p>
        </p:txBody>
      </p:sp>
      <p:sp>
        <p:nvSpPr>
          <p:cNvPr id="9" name="TextBox 8">
            <a:extLst>
              <a:ext uri="{FF2B5EF4-FFF2-40B4-BE49-F238E27FC236}">
                <a16:creationId xmlns:a16="http://schemas.microsoft.com/office/drawing/2014/main" id="{63D582CC-917F-6F0D-BD46-9610DE3BCD90}"/>
              </a:ext>
            </a:extLst>
          </p:cNvPr>
          <p:cNvSpPr txBox="1"/>
          <p:nvPr/>
        </p:nvSpPr>
        <p:spPr>
          <a:xfrm>
            <a:off x="6469210" y="1294938"/>
            <a:ext cx="3701707" cy="523220"/>
          </a:xfrm>
          <a:prstGeom prst="rect">
            <a:avLst/>
          </a:prstGeom>
          <a:noFill/>
        </p:spPr>
        <p:txBody>
          <a:bodyPr wrap="square">
            <a:spAutoFit/>
          </a:bodyPr>
          <a:lstStyle/>
          <a:p>
            <a:r>
              <a:rPr lang="en-GB" sz="1400" dirty="0"/>
              <a:t>“A car can be repaired by at most one mechanic.</a:t>
            </a:r>
          </a:p>
          <a:p>
            <a:r>
              <a:rPr lang="en-GB" sz="1400" dirty="0"/>
              <a:t>A mechanic must repair one type of car.”</a:t>
            </a:r>
          </a:p>
        </p:txBody>
      </p:sp>
      <p:sp>
        <p:nvSpPr>
          <p:cNvPr id="10" name="Rectangle 9">
            <a:extLst>
              <a:ext uri="{FF2B5EF4-FFF2-40B4-BE49-F238E27FC236}">
                <a16:creationId xmlns:a16="http://schemas.microsoft.com/office/drawing/2014/main" id="{1325FF01-1E09-E060-B707-20700101B494}"/>
              </a:ext>
            </a:extLst>
          </p:cNvPr>
          <p:cNvSpPr/>
          <p:nvPr/>
        </p:nvSpPr>
        <p:spPr>
          <a:xfrm>
            <a:off x="674519" y="3801222"/>
            <a:ext cx="4092604" cy="423552"/>
          </a:xfrm>
          <a:prstGeom prst="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solidFill>
                <a:srgbClr val="FF0000"/>
              </a:solidFill>
            </a:endParaRPr>
          </a:p>
        </p:txBody>
      </p:sp>
      <p:grpSp>
        <p:nvGrpSpPr>
          <p:cNvPr id="12" name="Group 11">
            <a:extLst>
              <a:ext uri="{FF2B5EF4-FFF2-40B4-BE49-F238E27FC236}">
                <a16:creationId xmlns:a16="http://schemas.microsoft.com/office/drawing/2014/main" id="{158B5984-BFE1-925D-EF82-EB34E01AFA77}"/>
              </a:ext>
            </a:extLst>
          </p:cNvPr>
          <p:cNvGrpSpPr/>
          <p:nvPr/>
        </p:nvGrpSpPr>
        <p:grpSpPr>
          <a:xfrm>
            <a:off x="4563292" y="1885573"/>
            <a:ext cx="6943824" cy="856836"/>
            <a:chOff x="1018680" y="3533832"/>
            <a:chExt cx="9957214" cy="1546661"/>
          </a:xfrm>
        </p:grpSpPr>
        <p:sp>
          <p:nvSpPr>
            <p:cNvPr id="14" name="Flowchart: Decision 13">
              <a:extLst>
                <a:ext uri="{FF2B5EF4-FFF2-40B4-BE49-F238E27FC236}">
                  <a16:creationId xmlns:a16="http://schemas.microsoft.com/office/drawing/2014/main" id="{9D4EEEB2-38DD-56AF-CFBC-E1D6BCA59CED}"/>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15" name="Rectangle 14">
              <a:extLst>
                <a:ext uri="{FF2B5EF4-FFF2-40B4-BE49-F238E27FC236}">
                  <a16:creationId xmlns:a16="http://schemas.microsoft.com/office/drawing/2014/main" id="{870F17EA-8442-9968-2A8A-83607B333926}"/>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16" name="Oval 15">
              <a:extLst>
                <a:ext uri="{FF2B5EF4-FFF2-40B4-BE49-F238E27FC236}">
                  <a16:creationId xmlns:a16="http://schemas.microsoft.com/office/drawing/2014/main" id="{66151C0B-7197-E4D7-C7B5-3A42F28F7B9A}"/>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17" name="Oval 16">
              <a:extLst>
                <a:ext uri="{FF2B5EF4-FFF2-40B4-BE49-F238E27FC236}">
                  <a16:creationId xmlns:a16="http://schemas.microsoft.com/office/drawing/2014/main" id="{A656F2E4-5BDD-3755-7241-93712385DD91}"/>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18" name="Oval 17">
              <a:extLst>
                <a:ext uri="{FF2B5EF4-FFF2-40B4-BE49-F238E27FC236}">
                  <a16:creationId xmlns:a16="http://schemas.microsoft.com/office/drawing/2014/main" id="{46DAAF01-A27C-AF76-E125-B523EA0BD80D}"/>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19" name="Straight Connector 18">
              <a:extLst>
                <a:ext uri="{FF2B5EF4-FFF2-40B4-BE49-F238E27FC236}">
                  <a16:creationId xmlns:a16="http://schemas.microsoft.com/office/drawing/2014/main" id="{48A488D7-01F5-3CF1-4E29-E18CC07F9C6F}"/>
                </a:ext>
              </a:extLst>
            </p:cNvPr>
            <p:cNvCxnSpPr>
              <a:stCxn id="16" idx="6"/>
              <a:endCxn id="15"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4CC8190-DC6A-ED07-CEA1-B09968591F4C}"/>
                </a:ext>
              </a:extLst>
            </p:cNvPr>
            <p:cNvCxnSpPr>
              <a:cxnSpLocks/>
              <a:stCxn id="18" idx="4"/>
              <a:endCxn id="15"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B8D7238-93A8-8FB5-BE35-F2788A082312}"/>
                </a:ext>
              </a:extLst>
            </p:cNvPr>
            <p:cNvCxnSpPr>
              <a:cxnSpLocks/>
              <a:stCxn id="17" idx="2"/>
              <a:endCxn id="15"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ECB5FF53-0FF5-44E0-FE1A-F41C2A278BDD}"/>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23" name="Oval 22">
              <a:extLst>
                <a:ext uri="{FF2B5EF4-FFF2-40B4-BE49-F238E27FC236}">
                  <a16:creationId xmlns:a16="http://schemas.microsoft.com/office/drawing/2014/main" id="{9C1AA018-F492-8AE8-762E-6A3F03D74218}"/>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24" name="Oval 23">
              <a:extLst>
                <a:ext uri="{FF2B5EF4-FFF2-40B4-BE49-F238E27FC236}">
                  <a16:creationId xmlns:a16="http://schemas.microsoft.com/office/drawing/2014/main" id="{75C771D8-16C0-F1B7-D2D7-435978127643}"/>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25" name="Straight Connector 24">
              <a:extLst>
                <a:ext uri="{FF2B5EF4-FFF2-40B4-BE49-F238E27FC236}">
                  <a16:creationId xmlns:a16="http://schemas.microsoft.com/office/drawing/2014/main" id="{4F38A0E1-B38B-A0C9-97C6-7AFAC23E8C2E}"/>
                </a:ext>
              </a:extLst>
            </p:cNvPr>
            <p:cNvCxnSpPr>
              <a:cxnSpLocks/>
              <a:stCxn id="23" idx="4"/>
              <a:endCxn id="22"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2084656-86BA-75A2-77B5-D6D265DD0D40}"/>
                </a:ext>
              </a:extLst>
            </p:cNvPr>
            <p:cNvCxnSpPr>
              <a:cxnSpLocks/>
              <a:stCxn id="24" idx="3"/>
              <a:endCxn id="22"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D9D06E-5475-CE5C-9656-E4DAAC6C4990}"/>
                </a:ext>
              </a:extLst>
            </p:cNvPr>
            <p:cNvCxnSpPr>
              <a:cxnSpLocks/>
              <a:endCxn id="22"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2E52323-F1D0-44F7-7516-AF7BB647A523}"/>
                </a:ext>
              </a:extLst>
            </p:cNvPr>
            <p:cNvCxnSpPr>
              <a:cxnSpLocks/>
              <a:stCxn id="14" idx="3"/>
              <a:endCxn id="22"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0468971-C5D8-C908-FBEE-0B3CDD3BE14D}"/>
                </a:ext>
              </a:extLst>
            </p:cNvPr>
            <p:cNvCxnSpPr>
              <a:cxnSpLocks/>
              <a:stCxn id="15" idx="3"/>
              <a:endCxn id="14"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176A3335-DA5F-D898-DEDB-1CA4C2B82985}"/>
                </a:ext>
              </a:extLst>
            </p:cNvPr>
            <p:cNvSpPr txBox="1"/>
            <p:nvPr/>
          </p:nvSpPr>
          <p:spPr>
            <a:xfrm>
              <a:off x="3892731" y="4300654"/>
              <a:ext cx="697535" cy="427087"/>
            </a:xfrm>
            <a:prstGeom prst="rect">
              <a:avLst/>
            </a:prstGeom>
            <a:noFill/>
          </p:spPr>
          <p:txBody>
            <a:bodyPr wrap="square" rtlCol="0">
              <a:spAutoFit/>
            </a:bodyPr>
            <a:lstStyle/>
            <a:p>
              <a:r>
                <a:rPr lang="en-GB" sz="1000" dirty="0"/>
                <a:t>1</a:t>
              </a:r>
            </a:p>
          </p:txBody>
        </p:sp>
        <p:sp>
          <p:nvSpPr>
            <p:cNvPr id="31" name="TextBox 30">
              <a:extLst>
                <a:ext uri="{FF2B5EF4-FFF2-40B4-BE49-F238E27FC236}">
                  <a16:creationId xmlns:a16="http://schemas.microsoft.com/office/drawing/2014/main" id="{0C5B2A25-AAE2-324E-F907-D5E4C6E68164}"/>
                </a:ext>
              </a:extLst>
            </p:cNvPr>
            <p:cNvSpPr txBox="1"/>
            <p:nvPr/>
          </p:nvSpPr>
          <p:spPr>
            <a:xfrm>
              <a:off x="7833559" y="4260654"/>
              <a:ext cx="697535" cy="427087"/>
            </a:xfrm>
            <a:prstGeom prst="rect">
              <a:avLst/>
            </a:prstGeom>
            <a:noFill/>
          </p:spPr>
          <p:txBody>
            <a:bodyPr wrap="square" rtlCol="0">
              <a:spAutoFit/>
            </a:bodyPr>
            <a:lstStyle/>
            <a:p>
              <a:r>
                <a:rPr lang="en-GB" sz="1000" dirty="0"/>
                <a:t>1</a:t>
              </a:r>
            </a:p>
          </p:txBody>
        </p:sp>
        <p:sp>
          <p:nvSpPr>
            <p:cNvPr id="32" name="Oval 31">
              <a:extLst>
                <a:ext uri="{FF2B5EF4-FFF2-40B4-BE49-F238E27FC236}">
                  <a16:creationId xmlns:a16="http://schemas.microsoft.com/office/drawing/2014/main" id="{034FE3E1-0C07-B4D6-9BE8-1CF1C9E406FE}"/>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cxnSp>
        <p:nvCxnSpPr>
          <p:cNvPr id="33" name="Straight Connector 32">
            <a:extLst>
              <a:ext uri="{FF2B5EF4-FFF2-40B4-BE49-F238E27FC236}">
                <a16:creationId xmlns:a16="http://schemas.microsoft.com/office/drawing/2014/main" id="{70EB59D7-0DF7-846F-233F-A9BDF3B25044}"/>
              </a:ext>
            </a:extLst>
          </p:cNvPr>
          <p:cNvCxnSpPr>
            <a:cxnSpLocks/>
          </p:cNvCxnSpPr>
          <p:nvPr/>
        </p:nvCxnSpPr>
        <p:spPr>
          <a:xfrm>
            <a:off x="8580582" y="2560960"/>
            <a:ext cx="10458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203B23D1-9FDB-C508-8DA1-D4A535FC7C04}"/>
              </a:ext>
            </a:extLst>
          </p:cNvPr>
          <p:cNvSpPr/>
          <p:nvPr/>
        </p:nvSpPr>
        <p:spPr>
          <a:xfrm>
            <a:off x="7331230" y="1626058"/>
            <a:ext cx="4455492" cy="151193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35" name="Arrow: Up 34">
            <a:extLst>
              <a:ext uri="{FF2B5EF4-FFF2-40B4-BE49-F238E27FC236}">
                <a16:creationId xmlns:a16="http://schemas.microsoft.com/office/drawing/2014/main" id="{64E6A67B-7F63-59B3-4CDD-CAC94362FE89}"/>
              </a:ext>
            </a:extLst>
          </p:cNvPr>
          <p:cNvSpPr/>
          <p:nvPr/>
        </p:nvSpPr>
        <p:spPr>
          <a:xfrm>
            <a:off x="8691418" y="2602177"/>
            <a:ext cx="342413" cy="61252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678014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68BA9A-5EE5-D17C-4112-A76D16FBFBE6}"/>
              </a:ext>
            </a:extLst>
          </p:cNvPr>
          <p:cNvSpPr>
            <a:spLocks noGrp="1"/>
          </p:cNvSpPr>
          <p:nvPr>
            <p:ph type="title"/>
          </p:nvPr>
        </p:nvSpPr>
        <p:spPr>
          <a:xfrm>
            <a:off x="783773" y="475866"/>
            <a:ext cx="8250058" cy="843747"/>
          </a:xfrm>
        </p:spPr>
        <p:txBody>
          <a:bodyPr/>
          <a:lstStyle/>
          <a:p>
            <a:r>
              <a:rPr lang="en-GB" dirty="0"/>
              <a:t>Referential Integrity</a:t>
            </a:r>
          </a:p>
        </p:txBody>
      </p:sp>
      <p:sp>
        <p:nvSpPr>
          <p:cNvPr id="6" name="Content Placeholder 5">
            <a:extLst>
              <a:ext uri="{FF2B5EF4-FFF2-40B4-BE49-F238E27FC236}">
                <a16:creationId xmlns:a16="http://schemas.microsoft.com/office/drawing/2014/main" id="{1EA11BFD-A035-C18E-2B40-AC24CC9DB86E}"/>
              </a:ext>
            </a:extLst>
          </p:cNvPr>
          <p:cNvSpPr>
            <a:spLocks noGrp="1"/>
          </p:cNvSpPr>
          <p:nvPr>
            <p:ph idx="1"/>
          </p:nvPr>
        </p:nvSpPr>
        <p:spPr>
          <a:xfrm>
            <a:off x="807252" y="1848473"/>
            <a:ext cx="11167033" cy="4778750"/>
          </a:xfrm>
        </p:spPr>
        <p:txBody>
          <a:bodyPr>
            <a:normAutofit/>
          </a:bodyPr>
          <a:lstStyle/>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r>
              <a:rPr lang="en-GB" dirty="0"/>
              <a:t>If a tuple (say 2</a:t>
            </a:r>
            <a:r>
              <a:rPr lang="en-GB" baseline="30000" dirty="0"/>
              <a:t>nd</a:t>
            </a:r>
            <a:r>
              <a:rPr lang="en-GB" dirty="0"/>
              <a:t> tuple) is to be deleted from referenced table (CAR)</a:t>
            </a:r>
          </a:p>
          <a:p>
            <a:pPr lvl="2"/>
            <a:r>
              <a:rPr lang="en-GB" dirty="0"/>
              <a:t>Get the primary key value of the tuple (</a:t>
            </a:r>
            <a:r>
              <a:rPr lang="en-GB" dirty="0" err="1"/>
              <a:t>Toyota_Corolla</a:t>
            </a:r>
            <a:r>
              <a:rPr lang="en-GB" dirty="0"/>
              <a:t>).</a:t>
            </a:r>
          </a:p>
          <a:p>
            <a:pPr lvl="2"/>
            <a:r>
              <a:rPr lang="en-GB" dirty="0">
                <a:solidFill>
                  <a:schemeClr val="bg1"/>
                </a:solidFill>
              </a:rPr>
              <a:t>Find all the tuples with values (</a:t>
            </a:r>
            <a:r>
              <a:rPr lang="en-GB" dirty="0" err="1">
                <a:solidFill>
                  <a:schemeClr val="bg1"/>
                </a:solidFill>
              </a:rPr>
              <a:t>Toyota_Corolla</a:t>
            </a:r>
            <a:r>
              <a:rPr lang="en-GB" dirty="0">
                <a:solidFill>
                  <a:schemeClr val="bg1"/>
                </a:solidFill>
              </a:rPr>
              <a:t>) in the referenced table (MEC_REPAIR)</a:t>
            </a:r>
          </a:p>
          <a:p>
            <a:pPr lvl="3"/>
            <a:r>
              <a:rPr lang="en-GB" dirty="0">
                <a:solidFill>
                  <a:schemeClr val="bg1"/>
                </a:solidFill>
              </a:rPr>
              <a:t>If CASCADE -&gt; Delete all these tuples in the referenced table (MEC_REPAIR) and delete the tuple in the referencing table (CAR).</a:t>
            </a:r>
          </a:p>
          <a:p>
            <a:pPr lvl="3"/>
            <a:r>
              <a:rPr lang="en-GB" dirty="0">
                <a:solidFill>
                  <a:schemeClr val="bg1"/>
                </a:solidFill>
              </a:rPr>
              <a:t>If REJECT-&gt; Do NOT allow deletion of the tuple in the referencing table (CAR)</a:t>
            </a:r>
          </a:p>
          <a:p>
            <a:pPr lvl="2"/>
            <a:endParaRPr lang="en-GB" dirty="0"/>
          </a:p>
          <a:p>
            <a:pPr marL="914400" lvl="2" indent="0">
              <a:buNone/>
            </a:pPr>
            <a:endParaRPr lang="en-GB" dirty="0"/>
          </a:p>
          <a:p>
            <a:pPr marL="457200" lvl="1" indent="0">
              <a:buNone/>
            </a:pPr>
            <a:endParaRPr lang="en-GB" dirty="0"/>
          </a:p>
        </p:txBody>
      </p:sp>
      <p:sp>
        <p:nvSpPr>
          <p:cNvPr id="4" name="Slide Number Placeholder 3">
            <a:extLst>
              <a:ext uri="{FF2B5EF4-FFF2-40B4-BE49-F238E27FC236}">
                <a16:creationId xmlns:a16="http://schemas.microsoft.com/office/drawing/2014/main" id="{EDF9BB93-8687-BFE0-B7E9-2AF08ED97B59}"/>
              </a:ext>
            </a:extLst>
          </p:cNvPr>
          <p:cNvSpPr>
            <a:spLocks noGrp="1"/>
          </p:cNvSpPr>
          <p:nvPr>
            <p:ph type="sldNum" sz="quarter" idx="4"/>
          </p:nvPr>
        </p:nvSpPr>
        <p:spPr/>
        <p:txBody>
          <a:bodyPr/>
          <a:lstStyle/>
          <a:p>
            <a:fld id="{6998E55D-8E2A-4AFE-A61C-B5DBBB7761E7}" type="slidenum">
              <a:rPr lang="en-GB" smtClean="0"/>
              <a:pPr/>
              <a:t>92</a:t>
            </a:fld>
            <a:endParaRPr lang="en-GB"/>
          </a:p>
        </p:txBody>
      </p:sp>
      <p:pic>
        <p:nvPicPr>
          <p:cNvPr id="2" name="Picture 1">
            <a:extLst>
              <a:ext uri="{FF2B5EF4-FFF2-40B4-BE49-F238E27FC236}">
                <a16:creationId xmlns:a16="http://schemas.microsoft.com/office/drawing/2014/main" id="{D36110CE-E0A2-30A5-4087-400FD86FF42B}"/>
              </a:ext>
            </a:extLst>
          </p:cNvPr>
          <p:cNvPicPr>
            <a:picLocks noChangeAspect="1"/>
          </p:cNvPicPr>
          <p:nvPr/>
        </p:nvPicPr>
        <p:blipFill>
          <a:blip r:embed="rId2"/>
          <a:stretch>
            <a:fillRect/>
          </a:stretch>
        </p:blipFill>
        <p:spPr>
          <a:xfrm>
            <a:off x="674519" y="3073939"/>
            <a:ext cx="4182218" cy="1511939"/>
          </a:xfrm>
          <a:prstGeom prst="rect">
            <a:avLst/>
          </a:prstGeom>
        </p:spPr>
      </p:pic>
      <p:graphicFrame>
        <p:nvGraphicFramePr>
          <p:cNvPr id="3" name="Table 7">
            <a:extLst>
              <a:ext uri="{FF2B5EF4-FFF2-40B4-BE49-F238E27FC236}">
                <a16:creationId xmlns:a16="http://schemas.microsoft.com/office/drawing/2014/main" id="{15BC9764-8D5B-0844-95E0-53F394DC6626}"/>
              </a:ext>
            </a:extLst>
          </p:cNvPr>
          <p:cNvGraphicFramePr>
            <a:graphicFrameLocks noGrp="1"/>
          </p:cNvGraphicFramePr>
          <p:nvPr/>
        </p:nvGraphicFramePr>
        <p:xfrm>
          <a:off x="8796906" y="3079708"/>
          <a:ext cx="3027511" cy="1483360"/>
        </p:xfrm>
        <a:graphic>
          <a:graphicData uri="http://schemas.openxmlformats.org/drawingml/2006/table">
            <a:tbl>
              <a:tblPr firstRow="1" bandRow="1">
                <a:tableStyleId>{5C22544A-7EE6-4342-B048-85BDC9FD1C3A}</a:tableStyleId>
              </a:tblPr>
              <a:tblGrid>
                <a:gridCol w="1122157">
                  <a:extLst>
                    <a:ext uri="{9D8B030D-6E8A-4147-A177-3AD203B41FA5}">
                      <a16:colId xmlns:a16="http://schemas.microsoft.com/office/drawing/2014/main" val="1551054938"/>
                    </a:ext>
                  </a:extLst>
                </a:gridCol>
                <a:gridCol w="693905">
                  <a:extLst>
                    <a:ext uri="{9D8B030D-6E8A-4147-A177-3AD203B41FA5}">
                      <a16:colId xmlns:a16="http://schemas.microsoft.com/office/drawing/2014/main" val="2429303523"/>
                    </a:ext>
                  </a:extLst>
                </a:gridCol>
                <a:gridCol w="1211449">
                  <a:extLst>
                    <a:ext uri="{9D8B030D-6E8A-4147-A177-3AD203B41FA5}">
                      <a16:colId xmlns:a16="http://schemas.microsoft.com/office/drawing/2014/main" val="749733657"/>
                    </a:ext>
                  </a:extLst>
                </a:gridCol>
              </a:tblGrid>
              <a:tr h="370840">
                <a:tc>
                  <a:txBody>
                    <a:bodyPr/>
                    <a:lstStyle/>
                    <a:p>
                      <a:r>
                        <a:rPr lang="en-GB" sz="1200" dirty="0"/>
                        <a:t>SSI</a:t>
                      </a:r>
                    </a:p>
                  </a:txBody>
                  <a:tcPr/>
                </a:tc>
                <a:tc>
                  <a:txBody>
                    <a:bodyPr/>
                    <a:lstStyle/>
                    <a:p>
                      <a:r>
                        <a:rPr lang="en-GB" sz="1200" dirty="0"/>
                        <a:t>Name</a:t>
                      </a:r>
                    </a:p>
                  </a:txBody>
                  <a:tcPr/>
                </a:tc>
                <a:tc>
                  <a:txBody>
                    <a:bodyPr/>
                    <a:lstStyle/>
                    <a:p>
                      <a:r>
                        <a:rPr lang="en-GB" sz="1200" dirty="0" err="1"/>
                        <a:t>Phone_Number</a:t>
                      </a:r>
                      <a:endParaRPr lang="en-GB" sz="1200" dirty="0"/>
                    </a:p>
                  </a:txBody>
                  <a:tcPr/>
                </a:tc>
                <a:extLst>
                  <a:ext uri="{0D108BD9-81ED-4DB2-BD59-A6C34878D82A}">
                    <a16:rowId xmlns:a16="http://schemas.microsoft.com/office/drawing/2014/main" val="1488878063"/>
                  </a:ext>
                </a:extLst>
              </a:tr>
              <a:tr h="370840">
                <a:tc>
                  <a:txBody>
                    <a:bodyPr/>
                    <a:lstStyle/>
                    <a:p>
                      <a:r>
                        <a:rPr lang="en-GB" sz="1200" dirty="0"/>
                        <a:t>87542702</a:t>
                      </a:r>
                    </a:p>
                  </a:txBody>
                  <a:tcPr/>
                </a:tc>
                <a:tc>
                  <a:txBody>
                    <a:bodyPr/>
                    <a:lstStyle/>
                    <a:p>
                      <a:r>
                        <a:rPr lang="en-GB" sz="1200" dirty="0"/>
                        <a:t>Tom</a:t>
                      </a:r>
                    </a:p>
                  </a:txBody>
                  <a:tcPr/>
                </a:tc>
                <a:tc>
                  <a:txBody>
                    <a:bodyPr/>
                    <a:lstStyle/>
                    <a:p>
                      <a:r>
                        <a:rPr lang="en-GB" sz="1200" dirty="0"/>
                        <a:t>75315567</a:t>
                      </a:r>
                    </a:p>
                  </a:txBody>
                  <a:tcPr/>
                </a:tc>
                <a:extLst>
                  <a:ext uri="{0D108BD9-81ED-4DB2-BD59-A6C34878D82A}">
                    <a16:rowId xmlns:a16="http://schemas.microsoft.com/office/drawing/2014/main" val="4098427296"/>
                  </a:ext>
                </a:extLst>
              </a:tr>
              <a:tr h="370840">
                <a:tc>
                  <a:txBody>
                    <a:bodyPr/>
                    <a:lstStyle/>
                    <a:p>
                      <a:r>
                        <a:rPr lang="en-GB" sz="1200" dirty="0"/>
                        <a:t>68201937</a:t>
                      </a:r>
                    </a:p>
                  </a:txBody>
                  <a:tcPr/>
                </a:tc>
                <a:tc>
                  <a:txBody>
                    <a:bodyPr/>
                    <a:lstStyle/>
                    <a:p>
                      <a:r>
                        <a:rPr lang="en-GB" sz="1200" dirty="0"/>
                        <a:t>Uraz</a:t>
                      </a:r>
                    </a:p>
                  </a:txBody>
                  <a:tcPr/>
                </a:tc>
                <a:tc>
                  <a:txBody>
                    <a:bodyPr/>
                    <a:lstStyle/>
                    <a:p>
                      <a:r>
                        <a:rPr lang="en-GB" sz="1200" dirty="0"/>
                        <a:t>75335521</a:t>
                      </a:r>
                    </a:p>
                  </a:txBody>
                  <a:tcPr/>
                </a:tc>
                <a:extLst>
                  <a:ext uri="{0D108BD9-81ED-4DB2-BD59-A6C34878D82A}">
                    <a16:rowId xmlns:a16="http://schemas.microsoft.com/office/drawing/2014/main" val="1953469719"/>
                  </a:ext>
                </a:extLst>
              </a:tr>
              <a:tr h="370840">
                <a:tc>
                  <a:txBody>
                    <a:bodyPr/>
                    <a:lstStyle/>
                    <a:p>
                      <a:r>
                        <a:rPr lang="en-GB" sz="1200" dirty="0"/>
                        <a:t>23139827</a:t>
                      </a:r>
                    </a:p>
                  </a:txBody>
                  <a:tcPr/>
                </a:tc>
                <a:tc>
                  <a:txBody>
                    <a:bodyPr/>
                    <a:lstStyle/>
                    <a:p>
                      <a:r>
                        <a:rPr lang="en-GB" sz="1200" dirty="0"/>
                        <a:t>Nick</a:t>
                      </a:r>
                    </a:p>
                  </a:txBody>
                  <a:tcPr/>
                </a:tc>
                <a:tc>
                  <a:txBody>
                    <a:bodyPr/>
                    <a:lstStyle/>
                    <a:p>
                      <a:r>
                        <a:rPr lang="en-GB" sz="1200" dirty="0"/>
                        <a:t>75315544</a:t>
                      </a:r>
                    </a:p>
                  </a:txBody>
                  <a:tcPr/>
                </a:tc>
                <a:extLst>
                  <a:ext uri="{0D108BD9-81ED-4DB2-BD59-A6C34878D82A}">
                    <a16:rowId xmlns:a16="http://schemas.microsoft.com/office/drawing/2014/main" val="3233330986"/>
                  </a:ext>
                </a:extLst>
              </a:tr>
            </a:tbl>
          </a:graphicData>
        </a:graphic>
      </p:graphicFrame>
      <p:graphicFrame>
        <p:nvGraphicFramePr>
          <p:cNvPr id="7" name="Table 7">
            <a:extLst>
              <a:ext uri="{FF2B5EF4-FFF2-40B4-BE49-F238E27FC236}">
                <a16:creationId xmlns:a16="http://schemas.microsoft.com/office/drawing/2014/main" id="{D6549590-18EA-029A-215B-BC81A83274A1}"/>
              </a:ext>
            </a:extLst>
          </p:cNvPr>
          <p:cNvGraphicFramePr>
            <a:graphicFrameLocks noGrp="1"/>
          </p:cNvGraphicFramePr>
          <p:nvPr/>
        </p:nvGraphicFramePr>
        <p:xfrm>
          <a:off x="7850438" y="3079708"/>
          <a:ext cx="946468" cy="1483360"/>
        </p:xfrm>
        <a:graphic>
          <a:graphicData uri="http://schemas.openxmlformats.org/drawingml/2006/table">
            <a:tbl>
              <a:tblPr firstRow="1" bandRow="1">
                <a:tableStyleId>{5C22544A-7EE6-4342-B048-85BDC9FD1C3A}</a:tableStyleId>
              </a:tblPr>
              <a:tblGrid>
                <a:gridCol w="946468">
                  <a:extLst>
                    <a:ext uri="{9D8B030D-6E8A-4147-A177-3AD203B41FA5}">
                      <a16:colId xmlns:a16="http://schemas.microsoft.com/office/drawing/2014/main" val="1551054938"/>
                    </a:ext>
                  </a:extLst>
                </a:gridCol>
              </a:tblGrid>
              <a:tr h="370840">
                <a:tc>
                  <a:txBody>
                    <a:bodyPr/>
                    <a:lstStyle/>
                    <a:p>
                      <a:r>
                        <a:rPr lang="en-GB" sz="1400" dirty="0"/>
                        <a:t>Price</a:t>
                      </a:r>
                    </a:p>
                  </a:txBody>
                  <a:tcPr/>
                </a:tc>
                <a:extLst>
                  <a:ext uri="{0D108BD9-81ED-4DB2-BD59-A6C34878D82A}">
                    <a16:rowId xmlns:a16="http://schemas.microsoft.com/office/drawing/2014/main" val="1488878063"/>
                  </a:ext>
                </a:extLst>
              </a:tr>
              <a:tr h="370840">
                <a:tc>
                  <a:txBody>
                    <a:bodyPr/>
                    <a:lstStyle/>
                    <a:p>
                      <a:r>
                        <a:rPr lang="en-GB" sz="1400" dirty="0"/>
                        <a:t>10</a:t>
                      </a:r>
                    </a:p>
                  </a:txBody>
                  <a:tcPr/>
                </a:tc>
                <a:extLst>
                  <a:ext uri="{0D108BD9-81ED-4DB2-BD59-A6C34878D82A}">
                    <a16:rowId xmlns:a16="http://schemas.microsoft.com/office/drawing/2014/main" val="4098427296"/>
                  </a:ext>
                </a:extLst>
              </a:tr>
              <a:tr h="370840">
                <a:tc>
                  <a:txBody>
                    <a:bodyPr/>
                    <a:lstStyle/>
                    <a:p>
                      <a:r>
                        <a:rPr lang="en-GB" sz="1400" dirty="0"/>
                        <a:t>23</a:t>
                      </a:r>
                    </a:p>
                  </a:txBody>
                  <a:tcPr/>
                </a:tc>
                <a:extLst>
                  <a:ext uri="{0D108BD9-81ED-4DB2-BD59-A6C34878D82A}">
                    <a16:rowId xmlns:a16="http://schemas.microsoft.com/office/drawing/2014/main" val="1953469719"/>
                  </a:ext>
                </a:extLst>
              </a:tr>
              <a:tr h="370840">
                <a:tc>
                  <a:txBody>
                    <a:bodyPr/>
                    <a:lstStyle/>
                    <a:p>
                      <a:r>
                        <a:rPr lang="en-GB" sz="1400" dirty="0"/>
                        <a:t>12</a:t>
                      </a:r>
                    </a:p>
                  </a:txBody>
                  <a:tcPr/>
                </a:tc>
                <a:extLst>
                  <a:ext uri="{0D108BD9-81ED-4DB2-BD59-A6C34878D82A}">
                    <a16:rowId xmlns:a16="http://schemas.microsoft.com/office/drawing/2014/main" val="3233330986"/>
                  </a:ext>
                </a:extLst>
              </a:tr>
            </a:tbl>
          </a:graphicData>
        </a:graphic>
      </p:graphicFrame>
      <p:pic>
        <p:nvPicPr>
          <p:cNvPr id="8" name="Picture 7">
            <a:extLst>
              <a:ext uri="{FF2B5EF4-FFF2-40B4-BE49-F238E27FC236}">
                <a16:creationId xmlns:a16="http://schemas.microsoft.com/office/drawing/2014/main" id="{E36E3DB6-C726-D45E-CFD8-FE54C6626CBB}"/>
              </a:ext>
            </a:extLst>
          </p:cNvPr>
          <p:cNvPicPr>
            <a:picLocks noChangeAspect="1"/>
          </p:cNvPicPr>
          <p:nvPr/>
        </p:nvPicPr>
        <p:blipFill rotWithShape="1">
          <a:blip r:embed="rId2"/>
          <a:srcRect r="64793"/>
          <a:stretch/>
        </p:blipFill>
        <p:spPr>
          <a:xfrm>
            <a:off x="6378007" y="3073924"/>
            <a:ext cx="1472431" cy="1511939"/>
          </a:xfrm>
          <a:prstGeom prst="rect">
            <a:avLst/>
          </a:prstGeom>
        </p:spPr>
      </p:pic>
      <p:sp>
        <p:nvSpPr>
          <p:cNvPr id="11" name="TextBox 10">
            <a:extLst>
              <a:ext uri="{FF2B5EF4-FFF2-40B4-BE49-F238E27FC236}">
                <a16:creationId xmlns:a16="http://schemas.microsoft.com/office/drawing/2014/main" id="{125BDACB-B9FC-1280-99B9-D6439094E479}"/>
              </a:ext>
            </a:extLst>
          </p:cNvPr>
          <p:cNvSpPr txBox="1"/>
          <p:nvPr/>
        </p:nvSpPr>
        <p:spPr>
          <a:xfrm>
            <a:off x="88746" y="3060132"/>
            <a:ext cx="6096000" cy="369332"/>
          </a:xfrm>
          <a:prstGeom prst="rect">
            <a:avLst/>
          </a:prstGeom>
          <a:noFill/>
        </p:spPr>
        <p:txBody>
          <a:bodyPr wrap="square">
            <a:spAutoFit/>
          </a:bodyPr>
          <a:lstStyle/>
          <a:p>
            <a:r>
              <a:rPr lang="en-GB" dirty="0"/>
              <a:t>CAR</a:t>
            </a:r>
          </a:p>
        </p:txBody>
      </p:sp>
      <p:sp>
        <p:nvSpPr>
          <p:cNvPr id="13" name="TextBox 12">
            <a:extLst>
              <a:ext uri="{FF2B5EF4-FFF2-40B4-BE49-F238E27FC236}">
                <a16:creationId xmlns:a16="http://schemas.microsoft.com/office/drawing/2014/main" id="{29B5CBDC-C384-DD9C-3C0F-06FB1F41402A}"/>
              </a:ext>
            </a:extLst>
          </p:cNvPr>
          <p:cNvSpPr txBox="1"/>
          <p:nvPr/>
        </p:nvSpPr>
        <p:spPr>
          <a:xfrm>
            <a:off x="4992202" y="3036006"/>
            <a:ext cx="6096000" cy="369332"/>
          </a:xfrm>
          <a:prstGeom prst="rect">
            <a:avLst/>
          </a:prstGeom>
          <a:noFill/>
        </p:spPr>
        <p:txBody>
          <a:bodyPr wrap="square">
            <a:spAutoFit/>
          </a:bodyPr>
          <a:lstStyle/>
          <a:p>
            <a:r>
              <a:rPr lang="en-GB" dirty="0"/>
              <a:t>MEC_REPAIR</a:t>
            </a:r>
          </a:p>
        </p:txBody>
      </p:sp>
      <p:sp>
        <p:nvSpPr>
          <p:cNvPr id="9" name="Rectangle 8">
            <a:extLst>
              <a:ext uri="{FF2B5EF4-FFF2-40B4-BE49-F238E27FC236}">
                <a16:creationId xmlns:a16="http://schemas.microsoft.com/office/drawing/2014/main" id="{4F1C2201-B83D-C9F1-D1BD-754D6B5110CB}"/>
              </a:ext>
            </a:extLst>
          </p:cNvPr>
          <p:cNvSpPr/>
          <p:nvPr/>
        </p:nvSpPr>
        <p:spPr>
          <a:xfrm>
            <a:off x="674519" y="3823063"/>
            <a:ext cx="1354578" cy="304800"/>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sp>
        <p:nvSpPr>
          <p:cNvPr id="10" name="TextBox 9">
            <a:extLst>
              <a:ext uri="{FF2B5EF4-FFF2-40B4-BE49-F238E27FC236}">
                <a16:creationId xmlns:a16="http://schemas.microsoft.com/office/drawing/2014/main" id="{091EC7B0-02AC-B7DE-161D-81525ADFDA18}"/>
              </a:ext>
            </a:extLst>
          </p:cNvPr>
          <p:cNvSpPr txBox="1"/>
          <p:nvPr/>
        </p:nvSpPr>
        <p:spPr>
          <a:xfrm>
            <a:off x="6469210" y="1294938"/>
            <a:ext cx="3701707" cy="523220"/>
          </a:xfrm>
          <a:prstGeom prst="rect">
            <a:avLst/>
          </a:prstGeom>
          <a:noFill/>
        </p:spPr>
        <p:txBody>
          <a:bodyPr wrap="square">
            <a:spAutoFit/>
          </a:bodyPr>
          <a:lstStyle/>
          <a:p>
            <a:r>
              <a:rPr lang="en-GB" sz="1400" dirty="0"/>
              <a:t>“A car can be repaired by at most one mechanic.</a:t>
            </a:r>
          </a:p>
          <a:p>
            <a:r>
              <a:rPr lang="en-GB" sz="1400" dirty="0"/>
              <a:t>A mechanic must repair one type of car.”</a:t>
            </a:r>
          </a:p>
        </p:txBody>
      </p:sp>
      <p:sp>
        <p:nvSpPr>
          <p:cNvPr id="12" name="Rectangle 11">
            <a:extLst>
              <a:ext uri="{FF2B5EF4-FFF2-40B4-BE49-F238E27FC236}">
                <a16:creationId xmlns:a16="http://schemas.microsoft.com/office/drawing/2014/main" id="{09348600-B95B-CD36-062B-4784C5B55227}"/>
              </a:ext>
            </a:extLst>
          </p:cNvPr>
          <p:cNvSpPr/>
          <p:nvPr/>
        </p:nvSpPr>
        <p:spPr>
          <a:xfrm>
            <a:off x="674519" y="3801222"/>
            <a:ext cx="4092604" cy="423552"/>
          </a:xfrm>
          <a:prstGeom prst="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solidFill>
                <a:srgbClr val="FF0000"/>
              </a:solidFill>
            </a:endParaRPr>
          </a:p>
        </p:txBody>
      </p:sp>
      <p:grpSp>
        <p:nvGrpSpPr>
          <p:cNvPr id="14" name="Group 13">
            <a:extLst>
              <a:ext uri="{FF2B5EF4-FFF2-40B4-BE49-F238E27FC236}">
                <a16:creationId xmlns:a16="http://schemas.microsoft.com/office/drawing/2014/main" id="{3B717EA9-BAA1-39DA-BF69-111E21E976C1}"/>
              </a:ext>
            </a:extLst>
          </p:cNvPr>
          <p:cNvGrpSpPr/>
          <p:nvPr/>
        </p:nvGrpSpPr>
        <p:grpSpPr>
          <a:xfrm>
            <a:off x="4563292" y="1885573"/>
            <a:ext cx="6943824" cy="856836"/>
            <a:chOff x="1018680" y="3533832"/>
            <a:chExt cx="9957214" cy="1546661"/>
          </a:xfrm>
        </p:grpSpPr>
        <p:sp>
          <p:nvSpPr>
            <p:cNvPr id="15" name="Flowchart: Decision 14">
              <a:extLst>
                <a:ext uri="{FF2B5EF4-FFF2-40B4-BE49-F238E27FC236}">
                  <a16:creationId xmlns:a16="http://schemas.microsoft.com/office/drawing/2014/main" id="{92F86215-F3E7-A729-D5B1-048A20C57D34}"/>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16" name="Rectangle 15">
              <a:extLst>
                <a:ext uri="{FF2B5EF4-FFF2-40B4-BE49-F238E27FC236}">
                  <a16:creationId xmlns:a16="http://schemas.microsoft.com/office/drawing/2014/main" id="{AD853F53-0BCE-6D18-AD46-BB3ECC8433D9}"/>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17" name="Oval 16">
              <a:extLst>
                <a:ext uri="{FF2B5EF4-FFF2-40B4-BE49-F238E27FC236}">
                  <a16:creationId xmlns:a16="http://schemas.microsoft.com/office/drawing/2014/main" id="{6141CF4A-9CAD-21B7-F4B5-5028BD3DB462}"/>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18" name="Oval 17">
              <a:extLst>
                <a:ext uri="{FF2B5EF4-FFF2-40B4-BE49-F238E27FC236}">
                  <a16:creationId xmlns:a16="http://schemas.microsoft.com/office/drawing/2014/main" id="{6DC086D2-7D61-3A82-9DD3-CBF2A6F483BA}"/>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19" name="Oval 18">
              <a:extLst>
                <a:ext uri="{FF2B5EF4-FFF2-40B4-BE49-F238E27FC236}">
                  <a16:creationId xmlns:a16="http://schemas.microsoft.com/office/drawing/2014/main" id="{0A5CC903-2F6C-58C7-EF29-89EE55C56975}"/>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20" name="Straight Connector 19">
              <a:extLst>
                <a:ext uri="{FF2B5EF4-FFF2-40B4-BE49-F238E27FC236}">
                  <a16:creationId xmlns:a16="http://schemas.microsoft.com/office/drawing/2014/main" id="{970E8EB6-BA20-6630-715A-0E2E144FB2CC}"/>
                </a:ext>
              </a:extLst>
            </p:cNvPr>
            <p:cNvCxnSpPr>
              <a:stCxn id="17" idx="6"/>
              <a:endCxn id="16"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800ADAB-E922-A609-6223-368363946BAF}"/>
                </a:ext>
              </a:extLst>
            </p:cNvPr>
            <p:cNvCxnSpPr>
              <a:cxnSpLocks/>
              <a:stCxn id="19" idx="4"/>
              <a:endCxn id="16"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316F99E-0D7D-7829-A2B5-62ED4E96FA63}"/>
                </a:ext>
              </a:extLst>
            </p:cNvPr>
            <p:cNvCxnSpPr>
              <a:cxnSpLocks/>
              <a:stCxn id="18" idx="2"/>
              <a:endCxn id="16"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AD2503F0-F4FE-F639-78B8-ED81A0338D8B}"/>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24" name="Oval 23">
              <a:extLst>
                <a:ext uri="{FF2B5EF4-FFF2-40B4-BE49-F238E27FC236}">
                  <a16:creationId xmlns:a16="http://schemas.microsoft.com/office/drawing/2014/main" id="{BDFD4005-B67A-8AA8-AFB3-8E96D33B75BE}"/>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25" name="Oval 24">
              <a:extLst>
                <a:ext uri="{FF2B5EF4-FFF2-40B4-BE49-F238E27FC236}">
                  <a16:creationId xmlns:a16="http://schemas.microsoft.com/office/drawing/2014/main" id="{6793F4ED-C020-4C8E-0AE0-213EAAB350D2}"/>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26" name="Straight Connector 25">
              <a:extLst>
                <a:ext uri="{FF2B5EF4-FFF2-40B4-BE49-F238E27FC236}">
                  <a16:creationId xmlns:a16="http://schemas.microsoft.com/office/drawing/2014/main" id="{74D9D240-531A-42B6-3896-210B08F70B72}"/>
                </a:ext>
              </a:extLst>
            </p:cNvPr>
            <p:cNvCxnSpPr>
              <a:cxnSpLocks/>
              <a:stCxn id="24" idx="4"/>
              <a:endCxn id="23"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B8537BD-6AA8-DCBF-52BD-A386912B4FF9}"/>
                </a:ext>
              </a:extLst>
            </p:cNvPr>
            <p:cNvCxnSpPr>
              <a:cxnSpLocks/>
              <a:stCxn id="25" idx="3"/>
              <a:endCxn id="23"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39545C6-591D-723E-61E5-C503B49C701C}"/>
                </a:ext>
              </a:extLst>
            </p:cNvPr>
            <p:cNvCxnSpPr>
              <a:cxnSpLocks/>
              <a:endCxn id="23"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C0946CD-CF2D-3D8D-D4E8-694516C0DE1C}"/>
                </a:ext>
              </a:extLst>
            </p:cNvPr>
            <p:cNvCxnSpPr>
              <a:cxnSpLocks/>
              <a:stCxn id="15" idx="3"/>
              <a:endCxn id="23"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2583B04-41E4-F71A-BD59-3674C604A84B}"/>
                </a:ext>
              </a:extLst>
            </p:cNvPr>
            <p:cNvCxnSpPr>
              <a:cxnSpLocks/>
              <a:stCxn id="16" idx="3"/>
              <a:endCxn id="15"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7E95AB6-BEB7-43A7-15CD-A7C0A1FEDA02}"/>
                </a:ext>
              </a:extLst>
            </p:cNvPr>
            <p:cNvSpPr txBox="1"/>
            <p:nvPr/>
          </p:nvSpPr>
          <p:spPr>
            <a:xfrm>
              <a:off x="3892731" y="4300654"/>
              <a:ext cx="697535" cy="427087"/>
            </a:xfrm>
            <a:prstGeom prst="rect">
              <a:avLst/>
            </a:prstGeom>
            <a:noFill/>
          </p:spPr>
          <p:txBody>
            <a:bodyPr wrap="square" rtlCol="0">
              <a:spAutoFit/>
            </a:bodyPr>
            <a:lstStyle/>
            <a:p>
              <a:r>
                <a:rPr lang="en-GB" sz="1000" dirty="0"/>
                <a:t>1</a:t>
              </a:r>
            </a:p>
          </p:txBody>
        </p:sp>
        <p:sp>
          <p:nvSpPr>
            <p:cNvPr id="32" name="TextBox 31">
              <a:extLst>
                <a:ext uri="{FF2B5EF4-FFF2-40B4-BE49-F238E27FC236}">
                  <a16:creationId xmlns:a16="http://schemas.microsoft.com/office/drawing/2014/main" id="{15552E44-0A09-8124-181D-FD6EB0E835C2}"/>
                </a:ext>
              </a:extLst>
            </p:cNvPr>
            <p:cNvSpPr txBox="1"/>
            <p:nvPr/>
          </p:nvSpPr>
          <p:spPr>
            <a:xfrm>
              <a:off x="7833559" y="4260654"/>
              <a:ext cx="697535" cy="427087"/>
            </a:xfrm>
            <a:prstGeom prst="rect">
              <a:avLst/>
            </a:prstGeom>
            <a:noFill/>
          </p:spPr>
          <p:txBody>
            <a:bodyPr wrap="square" rtlCol="0">
              <a:spAutoFit/>
            </a:bodyPr>
            <a:lstStyle/>
            <a:p>
              <a:r>
                <a:rPr lang="en-GB" sz="1000" dirty="0"/>
                <a:t>1</a:t>
              </a:r>
            </a:p>
          </p:txBody>
        </p:sp>
        <p:sp>
          <p:nvSpPr>
            <p:cNvPr id="33" name="Oval 32">
              <a:extLst>
                <a:ext uri="{FF2B5EF4-FFF2-40B4-BE49-F238E27FC236}">
                  <a16:creationId xmlns:a16="http://schemas.microsoft.com/office/drawing/2014/main" id="{28E70A2E-7E43-9176-5502-E25C5DA5228E}"/>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cxnSp>
        <p:nvCxnSpPr>
          <p:cNvPr id="34" name="Straight Connector 33">
            <a:extLst>
              <a:ext uri="{FF2B5EF4-FFF2-40B4-BE49-F238E27FC236}">
                <a16:creationId xmlns:a16="http://schemas.microsoft.com/office/drawing/2014/main" id="{D13808EE-4689-5006-401C-E1EA800FBB67}"/>
              </a:ext>
            </a:extLst>
          </p:cNvPr>
          <p:cNvCxnSpPr>
            <a:cxnSpLocks/>
          </p:cNvCxnSpPr>
          <p:nvPr/>
        </p:nvCxnSpPr>
        <p:spPr>
          <a:xfrm>
            <a:off x="8580582" y="2560960"/>
            <a:ext cx="10458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EA4CD8D1-6902-5B8A-EE35-7AFC8C240D98}"/>
              </a:ext>
            </a:extLst>
          </p:cNvPr>
          <p:cNvSpPr/>
          <p:nvPr/>
        </p:nvSpPr>
        <p:spPr>
          <a:xfrm>
            <a:off x="7331230" y="1626058"/>
            <a:ext cx="4455492" cy="151193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36" name="Arrow: Up 35">
            <a:extLst>
              <a:ext uri="{FF2B5EF4-FFF2-40B4-BE49-F238E27FC236}">
                <a16:creationId xmlns:a16="http://schemas.microsoft.com/office/drawing/2014/main" id="{B21683DF-B8BF-F7A8-E694-2AA902234B36}"/>
              </a:ext>
            </a:extLst>
          </p:cNvPr>
          <p:cNvSpPr/>
          <p:nvPr/>
        </p:nvSpPr>
        <p:spPr>
          <a:xfrm>
            <a:off x="8691418" y="2602177"/>
            <a:ext cx="342413" cy="61252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41895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68BA9A-5EE5-D17C-4112-A76D16FBFBE6}"/>
              </a:ext>
            </a:extLst>
          </p:cNvPr>
          <p:cNvSpPr>
            <a:spLocks noGrp="1"/>
          </p:cNvSpPr>
          <p:nvPr>
            <p:ph type="title"/>
          </p:nvPr>
        </p:nvSpPr>
        <p:spPr>
          <a:xfrm>
            <a:off x="783773" y="475866"/>
            <a:ext cx="8250058" cy="843747"/>
          </a:xfrm>
        </p:spPr>
        <p:txBody>
          <a:bodyPr/>
          <a:lstStyle/>
          <a:p>
            <a:r>
              <a:rPr lang="en-GB" dirty="0"/>
              <a:t>Referential Integrity</a:t>
            </a:r>
          </a:p>
        </p:txBody>
      </p:sp>
      <p:sp>
        <p:nvSpPr>
          <p:cNvPr id="6" name="Content Placeholder 5">
            <a:extLst>
              <a:ext uri="{FF2B5EF4-FFF2-40B4-BE49-F238E27FC236}">
                <a16:creationId xmlns:a16="http://schemas.microsoft.com/office/drawing/2014/main" id="{1EA11BFD-A035-C18E-2B40-AC24CC9DB86E}"/>
              </a:ext>
            </a:extLst>
          </p:cNvPr>
          <p:cNvSpPr>
            <a:spLocks noGrp="1"/>
          </p:cNvSpPr>
          <p:nvPr>
            <p:ph idx="1"/>
          </p:nvPr>
        </p:nvSpPr>
        <p:spPr>
          <a:xfrm>
            <a:off x="807252" y="1848473"/>
            <a:ext cx="11167033" cy="4778750"/>
          </a:xfrm>
        </p:spPr>
        <p:txBody>
          <a:bodyPr>
            <a:normAutofit/>
          </a:bodyPr>
          <a:lstStyle/>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r>
              <a:rPr lang="en-GB" dirty="0"/>
              <a:t>If a tuple (say 2</a:t>
            </a:r>
            <a:r>
              <a:rPr lang="en-GB" baseline="30000" dirty="0"/>
              <a:t>nd</a:t>
            </a:r>
            <a:r>
              <a:rPr lang="en-GB" dirty="0"/>
              <a:t> tuple) is to be deleted from referenced table (CAR)</a:t>
            </a:r>
          </a:p>
          <a:p>
            <a:pPr lvl="2"/>
            <a:r>
              <a:rPr lang="en-GB" dirty="0"/>
              <a:t>Get the primary key value of the tuple (</a:t>
            </a:r>
            <a:r>
              <a:rPr lang="en-GB" dirty="0" err="1"/>
              <a:t>Toyota_Corolla</a:t>
            </a:r>
            <a:r>
              <a:rPr lang="en-GB" dirty="0"/>
              <a:t>).</a:t>
            </a:r>
          </a:p>
          <a:p>
            <a:pPr lvl="2"/>
            <a:r>
              <a:rPr lang="en-GB" dirty="0"/>
              <a:t>Find all the tuples with values (</a:t>
            </a:r>
            <a:r>
              <a:rPr lang="en-GB" dirty="0" err="1"/>
              <a:t>Toyota_Corolla</a:t>
            </a:r>
            <a:r>
              <a:rPr lang="en-GB" dirty="0"/>
              <a:t>) in the referencing table (MEC_REPAIR)</a:t>
            </a:r>
          </a:p>
          <a:p>
            <a:pPr lvl="3"/>
            <a:r>
              <a:rPr lang="en-GB" dirty="0">
                <a:solidFill>
                  <a:schemeClr val="bg1"/>
                </a:solidFill>
              </a:rPr>
              <a:t>If CASCADE -&gt; Delete all these tuples in the referenced table (MEC_REPAIR) and delete the tuple in the referencing table (CAR).</a:t>
            </a:r>
          </a:p>
          <a:p>
            <a:pPr lvl="3"/>
            <a:r>
              <a:rPr lang="en-GB" dirty="0">
                <a:solidFill>
                  <a:schemeClr val="bg1"/>
                </a:solidFill>
              </a:rPr>
              <a:t>If REJECT-&gt; Do NOT allow deletion of the tuple in the referencing table (CAR)</a:t>
            </a:r>
          </a:p>
          <a:p>
            <a:pPr lvl="2"/>
            <a:endParaRPr lang="en-GB" dirty="0"/>
          </a:p>
          <a:p>
            <a:pPr marL="914400" lvl="2" indent="0">
              <a:buNone/>
            </a:pPr>
            <a:endParaRPr lang="en-GB" dirty="0"/>
          </a:p>
          <a:p>
            <a:pPr marL="457200" lvl="1" indent="0">
              <a:buNone/>
            </a:pPr>
            <a:endParaRPr lang="en-GB" dirty="0"/>
          </a:p>
        </p:txBody>
      </p:sp>
      <p:sp>
        <p:nvSpPr>
          <p:cNvPr id="4" name="Slide Number Placeholder 3">
            <a:extLst>
              <a:ext uri="{FF2B5EF4-FFF2-40B4-BE49-F238E27FC236}">
                <a16:creationId xmlns:a16="http://schemas.microsoft.com/office/drawing/2014/main" id="{EDF9BB93-8687-BFE0-B7E9-2AF08ED97B59}"/>
              </a:ext>
            </a:extLst>
          </p:cNvPr>
          <p:cNvSpPr>
            <a:spLocks noGrp="1"/>
          </p:cNvSpPr>
          <p:nvPr>
            <p:ph type="sldNum" sz="quarter" idx="4"/>
          </p:nvPr>
        </p:nvSpPr>
        <p:spPr/>
        <p:txBody>
          <a:bodyPr/>
          <a:lstStyle/>
          <a:p>
            <a:fld id="{6998E55D-8E2A-4AFE-A61C-B5DBBB7761E7}" type="slidenum">
              <a:rPr lang="en-GB" smtClean="0"/>
              <a:pPr/>
              <a:t>93</a:t>
            </a:fld>
            <a:endParaRPr lang="en-GB"/>
          </a:p>
        </p:txBody>
      </p:sp>
      <p:pic>
        <p:nvPicPr>
          <p:cNvPr id="2" name="Picture 1">
            <a:extLst>
              <a:ext uri="{FF2B5EF4-FFF2-40B4-BE49-F238E27FC236}">
                <a16:creationId xmlns:a16="http://schemas.microsoft.com/office/drawing/2014/main" id="{D36110CE-E0A2-30A5-4087-400FD86FF42B}"/>
              </a:ext>
            </a:extLst>
          </p:cNvPr>
          <p:cNvPicPr>
            <a:picLocks noChangeAspect="1"/>
          </p:cNvPicPr>
          <p:nvPr/>
        </p:nvPicPr>
        <p:blipFill>
          <a:blip r:embed="rId2"/>
          <a:stretch>
            <a:fillRect/>
          </a:stretch>
        </p:blipFill>
        <p:spPr>
          <a:xfrm>
            <a:off x="674519" y="3073939"/>
            <a:ext cx="4182218" cy="1511939"/>
          </a:xfrm>
          <a:prstGeom prst="rect">
            <a:avLst/>
          </a:prstGeom>
        </p:spPr>
      </p:pic>
      <p:graphicFrame>
        <p:nvGraphicFramePr>
          <p:cNvPr id="3" name="Table 7">
            <a:extLst>
              <a:ext uri="{FF2B5EF4-FFF2-40B4-BE49-F238E27FC236}">
                <a16:creationId xmlns:a16="http://schemas.microsoft.com/office/drawing/2014/main" id="{15BC9764-8D5B-0844-95E0-53F394DC6626}"/>
              </a:ext>
            </a:extLst>
          </p:cNvPr>
          <p:cNvGraphicFramePr>
            <a:graphicFrameLocks noGrp="1"/>
          </p:cNvGraphicFramePr>
          <p:nvPr/>
        </p:nvGraphicFramePr>
        <p:xfrm>
          <a:off x="8796906" y="3079708"/>
          <a:ext cx="3027511" cy="1483360"/>
        </p:xfrm>
        <a:graphic>
          <a:graphicData uri="http://schemas.openxmlformats.org/drawingml/2006/table">
            <a:tbl>
              <a:tblPr firstRow="1" bandRow="1">
                <a:tableStyleId>{5C22544A-7EE6-4342-B048-85BDC9FD1C3A}</a:tableStyleId>
              </a:tblPr>
              <a:tblGrid>
                <a:gridCol w="1122157">
                  <a:extLst>
                    <a:ext uri="{9D8B030D-6E8A-4147-A177-3AD203B41FA5}">
                      <a16:colId xmlns:a16="http://schemas.microsoft.com/office/drawing/2014/main" val="1551054938"/>
                    </a:ext>
                  </a:extLst>
                </a:gridCol>
                <a:gridCol w="693905">
                  <a:extLst>
                    <a:ext uri="{9D8B030D-6E8A-4147-A177-3AD203B41FA5}">
                      <a16:colId xmlns:a16="http://schemas.microsoft.com/office/drawing/2014/main" val="2429303523"/>
                    </a:ext>
                  </a:extLst>
                </a:gridCol>
                <a:gridCol w="1211449">
                  <a:extLst>
                    <a:ext uri="{9D8B030D-6E8A-4147-A177-3AD203B41FA5}">
                      <a16:colId xmlns:a16="http://schemas.microsoft.com/office/drawing/2014/main" val="749733657"/>
                    </a:ext>
                  </a:extLst>
                </a:gridCol>
              </a:tblGrid>
              <a:tr h="370840">
                <a:tc>
                  <a:txBody>
                    <a:bodyPr/>
                    <a:lstStyle/>
                    <a:p>
                      <a:r>
                        <a:rPr lang="en-GB" sz="1200" dirty="0"/>
                        <a:t>SSI</a:t>
                      </a:r>
                    </a:p>
                  </a:txBody>
                  <a:tcPr/>
                </a:tc>
                <a:tc>
                  <a:txBody>
                    <a:bodyPr/>
                    <a:lstStyle/>
                    <a:p>
                      <a:r>
                        <a:rPr lang="en-GB" sz="1200" dirty="0"/>
                        <a:t>Name</a:t>
                      </a:r>
                    </a:p>
                  </a:txBody>
                  <a:tcPr/>
                </a:tc>
                <a:tc>
                  <a:txBody>
                    <a:bodyPr/>
                    <a:lstStyle/>
                    <a:p>
                      <a:r>
                        <a:rPr lang="en-GB" sz="1200" dirty="0" err="1"/>
                        <a:t>Phone_Number</a:t>
                      </a:r>
                      <a:endParaRPr lang="en-GB" sz="1200" dirty="0"/>
                    </a:p>
                  </a:txBody>
                  <a:tcPr/>
                </a:tc>
                <a:extLst>
                  <a:ext uri="{0D108BD9-81ED-4DB2-BD59-A6C34878D82A}">
                    <a16:rowId xmlns:a16="http://schemas.microsoft.com/office/drawing/2014/main" val="1488878063"/>
                  </a:ext>
                </a:extLst>
              </a:tr>
              <a:tr h="370840">
                <a:tc>
                  <a:txBody>
                    <a:bodyPr/>
                    <a:lstStyle/>
                    <a:p>
                      <a:r>
                        <a:rPr lang="en-GB" sz="1200" dirty="0"/>
                        <a:t>87542702</a:t>
                      </a:r>
                    </a:p>
                  </a:txBody>
                  <a:tcPr/>
                </a:tc>
                <a:tc>
                  <a:txBody>
                    <a:bodyPr/>
                    <a:lstStyle/>
                    <a:p>
                      <a:r>
                        <a:rPr lang="en-GB" sz="1200" dirty="0"/>
                        <a:t>Tom</a:t>
                      </a:r>
                    </a:p>
                  </a:txBody>
                  <a:tcPr/>
                </a:tc>
                <a:tc>
                  <a:txBody>
                    <a:bodyPr/>
                    <a:lstStyle/>
                    <a:p>
                      <a:r>
                        <a:rPr lang="en-GB" sz="1200" dirty="0"/>
                        <a:t>75315567</a:t>
                      </a:r>
                    </a:p>
                  </a:txBody>
                  <a:tcPr/>
                </a:tc>
                <a:extLst>
                  <a:ext uri="{0D108BD9-81ED-4DB2-BD59-A6C34878D82A}">
                    <a16:rowId xmlns:a16="http://schemas.microsoft.com/office/drawing/2014/main" val="4098427296"/>
                  </a:ext>
                </a:extLst>
              </a:tr>
              <a:tr h="370840">
                <a:tc>
                  <a:txBody>
                    <a:bodyPr/>
                    <a:lstStyle/>
                    <a:p>
                      <a:r>
                        <a:rPr lang="en-GB" sz="1200" dirty="0"/>
                        <a:t>68201937</a:t>
                      </a:r>
                    </a:p>
                  </a:txBody>
                  <a:tcPr/>
                </a:tc>
                <a:tc>
                  <a:txBody>
                    <a:bodyPr/>
                    <a:lstStyle/>
                    <a:p>
                      <a:r>
                        <a:rPr lang="en-GB" sz="1200" dirty="0"/>
                        <a:t>Uraz</a:t>
                      </a:r>
                    </a:p>
                  </a:txBody>
                  <a:tcPr/>
                </a:tc>
                <a:tc>
                  <a:txBody>
                    <a:bodyPr/>
                    <a:lstStyle/>
                    <a:p>
                      <a:r>
                        <a:rPr lang="en-GB" sz="1200" dirty="0"/>
                        <a:t>75335521</a:t>
                      </a:r>
                    </a:p>
                  </a:txBody>
                  <a:tcPr/>
                </a:tc>
                <a:extLst>
                  <a:ext uri="{0D108BD9-81ED-4DB2-BD59-A6C34878D82A}">
                    <a16:rowId xmlns:a16="http://schemas.microsoft.com/office/drawing/2014/main" val="1953469719"/>
                  </a:ext>
                </a:extLst>
              </a:tr>
              <a:tr h="370840">
                <a:tc>
                  <a:txBody>
                    <a:bodyPr/>
                    <a:lstStyle/>
                    <a:p>
                      <a:r>
                        <a:rPr lang="en-GB" sz="1200" dirty="0"/>
                        <a:t>23139827</a:t>
                      </a:r>
                    </a:p>
                  </a:txBody>
                  <a:tcPr/>
                </a:tc>
                <a:tc>
                  <a:txBody>
                    <a:bodyPr/>
                    <a:lstStyle/>
                    <a:p>
                      <a:r>
                        <a:rPr lang="en-GB" sz="1200" dirty="0"/>
                        <a:t>Nick</a:t>
                      </a:r>
                    </a:p>
                  </a:txBody>
                  <a:tcPr/>
                </a:tc>
                <a:tc>
                  <a:txBody>
                    <a:bodyPr/>
                    <a:lstStyle/>
                    <a:p>
                      <a:r>
                        <a:rPr lang="en-GB" sz="1200" dirty="0"/>
                        <a:t>75315544</a:t>
                      </a:r>
                    </a:p>
                  </a:txBody>
                  <a:tcPr/>
                </a:tc>
                <a:extLst>
                  <a:ext uri="{0D108BD9-81ED-4DB2-BD59-A6C34878D82A}">
                    <a16:rowId xmlns:a16="http://schemas.microsoft.com/office/drawing/2014/main" val="3233330986"/>
                  </a:ext>
                </a:extLst>
              </a:tr>
            </a:tbl>
          </a:graphicData>
        </a:graphic>
      </p:graphicFrame>
      <p:graphicFrame>
        <p:nvGraphicFramePr>
          <p:cNvPr id="7" name="Table 7">
            <a:extLst>
              <a:ext uri="{FF2B5EF4-FFF2-40B4-BE49-F238E27FC236}">
                <a16:creationId xmlns:a16="http://schemas.microsoft.com/office/drawing/2014/main" id="{D6549590-18EA-029A-215B-BC81A83274A1}"/>
              </a:ext>
            </a:extLst>
          </p:cNvPr>
          <p:cNvGraphicFramePr>
            <a:graphicFrameLocks noGrp="1"/>
          </p:cNvGraphicFramePr>
          <p:nvPr/>
        </p:nvGraphicFramePr>
        <p:xfrm>
          <a:off x="7850438" y="3079708"/>
          <a:ext cx="946468" cy="1483360"/>
        </p:xfrm>
        <a:graphic>
          <a:graphicData uri="http://schemas.openxmlformats.org/drawingml/2006/table">
            <a:tbl>
              <a:tblPr firstRow="1" bandRow="1">
                <a:tableStyleId>{5C22544A-7EE6-4342-B048-85BDC9FD1C3A}</a:tableStyleId>
              </a:tblPr>
              <a:tblGrid>
                <a:gridCol w="946468">
                  <a:extLst>
                    <a:ext uri="{9D8B030D-6E8A-4147-A177-3AD203B41FA5}">
                      <a16:colId xmlns:a16="http://schemas.microsoft.com/office/drawing/2014/main" val="1551054938"/>
                    </a:ext>
                  </a:extLst>
                </a:gridCol>
              </a:tblGrid>
              <a:tr h="370840">
                <a:tc>
                  <a:txBody>
                    <a:bodyPr/>
                    <a:lstStyle/>
                    <a:p>
                      <a:r>
                        <a:rPr lang="en-GB" sz="1400" dirty="0"/>
                        <a:t>Price</a:t>
                      </a:r>
                    </a:p>
                  </a:txBody>
                  <a:tcPr/>
                </a:tc>
                <a:extLst>
                  <a:ext uri="{0D108BD9-81ED-4DB2-BD59-A6C34878D82A}">
                    <a16:rowId xmlns:a16="http://schemas.microsoft.com/office/drawing/2014/main" val="1488878063"/>
                  </a:ext>
                </a:extLst>
              </a:tr>
              <a:tr h="370840">
                <a:tc>
                  <a:txBody>
                    <a:bodyPr/>
                    <a:lstStyle/>
                    <a:p>
                      <a:r>
                        <a:rPr lang="en-GB" sz="1400" dirty="0"/>
                        <a:t>10</a:t>
                      </a:r>
                    </a:p>
                  </a:txBody>
                  <a:tcPr/>
                </a:tc>
                <a:extLst>
                  <a:ext uri="{0D108BD9-81ED-4DB2-BD59-A6C34878D82A}">
                    <a16:rowId xmlns:a16="http://schemas.microsoft.com/office/drawing/2014/main" val="4098427296"/>
                  </a:ext>
                </a:extLst>
              </a:tr>
              <a:tr h="370840">
                <a:tc>
                  <a:txBody>
                    <a:bodyPr/>
                    <a:lstStyle/>
                    <a:p>
                      <a:r>
                        <a:rPr lang="en-GB" sz="1400" dirty="0"/>
                        <a:t>23</a:t>
                      </a:r>
                    </a:p>
                  </a:txBody>
                  <a:tcPr/>
                </a:tc>
                <a:extLst>
                  <a:ext uri="{0D108BD9-81ED-4DB2-BD59-A6C34878D82A}">
                    <a16:rowId xmlns:a16="http://schemas.microsoft.com/office/drawing/2014/main" val="1953469719"/>
                  </a:ext>
                </a:extLst>
              </a:tr>
              <a:tr h="370840">
                <a:tc>
                  <a:txBody>
                    <a:bodyPr/>
                    <a:lstStyle/>
                    <a:p>
                      <a:r>
                        <a:rPr lang="en-GB" sz="1400" dirty="0"/>
                        <a:t>12</a:t>
                      </a:r>
                    </a:p>
                  </a:txBody>
                  <a:tcPr/>
                </a:tc>
                <a:extLst>
                  <a:ext uri="{0D108BD9-81ED-4DB2-BD59-A6C34878D82A}">
                    <a16:rowId xmlns:a16="http://schemas.microsoft.com/office/drawing/2014/main" val="3233330986"/>
                  </a:ext>
                </a:extLst>
              </a:tr>
            </a:tbl>
          </a:graphicData>
        </a:graphic>
      </p:graphicFrame>
      <p:pic>
        <p:nvPicPr>
          <p:cNvPr id="8" name="Picture 7">
            <a:extLst>
              <a:ext uri="{FF2B5EF4-FFF2-40B4-BE49-F238E27FC236}">
                <a16:creationId xmlns:a16="http://schemas.microsoft.com/office/drawing/2014/main" id="{E36E3DB6-C726-D45E-CFD8-FE54C6626CBB}"/>
              </a:ext>
            </a:extLst>
          </p:cNvPr>
          <p:cNvPicPr>
            <a:picLocks noChangeAspect="1"/>
          </p:cNvPicPr>
          <p:nvPr/>
        </p:nvPicPr>
        <p:blipFill rotWithShape="1">
          <a:blip r:embed="rId2"/>
          <a:srcRect r="64793"/>
          <a:stretch/>
        </p:blipFill>
        <p:spPr>
          <a:xfrm>
            <a:off x="6378007" y="3073924"/>
            <a:ext cx="1472431" cy="1511939"/>
          </a:xfrm>
          <a:prstGeom prst="rect">
            <a:avLst/>
          </a:prstGeom>
        </p:spPr>
      </p:pic>
      <p:sp>
        <p:nvSpPr>
          <p:cNvPr id="11" name="TextBox 10">
            <a:extLst>
              <a:ext uri="{FF2B5EF4-FFF2-40B4-BE49-F238E27FC236}">
                <a16:creationId xmlns:a16="http://schemas.microsoft.com/office/drawing/2014/main" id="{125BDACB-B9FC-1280-99B9-D6439094E479}"/>
              </a:ext>
            </a:extLst>
          </p:cNvPr>
          <p:cNvSpPr txBox="1"/>
          <p:nvPr/>
        </p:nvSpPr>
        <p:spPr>
          <a:xfrm>
            <a:off x="88746" y="3060132"/>
            <a:ext cx="6096000" cy="369332"/>
          </a:xfrm>
          <a:prstGeom prst="rect">
            <a:avLst/>
          </a:prstGeom>
          <a:noFill/>
        </p:spPr>
        <p:txBody>
          <a:bodyPr wrap="square">
            <a:spAutoFit/>
          </a:bodyPr>
          <a:lstStyle/>
          <a:p>
            <a:r>
              <a:rPr lang="en-GB" dirty="0"/>
              <a:t>CAR</a:t>
            </a:r>
          </a:p>
        </p:txBody>
      </p:sp>
      <p:sp>
        <p:nvSpPr>
          <p:cNvPr id="13" name="TextBox 12">
            <a:extLst>
              <a:ext uri="{FF2B5EF4-FFF2-40B4-BE49-F238E27FC236}">
                <a16:creationId xmlns:a16="http://schemas.microsoft.com/office/drawing/2014/main" id="{29B5CBDC-C384-DD9C-3C0F-06FB1F41402A}"/>
              </a:ext>
            </a:extLst>
          </p:cNvPr>
          <p:cNvSpPr txBox="1"/>
          <p:nvPr/>
        </p:nvSpPr>
        <p:spPr>
          <a:xfrm>
            <a:off x="4992202" y="3036006"/>
            <a:ext cx="6096000" cy="369332"/>
          </a:xfrm>
          <a:prstGeom prst="rect">
            <a:avLst/>
          </a:prstGeom>
          <a:noFill/>
        </p:spPr>
        <p:txBody>
          <a:bodyPr wrap="square">
            <a:spAutoFit/>
          </a:bodyPr>
          <a:lstStyle/>
          <a:p>
            <a:r>
              <a:rPr lang="en-GB" dirty="0"/>
              <a:t>MEC_REPAIR</a:t>
            </a:r>
          </a:p>
        </p:txBody>
      </p:sp>
      <p:sp>
        <p:nvSpPr>
          <p:cNvPr id="9" name="Rectangle 8">
            <a:extLst>
              <a:ext uri="{FF2B5EF4-FFF2-40B4-BE49-F238E27FC236}">
                <a16:creationId xmlns:a16="http://schemas.microsoft.com/office/drawing/2014/main" id="{4F1C2201-B83D-C9F1-D1BD-754D6B5110CB}"/>
              </a:ext>
            </a:extLst>
          </p:cNvPr>
          <p:cNvSpPr/>
          <p:nvPr/>
        </p:nvSpPr>
        <p:spPr>
          <a:xfrm>
            <a:off x="674519" y="3823063"/>
            <a:ext cx="1354578" cy="304800"/>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sp>
        <p:nvSpPr>
          <p:cNvPr id="10" name="Rectangle 9">
            <a:extLst>
              <a:ext uri="{FF2B5EF4-FFF2-40B4-BE49-F238E27FC236}">
                <a16:creationId xmlns:a16="http://schemas.microsoft.com/office/drawing/2014/main" id="{C7BCE1EE-1352-2A45-85F2-A6A3665408F7}"/>
              </a:ext>
            </a:extLst>
          </p:cNvPr>
          <p:cNvSpPr/>
          <p:nvPr/>
        </p:nvSpPr>
        <p:spPr>
          <a:xfrm>
            <a:off x="6436933" y="3821388"/>
            <a:ext cx="1354578" cy="304800"/>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sp>
        <p:nvSpPr>
          <p:cNvPr id="12" name="Rectangle 11">
            <a:extLst>
              <a:ext uri="{FF2B5EF4-FFF2-40B4-BE49-F238E27FC236}">
                <a16:creationId xmlns:a16="http://schemas.microsoft.com/office/drawing/2014/main" id="{C27E9153-606A-152E-C39F-D7733C4EE083}"/>
              </a:ext>
            </a:extLst>
          </p:cNvPr>
          <p:cNvSpPr/>
          <p:nvPr/>
        </p:nvSpPr>
        <p:spPr>
          <a:xfrm>
            <a:off x="6270172" y="3735977"/>
            <a:ext cx="5428086" cy="542611"/>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solidFill>
                <a:srgbClr val="FF0000"/>
              </a:solidFill>
            </a:endParaRPr>
          </a:p>
        </p:txBody>
      </p:sp>
      <p:sp>
        <p:nvSpPr>
          <p:cNvPr id="14" name="TextBox 13">
            <a:extLst>
              <a:ext uri="{FF2B5EF4-FFF2-40B4-BE49-F238E27FC236}">
                <a16:creationId xmlns:a16="http://schemas.microsoft.com/office/drawing/2014/main" id="{4D9F99BF-C9C0-00DF-3FF9-7D0987181435}"/>
              </a:ext>
            </a:extLst>
          </p:cNvPr>
          <p:cNvSpPr txBox="1"/>
          <p:nvPr/>
        </p:nvSpPr>
        <p:spPr>
          <a:xfrm>
            <a:off x="6469210" y="1294938"/>
            <a:ext cx="3701707" cy="523220"/>
          </a:xfrm>
          <a:prstGeom prst="rect">
            <a:avLst/>
          </a:prstGeom>
          <a:noFill/>
        </p:spPr>
        <p:txBody>
          <a:bodyPr wrap="square">
            <a:spAutoFit/>
          </a:bodyPr>
          <a:lstStyle/>
          <a:p>
            <a:r>
              <a:rPr lang="en-GB" sz="1400" dirty="0"/>
              <a:t>“A car can be repaired by at most one mechanic.</a:t>
            </a:r>
          </a:p>
          <a:p>
            <a:r>
              <a:rPr lang="en-GB" sz="1400" dirty="0"/>
              <a:t>A mechanic must repair one type of car.”</a:t>
            </a:r>
          </a:p>
        </p:txBody>
      </p:sp>
      <p:sp>
        <p:nvSpPr>
          <p:cNvPr id="15" name="Rectangle 14">
            <a:extLst>
              <a:ext uri="{FF2B5EF4-FFF2-40B4-BE49-F238E27FC236}">
                <a16:creationId xmlns:a16="http://schemas.microsoft.com/office/drawing/2014/main" id="{DFF5CB01-9E35-DFED-75EF-34BF389021E8}"/>
              </a:ext>
            </a:extLst>
          </p:cNvPr>
          <p:cNvSpPr/>
          <p:nvPr/>
        </p:nvSpPr>
        <p:spPr>
          <a:xfrm>
            <a:off x="674519" y="3801222"/>
            <a:ext cx="4092604" cy="423552"/>
          </a:xfrm>
          <a:prstGeom prst="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solidFill>
                <a:srgbClr val="FF0000"/>
              </a:solidFill>
            </a:endParaRPr>
          </a:p>
        </p:txBody>
      </p:sp>
      <p:grpSp>
        <p:nvGrpSpPr>
          <p:cNvPr id="16" name="Group 15">
            <a:extLst>
              <a:ext uri="{FF2B5EF4-FFF2-40B4-BE49-F238E27FC236}">
                <a16:creationId xmlns:a16="http://schemas.microsoft.com/office/drawing/2014/main" id="{AB6057D0-F548-5FAC-433F-CF89038E160E}"/>
              </a:ext>
            </a:extLst>
          </p:cNvPr>
          <p:cNvGrpSpPr/>
          <p:nvPr/>
        </p:nvGrpSpPr>
        <p:grpSpPr>
          <a:xfrm>
            <a:off x="4563292" y="1885573"/>
            <a:ext cx="6943824" cy="856836"/>
            <a:chOff x="1018680" y="3533832"/>
            <a:chExt cx="9957214" cy="1546661"/>
          </a:xfrm>
        </p:grpSpPr>
        <p:sp>
          <p:nvSpPr>
            <p:cNvPr id="17" name="Flowchart: Decision 16">
              <a:extLst>
                <a:ext uri="{FF2B5EF4-FFF2-40B4-BE49-F238E27FC236}">
                  <a16:creationId xmlns:a16="http://schemas.microsoft.com/office/drawing/2014/main" id="{7244210A-456D-740C-693C-27BB776B6939}"/>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18" name="Rectangle 17">
              <a:extLst>
                <a:ext uri="{FF2B5EF4-FFF2-40B4-BE49-F238E27FC236}">
                  <a16:creationId xmlns:a16="http://schemas.microsoft.com/office/drawing/2014/main" id="{338C5D9C-5818-7321-0532-3D2B0A34F574}"/>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19" name="Oval 18">
              <a:extLst>
                <a:ext uri="{FF2B5EF4-FFF2-40B4-BE49-F238E27FC236}">
                  <a16:creationId xmlns:a16="http://schemas.microsoft.com/office/drawing/2014/main" id="{658CAB97-C2D8-A1EF-AF0F-14138FCA877E}"/>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20" name="Oval 19">
              <a:extLst>
                <a:ext uri="{FF2B5EF4-FFF2-40B4-BE49-F238E27FC236}">
                  <a16:creationId xmlns:a16="http://schemas.microsoft.com/office/drawing/2014/main" id="{81BDE4FD-2C9C-7FEB-57BF-81CCA709A757}"/>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21" name="Oval 20">
              <a:extLst>
                <a:ext uri="{FF2B5EF4-FFF2-40B4-BE49-F238E27FC236}">
                  <a16:creationId xmlns:a16="http://schemas.microsoft.com/office/drawing/2014/main" id="{08B2527E-E6D5-96D7-F27E-B1619ECC221C}"/>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22" name="Straight Connector 21">
              <a:extLst>
                <a:ext uri="{FF2B5EF4-FFF2-40B4-BE49-F238E27FC236}">
                  <a16:creationId xmlns:a16="http://schemas.microsoft.com/office/drawing/2014/main" id="{0DFA5879-CEC1-63F2-A87E-C55A4FBD677A}"/>
                </a:ext>
              </a:extLst>
            </p:cNvPr>
            <p:cNvCxnSpPr>
              <a:stCxn id="19" idx="6"/>
              <a:endCxn id="18"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80861DC-8BDE-FD4B-ABEF-8336829543C4}"/>
                </a:ext>
              </a:extLst>
            </p:cNvPr>
            <p:cNvCxnSpPr>
              <a:cxnSpLocks/>
              <a:stCxn id="21" idx="4"/>
              <a:endCxn id="18"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FC84E97-9E15-6D55-D302-7734C088CE55}"/>
                </a:ext>
              </a:extLst>
            </p:cNvPr>
            <p:cNvCxnSpPr>
              <a:cxnSpLocks/>
              <a:stCxn id="20" idx="2"/>
              <a:endCxn id="18"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696EC766-C3F7-C4AF-7A97-E702B9EA0DE9}"/>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26" name="Oval 25">
              <a:extLst>
                <a:ext uri="{FF2B5EF4-FFF2-40B4-BE49-F238E27FC236}">
                  <a16:creationId xmlns:a16="http://schemas.microsoft.com/office/drawing/2014/main" id="{F1E0CB85-C446-B4BD-BA03-AC43B97988FD}"/>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27" name="Oval 26">
              <a:extLst>
                <a:ext uri="{FF2B5EF4-FFF2-40B4-BE49-F238E27FC236}">
                  <a16:creationId xmlns:a16="http://schemas.microsoft.com/office/drawing/2014/main" id="{A12DFA6E-B23E-7F3E-A68C-65AAC83E249C}"/>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28" name="Straight Connector 27">
              <a:extLst>
                <a:ext uri="{FF2B5EF4-FFF2-40B4-BE49-F238E27FC236}">
                  <a16:creationId xmlns:a16="http://schemas.microsoft.com/office/drawing/2014/main" id="{D14831FF-C39D-8EF5-FCFF-2E6D1BC25309}"/>
                </a:ext>
              </a:extLst>
            </p:cNvPr>
            <p:cNvCxnSpPr>
              <a:cxnSpLocks/>
              <a:stCxn id="26" idx="4"/>
              <a:endCxn id="25"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D89BB7D-32E5-92E2-FC2B-8AF3FEE9F514}"/>
                </a:ext>
              </a:extLst>
            </p:cNvPr>
            <p:cNvCxnSpPr>
              <a:cxnSpLocks/>
              <a:stCxn id="27" idx="3"/>
              <a:endCxn id="25"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31ED468-AEE4-8ED9-9094-77E0A7DA3A66}"/>
                </a:ext>
              </a:extLst>
            </p:cNvPr>
            <p:cNvCxnSpPr>
              <a:cxnSpLocks/>
              <a:endCxn id="25"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BBBF1E7-C975-AC19-F4B6-86283382DADD}"/>
                </a:ext>
              </a:extLst>
            </p:cNvPr>
            <p:cNvCxnSpPr>
              <a:cxnSpLocks/>
              <a:stCxn id="17" idx="3"/>
              <a:endCxn id="25"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FF8851C-BF01-448C-0FFD-ACA7EB71C969}"/>
                </a:ext>
              </a:extLst>
            </p:cNvPr>
            <p:cNvCxnSpPr>
              <a:cxnSpLocks/>
              <a:stCxn id="18" idx="3"/>
              <a:endCxn id="17"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40A1BA8-B7C6-26E5-E6AB-A1A529F1E606}"/>
                </a:ext>
              </a:extLst>
            </p:cNvPr>
            <p:cNvSpPr txBox="1"/>
            <p:nvPr/>
          </p:nvSpPr>
          <p:spPr>
            <a:xfrm>
              <a:off x="3892731" y="4300654"/>
              <a:ext cx="697535" cy="427087"/>
            </a:xfrm>
            <a:prstGeom prst="rect">
              <a:avLst/>
            </a:prstGeom>
            <a:noFill/>
          </p:spPr>
          <p:txBody>
            <a:bodyPr wrap="square" rtlCol="0">
              <a:spAutoFit/>
            </a:bodyPr>
            <a:lstStyle/>
            <a:p>
              <a:r>
                <a:rPr lang="en-GB" sz="1000" dirty="0"/>
                <a:t>1</a:t>
              </a:r>
            </a:p>
          </p:txBody>
        </p:sp>
        <p:sp>
          <p:nvSpPr>
            <p:cNvPr id="34" name="TextBox 33">
              <a:extLst>
                <a:ext uri="{FF2B5EF4-FFF2-40B4-BE49-F238E27FC236}">
                  <a16:creationId xmlns:a16="http://schemas.microsoft.com/office/drawing/2014/main" id="{DD527633-46D0-AF1B-2B7F-94A0FE5D687B}"/>
                </a:ext>
              </a:extLst>
            </p:cNvPr>
            <p:cNvSpPr txBox="1"/>
            <p:nvPr/>
          </p:nvSpPr>
          <p:spPr>
            <a:xfrm>
              <a:off x="7833559" y="4260654"/>
              <a:ext cx="697535" cy="427087"/>
            </a:xfrm>
            <a:prstGeom prst="rect">
              <a:avLst/>
            </a:prstGeom>
            <a:noFill/>
          </p:spPr>
          <p:txBody>
            <a:bodyPr wrap="square" rtlCol="0">
              <a:spAutoFit/>
            </a:bodyPr>
            <a:lstStyle/>
            <a:p>
              <a:r>
                <a:rPr lang="en-GB" sz="1000" dirty="0"/>
                <a:t>1</a:t>
              </a:r>
            </a:p>
          </p:txBody>
        </p:sp>
        <p:sp>
          <p:nvSpPr>
            <p:cNvPr id="35" name="Oval 34">
              <a:extLst>
                <a:ext uri="{FF2B5EF4-FFF2-40B4-BE49-F238E27FC236}">
                  <a16:creationId xmlns:a16="http://schemas.microsoft.com/office/drawing/2014/main" id="{D81B8660-A9E7-8CE2-20CE-B17BAC927BC4}"/>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cxnSp>
        <p:nvCxnSpPr>
          <p:cNvPr id="36" name="Straight Connector 35">
            <a:extLst>
              <a:ext uri="{FF2B5EF4-FFF2-40B4-BE49-F238E27FC236}">
                <a16:creationId xmlns:a16="http://schemas.microsoft.com/office/drawing/2014/main" id="{37FC6963-331D-B19C-C118-F183EF9455CD}"/>
              </a:ext>
            </a:extLst>
          </p:cNvPr>
          <p:cNvCxnSpPr>
            <a:cxnSpLocks/>
          </p:cNvCxnSpPr>
          <p:nvPr/>
        </p:nvCxnSpPr>
        <p:spPr>
          <a:xfrm>
            <a:off x="8580582" y="2560960"/>
            <a:ext cx="10458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0EE88BA0-84CA-75FC-B9CE-EE07695C575C}"/>
              </a:ext>
            </a:extLst>
          </p:cNvPr>
          <p:cNvSpPr/>
          <p:nvPr/>
        </p:nvSpPr>
        <p:spPr>
          <a:xfrm>
            <a:off x="7331230" y="1626058"/>
            <a:ext cx="4455492" cy="151193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38" name="Arrow: Up 37">
            <a:extLst>
              <a:ext uri="{FF2B5EF4-FFF2-40B4-BE49-F238E27FC236}">
                <a16:creationId xmlns:a16="http://schemas.microsoft.com/office/drawing/2014/main" id="{83804AB7-90AB-6660-02F1-88DB6E7C38A9}"/>
              </a:ext>
            </a:extLst>
          </p:cNvPr>
          <p:cNvSpPr/>
          <p:nvPr/>
        </p:nvSpPr>
        <p:spPr>
          <a:xfrm>
            <a:off x="8691418" y="2602177"/>
            <a:ext cx="342413" cy="61252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797543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68BA9A-5EE5-D17C-4112-A76D16FBFBE6}"/>
              </a:ext>
            </a:extLst>
          </p:cNvPr>
          <p:cNvSpPr>
            <a:spLocks noGrp="1"/>
          </p:cNvSpPr>
          <p:nvPr>
            <p:ph type="title"/>
          </p:nvPr>
        </p:nvSpPr>
        <p:spPr>
          <a:xfrm>
            <a:off x="783773" y="475866"/>
            <a:ext cx="8250058" cy="843747"/>
          </a:xfrm>
        </p:spPr>
        <p:txBody>
          <a:bodyPr/>
          <a:lstStyle/>
          <a:p>
            <a:r>
              <a:rPr lang="en-GB" dirty="0"/>
              <a:t>Referential Integrity</a:t>
            </a:r>
          </a:p>
        </p:txBody>
      </p:sp>
      <p:sp>
        <p:nvSpPr>
          <p:cNvPr id="6" name="Content Placeholder 5">
            <a:extLst>
              <a:ext uri="{FF2B5EF4-FFF2-40B4-BE49-F238E27FC236}">
                <a16:creationId xmlns:a16="http://schemas.microsoft.com/office/drawing/2014/main" id="{1EA11BFD-A035-C18E-2B40-AC24CC9DB86E}"/>
              </a:ext>
            </a:extLst>
          </p:cNvPr>
          <p:cNvSpPr>
            <a:spLocks noGrp="1"/>
          </p:cNvSpPr>
          <p:nvPr>
            <p:ph idx="1"/>
          </p:nvPr>
        </p:nvSpPr>
        <p:spPr>
          <a:xfrm>
            <a:off x="807252" y="1848473"/>
            <a:ext cx="11167033" cy="4778750"/>
          </a:xfrm>
        </p:spPr>
        <p:txBody>
          <a:bodyPr>
            <a:normAutofit/>
          </a:bodyPr>
          <a:lstStyle/>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r>
              <a:rPr lang="en-GB" dirty="0"/>
              <a:t>If a tuple (say 2</a:t>
            </a:r>
            <a:r>
              <a:rPr lang="en-GB" baseline="30000" dirty="0"/>
              <a:t>nd</a:t>
            </a:r>
            <a:r>
              <a:rPr lang="en-GB" dirty="0"/>
              <a:t> tuple) is to be deleted from referenced table (CAR)</a:t>
            </a:r>
          </a:p>
          <a:p>
            <a:pPr lvl="2"/>
            <a:r>
              <a:rPr lang="en-GB" dirty="0"/>
              <a:t>Get the primary key value of the tuple (</a:t>
            </a:r>
            <a:r>
              <a:rPr lang="en-GB" dirty="0" err="1"/>
              <a:t>Toyota_Corolla</a:t>
            </a:r>
            <a:r>
              <a:rPr lang="en-GB" dirty="0"/>
              <a:t>).</a:t>
            </a:r>
          </a:p>
          <a:p>
            <a:pPr lvl="2"/>
            <a:r>
              <a:rPr lang="en-GB" dirty="0"/>
              <a:t>Find all the tuples with values (</a:t>
            </a:r>
            <a:r>
              <a:rPr lang="en-GB" dirty="0" err="1"/>
              <a:t>Toyota_Corolla</a:t>
            </a:r>
            <a:r>
              <a:rPr lang="en-GB" dirty="0"/>
              <a:t>) in the referencing table (MEC_REPAIR)</a:t>
            </a:r>
          </a:p>
          <a:p>
            <a:pPr lvl="3"/>
            <a:r>
              <a:rPr lang="en-GB" dirty="0"/>
              <a:t>If </a:t>
            </a:r>
            <a:r>
              <a:rPr lang="en-GB" dirty="0">
                <a:solidFill>
                  <a:srgbClr val="FF0000"/>
                </a:solidFill>
              </a:rPr>
              <a:t>CASCADE</a:t>
            </a:r>
            <a:r>
              <a:rPr lang="en-GB" dirty="0"/>
              <a:t> -&gt; Delete all these tuples in the referencing table (MEC_REPAIR) </a:t>
            </a:r>
            <a:r>
              <a:rPr lang="en-GB" dirty="0">
                <a:solidFill>
                  <a:schemeClr val="bg1"/>
                </a:solidFill>
              </a:rPr>
              <a:t>and delete the tuple in the referencing table (CAR).</a:t>
            </a:r>
          </a:p>
          <a:p>
            <a:pPr lvl="3"/>
            <a:r>
              <a:rPr lang="en-GB" dirty="0">
                <a:solidFill>
                  <a:schemeClr val="bg1"/>
                </a:solidFill>
              </a:rPr>
              <a:t>If REJECT-&gt; Do NOT allow deletion of the tuple in the referencing table (CAR)</a:t>
            </a:r>
          </a:p>
          <a:p>
            <a:pPr lvl="2"/>
            <a:endParaRPr lang="en-GB" dirty="0"/>
          </a:p>
          <a:p>
            <a:pPr marL="914400" lvl="2" indent="0">
              <a:buNone/>
            </a:pPr>
            <a:endParaRPr lang="en-GB" dirty="0"/>
          </a:p>
          <a:p>
            <a:pPr marL="457200" lvl="1" indent="0">
              <a:buNone/>
            </a:pPr>
            <a:endParaRPr lang="en-GB" dirty="0"/>
          </a:p>
        </p:txBody>
      </p:sp>
      <p:sp>
        <p:nvSpPr>
          <p:cNvPr id="4" name="Slide Number Placeholder 3">
            <a:extLst>
              <a:ext uri="{FF2B5EF4-FFF2-40B4-BE49-F238E27FC236}">
                <a16:creationId xmlns:a16="http://schemas.microsoft.com/office/drawing/2014/main" id="{EDF9BB93-8687-BFE0-B7E9-2AF08ED97B59}"/>
              </a:ext>
            </a:extLst>
          </p:cNvPr>
          <p:cNvSpPr>
            <a:spLocks noGrp="1"/>
          </p:cNvSpPr>
          <p:nvPr>
            <p:ph type="sldNum" sz="quarter" idx="4"/>
          </p:nvPr>
        </p:nvSpPr>
        <p:spPr/>
        <p:txBody>
          <a:bodyPr/>
          <a:lstStyle/>
          <a:p>
            <a:fld id="{6998E55D-8E2A-4AFE-A61C-B5DBBB7761E7}" type="slidenum">
              <a:rPr lang="en-GB" smtClean="0"/>
              <a:pPr/>
              <a:t>94</a:t>
            </a:fld>
            <a:endParaRPr lang="en-GB"/>
          </a:p>
        </p:txBody>
      </p:sp>
      <p:pic>
        <p:nvPicPr>
          <p:cNvPr id="2" name="Picture 1">
            <a:extLst>
              <a:ext uri="{FF2B5EF4-FFF2-40B4-BE49-F238E27FC236}">
                <a16:creationId xmlns:a16="http://schemas.microsoft.com/office/drawing/2014/main" id="{D36110CE-E0A2-30A5-4087-400FD86FF42B}"/>
              </a:ext>
            </a:extLst>
          </p:cNvPr>
          <p:cNvPicPr>
            <a:picLocks noChangeAspect="1"/>
          </p:cNvPicPr>
          <p:nvPr/>
        </p:nvPicPr>
        <p:blipFill>
          <a:blip r:embed="rId2"/>
          <a:stretch>
            <a:fillRect/>
          </a:stretch>
        </p:blipFill>
        <p:spPr>
          <a:xfrm>
            <a:off x="674519" y="3073939"/>
            <a:ext cx="4182218" cy="1511939"/>
          </a:xfrm>
          <a:prstGeom prst="rect">
            <a:avLst/>
          </a:prstGeom>
        </p:spPr>
      </p:pic>
      <p:graphicFrame>
        <p:nvGraphicFramePr>
          <p:cNvPr id="3" name="Table 7">
            <a:extLst>
              <a:ext uri="{FF2B5EF4-FFF2-40B4-BE49-F238E27FC236}">
                <a16:creationId xmlns:a16="http://schemas.microsoft.com/office/drawing/2014/main" id="{15BC9764-8D5B-0844-95E0-53F394DC6626}"/>
              </a:ext>
            </a:extLst>
          </p:cNvPr>
          <p:cNvGraphicFramePr>
            <a:graphicFrameLocks noGrp="1"/>
          </p:cNvGraphicFramePr>
          <p:nvPr/>
        </p:nvGraphicFramePr>
        <p:xfrm>
          <a:off x="8796906" y="3079708"/>
          <a:ext cx="3027511" cy="1483360"/>
        </p:xfrm>
        <a:graphic>
          <a:graphicData uri="http://schemas.openxmlformats.org/drawingml/2006/table">
            <a:tbl>
              <a:tblPr firstRow="1" bandRow="1">
                <a:tableStyleId>{5C22544A-7EE6-4342-B048-85BDC9FD1C3A}</a:tableStyleId>
              </a:tblPr>
              <a:tblGrid>
                <a:gridCol w="1122157">
                  <a:extLst>
                    <a:ext uri="{9D8B030D-6E8A-4147-A177-3AD203B41FA5}">
                      <a16:colId xmlns:a16="http://schemas.microsoft.com/office/drawing/2014/main" val="1551054938"/>
                    </a:ext>
                  </a:extLst>
                </a:gridCol>
                <a:gridCol w="693905">
                  <a:extLst>
                    <a:ext uri="{9D8B030D-6E8A-4147-A177-3AD203B41FA5}">
                      <a16:colId xmlns:a16="http://schemas.microsoft.com/office/drawing/2014/main" val="2429303523"/>
                    </a:ext>
                  </a:extLst>
                </a:gridCol>
                <a:gridCol w="1211449">
                  <a:extLst>
                    <a:ext uri="{9D8B030D-6E8A-4147-A177-3AD203B41FA5}">
                      <a16:colId xmlns:a16="http://schemas.microsoft.com/office/drawing/2014/main" val="749733657"/>
                    </a:ext>
                  </a:extLst>
                </a:gridCol>
              </a:tblGrid>
              <a:tr h="370840">
                <a:tc>
                  <a:txBody>
                    <a:bodyPr/>
                    <a:lstStyle/>
                    <a:p>
                      <a:r>
                        <a:rPr lang="en-GB" sz="1200" dirty="0"/>
                        <a:t>SSI</a:t>
                      </a:r>
                    </a:p>
                  </a:txBody>
                  <a:tcPr/>
                </a:tc>
                <a:tc>
                  <a:txBody>
                    <a:bodyPr/>
                    <a:lstStyle/>
                    <a:p>
                      <a:r>
                        <a:rPr lang="en-GB" sz="1200" dirty="0"/>
                        <a:t>Name</a:t>
                      </a:r>
                    </a:p>
                  </a:txBody>
                  <a:tcPr/>
                </a:tc>
                <a:tc>
                  <a:txBody>
                    <a:bodyPr/>
                    <a:lstStyle/>
                    <a:p>
                      <a:r>
                        <a:rPr lang="en-GB" sz="1200" dirty="0" err="1"/>
                        <a:t>Phone_Number</a:t>
                      </a:r>
                      <a:endParaRPr lang="en-GB" sz="1200" dirty="0"/>
                    </a:p>
                  </a:txBody>
                  <a:tcPr/>
                </a:tc>
                <a:extLst>
                  <a:ext uri="{0D108BD9-81ED-4DB2-BD59-A6C34878D82A}">
                    <a16:rowId xmlns:a16="http://schemas.microsoft.com/office/drawing/2014/main" val="1488878063"/>
                  </a:ext>
                </a:extLst>
              </a:tr>
              <a:tr h="370840">
                <a:tc>
                  <a:txBody>
                    <a:bodyPr/>
                    <a:lstStyle/>
                    <a:p>
                      <a:r>
                        <a:rPr lang="en-GB" sz="1200" dirty="0"/>
                        <a:t>87542702</a:t>
                      </a:r>
                    </a:p>
                  </a:txBody>
                  <a:tcPr/>
                </a:tc>
                <a:tc>
                  <a:txBody>
                    <a:bodyPr/>
                    <a:lstStyle/>
                    <a:p>
                      <a:r>
                        <a:rPr lang="en-GB" sz="1200" dirty="0"/>
                        <a:t>Tom</a:t>
                      </a:r>
                    </a:p>
                  </a:txBody>
                  <a:tcPr/>
                </a:tc>
                <a:tc>
                  <a:txBody>
                    <a:bodyPr/>
                    <a:lstStyle/>
                    <a:p>
                      <a:r>
                        <a:rPr lang="en-GB" sz="1200" dirty="0"/>
                        <a:t>75315567</a:t>
                      </a:r>
                    </a:p>
                  </a:txBody>
                  <a:tcPr/>
                </a:tc>
                <a:extLst>
                  <a:ext uri="{0D108BD9-81ED-4DB2-BD59-A6C34878D82A}">
                    <a16:rowId xmlns:a16="http://schemas.microsoft.com/office/drawing/2014/main" val="4098427296"/>
                  </a:ext>
                </a:extLst>
              </a:tr>
              <a:tr h="370840">
                <a:tc>
                  <a:txBody>
                    <a:bodyPr/>
                    <a:lstStyle/>
                    <a:p>
                      <a:endParaRPr lang="en-GB" sz="1200" dirty="0"/>
                    </a:p>
                  </a:txBody>
                  <a:tcPr/>
                </a:tc>
                <a:tc>
                  <a:txBody>
                    <a:bodyPr/>
                    <a:lstStyle/>
                    <a:p>
                      <a:endParaRPr lang="en-GB" sz="1200" dirty="0"/>
                    </a:p>
                  </a:txBody>
                  <a:tcPr/>
                </a:tc>
                <a:tc>
                  <a:txBody>
                    <a:bodyPr/>
                    <a:lstStyle/>
                    <a:p>
                      <a:endParaRPr lang="en-GB" sz="1200" dirty="0"/>
                    </a:p>
                  </a:txBody>
                  <a:tcPr/>
                </a:tc>
                <a:extLst>
                  <a:ext uri="{0D108BD9-81ED-4DB2-BD59-A6C34878D82A}">
                    <a16:rowId xmlns:a16="http://schemas.microsoft.com/office/drawing/2014/main" val="1953469719"/>
                  </a:ext>
                </a:extLst>
              </a:tr>
              <a:tr h="370840">
                <a:tc>
                  <a:txBody>
                    <a:bodyPr/>
                    <a:lstStyle/>
                    <a:p>
                      <a:r>
                        <a:rPr lang="en-GB" sz="1200" dirty="0"/>
                        <a:t>23139827</a:t>
                      </a:r>
                    </a:p>
                  </a:txBody>
                  <a:tcPr/>
                </a:tc>
                <a:tc>
                  <a:txBody>
                    <a:bodyPr/>
                    <a:lstStyle/>
                    <a:p>
                      <a:r>
                        <a:rPr lang="en-GB" sz="1200" dirty="0"/>
                        <a:t>Nick</a:t>
                      </a:r>
                    </a:p>
                  </a:txBody>
                  <a:tcPr/>
                </a:tc>
                <a:tc>
                  <a:txBody>
                    <a:bodyPr/>
                    <a:lstStyle/>
                    <a:p>
                      <a:r>
                        <a:rPr lang="en-GB" sz="1200" dirty="0"/>
                        <a:t>75315544</a:t>
                      </a:r>
                    </a:p>
                  </a:txBody>
                  <a:tcPr/>
                </a:tc>
                <a:extLst>
                  <a:ext uri="{0D108BD9-81ED-4DB2-BD59-A6C34878D82A}">
                    <a16:rowId xmlns:a16="http://schemas.microsoft.com/office/drawing/2014/main" val="3233330986"/>
                  </a:ext>
                </a:extLst>
              </a:tr>
            </a:tbl>
          </a:graphicData>
        </a:graphic>
      </p:graphicFrame>
      <p:graphicFrame>
        <p:nvGraphicFramePr>
          <p:cNvPr id="7" name="Table 7">
            <a:extLst>
              <a:ext uri="{FF2B5EF4-FFF2-40B4-BE49-F238E27FC236}">
                <a16:creationId xmlns:a16="http://schemas.microsoft.com/office/drawing/2014/main" id="{D6549590-18EA-029A-215B-BC81A83274A1}"/>
              </a:ext>
            </a:extLst>
          </p:cNvPr>
          <p:cNvGraphicFramePr>
            <a:graphicFrameLocks noGrp="1"/>
          </p:cNvGraphicFramePr>
          <p:nvPr/>
        </p:nvGraphicFramePr>
        <p:xfrm>
          <a:off x="7850438" y="3079708"/>
          <a:ext cx="946468" cy="1483360"/>
        </p:xfrm>
        <a:graphic>
          <a:graphicData uri="http://schemas.openxmlformats.org/drawingml/2006/table">
            <a:tbl>
              <a:tblPr firstRow="1" bandRow="1">
                <a:tableStyleId>{5C22544A-7EE6-4342-B048-85BDC9FD1C3A}</a:tableStyleId>
              </a:tblPr>
              <a:tblGrid>
                <a:gridCol w="946468">
                  <a:extLst>
                    <a:ext uri="{9D8B030D-6E8A-4147-A177-3AD203B41FA5}">
                      <a16:colId xmlns:a16="http://schemas.microsoft.com/office/drawing/2014/main" val="1551054938"/>
                    </a:ext>
                  </a:extLst>
                </a:gridCol>
              </a:tblGrid>
              <a:tr h="370840">
                <a:tc>
                  <a:txBody>
                    <a:bodyPr/>
                    <a:lstStyle/>
                    <a:p>
                      <a:r>
                        <a:rPr lang="en-GB" sz="1400" dirty="0"/>
                        <a:t>Price</a:t>
                      </a:r>
                    </a:p>
                  </a:txBody>
                  <a:tcPr/>
                </a:tc>
                <a:extLst>
                  <a:ext uri="{0D108BD9-81ED-4DB2-BD59-A6C34878D82A}">
                    <a16:rowId xmlns:a16="http://schemas.microsoft.com/office/drawing/2014/main" val="1488878063"/>
                  </a:ext>
                </a:extLst>
              </a:tr>
              <a:tr h="370840">
                <a:tc>
                  <a:txBody>
                    <a:bodyPr/>
                    <a:lstStyle/>
                    <a:p>
                      <a:r>
                        <a:rPr lang="en-GB" sz="1400" dirty="0"/>
                        <a:t>10</a:t>
                      </a:r>
                    </a:p>
                  </a:txBody>
                  <a:tcPr/>
                </a:tc>
                <a:extLst>
                  <a:ext uri="{0D108BD9-81ED-4DB2-BD59-A6C34878D82A}">
                    <a16:rowId xmlns:a16="http://schemas.microsoft.com/office/drawing/2014/main" val="4098427296"/>
                  </a:ext>
                </a:extLst>
              </a:tr>
              <a:tr h="370840">
                <a:tc>
                  <a:txBody>
                    <a:bodyPr/>
                    <a:lstStyle/>
                    <a:p>
                      <a:endParaRPr lang="en-GB" sz="1400" dirty="0"/>
                    </a:p>
                  </a:txBody>
                  <a:tcPr/>
                </a:tc>
                <a:extLst>
                  <a:ext uri="{0D108BD9-81ED-4DB2-BD59-A6C34878D82A}">
                    <a16:rowId xmlns:a16="http://schemas.microsoft.com/office/drawing/2014/main" val="1953469719"/>
                  </a:ext>
                </a:extLst>
              </a:tr>
              <a:tr h="370840">
                <a:tc>
                  <a:txBody>
                    <a:bodyPr/>
                    <a:lstStyle/>
                    <a:p>
                      <a:r>
                        <a:rPr lang="en-GB" sz="1400" dirty="0"/>
                        <a:t>12</a:t>
                      </a:r>
                    </a:p>
                  </a:txBody>
                  <a:tcPr/>
                </a:tc>
                <a:extLst>
                  <a:ext uri="{0D108BD9-81ED-4DB2-BD59-A6C34878D82A}">
                    <a16:rowId xmlns:a16="http://schemas.microsoft.com/office/drawing/2014/main" val="3233330986"/>
                  </a:ext>
                </a:extLst>
              </a:tr>
            </a:tbl>
          </a:graphicData>
        </a:graphic>
      </p:graphicFrame>
      <p:pic>
        <p:nvPicPr>
          <p:cNvPr id="8" name="Picture 7">
            <a:extLst>
              <a:ext uri="{FF2B5EF4-FFF2-40B4-BE49-F238E27FC236}">
                <a16:creationId xmlns:a16="http://schemas.microsoft.com/office/drawing/2014/main" id="{E36E3DB6-C726-D45E-CFD8-FE54C6626CBB}"/>
              </a:ext>
            </a:extLst>
          </p:cNvPr>
          <p:cNvPicPr>
            <a:picLocks noChangeAspect="1"/>
          </p:cNvPicPr>
          <p:nvPr/>
        </p:nvPicPr>
        <p:blipFill rotWithShape="1">
          <a:blip r:embed="rId2"/>
          <a:srcRect r="64793"/>
          <a:stretch/>
        </p:blipFill>
        <p:spPr>
          <a:xfrm>
            <a:off x="6378007" y="3073924"/>
            <a:ext cx="1472431" cy="1511939"/>
          </a:xfrm>
          <a:prstGeom prst="rect">
            <a:avLst/>
          </a:prstGeom>
        </p:spPr>
      </p:pic>
      <p:sp>
        <p:nvSpPr>
          <p:cNvPr id="11" name="TextBox 10">
            <a:extLst>
              <a:ext uri="{FF2B5EF4-FFF2-40B4-BE49-F238E27FC236}">
                <a16:creationId xmlns:a16="http://schemas.microsoft.com/office/drawing/2014/main" id="{125BDACB-B9FC-1280-99B9-D6439094E479}"/>
              </a:ext>
            </a:extLst>
          </p:cNvPr>
          <p:cNvSpPr txBox="1"/>
          <p:nvPr/>
        </p:nvSpPr>
        <p:spPr>
          <a:xfrm>
            <a:off x="88746" y="3060132"/>
            <a:ext cx="6096000" cy="369332"/>
          </a:xfrm>
          <a:prstGeom prst="rect">
            <a:avLst/>
          </a:prstGeom>
          <a:noFill/>
        </p:spPr>
        <p:txBody>
          <a:bodyPr wrap="square">
            <a:spAutoFit/>
          </a:bodyPr>
          <a:lstStyle/>
          <a:p>
            <a:r>
              <a:rPr lang="en-GB" dirty="0"/>
              <a:t>CAR</a:t>
            </a:r>
          </a:p>
        </p:txBody>
      </p:sp>
      <p:sp>
        <p:nvSpPr>
          <p:cNvPr id="13" name="TextBox 12">
            <a:extLst>
              <a:ext uri="{FF2B5EF4-FFF2-40B4-BE49-F238E27FC236}">
                <a16:creationId xmlns:a16="http://schemas.microsoft.com/office/drawing/2014/main" id="{29B5CBDC-C384-DD9C-3C0F-06FB1F41402A}"/>
              </a:ext>
            </a:extLst>
          </p:cNvPr>
          <p:cNvSpPr txBox="1"/>
          <p:nvPr/>
        </p:nvSpPr>
        <p:spPr>
          <a:xfrm>
            <a:off x="4992202" y="3036006"/>
            <a:ext cx="6096000" cy="369332"/>
          </a:xfrm>
          <a:prstGeom prst="rect">
            <a:avLst/>
          </a:prstGeom>
          <a:noFill/>
        </p:spPr>
        <p:txBody>
          <a:bodyPr wrap="square">
            <a:spAutoFit/>
          </a:bodyPr>
          <a:lstStyle/>
          <a:p>
            <a:r>
              <a:rPr lang="en-GB" dirty="0"/>
              <a:t>MEC_REPAIR</a:t>
            </a:r>
          </a:p>
        </p:txBody>
      </p:sp>
      <p:sp>
        <p:nvSpPr>
          <p:cNvPr id="9" name="Rectangle 8">
            <a:extLst>
              <a:ext uri="{FF2B5EF4-FFF2-40B4-BE49-F238E27FC236}">
                <a16:creationId xmlns:a16="http://schemas.microsoft.com/office/drawing/2014/main" id="{4F1C2201-B83D-C9F1-D1BD-754D6B5110CB}"/>
              </a:ext>
            </a:extLst>
          </p:cNvPr>
          <p:cNvSpPr/>
          <p:nvPr/>
        </p:nvSpPr>
        <p:spPr>
          <a:xfrm>
            <a:off x="674519" y="3823063"/>
            <a:ext cx="1354578" cy="304800"/>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sp>
        <p:nvSpPr>
          <p:cNvPr id="10" name="Rectangle 9">
            <a:extLst>
              <a:ext uri="{FF2B5EF4-FFF2-40B4-BE49-F238E27FC236}">
                <a16:creationId xmlns:a16="http://schemas.microsoft.com/office/drawing/2014/main" id="{C7BCE1EE-1352-2A45-85F2-A6A3665408F7}"/>
              </a:ext>
            </a:extLst>
          </p:cNvPr>
          <p:cNvSpPr/>
          <p:nvPr/>
        </p:nvSpPr>
        <p:spPr>
          <a:xfrm>
            <a:off x="6436933" y="3821388"/>
            <a:ext cx="1354578" cy="304800"/>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sp>
        <p:nvSpPr>
          <p:cNvPr id="12" name="Rectangle 11">
            <a:extLst>
              <a:ext uri="{FF2B5EF4-FFF2-40B4-BE49-F238E27FC236}">
                <a16:creationId xmlns:a16="http://schemas.microsoft.com/office/drawing/2014/main" id="{C27E9153-606A-152E-C39F-D7733C4EE083}"/>
              </a:ext>
            </a:extLst>
          </p:cNvPr>
          <p:cNvSpPr/>
          <p:nvPr/>
        </p:nvSpPr>
        <p:spPr>
          <a:xfrm>
            <a:off x="6270172" y="3735977"/>
            <a:ext cx="5428086" cy="542611"/>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solidFill>
                <a:srgbClr val="FF0000"/>
              </a:solidFill>
            </a:endParaRPr>
          </a:p>
        </p:txBody>
      </p:sp>
      <p:sp>
        <p:nvSpPr>
          <p:cNvPr id="14" name="Rectangle 13">
            <a:extLst>
              <a:ext uri="{FF2B5EF4-FFF2-40B4-BE49-F238E27FC236}">
                <a16:creationId xmlns:a16="http://schemas.microsoft.com/office/drawing/2014/main" id="{0A20DD03-9D81-E3CC-485C-6923B7AAB8AB}"/>
              </a:ext>
            </a:extLst>
          </p:cNvPr>
          <p:cNvSpPr/>
          <p:nvPr/>
        </p:nvSpPr>
        <p:spPr>
          <a:xfrm>
            <a:off x="6514008" y="3847515"/>
            <a:ext cx="1001485" cy="24021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6A0ABF84-AB38-AC4A-293A-0E80478C97EA}"/>
              </a:ext>
            </a:extLst>
          </p:cNvPr>
          <p:cNvSpPr txBox="1"/>
          <p:nvPr/>
        </p:nvSpPr>
        <p:spPr>
          <a:xfrm>
            <a:off x="6469210" y="1294938"/>
            <a:ext cx="3701707" cy="523220"/>
          </a:xfrm>
          <a:prstGeom prst="rect">
            <a:avLst/>
          </a:prstGeom>
          <a:noFill/>
        </p:spPr>
        <p:txBody>
          <a:bodyPr wrap="square">
            <a:spAutoFit/>
          </a:bodyPr>
          <a:lstStyle/>
          <a:p>
            <a:r>
              <a:rPr lang="en-GB" sz="1400" dirty="0"/>
              <a:t>“A car can be repaired by at most one mechanic.</a:t>
            </a:r>
          </a:p>
          <a:p>
            <a:r>
              <a:rPr lang="en-GB" sz="1400" dirty="0"/>
              <a:t>A mechanic must repair one type of car.”</a:t>
            </a:r>
          </a:p>
        </p:txBody>
      </p:sp>
      <p:sp>
        <p:nvSpPr>
          <p:cNvPr id="16" name="Rectangle 15">
            <a:extLst>
              <a:ext uri="{FF2B5EF4-FFF2-40B4-BE49-F238E27FC236}">
                <a16:creationId xmlns:a16="http://schemas.microsoft.com/office/drawing/2014/main" id="{E685EB17-A0FF-E877-544E-586B1708805A}"/>
              </a:ext>
            </a:extLst>
          </p:cNvPr>
          <p:cNvSpPr/>
          <p:nvPr/>
        </p:nvSpPr>
        <p:spPr>
          <a:xfrm>
            <a:off x="674519" y="3801222"/>
            <a:ext cx="4092604" cy="423552"/>
          </a:xfrm>
          <a:prstGeom prst="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solidFill>
                <a:srgbClr val="FF0000"/>
              </a:solidFill>
            </a:endParaRPr>
          </a:p>
        </p:txBody>
      </p:sp>
      <p:grpSp>
        <p:nvGrpSpPr>
          <p:cNvPr id="17" name="Group 16">
            <a:extLst>
              <a:ext uri="{FF2B5EF4-FFF2-40B4-BE49-F238E27FC236}">
                <a16:creationId xmlns:a16="http://schemas.microsoft.com/office/drawing/2014/main" id="{E370DD0E-B056-868A-0FED-61542E0781FC}"/>
              </a:ext>
            </a:extLst>
          </p:cNvPr>
          <p:cNvGrpSpPr/>
          <p:nvPr/>
        </p:nvGrpSpPr>
        <p:grpSpPr>
          <a:xfrm>
            <a:off x="4563292" y="1885573"/>
            <a:ext cx="6943824" cy="856836"/>
            <a:chOff x="1018680" y="3533832"/>
            <a:chExt cx="9957214" cy="1546661"/>
          </a:xfrm>
        </p:grpSpPr>
        <p:sp>
          <p:nvSpPr>
            <p:cNvPr id="18" name="Flowchart: Decision 17">
              <a:extLst>
                <a:ext uri="{FF2B5EF4-FFF2-40B4-BE49-F238E27FC236}">
                  <a16:creationId xmlns:a16="http://schemas.microsoft.com/office/drawing/2014/main" id="{96432F43-F00C-A271-C783-D83793B9467C}"/>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19" name="Rectangle 18">
              <a:extLst>
                <a:ext uri="{FF2B5EF4-FFF2-40B4-BE49-F238E27FC236}">
                  <a16:creationId xmlns:a16="http://schemas.microsoft.com/office/drawing/2014/main" id="{06A1766C-1A80-D485-185C-4E1298BF34B8}"/>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20" name="Oval 19">
              <a:extLst>
                <a:ext uri="{FF2B5EF4-FFF2-40B4-BE49-F238E27FC236}">
                  <a16:creationId xmlns:a16="http://schemas.microsoft.com/office/drawing/2014/main" id="{0402D9E1-78AD-B4A6-5BE1-42F8045455FB}"/>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21" name="Oval 20">
              <a:extLst>
                <a:ext uri="{FF2B5EF4-FFF2-40B4-BE49-F238E27FC236}">
                  <a16:creationId xmlns:a16="http://schemas.microsoft.com/office/drawing/2014/main" id="{6EE11C53-0D7A-E189-3AF4-FD1E62E58C72}"/>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22" name="Oval 21">
              <a:extLst>
                <a:ext uri="{FF2B5EF4-FFF2-40B4-BE49-F238E27FC236}">
                  <a16:creationId xmlns:a16="http://schemas.microsoft.com/office/drawing/2014/main" id="{5E2B2B06-0F5E-A87D-2120-A772D627C2FE}"/>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23" name="Straight Connector 22">
              <a:extLst>
                <a:ext uri="{FF2B5EF4-FFF2-40B4-BE49-F238E27FC236}">
                  <a16:creationId xmlns:a16="http://schemas.microsoft.com/office/drawing/2014/main" id="{02463D0B-B4A9-EBB1-4B3C-C95E3AE07F33}"/>
                </a:ext>
              </a:extLst>
            </p:cNvPr>
            <p:cNvCxnSpPr>
              <a:stCxn id="20" idx="6"/>
              <a:endCxn id="19"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9DD5164-DC9E-A69A-A0CD-9A6DF2D71E1C}"/>
                </a:ext>
              </a:extLst>
            </p:cNvPr>
            <p:cNvCxnSpPr>
              <a:cxnSpLocks/>
              <a:stCxn id="22" idx="4"/>
              <a:endCxn id="19"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39FDDEF-4B62-F8C1-9A2A-ABA1D2E5741A}"/>
                </a:ext>
              </a:extLst>
            </p:cNvPr>
            <p:cNvCxnSpPr>
              <a:cxnSpLocks/>
              <a:stCxn id="21" idx="2"/>
              <a:endCxn id="19"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5B0CF22-6307-3714-4819-F4BC15DBBA3B}"/>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27" name="Oval 26">
              <a:extLst>
                <a:ext uri="{FF2B5EF4-FFF2-40B4-BE49-F238E27FC236}">
                  <a16:creationId xmlns:a16="http://schemas.microsoft.com/office/drawing/2014/main" id="{D542D9B3-C496-F111-0B73-14DD41881AE9}"/>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28" name="Oval 27">
              <a:extLst>
                <a:ext uri="{FF2B5EF4-FFF2-40B4-BE49-F238E27FC236}">
                  <a16:creationId xmlns:a16="http://schemas.microsoft.com/office/drawing/2014/main" id="{A1AB2801-6644-A7C2-F1BE-569D18839CBB}"/>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29" name="Straight Connector 28">
              <a:extLst>
                <a:ext uri="{FF2B5EF4-FFF2-40B4-BE49-F238E27FC236}">
                  <a16:creationId xmlns:a16="http://schemas.microsoft.com/office/drawing/2014/main" id="{A2149AE4-532A-80C8-704B-8677388211E1}"/>
                </a:ext>
              </a:extLst>
            </p:cNvPr>
            <p:cNvCxnSpPr>
              <a:cxnSpLocks/>
              <a:stCxn id="27" idx="4"/>
              <a:endCxn id="26"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1577963-0B4F-782C-632E-9453348B3AE8}"/>
                </a:ext>
              </a:extLst>
            </p:cNvPr>
            <p:cNvCxnSpPr>
              <a:cxnSpLocks/>
              <a:stCxn id="28" idx="3"/>
              <a:endCxn id="26"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29777A8-633F-8FAD-43AF-95A16A54CE40}"/>
                </a:ext>
              </a:extLst>
            </p:cNvPr>
            <p:cNvCxnSpPr>
              <a:cxnSpLocks/>
              <a:endCxn id="26"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489D264-97A6-3916-B4D2-C84B193C114B}"/>
                </a:ext>
              </a:extLst>
            </p:cNvPr>
            <p:cNvCxnSpPr>
              <a:cxnSpLocks/>
              <a:stCxn id="18" idx="3"/>
              <a:endCxn id="26"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2D5B58-9DC0-CF9C-A12E-9D8A9BF94555}"/>
                </a:ext>
              </a:extLst>
            </p:cNvPr>
            <p:cNvCxnSpPr>
              <a:cxnSpLocks/>
              <a:stCxn id="19" idx="3"/>
              <a:endCxn id="18"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7C9B106-8595-395E-88C8-F746861DD1E6}"/>
                </a:ext>
              </a:extLst>
            </p:cNvPr>
            <p:cNvSpPr txBox="1"/>
            <p:nvPr/>
          </p:nvSpPr>
          <p:spPr>
            <a:xfrm>
              <a:off x="3892731" y="4300654"/>
              <a:ext cx="697535" cy="427087"/>
            </a:xfrm>
            <a:prstGeom prst="rect">
              <a:avLst/>
            </a:prstGeom>
            <a:noFill/>
          </p:spPr>
          <p:txBody>
            <a:bodyPr wrap="square" rtlCol="0">
              <a:spAutoFit/>
            </a:bodyPr>
            <a:lstStyle/>
            <a:p>
              <a:r>
                <a:rPr lang="en-GB" sz="1000" dirty="0"/>
                <a:t>1</a:t>
              </a:r>
            </a:p>
          </p:txBody>
        </p:sp>
        <p:sp>
          <p:nvSpPr>
            <p:cNvPr id="35" name="TextBox 34">
              <a:extLst>
                <a:ext uri="{FF2B5EF4-FFF2-40B4-BE49-F238E27FC236}">
                  <a16:creationId xmlns:a16="http://schemas.microsoft.com/office/drawing/2014/main" id="{36FA4F43-7485-3B16-7254-5A90CCF36F60}"/>
                </a:ext>
              </a:extLst>
            </p:cNvPr>
            <p:cNvSpPr txBox="1"/>
            <p:nvPr/>
          </p:nvSpPr>
          <p:spPr>
            <a:xfrm>
              <a:off x="7833559" y="4260654"/>
              <a:ext cx="697535" cy="427087"/>
            </a:xfrm>
            <a:prstGeom prst="rect">
              <a:avLst/>
            </a:prstGeom>
            <a:noFill/>
          </p:spPr>
          <p:txBody>
            <a:bodyPr wrap="square" rtlCol="0">
              <a:spAutoFit/>
            </a:bodyPr>
            <a:lstStyle/>
            <a:p>
              <a:r>
                <a:rPr lang="en-GB" sz="1000" dirty="0"/>
                <a:t>1</a:t>
              </a:r>
            </a:p>
          </p:txBody>
        </p:sp>
        <p:sp>
          <p:nvSpPr>
            <p:cNvPr id="36" name="Oval 35">
              <a:extLst>
                <a:ext uri="{FF2B5EF4-FFF2-40B4-BE49-F238E27FC236}">
                  <a16:creationId xmlns:a16="http://schemas.microsoft.com/office/drawing/2014/main" id="{D911B92D-4693-AB57-2E15-605A5C7CF51D}"/>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cxnSp>
        <p:nvCxnSpPr>
          <p:cNvPr id="37" name="Straight Connector 36">
            <a:extLst>
              <a:ext uri="{FF2B5EF4-FFF2-40B4-BE49-F238E27FC236}">
                <a16:creationId xmlns:a16="http://schemas.microsoft.com/office/drawing/2014/main" id="{5D261308-8931-A39B-0B7C-834BB1E5B072}"/>
              </a:ext>
            </a:extLst>
          </p:cNvPr>
          <p:cNvCxnSpPr>
            <a:cxnSpLocks/>
          </p:cNvCxnSpPr>
          <p:nvPr/>
        </p:nvCxnSpPr>
        <p:spPr>
          <a:xfrm>
            <a:off x="8580582" y="2560960"/>
            <a:ext cx="10458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67258BB7-A217-024F-9273-4A4DFDB70E4A}"/>
              </a:ext>
            </a:extLst>
          </p:cNvPr>
          <p:cNvSpPr/>
          <p:nvPr/>
        </p:nvSpPr>
        <p:spPr>
          <a:xfrm>
            <a:off x="7331230" y="1626058"/>
            <a:ext cx="4455492" cy="151193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39" name="Arrow: Up 38">
            <a:extLst>
              <a:ext uri="{FF2B5EF4-FFF2-40B4-BE49-F238E27FC236}">
                <a16:creationId xmlns:a16="http://schemas.microsoft.com/office/drawing/2014/main" id="{A0708238-B1B5-9D9F-BBA6-E0D7315EA5F0}"/>
              </a:ext>
            </a:extLst>
          </p:cNvPr>
          <p:cNvSpPr/>
          <p:nvPr/>
        </p:nvSpPr>
        <p:spPr>
          <a:xfrm>
            <a:off x="8691418" y="2602177"/>
            <a:ext cx="342413" cy="61252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6279758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68BA9A-5EE5-D17C-4112-A76D16FBFBE6}"/>
              </a:ext>
            </a:extLst>
          </p:cNvPr>
          <p:cNvSpPr>
            <a:spLocks noGrp="1"/>
          </p:cNvSpPr>
          <p:nvPr>
            <p:ph type="title"/>
          </p:nvPr>
        </p:nvSpPr>
        <p:spPr>
          <a:xfrm>
            <a:off x="783773" y="475866"/>
            <a:ext cx="8250058" cy="843747"/>
          </a:xfrm>
        </p:spPr>
        <p:txBody>
          <a:bodyPr/>
          <a:lstStyle/>
          <a:p>
            <a:r>
              <a:rPr lang="en-GB" dirty="0"/>
              <a:t>Referential Integrity</a:t>
            </a:r>
          </a:p>
        </p:txBody>
      </p:sp>
      <p:sp>
        <p:nvSpPr>
          <p:cNvPr id="6" name="Content Placeholder 5">
            <a:extLst>
              <a:ext uri="{FF2B5EF4-FFF2-40B4-BE49-F238E27FC236}">
                <a16:creationId xmlns:a16="http://schemas.microsoft.com/office/drawing/2014/main" id="{1EA11BFD-A035-C18E-2B40-AC24CC9DB86E}"/>
              </a:ext>
            </a:extLst>
          </p:cNvPr>
          <p:cNvSpPr>
            <a:spLocks noGrp="1"/>
          </p:cNvSpPr>
          <p:nvPr>
            <p:ph idx="1"/>
          </p:nvPr>
        </p:nvSpPr>
        <p:spPr>
          <a:xfrm>
            <a:off x="807252" y="1848473"/>
            <a:ext cx="11167033" cy="4778750"/>
          </a:xfrm>
        </p:spPr>
        <p:txBody>
          <a:bodyPr>
            <a:normAutofit/>
          </a:bodyPr>
          <a:lstStyle/>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r>
              <a:rPr lang="en-GB" dirty="0"/>
              <a:t>If a tuple (say 2</a:t>
            </a:r>
            <a:r>
              <a:rPr lang="en-GB" baseline="30000" dirty="0"/>
              <a:t>nd</a:t>
            </a:r>
            <a:r>
              <a:rPr lang="en-GB" dirty="0"/>
              <a:t> tuple) is to be deleted from referenced table (CAR)</a:t>
            </a:r>
          </a:p>
          <a:p>
            <a:pPr lvl="2"/>
            <a:r>
              <a:rPr lang="en-GB" dirty="0"/>
              <a:t>Get the primary key value of the tuple (</a:t>
            </a:r>
            <a:r>
              <a:rPr lang="en-GB" dirty="0" err="1"/>
              <a:t>Toyota_Corolla</a:t>
            </a:r>
            <a:r>
              <a:rPr lang="en-GB" dirty="0"/>
              <a:t>).</a:t>
            </a:r>
          </a:p>
          <a:p>
            <a:pPr lvl="2"/>
            <a:r>
              <a:rPr lang="en-GB" dirty="0"/>
              <a:t>Find all the tuples with values (</a:t>
            </a:r>
            <a:r>
              <a:rPr lang="en-GB" dirty="0" err="1"/>
              <a:t>Toyota_Corolla</a:t>
            </a:r>
            <a:r>
              <a:rPr lang="en-GB" dirty="0"/>
              <a:t>) in the referencing table (MEC_REPAIR)</a:t>
            </a:r>
          </a:p>
          <a:p>
            <a:pPr lvl="3"/>
            <a:r>
              <a:rPr lang="en-GB" dirty="0"/>
              <a:t>If </a:t>
            </a:r>
            <a:r>
              <a:rPr lang="en-GB" dirty="0">
                <a:solidFill>
                  <a:srgbClr val="FF0000"/>
                </a:solidFill>
              </a:rPr>
              <a:t>CASCADE</a:t>
            </a:r>
            <a:r>
              <a:rPr lang="en-GB" dirty="0"/>
              <a:t> -&gt; Delete all these tuples in the referencing table (MEC_REPAIR) and delete the tuple in the referenced table (CAR) OR</a:t>
            </a:r>
          </a:p>
          <a:p>
            <a:pPr lvl="3"/>
            <a:r>
              <a:rPr lang="en-GB" dirty="0">
                <a:solidFill>
                  <a:schemeClr val="bg1"/>
                </a:solidFill>
              </a:rPr>
              <a:t>If REJECT-&gt; Do NOT allow deletion of the tuple in the referencing table (CAR)</a:t>
            </a:r>
          </a:p>
          <a:p>
            <a:pPr lvl="2"/>
            <a:endParaRPr lang="en-GB" dirty="0"/>
          </a:p>
          <a:p>
            <a:pPr marL="914400" lvl="2" indent="0">
              <a:buNone/>
            </a:pPr>
            <a:endParaRPr lang="en-GB" dirty="0"/>
          </a:p>
          <a:p>
            <a:pPr marL="457200" lvl="1" indent="0">
              <a:buNone/>
            </a:pPr>
            <a:endParaRPr lang="en-GB" dirty="0"/>
          </a:p>
        </p:txBody>
      </p:sp>
      <p:sp>
        <p:nvSpPr>
          <p:cNvPr id="4" name="Slide Number Placeholder 3">
            <a:extLst>
              <a:ext uri="{FF2B5EF4-FFF2-40B4-BE49-F238E27FC236}">
                <a16:creationId xmlns:a16="http://schemas.microsoft.com/office/drawing/2014/main" id="{EDF9BB93-8687-BFE0-B7E9-2AF08ED97B59}"/>
              </a:ext>
            </a:extLst>
          </p:cNvPr>
          <p:cNvSpPr>
            <a:spLocks noGrp="1"/>
          </p:cNvSpPr>
          <p:nvPr>
            <p:ph type="sldNum" sz="quarter" idx="4"/>
          </p:nvPr>
        </p:nvSpPr>
        <p:spPr/>
        <p:txBody>
          <a:bodyPr/>
          <a:lstStyle/>
          <a:p>
            <a:fld id="{6998E55D-8E2A-4AFE-A61C-B5DBBB7761E7}" type="slidenum">
              <a:rPr lang="en-GB" smtClean="0"/>
              <a:pPr/>
              <a:t>95</a:t>
            </a:fld>
            <a:endParaRPr lang="en-GB"/>
          </a:p>
        </p:txBody>
      </p:sp>
      <p:pic>
        <p:nvPicPr>
          <p:cNvPr id="2" name="Picture 1">
            <a:extLst>
              <a:ext uri="{FF2B5EF4-FFF2-40B4-BE49-F238E27FC236}">
                <a16:creationId xmlns:a16="http://schemas.microsoft.com/office/drawing/2014/main" id="{D36110CE-E0A2-30A5-4087-400FD86FF42B}"/>
              </a:ext>
            </a:extLst>
          </p:cNvPr>
          <p:cNvPicPr>
            <a:picLocks noChangeAspect="1"/>
          </p:cNvPicPr>
          <p:nvPr/>
        </p:nvPicPr>
        <p:blipFill>
          <a:blip r:embed="rId2"/>
          <a:stretch>
            <a:fillRect/>
          </a:stretch>
        </p:blipFill>
        <p:spPr>
          <a:xfrm>
            <a:off x="674519" y="3073939"/>
            <a:ext cx="4182218" cy="1511939"/>
          </a:xfrm>
          <a:prstGeom prst="rect">
            <a:avLst/>
          </a:prstGeom>
        </p:spPr>
      </p:pic>
      <p:graphicFrame>
        <p:nvGraphicFramePr>
          <p:cNvPr id="3" name="Table 7">
            <a:extLst>
              <a:ext uri="{FF2B5EF4-FFF2-40B4-BE49-F238E27FC236}">
                <a16:creationId xmlns:a16="http://schemas.microsoft.com/office/drawing/2014/main" id="{15BC9764-8D5B-0844-95E0-53F394DC6626}"/>
              </a:ext>
            </a:extLst>
          </p:cNvPr>
          <p:cNvGraphicFramePr>
            <a:graphicFrameLocks noGrp="1"/>
          </p:cNvGraphicFramePr>
          <p:nvPr/>
        </p:nvGraphicFramePr>
        <p:xfrm>
          <a:off x="8796906" y="3079708"/>
          <a:ext cx="3027511" cy="1483360"/>
        </p:xfrm>
        <a:graphic>
          <a:graphicData uri="http://schemas.openxmlformats.org/drawingml/2006/table">
            <a:tbl>
              <a:tblPr firstRow="1" bandRow="1">
                <a:tableStyleId>{5C22544A-7EE6-4342-B048-85BDC9FD1C3A}</a:tableStyleId>
              </a:tblPr>
              <a:tblGrid>
                <a:gridCol w="1122157">
                  <a:extLst>
                    <a:ext uri="{9D8B030D-6E8A-4147-A177-3AD203B41FA5}">
                      <a16:colId xmlns:a16="http://schemas.microsoft.com/office/drawing/2014/main" val="1551054938"/>
                    </a:ext>
                  </a:extLst>
                </a:gridCol>
                <a:gridCol w="693905">
                  <a:extLst>
                    <a:ext uri="{9D8B030D-6E8A-4147-A177-3AD203B41FA5}">
                      <a16:colId xmlns:a16="http://schemas.microsoft.com/office/drawing/2014/main" val="2429303523"/>
                    </a:ext>
                  </a:extLst>
                </a:gridCol>
                <a:gridCol w="1211449">
                  <a:extLst>
                    <a:ext uri="{9D8B030D-6E8A-4147-A177-3AD203B41FA5}">
                      <a16:colId xmlns:a16="http://schemas.microsoft.com/office/drawing/2014/main" val="749733657"/>
                    </a:ext>
                  </a:extLst>
                </a:gridCol>
              </a:tblGrid>
              <a:tr h="370840">
                <a:tc>
                  <a:txBody>
                    <a:bodyPr/>
                    <a:lstStyle/>
                    <a:p>
                      <a:r>
                        <a:rPr lang="en-GB" sz="1200" dirty="0"/>
                        <a:t>SSI</a:t>
                      </a:r>
                    </a:p>
                  </a:txBody>
                  <a:tcPr/>
                </a:tc>
                <a:tc>
                  <a:txBody>
                    <a:bodyPr/>
                    <a:lstStyle/>
                    <a:p>
                      <a:r>
                        <a:rPr lang="en-GB" sz="1200" dirty="0"/>
                        <a:t>Name</a:t>
                      </a:r>
                    </a:p>
                  </a:txBody>
                  <a:tcPr/>
                </a:tc>
                <a:tc>
                  <a:txBody>
                    <a:bodyPr/>
                    <a:lstStyle/>
                    <a:p>
                      <a:r>
                        <a:rPr lang="en-GB" sz="1200" dirty="0" err="1"/>
                        <a:t>Phone_Number</a:t>
                      </a:r>
                      <a:endParaRPr lang="en-GB" sz="1200" dirty="0"/>
                    </a:p>
                  </a:txBody>
                  <a:tcPr/>
                </a:tc>
                <a:extLst>
                  <a:ext uri="{0D108BD9-81ED-4DB2-BD59-A6C34878D82A}">
                    <a16:rowId xmlns:a16="http://schemas.microsoft.com/office/drawing/2014/main" val="1488878063"/>
                  </a:ext>
                </a:extLst>
              </a:tr>
              <a:tr h="370840">
                <a:tc>
                  <a:txBody>
                    <a:bodyPr/>
                    <a:lstStyle/>
                    <a:p>
                      <a:r>
                        <a:rPr lang="en-GB" sz="1200" dirty="0"/>
                        <a:t>87542702</a:t>
                      </a:r>
                    </a:p>
                  </a:txBody>
                  <a:tcPr/>
                </a:tc>
                <a:tc>
                  <a:txBody>
                    <a:bodyPr/>
                    <a:lstStyle/>
                    <a:p>
                      <a:r>
                        <a:rPr lang="en-GB" sz="1200" dirty="0"/>
                        <a:t>Tom</a:t>
                      </a:r>
                    </a:p>
                  </a:txBody>
                  <a:tcPr/>
                </a:tc>
                <a:tc>
                  <a:txBody>
                    <a:bodyPr/>
                    <a:lstStyle/>
                    <a:p>
                      <a:r>
                        <a:rPr lang="en-GB" sz="1200" dirty="0"/>
                        <a:t>75315567</a:t>
                      </a:r>
                    </a:p>
                  </a:txBody>
                  <a:tcPr/>
                </a:tc>
                <a:extLst>
                  <a:ext uri="{0D108BD9-81ED-4DB2-BD59-A6C34878D82A}">
                    <a16:rowId xmlns:a16="http://schemas.microsoft.com/office/drawing/2014/main" val="4098427296"/>
                  </a:ext>
                </a:extLst>
              </a:tr>
              <a:tr h="370840">
                <a:tc>
                  <a:txBody>
                    <a:bodyPr/>
                    <a:lstStyle/>
                    <a:p>
                      <a:endParaRPr lang="en-GB" sz="1200" dirty="0"/>
                    </a:p>
                  </a:txBody>
                  <a:tcPr/>
                </a:tc>
                <a:tc>
                  <a:txBody>
                    <a:bodyPr/>
                    <a:lstStyle/>
                    <a:p>
                      <a:endParaRPr lang="en-GB" sz="1200" dirty="0"/>
                    </a:p>
                  </a:txBody>
                  <a:tcPr/>
                </a:tc>
                <a:tc>
                  <a:txBody>
                    <a:bodyPr/>
                    <a:lstStyle/>
                    <a:p>
                      <a:endParaRPr lang="en-GB" sz="1200" dirty="0"/>
                    </a:p>
                  </a:txBody>
                  <a:tcPr/>
                </a:tc>
                <a:extLst>
                  <a:ext uri="{0D108BD9-81ED-4DB2-BD59-A6C34878D82A}">
                    <a16:rowId xmlns:a16="http://schemas.microsoft.com/office/drawing/2014/main" val="1953469719"/>
                  </a:ext>
                </a:extLst>
              </a:tr>
              <a:tr h="370840">
                <a:tc>
                  <a:txBody>
                    <a:bodyPr/>
                    <a:lstStyle/>
                    <a:p>
                      <a:r>
                        <a:rPr lang="en-GB" sz="1200" dirty="0"/>
                        <a:t>23139827</a:t>
                      </a:r>
                    </a:p>
                  </a:txBody>
                  <a:tcPr/>
                </a:tc>
                <a:tc>
                  <a:txBody>
                    <a:bodyPr/>
                    <a:lstStyle/>
                    <a:p>
                      <a:r>
                        <a:rPr lang="en-GB" sz="1200" dirty="0"/>
                        <a:t>Nick</a:t>
                      </a:r>
                    </a:p>
                  </a:txBody>
                  <a:tcPr/>
                </a:tc>
                <a:tc>
                  <a:txBody>
                    <a:bodyPr/>
                    <a:lstStyle/>
                    <a:p>
                      <a:r>
                        <a:rPr lang="en-GB" sz="1200" dirty="0"/>
                        <a:t>75315544</a:t>
                      </a:r>
                    </a:p>
                  </a:txBody>
                  <a:tcPr/>
                </a:tc>
                <a:extLst>
                  <a:ext uri="{0D108BD9-81ED-4DB2-BD59-A6C34878D82A}">
                    <a16:rowId xmlns:a16="http://schemas.microsoft.com/office/drawing/2014/main" val="3233330986"/>
                  </a:ext>
                </a:extLst>
              </a:tr>
            </a:tbl>
          </a:graphicData>
        </a:graphic>
      </p:graphicFrame>
      <p:graphicFrame>
        <p:nvGraphicFramePr>
          <p:cNvPr id="7" name="Table 7">
            <a:extLst>
              <a:ext uri="{FF2B5EF4-FFF2-40B4-BE49-F238E27FC236}">
                <a16:creationId xmlns:a16="http://schemas.microsoft.com/office/drawing/2014/main" id="{D6549590-18EA-029A-215B-BC81A83274A1}"/>
              </a:ext>
            </a:extLst>
          </p:cNvPr>
          <p:cNvGraphicFramePr>
            <a:graphicFrameLocks noGrp="1"/>
          </p:cNvGraphicFramePr>
          <p:nvPr/>
        </p:nvGraphicFramePr>
        <p:xfrm>
          <a:off x="7850438" y="3079708"/>
          <a:ext cx="946468" cy="1483360"/>
        </p:xfrm>
        <a:graphic>
          <a:graphicData uri="http://schemas.openxmlformats.org/drawingml/2006/table">
            <a:tbl>
              <a:tblPr firstRow="1" bandRow="1">
                <a:tableStyleId>{5C22544A-7EE6-4342-B048-85BDC9FD1C3A}</a:tableStyleId>
              </a:tblPr>
              <a:tblGrid>
                <a:gridCol w="946468">
                  <a:extLst>
                    <a:ext uri="{9D8B030D-6E8A-4147-A177-3AD203B41FA5}">
                      <a16:colId xmlns:a16="http://schemas.microsoft.com/office/drawing/2014/main" val="1551054938"/>
                    </a:ext>
                  </a:extLst>
                </a:gridCol>
              </a:tblGrid>
              <a:tr h="370840">
                <a:tc>
                  <a:txBody>
                    <a:bodyPr/>
                    <a:lstStyle/>
                    <a:p>
                      <a:r>
                        <a:rPr lang="en-GB" sz="1400" dirty="0"/>
                        <a:t>Price</a:t>
                      </a:r>
                    </a:p>
                  </a:txBody>
                  <a:tcPr/>
                </a:tc>
                <a:extLst>
                  <a:ext uri="{0D108BD9-81ED-4DB2-BD59-A6C34878D82A}">
                    <a16:rowId xmlns:a16="http://schemas.microsoft.com/office/drawing/2014/main" val="1488878063"/>
                  </a:ext>
                </a:extLst>
              </a:tr>
              <a:tr h="370840">
                <a:tc>
                  <a:txBody>
                    <a:bodyPr/>
                    <a:lstStyle/>
                    <a:p>
                      <a:r>
                        <a:rPr lang="en-GB" sz="1400" dirty="0"/>
                        <a:t>10</a:t>
                      </a:r>
                    </a:p>
                  </a:txBody>
                  <a:tcPr/>
                </a:tc>
                <a:extLst>
                  <a:ext uri="{0D108BD9-81ED-4DB2-BD59-A6C34878D82A}">
                    <a16:rowId xmlns:a16="http://schemas.microsoft.com/office/drawing/2014/main" val="4098427296"/>
                  </a:ext>
                </a:extLst>
              </a:tr>
              <a:tr h="370840">
                <a:tc>
                  <a:txBody>
                    <a:bodyPr/>
                    <a:lstStyle/>
                    <a:p>
                      <a:endParaRPr lang="en-GB" sz="1400" dirty="0"/>
                    </a:p>
                  </a:txBody>
                  <a:tcPr/>
                </a:tc>
                <a:extLst>
                  <a:ext uri="{0D108BD9-81ED-4DB2-BD59-A6C34878D82A}">
                    <a16:rowId xmlns:a16="http://schemas.microsoft.com/office/drawing/2014/main" val="1953469719"/>
                  </a:ext>
                </a:extLst>
              </a:tr>
              <a:tr h="370840">
                <a:tc>
                  <a:txBody>
                    <a:bodyPr/>
                    <a:lstStyle/>
                    <a:p>
                      <a:r>
                        <a:rPr lang="en-GB" sz="1400" dirty="0"/>
                        <a:t>12</a:t>
                      </a:r>
                    </a:p>
                  </a:txBody>
                  <a:tcPr/>
                </a:tc>
                <a:extLst>
                  <a:ext uri="{0D108BD9-81ED-4DB2-BD59-A6C34878D82A}">
                    <a16:rowId xmlns:a16="http://schemas.microsoft.com/office/drawing/2014/main" val="3233330986"/>
                  </a:ext>
                </a:extLst>
              </a:tr>
            </a:tbl>
          </a:graphicData>
        </a:graphic>
      </p:graphicFrame>
      <p:pic>
        <p:nvPicPr>
          <p:cNvPr id="8" name="Picture 7">
            <a:extLst>
              <a:ext uri="{FF2B5EF4-FFF2-40B4-BE49-F238E27FC236}">
                <a16:creationId xmlns:a16="http://schemas.microsoft.com/office/drawing/2014/main" id="{E36E3DB6-C726-D45E-CFD8-FE54C6626CBB}"/>
              </a:ext>
            </a:extLst>
          </p:cNvPr>
          <p:cNvPicPr>
            <a:picLocks noChangeAspect="1"/>
          </p:cNvPicPr>
          <p:nvPr/>
        </p:nvPicPr>
        <p:blipFill rotWithShape="1">
          <a:blip r:embed="rId2"/>
          <a:srcRect r="64793"/>
          <a:stretch/>
        </p:blipFill>
        <p:spPr>
          <a:xfrm>
            <a:off x="6378007" y="3073924"/>
            <a:ext cx="1472431" cy="1511939"/>
          </a:xfrm>
          <a:prstGeom prst="rect">
            <a:avLst/>
          </a:prstGeom>
        </p:spPr>
      </p:pic>
      <p:sp>
        <p:nvSpPr>
          <p:cNvPr id="11" name="TextBox 10">
            <a:extLst>
              <a:ext uri="{FF2B5EF4-FFF2-40B4-BE49-F238E27FC236}">
                <a16:creationId xmlns:a16="http://schemas.microsoft.com/office/drawing/2014/main" id="{125BDACB-B9FC-1280-99B9-D6439094E479}"/>
              </a:ext>
            </a:extLst>
          </p:cNvPr>
          <p:cNvSpPr txBox="1"/>
          <p:nvPr/>
        </p:nvSpPr>
        <p:spPr>
          <a:xfrm>
            <a:off x="88746" y="3060132"/>
            <a:ext cx="6096000" cy="369332"/>
          </a:xfrm>
          <a:prstGeom prst="rect">
            <a:avLst/>
          </a:prstGeom>
          <a:noFill/>
        </p:spPr>
        <p:txBody>
          <a:bodyPr wrap="square">
            <a:spAutoFit/>
          </a:bodyPr>
          <a:lstStyle/>
          <a:p>
            <a:r>
              <a:rPr lang="en-GB" dirty="0"/>
              <a:t>CAR</a:t>
            </a:r>
          </a:p>
        </p:txBody>
      </p:sp>
      <p:sp>
        <p:nvSpPr>
          <p:cNvPr id="13" name="TextBox 12">
            <a:extLst>
              <a:ext uri="{FF2B5EF4-FFF2-40B4-BE49-F238E27FC236}">
                <a16:creationId xmlns:a16="http://schemas.microsoft.com/office/drawing/2014/main" id="{29B5CBDC-C384-DD9C-3C0F-06FB1F41402A}"/>
              </a:ext>
            </a:extLst>
          </p:cNvPr>
          <p:cNvSpPr txBox="1"/>
          <p:nvPr/>
        </p:nvSpPr>
        <p:spPr>
          <a:xfrm>
            <a:off x="4992202" y="3036006"/>
            <a:ext cx="6096000" cy="369332"/>
          </a:xfrm>
          <a:prstGeom prst="rect">
            <a:avLst/>
          </a:prstGeom>
          <a:noFill/>
        </p:spPr>
        <p:txBody>
          <a:bodyPr wrap="square">
            <a:spAutoFit/>
          </a:bodyPr>
          <a:lstStyle/>
          <a:p>
            <a:r>
              <a:rPr lang="en-GB" dirty="0"/>
              <a:t>MEC_REPAIR</a:t>
            </a:r>
          </a:p>
        </p:txBody>
      </p:sp>
      <p:sp>
        <p:nvSpPr>
          <p:cNvPr id="14" name="Rectangle 13">
            <a:extLst>
              <a:ext uri="{FF2B5EF4-FFF2-40B4-BE49-F238E27FC236}">
                <a16:creationId xmlns:a16="http://schemas.microsoft.com/office/drawing/2014/main" id="{0A20DD03-9D81-E3CC-485C-6923B7AAB8AB}"/>
              </a:ext>
            </a:extLst>
          </p:cNvPr>
          <p:cNvSpPr/>
          <p:nvPr/>
        </p:nvSpPr>
        <p:spPr>
          <a:xfrm>
            <a:off x="6378008" y="3847515"/>
            <a:ext cx="1137486" cy="24021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1FDE2E9C-9AA1-ED87-8A06-DD3E2EA6F2F8}"/>
              </a:ext>
            </a:extLst>
          </p:cNvPr>
          <p:cNvSpPr/>
          <p:nvPr/>
        </p:nvSpPr>
        <p:spPr>
          <a:xfrm>
            <a:off x="674519" y="3855353"/>
            <a:ext cx="1232658" cy="24021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C693A6EC-900D-0640-0B69-74F24D869995}"/>
              </a:ext>
            </a:extLst>
          </p:cNvPr>
          <p:cNvSpPr/>
          <p:nvPr/>
        </p:nvSpPr>
        <p:spPr>
          <a:xfrm>
            <a:off x="2176764" y="3877178"/>
            <a:ext cx="676881" cy="24021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34F202F-1915-A6F6-8C07-76AB1C530179}"/>
              </a:ext>
            </a:extLst>
          </p:cNvPr>
          <p:cNvSpPr/>
          <p:nvPr/>
        </p:nvSpPr>
        <p:spPr>
          <a:xfrm>
            <a:off x="3046906" y="3855353"/>
            <a:ext cx="676881" cy="24021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61E725A4-CF20-3526-7152-E0037488A4F0}"/>
              </a:ext>
            </a:extLst>
          </p:cNvPr>
          <p:cNvSpPr/>
          <p:nvPr/>
        </p:nvSpPr>
        <p:spPr>
          <a:xfrm>
            <a:off x="3835024" y="3887561"/>
            <a:ext cx="676881" cy="24021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F2E34351-44B1-5A4A-3F80-84C569C75BFB}"/>
              </a:ext>
            </a:extLst>
          </p:cNvPr>
          <p:cNvSpPr txBox="1"/>
          <p:nvPr/>
        </p:nvSpPr>
        <p:spPr>
          <a:xfrm>
            <a:off x="6469210" y="1294938"/>
            <a:ext cx="3701707" cy="523220"/>
          </a:xfrm>
          <a:prstGeom prst="rect">
            <a:avLst/>
          </a:prstGeom>
          <a:noFill/>
        </p:spPr>
        <p:txBody>
          <a:bodyPr wrap="square">
            <a:spAutoFit/>
          </a:bodyPr>
          <a:lstStyle/>
          <a:p>
            <a:r>
              <a:rPr lang="en-GB" sz="1400" dirty="0"/>
              <a:t>“A car can be repaired by at most one mechanic.</a:t>
            </a:r>
          </a:p>
          <a:p>
            <a:r>
              <a:rPr lang="en-GB" sz="1400" dirty="0"/>
              <a:t>A mechanic must repair one type of car.”</a:t>
            </a:r>
          </a:p>
        </p:txBody>
      </p:sp>
      <p:sp>
        <p:nvSpPr>
          <p:cNvPr id="10" name="Rectangle 9">
            <a:extLst>
              <a:ext uri="{FF2B5EF4-FFF2-40B4-BE49-F238E27FC236}">
                <a16:creationId xmlns:a16="http://schemas.microsoft.com/office/drawing/2014/main" id="{79C5FDF4-3215-F367-26D1-839AFEF3649B}"/>
              </a:ext>
            </a:extLst>
          </p:cNvPr>
          <p:cNvSpPr/>
          <p:nvPr/>
        </p:nvSpPr>
        <p:spPr>
          <a:xfrm>
            <a:off x="674519" y="3801222"/>
            <a:ext cx="4092604" cy="423552"/>
          </a:xfrm>
          <a:prstGeom prst="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solidFill>
                <a:srgbClr val="FF0000"/>
              </a:solidFill>
            </a:endParaRPr>
          </a:p>
        </p:txBody>
      </p:sp>
      <p:grpSp>
        <p:nvGrpSpPr>
          <p:cNvPr id="12" name="Group 11">
            <a:extLst>
              <a:ext uri="{FF2B5EF4-FFF2-40B4-BE49-F238E27FC236}">
                <a16:creationId xmlns:a16="http://schemas.microsoft.com/office/drawing/2014/main" id="{59290763-DB33-F9F4-B6A7-07B897FFA574}"/>
              </a:ext>
            </a:extLst>
          </p:cNvPr>
          <p:cNvGrpSpPr/>
          <p:nvPr/>
        </p:nvGrpSpPr>
        <p:grpSpPr>
          <a:xfrm>
            <a:off x="4563292" y="1885573"/>
            <a:ext cx="6943824" cy="856836"/>
            <a:chOff x="1018680" y="3533832"/>
            <a:chExt cx="9957214" cy="1546661"/>
          </a:xfrm>
        </p:grpSpPr>
        <p:sp>
          <p:nvSpPr>
            <p:cNvPr id="19" name="Flowchart: Decision 18">
              <a:extLst>
                <a:ext uri="{FF2B5EF4-FFF2-40B4-BE49-F238E27FC236}">
                  <a16:creationId xmlns:a16="http://schemas.microsoft.com/office/drawing/2014/main" id="{EE5FEA93-2A81-C004-CD6E-0FCC519C9B83}"/>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20" name="Rectangle 19">
              <a:extLst>
                <a:ext uri="{FF2B5EF4-FFF2-40B4-BE49-F238E27FC236}">
                  <a16:creationId xmlns:a16="http://schemas.microsoft.com/office/drawing/2014/main" id="{2918AEBB-396A-4525-BE02-5476051356C6}"/>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21" name="Oval 20">
              <a:extLst>
                <a:ext uri="{FF2B5EF4-FFF2-40B4-BE49-F238E27FC236}">
                  <a16:creationId xmlns:a16="http://schemas.microsoft.com/office/drawing/2014/main" id="{C543D73A-3566-02C2-DE02-8B783F60425D}"/>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22" name="Oval 21">
              <a:extLst>
                <a:ext uri="{FF2B5EF4-FFF2-40B4-BE49-F238E27FC236}">
                  <a16:creationId xmlns:a16="http://schemas.microsoft.com/office/drawing/2014/main" id="{C60D0A7B-9DEB-EA78-99C2-084CB2FFF6FC}"/>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23" name="Oval 22">
              <a:extLst>
                <a:ext uri="{FF2B5EF4-FFF2-40B4-BE49-F238E27FC236}">
                  <a16:creationId xmlns:a16="http://schemas.microsoft.com/office/drawing/2014/main" id="{7463C248-3EC9-1F0A-8DDA-2C9D56820E79}"/>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24" name="Straight Connector 23">
              <a:extLst>
                <a:ext uri="{FF2B5EF4-FFF2-40B4-BE49-F238E27FC236}">
                  <a16:creationId xmlns:a16="http://schemas.microsoft.com/office/drawing/2014/main" id="{057ACC5A-8E1F-A962-C3B4-B939264F4DDD}"/>
                </a:ext>
              </a:extLst>
            </p:cNvPr>
            <p:cNvCxnSpPr>
              <a:stCxn id="21" idx="6"/>
              <a:endCxn id="20"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6163BD-20B6-E740-7498-8B3D93E58CEE}"/>
                </a:ext>
              </a:extLst>
            </p:cNvPr>
            <p:cNvCxnSpPr>
              <a:cxnSpLocks/>
              <a:stCxn id="23" idx="4"/>
              <a:endCxn id="20"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0F87701-23E5-BB1B-916A-41E65ABFE00B}"/>
                </a:ext>
              </a:extLst>
            </p:cNvPr>
            <p:cNvCxnSpPr>
              <a:cxnSpLocks/>
              <a:stCxn id="22" idx="2"/>
              <a:endCxn id="20"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3299AD7B-536A-96E2-D630-C8F97E0BAD0D}"/>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28" name="Oval 27">
              <a:extLst>
                <a:ext uri="{FF2B5EF4-FFF2-40B4-BE49-F238E27FC236}">
                  <a16:creationId xmlns:a16="http://schemas.microsoft.com/office/drawing/2014/main" id="{64E03DBF-03E8-422E-4B36-D2ECF975DBA0}"/>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29" name="Oval 28">
              <a:extLst>
                <a:ext uri="{FF2B5EF4-FFF2-40B4-BE49-F238E27FC236}">
                  <a16:creationId xmlns:a16="http://schemas.microsoft.com/office/drawing/2014/main" id="{05D32B86-A908-4114-F3AF-839ED5E56B67}"/>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30" name="Straight Connector 29">
              <a:extLst>
                <a:ext uri="{FF2B5EF4-FFF2-40B4-BE49-F238E27FC236}">
                  <a16:creationId xmlns:a16="http://schemas.microsoft.com/office/drawing/2014/main" id="{9DB42E71-5043-E8A9-6D23-84C049D019A4}"/>
                </a:ext>
              </a:extLst>
            </p:cNvPr>
            <p:cNvCxnSpPr>
              <a:cxnSpLocks/>
              <a:stCxn id="28" idx="4"/>
              <a:endCxn id="27"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96A7EE2-C3F8-3FFF-123C-369368DCC432}"/>
                </a:ext>
              </a:extLst>
            </p:cNvPr>
            <p:cNvCxnSpPr>
              <a:cxnSpLocks/>
              <a:stCxn id="29" idx="3"/>
              <a:endCxn id="27"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0A104CD-44F1-0E6E-BAD8-9D8A843CB439}"/>
                </a:ext>
              </a:extLst>
            </p:cNvPr>
            <p:cNvCxnSpPr>
              <a:cxnSpLocks/>
              <a:endCxn id="27"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2645A44-2EE1-B6DF-C89D-795A1BBE046D}"/>
                </a:ext>
              </a:extLst>
            </p:cNvPr>
            <p:cNvCxnSpPr>
              <a:cxnSpLocks/>
              <a:stCxn id="19" idx="3"/>
              <a:endCxn id="27"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C75DF0C-0062-0C75-059A-66EE91ED43C5}"/>
                </a:ext>
              </a:extLst>
            </p:cNvPr>
            <p:cNvCxnSpPr>
              <a:cxnSpLocks/>
              <a:stCxn id="20" idx="3"/>
              <a:endCxn id="19"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1E21809-724F-042F-0542-00049EA28209}"/>
                </a:ext>
              </a:extLst>
            </p:cNvPr>
            <p:cNvSpPr txBox="1"/>
            <p:nvPr/>
          </p:nvSpPr>
          <p:spPr>
            <a:xfrm>
              <a:off x="3892731" y="4300654"/>
              <a:ext cx="697535" cy="427087"/>
            </a:xfrm>
            <a:prstGeom prst="rect">
              <a:avLst/>
            </a:prstGeom>
            <a:noFill/>
          </p:spPr>
          <p:txBody>
            <a:bodyPr wrap="square" rtlCol="0">
              <a:spAutoFit/>
            </a:bodyPr>
            <a:lstStyle/>
            <a:p>
              <a:r>
                <a:rPr lang="en-GB" sz="1000" dirty="0"/>
                <a:t>1</a:t>
              </a:r>
            </a:p>
          </p:txBody>
        </p:sp>
        <p:sp>
          <p:nvSpPr>
            <p:cNvPr id="36" name="TextBox 35">
              <a:extLst>
                <a:ext uri="{FF2B5EF4-FFF2-40B4-BE49-F238E27FC236}">
                  <a16:creationId xmlns:a16="http://schemas.microsoft.com/office/drawing/2014/main" id="{9D8BC670-0D48-9B4E-CF3F-A91A5D10D95F}"/>
                </a:ext>
              </a:extLst>
            </p:cNvPr>
            <p:cNvSpPr txBox="1"/>
            <p:nvPr/>
          </p:nvSpPr>
          <p:spPr>
            <a:xfrm>
              <a:off x="7833559" y="4260654"/>
              <a:ext cx="697535" cy="427087"/>
            </a:xfrm>
            <a:prstGeom prst="rect">
              <a:avLst/>
            </a:prstGeom>
            <a:noFill/>
          </p:spPr>
          <p:txBody>
            <a:bodyPr wrap="square" rtlCol="0">
              <a:spAutoFit/>
            </a:bodyPr>
            <a:lstStyle/>
            <a:p>
              <a:r>
                <a:rPr lang="en-GB" sz="1000" dirty="0"/>
                <a:t>1</a:t>
              </a:r>
            </a:p>
          </p:txBody>
        </p:sp>
        <p:sp>
          <p:nvSpPr>
            <p:cNvPr id="37" name="Oval 36">
              <a:extLst>
                <a:ext uri="{FF2B5EF4-FFF2-40B4-BE49-F238E27FC236}">
                  <a16:creationId xmlns:a16="http://schemas.microsoft.com/office/drawing/2014/main" id="{C7501762-F033-9D36-A026-65A1F10BE8E7}"/>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cxnSp>
        <p:nvCxnSpPr>
          <p:cNvPr id="38" name="Straight Connector 37">
            <a:extLst>
              <a:ext uri="{FF2B5EF4-FFF2-40B4-BE49-F238E27FC236}">
                <a16:creationId xmlns:a16="http://schemas.microsoft.com/office/drawing/2014/main" id="{067FCAA9-A18D-0D54-CD96-06F903FBE410}"/>
              </a:ext>
            </a:extLst>
          </p:cNvPr>
          <p:cNvCxnSpPr>
            <a:cxnSpLocks/>
          </p:cNvCxnSpPr>
          <p:nvPr/>
        </p:nvCxnSpPr>
        <p:spPr>
          <a:xfrm>
            <a:off x="8580582" y="2560960"/>
            <a:ext cx="10458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7682CD01-E8C3-0458-9E5E-DC311374BCFA}"/>
              </a:ext>
            </a:extLst>
          </p:cNvPr>
          <p:cNvSpPr/>
          <p:nvPr/>
        </p:nvSpPr>
        <p:spPr>
          <a:xfrm>
            <a:off x="7331230" y="1626058"/>
            <a:ext cx="4455492" cy="151193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40" name="Arrow: Up 39">
            <a:extLst>
              <a:ext uri="{FF2B5EF4-FFF2-40B4-BE49-F238E27FC236}">
                <a16:creationId xmlns:a16="http://schemas.microsoft.com/office/drawing/2014/main" id="{02B55F22-8DA3-1CB8-3C5B-C1F4106000EF}"/>
              </a:ext>
            </a:extLst>
          </p:cNvPr>
          <p:cNvSpPr/>
          <p:nvPr/>
        </p:nvSpPr>
        <p:spPr>
          <a:xfrm>
            <a:off x="8691418" y="2602177"/>
            <a:ext cx="342413" cy="61252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2742264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68BA9A-5EE5-D17C-4112-A76D16FBFBE6}"/>
              </a:ext>
            </a:extLst>
          </p:cNvPr>
          <p:cNvSpPr>
            <a:spLocks noGrp="1"/>
          </p:cNvSpPr>
          <p:nvPr>
            <p:ph type="title"/>
          </p:nvPr>
        </p:nvSpPr>
        <p:spPr>
          <a:xfrm>
            <a:off x="783773" y="475866"/>
            <a:ext cx="8250058" cy="843747"/>
          </a:xfrm>
        </p:spPr>
        <p:txBody>
          <a:bodyPr/>
          <a:lstStyle/>
          <a:p>
            <a:r>
              <a:rPr lang="en-GB" dirty="0"/>
              <a:t>Referential Integrity</a:t>
            </a:r>
          </a:p>
        </p:txBody>
      </p:sp>
      <p:sp>
        <p:nvSpPr>
          <p:cNvPr id="6" name="Content Placeholder 5">
            <a:extLst>
              <a:ext uri="{FF2B5EF4-FFF2-40B4-BE49-F238E27FC236}">
                <a16:creationId xmlns:a16="http://schemas.microsoft.com/office/drawing/2014/main" id="{1EA11BFD-A035-C18E-2B40-AC24CC9DB86E}"/>
              </a:ext>
            </a:extLst>
          </p:cNvPr>
          <p:cNvSpPr>
            <a:spLocks noGrp="1"/>
          </p:cNvSpPr>
          <p:nvPr>
            <p:ph idx="1"/>
          </p:nvPr>
        </p:nvSpPr>
        <p:spPr>
          <a:xfrm>
            <a:off x="807252" y="1848473"/>
            <a:ext cx="11167033" cy="4778750"/>
          </a:xfrm>
        </p:spPr>
        <p:txBody>
          <a:bodyPr>
            <a:normAutofit/>
          </a:bodyPr>
          <a:lstStyle/>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r>
              <a:rPr lang="en-GB" dirty="0"/>
              <a:t>If a tuple (say 2</a:t>
            </a:r>
            <a:r>
              <a:rPr lang="en-GB" baseline="30000" dirty="0"/>
              <a:t>nd</a:t>
            </a:r>
            <a:r>
              <a:rPr lang="en-GB" dirty="0"/>
              <a:t> tuple) is to be deleted from referenced table (CAR)</a:t>
            </a:r>
          </a:p>
          <a:p>
            <a:pPr lvl="2"/>
            <a:r>
              <a:rPr lang="en-GB" dirty="0"/>
              <a:t>Get the primary key value of the tuple (</a:t>
            </a:r>
            <a:r>
              <a:rPr lang="en-GB" dirty="0" err="1"/>
              <a:t>Toyota_Corolla</a:t>
            </a:r>
            <a:r>
              <a:rPr lang="en-GB" dirty="0"/>
              <a:t>).</a:t>
            </a:r>
          </a:p>
          <a:p>
            <a:pPr lvl="2"/>
            <a:r>
              <a:rPr lang="en-GB" dirty="0"/>
              <a:t>Find all the tuples with values (</a:t>
            </a:r>
            <a:r>
              <a:rPr lang="en-GB" dirty="0" err="1"/>
              <a:t>Toyota_Corolla</a:t>
            </a:r>
            <a:r>
              <a:rPr lang="en-GB" dirty="0"/>
              <a:t>) in the referencing table (MEC_REPAIR)</a:t>
            </a:r>
          </a:p>
          <a:p>
            <a:pPr lvl="3"/>
            <a:r>
              <a:rPr lang="en-GB" dirty="0"/>
              <a:t>If CASCADE -&gt; Delete all these tuples in the referencing table (MEC_REPAIR) and delete the tuple in the referenced table (CAR) OR</a:t>
            </a:r>
          </a:p>
          <a:p>
            <a:pPr lvl="3"/>
            <a:r>
              <a:rPr lang="en-GB" dirty="0"/>
              <a:t>If </a:t>
            </a:r>
            <a:r>
              <a:rPr lang="en-GB" dirty="0">
                <a:solidFill>
                  <a:srgbClr val="FF0000"/>
                </a:solidFill>
              </a:rPr>
              <a:t>REJECT-</a:t>
            </a:r>
            <a:r>
              <a:rPr lang="en-GB" dirty="0"/>
              <a:t>&gt; Do NOT allow deletion of the tuple in the referencing and in the referenced table (CAR)</a:t>
            </a:r>
          </a:p>
          <a:p>
            <a:pPr lvl="2"/>
            <a:endParaRPr lang="en-GB" dirty="0"/>
          </a:p>
          <a:p>
            <a:pPr marL="914400" lvl="2" indent="0">
              <a:buNone/>
            </a:pPr>
            <a:endParaRPr lang="en-GB" dirty="0"/>
          </a:p>
          <a:p>
            <a:pPr marL="457200" lvl="1" indent="0">
              <a:buNone/>
            </a:pPr>
            <a:endParaRPr lang="en-GB" dirty="0"/>
          </a:p>
        </p:txBody>
      </p:sp>
      <p:sp>
        <p:nvSpPr>
          <p:cNvPr id="4" name="Slide Number Placeholder 3">
            <a:extLst>
              <a:ext uri="{FF2B5EF4-FFF2-40B4-BE49-F238E27FC236}">
                <a16:creationId xmlns:a16="http://schemas.microsoft.com/office/drawing/2014/main" id="{EDF9BB93-8687-BFE0-B7E9-2AF08ED97B59}"/>
              </a:ext>
            </a:extLst>
          </p:cNvPr>
          <p:cNvSpPr>
            <a:spLocks noGrp="1"/>
          </p:cNvSpPr>
          <p:nvPr>
            <p:ph type="sldNum" sz="quarter" idx="4"/>
          </p:nvPr>
        </p:nvSpPr>
        <p:spPr/>
        <p:txBody>
          <a:bodyPr/>
          <a:lstStyle/>
          <a:p>
            <a:fld id="{6998E55D-8E2A-4AFE-A61C-B5DBBB7761E7}" type="slidenum">
              <a:rPr lang="en-GB" smtClean="0"/>
              <a:pPr/>
              <a:t>96</a:t>
            </a:fld>
            <a:endParaRPr lang="en-GB"/>
          </a:p>
        </p:txBody>
      </p:sp>
      <p:pic>
        <p:nvPicPr>
          <p:cNvPr id="2" name="Picture 1">
            <a:extLst>
              <a:ext uri="{FF2B5EF4-FFF2-40B4-BE49-F238E27FC236}">
                <a16:creationId xmlns:a16="http://schemas.microsoft.com/office/drawing/2014/main" id="{D36110CE-E0A2-30A5-4087-400FD86FF42B}"/>
              </a:ext>
            </a:extLst>
          </p:cNvPr>
          <p:cNvPicPr>
            <a:picLocks noChangeAspect="1"/>
          </p:cNvPicPr>
          <p:nvPr/>
        </p:nvPicPr>
        <p:blipFill>
          <a:blip r:embed="rId2"/>
          <a:stretch>
            <a:fillRect/>
          </a:stretch>
        </p:blipFill>
        <p:spPr>
          <a:xfrm>
            <a:off x="674519" y="3073939"/>
            <a:ext cx="4182218" cy="1511939"/>
          </a:xfrm>
          <a:prstGeom prst="rect">
            <a:avLst/>
          </a:prstGeom>
        </p:spPr>
      </p:pic>
      <p:graphicFrame>
        <p:nvGraphicFramePr>
          <p:cNvPr id="3" name="Table 7">
            <a:extLst>
              <a:ext uri="{FF2B5EF4-FFF2-40B4-BE49-F238E27FC236}">
                <a16:creationId xmlns:a16="http://schemas.microsoft.com/office/drawing/2014/main" id="{15BC9764-8D5B-0844-95E0-53F394DC6626}"/>
              </a:ext>
            </a:extLst>
          </p:cNvPr>
          <p:cNvGraphicFramePr>
            <a:graphicFrameLocks noGrp="1"/>
          </p:cNvGraphicFramePr>
          <p:nvPr/>
        </p:nvGraphicFramePr>
        <p:xfrm>
          <a:off x="8796906" y="3079708"/>
          <a:ext cx="3027511" cy="1483360"/>
        </p:xfrm>
        <a:graphic>
          <a:graphicData uri="http://schemas.openxmlformats.org/drawingml/2006/table">
            <a:tbl>
              <a:tblPr firstRow="1" bandRow="1">
                <a:tableStyleId>{5C22544A-7EE6-4342-B048-85BDC9FD1C3A}</a:tableStyleId>
              </a:tblPr>
              <a:tblGrid>
                <a:gridCol w="1122157">
                  <a:extLst>
                    <a:ext uri="{9D8B030D-6E8A-4147-A177-3AD203B41FA5}">
                      <a16:colId xmlns:a16="http://schemas.microsoft.com/office/drawing/2014/main" val="1551054938"/>
                    </a:ext>
                  </a:extLst>
                </a:gridCol>
                <a:gridCol w="693905">
                  <a:extLst>
                    <a:ext uri="{9D8B030D-6E8A-4147-A177-3AD203B41FA5}">
                      <a16:colId xmlns:a16="http://schemas.microsoft.com/office/drawing/2014/main" val="2429303523"/>
                    </a:ext>
                  </a:extLst>
                </a:gridCol>
                <a:gridCol w="1211449">
                  <a:extLst>
                    <a:ext uri="{9D8B030D-6E8A-4147-A177-3AD203B41FA5}">
                      <a16:colId xmlns:a16="http://schemas.microsoft.com/office/drawing/2014/main" val="749733657"/>
                    </a:ext>
                  </a:extLst>
                </a:gridCol>
              </a:tblGrid>
              <a:tr h="370840">
                <a:tc>
                  <a:txBody>
                    <a:bodyPr/>
                    <a:lstStyle/>
                    <a:p>
                      <a:r>
                        <a:rPr lang="en-GB" sz="1200" dirty="0"/>
                        <a:t>SSI</a:t>
                      </a:r>
                    </a:p>
                  </a:txBody>
                  <a:tcPr/>
                </a:tc>
                <a:tc>
                  <a:txBody>
                    <a:bodyPr/>
                    <a:lstStyle/>
                    <a:p>
                      <a:r>
                        <a:rPr lang="en-GB" sz="1200" dirty="0"/>
                        <a:t>Name</a:t>
                      </a:r>
                    </a:p>
                  </a:txBody>
                  <a:tcPr/>
                </a:tc>
                <a:tc>
                  <a:txBody>
                    <a:bodyPr/>
                    <a:lstStyle/>
                    <a:p>
                      <a:r>
                        <a:rPr lang="en-GB" sz="1200" dirty="0" err="1"/>
                        <a:t>Phone_Number</a:t>
                      </a:r>
                      <a:endParaRPr lang="en-GB" sz="1200" dirty="0"/>
                    </a:p>
                  </a:txBody>
                  <a:tcPr/>
                </a:tc>
                <a:extLst>
                  <a:ext uri="{0D108BD9-81ED-4DB2-BD59-A6C34878D82A}">
                    <a16:rowId xmlns:a16="http://schemas.microsoft.com/office/drawing/2014/main" val="1488878063"/>
                  </a:ext>
                </a:extLst>
              </a:tr>
              <a:tr h="370840">
                <a:tc>
                  <a:txBody>
                    <a:bodyPr/>
                    <a:lstStyle/>
                    <a:p>
                      <a:r>
                        <a:rPr lang="en-GB" sz="1200" dirty="0"/>
                        <a:t>87542702</a:t>
                      </a:r>
                    </a:p>
                  </a:txBody>
                  <a:tcPr/>
                </a:tc>
                <a:tc>
                  <a:txBody>
                    <a:bodyPr/>
                    <a:lstStyle/>
                    <a:p>
                      <a:r>
                        <a:rPr lang="en-GB" sz="1200" dirty="0"/>
                        <a:t>Tom</a:t>
                      </a:r>
                    </a:p>
                  </a:txBody>
                  <a:tcPr/>
                </a:tc>
                <a:tc>
                  <a:txBody>
                    <a:bodyPr/>
                    <a:lstStyle/>
                    <a:p>
                      <a:r>
                        <a:rPr lang="en-GB" sz="1200" dirty="0"/>
                        <a:t>75315567</a:t>
                      </a:r>
                    </a:p>
                  </a:txBody>
                  <a:tcPr/>
                </a:tc>
                <a:extLst>
                  <a:ext uri="{0D108BD9-81ED-4DB2-BD59-A6C34878D82A}">
                    <a16:rowId xmlns:a16="http://schemas.microsoft.com/office/drawing/2014/main" val="4098427296"/>
                  </a:ext>
                </a:extLst>
              </a:tr>
              <a:tr h="370840">
                <a:tc>
                  <a:txBody>
                    <a:bodyPr/>
                    <a:lstStyle/>
                    <a:p>
                      <a:r>
                        <a:rPr lang="en-GB" sz="1200" dirty="0"/>
                        <a:t>68201937</a:t>
                      </a:r>
                    </a:p>
                  </a:txBody>
                  <a:tcPr/>
                </a:tc>
                <a:tc>
                  <a:txBody>
                    <a:bodyPr/>
                    <a:lstStyle/>
                    <a:p>
                      <a:r>
                        <a:rPr lang="en-GB" sz="1200" dirty="0"/>
                        <a:t>Uraz</a:t>
                      </a:r>
                    </a:p>
                  </a:txBody>
                  <a:tcPr/>
                </a:tc>
                <a:tc>
                  <a:txBody>
                    <a:bodyPr/>
                    <a:lstStyle/>
                    <a:p>
                      <a:r>
                        <a:rPr lang="en-GB" sz="1200" dirty="0"/>
                        <a:t>75335521</a:t>
                      </a:r>
                    </a:p>
                  </a:txBody>
                  <a:tcPr/>
                </a:tc>
                <a:extLst>
                  <a:ext uri="{0D108BD9-81ED-4DB2-BD59-A6C34878D82A}">
                    <a16:rowId xmlns:a16="http://schemas.microsoft.com/office/drawing/2014/main" val="1953469719"/>
                  </a:ext>
                </a:extLst>
              </a:tr>
              <a:tr h="370840">
                <a:tc>
                  <a:txBody>
                    <a:bodyPr/>
                    <a:lstStyle/>
                    <a:p>
                      <a:r>
                        <a:rPr lang="en-GB" sz="1200" dirty="0"/>
                        <a:t>23139827</a:t>
                      </a:r>
                    </a:p>
                  </a:txBody>
                  <a:tcPr/>
                </a:tc>
                <a:tc>
                  <a:txBody>
                    <a:bodyPr/>
                    <a:lstStyle/>
                    <a:p>
                      <a:r>
                        <a:rPr lang="en-GB" sz="1200" dirty="0"/>
                        <a:t>Nick</a:t>
                      </a:r>
                    </a:p>
                  </a:txBody>
                  <a:tcPr/>
                </a:tc>
                <a:tc>
                  <a:txBody>
                    <a:bodyPr/>
                    <a:lstStyle/>
                    <a:p>
                      <a:r>
                        <a:rPr lang="en-GB" sz="1200" dirty="0"/>
                        <a:t>75315544</a:t>
                      </a:r>
                    </a:p>
                  </a:txBody>
                  <a:tcPr/>
                </a:tc>
                <a:extLst>
                  <a:ext uri="{0D108BD9-81ED-4DB2-BD59-A6C34878D82A}">
                    <a16:rowId xmlns:a16="http://schemas.microsoft.com/office/drawing/2014/main" val="3233330986"/>
                  </a:ext>
                </a:extLst>
              </a:tr>
            </a:tbl>
          </a:graphicData>
        </a:graphic>
      </p:graphicFrame>
      <p:graphicFrame>
        <p:nvGraphicFramePr>
          <p:cNvPr id="7" name="Table 7">
            <a:extLst>
              <a:ext uri="{FF2B5EF4-FFF2-40B4-BE49-F238E27FC236}">
                <a16:creationId xmlns:a16="http://schemas.microsoft.com/office/drawing/2014/main" id="{D6549590-18EA-029A-215B-BC81A83274A1}"/>
              </a:ext>
            </a:extLst>
          </p:cNvPr>
          <p:cNvGraphicFramePr>
            <a:graphicFrameLocks noGrp="1"/>
          </p:cNvGraphicFramePr>
          <p:nvPr/>
        </p:nvGraphicFramePr>
        <p:xfrm>
          <a:off x="7850438" y="3079708"/>
          <a:ext cx="946468" cy="1483360"/>
        </p:xfrm>
        <a:graphic>
          <a:graphicData uri="http://schemas.openxmlformats.org/drawingml/2006/table">
            <a:tbl>
              <a:tblPr firstRow="1" bandRow="1">
                <a:tableStyleId>{5C22544A-7EE6-4342-B048-85BDC9FD1C3A}</a:tableStyleId>
              </a:tblPr>
              <a:tblGrid>
                <a:gridCol w="946468">
                  <a:extLst>
                    <a:ext uri="{9D8B030D-6E8A-4147-A177-3AD203B41FA5}">
                      <a16:colId xmlns:a16="http://schemas.microsoft.com/office/drawing/2014/main" val="1551054938"/>
                    </a:ext>
                  </a:extLst>
                </a:gridCol>
              </a:tblGrid>
              <a:tr h="370840">
                <a:tc>
                  <a:txBody>
                    <a:bodyPr/>
                    <a:lstStyle/>
                    <a:p>
                      <a:r>
                        <a:rPr lang="en-GB" sz="1400" dirty="0"/>
                        <a:t>Price</a:t>
                      </a:r>
                    </a:p>
                  </a:txBody>
                  <a:tcPr/>
                </a:tc>
                <a:extLst>
                  <a:ext uri="{0D108BD9-81ED-4DB2-BD59-A6C34878D82A}">
                    <a16:rowId xmlns:a16="http://schemas.microsoft.com/office/drawing/2014/main" val="1488878063"/>
                  </a:ext>
                </a:extLst>
              </a:tr>
              <a:tr h="370840">
                <a:tc>
                  <a:txBody>
                    <a:bodyPr/>
                    <a:lstStyle/>
                    <a:p>
                      <a:r>
                        <a:rPr lang="en-GB" sz="1400" dirty="0"/>
                        <a:t>10</a:t>
                      </a:r>
                    </a:p>
                  </a:txBody>
                  <a:tcPr/>
                </a:tc>
                <a:extLst>
                  <a:ext uri="{0D108BD9-81ED-4DB2-BD59-A6C34878D82A}">
                    <a16:rowId xmlns:a16="http://schemas.microsoft.com/office/drawing/2014/main" val="4098427296"/>
                  </a:ext>
                </a:extLst>
              </a:tr>
              <a:tr h="370840">
                <a:tc>
                  <a:txBody>
                    <a:bodyPr/>
                    <a:lstStyle/>
                    <a:p>
                      <a:r>
                        <a:rPr lang="en-GB" sz="1400" dirty="0"/>
                        <a:t>23</a:t>
                      </a:r>
                    </a:p>
                  </a:txBody>
                  <a:tcPr/>
                </a:tc>
                <a:extLst>
                  <a:ext uri="{0D108BD9-81ED-4DB2-BD59-A6C34878D82A}">
                    <a16:rowId xmlns:a16="http://schemas.microsoft.com/office/drawing/2014/main" val="1953469719"/>
                  </a:ext>
                </a:extLst>
              </a:tr>
              <a:tr h="370840">
                <a:tc>
                  <a:txBody>
                    <a:bodyPr/>
                    <a:lstStyle/>
                    <a:p>
                      <a:r>
                        <a:rPr lang="en-GB" sz="1400" dirty="0"/>
                        <a:t>12</a:t>
                      </a:r>
                    </a:p>
                  </a:txBody>
                  <a:tcPr/>
                </a:tc>
                <a:extLst>
                  <a:ext uri="{0D108BD9-81ED-4DB2-BD59-A6C34878D82A}">
                    <a16:rowId xmlns:a16="http://schemas.microsoft.com/office/drawing/2014/main" val="3233330986"/>
                  </a:ext>
                </a:extLst>
              </a:tr>
            </a:tbl>
          </a:graphicData>
        </a:graphic>
      </p:graphicFrame>
      <p:pic>
        <p:nvPicPr>
          <p:cNvPr id="8" name="Picture 7">
            <a:extLst>
              <a:ext uri="{FF2B5EF4-FFF2-40B4-BE49-F238E27FC236}">
                <a16:creationId xmlns:a16="http://schemas.microsoft.com/office/drawing/2014/main" id="{E36E3DB6-C726-D45E-CFD8-FE54C6626CBB}"/>
              </a:ext>
            </a:extLst>
          </p:cNvPr>
          <p:cNvPicPr>
            <a:picLocks noChangeAspect="1"/>
          </p:cNvPicPr>
          <p:nvPr/>
        </p:nvPicPr>
        <p:blipFill rotWithShape="1">
          <a:blip r:embed="rId2"/>
          <a:srcRect r="64793"/>
          <a:stretch/>
        </p:blipFill>
        <p:spPr>
          <a:xfrm>
            <a:off x="6378007" y="3073924"/>
            <a:ext cx="1472431" cy="1511939"/>
          </a:xfrm>
          <a:prstGeom prst="rect">
            <a:avLst/>
          </a:prstGeom>
        </p:spPr>
      </p:pic>
      <p:sp>
        <p:nvSpPr>
          <p:cNvPr id="11" name="TextBox 10">
            <a:extLst>
              <a:ext uri="{FF2B5EF4-FFF2-40B4-BE49-F238E27FC236}">
                <a16:creationId xmlns:a16="http://schemas.microsoft.com/office/drawing/2014/main" id="{125BDACB-B9FC-1280-99B9-D6439094E479}"/>
              </a:ext>
            </a:extLst>
          </p:cNvPr>
          <p:cNvSpPr txBox="1"/>
          <p:nvPr/>
        </p:nvSpPr>
        <p:spPr>
          <a:xfrm>
            <a:off x="88746" y="3060132"/>
            <a:ext cx="6096000" cy="369332"/>
          </a:xfrm>
          <a:prstGeom prst="rect">
            <a:avLst/>
          </a:prstGeom>
          <a:noFill/>
        </p:spPr>
        <p:txBody>
          <a:bodyPr wrap="square">
            <a:spAutoFit/>
          </a:bodyPr>
          <a:lstStyle/>
          <a:p>
            <a:r>
              <a:rPr lang="en-GB" dirty="0"/>
              <a:t>CAR</a:t>
            </a:r>
          </a:p>
        </p:txBody>
      </p:sp>
      <p:sp>
        <p:nvSpPr>
          <p:cNvPr id="13" name="TextBox 12">
            <a:extLst>
              <a:ext uri="{FF2B5EF4-FFF2-40B4-BE49-F238E27FC236}">
                <a16:creationId xmlns:a16="http://schemas.microsoft.com/office/drawing/2014/main" id="{29B5CBDC-C384-DD9C-3C0F-06FB1F41402A}"/>
              </a:ext>
            </a:extLst>
          </p:cNvPr>
          <p:cNvSpPr txBox="1"/>
          <p:nvPr/>
        </p:nvSpPr>
        <p:spPr>
          <a:xfrm>
            <a:off x="4992202" y="3036006"/>
            <a:ext cx="6096000" cy="369332"/>
          </a:xfrm>
          <a:prstGeom prst="rect">
            <a:avLst/>
          </a:prstGeom>
          <a:noFill/>
        </p:spPr>
        <p:txBody>
          <a:bodyPr wrap="square">
            <a:spAutoFit/>
          </a:bodyPr>
          <a:lstStyle/>
          <a:p>
            <a:r>
              <a:rPr lang="en-GB" dirty="0"/>
              <a:t>MEC_REPAIR</a:t>
            </a:r>
          </a:p>
        </p:txBody>
      </p:sp>
      <p:sp>
        <p:nvSpPr>
          <p:cNvPr id="9" name="Rectangle 8">
            <a:extLst>
              <a:ext uri="{FF2B5EF4-FFF2-40B4-BE49-F238E27FC236}">
                <a16:creationId xmlns:a16="http://schemas.microsoft.com/office/drawing/2014/main" id="{4F1C2201-B83D-C9F1-D1BD-754D6B5110CB}"/>
              </a:ext>
            </a:extLst>
          </p:cNvPr>
          <p:cNvSpPr/>
          <p:nvPr/>
        </p:nvSpPr>
        <p:spPr>
          <a:xfrm>
            <a:off x="674519" y="3823063"/>
            <a:ext cx="1354578" cy="304800"/>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sp>
        <p:nvSpPr>
          <p:cNvPr id="10" name="Rectangle 9">
            <a:extLst>
              <a:ext uri="{FF2B5EF4-FFF2-40B4-BE49-F238E27FC236}">
                <a16:creationId xmlns:a16="http://schemas.microsoft.com/office/drawing/2014/main" id="{C7BCE1EE-1352-2A45-85F2-A6A3665408F7}"/>
              </a:ext>
            </a:extLst>
          </p:cNvPr>
          <p:cNvSpPr/>
          <p:nvPr/>
        </p:nvSpPr>
        <p:spPr>
          <a:xfrm>
            <a:off x="6436933" y="3821388"/>
            <a:ext cx="1354578" cy="304800"/>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sp>
        <p:nvSpPr>
          <p:cNvPr id="12" name="Rectangle 11">
            <a:extLst>
              <a:ext uri="{FF2B5EF4-FFF2-40B4-BE49-F238E27FC236}">
                <a16:creationId xmlns:a16="http://schemas.microsoft.com/office/drawing/2014/main" id="{C27E9153-606A-152E-C39F-D7733C4EE083}"/>
              </a:ext>
            </a:extLst>
          </p:cNvPr>
          <p:cNvSpPr/>
          <p:nvPr/>
        </p:nvSpPr>
        <p:spPr>
          <a:xfrm>
            <a:off x="6270172" y="3735977"/>
            <a:ext cx="5428086" cy="542611"/>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solidFill>
                <a:srgbClr val="FF0000"/>
              </a:solidFill>
            </a:endParaRPr>
          </a:p>
        </p:txBody>
      </p:sp>
      <p:sp>
        <p:nvSpPr>
          <p:cNvPr id="14" name="TextBox 13">
            <a:extLst>
              <a:ext uri="{FF2B5EF4-FFF2-40B4-BE49-F238E27FC236}">
                <a16:creationId xmlns:a16="http://schemas.microsoft.com/office/drawing/2014/main" id="{F49561CC-F189-2DC5-F3AC-F3945F626D6B}"/>
              </a:ext>
            </a:extLst>
          </p:cNvPr>
          <p:cNvSpPr txBox="1"/>
          <p:nvPr/>
        </p:nvSpPr>
        <p:spPr>
          <a:xfrm>
            <a:off x="6469210" y="1294938"/>
            <a:ext cx="3701707" cy="523220"/>
          </a:xfrm>
          <a:prstGeom prst="rect">
            <a:avLst/>
          </a:prstGeom>
          <a:noFill/>
        </p:spPr>
        <p:txBody>
          <a:bodyPr wrap="square">
            <a:spAutoFit/>
          </a:bodyPr>
          <a:lstStyle/>
          <a:p>
            <a:r>
              <a:rPr lang="en-GB" sz="1400" dirty="0"/>
              <a:t>“A car can be repaired by at most one mechanic.</a:t>
            </a:r>
          </a:p>
          <a:p>
            <a:r>
              <a:rPr lang="en-GB" sz="1400" dirty="0"/>
              <a:t>A mechanic must repair one type of car.”</a:t>
            </a:r>
          </a:p>
        </p:txBody>
      </p:sp>
      <p:sp>
        <p:nvSpPr>
          <p:cNvPr id="15" name="Rectangle 14">
            <a:extLst>
              <a:ext uri="{FF2B5EF4-FFF2-40B4-BE49-F238E27FC236}">
                <a16:creationId xmlns:a16="http://schemas.microsoft.com/office/drawing/2014/main" id="{52610CFD-4FC3-4F2A-1B41-DF076E3BA47D}"/>
              </a:ext>
            </a:extLst>
          </p:cNvPr>
          <p:cNvSpPr/>
          <p:nvPr/>
        </p:nvSpPr>
        <p:spPr>
          <a:xfrm>
            <a:off x="674519" y="3801222"/>
            <a:ext cx="4092604" cy="423552"/>
          </a:xfrm>
          <a:prstGeom prst="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solidFill>
                <a:srgbClr val="FF0000"/>
              </a:solidFill>
            </a:endParaRPr>
          </a:p>
        </p:txBody>
      </p:sp>
      <p:grpSp>
        <p:nvGrpSpPr>
          <p:cNvPr id="16" name="Group 15">
            <a:extLst>
              <a:ext uri="{FF2B5EF4-FFF2-40B4-BE49-F238E27FC236}">
                <a16:creationId xmlns:a16="http://schemas.microsoft.com/office/drawing/2014/main" id="{66BB614E-DC0B-735E-2268-441F4E062932}"/>
              </a:ext>
            </a:extLst>
          </p:cNvPr>
          <p:cNvGrpSpPr/>
          <p:nvPr/>
        </p:nvGrpSpPr>
        <p:grpSpPr>
          <a:xfrm>
            <a:off x="4563292" y="1885573"/>
            <a:ext cx="6943824" cy="856836"/>
            <a:chOff x="1018680" y="3533832"/>
            <a:chExt cx="9957214" cy="1546661"/>
          </a:xfrm>
        </p:grpSpPr>
        <p:sp>
          <p:nvSpPr>
            <p:cNvPr id="17" name="Flowchart: Decision 16">
              <a:extLst>
                <a:ext uri="{FF2B5EF4-FFF2-40B4-BE49-F238E27FC236}">
                  <a16:creationId xmlns:a16="http://schemas.microsoft.com/office/drawing/2014/main" id="{2E0964DA-E214-FD72-C98C-DCBAAB55AFBE}"/>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18" name="Rectangle 17">
              <a:extLst>
                <a:ext uri="{FF2B5EF4-FFF2-40B4-BE49-F238E27FC236}">
                  <a16:creationId xmlns:a16="http://schemas.microsoft.com/office/drawing/2014/main" id="{D3B35056-581B-4CEE-C0AF-45E336D9ACBA}"/>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19" name="Oval 18">
              <a:extLst>
                <a:ext uri="{FF2B5EF4-FFF2-40B4-BE49-F238E27FC236}">
                  <a16:creationId xmlns:a16="http://schemas.microsoft.com/office/drawing/2014/main" id="{DE5904A8-AABE-95A6-2C5E-2CCCAE25F880}"/>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20" name="Oval 19">
              <a:extLst>
                <a:ext uri="{FF2B5EF4-FFF2-40B4-BE49-F238E27FC236}">
                  <a16:creationId xmlns:a16="http://schemas.microsoft.com/office/drawing/2014/main" id="{3C91EE1C-CF35-7CB0-2200-E12F6A9034E2}"/>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21" name="Oval 20">
              <a:extLst>
                <a:ext uri="{FF2B5EF4-FFF2-40B4-BE49-F238E27FC236}">
                  <a16:creationId xmlns:a16="http://schemas.microsoft.com/office/drawing/2014/main" id="{F7CE5782-16D7-79C7-1F18-3456C0D7A9A1}"/>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22" name="Straight Connector 21">
              <a:extLst>
                <a:ext uri="{FF2B5EF4-FFF2-40B4-BE49-F238E27FC236}">
                  <a16:creationId xmlns:a16="http://schemas.microsoft.com/office/drawing/2014/main" id="{703279AF-D4D0-CA37-CE7F-63D6C6977A00}"/>
                </a:ext>
              </a:extLst>
            </p:cNvPr>
            <p:cNvCxnSpPr>
              <a:stCxn id="19" idx="6"/>
              <a:endCxn id="18"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DFCACD0-C114-CF08-3440-8F7CB339C099}"/>
                </a:ext>
              </a:extLst>
            </p:cNvPr>
            <p:cNvCxnSpPr>
              <a:cxnSpLocks/>
              <a:stCxn id="21" idx="4"/>
              <a:endCxn id="18"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8DA305B-0734-0D0E-19A2-C3F7923F29AF}"/>
                </a:ext>
              </a:extLst>
            </p:cNvPr>
            <p:cNvCxnSpPr>
              <a:cxnSpLocks/>
              <a:stCxn id="20" idx="2"/>
              <a:endCxn id="18"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7692C13-D0ED-5D43-BE74-2CBB1B3DDFED}"/>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26" name="Oval 25">
              <a:extLst>
                <a:ext uri="{FF2B5EF4-FFF2-40B4-BE49-F238E27FC236}">
                  <a16:creationId xmlns:a16="http://schemas.microsoft.com/office/drawing/2014/main" id="{C9148A70-770D-1166-DD6D-03D16F2AE188}"/>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27" name="Oval 26">
              <a:extLst>
                <a:ext uri="{FF2B5EF4-FFF2-40B4-BE49-F238E27FC236}">
                  <a16:creationId xmlns:a16="http://schemas.microsoft.com/office/drawing/2014/main" id="{33B90E23-FD03-2A76-0037-3F9FA1F11EFA}"/>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28" name="Straight Connector 27">
              <a:extLst>
                <a:ext uri="{FF2B5EF4-FFF2-40B4-BE49-F238E27FC236}">
                  <a16:creationId xmlns:a16="http://schemas.microsoft.com/office/drawing/2014/main" id="{73579FDD-AD1E-80E7-02E6-559495347206}"/>
                </a:ext>
              </a:extLst>
            </p:cNvPr>
            <p:cNvCxnSpPr>
              <a:cxnSpLocks/>
              <a:stCxn id="26" idx="4"/>
              <a:endCxn id="25"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E31C894-828F-B31E-078A-030AEDF7E5B7}"/>
                </a:ext>
              </a:extLst>
            </p:cNvPr>
            <p:cNvCxnSpPr>
              <a:cxnSpLocks/>
              <a:stCxn id="27" idx="3"/>
              <a:endCxn id="25"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B69D1AE-F309-6D04-5FE8-1EFE8E3F12C8}"/>
                </a:ext>
              </a:extLst>
            </p:cNvPr>
            <p:cNvCxnSpPr>
              <a:cxnSpLocks/>
              <a:endCxn id="25"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3F26D33-A7EA-0C68-4F13-D2FADE13AEC5}"/>
                </a:ext>
              </a:extLst>
            </p:cNvPr>
            <p:cNvCxnSpPr>
              <a:cxnSpLocks/>
              <a:stCxn id="17" idx="3"/>
              <a:endCxn id="25"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B3E133A-D5B0-36EB-E7CE-9BF27461F6B9}"/>
                </a:ext>
              </a:extLst>
            </p:cNvPr>
            <p:cNvCxnSpPr>
              <a:cxnSpLocks/>
              <a:stCxn id="18" idx="3"/>
              <a:endCxn id="17"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41BEFBE-E73F-7F8F-42B8-41444F8F7358}"/>
                </a:ext>
              </a:extLst>
            </p:cNvPr>
            <p:cNvSpPr txBox="1"/>
            <p:nvPr/>
          </p:nvSpPr>
          <p:spPr>
            <a:xfrm>
              <a:off x="3892731" y="4300654"/>
              <a:ext cx="697535" cy="427087"/>
            </a:xfrm>
            <a:prstGeom prst="rect">
              <a:avLst/>
            </a:prstGeom>
            <a:noFill/>
          </p:spPr>
          <p:txBody>
            <a:bodyPr wrap="square" rtlCol="0">
              <a:spAutoFit/>
            </a:bodyPr>
            <a:lstStyle/>
            <a:p>
              <a:r>
                <a:rPr lang="en-GB" sz="1000" dirty="0"/>
                <a:t>1</a:t>
              </a:r>
            </a:p>
          </p:txBody>
        </p:sp>
        <p:sp>
          <p:nvSpPr>
            <p:cNvPr id="34" name="TextBox 33">
              <a:extLst>
                <a:ext uri="{FF2B5EF4-FFF2-40B4-BE49-F238E27FC236}">
                  <a16:creationId xmlns:a16="http://schemas.microsoft.com/office/drawing/2014/main" id="{2964A2D2-F35D-6626-70A7-DA00BF8ABE04}"/>
                </a:ext>
              </a:extLst>
            </p:cNvPr>
            <p:cNvSpPr txBox="1"/>
            <p:nvPr/>
          </p:nvSpPr>
          <p:spPr>
            <a:xfrm>
              <a:off x="7833559" y="4260654"/>
              <a:ext cx="697535" cy="427087"/>
            </a:xfrm>
            <a:prstGeom prst="rect">
              <a:avLst/>
            </a:prstGeom>
            <a:noFill/>
          </p:spPr>
          <p:txBody>
            <a:bodyPr wrap="square" rtlCol="0">
              <a:spAutoFit/>
            </a:bodyPr>
            <a:lstStyle/>
            <a:p>
              <a:r>
                <a:rPr lang="en-GB" sz="1000" dirty="0"/>
                <a:t>1</a:t>
              </a:r>
            </a:p>
          </p:txBody>
        </p:sp>
        <p:sp>
          <p:nvSpPr>
            <p:cNvPr id="35" name="Oval 34">
              <a:extLst>
                <a:ext uri="{FF2B5EF4-FFF2-40B4-BE49-F238E27FC236}">
                  <a16:creationId xmlns:a16="http://schemas.microsoft.com/office/drawing/2014/main" id="{B80CE00E-AF8F-27DC-0CCD-3CDB7597B310}"/>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cxnSp>
        <p:nvCxnSpPr>
          <p:cNvPr id="36" name="Straight Connector 35">
            <a:extLst>
              <a:ext uri="{FF2B5EF4-FFF2-40B4-BE49-F238E27FC236}">
                <a16:creationId xmlns:a16="http://schemas.microsoft.com/office/drawing/2014/main" id="{8D076376-F093-D31A-CFAF-A66C89F87900}"/>
              </a:ext>
            </a:extLst>
          </p:cNvPr>
          <p:cNvCxnSpPr>
            <a:cxnSpLocks/>
          </p:cNvCxnSpPr>
          <p:nvPr/>
        </p:nvCxnSpPr>
        <p:spPr>
          <a:xfrm>
            <a:off x="8580582" y="2560960"/>
            <a:ext cx="10458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D108E215-3FAC-3242-C4A7-DA1F294408DB}"/>
              </a:ext>
            </a:extLst>
          </p:cNvPr>
          <p:cNvSpPr/>
          <p:nvPr/>
        </p:nvSpPr>
        <p:spPr>
          <a:xfrm>
            <a:off x="7331230" y="1626058"/>
            <a:ext cx="4455492" cy="151193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38" name="Arrow: Up 37">
            <a:extLst>
              <a:ext uri="{FF2B5EF4-FFF2-40B4-BE49-F238E27FC236}">
                <a16:creationId xmlns:a16="http://schemas.microsoft.com/office/drawing/2014/main" id="{CEF14ED1-A3FA-8195-19A1-5542C7091A82}"/>
              </a:ext>
            </a:extLst>
          </p:cNvPr>
          <p:cNvSpPr/>
          <p:nvPr/>
        </p:nvSpPr>
        <p:spPr>
          <a:xfrm>
            <a:off x="8691418" y="2602177"/>
            <a:ext cx="342413" cy="61252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9398596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69E6-454A-3EE7-2C19-F7D5814352BA}"/>
              </a:ext>
            </a:extLst>
          </p:cNvPr>
          <p:cNvSpPr>
            <a:spLocks noGrp="1"/>
          </p:cNvSpPr>
          <p:nvPr>
            <p:ph type="title"/>
          </p:nvPr>
        </p:nvSpPr>
        <p:spPr/>
        <p:txBody>
          <a:bodyPr/>
          <a:lstStyle/>
          <a:p>
            <a:r>
              <a:rPr lang="en-GB" dirty="0"/>
              <a:t>How do we derive Foreign Keys and ICs for different relationship types?</a:t>
            </a:r>
          </a:p>
        </p:txBody>
      </p:sp>
      <p:sp>
        <p:nvSpPr>
          <p:cNvPr id="3" name="Content Placeholder 2">
            <a:extLst>
              <a:ext uri="{FF2B5EF4-FFF2-40B4-BE49-F238E27FC236}">
                <a16:creationId xmlns:a16="http://schemas.microsoft.com/office/drawing/2014/main" id="{6979F6E2-2E54-EE37-04E9-6949153377FA}"/>
              </a:ext>
            </a:extLst>
          </p:cNvPr>
          <p:cNvSpPr>
            <a:spLocks noGrp="1"/>
          </p:cNvSpPr>
          <p:nvPr>
            <p:ph idx="1"/>
          </p:nvPr>
        </p:nvSpPr>
        <p:spPr/>
        <p:txBody>
          <a:bodyPr/>
          <a:lstStyle/>
          <a:p>
            <a:r>
              <a:rPr lang="en-GB" dirty="0"/>
              <a:t>1 to 1 relations</a:t>
            </a:r>
          </a:p>
        </p:txBody>
      </p:sp>
      <p:sp>
        <p:nvSpPr>
          <p:cNvPr id="4" name="Slide Number Placeholder 3">
            <a:extLst>
              <a:ext uri="{FF2B5EF4-FFF2-40B4-BE49-F238E27FC236}">
                <a16:creationId xmlns:a16="http://schemas.microsoft.com/office/drawing/2014/main" id="{DBAA6220-2834-D35C-3C80-E8EA860E8E17}"/>
              </a:ext>
            </a:extLst>
          </p:cNvPr>
          <p:cNvSpPr>
            <a:spLocks noGrp="1"/>
          </p:cNvSpPr>
          <p:nvPr>
            <p:ph type="sldNum" sz="quarter" idx="4"/>
          </p:nvPr>
        </p:nvSpPr>
        <p:spPr/>
        <p:txBody>
          <a:bodyPr/>
          <a:lstStyle/>
          <a:p>
            <a:fld id="{6998E55D-8E2A-4AFE-A61C-B5DBBB7761E7}" type="slidenum">
              <a:rPr lang="en-GB" smtClean="0"/>
              <a:pPr/>
              <a:t>97</a:t>
            </a:fld>
            <a:endParaRPr lang="en-GB"/>
          </a:p>
        </p:txBody>
      </p:sp>
      <p:grpSp>
        <p:nvGrpSpPr>
          <p:cNvPr id="24" name="Group 23">
            <a:extLst>
              <a:ext uri="{FF2B5EF4-FFF2-40B4-BE49-F238E27FC236}">
                <a16:creationId xmlns:a16="http://schemas.microsoft.com/office/drawing/2014/main" id="{FF8C2DF2-4580-5559-378B-29BBE24E5E22}"/>
              </a:ext>
            </a:extLst>
          </p:cNvPr>
          <p:cNvGrpSpPr/>
          <p:nvPr/>
        </p:nvGrpSpPr>
        <p:grpSpPr>
          <a:xfrm>
            <a:off x="4563292" y="1885573"/>
            <a:ext cx="6943824" cy="856836"/>
            <a:chOff x="1018680" y="3533832"/>
            <a:chExt cx="9957214" cy="1546661"/>
          </a:xfrm>
        </p:grpSpPr>
        <p:sp>
          <p:nvSpPr>
            <p:cNvPr id="5" name="Flowchart: Decision 4">
              <a:extLst>
                <a:ext uri="{FF2B5EF4-FFF2-40B4-BE49-F238E27FC236}">
                  <a16:creationId xmlns:a16="http://schemas.microsoft.com/office/drawing/2014/main" id="{6F26C37D-4D15-6992-453D-6D6A54B4F10B}"/>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6" name="Rectangle 5">
              <a:extLst>
                <a:ext uri="{FF2B5EF4-FFF2-40B4-BE49-F238E27FC236}">
                  <a16:creationId xmlns:a16="http://schemas.microsoft.com/office/drawing/2014/main" id="{649C1882-0799-2F8E-7399-709CB75651F7}"/>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7" name="Oval 6">
              <a:extLst>
                <a:ext uri="{FF2B5EF4-FFF2-40B4-BE49-F238E27FC236}">
                  <a16:creationId xmlns:a16="http://schemas.microsoft.com/office/drawing/2014/main" id="{8B51BBDE-3DAB-39B7-D6DB-D2DC08BB61B2}"/>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8" name="Oval 7">
              <a:extLst>
                <a:ext uri="{FF2B5EF4-FFF2-40B4-BE49-F238E27FC236}">
                  <a16:creationId xmlns:a16="http://schemas.microsoft.com/office/drawing/2014/main" id="{111FF984-3C98-1571-0ED7-EA51776F718E}"/>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9" name="Oval 8">
              <a:extLst>
                <a:ext uri="{FF2B5EF4-FFF2-40B4-BE49-F238E27FC236}">
                  <a16:creationId xmlns:a16="http://schemas.microsoft.com/office/drawing/2014/main" id="{49DCBFC6-BF8E-CB71-E9A8-EDFB4B5463C6}"/>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10" name="Straight Connector 9">
              <a:extLst>
                <a:ext uri="{FF2B5EF4-FFF2-40B4-BE49-F238E27FC236}">
                  <a16:creationId xmlns:a16="http://schemas.microsoft.com/office/drawing/2014/main" id="{8BE11D60-0184-88E5-2917-3EF78F758436}"/>
                </a:ext>
              </a:extLst>
            </p:cNvPr>
            <p:cNvCxnSpPr>
              <a:stCxn id="7" idx="6"/>
              <a:endCxn id="6"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9D639BC-1394-8000-9F23-6386DA523566}"/>
                </a:ext>
              </a:extLst>
            </p:cNvPr>
            <p:cNvCxnSpPr>
              <a:cxnSpLocks/>
              <a:stCxn id="9" idx="4"/>
              <a:endCxn id="6"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1126978-A013-2AD5-2FED-11D07177C43B}"/>
                </a:ext>
              </a:extLst>
            </p:cNvPr>
            <p:cNvCxnSpPr>
              <a:cxnSpLocks/>
              <a:stCxn id="8" idx="2"/>
              <a:endCxn id="6"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2D154D-A574-D2BB-4EB7-2F9DE357C0C5}"/>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14" name="Oval 13">
              <a:extLst>
                <a:ext uri="{FF2B5EF4-FFF2-40B4-BE49-F238E27FC236}">
                  <a16:creationId xmlns:a16="http://schemas.microsoft.com/office/drawing/2014/main" id="{D296C693-F5EF-C943-9315-D3DDAA5CA1CF}"/>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15" name="Oval 14">
              <a:extLst>
                <a:ext uri="{FF2B5EF4-FFF2-40B4-BE49-F238E27FC236}">
                  <a16:creationId xmlns:a16="http://schemas.microsoft.com/office/drawing/2014/main" id="{4E016E05-AE3C-0775-207E-5C6D2C2BF7D0}"/>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16" name="Straight Connector 15">
              <a:extLst>
                <a:ext uri="{FF2B5EF4-FFF2-40B4-BE49-F238E27FC236}">
                  <a16:creationId xmlns:a16="http://schemas.microsoft.com/office/drawing/2014/main" id="{EF6BCB13-E8A0-3771-73AD-A8E724A92FA3}"/>
                </a:ext>
              </a:extLst>
            </p:cNvPr>
            <p:cNvCxnSpPr>
              <a:cxnSpLocks/>
              <a:stCxn id="14" idx="4"/>
              <a:endCxn id="13"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A02729E-2F83-7176-B803-8B5798E9C6E6}"/>
                </a:ext>
              </a:extLst>
            </p:cNvPr>
            <p:cNvCxnSpPr>
              <a:cxnSpLocks/>
              <a:stCxn id="15" idx="3"/>
              <a:endCxn id="13"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E334DE-C7F2-4855-5BB3-1757A6DEDE1D}"/>
                </a:ext>
              </a:extLst>
            </p:cNvPr>
            <p:cNvCxnSpPr>
              <a:cxnSpLocks/>
              <a:endCxn id="13"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D3CF94-5698-6EEE-3C45-99BC7E8E79A0}"/>
                </a:ext>
              </a:extLst>
            </p:cNvPr>
            <p:cNvCxnSpPr>
              <a:cxnSpLocks/>
              <a:stCxn id="5" idx="3"/>
              <a:endCxn id="13"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5F22B1-AC1E-A54A-82BB-2A81B656ADA0}"/>
                </a:ext>
              </a:extLst>
            </p:cNvPr>
            <p:cNvCxnSpPr>
              <a:cxnSpLocks/>
              <a:stCxn id="6" idx="3"/>
              <a:endCxn id="5"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203EFCE-A3A7-0E27-E418-1AD42D777808}"/>
                </a:ext>
              </a:extLst>
            </p:cNvPr>
            <p:cNvSpPr txBox="1"/>
            <p:nvPr/>
          </p:nvSpPr>
          <p:spPr>
            <a:xfrm>
              <a:off x="3892731" y="4300654"/>
              <a:ext cx="697535" cy="427087"/>
            </a:xfrm>
            <a:prstGeom prst="rect">
              <a:avLst/>
            </a:prstGeom>
            <a:noFill/>
          </p:spPr>
          <p:txBody>
            <a:bodyPr wrap="square" rtlCol="0">
              <a:spAutoFit/>
            </a:bodyPr>
            <a:lstStyle/>
            <a:p>
              <a:r>
                <a:rPr lang="en-GB" sz="1000" dirty="0"/>
                <a:t>1</a:t>
              </a:r>
            </a:p>
          </p:txBody>
        </p:sp>
        <p:sp>
          <p:nvSpPr>
            <p:cNvPr id="22" name="TextBox 21">
              <a:extLst>
                <a:ext uri="{FF2B5EF4-FFF2-40B4-BE49-F238E27FC236}">
                  <a16:creationId xmlns:a16="http://schemas.microsoft.com/office/drawing/2014/main" id="{0B0D4491-CD7E-9560-1310-AC6CAD9CCCDE}"/>
                </a:ext>
              </a:extLst>
            </p:cNvPr>
            <p:cNvSpPr txBox="1"/>
            <p:nvPr/>
          </p:nvSpPr>
          <p:spPr>
            <a:xfrm>
              <a:off x="7833559" y="4260654"/>
              <a:ext cx="697535" cy="427087"/>
            </a:xfrm>
            <a:prstGeom prst="rect">
              <a:avLst/>
            </a:prstGeom>
            <a:noFill/>
          </p:spPr>
          <p:txBody>
            <a:bodyPr wrap="square" rtlCol="0">
              <a:spAutoFit/>
            </a:bodyPr>
            <a:lstStyle/>
            <a:p>
              <a:r>
                <a:rPr lang="en-GB" sz="1000" dirty="0"/>
                <a:t>1</a:t>
              </a:r>
            </a:p>
          </p:txBody>
        </p:sp>
        <p:sp>
          <p:nvSpPr>
            <p:cNvPr id="23" name="Oval 22">
              <a:extLst>
                <a:ext uri="{FF2B5EF4-FFF2-40B4-BE49-F238E27FC236}">
                  <a16:creationId xmlns:a16="http://schemas.microsoft.com/office/drawing/2014/main" id="{825014BC-491F-F83F-E7D7-CB9658070585}"/>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pic>
        <p:nvPicPr>
          <p:cNvPr id="29" name="Picture 28">
            <a:extLst>
              <a:ext uri="{FF2B5EF4-FFF2-40B4-BE49-F238E27FC236}">
                <a16:creationId xmlns:a16="http://schemas.microsoft.com/office/drawing/2014/main" id="{CA52FB80-381F-E789-1240-440BA7ECC263}"/>
              </a:ext>
            </a:extLst>
          </p:cNvPr>
          <p:cNvPicPr>
            <a:picLocks noChangeAspect="1"/>
          </p:cNvPicPr>
          <p:nvPr/>
        </p:nvPicPr>
        <p:blipFill>
          <a:blip r:embed="rId2"/>
          <a:stretch>
            <a:fillRect/>
          </a:stretch>
        </p:blipFill>
        <p:spPr>
          <a:xfrm>
            <a:off x="664583" y="3625267"/>
            <a:ext cx="4182218" cy="1511939"/>
          </a:xfrm>
          <a:prstGeom prst="rect">
            <a:avLst/>
          </a:prstGeom>
        </p:spPr>
      </p:pic>
      <p:graphicFrame>
        <p:nvGraphicFramePr>
          <p:cNvPr id="30" name="Table 7">
            <a:extLst>
              <a:ext uri="{FF2B5EF4-FFF2-40B4-BE49-F238E27FC236}">
                <a16:creationId xmlns:a16="http://schemas.microsoft.com/office/drawing/2014/main" id="{CFB838D1-D1E9-729B-45F2-25369456F3AE}"/>
              </a:ext>
            </a:extLst>
          </p:cNvPr>
          <p:cNvGraphicFramePr>
            <a:graphicFrameLocks noGrp="1"/>
          </p:cNvGraphicFramePr>
          <p:nvPr/>
        </p:nvGraphicFramePr>
        <p:xfrm>
          <a:off x="6796339" y="3639556"/>
          <a:ext cx="3766988" cy="1483360"/>
        </p:xfrm>
        <a:graphic>
          <a:graphicData uri="http://schemas.openxmlformats.org/drawingml/2006/table">
            <a:tbl>
              <a:tblPr firstRow="1" bandRow="1">
                <a:tableStyleId>{5C22544A-7EE6-4342-B048-85BDC9FD1C3A}</a:tableStyleId>
              </a:tblPr>
              <a:tblGrid>
                <a:gridCol w="1076541">
                  <a:extLst>
                    <a:ext uri="{9D8B030D-6E8A-4147-A177-3AD203B41FA5}">
                      <a16:colId xmlns:a16="http://schemas.microsoft.com/office/drawing/2014/main" val="1551054938"/>
                    </a:ext>
                  </a:extLst>
                </a:gridCol>
                <a:gridCol w="800100">
                  <a:extLst>
                    <a:ext uri="{9D8B030D-6E8A-4147-A177-3AD203B41FA5}">
                      <a16:colId xmlns:a16="http://schemas.microsoft.com/office/drawing/2014/main" val="2429303523"/>
                    </a:ext>
                  </a:extLst>
                </a:gridCol>
                <a:gridCol w="1890347">
                  <a:extLst>
                    <a:ext uri="{9D8B030D-6E8A-4147-A177-3AD203B41FA5}">
                      <a16:colId xmlns:a16="http://schemas.microsoft.com/office/drawing/2014/main" val="749733657"/>
                    </a:ext>
                  </a:extLst>
                </a:gridCol>
              </a:tblGrid>
              <a:tr h="370840">
                <a:tc>
                  <a:txBody>
                    <a:bodyPr/>
                    <a:lstStyle/>
                    <a:p>
                      <a:r>
                        <a:rPr lang="en-GB" sz="1400" dirty="0"/>
                        <a:t>SSI</a:t>
                      </a:r>
                    </a:p>
                  </a:txBody>
                  <a:tcPr/>
                </a:tc>
                <a:tc>
                  <a:txBody>
                    <a:bodyPr/>
                    <a:lstStyle/>
                    <a:p>
                      <a:r>
                        <a:rPr lang="en-GB" sz="1400" dirty="0"/>
                        <a:t>Name</a:t>
                      </a:r>
                    </a:p>
                  </a:txBody>
                  <a:tcPr/>
                </a:tc>
                <a:tc>
                  <a:txBody>
                    <a:bodyPr/>
                    <a:lstStyle/>
                    <a:p>
                      <a:r>
                        <a:rPr lang="en-GB" sz="1400" dirty="0" err="1"/>
                        <a:t>Phone_Number</a:t>
                      </a:r>
                      <a:endParaRPr lang="en-GB" sz="1400" dirty="0"/>
                    </a:p>
                  </a:txBody>
                  <a:tcPr/>
                </a:tc>
                <a:extLst>
                  <a:ext uri="{0D108BD9-81ED-4DB2-BD59-A6C34878D82A}">
                    <a16:rowId xmlns:a16="http://schemas.microsoft.com/office/drawing/2014/main" val="1488878063"/>
                  </a:ext>
                </a:extLst>
              </a:tr>
              <a:tr h="370840">
                <a:tc>
                  <a:txBody>
                    <a:bodyPr/>
                    <a:lstStyle/>
                    <a:p>
                      <a:r>
                        <a:rPr lang="en-GB" sz="1400" dirty="0"/>
                        <a:t>87542702</a:t>
                      </a:r>
                    </a:p>
                  </a:txBody>
                  <a:tcPr/>
                </a:tc>
                <a:tc>
                  <a:txBody>
                    <a:bodyPr/>
                    <a:lstStyle/>
                    <a:p>
                      <a:r>
                        <a:rPr lang="en-GB" sz="1400" dirty="0"/>
                        <a:t>Tom</a:t>
                      </a:r>
                    </a:p>
                  </a:txBody>
                  <a:tcPr/>
                </a:tc>
                <a:tc>
                  <a:txBody>
                    <a:bodyPr/>
                    <a:lstStyle/>
                    <a:p>
                      <a:r>
                        <a:rPr lang="en-GB" sz="1400" dirty="0"/>
                        <a:t>75315567</a:t>
                      </a:r>
                    </a:p>
                  </a:txBody>
                  <a:tcPr/>
                </a:tc>
                <a:extLst>
                  <a:ext uri="{0D108BD9-81ED-4DB2-BD59-A6C34878D82A}">
                    <a16:rowId xmlns:a16="http://schemas.microsoft.com/office/drawing/2014/main" val="4098427296"/>
                  </a:ext>
                </a:extLst>
              </a:tr>
              <a:tr h="370840">
                <a:tc>
                  <a:txBody>
                    <a:bodyPr/>
                    <a:lstStyle/>
                    <a:p>
                      <a:r>
                        <a:rPr lang="en-GB" sz="1400" dirty="0"/>
                        <a:t>68201937</a:t>
                      </a:r>
                    </a:p>
                  </a:txBody>
                  <a:tcPr/>
                </a:tc>
                <a:tc>
                  <a:txBody>
                    <a:bodyPr/>
                    <a:lstStyle/>
                    <a:p>
                      <a:r>
                        <a:rPr lang="en-GB" sz="1400" dirty="0"/>
                        <a:t>Uraz</a:t>
                      </a:r>
                    </a:p>
                  </a:txBody>
                  <a:tcPr/>
                </a:tc>
                <a:tc>
                  <a:txBody>
                    <a:bodyPr/>
                    <a:lstStyle/>
                    <a:p>
                      <a:r>
                        <a:rPr lang="en-GB" sz="1400" dirty="0"/>
                        <a:t>75335521</a:t>
                      </a:r>
                    </a:p>
                  </a:txBody>
                  <a:tcPr/>
                </a:tc>
                <a:extLst>
                  <a:ext uri="{0D108BD9-81ED-4DB2-BD59-A6C34878D82A}">
                    <a16:rowId xmlns:a16="http://schemas.microsoft.com/office/drawing/2014/main" val="1953469719"/>
                  </a:ext>
                </a:extLst>
              </a:tr>
              <a:tr h="370840">
                <a:tc>
                  <a:txBody>
                    <a:bodyPr/>
                    <a:lstStyle/>
                    <a:p>
                      <a:r>
                        <a:rPr lang="en-GB" sz="1400" dirty="0"/>
                        <a:t>23139827</a:t>
                      </a:r>
                    </a:p>
                  </a:txBody>
                  <a:tcPr/>
                </a:tc>
                <a:tc>
                  <a:txBody>
                    <a:bodyPr/>
                    <a:lstStyle/>
                    <a:p>
                      <a:r>
                        <a:rPr lang="en-GB" sz="1400" dirty="0"/>
                        <a:t>Nick</a:t>
                      </a:r>
                    </a:p>
                  </a:txBody>
                  <a:tcPr/>
                </a:tc>
                <a:tc>
                  <a:txBody>
                    <a:bodyPr/>
                    <a:lstStyle/>
                    <a:p>
                      <a:r>
                        <a:rPr lang="en-GB" sz="1400" dirty="0"/>
                        <a:t>75315544</a:t>
                      </a:r>
                    </a:p>
                  </a:txBody>
                  <a:tcPr/>
                </a:tc>
                <a:extLst>
                  <a:ext uri="{0D108BD9-81ED-4DB2-BD59-A6C34878D82A}">
                    <a16:rowId xmlns:a16="http://schemas.microsoft.com/office/drawing/2014/main" val="3233330986"/>
                  </a:ext>
                </a:extLst>
              </a:tr>
            </a:tbl>
          </a:graphicData>
        </a:graphic>
      </p:graphicFrame>
      <p:graphicFrame>
        <p:nvGraphicFramePr>
          <p:cNvPr id="37" name="Table 11">
            <a:extLst>
              <a:ext uri="{FF2B5EF4-FFF2-40B4-BE49-F238E27FC236}">
                <a16:creationId xmlns:a16="http://schemas.microsoft.com/office/drawing/2014/main" id="{DA100881-E228-2305-685D-2B14A8FF2C15}"/>
              </a:ext>
            </a:extLst>
          </p:cNvPr>
          <p:cNvGraphicFramePr>
            <a:graphicFrameLocks noGrp="1"/>
          </p:cNvGraphicFramePr>
          <p:nvPr>
            <p:extLst>
              <p:ext uri="{D42A27DB-BD31-4B8C-83A1-F6EECF244321}">
                <p14:modId xmlns:p14="http://schemas.microsoft.com/office/powerpoint/2010/main" val="3542652827"/>
              </p:ext>
            </p:extLst>
          </p:nvPr>
        </p:nvGraphicFramePr>
        <p:xfrm>
          <a:off x="10563327" y="3635749"/>
          <a:ext cx="1103459" cy="1483360"/>
        </p:xfrm>
        <a:graphic>
          <a:graphicData uri="http://schemas.openxmlformats.org/drawingml/2006/table">
            <a:tbl>
              <a:tblPr firstRow="1" bandRow="1">
                <a:tableStyleId>{5C22544A-7EE6-4342-B048-85BDC9FD1C3A}</a:tableStyleId>
              </a:tblPr>
              <a:tblGrid>
                <a:gridCol w="1103459">
                  <a:extLst>
                    <a:ext uri="{9D8B030D-6E8A-4147-A177-3AD203B41FA5}">
                      <a16:colId xmlns:a16="http://schemas.microsoft.com/office/drawing/2014/main" val="2239927709"/>
                    </a:ext>
                  </a:extLst>
                </a:gridCol>
              </a:tblGrid>
              <a:tr h="370840">
                <a:tc>
                  <a:txBody>
                    <a:bodyPr/>
                    <a:lstStyle/>
                    <a:p>
                      <a:r>
                        <a:rPr lang="en-GB" sz="1200" dirty="0"/>
                        <a:t>Brand</a:t>
                      </a:r>
                    </a:p>
                  </a:txBody>
                  <a:tcPr/>
                </a:tc>
                <a:extLst>
                  <a:ext uri="{0D108BD9-81ED-4DB2-BD59-A6C34878D82A}">
                    <a16:rowId xmlns:a16="http://schemas.microsoft.com/office/drawing/2014/main" val="3153680858"/>
                  </a:ext>
                </a:extLst>
              </a:tr>
              <a:tr h="370840">
                <a:tc>
                  <a:txBody>
                    <a:bodyPr/>
                    <a:lstStyle/>
                    <a:p>
                      <a:r>
                        <a:rPr lang="en-GB" sz="1100" dirty="0" err="1"/>
                        <a:t>Toyota_Corolla</a:t>
                      </a:r>
                      <a:endParaRPr lang="en-GB" sz="1100" dirty="0"/>
                    </a:p>
                  </a:txBody>
                  <a:tcPr/>
                </a:tc>
                <a:extLst>
                  <a:ext uri="{0D108BD9-81ED-4DB2-BD59-A6C34878D82A}">
                    <a16:rowId xmlns:a16="http://schemas.microsoft.com/office/drawing/2014/main" val="884840968"/>
                  </a:ext>
                </a:extLst>
              </a:tr>
              <a:tr h="370840">
                <a:tc>
                  <a:txBody>
                    <a:bodyPr/>
                    <a:lstStyle/>
                    <a:p>
                      <a:r>
                        <a:rPr lang="en-GB" sz="1100" dirty="0"/>
                        <a:t>Hyundai E.GLS</a:t>
                      </a:r>
                    </a:p>
                  </a:txBody>
                  <a:tcPr/>
                </a:tc>
                <a:extLst>
                  <a:ext uri="{0D108BD9-81ED-4DB2-BD59-A6C34878D82A}">
                    <a16:rowId xmlns:a16="http://schemas.microsoft.com/office/drawing/2014/main" val="4148740185"/>
                  </a:ext>
                </a:extLst>
              </a:tr>
              <a:tr h="370840">
                <a:tc>
                  <a:txBody>
                    <a:bodyPr/>
                    <a:lstStyle/>
                    <a:p>
                      <a:r>
                        <a:rPr lang="en-GB" sz="1200" dirty="0"/>
                        <a:t>BMW 3.21</a:t>
                      </a:r>
                    </a:p>
                  </a:txBody>
                  <a:tcPr/>
                </a:tc>
                <a:extLst>
                  <a:ext uri="{0D108BD9-81ED-4DB2-BD59-A6C34878D82A}">
                    <a16:rowId xmlns:a16="http://schemas.microsoft.com/office/drawing/2014/main" val="398107012"/>
                  </a:ext>
                </a:extLst>
              </a:tr>
            </a:tbl>
          </a:graphicData>
        </a:graphic>
      </p:graphicFrame>
      <p:sp>
        <p:nvSpPr>
          <p:cNvPr id="26" name="TextBox 25">
            <a:extLst>
              <a:ext uri="{FF2B5EF4-FFF2-40B4-BE49-F238E27FC236}">
                <a16:creationId xmlns:a16="http://schemas.microsoft.com/office/drawing/2014/main" id="{68A9C5AA-4209-F2D2-44A1-6F5DC5B1DDFF}"/>
              </a:ext>
            </a:extLst>
          </p:cNvPr>
          <p:cNvSpPr txBox="1"/>
          <p:nvPr/>
        </p:nvSpPr>
        <p:spPr>
          <a:xfrm>
            <a:off x="2987040" y="5137206"/>
            <a:ext cx="8850630" cy="1200329"/>
          </a:xfrm>
          <a:prstGeom prst="rect">
            <a:avLst/>
          </a:prstGeom>
          <a:noFill/>
        </p:spPr>
        <p:txBody>
          <a:bodyPr wrap="square" rtlCol="0">
            <a:spAutoFit/>
          </a:bodyPr>
          <a:lstStyle/>
          <a:p>
            <a:r>
              <a:rPr lang="en-GB" sz="7200" dirty="0"/>
              <a:t>Study this one…</a:t>
            </a:r>
            <a:endParaRPr lang="en-GB" sz="7200" dirty="0">
              <a:solidFill>
                <a:srgbClr val="FF0000"/>
              </a:solidFill>
            </a:endParaRPr>
          </a:p>
        </p:txBody>
      </p:sp>
      <p:cxnSp>
        <p:nvCxnSpPr>
          <p:cNvPr id="28" name="Straight Connector 27">
            <a:extLst>
              <a:ext uri="{FF2B5EF4-FFF2-40B4-BE49-F238E27FC236}">
                <a16:creationId xmlns:a16="http://schemas.microsoft.com/office/drawing/2014/main" id="{9BB0DCEA-A1D8-ABFB-EBC4-D03EDBA5064C}"/>
              </a:ext>
            </a:extLst>
          </p:cNvPr>
          <p:cNvCxnSpPr>
            <a:cxnSpLocks/>
          </p:cNvCxnSpPr>
          <p:nvPr/>
        </p:nvCxnSpPr>
        <p:spPr>
          <a:xfrm>
            <a:off x="6469210" y="2540007"/>
            <a:ext cx="115841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EED2207-AB34-8595-2803-4B56357DB06C}"/>
              </a:ext>
            </a:extLst>
          </p:cNvPr>
          <p:cNvSpPr txBox="1"/>
          <p:nvPr/>
        </p:nvSpPr>
        <p:spPr>
          <a:xfrm>
            <a:off x="6469210" y="1294938"/>
            <a:ext cx="3701707" cy="523220"/>
          </a:xfrm>
          <a:prstGeom prst="rect">
            <a:avLst/>
          </a:prstGeom>
          <a:noFill/>
        </p:spPr>
        <p:txBody>
          <a:bodyPr wrap="square">
            <a:spAutoFit/>
          </a:bodyPr>
          <a:lstStyle/>
          <a:p>
            <a:r>
              <a:rPr lang="en-GB" sz="1400" dirty="0"/>
              <a:t>“A car must be repaired by one mechanic.</a:t>
            </a:r>
          </a:p>
          <a:p>
            <a:r>
              <a:rPr lang="en-GB" sz="1400" dirty="0"/>
              <a:t>A mechanic can repair at most one type of car.”</a:t>
            </a:r>
          </a:p>
        </p:txBody>
      </p:sp>
    </p:spTree>
    <p:extLst>
      <p:ext uri="{BB962C8B-B14F-4D97-AF65-F5344CB8AC3E}">
        <p14:creationId xmlns:p14="http://schemas.microsoft.com/office/powerpoint/2010/main" val="70982167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69E6-454A-3EE7-2C19-F7D5814352BA}"/>
              </a:ext>
            </a:extLst>
          </p:cNvPr>
          <p:cNvSpPr>
            <a:spLocks noGrp="1"/>
          </p:cNvSpPr>
          <p:nvPr>
            <p:ph type="title"/>
          </p:nvPr>
        </p:nvSpPr>
        <p:spPr/>
        <p:txBody>
          <a:bodyPr/>
          <a:lstStyle/>
          <a:p>
            <a:r>
              <a:rPr lang="en-GB" dirty="0"/>
              <a:t>How do we derive Foreign Keys and ICs for different relationship types?</a:t>
            </a:r>
          </a:p>
        </p:txBody>
      </p:sp>
      <p:sp>
        <p:nvSpPr>
          <p:cNvPr id="3" name="Content Placeholder 2">
            <a:extLst>
              <a:ext uri="{FF2B5EF4-FFF2-40B4-BE49-F238E27FC236}">
                <a16:creationId xmlns:a16="http://schemas.microsoft.com/office/drawing/2014/main" id="{6979F6E2-2E54-EE37-04E9-6949153377FA}"/>
              </a:ext>
            </a:extLst>
          </p:cNvPr>
          <p:cNvSpPr>
            <a:spLocks noGrp="1"/>
          </p:cNvSpPr>
          <p:nvPr>
            <p:ph idx="1"/>
          </p:nvPr>
        </p:nvSpPr>
        <p:spPr/>
        <p:txBody>
          <a:bodyPr/>
          <a:lstStyle/>
          <a:p>
            <a:r>
              <a:rPr lang="en-GB" dirty="0"/>
              <a:t>1 to 1 relations</a:t>
            </a:r>
          </a:p>
        </p:txBody>
      </p:sp>
      <p:sp>
        <p:nvSpPr>
          <p:cNvPr id="4" name="Slide Number Placeholder 3">
            <a:extLst>
              <a:ext uri="{FF2B5EF4-FFF2-40B4-BE49-F238E27FC236}">
                <a16:creationId xmlns:a16="http://schemas.microsoft.com/office/drawing/2014/main" id="{DBAA6220-2834-D35C-3C80-E8EA860E8E17}"/>
              </a:ext>
            </a:extLst>
          </p:cNvPr>
          <p:cNvSpPr>
            <a:spLocks noGrp="1"/>
          </p:cNvSpPr>
          <p:nvPr>
            <p:ph type="sldNum" sz="quarter" idx="4"/>
          </p:nvPr>
        </p:nvSpPr>
        <p:spPr/>
        <p:txBody>
          <a:bodyPr/>
          <a:lstStyle/>
          <a:p>
            <a:fld id="{6998E55D-8E2A-4AFE-A61C-B5DBBB7761E7}" type="slidenum">
              <a:rPr lang="en-GB" smtClean="0"/>
              <a:pPr/>
              <a:t>98</a:t>
            </a:fld>
            <a:endParaRPr lang="en-GB"/>
          </a:p>
        </p:txBody>
      </p:sp>
      <p:grpSp>
        <p:nvGrpSpPr>
          <p:cNvPr id="24" name="Group 23">
            <a:extLst>
              <a:ext uri="{FF2B5EF4-FFF2-40B4-BE49-F238E27FC236}">
                <a16:creationId xmlns:a16="http://schemas.microsoft.com/office/drawing/2014/main" id="{FF8C2DF2-4580-5559-378B-29BBE24E5E22}"/>
              </a:ext>
            </a:extLst>
          </p:cNvPr>
          <p:cNvGrpSpPr/>
          <p:nvPr/>
        </p:nvGrpSpPr>
        <p:grpSpPr>
          <a:xfrm>
            <a:off x="4563292" y="1885573"/>
            <a:ext cx="6943824" cy="856836"/>
            <a:chOff x="1018680" y="3533832"/>
            <a:chExt cx="9957214" cy="1546661"/>
          </a:xfrm>
        </p:grpSpPr>
        <p:sp>
          <p:nvSpPr>
            <p:cNvPr id="5" name="Flowchart: Decision 4">
              <a:extLst>
                <a:ext uri="{FF2B5EF4-FFF2-40B4-BE49-F238E27FC236}">
                  <a16:creationId xmlns:a16="http://schemas.microsoft.com/office/drawing/2014/main" id="{6F26C37D-4D15-6992-453D-6D6A54B4F10B}"/>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6" name="Rectangle 5">
              <a:extLst>
                <a:ext uri="{FF2B5EF4-FFF2-40B4-BE49-F238E27FC236}">
                  <a16:creationId xmlns:a16="http://schemas.microsoft.com/office/drawing/2014/main" id="{649C1882-0799-2F8E-7399-709CB75651F7}"/>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7" name="Oval 6">
              <a:extLst>
                <a:ext uri="{FF2B5EF4-FFF2-40B4-BE49-F238E27FC236}">
                  <a16:creationId xmlns:a16="http://schemas.microsoft.com/office/drawing/2014/main" id="{8B51BBDE-3DAB-39B7-D6DB-D2DC08BB61B2}"/>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8" name="Oval 7">
              <a:extLst>
                <a:ext uri="{FF2B5EF4-FFF2-40B4-BE49-F238E27FC236}">
                  <a16:creationId xmlns:a16="http://schemas.microsoft.com/office/drawing/2014/main" id="{111FF984-3C98-1571-0ED7-EA51776F718E}"/>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9" name="Oval 8">
              <a:extLst>
                <a:ext uri="{FF2B5EF4-FFF2-40B4-BE49-F238E27FC236}">
                  <a16:creationId xmlns:a16="http://schemas.microsoft.com/office/drawing/2014/main" id="{49DCBFC6-BF8E-CB71-E9A8-EDFB4B5463C6}"/>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10" name="Straight Connector 9">
              <a:extLst>
                <a:ext uri="{FF2B5EF4-FFF2-40B4-BE49-F238E27FC236}">
                  <a16:creationId xmlns:a16="http://schemas.microsoft.com/office/drawing/2014/main" id="{8BE11D60-0184-88E5-2917-3EF78F758436}"/>
                </a:ext>
              </a:extLst>
            </p:cNvPr>
            <p:cNvCxnSpPr>
              <a:stCxn id="7" idx="6"/>
              <a:endCxn id="6"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9D639BC-1394-8000-9F23-6386DA523566}"/>
                </a:ext>
              </a:extLst>
            </p:cNvPr>
            <p:cNvCxnSpPr>
              <a:cxnSpLocks/>
              <a:stCxn id="9" idx="4"/>
              <a:endCxn id="6"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1126978-A013-2AD5-2FED-11D07177C43B}"/>
                </a:ext>
              </a:extLst>
            </p:cNvPr>
            <p:cNvCxnSpPr>
              <a:cxnSpLocks/>
              <a:stCxn id="8" idx="2"/>
              <a:endCxn id="6"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2D154D-A574-D2BB-4EB7-2F9DE357C0C5}"/>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14" name="Oval 13">
              <a:extLst>
                <a:ext uri="{FF2B5EF4-FFF2-40B4-BE49-F238E27FC236}">
                  <a16:creationId xmlns:a16="http://schemas.microsoft.com/office/drawing/2014/main" id="{D296C693-F5EF-C943-9315-D3DDAA5CA1CF}"/>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15" name="Oval 14">
              <a:extLst>
                <a:ext uri="{FF2B5EF4-FFF2-40B4-BE49-F238E27FC236}">
                  <a16:creationId xmlns:a16="http://schemas.microsoft.com/office/drawing/2014/main" id="{4E016E05-AE3C-0775-207E-5C6D2C2BF7D0}"/>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16" name="Straight Connector 15">
              <a:extLst>
                <a:ext uri="{FF2B5EF4-FFF2-40B4-BE49-F238E27FC236}">
                  <a16:creationId xmlns:a16="http://schemas.microsoft.com/office/drawing/2014/main" id="{EF6BCB13-E8A0-3771-73AD-A8E724A92FA3}"/>
                </a:ext>
              </a:extLst>
            </p:cNvPr>
            <p:cNvCxnSpPr>
              <a:cxnSpLocks/>
              <a:stCxn id="14" idx="4"/>
              <a:endCxn id="13"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A02729E-2F83-7176-B803-8B5798E9C6E6}"/>
                </a:ext>
              </a:extLst>
            </p:cNvPr>
            <p:cNvCxnSpPr>
              <a:cxnSpLocks/>
              <a:stCxn id="15" idx="3"/>
              <a:endCxn id="13"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E334DE-C7F2-4855-5BB3-1757A6DEDE1D}"/>
                </a:ext>
              </a:extLst>
            </p:cNvPr>
            <p:cNvCxnSpPr>
              <a:cxnSpLocks/>
              <a:endCxn id="13"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D3CF94-5698-6EEE-3C45-99BC7E8E79A0}"/>
                </a:ext>
              </a:extLst>
            </p:cNvPr>
            <p:cNvCxnSpPr>
              <a:cxnSpLocks/>
              <a:stCxn id="5" idx="3"/>
              <a:endCxn id="13"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5F22B1-AC1E-A54A-82BB-2A81B656ADA0}"/>
                </a:ext>
              </a:extLst>
            </p:cNvPr>
            <p:cNvCxnSpPr>
              <a:cxnSpLocks/>
              <a:stCxn id="6" idx="3"/>
              <a:endCxn id="5"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203EFCE-A3A7-0E27-E418-1AD42D777808}"/>
                </a:ext>
              </a:extLst>
            </p:cNvPr>
            <p:cNvSpPr txBox="1"/>
            <p:nvPr/>
          </p:nvSpPr>
          <p:spPr>
            <a:xfrm>
              <a:off x="3892731" y="4300654"/>
              <a:ext cx="697535" cy="427087"/>
            </a:xfrm>
            <a:prstGeom prst="rect">
              <a:avLst/>
            </a:prstGeom>
            <a:noFill/>
          </p:spPr>
          <p:txBody>
            <a:bodyPr wrap="square" rtlCol="0">
              <a:spAutoFit/>
            </a:bodyPr>
            <a:lstStyle/>
            <a:p>
              <a:r>
                <a:rPr lang="en-GB" sz="1000" dirty="0"/>
                <a:t>1</a:t>
              </a:r>
            </a:p>
          </p:txBody>
        </p:sp>
        <p:sp>
          <p:nvSpPr>
            <p:cNvPr id="22" name="TextBox 21">
              <a:extLst>
                <a:ext uri="{FF2B5EF4-FFF2-40B4-BE49-F238E27FC236}">
                  <a16:creationId xmlns:a16="http://schemas.microsoft.com/office/drawing/2014/main" id="{0B0D4491-CD7E-9560-1310-AC6CAD9CCCDE}"/>
                </a:ext>
              </a:extLst>
            </p:cNvPr>
            <p:cNvSpPr txBox="1"/>
            <p:nvPr/>
          </p:nvSpPr>
          <p:spPr>
            <a:xfrm>
              <a:off x="7833559" y="4260654"/>
              <a:ext cx="697535" cy="427087"/>
            </a:xfrm>
            <a:prstGeom prst="rect">
              <a:avLst/>
            </a:prstGeom>
            <a:noFill/>
          </p:spPr>
          <p:txBody>
            <a:bodyPr wrap="square" rtlCol="0">
              <a:spAutoFit/>
            </a:bodyPr>
            <a:lstStyle/>
            <a:p>
              <a:r>
                <a:rPr lang="en-GB" sz="1000" dirty="0"/>
                <a:t>1</a:t>
              </a:r>
            </a:p>
          </p:txBody>
        </p:sp>
        <p:sp>
          <p:nvSpPr>
            <p:cNvPr id="23" name="Oval 22">
              <a:extLst>
                <a:ext uri="{FF2B5EF4-FFF2-40B4-BE49-F238E27FC236}">
                  <a16:creationId xmlns:a16="http://schemas.microsoft.com/office/drawing/2014/main" id="{825014BC-491F-F83F-E7D7-CB9658070585}"/>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pic>
        <p:nvPicPr>
          <p:cNvPr id="29" name="Picture 28">
            <a:extLst>
              <a:ext uri="{FF2B5EF4-FFF2-40B4-BE49-F238E27FC236}">
                <a16:creationId xmlns:a16="http://schemas.microsoft.com/office/drawing/2014/main" id="{CA52FB80-381F-E789-1240-440BA7ECC263}"/>
              </a:ext>
            </a:extLst>
          </p:cNvPr>
          <p:cNvPicPr>
            <a:picLocks noChangeAspect="1"/>
          </p:cNvPicPr>
          <p:nvPr/>
        </p:nvPicPr>
        <p:blipFill>
          <a:blip r:embed="rId2"/>
          <a:stretch>
            <a:fillRect/>
          </a:stretch>
        </p:blipFill>
        <p:spPr>
          <a:xfrm>
            <a:off x="664583" y="3625267"/>
            <a:ext cx="4182218" cy="1511939"/>
          </a:xfrm>
          <a:prstGeom prst="rect">
            <a:avLst/>
          </a:prstGeom>
        </p:spPr>
      </p:pic>
      <p:graphicFrame>
        <p:nvGraphicFramePr>
          <p:cNvPr id="30" name="Table 7">
            <a:extLst>
              <a:ext uri="{FF2B5EF4-FFF2-40B4-BE49-F238E27FC236}">
                <a16:creationId xmlns:a16="http://schemas.microsoft.com/office/drawing/2014/main" id="{CFB838D1-D1E9-729B-45F2-25369456F3AE}"/>
              </a:ext>
            </a:extLst>
          </p:cNvPr>
          <p:cNvGraphicFramePr>
            <a:graphicFrameLocks noGrp="1"/>
          </p:cNvGraphicFramePr>
          <p:nvPr/>
        </p:nvGraphicFramePr>
        <p:xfrm>
          <a:off x="7738134" y="3693593"/>
          <a:ext cx="3766988" cy="1483360"/>
        </p:xfrm>
        <a:graphic>
          <a:graphicData uri="http://schemas.openxmlformats.org/drawingml/2006/table">
            <a:tbl>
              <a:tblPr firstRow="1" bandRow="1">
                <a:tableStyleId>{5C22544A-7EE6-4342-B048-85BDC9FD1C3A}</a:tableStyleId>
              </a:tblPr>
              <a:tblGrid>
                <a:gridCol w="1076541">
                  <a:extLst>
                    <a:ext uri="{9D8B030D-6E8A-4147-A177-3AD203B41FA5}">
                      <a16:colId xmlns:a16="http://schemas.microsoft.com/office/drawing/2014/main" val="1551054938"/>
                    </a:ext>
                  </a:extLst>
                </a:gridCol>
                <a:gridCol w="800100">
                  <a:extLst>
                    <a:ext uri="{9D8B030D-6E8A-4147-A177-3AD203B41FA5}">
                      <a16:colId xmlns:a16="http://schemas.microsoft.com/office/drawing/2014/main" val="2429303523"/>
                    </a:ext>
                  </a:extLst>
                </a:gridCol>
                <a:gridCol w="1890347">
                  <a:extLst>
                    <a:ext uri="{9D8B030D-6E8A-4147-A177-3AD203B41FA5}">
                      <a16:colId xmlns:a16="http://schemas.microsoft.com/office/drawing/2014/main" val="749733657"/>
                    </a:ext>
                  </a:extLst>
                </a:gridCol>
              </a:tblGrid>
              <a:tr h="370840">
                <a:tc>
                  <a:txBody>
                    <a:bodyPr/>
                    <a:lstStyle/>
                    <a:p>
                      <a:r>
                        <a:rPr lang="en-GB" sz="1400" dirty="0"/>
                        <a:t>SSI</a:t>
                      </a:r>
                    </a:p>
                  </a:txBody>
                  <a:tcPr/>
                </a:tc>
                <a:tc>
                  <a:txBody>
                    <a:bodyPr/>
                    <a:lstStyle/>
                    <a:p>
                      <a:r>
                        <a:rPr lang="en-GB" sz="1400" dirty="0"/>
                        <a:t>Name</a:t>
                      </a:r>
                    </a:p>
                  </a:txBody>
                  <a:tcPr/>
                </a:tc>
                <a:tc>
                  <a:txBody>
                    <a:bodyPr/>
                    <a:lstStyle/>
                    <a:p>
                      <a:r>
                        <a:rPr lang="en-GB" sz="1400" dirty="0" err="1"/>
                        <a:t>Phone_Number</a:t>
                      </a:r>
                      <a:endParaRPr lang="en-GB" sz="1400" dirty="0"/>
                    </a:p>
                  </a:txBody>
                  <a:tcPr/>
                </a:tc>
                <a:extLst>
                  <a:ext uri="{0D108BD9-81ED-4DB2-BD59-A6C34878D82A}">
                    <a16:rowId xmlns:a16="http://schemas.microsoft.com/office/drawing/2014/main" val="1488878063"/>
                  </a:ext>
                </a:extLst>
              </a:tr>
              <a:tr h="370840">
                <a:tc>
                  <a:txBody>
                    <a:bodyPr/>
                    <a:lstStyle/>
                    <a:p>
                      <a:r>
                        <a:rPr lang="en-GB" sz="1400" dirty="0"/>
                        <a:t>87542702</a:t>
                      </a:r>
                    </a:p>
                  </a:txBody>
                  <a:tcPr/>
                </a:tc>
                <a:tc>
                  <a:txBody>
                    <a:bodyPr/>
                    <a:lstStyle/>
                    <a:p>
                      <a:r>
                        <a:rPr lang="en-GB" sz="1400" dirty="0"/>
                        <a:t>Tom</a:t>
                      </a:r>
                    </a:p>
                  </a:txBody>
                  <a:tcPr/>
                </a:tc>
                <a:tc>
                  <a:txBody>
                    <a:bodyPr/>
                    <a:lstStyle/>
                    <a:p>
                      <a:r>
                        <a:rPr lang="en-GB" sz="1400" dirty="0"/>
                        <a:t>75315567</a:t>
                      </a:r>
                    </a:p>
                  </a:txBody>
                  <a:tcPr/>
                </a:tc>
                <a:extLst>
                  <a:ext uri="{0D108BD9-81ED-4DB2-BD59-A6C34878D82A}">
                    <a16:rowId xmlns:a16="http://schemas.microsoft.com/office/drawing/2014/main" val="4098427296"/>
                  </a:ext>
                </a:extLst>
              </a:tr>
              <a:tr h="370840">
                <a:tc>
                  <a:txBody>
                    <a:bodyPr/>
                    <a:lstStyle/>
                    <a:p>
                      <a:r>
                        <a:rPr lang="en-GB" sz="1400" dirty="0"/>
                        <a:t>68201937</a:t>
                      </a:r>
                    </a:p>
                  </a:txBody>
                  <a:tcPr/>
                </a:tc>
                <a:tc>
                  <a:txBody>
                    <a:bodyPr/>
                    <a:lstStyle/>
                    <a:p>
                      <a:r>
                        <a:rPr lang="en-GB" sz="1400" dirty="0"/>
                        <a:t>Uraz</a:t>
                      </a:r>
                    </a:p>
                  </a:txBody>
                  <a:tcPr/>
                </a:tc>
                <a:tc>
                  <a:txBody>
                    <a:bodyPr/>
                    <a:lstStyle/>
                    <a:p>
                      <a:r>
                        <a:rPr lang="en-GB" sz="1400" dirty="0"/>
                        <a:t>75335521</a:t>
                      </a:r>
                    </a:p>
                  </a:txBody>
                  <a:tcPr/>
                </a:tc>
                <a:extLst>
                  <a:ext uri="{0D108BD9-81ED-4DB2-BD59-A6C34878D82A}">
                    <a16:rowId xmlns:a16="http://schemas.microsoft.com/office/drawing/2014/main" val="1953469719"/>
                  </a:ext>
                </a:extLst>
              </a:tr>
              <a:tr h="370840">
                <a:tc>
                  <a:txBody>
                    <a:bodyPr/>
                    <a:lstStyle/>
                    <a:p>
                      <a:r>
                        <a:rPr lang="en-GB" sz="1400" dirty="0"/>
                        <a:t>23139827</a:t>
                      </a:r>
                    </a:p>
                  </a:txBody>
                  <a:tcPr/>
                </a:tc>
                <a:tc>
                  <a:txBody>
                    <a:bodyPr/>
                    <a:lstStyle/>
                    <a:p>
                      <a:r>
                        <a:rPr lang="en-GB" sz="1400" dirty="0"/>
                        <a:t>Nick</a:t>
                      </a:r>
                    </a:p>
                  </a:txBody>
                  <a:tcPr/>
                </a:tc>
                <a:tc>
                  <a:txBody>
                    <a:bodyPr/>
                    <a:lstStyle/>
                    <a:p>
                      <a:r>
                        <a:rPr lang="en-GB" sz="1400" dirty="0"/>
                        <a:t>75315544</a:t>
                      </a:r>
                    </a:p>
                  </a:txBody>
                  <a:tcPr/>
                </a:tc>
                <a:extLst>
                  <a:ext uri="{0D108BD9-81ED-4DB2-BD59-A6C34878D82A}">
                    <a16:rowId xmlns:a16="http://schemas.microsoft.com/office/drawing/2014/main" val="3233330986"/>
                  </a:ext>
                </a:extLst>
              </a:tr>
            </a:tbl>
          </a:graphicData>
        </a:graphic>
      </p:graphicFrame>
      <p:cxnSp>
        <p:nvCxnSpPr>
          <p:cNvPr id="25" name="Straight Connector 24">
            <a:extLst>
              <a:ext uri="{FF2B5EF4-FFF2-40B4-BE49-F238E27FC236}">
                <a16:creationId xmlns:a16="http://schemas.microsoft.com/office/drawing/2014/main" id="{B794AD24-EE9B-84C0-E820-1FABADF07EC4}"/>
              </a:ext>
            </a:extLst>
          </p:cNvPr>
          <p:cNvCxnSpPr>
            <a:cxnSpLocks/>
          </p:cNvCxnSpPr>
          <p:nvPr/>
        </p:nvCxnSpPr>
        <p:spPr>
          <a:xfrm>
            <a:off x="6447569" y="2535502"/>
            <a:ext cx="11851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9C51FC9-9AC5-3B7D-A18A-5B4D3A80A19D}"/>
              </a:ext>
            </a:extLst>
          </p:cNvPr>
          <p:cNvCxnSpPr>
            <a:cxnSpLocks/>
          </p:cNvCxnSpPr>
          <p:nvPr/>
        </p:nvCxnSpPr>
        <p:spPr>
          <a:xfrm>
            <a:off x="8617527" y="2554095"/>
            <a:ext cx="1008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83A1D75-76BD-5025-4B93-1BD3D1AD1706}"/>
              </a:ext>
            </a:extLst>
          </p:cNvPr>
          <p:cNvSpPr txBox="1"/>
          <p:nvPr/>
        </p:nvSpPr>
        <p:spPr>
          <a:xfrm>
            <a:off x="6469210" y="1294938"/>
            <a:ext cx="3701707" cy="523220"/>
          </a:xfrm>
          <a:prstGeom prst="rect">
            <a:avLst/>
          </a:prstGeom>
          <a:noFill/>
        </p:spPr>
        <p:txBody>
          <a:bodyPr wrap="square">
            <a:spAutoFit/>
          </a:bodyPr>
          <a:lstStyle/>
          <a:p>
            <a:r>
              <a:rPr lang="en-GB" sz="1400" dirty="0"/>
              <a:t>“A car must be repaired by one mechanic.</a:t>
            </a:r>
          </a:p>
          <a:p>
            <a:r>
              <a:rPr lang="en-GB" sz="1400" dirty="0"/>
              <a:t>A mechanic must repair one type of car.”</a:t>
            </a:r>
          </a:p>
        </p:txBody>
      </p:sp>
    </p:spTree>
    <p:extLst>
      <p:ext uri="{BB962C8B-B14F-4D97-AF65-F5344CB8AC3E}">
        <p14:creationId xmlns:p14="http://schemas.microsoft.com/office/powerpoint/2010/main" val="107055236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69E6-454A-3EE7-2C19-F7D5814352BA}"/>
              </a:ext>
            </a:extLst>
          </p:cNvPr>
          <p:cNvSpPr>
            <a:spLocks noGrp="1"/>
          </p:cNvSpPr>
          <p:nvPr>
            <p:ph type="title"/>
          </p:nvPr>
        </p:nvSpPr>
        <p:spPr/>
        <p:txBody>
          <a:bodyPr/>
          <a:lstStyle/>
          <a:p>
            <a:r>
              <a:rPr lang="en-GB" dirty="0"/>
              <a:t>How do we derive Foreign Keys and ICs for different relationship types?</a:t>
            </a:r>
          </a:p>
        </p:txBody>
      </p:sp>
      <p:sp>
        <p:nvSpPr>
          <p:cNvPr id="3" name="Content Placeholder 2">
            <a:extLst>
              <a:ext uri="{FF2B5EF4-FFF2-40B4-BE49-F238E27FC236}">
                <a16:creationId xmlns:a16="http://schemas.microsoft.com/office/drawing/2014/main" id="{6979F6E2-2E54-EE37-04E9-6949153377FA}"/>
              </a:ext>
            </a:extLst>
          </p:cNvPr>
          <p:cNvSpPr>
            <a:spLocks noGrp="1"/>
          </p:cNvSpPr>
          <p:nvPr>
            <p:ph idx="1"/>
          </p:nvPr>
        </p:nvSpPr>
        <p:spPr/>
        <p:txBody>
          <a:bodyPr/>
          <a:lstStyle/>
          <a:p>
            <a:r>
              <a:rPr lang="en-GB" dirty="0"/>
              <a:t>1 to 1 relations</a:t>
            </a:r>
          </a:p>
        </p:txBody>
      </p:sp>
      <p:sp>
        <p:nvSpPr>
          <p:cNvPr id="4" name="Slide Number Placeholder 3">
            <a:extLst>
              <a:ext uri="{FF2B5EF4-FFF2-40B4-BE49-F238E27FC236}">
                <a16:creationId xmlns:a16="http://schemas.microsoft.com/office/drawing/2014/main" id="{DBAA6220-2834-D35C-3C80-E8EA860E8E17}"/>
              </a:ext>
            </a:extLst>
          </p:cNvPr>
          <p:cNvSpPr>
            <a:spLocks noGrp="1"/>
          </p:cNvSpPr>
          <p:nvPr>
            <p:ph type="sldNum" sz="quarter" idx="4"/>
          </p:nvPr>
        </p:nvSpPr>
        <p:spPr/>
        <p:txBody>
          <a:bodyPr/>
          <a:lstStyle/>
          <a:p>
            <a:fld id="{6998E55D-8E2A-4AFE-A61C-B5DBBB7761E7}" type="slidenum">
              <a:rPr lang="en-GB" smtClean="0"/>
              <a:pPr/>
              <a:t>99</a:t>
            </a:fld>
            <a:endParaRPr lang="en-GB"/>
          </a:p>
        </p:txBody>
      </p:sp>
      <p:grpSp>
        <p:nvGrpSpPr>
          <p:cNvPr id="24" name="Group 23">
            <a:extLst>
              <a:ext uri="{FF2B5EF4-FFF2-40B4-BE49-F238E27FC236}">
                <a16:creationId xmlns:a16="http://schemas.microsoft.com/office/drawing/2014/main" id="{FF8C2DF2-4580-5559-378B-29BBE24E5E22}"/>
              </a:ext>
            </a:extLst>
          </p:cNvPr>
          <p:cNvGrpSpPr/>
          <p:nvPr/>
        </p:nvGrpSpPr>
        <p:grpSpPr>
          <a:xfrm>
            <a:off x="4563292" y="1885573"/>
            <a:ext cx="6943824" cy="856836"/>
            <a:chOff x="1018680" y="3533832"/>
            <a:chExt cx="9957214" cy="1546661"/>
          </a:xfrm>
        </p:grpSpPr>
        <p:sp>
          <p:nvSpPr>
            <p:cNvPr id="5" name="Flowchart: Decision 4">
              <a:extLst>
                <a:ext uri="{FF2B5EF4-FFF2-40B4-BE49-F238E27FC236}">
                  <a16:creationId xmlns:a16="http://schemas.microsoft.com/office/drawing/2014/main" id="{6F26C37D-4D15-6992-453D-6D6A54B4F10B}"/>
                </a:ext>
              </a:extLst>
            </p:cNvPr>
            <p:cNvSpPr/>
            <p:nvPr/>
          </p:nvSpPr>
          <p:spPr>
            <a:xfrm>
              <a:off x="5261320" y="4148509"/>
              <a:ext cx="1793630" cy="93198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Repairs</a:t>
              </a:r>
            </a:p>
          </p:txBody>
        </p:sp>
        <p:sp>
          <p:nvSpPr>
            <p:cNvPr id="6" name="Rectangle 5">
              <a:extLst>
                <a:ext uri="{FF2B5EF4-FFF2-40B4-BE49-F238E27FC236}">
                  <a16:creationId xmlns:a16="http://schemas.microsoft.com/office/drawing/2014/main" id="{649C1882-0799-2F8E-7399-709CB75651F7}"/>
                </a:ext>
              </a:extLst>
            </p:cNvPr>
            <p:cNvSpPr/>
            <p:nvPr/>
          </p:nvSpPr>
          <p:spPr>
            <a:xfrm>
              <a:off x="2579055" y="4333148"/>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Car</a:t>
              </a:r>
            </a:p>
          </p:txBody>
        </p:sp>
        <p:sp>
          <p:nvSpPr>
            <p:cNvPr id="7" name="Oval 6">
              <a:extLst>
                <a:ext uri="{FF2B5EF4-FFF2-40B4-BE49-F238E27FC236}">
                  <a16:creationId xmlns:a16="http://schemas.microsoft.com/office/drawing/2014/main" id="{8B51BBDE-3DAB-39B7-D6DB-D2DC08BB61B2}"/>
                </a:ext>
              </a:extLst>
            </p:cNvPr>
            <p:cNvSpPr/>
            <p:nvPr/>
          </p:nvSpPr>
          <p:spPr>
            <a:xfrm>
              <a:off x="1018680" y="4069116"/>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Brand</a:t>
              </a:r>
              <a:endParaRPr lang="en-GB" sz="1000" u="sng" dirty="0">
                <a:solidFill>
                  <a:schemeClr val="tx1"/>
                </a:solidFill>
              </a:endParaRPr>
            </a:p>
          </p:txBody>
        </p:sp>
        <p:sp>
          <p:nvSpPr>
            <p:cNvPr id="8" name="Oval 7">
              <a:extLst>
                <a:ext uri="{FF2B5EF4-FFF2-40B4-BE49-F238E27FC236}">
                  <a16:creationId xmlns:a16="http://schemas.microsoft.com/office/drawing/2014/main" id="{111FF984-3C98-1571-0ED7-EA51776F718E}"/>
                </a:ext>
              </a:extLst>
            </p:cNvPr>
            <p:cNvSpPr/>
            <p:nvPr/>
          </p:nvSpPr>
          <p:spPr>
            <a:xfrm>
              <a:off x="3751704"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Weight</a:t>
              </a:r>
              <a:endParaRPr lang="en-GB" sz="1000" dirty="0">
                <a:solidFill>
                  <a:schemeClr val="tx1"/>
                </a:solidFill>
              </a:endParaRPr>
            </a:p>
          </p:txBody>
        </p:sp>
        <p:sp>
          <p:nvSpPr>
            <p:cNvPr id="9" name="Oval 8">
              <a:extLst>
                <a:ext uri="{FF2B5EF4-FFF2-40B4-BE49-F238E27FC236}">
                  <a16:creationId xmlns:a16="http://schemas.microsoft.com/office/drawing/2014/main" id="{49DCBFC6-BF8E-CB71-E9A8-EDFB4B5463C6}"/>
                </a:ext>
              </a:extLst>
            </p:cNvPr>
            <p:cNvSpPr/>
            <p:nvPr/>
          </p:nvSpPr>
          <p:spPr>
            <a:xfrm>
              <a:off x="2000065" y="3533832"/>
              <a:ext cx="1515208"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Max_Speed</a:t>
              </a:r>
              <a:endParaRPr lang="en-GB" sz="1000" dirty="0">
                <a:solidFill>
                  <a:schemeClr val="tx1"/>
                </a:solidFill>
              </a:endParaRPr>
            </a:p>
          </p:txBody>
        </p:sp>
        <p:cxnSp>
          <p:nvCxnSpPr>
            <p:cNvPr id="10" name="Straight Connector 9">
              <a:extLst>
                <a:ext uri="{FF2B5EF4-FFF2-40B4-BE49-F238E27FC236}">
                  <a16:creationId xmlns:a16="http://schemas.microsoft.com/office/drawing/2014/main" id="{8BE11D60-0184-88E5-2917-3EF78F758436}"/>
                </a:ext>
              </a:extLst>
            </p:cNvPr>
            <p:cNvCxnSpPr>
              <a:stCxn id="7" idx="6"/>
              <a:endCxn id="6" idx="1"/>
            </p:cNvCxnSpPr>
            <p:nvPr/>
          </p:nvCxnSpPr>
          <p:spPr>
            <a:xfrm>
              <a:off x="2029795" y="4300654"/>
              <a:ext cx="549260" cy="3138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9D639BC-1394-8000-9F23-6386DA523566}"/>
                </a:ext>
              </a:extLst>
            </p:cNvPr>
            <p:cNvCxnSpPr>
              <a:cxnSpLocks/>
              <a:stCxn id="9" idx="4"/>
              <a:endCxn id="6" idx="0"/>
            </p:cNvCxnSpPr>
            <p:nvPr/>
          </p:nvCxnSpPr>
          <p:spPr>
            <a:xfrm>
              <a:off x="2757669" y="3996908"/>
              <a:ext cx="392194" cy="33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1126978-A013-2AD5-2FED-11D07177C43B}"/>
                </a:ext>
              </a:extLst>
            </p:cNvPr>
            <p:cNvCxnSpPr>
              <a:cxnSpLocks/>
              <a:stCxn id="8" idx="2"/>
              <a:endCxn id="6" idx="0"/>
            </p:cNvCxnSpPr>
            <p:nvPr/>
          </p:nvCxnSpPr>
          <p:spPr>
            <a:xfrm flipH="1">
              <a:off x="3149863" y="3801366"/>
              <a:ext cx="601841" cy="531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2D154D-A574-D2BB-4EB7-2F9DE357C0C5}"/>
                </a:ext>
              </a:extLst>
            </p:cNvPr>
            <p:cNvSpPr/>
            <p:nvPr/>
          </p:nvSpPr>
          <p:spPr>
            <a:xfrm>
              <a:off x="8272167" y="4326501"/>
              <a:ext cx="1141616" cy="56270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Mechanic</a:t>
              </a:r>
            </a:p>
          </p:txBody>
        </p:sp>
        <p:sp>
          <p:nvSpPr>
            <p:cNvPr id="14" name="Oval 13">
              <a:extLst>
                <a:ext uri="{FF2B5EF4-FFF2-40B4-BE49-F238E27FC236}">
                  <a16:creationId xmlns:a16="http://schemas.microsoft.com/office/drawing/2014/main" id="{D296C693-F5EF-C943-9315-D3DDAA5CA1CF}"/>
                </a:ext>
              </a:extLst>
            </p:cNvPr>
            <p:cNvSpPr/>
            <p:nvPr/>
          </p:nvSpPr>
          <p:spPr>
            <a:xfrm>
              <a:off x="7659803"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tx1"/>
                  </a:solidFill>
                </a:rPr>
                <a:t>SSI</a:t>
              </a:r>
              <a:endParaRPr lang="en-GB" sz="1000" u="sng" dirty="0">
                <a:solidFill>
                  <a:schemeClr val="tx1"/>
                </a:solidFill>
              </a:endParaRPr>
            </a:p>
          </p:txBody>
        </p:sp>
        <p:sp>
          <p:nvSpPr>
            <p:cNvPr id="15" name="Oval 14">
              <a:extLst>
                <a:ext uri="{FF2B5EF4-FFF2-40B4-BE49-F238E27FC236}">
                  <a16:creationId xmlns:a16="http://schemas.microsoft.com/office/drawing/2014/main" id="{4E016E05-AE3C-0775-207E-5C6D2C2BF7D0}"/>
                </a:ext>
              </a:extLst>
            </p:cNvPr>
            <p:cNvSpPr/>
            <p:nvPr/>
          </p:nvSpPr>
          <p:spPr>
            <a:xfrm>
              <a:off x="9059445" y="3569828"/>
              <a:ext cx="1011115"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Name</a:t>
              </a:r>
              <a:endParaRPr lang="en-GB" sz="1000" dirty="0">
                <a:solidFill>
                  <a:schemeClr val="tx1"/>
                </a:solidFill>
              </a:endParaRPr>
            </a:p>
          </p:txBody>
        </p:sp>
        <p:cxnSp>
          <p:nvCxnSpPr>
            <p:cNvPr id="16" name="Straight Connector 15">
              <a:extLst>
                <a:ext uri="{FF2B5EF4-FFF2-40B4-BE49-F238E27FC236}">
                  <a16:creationId xmlns:a16="http://schemas.microsoft.com/office/drawing/2014/main" id="{EF6BCB13-E8A0-3771-73AD-A8E724A92FA3}"/>
                </a:ext>
              </a:extLst>
            </p:cNvPr>
            <p:cNvCxnSpPr>
              <a:cxnSpLocks/>
              <a:stCxn id="14" idx="4"/>
              <a:endCxn id="13" idx="0"/>
            </p:cNvCxnSpPr>
            <p:nvPr/>
          </p:nvCxnSpPr>
          <p:spPr>
            <a:xfrm>
              <a:off x="8165361" y="4032904"/>
              <a:ext cx="677614" cy="293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A02729E-2F83-7176-B803-8B5798E9C6E6}"/>
                </a:ext>
              </a:extLst>
            </p:cNvPr>
            <p:cNvCxnSpPr>
              <a:cxnSpLocks/>
              <a:stCxn id="15" idx="3"/>
              <a:endCxn id="13" idx="0"/>
            </p:cNvCxnSpPr>
            <p:nvPr/>
          </p:nvCxnSpPr>
          <p:spPr>
            <a:xfrm flipH="1">
              <a:off x="8842975" y="3965088"/>
              <a:ext cx="364544" cy="361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E334DE-C7F2-4855-5BB3-1757A6DEDE1D}"/>
                </a:ext>
              </a:extLst>
            </p:cNvPr>
            <p:cNvCxnSpPr>
              <a:cxnSpLocks/>
              <a:endCxn id="13" idx="3"/>
            </p:cNvCxnSpPr>
            <p:nvPr/>
          </p:nvCxnSpPr>
          <p:spPr>
            <a:xfrm flipH="1">
              <a:off x="9413783" y="4607854"/>
              <a:ext cx="4174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D3CF94-5698-6EEE-3C45-99BC7E8E79A0}"/>
                </a:ext>
              </a:extLst>
            </p:cNvPr>
            <p:cNvCxnSpPr>
              <a:cxnSpLocks/>
              <a:stCxn id="5" idx="3"/>
              <a:endCxn id="13" idx="1"/>
            </p:cNvCxnSpPr>
            <p:nvPr/>
          </p:nvCxnSpPr>
          <p:spPr>
            <a:xfrm flipV="1">
              <a:off x="7054950" y="4607855"/>
              <a:ext cx="1217217" cy="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5F22B1-AC1E-A54A-82BB-2A81B656ADA0}"/>
                </a:ext>
              </a:extLst>
            </p:cNvPr>
            <p:cNvCxnSpPr>
              <a:cxnSpLocks/>
              <a:stCxn id="6" idx="3"/>
              <a:endCxn id="5" idx="1"/>
            </p:cNvCxnSpPr>
            <p:nvPr/>
          </p:nvCxnSpPr>
          <p:spPr>
            <a:xfrm flipV="1">
              <a:off x="3720671" y="4614501"/>
              <a:ext cx="154064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203EFCE-A3A7-0E27-E418-1AD42D777808}"/>
                </a:ext>
              </a:extLst>
            </p:cNvPr>
            <p:cNvSpPr txBox="1"/>
            <p:nvPr/>
          </p:nvSpPr>
          <p:spPr>
            <a:xfrm>
              <a:off x="3892731" y="4300654"/>
              <a:ext cx="697535" cy="427087"/>
            </a:xfrm>
            <a:prstGeom prst="rect">
              <a:avLst/>
            </a:prstGeom>
            <a:noFill/>
          </p:spPr>
          <p:txBody>
            <a:bodyPr wrap="square" rtlCol="0">
              <a:spAutoFit/>
            </a:bodyPr>
            <a:lstStyle/>
            <a:p>
              <a:r>
                <a:rPr lang="en-GB" sz="1000" dirty="0"/>
                <a:t>1</a:t>
              </a:r>
            </a:p>
          </p:txBody>
        </p:sp>
        <p:sp>
          <p:nvSpPr>
            <p:cNvPr id="22" name="TextBox 21">
              <a:extLst>
                <a:ext uri="{FF2B5EF4-FFF2-40B4-BE49-F238E27FC236}">
                  <a16:creationId xmlns:a16="http://schemas.microsoft.com/office/drawing/2014/main" id="{0B0D4491-CD7E-9560-1310-AC6CAD9CCCDE}"/>
                </a:ext>
              </a:extLst>
            </p:cNvPr>
            <p:cNvSpPr txBox="1"/>
            <p:nvPr/>
          </p:nvSpPr>
          <p:spPr>
            <a:xfrm>
              <a:off x="7833559" y="4260654"/>
              <a:ext cx="697535" cy="427087"/>
            </a:xfrm>
            <a:prstGeom prst="rect">
              <a:avLst/>
            </a:prstGeom>
            <a:noFill/>
          </p:spPr>
          <p:txBody>
            <a:bodyPr wrap="square" rtlCol="0">
              <a:spAutoFit/>
            </a:bodyPr>
            <a:lstStyle/>
            <a:p>
              <a:r>
                <a:rPr lang="en-GB" sz="1000" dirty="0"/>
                <a:t>1</a:t>
              </a:r>
            </a:p>
          </p:txBody>
        </p:sp>
        <p:sp>
          <p:nvSpPr>
            <p:cNvPr id="23" name="Oval 22">
              <a:extLst>
                <a:ext uri="{FF2B5EF4-FFF2-40B4-BE49-F238E27FC236}">
                  <a16:creationId xmlns:a16="http://schemas.microsoft.com/office/drawing/2014/main" id="{825014BC-491F-F83F-E7D7-CB9658070585}"/>
                </a:ext>
              </a:extLst>
            </p:cNvPr>
            <p:cNvSpPr/>
            <p:nvPr/>
          </p:nvSpPr>
          <p:spPr>
            <a:xfrm>
              <a:off x="9834278" y="4364286"/>
              <a:ext cx="1141616" cy="463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err="1">
                  <a:solidFill>
                    <a:schemeClr val="tx1"/>
                  </a:solidFill>
                </a:rPr>
                <a:t>PhoneN</a:t>
              </a:r>
              <a:endParaRPr lang="en-GB" sz="1000" dirty="0">
                <a:solidFill>
                  <a:schemeClr val="tx1"/>
                </a:solidFill>
              </a:endParaRPr>
            </a:p>
          </p:txBody>
        </p:sp>
      </p:grpSp>
      <p:pic>
        <p:nvPicPr>
          <p:cNvPr id="29" name="Picture 28">
            <a:extLst>
              <a:ext uri="{FF2B5EF4-FFF2-40B4-BE49-F238E27FC236}">
                <a16:creationId xmlns:a16="http://schemas.microsoft.com/office/drawing/2014/main" id="{CA52FB80-381F-E789-1240-440BA7ECC263}"/>
              </a:ext>
            </a:extLst>
          </p:cNvPr>
          <p:cNvPicPr>
            <a:picLocks noChangeAspect="1"/>
          </p:cNvPicPr>
          <p:nvPr/>
        </p:nvPicPr>
        <p:blipFill>
          <a:blip r:embed="rId2"/>
          <a:stretch>
            <a:fillRect/>
          </a:stretch>
        </p:blipFill>
        <p:spPr>
          <a:xfrm>
            <a:off x="664583" y="3625267"/>
            <a:ext cx="4182218" cy="1511939"/>
          </a:xfrm>
          <a:prstGeom prst="rect">
            <a:avLst/>
          </a:prstGeom>
        </p:spPr>
      </p:pic>
      <p:graphicFrame>
        <p:nvGraphicFramePr>
          <p:cNvPr id="30" name="Table 7">
            <a:extLst>
              <a:ext uri="{FF2B5EF4-FFF2-40B4-BE49-F238E27FC236}">
                <a16:creationId xmlns:a16="http://schemas.microsoft.com/office/drawing/2014/main" id="{CFB838D1-D1E9-729B-45F2-25369456F3AE}"/>
              </a:ext>
            </a:extLst>
          </p:cNvPr>
          <p:cNvGraphicFramePr>
            <a:graphicFrameLocks noGrp="1"/>
          </p:cNvGraphicFramePr>
          <p:nvPr>
            <p:extLst>
              <p:ext uri="{D42A27DB-BD31-4B8C-83A1-F6EECF244321}">
                <p14:modId xmlns:p14="http://schemas.microsoft.com/office/powerpoint/2010/main" val="730635381"/>
              </p:ext>
            </p:extLst>
          </p:nvPr>
        </p:nvGraphicFramePr>
        <p:xfrm>
          <a:off x="7899923" y="3658356"/>
          <a:ext cx="3766988" cy="1483360"/>
        </p:xfrm>
        <a:graphic>
          <a:graphicData uri="http://schemas.openxmlformats.org/drawingml/2006/table">
            <a:tbl>
              <a:tblPr firstRow="1" bandRow="1">
                <a:tableStyleId>{5C22544A-7EE6-4342-B048-85BDC9FD1C3A}</a:tableStyleId>
              </a:tblPr>
              <a:tblGrid>
                <a:gridCol w="1076541">
                  <a:extLst>
                    <a:ext uri="{9D8B030D-6E8A-4147-A177-3AD203B41FA5}">
                      <a16:colId xmlns:a16="http://schemas.microsoft.com/office/drawing/2014/main" val="1551054938"/>
                    </a:ext>
                  </a:extLst>
                </a:gridCol>
                <a:gridCol w="800100">
                  <a:extLst>
                    <a:ext uri="{9D8B030D-6E8A-4147-A177-3AD203B41FA5}">
                      <a16:colId xmlns:a16="http://schemas.microsoft.com/office/drawing/2014/main" val="2429303523"/>
                    </a:ext>
                  </a:extLst>
                </a:gridCol>
                <a:gridCol w="1890347">
                  <a:extLst>
                    <a:ext uri="{9D8B030D-6E8A-4147-A177-3AD203B41FA5}">
                      <a16:colId xmlns:a16="http://schemas.microsoft.com/office/drawing/2014/main" val="749733657"/>
                    </a:ext>
                  </a:extLst>
                </a:gridCol>
              </a:tblGrid>
              <a:tr h="370840">
                <a:tc>
                  <a:txBody>
                    <a:bodyPr/>
                    <a:lstStyle/>
                    <a:p>
                      <a:r>
                        <a:rPr lang="en-GB" sz="1400" dirty="0"/>
                        <a:t>SSI</a:t>
                      </a:r>
                    </a:p>
                  </a:txBody>
                  <a:tcPr/>
                </a:tc>
                <a:tc>
                  <a:txBody>
                    <a:bodyPr/>
                    <a:lstStyle/>
                    <a:p>
                      <a:r>
                        <a:rPr lang="en-GB" sz="1400" dirty="0"/>
                        <a:t>Name</a:t>
                      </a:r>
                    </a:p>
                  </a:txBody>
                  <a:tcPr/>
                </a:tc>
                <a:tc>
                  <a:txBody>
                    <a:bodyPr/>
                    <a:lstStyle/>
                    <a:p>
                      <a:r>
                        <a:rPr lang="en-GB" sz="1400" dirty="0" err="1"/>
                        <a:t>Phone_Number</a:t>
                      </a:r>
                      <a:endParaRPr lang="en-GB" sz="1400" dirty="0"/>
                    </a:p>
                  </a:txBody>
                  <a:tcPr/>
                </a:tc>
                <a:extLst>
                  <a:ext uri="{0D108BD9-81ED-4DB2-BD59-A6C34878D82A}">
                    <a16:rowId xmlns:a16="http://schemas.microsoft.com/office/drawing/2014/main" val="1488878063"/>
                  </a:ext>
                </a:extLst>
              </a:tr>
              <a:tr h="370840">
                <a:tc>
                  <a:txBody>
                    <a:bodyPr/>
                    <a:lstStyle/>
                    <a:p>
                      <a:r>
                        <a:rPr lang="en-GB" sz="1400" dirty="0"/>
                        <a:t>87542702</a:t>
                      </a:r>
                    </a:p>
                  </a:txBody>
                  <a:tcPr/>
                </a:tc>
                <a:tc>
                  <a:txBody>
                    <a:bodyPr/>
                    <a:lstStyle/>
                    <a:p>
                      <a:r>
                        <a:rPr lang="en-GB" sz="1400" dirty="0"/>
                        <a:t>Tom</a:t>
                      </a:r>
                    </a:p>
                  </a:txBody>
                  <a:tcPr/>
                </a:tc>
                <a:tc>
                  <a:txBody>
                    <a:bodyPr/>
                    <a:lstStyle/>
                    <a:p>
                      <a:r>
                        <a:rPr lang="en-GB" sz="1400" dirty="0"/>
                        <a:t>75315567</a:t>
                      </a:r>
                    </a:p>
                  </a:txBody>
                  <a:tcPr/>
                </a:tc>
                <a:extLst>
                  <a:ext uri="{0D108BD9-81ED-4DB2-BD59-A6C34878D82A}">
                    <a16:rowId xmlns:a16="http://schemas.microsoft.com/office/drawing/2014/main" val="4098427296"/>
                  </a:ext>
                </a:extLst>
              </a:tr>
              <a:tr h="370840">
                <a:tc>
                  <a:txBody>
                    <a:bodyPr/>
                    <a:lstStyle/>
                    <a:p>
                      <a:r>
                        <a:rPr lang="en-GB" sz="1400" dirty="0"/>
                        <a:t>68201937</a:t>
                      </a:r>
                    </a:p>
                  </a:txBody>
                  <a:tcPr/>
                </a:tc>
                <a:tc>
                  <a:txBody>
                    <a:bodyPr/>
                    <a:lstStyle/>
                    <a:p>
                      <a:r>
                        <a:rPr lang="en-GB" sz="1400" dirty="0"/>
                        <a:t>Uraz</a:t>
                      </a:r>
                    </a:p>
                  </a:txBody>
                  <a:tcPr/>
                </a:tc>
                <a:tc>
                  <a:txBody>
                    <a:bodyPr/>
                    <a:lstStyle/>
                    <a:p>
                      <a:r>
                        <a:rPr lang="en-GB" sz="1400" dirty="0"/>
                        <a:t>75335521</a:t>
                      </a:r>
                    </a:p>
                  </a:txBody>
                  <a:tcPr/>
                </a:tc>
                <a:extLst>
                  <a:ext uri="{0D108BD9-81ED-4DB2-BD59-A6C34878D82A}">
                    <a16:rowId xmlns:a16="http://schemas.microsoft.com/office/drawing/2014/main" val="1953469719"/>
                  </a:ext>
                </a:extLst>
              </a:tr>
              <a:tr h="370840">
                <a:tc>
                  <a:txBody>
                    <a:bodyPr/>
                    <a:lstStyle/>
                    <a:p>
                      <a:r>
                        <a:rPr lang="en-GB" sz="1400" dirty="0"/>
                        <a:t>23139827</a:t>
                      </a:r>
                    </a:p>
                  </a:txBody>
                  <a:tcPr/>
                </a:tc>
                <a:tc>
                  <a:txBody>
                    <a:bodyPr/>
                    <a:lstStyle/>
                    <a:p>
                      <a:r>
                        <a:rPr lang="en-GB" sz="1400" dirty="0"/>
                        <a:t>Nick</a:t>
                      </a:r>
                    </a:p>
                  </a:txBody>
                  <a:tcPr/>
                </a:tc>
                <a:tc>
                  <a:txBody>
                    <a:bodyPr/>
                    <a:lstStyle/>
                    <a:p>
                      <a:r>
                        <a:rPr lang="en-GB" sz="1400" dirty="0"/>
                        <a:t>75315544</a:t>
                      </a:r>
                    </a:p>
                  </a:txBody>
                  <a:tcPr/>
                </a:tc>
                <a:extLst>
                  <a:ext uri="{0D108BD9-81ED-4DB2-BD59-A6C34878D82A}">
                    <a16:rowId xmlns:a16="http://schemas.microsoft.com/office/drawing/2014/main" val="3233330986"/>
                  </a:ext>
                </a:extLst>
              </a:tr>
            </a:tbl>
          </a:graphicData>
        </a:graphic>
      </p:graphicFrame>
      <p:cxnSp>
        <p:nvCxnSpPr>
          <p:cNvPr id="25" name="Straight Connector 24">
            <a:extLst>
              <a:ext uri="{FF2B5EF4-FFF2-40B4-BE49-F238E27FC236}">
                <a16:creationId xmlns:a16="http://schemas.microsoft.com/office/drawing/2014/main" id="{B794AD24-EE9B-84C0-E820-1FABADF07EC4}"/>
              </a:ext>
            </a:extLst>
          </p:cNvPr>
          <p:cNvCxnSpPr>
            <a:cxnSpLocks/>
          </p:cNvCxnSpPr>
          <p:nvPr/>
        </p:nvCxnSpPr>
        <p:spPr>
          <a:xfrm>
            <a:off x="6447569" y="2535502"/>
            <a:ext cx="11851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9C51FC9-9AC5-3B7D-A18A-5B4D3A80A19D}"/>
              </a:ext>
            </a:extLst>
          </p:cNvPr>
          <p:cNvCxnSpPr>
            <a:cxnSpLocks/>
          </p:cNvCxnSpPr>
          <p:nvPr/>
        </p:nvCxnSpPr>
        <p:spPr>
          <a:xfrm>
            <a:off x="8617527" y="2554095"/>
            <a:ext cx="1008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926B5F0-1B82-6287-3C63-5FA420419C3B}"/>
              </a:ext>
            </a:extLst>
          </p:cNvPr>
          <p:cNvSpPr txBox="1"/>
          <p:nvPr/>
        </p:nvSpPr>
        <p:spPr>
          <a:xfrm>
            <a:off x="4996648" y="5076719"/>
            <a:ext cx="3821480" cy="276999"/>
          </a:xfrm>
          <a:prstGeom prst="rect">
            <a:avLst/>
          </a:prstGeom>
          <a:noFill/>
        </p:spPr>
        <p:txBody>
          <a:bodyPr wrap="square" rtlCol="0">
            <a:spAutoFit/>
          </a:bodyPr>
          <a:lstStyle/>
          <a:p>
            <a:r>
              <a:rPr lang="en-GB" sz="1200" dirty="0" err="1"/>
              <a:t>Car_Rep_Mec</a:t>
            </a:r>
            <a:r>
              <a:rPr lang="en-GB" sz="1200" dirty="0"/>
              <a:t>(</a:t>
            </a:r>
            <a:r>
              <a:rPr lang="en-GB" sz="1200" dirty="0" err="1"/>
              <a:t>Brand:</a:t>
            </a:r>
            <a:r>
              <a:rPr lang="en-GB" sz="1200" i="1" dirty="0" err="1"/>
              <a:t>TEXT</a:t>
            </a:r>
            <a:r>
              <a:rPr lang="en-GB" sz="1200" dirty="0"/>
              <a:t>, SSI: </a:t>
            </a:r>
            <a:r>
              <a:rPr lang="en-GB" sz="1200" i="1" dirty="0"/>
              <a:t>TEXT</a:t>
            </a:r>
            <a:r>
              <a:rPr lang="en-GB" sz="1200" dirty="0"/>
              <a:t>)</a:t>
            </a:r>
          </a:p>
        </p:txBody>
      </p:sp>
      <p:graphicFrame>
        <p:nvGraphicFramePr>
          <p:cNvPr id="31" name="Table 11">
            <a:extLst>
              <a:ext uri="{FF2B5EF4-FFF2-40B4-BE49-F238E27FC236}">
                <a16:creationId xmlns:a16="http://schemas.microsoft.com/office/drawing/2014/main" id="{F21EB4B5-7FE0-0358-057E-F0CCCDE6621C}"/>
              </a:ext>
            </a:extLst>
          </p:cNvPr>
          <p:cNvGraphicFramePr>
            <a:graphicFrameLocks noGrp="1"/>
          </p:cNvGraphicFramePr>
          <p:nvPr>
            <p:extLst>
              <p:ext uri="{D42A27DB-BD31-4B8C-83A1-F6EECF244321}">
                <p14:modId xmlns:p14="http://schemas.microsoft.com/office/powerpoint/2010/main" val="1937576614"/>
              </p:ext>
            </p:extLst>
          </p:nvPr>
        </p:nvGraphicFramePr>
        <p:xfrm>
          <a:off x="5200873" y="3630299"/>
          <a:ext cx="2206918" cy="1483360"/>
        </p:xfrm>
        <a:graphic>
          <a:graphicData uri="http://schemas.openxmlformats.org/drawingml/2006/table">
            <a:tbl>
              <a:tblPr firstRow="1" bandRow="1">
                <a:tableStyleId>{5C22544A-7EE6-4342-B048-85BDC9FD1C3A}</a:tableStyleId>
              </a:tblPr>
              <a:tblGrid>
                <a:gridCol w="1103459">
                  <a:extLst>
                    <a:ext uri="{9D8B030D-6E8A-4147-A177-3AD203B41FA5}">
                      <a16:colId xmlns:a16="http://schemas.microsoft.com/office/drawing/2014/main" val="3918830575"/>
                    </a:ext>
                  </a:extLst>
                </a:gridCol>
                <a:gridCol w="1103459">
                  <a:extLst>
                    <a:ext uri="{9D8B030D-6E8A-4147-A177-3AD203B41FA5}">
                      <a16:colId xmlns:a16="http://schemas.microsoft.com/office/drawing/2014/main" val="2239927709"/>
                    </a:ext>
                  </a:extLst>
                </a:gridCol>
              </a:tblGrid>
              <a:tr h="370840">
                <a:tc>
                  <a:txBody>
                    <a:bodyPr/>
                    <a:lstStyle/>
                    <a:p>
                      <a:r>
                        <a:rPr lang="en-GB" dirty="0"/>
                        <a:t>SSI</a:t>
                      </a:r>
                    </a:p>
                  </a:txBody>
                  <a:tcPr/>
                </a:tc>
                <a:tc>
                  <a:txBody>
                    <a:bodyPr/>
                    <a:lstStyle/>
                    <a:p>
                      <a:r>
                        <a:rPr lang="en-GB" sz="1200" dirty="0"/>
                        <a:t>Brand</a:t>
                      </a:r>
                    </a:p>
                  </a:txBody>
                  <a:tcPr/>
                </a:tc>
                <a:extLst>
                  <a:ext uri="{0D108BD9-81ED-4DB2-BD59-A6C34878D82A}">
                    <a16:rowId xmlns:a16="http://schemas.microsoft.com/office/drawing/2014/main" val="3153680858"/>
                  </a:ext>
                </a:extLst>
              </a:tr>
              <a:tr h="370840">
                <a:tc>
                  <a:txBody>
                    <a:bodyPr/>
                    <a:lstStyle/>
                    <a:p>
                      <a:r>
                        <a:rPr lang="en-GB" sz="1400" dirty="0"/>
                        <a:t>87542702</a:t>
                      </a:r>
                    </a:p>
                  </a:txBody>
                  <a:tcPr/>
                </a:tc>
                <a:tc>
                  <a:txBody>
                    <a:bodyPr/>
                    <a:lstStyle/>
                    <a:p>
                      <a:r>
                        <a:rPr lang="en-GB" sz="1100" dirty="0" err="1"/>
                        <a:t>Toyota_Corolla</a:t>
                      </a:r>
                      <a:endParaRPr lang="en-GB" sz="1100" dirty="0"/>
                    </a:p>
                  </a:txBody>
                  <a:tcPr/>
                </a:tc>
                <a:extLst>
                  <a:ext uri="{0D108BD9-81ED-4DB2-BD59-A6C34878D82A}">
                    <a16:rowId xmlns:a16="http://schemas.microsoft.com/office/drawing/2014/main" val="884840968"/>
                  </a:ext>
                </a:extLst>
              </a:tr>
              <a:tr h="370840">
                <a:tc>
                  <a:txBody>
                    <a:bodyPr/>
                    <a:lstStyle/>
                    <a:p>
                      <a:r>
                        <a:rPr lang="en-GB" sz="1400" dirty="0"/>
                        <a:t>68201937</a:t>
                      </a:r>
                    </a:p>
                  </a:txBody>
                  <a:tcPr/>
                </a:tc>
                <a:tc>
                  <a:txBody>
                    <a:bodyPr/>
                    <a:lstStyle/>
                    <a:p>
                      <a:r>
                        <a:rPr lang="en-GB" sz="1100" dirty="0"/>
                        <a:t>Hyundai E.GLS</a:t>
                      </a:r>
                    </a:p>
                  </a:txBody>
                  <a:tcPr/>
                </a:tc>
                <a:extLst>
                  <a:ext uri="{0D108BD9-81ED-4DB2-BD59-A6C34878D82A}">
                    <a16:rowId xmlns:a16="http://schemas.microsoft.com/office/drawing/2014/main" val="4148740185"/>
                  </a:ext>
                </a:extLst>
              </a:tr>
              <a:tr h="370840">
                <a:tc>
                  <a:txBody>
                    <a:bodyPr/>
                    <a:lstStyle/>
                    <a:p>
                      <a:r>
                        <a:rPr lang="en-GB" sz="1400" dirty="0"/>
                        <a:t>23139827</a:t>
                      </a:r>
                    </a:p>
                  </a:txBody>
                  <a:tcPr/>
                </a:tc>
                <a:tc>
                  <a:txBody>
                    <a:bodyPr/>
                    <a:lstStyle/>
                    <a:p>
                      <a:r>
                        <a:rPr lang="en-GB" sz="1200" dirty="0"/>
                        <a:t>BMW 3.21</a:t>
                      </a:r>
                    </a:p>
                  </a:txBody>
                  <a:tcPr/>
                </a:tc>
                <a:extLst>
                  <a:ext uri="{0D108BD9-81ED-4DB2-BD59-A6C34878D82A}">
                    <a16:rowId xmlns:a16="http://schemas.microsoft.com/office/drawing/2014/main" val="398107012"/>
                  </a:ext>
                </a:extLst>
              </a:tr>
            </a:tbl>
          </a:graphicData>
        </a:graphic>
      </p:graphicFrame>
      <p:sp>
        <p:nvSpPr>
          <p:cNvPr id="33" name="TextBox 32">
            <a:extLst>
              <a:ext uri="{FF2B5EF4-FFF2-40B4-BE49-F238E27FC236}">
                <a16:creationId xmlns:a16="http://schemas.microsoft.com/office/drawing/2014/main" id="{1BF2B887-0B23-434C-D9FD-DA4627365BCB}"/>
              </a:ext>
            </a:extLst>
          </p:cNvPr>
          <p:cNvSpPr txBox="1"/>
          <p:nvPr/>
        </p:nvSpPr>
        <p:spPr>
          <a:xfrm>
            <a:off x="7827766" y="5137206"/>
            <a:ext cx="4075763" cy="646331"/>
          </a:xfrm>
          <a:prstGeom prst="rect">
            <a:avLst/>
          </a:prstGeom>
          <a:noFill/>
        </p:spPr>
        <p:txBody>
          <a:bodyPr wrap="square">
            <a:spAutoFit/>
          </a:bodyPr>
          <a:lstStyle/>
          <a:p>
            <a:r>
              <a:rPr lang="en-GB" dirty="0" err="1"/>
              <a:t>Mec</a:t>
            </a:r>
            <a:r>
              <a:rPr lang="en-GB" dirty="0"/>
              <a:t> (</a:t>
            </a:r>
            <a:r>
              <a:rPr lang="en-GB" dirty="0" err="1"/>
              <a:t>SSI:</a:t>
            </a:r>
            <a:r>
              <a:rPr lang="en-GB" i="1" dirty="0" err="1"/>
              <a:t>TEXT</a:t>
            </a:r>
            <a:r>
              <a:rPr lang="en-GB" dirty="0" err="1"/>
              <a:t>,Name:</a:t>
            </a:r>
            <a:r>
              <a:rPr lang="en-GB" i="1" dirty="0" err="1"/>
              <a:t>TEXT</a:t>
            </a:r>
            <a:r>
              <a:rPr lang="en-GB" dirty="0" err="1"/>
              <a:t>,Phone:</a:t>
            </a:r>
            <a:r>
              <a:rPr lang="en-GB" i="1" dirty="0" err="1"/>
              <a:t>TEXT</a:t>
            </a:r>
            <a:r>
              <a:rPr lang="en-GB" i="1" dirty="0"/>
              <a:t>, Primary key: SSI</a:t>
            </a:r>
            <a:r>
              <a:rPr lang="en-GB" dirty="0"/>
              <a:t>)</a:t>
            </a:r>
          </a:p>
        </p:txBody>
      </p:sp>
      <p:sp>
        <p:nvSpPr>
          <p:cNvPr id="35" name="TextBox 34">
            <a:extLst>
              <a:ext uri="{FF2B5EF4-FFF2-40B4-BE49-F238E27FC236}">
                <a16:creationId xmlns:a16="http://schemas.microsoft.com/office/drawing/2014/main" id="{FD17F7CA-FF20-15DA-C9C4-EA0ED96621F8}"/>
              </a:ext>
            </a:extLst>
          </p:cNvPr>
          <p:cNvSpPr txBox="1"/>
          <p:nvPr/>
        </p:nvSpPr>
        <p:spPr>
          <a:xfrm>
            <a:off x="254994" y="5081792"/>
            <a:ext cx="4453747" cy="461665"/>
          </a:xfrm>
          <a:prstGeom prst="rect">
            <a:avLst/>
          </a:prstGeom>
          <a:noFill/>
        </p:spPr>
        <p:txBody>
          <a:bodyPr wrap="square">
            <a:spAutoFit/>
          </a:bodyPr>
          <a:lstStyle/>
          <a:p>
            <a:r>
              <a:rPr lang="en-GB" sz="1200" dirty="0"/>
              <a:t>Car(</a:t>
            </a:r>
            <a:r>
              <a:rPr lang="en-GB" sz="1200" dirty="0" err="1"/>
              <a:t>Brand:TEXT,Weight:INT,Length:DOUBLE,Max_Speed:INT</a:t>
            </a:r>
            <a:r>
              <a:rPr lang="en-GB" sz="1200" dirty="0"/>
              <a:t>, Primary </a:t>
            </a:r>
            <a:r>
              <a:rPr lang="en-GB" sz="1200" dirty="0" err="1"/>
              <a:t>Key:Brand</a:t>
            </a:r>
            <a:r>
              <a:rPr lang="en-GB" sz="1200" dirty="0"/>
              <a:t>)</a:t>
            </a:r>
          </a:p>
        </p:txBody>
      </p:sp>
      <p:sp>
        <p:nvSpPr>
          <p:cNvPr id="28" name="TextBox 27">
            <a:extLst>
              <a:ext uri="{FF2B5EF4-FFF2-40B4-BE49-F238E27FC236}">
                <a16:creationId xmlns:a16="http://schemas.microsoft.com/office/drawing/2014/main" id="{B06878A5-58A3-DBA2-84D8-5B52F7612501}"/>
              </a:ext>
            </a:extLst>
          </p:cNvPr>
          <p:cNvSpPr txBox="1"/>
          <p:nvPr/>
        </p:nvSpPr>
        <p:spPr>
          <a:xfrm>
            <a:off x="6469210" y="1294938"/>
            <a:ext cx="3701707" cy="523220"/>
          </a:xfrm>
          <a:prstGeom prst="rect">
            <a:avLst/>
          </a:prstGeom>
          <a:noFill/>
        </p:spPr>
        <p:txBody>
          <a:bodyPr wrap="square">
            <a:spAutoFit/>
          </a:bodyPr>
          <a:lstStyle/>
          <a:p>
            <a:r>
              <a:rPr lang="en-GB" sz="1400" dirty="0"/>
              <a:t>“A car must be repaired by one mechanic.</a:t>
            </a:r>
          </a:p>
          <a:p>
            <a:r>
              <a:rPr lang="en-GB" sz="1400" dirty="0"/>
              <a:t>A mechanic must repair one type of car.”</a:t>
            </a:r>
          </a:p>
        </p:txBody>
      </p:sp>
    </p:spTree>
    <p:extLst>
      <p:ext uri="{BB962C8B-B14F-4D97-AF65-F5344CB8AC3E}">
        <p14:creationId xmlns:p14="http://schemas.microsoft.com/office/powerpoint/2010/main" val="2715183899"/>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44546A"/>
      </a:hlink>
      <a:folHlink>
        <a:srgbClr val="44546A"/>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223-scc210-week1 (2).pptx" id="{55942061-33DD-42E2-9BAB-F73AF8FF6393}" vid="{FB6A022B-74DF-401A-A15D-95435BCDDA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3369532941F3409E5738B17359484A" ma:contentTypeVersion="8" ma:contentTypeDescription="Create a new document." ma:contentTypeScope="" ma:versionID="b26a849366da294233d136793232b4ae">
  <xsd:schema xmlns:xsd="http://www.w3.org/2001/XMLSchema" xmlns:xs="http://www.w3.org/2001/XMLSchema" xmlns:p="http://schemas.microsoft.com/office/2006/metadata/properties" xmlns:ns3="3e18fc51-a862-484b-b21e-6f61e10cf96f" xmlns:ns4="6dfd187e-8570-4591-bf28-7fb3f3b8c111" targetNamespace="http://schemas.microsoft.com/office/2006/metadata/properties" ma:root="true" ma:fieldsID="6483de5a87605350170501352ae295ed" ns3:_="" ns4:_="">
    <xsd:import namespace="3e18fc51-a862-484b-b21e-6f61e10cf96f"/>
    <xsd:import namespace="6dfd187e-8570-4591-bf28-7fb3f3b8c11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18fc51-a862-484b-b21e-6f61e10cf9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_activity" ma:index="15"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dfd187e-8570-4591-bf28-7fb3f3b8c11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3e18fc51-a862-484b-b21e-6f61e10cf96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D14134-5E3D-4740-A651-0F71D308BB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18fc51-a862-484b-b21e-6f61e10cf96f"/>
    <ds:schemaRef ds:uri="6dfd187e-8570-4591-bf28-7fb3f3b8c1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40A5DD-E3EF-48F9-B2D7-B4E5F080DD27}">
  <ds:schemaRefs>
    <ds:schemaRef ds:uri="6dfd187e-8570-4591-bf28-7fb3f3b8c111"/>
    <ds:schemaRef ds:uri="http://schemas.microsoft.com/office/2006/documentManagement/types"/>
    <ds:schemaRef ds:uri="http://www.w3.org/XML/1998/namespace"/>
    <ds:schemaRef ds:uri="3e18fc51-a862-484b-b21e-6f61e10cf96f"/>
    <ds:schemaRef ds:uri="http://schemas.microsoft.com/office/infopath/2007/PartnerControls"/>
    <ds:schemaRef ds:uri="http://schemas.openxmlformats.org/package/2006/metadata/core-properties"/>
    <ds:schemaRef ds:uri="http://schemas.microsoft.com/office/2006/metadata/properties"/>
    <ds:schemaRef ds:uri="http://purl.org/dc/dcmitype/"/>
    <ds:schemaRef ds:uri="http://purl.org/dc/terms/"/>
    <ds:schemaRef ds:uri="http://purl.org/dc/elements/1.1/"/>
  </ds:schemaRefs>
</ds:datastoreItem>
</file>

<file path=customXml/itemProps3.xml><?xml version="1.0" encoding="utf-8"?>
<ds:datastoreItem xmlns:ds="http://schemas.openxmlformats.org/officeDocument/2006/customXml" ds:itemID="{67131A07-B9F4-41F1-B147-3444C79168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Lancaster</Template>
  <TotalTime>872</TotalTime>
  <Words>14124</Words>
  <Application>Microsoft Office PowerPoint</Application>
  <PresentationFormat>Widescreen</PresentationFormat>
  <Paragraphs>3194</Paragraphs>
  <Slides>133</Slides>
  <Notes>13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133</vt:i4>
      </vt:variant>
    </vt:vector>
  </HeadingPairs>
  <TitlesOfParts>
    <vt:vector size="142" baseType="lpstr">
      <vt:lpstr>Arial</vt:lpstr>
      <vt:lpstr>Bauhaus 93</vt:lpstr>
      <vt:lpstr>Calibri</vt:lpstr>
      <vt:lpstr>Calibri Light</vt:lpstr>
      <vt:lpstr>Times New Roman</vt:lpstr>
      <vt:lpstr>Wingdings</vt:lpstr>
      <vt:lpstr>Office Theme</vt:lpstr>
      <vt:lpstr>Worksheet</vt:lpstr>
      <vt:lpstr>Document</vt:lpstr>
      <vt:lpstr>SCC.201 Databases</vt:lpstr>
      <vt:lpstr>PowerPoint Presentation</vt:lpstr>
      <vt:lpstr>Feedbacks</vt:lpstr>
      <vt:lpstr>Reading tasks</vt:lpstr>
      <vt:lpstr>What have we learnt so far?</vt:lpstr>
      <vt:lpstr>What have we learnt so far?</vt:lpstr>
      <vt:lpstr>What have we learnt so far?</vt:lpstr>
      <vt:lpstr>What have we learnt so far?</vt:lpstr>
      <vt:lpstr>What have we learnt so far?</vt:lpstr>
      <vt:lpstr>What have we learnt so far?</vt:lpstr>
      <vt:lpstr>What have we learnt so far?</vt:lpstr>
      <vt:lpstr>What have we learnt so far?</vt:lpstr>
      <vt:lpstr>What have we learnt so far?</vt:lpstr>
      <vt:lpstr>What have we learnt so far?</vt:lpstr>
      <vt:lpstr>What have we learnt so far?</vt:lpstr>
      <vt:lpstr>What have we learnt so far?</vt:lpstr>
      <vt:lpstr>What have we learnt so far?</vt:lpstr>
      <vt:lpstr>What have we learnt so far?</vt:lpstr>
      <vt:lpstr>What have we learnt so far?</vt:lpstr>
      <vt:lpstr>What have we learnt so far?</vt:lpstr>
      <vt:lpstr>What have we learnt so far?</vt:lpstr>
      <vt:lpstr>What have we learnt so far?</vt:lpstr>
      <vt:lpstr>What have we learnt so far?</vt:lpstr>
      <vt:lpstr>What have we learnt so far?</vt:lpstr>
      <vt:lpstr>What have we learnt so far?</vt:lpstr>
      <vt:lpstr>What have we learnt so far?</vt:lpstr>
      <vt:lpstr>What have we learnt so far?</vt:lpstr>
      <vt:lpstr>What have we learnt so far?</vt:lpstr>
      <vt:lpstr>What have we learnt so far?</vt:lpstr>
      <vt:lpstr>PowerPoint Presentation</vt:lpstr>
      <vt:lpstr>Learning Outcomes</vt:lpstr>
      <vt:lpstr>This lecture </vt:lpstr>
      <vt:lpstr>That is, we will start learning correspondence between ERD and Relational database. </vt:lpstr>
      <vt:lpstr>Relational Database: Definitions</vt:lpstr>
      <vt:lpstr>Relational Database: Definitions</vt:lpstr>
      <vt:lpstr>Relational Database: Definitions</vt:lpstr>
      <vt:lpstr>Relational Database: Definitions</vt:lpstr>
      <vt:lpstr>Relational Database: Definitions</vt:lpstr>
      <vt:lpstr>Relational model (Syntax vs Semantics)</vt:lpstr>
      <vt:lpstr>Relational Database: Definitions</vt:lpstr>
      <vt:lpstr>Definitions : Integrity Constraints (ICs)</vt:lpstr>
      <vt:lpstr>Definitions : Integrity Constraints (ICs)</vt:lpstr>
      <vt:lpstr>Relational Database: Definitions</vt:lpstr>
      <vt:lpstr>Relational Database: Definitions</vt:lpstr>
      <vt:lpstr>Referential integrity: How about relationships?</vt:lpstr>
      <vt:lpstr>Relationship sets</vt:lpstr>
      <vt:lpstr>Referential integrity: Another key! Foreign keys</vt:lpstr>
      <vt:lpstr>Referential integrity: Another key! Foreign keys</vt:lpstr>
      <vt:lpstr>Referential integrity: Another key! Foreign keys</vt:lpstr>
      <vt:lpstr>Referential integrity: Another key! Foreign keys</vt:lpstr>
      <vt:lpstr>Referential integrity: Another key! Foreign keys</vt:lpstr>
      <vt:lpstr>Referential integrity: Another key! Foreign keys</vt:lpstr>
      <vt:lpstr>Referential integrity: Foreign keys</vt:lpstr>
      <vt:lpstr>Properties of foreign keys</vt:lpstr>
      <vt:lpstr>Properties of foreign keys</vt:lpstr>
      <vt:lpstr>Referential integrity: Foreign keys</vt:lpstr>
      <vt:lpstr>Foreign Key in action.</vt:lpstr>
      <vt:lpstr>Lets continue</vt:lpstr>
      <vt:lpstr>Strategies to enforce Referential Integrity</vt:lpstr>
      <vt:lpstr>Strategies to enforce Referential Integrity</vt:lpstr>
      <vt:lpstr>Referential Integrity in SQL/92</vt:lpstr>
      <vt:lpstr>Lets speculate about ICs. for the following tables.</vt:lpstr>
      <vt:lpstr>Integrity Constraints for relational databases.</vt:lpstr>
      <vt:lpstr>How do we derive Foreign Keys and ICs for different relationship types?</vt:lpstr>
      <vt:lpstr>How do we derive Foreign Keys and ICs for different relationship types?</vt:lpstr>
      <vt:lpstr>How do we derive Foreign Keys and ICs for different relationship types?</vt:lpstr>
      <vt:lpstr>How do we derive Foreign Keys and ICs for different relationship types?</vt:lpstr>
      <vt:lpstr>How do we derive Foreign Keys and ICs for different relationship types?</vt:lpstr>
      <vt:lpstr>How do we derive Foreign Keys and ICs for different relationship types?</vt:lpstr>
      <vt:lpstr>How do we derive Foreign Keys and ICs for different relationship types?</vt:lpstr>
      <vt:lpstr>How do we derive Foreign Keys and ICs for different relationship types?</vt:lpstr>
      <vt:lpstr>How do we derive Foreign Keys and ICs for different relationship types?</vt:lpstr>
      <vt:lpstr>How do we derive Foreign Keys and ICs for different relationship types?</vt:lpstr>
      <vt:lpstr>How do we derive Foreign Keys and ICs for different relationship types?</vt:lpstr>
      <vt:lpstr>How do we derive Foreign Keys and ICs for different relationship types?</vt:lpstr>
      <vt:lpstr>How do we derive Foreign Keys and ICs for different relationship types?</vt:lpstr>
      <vt:lpstr>How do we derive Foreign Keys and ICs for different relationship types?</vt:lpstr>
      <vt:lpstr>How do we derive Foreign Keys and ICs for different relationship types?</vt:lpstr>
      <vt:lpstr>Referential Integrity</vt:lpstr>
      <vt:lpstr>Referential Integrity</vt:lpstr>
      <vt:lpstr>Referential Integrity</vt:lpstr>
      <vt:lpstr>Referential Integrity</vt:lpstr>
      <vt:lpstr>Referential Integrity</vt:lpstr>
      <vt:lpstr>Referential Integrity</vt:lpstr>
      <vt:lpstr>Referential Integrity</vt:lpstr>
      <vt:lpstr>Referential Integrity</vt:lpstr>
      <vt:lpstr>How do we derive Foreign Keys and ICs for different relationship types?</vt:lpstr>
      <vt:lpstr>How do we derive Foreign Keys and ICs for different relationship types?</vt:lpstr>
      <vt:lpstr>How do we derive Foreign Keys and ICs for different relationship types?</vt:lpstr>
      <vt:lpstr>How do we derive Foreign Keys and ICs for different relationship types?</vt:lpstr>
      <vt:lpstr>Referential Integrity</vt:lpstr>
      <vt:lpstr>Referential Integrity</vt:lpstr>
      <vt:lpstr>Referential Integrity</vt:lpstr>
      <vt:lpstr>Referential Integrity</vt:lpstr>
      <vt:lpstr>Referential Integrity</vt:lpstr>
      <vt:lpstr>Referential Integrity</vt:lpstr>
      <vt:lpstr>How do we derive Foreign Keys and ICs for different relationship types?</vt:lpstr>
      <vt:lpstr>How do we derive Foreign Keys and ICs for different relationship types?</vt:lpstr>
      <vt:lpstr>How do we derive Foreign Keys and ICs for different relationship types?</vt:lpstr>
      <vt:lpstr>How do we derive Foreign Keys and ICs for different relationship types?</vt:lpstr>
      <vt:lpstr>How do we derive Foreign Keys and ICs for different relationship types?</vt:lpstr>
      <vt:lpstr>How do we derive Foreign Keys and ICs for different relationship types?</vt:lpstr>
      <vt:lpstr>How do we derive Foreign Keys and ICs for different relationship types?</vt:lpstr>
      <vt:lpstr>How do we derive Foreign Keys and ICs for different relationship types?</vt:lpstr>
      <vt:lpstr>How do we derive Foreign Keys and ICs for different relationship types?</vt:lpstr>
      <vt:lpstr>How do we derive Foreign Keys and ICs for different relationship types?</vt:lpstr>
      <vt:lpstr>How do we derive Foreign Keys and ICs for different relationship types?</vt:lpstr>
      <vt:lpstr>How do we derive Foreign Keys and ICs for different relationship types?</vt:lpstr>
      <vt:lpstr>How do we derive Foreign Keys and ICs for different relationship types?</vt:lpstr>
      <vt:lpstr>How do we derive Foreign Keys and ICs for different relationship types?</vt:lpstr>
      <vt:lpstr>How do we derive Foreign Keys and ICs for different relationship types?</vt:lpstr>
      <vt:lpstr>How do we derive Foreign Keys and ICs for different relationship types?</vt:lpstr>
      <vt:lpstr>How do we derive Foreign Keys and ICs for different relationship types?</vt:lpstr>
      <vt:lpstr>How do we derive Foreign Keys and ICs for different relationship types?</vt:lpstr>
      <vt:lpstr>How do we derive Foreign Keys and ICs for different relationship types?</vt:lpstr>
      <vt:lpstr>Weak entity sets</vt:lpstr>
      <vt:lpstr>Exercise</vt:lpstr>
      <vt:lpstr>Recall</vt:lpstr>
      <vt:lpstr>Exercise solutions</vt:lpstr>
      <vt:lpstr>Exercise solutions</vt:lpstr>
      <vt:lpstr>Exercise solutions</vt:lpstr>
      <vt:lpstr>Exercise solutions</vt:lpstr>
      <vt:lpstr>Exercise solutions</vt:lpstr>
      <vt:lpstr>Exercise solutions</vt:lpstr>
      <vt:lpstr>Summary</vt:lpstr>
      <vt:lpstr>Summary</vt:lpstr>
      <vt:lpstr>Summary</vt:lpstr>
      <vt:lpstr>Summary</vt:lpstr>
      <vt:lpstr>Summary</vt:lpstr>
      <vt:lpstr>Related exam question.</vt:lpstr>
      <vt:lpstr>ERD</vt:lpstr>
      <vt:lpstr>RS</vt:lpstr>
      <vt:lpstr>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SCC.201 Databases</dc:title>
  <dc:creator>Turker, Uraz</dc:creator>
  <cp:lastModifiedBy>Turker, Uraz</cp:lastModifiedBy>
  <cp:revision>16</cp:revision>
  <cp:lastPrinted>2023-01-23T15:17:51Z</cp:lastPrinted>
  <dcterms:created xsi:type="dcterms:W3CDTF">2022-12-05T10:28:28Z</dcterms:created>
  <dcterms:modified xsi:type="dcterms:W3CDTF">2024-01-30T15:42:18Z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0x0101005F3369532941F3409E5738B17359484A</vt:lpwstr>
  </property>
</Properties>
</file>