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6"/>
  </p:notesMasterIdLst>
  <p:sldIdLst>
    <p:sldId id="257" r:id="rId5"/>
    <p:sldId id="267" r:id="rId6"/>
    <p:sldId id="366" r:id="rId7"/>
    <p:sldId id="365" r:id="rId8"/>
    <p:sldId id="518" r:id="rId9"/>
    <p:sldId id="522" r:id="rId10"/>
    <p:sldId id="519" r:id="rId11"/>
    <p:sldId id="367" r:id="rId12"/>
    <p:sldId id="368" r:id="rId13"/>
    <p:sldId id="431" r:id="rId14"/>
    <p:sldId id="520" r:id="rId15"/>
    <p:sldId id="493" r:id="rId16"/>
    <p:sldId id="369" r:id="rId17"/>
    <p:sldId id="524" r:id="rId18"/>
    <p:sldId id="525" r:id="rId19"/>
    <p:sldId id="526" r:id="rId20"/>
    <p:sldId id="570" r:id="rId21"/>
    <p:sldId id="527" r:id="rId22"/>
    <p:sldId id="529" r:id="rId23"/>
    <p:sldId id="530" r:id="rId24"/>
    <p:sldId id="532" r:id="rId25"/>
    <p:sldId id="531" r:id="rId26"/>
    <p:sldId id="528" r:id="rId27"/>
    <p:sldId id="534" r:id="rId28"/>
    <p:sldId id="535" r:id="rId29"/>
    <p:sldId id="536" r:id="rId30"/>
    <p:sldId id="537" r:id="rId31"/>
    <p:sldId id="539" r:id="rId32"/>
    <p:sldId id="540" r:id="rId33"/>
    <p:sldId id="571" r:id="rId34"/>
    <p:sldId id="541" r:id="rId35"/>
    <p:sldId id="432" r:id="rId36"/>
    <p:sldId id="406" r:id="rId37"/>
    <p:sldId id="433" r:id="rId38"/>
    <p:sldId id="434" r:id="rId39"/>
    <p:sldId id="435" r:id="rId40"/>
    <p:sldId id="436" r:id="rId41"/>
    <p:sldId id="437" r:id="rId42"/>
    <p:sldId id="407" r:id="rId43"/>
    <p:sldId id="410" r:id="rId44"/>
    <p:sldId id="438" r:id="rId45"/>
    <p:sldId id="439" r:id="rId46"/>
    <p:sldId id="440" r:id="rId47"/>
    <p:sldId id="523" r:id="rId48"/>
    <p:sldId id="441" r:id="rId49"/>
    <p:sldId id="427" r:id="rId50"/>
    <p:sldId id="442" r:id="rId51"/>
    <p:sldId id="443" r:id="rId52"/>
    <p:sldId id="446" r:id="rId53"/>
    <p:sldId id="551" r:id="rId54"/>
    <p:sldId id="548" r:id="rId55"/>
    <p:sldId id="549" r:id="rId56"/>
    <p:sldId id="552" r:id="rId57"/>
    <p:sldId id="553" r:id="rId58"/>
    <p:sldId id="543" r:id="rId59"/>
    <p:sldId id="558" r:id="rId60"/>
    <p:sldId id="569" r:id="rId61"/>
    <p:sldId id="559" r:id="rId62"/>
    <p:sldId id="560" r:id="rId63"/>
    <p:sldId id="561" r:id="rId64"/>
    <p:sldId id="562" r:id="rId65"/>
    <p:sldId id="547" r:id="rId66"/>
    <p:sldId id="565" r:id="rId67"/>
    <p:sldId id="566" r:id="rId68"/>
    <p:sldId id="567" r:id="rId69"/>
    <p:sldId id="568" r:id="rId70"/>
    <p:sldId id="444" r:id="rId71"/>
    <p:sldId id="445" r:id="rId72"/>
    <p:sldId id="447" r:id="rId73"/>
    <p:sldId id="448" r:id="rId74"/>
    <p:sldId id="449" r:id="rId75"/>
    <p:sldId id="544" r:id="rId76"/>
    <p:sldId id="521" r:id="rId77"/>
    <p:sldId id="572" r:id="rId78"/>
    <p:sldId id="579" r:id="rId79"/>
    <p:sldId id="580" r:id="rId80"/>
    <p:sldId id="584" r:id="rId81"/>
    <p:sldId id="581" r:id="rId82"/>
    <p:sldId id="582" r:id="rId83"/>
    <p:sldId id="583" r:id="rId84"/>
    <p:sldId id="573" r:id="rId85"/>
    <p:sldId id="574" r:id="rId86"/>
    <p:sldId id="575" r:id="rId87"/>
    <p:sldId id="450" r:id="rId88"/>
    <p:sldId id="451" r:id="rId89"/>
    <p:sldId id="585" r:id="rId90"/>
    <p:sldId id="586" r:id="rId91"/>
    <p:sldId id="463" r:id="rId92"/>
    <p:sldId id="453" r:id="rId93"/>
    <p:sldId id="454" r:id="rId94"/>
    <p:sldId id="452" r:id="rId95"/>
    <p:sldId id="455" r:id="rId96"/>
    <p:sldId id="456" r:id="rId97"/>
    <p:sldId id="457" r:id="rId98"/>
    <p:sldId id="458" r:id="rId99"/>
    <p:sldId id="459" r:id="rId100"/>
    <p:sldId id="460" r:id="rId101"/>
    <p:sldId id="461" r:id="rId102"/>
    <p:sldId id="462" r:id="rId103"/>
    <p:sldId id="475" r:id="rId104"/>
    <p:sldId id="476" r:id="rId105"/>
    <p:sldId id="477" r:id="rId106"/>
    <p:sldId id="478" r:id="rId107"/>
    <p:sldId id="479" r:id="rId108"/>
    <p:sldId id="480" r:id="rId109"/>
    <p:sldId id="481" r:id="rId110"/>
    <p:sldId id="482" r:id="rId111"/>
    <p:sldId id="256" r:id="rId112"/>
    <p:sldId id="483" r:id="rId113"/>
    <p:sldId id="258" r:id="rId114"/>
    <p:sldId id="259" r:id="rId115"/>
    <p:sldId id="260" r:id="rId116"/>
    <p:sldId id="261" r:id="rId117"/>
    <p:sldId id="262" r:id="rId118"/>
    <p:sldId id="263" r:id="rId119"/>
    <p:sldId id="264" r:id="rId120"/>
    <p:sldId id="266" r:id="rId121"/>
    <p:sldId id="484" r:id="rId122"/>
    <p:sldId id="268" r:id="rId123"/>
    <p:sldId id="269" r:id="rId124"/>
    <p:sldId id="265" r:id="rId125"/>
    <p:sldId id="270" r:id="rId126"/>
    <p:sldId id="271" r:id="rId127"/>
    <p:sldId id="273" r:id="rId128"/>
    <p:sldId id="274" r:id="rId129"/>
    <p:sldId id="275" r:id="rId130"/>
    <p:sldId id="276" r:id="rId131"/>
    <p:sldId id="272" r:id="rId132"/>
    <p:sldId id="576" r:id="rId133"/>
    <p:sldId id="578" r:id="rId134"/>
    <p:sldId id="485" r:id="rId135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5121B"/>
    <a:srgbClr val="D730A0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4629" autoAdjust="0"/>
  </p:normalViewPr>
  <p:slideViewPr>
    <p:cSldViewPr snapToGrid="0">
      <p:cViewPr varScale="1">
        <p:scale>
          <a:sx n="105" d="100"/>
          <a:sy n="105" d="100"/>
        </p:scale>
        <p:origin x="19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viewProps" Target="view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F3E7-441F-477B-9032-3EE7BEB30DA2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F0C5-9915-4C9D-B9C1-C3246B8D4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60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284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3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71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/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107528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80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10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53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1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59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93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862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4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8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423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0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07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9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685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1EF2C280-F524-405F-B409-A0B3EEB3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5942" y="195942"/>
            <a:ext cx="11812555" cy="6475445"/>
          </a:xfrm>
          <a:custGeom>
            <a:avLst/>
            <a:gdLst/>
            <a:ahLst/>
            <a:cxnLst/>
            <a:rect l="l" t="t" r="r" b="b"/>
            <a:pathLst>
              <a:path w="12048490" h="6713220">
                <a:moveTo>
                  <a:pt x="0" y="6713004"/>
                </a:moveTo>
                <a:lnTo>
                  <a:pt x="12048210" y="6713004"/>
                </a:lnTo>
                <a:lnTo>
                  <a:pt x="12048210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D4E107-ACD4-4A6A-8618-FDF878C3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E911A0A4-9D31-4F34-8E71-4A07A9FD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E2592A-4048-4211-B609-EB603E5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2CECB2-8BBC-4238-95E4-9CF53BEC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F43189D6-09CC-4664-8F2F-E317A914F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B81DE-9DB5-4365-A5C5-617C96B6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5C828A-191B-48BF-BB4A-DF202F88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 descr="University Academy 92 Manchester">
            <a:extLst>
              <a:ext uri="{FF2B5EF4-FFF2-40B4-BE49-F238E27FC236}">
                <a16:creationId xmlns:a16="http://schemas.microsoft.com/office/drawing/2014/main" id="{97C89DA9-7708-4EE0-9C2E-17C843B198F5}"/>
              </a:ext>
            </a:extLst>
          </p:cNvPr>
          <p:cNvSpPr/>
          <p:nvPr userDrawn="1"/>
        </p:nvSpPr>
        <p:spPr>
          <a:xfrm>
            <a:off x="6888886" y="697941"/>
            <a:ext cx="1481137" cy="77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Blackburn College">
            <a:extLst>
              <a:ext uri="{FF2B5EF4-FFF2-40B4-BE49-F238E27FC236}">
                <a16:creationId xmlns:a16="http://schemas.microsoft.com/office/drawing/2014/main" id="{B2D8FC4D-6A10-4AFC-90EE-36BEDC612D9F}"/>
              </a:ext>
            </a:extLst>
          </p:cNvPr>
          <p:cNvSpPr/>
          <p:nvPr userDrawn="1"/>
        </p:nvSpPr>
        <p:spPr>
          <a:xfrm>
            <a:off x="4800858" y="717994"/>
            <a:ext cx="1763493" cy="61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Blackpool &amp; The Fylde college">
            <a:extLst>
              <a:ext uri="{FF2B5EF4-FFF2-40B4-BE49-F238E27FC236}">
                <a16:creationId xmlns:a16="http://schemas.microsoft.com/office/drawing/2014/main" id="{74C67722-6D8E-4717-BBA0-D9603159F8C3}"/>
              </a:ext>
            </a:extLst>
          </p:cNvPr>
          <p:cNvSpPr/>
          <p:nvPr userDrawn="1"/>
        </p:nvSpPr>
        <p:spPr>
          <a:xfrm>
            <a:off x="2927182" y="665080"/>
            <a:ext cx="1543981" cy="642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Furness college">
            <a:extLst>
              <a:ext uri="{FF2B5EF4-FFF2-40B4-BE49-F238E27FC236}">
                <a16:creationId xmlns:a16="http://schemas.microsoft.com/office/drawing/2014/main" id="{544291F1-FBE8-4BF5-82D3-3E12A047DE75}"/>
              </a:ext>
            </a:extLst>
          </p:cNvPr>
          <p:cNvSpPr/>
          <p:nvPr userDrawn="1"/>
        </p:nvSpPr>
        <p:spPr>
          <a:xfrm>
            <a:off x="891120" y="700908"/>
            <a:ext cx="1786115" cy="699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57897E-9B28-47E3-BC7F-FA671A16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5A2C7DA-9587-4F85-9BC4-F30F0308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5057" y="181946"/>
            <a:ext cx="11821886" cy="6494107"/>
          </a:xfrm>
          <a:custGeom>
            <a:avLst/>
            <a:gdLst/>
            <a:ahLst/>
            <a:cxnLst/>
            <a:rect l="l" t="t" r="r" b="b"/>
            <a:pathLst>
              <a:path w="12049125" h="6713855">
                <a:moveTo>
                  <a:pt x="0" y="6713410"/>
                </a:moveTo>
                <a:lnTo>
                  <a:pt x="12048617" y="6713410"/>
                </a:lnTo>
                <a:lnTo>
                  <a:pt x="12048617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CB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section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FFB34-2A03-4DFF-8F1A-D7E69F6F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40D-D6BC-4D4D-AF4C-44A15A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5A3A47-0757-4333-ACCD-2584506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9228C-9B11-4DC9-8F13-D4D1ED5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0D9761CB-0BB4-44A2-BF26-F0470B4D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3" y="2313991"/>
            <a:ext cx="9742714" cy="3862971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rgbClr val="AEB4B9"/>
              </a:buClr>
              <a:buNone/>
              <a:defRPr sz="2600" i="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9C926E-B465-430E-9BB4-30F751A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BDBDF81-CC4C-4516-B38C-887511BA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1E803A-17E5-4587-B9C8-543F40CC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15D4E1DC-C857-4EB7-8E98-3A0E76300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91324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pic>
        <p:nvPicPr>
          <p:cNvPr id="8" name="Picture 7" descr="Lancaster University">
            <a:extLst>
              <a:ext uri="{FF2B5EF4-FFF2-40B4-BE49-F238E27FC236}">
                <a16:creationId xmlns:a16="http://schemas.microsoft.com/office/drawing/2014/main" id="{5A0CDDDE-2A8D-4F00-B876-791A126C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F40E0C-FCFE-45A8-B4CD-8E1C0339D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3096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5EE488-FA38-4ABE-A8A1-1C0A496D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EAACC63-D887-40E8-8239-FD16AE5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4D0BDC-AEAF-40AB-BD13-7775E203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B46DBF-1B89-405C-A53C-EE0D38B3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DC973B-EFE1-44F1-9FB7-36E422743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2317095"/>
            <a:ext cx="4965442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9C0CEC-03F4-4704-9D20-E00E4CD06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 descr="Lancaster University">
            <a:extLst>
              <a:ext uri="{FF2B5EF4-FFF2-40B4-BE49-F238E27FC236}">
                <a16:creationId xmlns:a16="http://schemas.microsoft.com/office/drawing/2014/main" id="{607635CB-A9C5-437C-8837-4C730E8C6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78" y="2505075"/>
            <a:ext cx="5157787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EF35C-6404-4538-8F34-0A88781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D487BA0-3AE0-4031-8055-C6AFDC31E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5846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3E33A9-9C13-43F2-93A7-5CD7A6D52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24641CFC-5847-40DB-B4F0-5496D257D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AEA68D54-1EAD-45D6-B6CC-D0722190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86" y="95973"/>
            <a:ext cx="12001500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B8E11-7BA2-4A60-A654-2F22523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89B7-2C82-485D-8C8C-9F6C4A0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3" r:id="rId3"/>
    <p:sldLayoutId id="2147483664" r:id="rId4"/>
    <p:sldLayoutId id="2147483650" r:id="rId5"/>
    <p:sldLayoutId id="2147483665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EB4B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ST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Tree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D079-FCD2-4885-8BE0-FD9919EE1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SCC.201</a:t>
            </a:r>
            <a:br>
              <a:rPr lang="en-GB" dirty="0"/>
            </a:br>
            <a:r>
              <a:rPr lang="en-GB" dirty="0"/>
              <a:t>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60A90-7F07-4A3F-9158-D95B5CA4BB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2024 - Week 8 B+ Trees and Hashing</a:t>
            </a:r>
          </a:p>
          <a:p>
            <a:r>
              <a:rPr lang="en-GB" dirty="0"/>
              <a:t>Uraz Turker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0348-3B43-4A2F-B443-1B55BC3F1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30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B2154A2-B456-FD26-8D0C-2B9F003CBE60}"/>
              </a:ext>
            </a:extLst>
          </p:cNvPr>
          <p:cNvSpPr/>
          <p:nvPr/>
        </p:nvSpPr>
        <p:spPr>
          <a:xfrm>
            <a:off x="6547104" y="3762226"/>
            <a:ext cx="5644896" cy="29860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F3CB7C-FB79-9FE6-9623-643B19C1EED1}"/>
              </a:ext>
            </a:extLst>
          </p:cNvPr>
          <p:cNvSpPr/>
          <p:nvPr/>
        </p:nvSpPr>
        <p:spPr>
          <a:xfrm>
            <a:off x="2827811" y="2065663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FCD6F6-F96B-0591-DD41-4BB7AFF82AA9}"/>
              </a:ext>
            </a:extLst>
          </p:cNvPr>
          <p:cNvSpPr/>
          <p:nvPr/>
        </p:nvSpPr>
        <p:spPr>
          <a:xfrm>
            <a:off x="1119638" y="3136874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84CDC4-EB6A-C61E-5477-B8D2A7F5C1BC}"/>
              </a:ext>
            </a:extLst>
          </p:cNvPr>
          <p:cNvSpPr/>
          <p:nvPr/>
        </p:nvSpPr>
        <p:spPr>
          <a:xfrm>
            <a:off x="3800083" y="3155436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04C5BE-1855-B6B3-5A82-920928BCCC14}"/>
              </a:ext>
            </a:extLst>
          </p:cNvPr>
          <p:cNvSpPr/>
          <p:nvPr/>
        </p:nvSpPr>
        <p:spPr>
          <a:xfrm>
            <a:off x="263664" y="4281804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754371-DA71-993E-9B5E-45368E968D90}"/>
              </a:ext>
            </a:extLst>
          </p:cNvPr>
          <p:cNvSpPr/>
          <p:nvPr/>
        </p:nvSpPr>
        <p:spPr>
          <a:xfrm>
            <a:off x="2091910" y="4281804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E8F912-8C28-5886-5959-08FB17D9D5D5}"/>
              </a:ext>
            </a:extLst>
          </p:cNvPr>
          <p:cNvSpPr/>
          <p:nvPr/>
        </p:nvSpPr>
        <p:spPr>
          <a:xfrm>
            <a:off x="2793946" y="4300366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9BEC4-95EB-0C8A-615E-F7F328C38A29}"/>
              </a:ext>
            </a:extLst>
          </p:cNvPr>
          <p:cNvSpPr/>
          <p:nvPr/>
        </p:nvSpPr>
        <p:spPr>
          <a:xfrm>
            <a:off x="3806082" y="4281804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90D058-ACB9-E9AB-C6F1-4788B0502CC2}"/>
              </a:ext>
            </a:extLst>
          </p:cNvPr>
          <p:cNvSpPr/>
          <p:nvPr/>
        </p:nvSpPr>
        <p:spPr>
          <a:xfrm>
            <a:off x="4818218" y="4300366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913F7-7AFF-2C84-0099-7731CEEE2C77}"/>
              </a:ext>
            </a:extLst>
          </p:cNvPr>
          <p:cNvSpPr/>
          <p:nvPr/>
        </p:nvSpPr>
        <p:spPr>
          <a:xfrm>
            <a:off x="2097809" y="4281530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A0A27-587D-ED2F-4738-09E1CD2BFB3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597152" y="2531251"/>
            <a:ext cx="1312588" cy="685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7DC58-A205-9EF2-A951-60C018659DC0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305325" y="2531251"/>
            <a:ext cx="576687" cy="704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6A69C0-3CD6-C765-7CB4-4D1DDCC73E74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741178" y="3602462"/>
            <a:ext cx="460389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AA5A09-04B8-F675-5278-A21637EB618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1597152" y="3602462"/>
            <a:ext cx="576687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48BB31-FE01-5468-6816-33C707FAF00D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4079805" y="3700906"/>
            <a:ext cx="5999" cy="580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FC5D31-A1E9-3518-DDF0-55A116A7767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3271460" y="3621024"/>
            <a:ext cx="610552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EB9FA9-5C26-7BE0-2EFF-CFAA7010F6F1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4277597" y="3621024"/>
            <a:ext cx="622550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3EB1F2-1572-08B8-43E2-85039FB9B3F9}"/>
              </a:ext>
            </a:extLst>
          </p:cNvPr>
          <p:cNvSpPr/>
          <p:nvPr/>
        </p:nvSpPr>
        <p:spPr>
          <a:xfrm>
            <a:off x="4818218" y="4300092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ED1F79-DC71-99FF-A624-C6BD3C81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85" y="4744560"/>
            <a:ext cx="5245767" cy="1792183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0E3E8F-BC7E-A39E-6E7A-7E711C212D2B}"/>
              </a:ext>
            </a:extLst>
          </p:cNvPr>
          <p:cNvCxnSpPr>
            <a:stCxn id="11" idx="5"/>
          </p:cNvCxnSpPr>
          <p:nvPr/>
        </p:nvCxnSpPr>
        <p:spPr>
          <a:xfrm rot="16200000" flipH="1">
            <a:off x="2885785" y="2602785"/>
            <a:ext cx="1720047" cy="60092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477F08E-2174-382A-B2B6-9899BBF974B6}"/>
              </a:ext>
            </a:extLst>
          </p:cNvPr>
          <p:cNvCxnSpPr>
            <a:cxnSpLocks/>
            <a:stCxn id="16" idx="4"/>
          </p:cNvCxnSpPr>
          <p:nvPr/>
        </p:nvCxnSpPr>
        <p:spPr>
          <a:xfrm rot="16200000" flipH="1">
            <a:off x="3845421" y="3359110"/>
            <a:ext cx="1437128" cy="4372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39373A-D6E4-FF36-79A5-1128028C2889}"/>
              </a:ext>
            </a:extLst>
          </p:cNvPr>
          <p:cNvCxnSpPr>
            <a:cxnSpLocks/>
            <a:stCxn id="13" idx="4"/>
          </p:cNvCxnSpPr>
          <p:nvPr/>
        </p:nvCxnSpPr>
        <p:spPr>
          <a:xfrm rot="16200000" flipH="1">
            <a:off x="4300231" y="3619272"/>
            <a:ext cx="1223645" cy="36767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BB5F1A6-9BC7-5B5E-1AC7-43C4F164C320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4895863" y="4017214"/>
            <a:ext cx="1044517" cy="2664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C607382-A7CE-C8B4-37FA-EA272254F10C}"/>
              </a:ext>
            </a:extLst>
          </p:cNvPr>
          <p:cNvCxnSpPr>
            <a:cxnSpLocks/>
            <a:stCxn id="2" idx="4"/>
            <a:endCxn id="24" idx="1"/>
          </p:cNvCxnSpPr>
          <p:nvPr/>
        </p:nvCxnSpPr>
        <p:spPr>
          <a:xfrm rot="16200000" flipH="1">
            <a:off x="5499617" y="4443884"/>
            <a:ext cx="795090" cy="15984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44B5DB-B82D-4FB0-CC39-F423BB6DF3E8}"/>
              </a:ext>
            </a:extLst>
          </p:cNvPr>
          <p:cNvSpPr txBox="1"/>
          <p:nvPr/>
        </p:nvSpPr>
        <p:spPr>
          <a:xfrm>
            <a:off x="6547104" y="3012672"/>
            <a:ext cx="426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Hard Disk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2D8D4D-F244-583C-6F70-5EE7812590C3}"/>
              </a:ext>
            </a:extLst>
          </p:cNvPr>
          <p:cNvSpPr txBox="1"/>
          <p:nvPr/>
        </p:nvSpPr>
        <p:spPr>
          <a:xfrm>
            <a:off x="6629033" y="4036724"/>
            <a:ext cx="426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Data file (File)</a:t>
            </a:r>
          </a:p>
        </p:txBody>
      </p:sp>
    </p:spTree>
    <p:extLst>
      <p:ext uri="{BB962C8B-B14F-4D97-AF65-F5344CB8AC3E}">
        <p14:creationId xmlns:p14="http://schemas.microsoft.com/office/powerpoint/2010/main" val="2681173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2816923"/>
            <a:ext cx="11810081" cy="230592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Dynamic hashing: Extendible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215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Easier to expand or shrink a file (compared with static hashing)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Takes advantage of the fact:</a:t>
            </a:r>
          </a:p>
          <a:p>
            <a:pPr marL="1143000" lvl="1" indent="-457200"/>
            <a:r>
              <a:rPr lang="en-GB" dirty="0">
                <a:solidFill>
                  <a:srgbClr val="C00000"/>
                </a:solidFill>
              </a:rPr>
              <a:t>The result of applying a hash function is always a non-negative integer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Can be represented as a binary number</a:t>
            </a:r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98732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Directory consisting of array of 2</a:t>
            </a:r>
            <a:r>
              <a:rPr lang="en-GB" baseline="30000" dirty="0"/>
              <a:t>d</a:t>
            </a:r>
            <a:r>
              <a:rPr lang="en-GB" dirty="0"/>
              <a:t> bucket addresses is maintained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d</a:t>
            </a:r>
            <a:r>
              <a:rPr lang="en-GB" dirty="0"/>
              <a:t> is called the </a:t>
            </a:r>
            <a:r>
              <a:rPr lang="en-GB" b="1" dirty="0"/>
              <a:t>global depth</a:t>
            </a:r>
            <a:r>
              <a:rPr lang="en-GB" dirty="0"/>
              <a:t> of the directory</a:t>
            </a:r>
          </a:p>
          <a:p>
            <a:pPr marL="1143000" lvl="1" indent="-457200"/>
            <a:r>
              <a:rPr lang="en-GB" dirty="0"/>
              <a:t>Integer value corresponding to the first  (high-order/low-order) </a:t>
            </a:r>
            <a:r>
              <a:rPr lang="en-GB" b="1" dirty="0"/>
              <a:t>d</a:t>
            </a:r>
            <a:r>
              <a:rPr lang="en-GB" dirty="0"/>
              <a:t> bits of the hash value is used as an index into the array to determine the directory entry</a:t>
            </a:r>
          </a:p>
          <a:p>
            <a:pPr marL="1143000" lvl="1" indent="-457200"/>
            <a:r>
              <a:rPr lang="en-GB" dirty="0"/>
              <a:t>Address in the entry determines in which bucket corresponding records are stored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Extendible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9299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Does not require a distinct bucket for each of the 2</a:t>
            </a:r>
            <a:r>
              <a:rPr lang="en-GB" baseline="30000" dirty="0"/>
              <a:t>d</a:t>
            </a:r>
            <a:r>
              <a:rPr lang="en-GB" dirty="0"/>
              <a:t> directory entries</a:t>
            </a:r>
          </a:p>
          <a:p>
            <a:pPr marL="1143000" lvl="1" indent="-457200"/>
            <a:r>
              <a:rPr lang="en-GB" dirty="0"/>
              <a:t>Several directory entries with the same first </a:t>
            </a:r>
            <a:r>
              <a:rPr lang="en-GB" b="1" dirty="0"/>
              <a:t>d’(local depth)</a:t>
            </a:r>
            <a:r>
              <a:rPr lang="en-GB" dirty="0"/>
              <a:t> bits may contain the same bucket address</a:t>
            </a:r>
          </a:p>
          <a:p>
            <a:pPr marL="1143000" lvl="1" indent="-457200"/>
            <a:r>
              <a:rPr lang="en-GB" dirty="0"/>
              <a:t>Records that hash to these locations fit in a single bucket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Extendible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624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d’ </a:t>
            </a:r>
            <a:r>
              <a:rPr lang="en-GB" dirty="0"/>
              <a:t>is called the local depth</a:t>
            </a:r>
          </a:p>
          <a:p>
            <a:pPr marL="1143000" lvl="1" indent="-457200"/>
            <a:r>
              <a:rPr lang="en-GB" dirty="0"/>
              <a:t>Stored with each bucket</a:t>
            </a:r>
          </a:p>
          <a:p>
            <a:pPr marL="1143000" lvl="1" indent="-457200"/>
            <a:r>
              <a:rPr lang="en-GB" dirty="0"/>
              <a:t>Number of bits on which bucket contents are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Expansion and shrinkage</a:t>
            </a:r>
          </a:p>
          <a:p>
            <a:pPr marL="1143000" lvl="1" indent="-457200"/>
            <a:r>
              <a:rPr lang="en-GB" dirty="0"/>
              <a:t>Value of d can be increased or decreased by 1 at a time</a:t>
            </a:r>
          </a:p>
          <a:p>
            <a:pPr marL="1143000" lvl="1" indent="-457200"/>
            <a:r>
              <a:rPr lang="en-GB" dirty="0"/>
              <a:t>In this event, the number of entries in the directory array is doubled or halved</a:t>
            </a:r>
          </a:p>
          <a:p>
            <a:pPr marL="1143000" lvl="1" indent="-457200"/>
            <a:r>
              <a:rPr lang="en-GB" dirty="0"/>
              <a:t>Doubling needed if bucket with d’ = d overflows</a:t>
            </a:r>
          </a:p>
          <a:p>
            <a:pPr marL="1143000" lvl="1" indent="-457200"/>
            <a:r>
              <a:rPr lang="en-GB" dirty="0"/>
              <a:t>Halving is needed if (possibly after some deletions) d &gt; d’ for </a:t>
            </a:r>
            <a:r>
              <a:rPr lang="en-GB" i="1" dirty="0"/>
              <a:t>all</a:t>
            </a:r>
            <a:r>
              <a:rPr lang="en-GB" dirty="0"/>
              <a:t> buckets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Extendible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548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+</a:t>
            </a:r>
            <a:r>
              <a:rPr lang="en-GB" dirty="0" err="1"/>
              <a:t>ve</a:t>
            </a:r>
            <a:r>
              <a:rPr lang="en-GB" dirty="0"/>
              <a:t>: Performance does not degrade as file grows</a:t>
            </a:r>
          </a:p>
          <a:p>
            <a:pPr marL="1143000" lvl="1" indent="-457200"/>
            <a:r>
              <a:rPr lang="en-GB" dirty="0"/>
              <a:t>In static hashing, collisions increase and overflow chains become large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+</a:t>
            </a:r>
            <a:r>
              <a:rPr lang="en-GB" dirty="0" err="1"/>
              <a:t>ve</a:t>
            </a:r>
            <a:r>
              <a:rPr lang="en-GB" dirty="0"/>
              <a:t>: No space allocated for future growth</a:t>
            </a:r>
          </a:p>
          <a:p>
            <a:pPr marL="1143000" lvl="1" indent="-457200"/>
            <a:r>
              <a:rPr lang="en-GB" dirty="0"/>
              <a:t>It’s all handled dynamically for additional buckets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+</a:t>
            </a:r>
            <a:r>
              <a:rPr lang="en-GB" dirty="0" err="1"/>
              <a:t>ve</a:t>
            </a:r>
            <a:r>
              <a:rPr lang="en-GB" dirty="0"/>
              <a:t>: Space overhead for directory is negligible</a:t>
            </a:r>
          </a:p>
          <a:p>
            <a:pPr marL="1143000" lvl="1" indent="-457200"/>
            <a:r>
              <a:rPr lang="en-GB" dirty="0"/>
              <a:t>Maximum directory size is 2b – where b is number of bits in hash value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Extendible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215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+</a:t>
            </a:r>
            <a:r>
              <a:rPr lang="en-GB" dirty="0" err="1"/>
              <a:t>ve</a:t>
            </a:r>
            <a:r>
              <a:rPr lang="en-GB" dirty="0"/>
              <a:t>: Splitting causes minor reorganisation in most cases</a:t>
            </a:r>
          </a:p>
          <a:p>
            <a:pPr marL="1143000" lvl="1" indent="-457200"/>
            <a:r>
              <a:rPr lang="en-GB" dirty="0"/>
              <a:t>Only records in one bucket are redistributed to two new buckets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-</a:t>
            </a:r>
            <a:r>
              <a:rPr lang="en-GB" dirty="0" err="1"/>
              <a:t>ve</a:t>
            </a:r>
            <a:r>
              <a:rPr lang="en-GB" dirty="0"/>
              <a:t>: Reorg expensive when directory needs to be doubled or halved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-ve: Two </a:t>
            </a:r>
            <a:r>
              <a:rPr lang="en-GB" b="1" dirty="0"/>
              <a:t>disk-block</a:t>
            </a:r>
            <a:r>
              <a:rPr lang="en-GB" dirty="0"/>
              <a:t> accesses required</a:t>
            </a:r>
          </a:p>
          <a:p>
            <a:pPr marL="1143000" lvl="1" indent="-457200"/>
            <a:r>
              <a:rPr lang="en-GB" dirty="0"/>
              <a:t>Directory must be searched before accessing buckets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Overall performance penalty is minor</a:t>
            </a:r>
          </a:p>
          <a:p>
            <a:pPr marL="1143000" lvl="1" indent="-457200"/>
            <a:r>
              <a:rPr lang="en-GB" dirty="0"/>
              <a:t>Desirable choice for dynamic files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Extendible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1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2816923"/>
            <a:ext cx="11810081" cy="230592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Extendible hashing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5494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51460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438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51460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438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242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unbalanced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F3CB7C-FB79-9FE6-9623-643B19C1EED1}"/>
              </a:ext>
            </a:extLst>
          </p:cNvPr>
          <p:cNvSpPr/>
          <p:nvPr/>
        </p:nvSpPr>
        <p:spPr>
          <a:xfrm>
            <a:off x="4299995" y="1873639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FCD6F6-F96B-0591-DD41-4BB7AFF82AA9}"/>
              </a:ext>
            </a:extLst>
          </p:cNvPr>
          <p:cNvSpPr/>
          <p:nvPr/>
        </p:nvSpPr>
        <p:spPr>
          <a:xfrm>
            <a:off x="1639747" y="288353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DBCC1-C45E-B020-B3B6-47560D1AE348}"/>
              </a:ext>
            </a:extLst>
          </p:cNvPr>
          <p:cNvSpPr/>
          <p:nvPr/>
        </p:nvSpPr>
        <p:spPr>
          <a:xfrm>
            <a:off x="4299995" y="2883530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84CDC4-EB6A-C61E-5477-B8D2A7F5C1BC}"/>
              </a:ext>
            </a:extLst>
          </p:cNvPr>
          <p:cNvSpPr/>
          <p:nvPr/>
        </p:nvSpPr>
        <p:spPr>
          <a:xfrm>
            <a:off x="6400800" y="288353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04C5BE-1855-B6B3-5A82-920928BCCC14}"/>
              </a:ext>
            </a:extLst>
          </p:cNvPr>
          <p:cNvSpPr/>
          <p:nvPr/>
        </p:nvSpPr>
        <p:spPr>
          <a:xfrm>
            <a:off x="783773" y="4028460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754371-DA71-993E-9B5E-45368E968D90}"/>
              </a:ext>
            </a:extLst>
          </p:cNvPr>
          <p:cNvSpPr/>
          <p:nvPr/>
        </p:nvSpPr>
        <p:spPr>
          <a:xfrm>
            <a:off x="2612019" y="402846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E8F912-8C28-5886-5959-08FB17D9D5D5}"/>
              </a:ext>
            </a:extLst>
          </p:cNvPr>
          <p:cNvSpPr/>
          <p:nvPr/>
        </p:nvSpPr>
        <p:spPr>
          <a:xfrm>
            <a:off x="5394663" y="4028460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9BEC4-95EB-0C8A-615E-F7F328C38A29}"/>
              </a:ext>
            </a:extLst>
          </p:cNvPr>
          <p:cNvSpPr/>
          <p:nvPr/>
        </p:nvSpPr>
        <p:spPr>
          <a:xfrm>
            <a:off x="6406799" y="4009898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90D058-ACB9-E9AB-C6F1-4788B0502CC2}"/>
              </a:ext>
            </a:extLst>
          </p:cNvPr>
          <p:cNvSpPr/>
          <p:nvPr/>
        </p:nvSpPr>
        <p:spPr>
          <a:xfrm>
            <a:off x="7418935" y="402846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913F7-7AFF-2C84-0099-7731CEEE2C77}"/>
              </a:ext>
            </a:extLst>
          </p:cNvPr>
          <p:cNvSpPr/>
          <p:nvPr/>
        </p:nvSpPr>
        <p:spPr>
          <a:xfrm>
            <a:off x="2612018" y="5162778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9E71B-7419-758D-1F86-BA7AD2D33CE6}"/>
              </a:ext>
            </a:extLst>
          </p:cNvPr>
          <p:cNvSpPr/>
          <p:nvPr/>
        </p:nvSpPr>
        <p:spPr>
          <a:xfrm>
            <a:off x="7418934" y="5162778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6F6413-F632-71B7-8BE4-C9D7789B7C0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4579717" y="2419109"/>
            <a:ext cx="0" cy="46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A0A27-587D-ED2F-4738-09E1CD2BFB3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2117261" y="2339227"/>
            <a:ext cx="2264663" cy="624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7DC58-A205-9EF2-A951-60C018659DC0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777509" y="2339227"/>
            <a:ext cx="1705220" cy="624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6A69C0-3CD6-C765-7CB4-4D1DDCC73E74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1261287" y="3349118"/>
            <a:ext cx="460389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AA5A09-04B8-F675-5278-A21637EB618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117261" y="3349118"/>
            <a:ext cx="576687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C03991-73B5-C576-7BAF-1E06DF05D9D8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2891740" y="4573930"/>
            <a:ext cx="1" cy="58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48BB31-FE01-5468-6816-33C707FAF00D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6680522" y="3429000"/>
            <a:ext cx="5999" cy="580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FC5D31-A1E9-3518-DDF0-55A116A7767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72177" y="3349118"/>
            <a:ext cx="610552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EB9FA9-5C26-7BE0-2EFF-CFAA7010F6F1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6878314" y="3349118"/>
            <a:ext cx="622550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7FF61E-5412-4873-E004-1BFC9C02EFC9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H="1">
            <a:off x="7698656" y="4573930"/>
            <a:ext cx="1" cy="58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B3DE21-7D5F-607C-0AC0-31553CC94457}"/>
              </a:ext>
            </a:extLst>
          </p:cNvPr>
          <p:cNvSpPr txBox="1"/>
          <p:nvPr/>
        </p:nvSpPr>
        <p:spPr>
          <a:xfrm>
            <a:off x="9573125" y="1961708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node, level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2AB9EE-FBD5-A081-EC34-5652F9AAB583}"/>
              </a:ext>
            </a:extLst>
          </p:cNvPr>
          <p:cNvSpPr txBox="1"/>
          <p:nvPr/>
        </p:nvSpPr>
        <p:spPr>
          <a:xfrm>
            <a:off x="9573125" y="2971599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AFAF06-B592-E489-91C9-C14BDA224F52}"/>
              </a:ext>
            </a:extLst>
          </p:cNvPr>
          <p:cNvSpPr txBox="1"/>
          <p:nvPr/>
        </p:nvSpPr>
        <p:spPr>
          <a:xfrm>
            <a:off x="9573125" y="4116529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BB4585-7F00-E2E5-343A-88DCABA7B267}"/>
              </a:ext>
            </a:extLst>
          </p:cNvPr>
          <p:cNvSpPr txBox="1"/>
          <p:nvPr/>
        </p:nvSpPr>
        <p:spPr>
          <a:xfrm>
            <a:off x="9573125" y="5250847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3EB1F2-1572-08B8-43E2-85039FB9B3F9}"/>
              </a:ext>
            </a:extLst>
          </p:cNvPr>
          <p:cNvSpPr/>
          <p:nvPr/>
        </p:nvSpPr>
        <p:spPr>
          <a:xfrm>
            <a:off x="8957192" y="5829579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02F88-7FE1-AADC-D003-10B8396340F0}"/>
              </a:ext>
            </a:extLst>
          </p:cNvPr>
          <p:cNvSpPr txBox="1"/>
          <p:nvPr/>
        </p:nvSpPr>
        <p:spPr>
          <a:xfrm>
            <a:off x="9573125" y="6005717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27671165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51460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438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4333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674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51460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438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4333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525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3059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51460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438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8640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4333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525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391401" y="1600200"/>
          <a:ext cx="76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991602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endCxn id="15" idx="1"/>
          </p:cNvCxnSpPr>
          <p:nvPr/>
        </p:nvCxnSpPr>
        <p:spPr>
          <a:xfrm flipV="1">
            <a:off x="8153401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53401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991602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003176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03176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59726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3" name="Straight Arrow Connector 22"/>
          <p:cNvCxnSpPr>
            <a:endCxn id="19" idx="1"/>
          </p:cNvCxnSpPr>
          <p:nvPr/>
        </p:nvCxnSpPr>
        <p:spPr>
          <a:xfrm flipV="1">
            <a:off x="8153401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8991602" y="23723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>
            <a:endCxn id="24" idx="1"/>
          </p:cNvCxnSpPr>
          <p:nvPr/>
        </p:nvCxnSpPr>
        <p:spPr>
          <a:xfrm>
            <a:off x="8153401" y="2514600"/>
            <a:ext cx="838200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014751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419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room in block…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57800" y="2209800"/>
            <a:ext cx="685800" cy="1981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7996" y="4942204"/>
            <a:ext cx="21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so must increase global depth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413590" y="1828801"/>
            <a:ext cx="1054010" cy="31290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43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6" grpId="0"/>
      <p:bldP spid="3" grpId="0"/>
      <p:bldP spid="2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797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52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86401" y="23723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4648200" y="2514600"/>
            <a:ext cx="838200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0" y="182889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there’s room for 6</a:t>
            </a:r>
          </a:p>
        </p:txBody>
      </p:sp>
      <p:cxnSp>
        <p:nvCxnSpPr>
          <p:cNvPr id="21" name="Straight Arrow Connector 20"/>
          <p:cNvCxnSpPr>
            <a:stCxn id="3" idx="1"/>
          </p:cNvCxnSpPr>
          <p:nvPr/>
        </p:nvCxnSpPr>
        <p:spPr>
          <a:xfrm flipH="1">
            <a:off x="7162800" y="2013559"/>
            <a:ext cx="45720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7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797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52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86401" y="23723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4648200" y="2514600"/>
            <a:ext cx="838200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9700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44728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797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52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86401" y="23723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4648200" y="2514600"/>
            <a:ext cx="838200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49700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315201" y="1600200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8915402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22" idx="1"/>
          </p:cNvCxnSpPr>
          <p:nvPr/>
        </p:nvCxnSpPr>
        <p:spPr>
          <a:xfrm flipV="1">
            <a:off x="8077201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077201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8915402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8926976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7" name="Straight Arrow Connector 26"/>
          <p:cNvCxnSpPr>
            <a:endCxn id="31" idx="1"/>
          </p:cNvCxnSpPr>
          <p:nvPr/>
        </p:nvCxnSpPr>
        <p:spPr>
          <a:xfrm>
            <a:off x="8077201" y="3276600"/>
            <a:ext cx="83820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077201" y="2204720"/>
            <a:ext cx="86135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38551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8915402" y="39725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8915402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8920226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71951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26976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077201" y="36310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8077201" y="39739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0" idx="1"/>
          </p:cNvCxnSpPr>
          <p:nvPr/>
        </p:nvCxnSpPr>
        <p:spPr>
          <a:xfrm flipV="1">
            <a:off x="8100351" y="4157981"/>
            <a:ext cx="815050" cy="19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077202" y="4354975"/>
            <a:ext cx="84302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4400" y="4191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room in block…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257800" y="2754776"/>
            <a:ext cx="685800" cy="143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97996" y="4942204"/>
            <a:ext cx="216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 so must increase global depth again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413590" y="1828801"/>
            <a:ext cx="1054010" cy="31290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2" grpId="0"/>
      <p:bldP spid="33" grpId="0"/>
      <p:bldP spid="34" grpId="0"/>
      <p:bldP spid="35" grpId="0"/>
      <p:bldP spid="41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" name="Straight Arrow Connector 8"/>
          <p:cNvCxnSpPr>
            <a:endCxn id="23" idx="1"/>
          </p:cNvCxnSpPr>
          <p:nvPr/>
        </p:nvCxnSpPr>
        <p:spPr>
          <a:xfrm>
            <a:off x="4648200" y="3276600"/>
            <a:ext cx="83820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8200" y="2204720"/>
            <a:ext cx="86135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86401" y="39725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91225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42950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36310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1"/>
          </p:cNvCxnSpPr>
          <p:nvPr/>
        </p:nvCxnSpPr>
        <p:spPr>
          <a:xfrm>
            <a:off x="4648200" y="39739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4671350" y="4157981"/>
            <a:ext cx="815050" cy="19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4354975"/>
            <a:ext cx="84302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33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" name="Straight Arrow Connector 8"/>
          <p:cNvCxnSpPr>
            <a:endCxn id="23" idx="1"/>
          </p:cNvCxnSpPr>
          <p:nvPr/>
        </p:nvCxnSpPr>
        <p:spPr>
          <a:xfrm>
            <a:off x="4648200" y="3276600"/>
            <a:ext cx="83820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8200" y="2204720"/>
            <a:ext cx="86135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86401" y="39725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91225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42950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36310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1"/>
          </p:cNvCxnSpPr>
          <p:nvPr/>
        </p:nvCxnSpPr>
        <p:spPr>
          <a:xfrm>
            <a:off x="4648200" y="39739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4671350" y="4157981"/>
            <a:ext cx="815050" cy="19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4354975"/>
            <a:ext cx="84302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54525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45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" name="Straight Arrow Connector 8"/>
          <p:cNvCxnSpPr>
            <a:endCxn id="23" idx="1"/>
          </p:cNvCxnSpPr>
          <p:nvPr/>
        </p:nvCxnSpPr>
        <p:spPr>
          <a:xfrm>
            <a:off x="4648200" y="3276600"/>
            <a:ext cx="83820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8200" y="2204720"/>
            <a:ext cx="86135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86401" y="39725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91225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42950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36310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1"/>
          </p:cNvCxnSpPr>
          <p:nvPr/>
        </p:nvCxnSpPr>
        <p:spPr>
          <a:xfrm>
            <a:off x="4648200" y="39739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2" idx="1"/>
          </p:cNvCxnSpPr>
          <p:nvPr/>
        </p:nvCxnSpPr>
        <p:spPr>
          <a:xfrm flipV="1">
            <a:off x="4671350" y="4157981"/>
            <a:ext cx="815050" cy="196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4354975"/>
            <a:ext cx="843025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54525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6200" y="45603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room in block…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587926" y="4354976"/>
            <a:ext cx="1032074" cy="39002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" name="Straight Arrow Connector 8"/>
          <p:cNvCxnSpPr>
            <a:endCxn id="23" idx="1"/>
          </p:cNvCxnSpPr>
          <p:nvPr/>
        </p:nvCxnSpPr>
        <p:spPr>
          <a:xfrm>
            <a:off x="4648200" y="3276600"/>
            <a:ext cx="83820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8200" y="2204720"/>
            <a:ext cx="86135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97975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54525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486402" y="45821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486401" y="39725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497975" y="4583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91225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42950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48200" y="36310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1"/>
          </p:cNvCxnSpPr>
          <p:nvPr/>
        </p:nvCxnSpPr>
        <p:spPr>
          <a:xfrm>
            <a:off x="4648200" y="39739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48200" y="4354975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1"/>
          </p:cNvCxnSpPr>
          <p:nvPr/>
        </p:nvCxnSpPr>
        <p:spPr>
          <a:xfrm>
            <a:off x="4648201" y="4774075"/>
            <a:ext cx="849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4800" y="4063676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we can simply split block in two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162800" y="4164476"/>
            <a:ext cx="762000" cy="1027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162800" y="4583575"/>
            <a:ext cx="762000" cy="2253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8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unbalanced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F3CB7C-FB79-9FE6-9623-643B19C1EED1}"/>
              </a:ext>
            </a:extLst>
          </p:cNvPr>
          <p:cNvSpPr/>
          <p:nvPr/>
        </p:nvSpPr>
        <p:spPr>
          <a:xfrm>
            <a:off x="5928899" y="1347402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FCD6F6-F96B-0591-DD41-4BB7AFF82AA9}"/>
              </a:ext>
            </a:extLst>
          </p:cNvPr>
          <p:cNvSpPr/>
          <p:nvPr/>
        </p:nvSpPr>
        <p:spPr>
          <a:xfrm>
            <a:off x="4721749" y="2165607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84CDC4-EB6A-C61E-5477-B8D2A7F5C1BC}"/>
              </a:ext>
            </a:extLst>
          </p:cNvPr>
          <p:cNvSpPr/>
          <p:nvPr/>
        </p:nvSpPr>
        <p:spPr>
          <a:xfrm>
            <a:off x="3977683" y="4040018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754371-DA71-993E-9B5E-45368E968D90}"/>
              </a:ext>
            </a:extLst>
          </p:cNvPr>
          <p:cNvSpPr/>
          <p:nvPr/>
        </p:nvSpPr>
        <p:spPr>
          <a:xfrm>
            <a:off x="3977683" y="3068196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90D058-ACB9-E9AB-C6F1-4788B0502CC2}"/>
              </a:ext>
            </a:extLst>
          </p:cNvPr>
          <p:cNvSpPr/>
          <p:nvPr/>
        </p:nvSpPr>
        <p:spPr>
          <a:xfrm>
            <a:off x="4639820" y="4849448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9E71B-7419-758D-1F86-BA7AD2D33CE6}"/>
              </a:ext>
            </a:extLst>
          </p:cNvPr>
          <p:cNvSpPr/>
          <p:nvPr/>
        </p:nvSpPr>
        <p:spPr>
          <a:xfrm>
            <a:off x="4758029" y="5990695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ptr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A0A27-587D-ED2F-4738-09E1CD2BFB3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199263" y="1812990"/>
            <a:ext cx="811565" cy="432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7DC58-A205-9EF2-A951-60C018659DC0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flipH="1">
            <a:off x="4059612" y="3613666"/>
            <a:ext cx="197793" cy="506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AA5A09-04B8-F675-5278-A21637EB6181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4455197" y="2631195"/>
            <a:ext cx="348481" cy="516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EB9FA9-5C26-7BE0-2EFF-CFAA7010F6F1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4455197" y="4505606"/>
            <a:ext cx="266552" cy="423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7FF61E-5412-4873-E004-1BFC9C02EFC9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4919542" y="5394918"/>
            <a:ext cx="118209" cy="59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B3DE21-7D5F-607C-0AC0-31553CC94457}"/>
              </a:ext>
            </a:extLst>
          </p:cNvPr>
          <p:cNvSpPr txBox="1"/>
          <p:nvPr/>
        </p:nvSpPr>
        <p:spPr>
          <a:xfrm>
            <a:off x="9573125" y="1961708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node, level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2AB9EE-FBD5-A081-EC34-5652F9AAB583}"/>
              </a:ext>
            </a:extLst>
          </p:cNvPr>
          <p:cNvSpPr txBox="1"/>
          <p:nvPr/>
        </p:nvSpPr>
        <p:spPr>
          <a:xfrm>
            <a:off x="9573125" y="2971599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AFAF06-B592-E489-91C9-C14BDA224F52}"/>
              </a:ext>
            </a:extLst>
          </p:cNvPr>
          <p:cNvSpPr txBox="1"/>
          <p:nvPr/>
        </p:nvSpPr>
        <p:spPr>
          <a:xfrm>
            <a:off x="9573125" y="4116529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BB4585-7F00-E2E5-343A-88DCABA7B267}"/>
              </a:ext>
            </a:extLst>
          </p:cNvPr>
          <p:cNvSpPr txBox="1"/>
          <p:nvPr/>
        </p:nvSpPr>
        <p:spPr>
          <a:xfrm>
            <a:off x="9573125" y="5250847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3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3EB1F2-1572-08B8-43E2-85039FB9B3F9}"/>
              </a:ext>
            </a:extLst>
          </p:cNvPr>
          <p:cNvSpPr/>
          <p:nvPr/>
        </p:nvSpPr>
        <p:spPr>
          <a:xfrm>
            <a:off x="8957192" y="5829579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02F88-7FE1-AADC-D003-10B8396340F0}"/>
              </a:ext>
            </a:extLst>
          </p:cNvPr>
          <p:cNvSpPr txBox="1"/>
          <p:nvPr/>
        </p:nvSpPr>
        <p:spPr>
          <a:xfrm>
            <a:off x="9573125" y="6005717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26483207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9" name="Straight Arrow Connector 8"/>
          <p:cNvCxnSpPr>
            <a:endCxn id="23" idx="1"/>
          </p:cNvCxnSpPr>
          <p:nvPr/>
        </p:nvCxnSpPr>
        <p:spPr>
          <a:xfrm>
            <a:off x="4648200" y="3276600"/>
            <a:ext cx="83820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8200" y="2204720"/>
            <a:ext cx="861350" cy="309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97975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54525" y="1828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486402" y="45821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486401" y="39725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497975" y="4583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91225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42950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48200" y="36310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1" idx="1"/>
          </p:cNvCxnSpPr>
          <p:nvPr/>
        </p:nvCxnSpPr>
        <p:spPr>
          <a:xfrm>
            <a:off x="4648200" y="39739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48200" y="4354975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1"/>
          </p:cNvCxnSpPr>
          <p:nvPr/>
        </p:nvCxnSpPr>
        <p:spPr>
          <a:xfrm>
            <a:off x="4648201" y="4774075"/>
            <a:ext cx="849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24800" y="175074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room in block but can be split in two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7239000" y="2012401"/>
            <a:ext cx="685800" cy="952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57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86401" y="23723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797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52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Arrow Connector 8"/>
          <p:cNvCxnSpPr>
            <a:endCxn id="23" idx="1"/>
          </p:cNvCxnSpPr>
          <p:nvPr/>
        </p:nvCxnSpPr>
        <p:spPr>
          <a:xfrm>
            <a:off x="4648200" y="3276600"/>
            <a:ext cx="83820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4648200" y="2514600"/>
            <a:ext cx="838200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2" y="45821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86401" y="39725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97975" y="4583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91225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42950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36310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1"/>
          </p:cNvCxnSpPr>
          <p:nvPr/>
        </p:nvCxnSpPr>
        <p:spPr>
          <a:xfrm>
            <a:off x="4648200" y="39739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4354975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4" idx="1"/>
          </p:cNvCxnSpPr>
          <p:nvPr/>
        </p:nvCxnSpPr>
        <p:spPr>
          <a:xfrm>
            <a:off x="4648201" y="4774075"/>
            <a:ext cx="849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2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86401" y="23723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8288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2014220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48200" y="2895600"/>
            <a:ext cx="838200" cy="133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797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971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525" y="23737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Straight Arrow Connector 8"/>
          <p:cNvCxnSpPr>
            <a:endCxn id="23" idx="1"/>
          </p:cNvCxnSpPr>
          <p:nvPr/>
        </p:nvCxnSpPr>
        <p:spPr>
          <a:xfrm>
            <a:off x="4648200" y="3276600"/>
            <a:ext cx="838200" cy="337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4648200" y="2514600"/>
            <a:ext cx="838200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82372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2" y="45821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86401" y="39725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97975" y="4583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91225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42950" y="39739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5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36310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1"/>
          </p:cNvCxnSpPr>
          <p:nvPr/>
        </p:nvCxnSpPr>
        <p:spPr>
          <a:xfrm>
            <a:off x="4648200" y="39739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4354975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4" idx="1"/>
          </p:cNvCxnSpPr>
          <p:nvPr/>
        </p:nvCxnSpPr>
        <p:spPr>
          <a:xfrm>
            <a:off x="4648201" y="4774075"/>
            <a:ext cx="849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467600" y="1600200"/>
          <a:ext cx="76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d=4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9067801" y="160528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>
            <a:endCxn id="33" idx="1"/>
          </p:cNvCxnSpPr>
          <p:nvPr/>
        </p:nvCxnSpPr>
        <p:spPr>
          <a:xfrm flipV="1">
            <a:off x="8229600" y="1790701"/>
            <a:ext cx="838200" cy="11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2" idx="1"/>
          </p:cNvCxnSpPr>
          <p:nvPr/>
        </p:nvCxnSpPr>
        <p:spPr>
          <a:xfrm flipV="1">
            <a:off x="8229600" y="2680064"/>
            <a:ext cx="849776" cy="21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90678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079375" y="29718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82296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229600" y="2526177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90950" y="16002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9067802" y="60945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90678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079375" y="60960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79375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229600" y="5113600"/>
            <a:ext cx="838200" cy="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229600" y="5229643"/>
            <a:ext cx="838200" cy="19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229600" y="5729552"/>
            <a:ext cx="838200" cy="36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8229601" y="6307765"/>
            <a:ext cx="849775" cy="3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9067802" y="25247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907937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63592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9067801" y="49134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9072625" y="4914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229600" y="45720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229600" y="4708726"/>
            <a:ext cx="838200" cy="35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9067801" y="4124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9079375" y="413653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229600" y="1910083"/>
            <a:ext cx="838200" cy="38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8229600" y="3279577"/>
            <a:ext cx="838200" cy="314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43" idx="1"/>
          </p:cNvCxnSpPr>
          <p:nvPr/>
        </p:nvCxnSpPr>
        <p:spPr>
          <a:xfrm flipV="1">
            <a:off x="8229600" y="3614420"/>
            <a:ext cx="83820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8" idx="1"/>
          </p:cNvCxnSpPr>
          <p:nvPr/>
        </p:nvCxnSpPr>
        <p:spPr>
          <a:xfrm>
            <a:off x="8229600" y="4136536"/>
            <a:ext cx="838200" cy="17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229601" y="5961926"/>
            <a:ext cx="838201" cy="26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229600" y="6403778"/>
            <a:ext cx="838200" cy="2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606027" y="49218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343883" y="5251289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room in block and must increase global depth again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877283" y="3815065"/>
            <a:ext cx="685800" cy="143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4" grpId="0"/>
      <p:bldP spid="45" grpId="0"/>
      <p:bldP spid="52" grpId="0"/>
      <p:bldP spid="53" grpId="0"/>
      <p:bldP spid="55" grpId="0"/>
      <p:bldP spid="59" grpId="0"/>
      <p:bldP spid="66" grpId="0"/>
      <p:bldP spid="6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d=4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60528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1790701"/>
            <a:ext cx="838200" cy="11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1" idx="1"/>
          </p:cNvCxnSpPr>
          <p:nvPr/>
        </p:nvCxnSpPr>
        <p:spPr>
          <a:xfrm flipV="1">
            <a:off x="4648200" y="2680064"/>
            <a:ext cx="849776" cy="21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8200" y="2526177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6002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2" y="60945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97975" y="60960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5113600"/>
            <a:ext cx="838200" cy="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48200" y="5229643"/>
            <a:ext cx="838200" cy="19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5729552"/>
            <a:ext cx="838200" cy="36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6307765"/>
            <a:ext cx="849775" cy="3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486402" y="25247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49797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5452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86401" y="49134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91225" y="4914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8200" y="45720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48200" y="4708726"/>
            <a:ext cx="838200" cy="35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6401" y="4124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97975" y="413653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48200" y="1910083"/>
            <a:ext cx="838200" cy="38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648200" y="3279577"/>
            <a:ext cx="838200" cy="314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3" idx="1"/>
          </p:cNvCxnSpPr>
          <p:nvPr/>
        </p:nvCxnSpPr>
        <p:spPr>
          <a:xfrm flipV="1">
            <a:off x="4648200" y="3614420"/>
            <a:ext cx="83820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1"/>
          </p:cNvCxnSpPr>
          <p:nvPr/>
        </p:nvCxnSpPr>
        <p:spPr>
          <a:xfrm>
            <a:off x="4648200" y="4136536"/>
            <a:ext cx="838200" cy="17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48201" y="5961926"/>
            <a:ext cx="838201" cy="26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648200" y="6403778"/>
            <a:ext cx="838200" cy="2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24627" y="49218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019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d=4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60528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1790701"/>
            <a:ext cx="838200" cy="11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1" idx="1"/>
          </p:cNvCxnSpPr>
          <p:nvPr/>
        </p:nvCxnSpPr>
        <p:spPr>
          <a:xfrm flipV="1">
            <a:off x="4648200" y="2680064"/>
            <a:ext cx="849776" cy="21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8200" y="2526177"/>
            <a:ext cx="838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6002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2" y="60945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97975" y="60960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5113600"/>
            <a:ext cx="838200" cy="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48200" y="5229643"/>
            <a:ext cx="838200" cy="19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5729552"/>
            <a:ext cx="838200" cy="36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6307765"/>
            <a:ext cx="849775" cy="3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486402" y="25247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49797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5452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86401" y="49134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91225" y="4914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8200" y="45720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48200" y="4708726"/>
            <a:ext cx="838200" cy="35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6401" y="4124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97975" y="413653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48200" y="1910083"/>
            <a:ext cx="838200" cy="38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648200" y="3279577"/>
            <a:ext cx="838200" cy="314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3" idx="1"/>
          </p:cNvCxnSpPr>
          <p:nvPr/>
        </p:nvCxnSpPr>
        <p:spPr>
          <a:xfrm flipV="1">
            <a:off x="4648200" y="3614420"/>
            <a:ext cx="83820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1"/>
          </p:cNvCxnSpPr>
          <p:nvPr/>
        </p:nvCxnSpPr>
        <p:spPr>
          <a:xfrm>
            <a:off x="4648200" y="4136536"/>
            <a:ext cx="838200" cy="17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48201" y="5961926"/>
            <a:ext cx="838201" cy="26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648200" y="6403778"/>
            <a:ext cx="838200" cy="2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24627" y="49218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72400" y="243840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room in block but can be split in two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7086600" y="2700057"/>
            <a:ext cx="685800" cy="952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d=4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60528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1790701"/>
            <a:ext cx="838200" cy="11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6002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2" y="60945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97975" y="60960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5113600"/>
            <a:ext cx="838200" cy="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48200" y="5229643"/>
            <a:ext cx="838200" cy="19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5729552"/>
            <a:ext cx="838200" cy="36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6307765"/>
            <a:ext cx="849775" cy="3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86401" y="49134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91225" y="4914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8200" y="45720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48200" y="4708726"/>
            <a:ext cx="838200" cy="35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6401" y="4124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97975" y="413653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48200" y="1910083"/>
            <a:ext cx="838200" cy="38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648200" y="3279577"/>
            <a:ext cx="838200" cy="314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3" idx="1"/>
          </p:cNvCxnSpPr>
          <p:nvPr/>
        </p:nvCxnSpPr>
        <p:spPr>
          <a:xfrm flipV="1">
            <a:off x="4648200" y="3614420"/>
            <a:ext cx="83820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1"/>
          </p:cNvCxnSpPr>
          <p:nvPr/>
        </p:nvCxnSpPr>
        <p:spPr>
          <a:xfrm>
            <a:off x="4648200" y="4136536"/>
            <a:ext cx="838200" cy="17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48201" y="5961926"/>
            <a:ext cx="838201" cy="26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648200" y="6403778"/>
            <a:ext cx="838200" cy="2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24627" y="49218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486401" y="2057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>
            <a:endCxn id="54" idx="1"/>
          </p:cNvCxnSpPr>
          <p:nvPr/>
        </p:nvCxnSpPr>
        <p:spPr>
          <a:xfrm flipV="1">
            <a:off x="4648200" y="2680064"/>
            <a:ext cx="849776" cy="21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7975" y="205881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52" name="Straight Arrow Connector 51"/>
          <p:cNvCxnSpPr>
            <a:endCxn id="45" idx="1"/>
          </p:cNvCxnSpPr>
          <p:nvPr/>
        </p:nvCxnSpPr>
        <p:spPr>
          <a:xfrm flipV="1">
            <a:off x="4648201" y="2212705"/>
            <a:ext cx="849775" cy="313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486402" y="25247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49797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5452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50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486401" y="2057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d=4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60528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1790701"/>
            <a:ext cx="838200" cy="11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6002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2" y="60945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97975" y="60960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5113600"/>
            <a:ext cx="838200" cy="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48200" y="5229643"/>
            <a:ext cx="838200" cy="19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5729552"/>
            <a:ext cx="838200" cy="36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6307765"/>
            <a:ext cx="849775" cy="3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86401" y="49134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91225" y="4914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8200" y="45720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48200" y="4708726"/>
            <a:ext cx="838200" cy="35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6401" y="4124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97975" y="413653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48200" y="1910083"/>
            <a:ext cx="838200" cy="38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648200" y="3279577"/>
            <a:ext cx="838200" cy="314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3" idx="1"/>
          </p:cNvCxnSpPr>
          <p:nvPr/>
        </p:nvCxnSpPr>
        <p:spPr>
          <a:xfrm flipV="1">
            <a:off x="4648200" y="3614420"/>
            <a:ext cx="83820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1"/>
          </p:cNvCxnSpPr>
          <p:nvPr/>
        </p:nvCxnSpPr>
        <p:spPr>
          <a:xfrm>
            <a:off x="4648200" y="4136536"/>
            <a:ext cx="838200" cy="17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48201" y="5961926"/>
            <a:ext cx="838201" cy="26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648200" y="6403778"/>
            <a:ext cx="838200" cy="2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24627" y="49218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cxnSp>
        <p:nvCxnSpPr>
          <p:cNvPr id="39" name="Straight Arrow Connector 38"/>
          <p:cNvCxnSpPr>
            <a:endCxn id="54" idx="1"/>
          </p:cNvCxnSpPr>
          <p:nvPr/>
        </p:nvCxnSpPr>
        <p:spPr>
          <a:xfrm flipV="1">
            <a:off x="4648200" y="2680064"/>
            <a:ext cx="849776" cy="21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7975" y="205881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52" name="Straight Arrow Connector 51"/>
          <p:cNvCxnSpPr>
            <a:endCxn id="45" idx="1"/>
          </p:cNvCxnSpPr>
          <p:nvPr/>
        </p:nvCxnSpPr>
        <p:spPr>
          <a:xfrm flipV="1">
            <a:off x="4648201" y="2212705"/>
            <a:ext cx="849775" cy="313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486402" y="25247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49797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5452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66100" y="20574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7115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5486401" y="2057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d=4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60528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1790701"/>
            <a:ext cx="838200" cy="11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97975" y="29718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6002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2" y="60945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97975" y="60960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5113600"/>
            <a:ext cx="838200" cy="20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48200" y="5229643"/>
            <a:ext cx="838200" cy="19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5729552"/>
            <a:ext cx="838200" cy="36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6307765"/>
            <a:ext cx="849775" cy="3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86401" y="49134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91225" y="4914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8200" y="45720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648200" y="4708726"/>
            <a:ext cx="838200" cy="35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6401" y="4124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97975" y="413653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48200" y="1910083"/>
            <a:ext cx="838200" cy="38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648200" y="3279577"/>
            <a:ext cx="838200" cy="314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3" idx="1"/>
          </p:cNvCxnSpPr>
          <p:nvPr/>
        </p:nvCxnSpPr>
        <p:spPr>
          <a:xfrm flipV="1">
            <a:off x="4648200" y="3614420"/>
            <a:ext cx="83820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1"/>
          </p:cNvCxnSpPr>
          <p:nvPr/>
        </p:nvCxnSpPr>
        <p:spPr>
          <a:xfrm>
            <a:off x="4648200" y="4136536"/>
            <a:ext cx="838200" cy="17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48201" y="5961926"/>
            <a:ext cx="838201" cy="26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648200" y="6403778"/>
            <a:ext cx="838200" cy="2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24627" y="492186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cxnSp>
        <p:nvCxnSpPr>
          <p:cNvPr id="39" name="Straight Arrow Connector 38"/>
          <p:cNvCxnSpPr>
            <a:endCxn id="54" idx="1"/>
          </p:cNvCxnSpPr>
          <p:nvPr/>
        </p:nvCxnSpPr>
        <p:spPr>
          <a:xfrm flipV="1">
            <a:off x="4648200" y="2680064"/>
            <a:ext cx="849776" cy="21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497975" y="205881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52" name="Straight Arrow Connector 51"/>
          <p:cNvCxnSpPr>
            <a:endCxn id="45" idx="1"/>
          </p:cNvCxnSpPr>
          <p:nvPr/>
        </p:nvCxnSpPr>
        <p:spPr>
          <a:xfrm flipV="1">
            <a:off x="4648201" y="2212705"/>
            <a:ext cx="849775" cy="313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486402" y="25247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49797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5452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66100" y="20574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400" y="484007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room in block but can be split in two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7086600" y="5101726"/>
            <a:ext cx="685800" cy="952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486401" y="20574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Extendible Hashing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1524000"/>
          <a:ext cx="1295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10110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600200"/>
          <a:ext cx="76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1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d=4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3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160528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>
            <a:endCxn id="7" idx="1"/>
          </p:cNvCxnSpPr>
          <p:nvPr/>
        </p:nvCxnSpPr>
        <p:spPr>
          <a:xfrm flipV="1">
            <a:off x="4648200" y="1790701"/>
            <a:ext cx="838200" cy="11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1" idx="1"/>
          </p:cNvCxnSpPr>
          <p:nvPr/>
        </p:nvCxnSpPr>
        <p:spPr>
          <a:xfrm flipV="1">
            <a:off x="4648200" y="2680064"/>
            <a:ext cx="849776" cy="215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6401" y="2981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7975" y="205881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7975" y="29718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4525" y="205881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 flipV="1">
            <a:off x="4648200" y="3167380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1"/>
          </p:cNvCxnSpPr>
          <p:nvPr/>
        </p:nvCxnSpPr>
        <p:spPr>
          <a:xfrm flipV="1">
            <a:off x="4648200" y="2242821"/>
            <a:ext cx="838200" cy="28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09550" y="16002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2" y="60945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486401" y="54203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486401" y="342900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497975" y="60960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91225" y="54217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42950" y="54217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7975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49700" y="34405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5078875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2" idx="1"/>
          </p:cNvCxnSpPr>
          <p:nvPr/>
        </p:nvCxnSpPr>
        <p:spPr>
          <a:xfrm>
            <a:off x="4648200" y="5421776"/>
            <a:ext cx="838200" cy="184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648200" y="5729552"/>
            <a:ext cx="838200" cy="366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648201" y="6307765"/>
            <a:ext cx="849775" cy="366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486402" y="25247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49797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54526" y="252617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86401" y="4913485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491225" y="4914901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17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48200" y="4572000"/>
            <a:ext cx="8382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3" idx="1"/>
          </p:cNvCxnSpPr>
          <p:nvPr/>
        </p:nvCxnSpPr>
        <p:spPr>
          <a:xfrm>
            <a:off x="4648200" y="4743451"/>
            <a:ext cx="838200" cy="355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6401" y="412496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d’=4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97975" y="413653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648200" y="1910083"/>
            <a:ext cx="838200" cy="382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648200" y="3279577"/>
            <a:ext cx="838200" cy="314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3" idx="1"/>
          </p:cNvCxnSpPr>
          <p:nvPr/>
        </p:nvCxnSpPr>
        <p:spPr>
          <a:xfrm flipV="1">
            <a:off x="4648200" y="3614420"/>
            <a:ext cx="838200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8" idx="1"/>
          </p:cNvCxnSpPr>
          <p:nvPr/>
        </p:nvCxnSpPr>
        <p:spPr>
          <a:xfrm>
            <a:off x="4648200" y="4136536"/>
            <a:ext cx="838200" cy="173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48201" y="5961926"/>
            <a:ext cx="838201" cy="260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648200" y="6403778"/>
            <a:ext cx="838200" cy="225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1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E5CA-BDC8-110C-DEEC-DAF68DB2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FA779-8089-2D62-6E3F-B057F192C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129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D824-119D-07C4-992F-F06A6165B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42"/>
          <a:stretch/>
        </p:blipFill>
        <p:spPr>
          <a:xfrm>
            <a:off x="331412" y="4273002"/>
            <a:ext cx="5811061" cy="2185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A6602-EE98-3FAC-FFE9-56DB28B37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5" t="-545" b="545"/>
          <a:stretch/>
        </p:blipFill>
        <p:spPr>
          <a:xfrm>
            <a:off x="582133" y="1653229"/>
            <a:ext cx="5900928" cy="284837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2E2293-2620-9F75-B4E4-D263D558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41766"/>
              </p:ext>
            </p:extLst>
          </p:nvPr>
        </p:nvGraphicFramePr>
        <p:xfrm>
          <a:off x="7664161" y="2730051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7B0894-9A49-78ED-3A2B-49F2949F9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88787"/>
              </p:ext>
            </p:extLst>
          </p:nvPr>
        </p:nvGraphicFramePr>
        <p:xfrm>
          <a:off x="9264362" y="2958651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675305-C186-8616-C9CF-DF44C6E9BE44}"/>
              </a:ext>
            </a:extLst>
          </p:cNvPr>
          <p:cNvCxnSpPr>
            <a:endCxn id="9" idx="1"/>
          </p:cNvCxnSpPr>
          <p:nvPr/>
        </p:nvCxnSpPr>
        <p:spPr>
          <a:xfrm flipV="1">
            <a:off x="8426161" y="3144071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8ED726-DF87-3EB4-7681-2660C6D5C772}"/>
              </a:ext>
            </a:extLst>
          </p:cNvPr>
          <p:cNvCxnSpPr/>
          <p:nvPr/>
        </p:nvCxnSpPr>
        <p:spPr>
          <a:xfrm>
            <a:off x="8426161" y="3644451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931F43-41E0-CA31-FC5B-55814A223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77022"/>
              </p:ext>
            </p:extLst>
          </p:nvPr>
        </p:nvGraphicFramePr>
        <p:xfrm>
          <a:off x="9264362" y="3568251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BB339EE-32D3-900C-78D8-4A64C9299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75616"/>
              </p:ext>
            </p:extLst>
          </p:nvPr>
        </p:nvGraphicFramePr>
        <p:xfrm>
          <a:off x="6902161" y="4273002"/>
          <a:ext cx="76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1A43EBA-631A-FEC9-B4CE-400F32D69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36767"/>
              </p:ext>
            </p:extLst>
          </p:nvPr>
        </p:nvGraphicFramePr>
        <p:xfrm>
          <a:off x="8502362" y="4501602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D961DF-91C1-91A2-E523-06C8639EACF2}"/>
              </a:ext>
            </a:extLst>
          </p:cNvPr>
          <p:cNvCxnSpPr>
            <a:endCxn id="15" idx="1"/>
          </p:cNvCxnSpPr>
          <p:nvPr/>
        </p:nvCxnSpPr>
        <p:spPr>
          <a:xfrm flipV="1">
            <a:off x="7664161" y="4687022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CC328D-FDCC-6CBC-F4F9-A88C46C680E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664161" y="5568402"/>
            <a:ext cx="838201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EB0CF78-BFB8-4B00-1DB1-7C68F68A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15712"/>
              </p:ext>
            </p:extLst>
          </p:nvPr>
        </p:nvGraphicFramePr>
        <p:xfrm>
          <a:off x="8502362" y="5654762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4EEDCE9-2BA5-2A87-23E3-671E341D2251}"/>
              </a:ext>
            </a:extLst>
          </p:cNvPr>
          <p:cNvSpPr txBox="1"/>
          <p:nvPr/>
        </p:nvSpPr>
        <p:spPr>
          <a:xfrm>
            <a:off x="8513936" y="5644602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EF639F-FE78-5916-EEF1-A9EA3C656B73}"/>
              </a:ext>
            </a:extLst>
          </p:cNvPr>
          <p:cNvCxnSpPr>
            <a:endCxn id="18" idx="1"/>
          </p:cNvCxnSpPr>
          <p:nvPr/>
        </p:nvCxnSpPr>
        <p:spPr>
          <a:xfrm flipV="1">
            <a:off x="7664161" y="5840182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109F4A4-0775-5B11-C271-C2EC7CCFF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32166"/>
              </p:ext>
            </p:extLst>
          </p:nvPr>
        </p:nvGraphicFramePr>
        <p:xfrm>
          <a:off x="8502362" y="5045162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09EA23-FF6C-4121-6A68-559FDF4E99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664161" y="5187402"/>
            <a:ext cx="838201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Does not have all leaf nodes at same level of the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Depth of tree is not minimised for a given set of keys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 records updated and deleted, tree may become skewed, with some branches going much deeper than others</a:t>
            </a:r>
          </a:p>
          <a:p>
            <a:pPr marL="1143000" lvl="1" indent="-457200"/>
            <a:r>
              <a:rPr lang="en-GB" dirty="0"/>
              <a:t>May result in wasted storage space</a:t>
            </a:r>
          </a:p>
          <a:p>
            <a:pPr marL="1143000" lvl="1" indent="-457200"/>
            <a:r>
              <a:rPr lang="en-GB" dirty="0"/>
              <a:t>Unpredictable search times as some keys may require far more tree traversal than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unbalanced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2282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D9B1-2816-8074-41FA-C599F3A3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B7B60-0860-5B9D-A5CE-DB56B34BE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130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C8E15-AAA6-D1D1-29A3-5B17F3D5C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5" t="-545" b="545"/>
          <a:stretch/>
        </p:blipFill>
        <p:spPr>
          <a:xfrm>
            <a:off x="6096000" y="1348429"/>
            <a:ext cx="5900928" cy="284837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34DCBB-B3CE-171B-2AD9-AF56B6CAC856}"/>
              </a:ext>
            </a:extLst>
          </p:cNvPr>
          <p:cNvGraphicFramePr>
            <a:graphicFrameLocks noGrp="1"/>
          </p:cNvGraphicFramePr>
          <p:nvPr/>
        </p:nvGraphicFramePr>
        <p:xfrm>
          <a:off x="7664161" y="2730051"/>
          <a:ext cx="76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07D42D-B040-15F0-FCD1-D923EC1F1178}"/>
              </a:ext>
            </a:extLst>
          </p:cNvPr>
          <p:cNvGraphicFramePr>
            <a:graphicFrameLocks noGrp="1"/>
          </p:cNvGraphicFramePr>
          <p:nvPr/>
        </p:nvGraphicFramePr>
        <p:xfrm>
          <a:off x="9264362" y="2958651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3C602F-B47F-81FD-DA05-C65A11FEF599}"/>
              </a:ext>
            </a:extLst>
          </p:cNvPr>
          <p:cNvCxnSpPr>
            <a:endCxn id="6" idx="1"/>
          </p:cNvCxnSpPr>
          <p:nvPr/>
        </p:nvCxnSpPr>
        <p:spPr>
          <a:xfrm flipV="1">
            <a:off x="8426161" y="3144071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DD17F0-98EF-D2B7-10D2-F848B7CE656B}"/>
              </a:ext>
            </a:extLst>
          </p:cNvPr>
          <p:cNvCxnSpPr/>
          <p:nvPr/>
        </p:nvCxnSpPr>
        <p:spPr>
          <a:xfrm>
            <a:off x="8426161" y="3644451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D25F60-6A04-9D1F-E5AD-8B17D3A1CE71}"/>
              </a:ext>
            </a:extLst>
          </p:cNvPr>
          <p:cNvGraphicFramePr>
            <a:graphicFrameLocks noGrp="1"/>
          </p:cNvGraphicFramePr>
          <p:nvPr/>
        </p:nvGraphicFramePr>
        <p:xfrm>
          <a:off x="9264362" y="3568251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4795F8-3FA5-92EB-08C0-EBDA06397174}"/>
              </a:ext>
            </a:extLst>
          </p:cNvPr>
          <p:cNvGraphicFramePr>
            <a:graphicFrameLocks noGrp="1"/>
          </p:cNvGraphicFramePr>
          <p:nvPr/>
        </p:nvGraphicFramePr>
        <p:xfrm>
          <a:off x="6902161" y="4273002"/>
          <a:ext cx="76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422D94-2082-D3C4-1F8E-98FA5562A928}"/>
              </a:ext>
            </a:extLst>
          </p:cNvPr>
          <p:cNvGraphicFramePr>
            <a:graphicFrameLocks noGrp="1"/>
          </p:cNvGraphicFramePr>
          <p:nvPr/>
        </p:nvGraphicFramePr>
        <p:xfrm>
          <a:off x="8502362" y="4501602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AC311A-CDFC-CBF0-21C7-2EF31F8B753D}"/>
              </a:ext>
            </a:extLst>
          </p:cNvPr>
          <p:cNvCxnSpPr>
            <a:endCxn id="11" idx="1"/>
          </p:cNvCxnSpPr>
          <p:nvPr/>
        </p:nvCxnSpPr>
        <p:spPr>
          <a:xfrm flipV="1">
            <a:off x="7664161" y="4687022"/>
            <a:ext cx="838200" cy="11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5F06AA-3A11-E3EA-5B81-15ADC27EF1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664161" y="5568402"/>
            <a:ext cx="838201" cy="271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81BDD0-E95D-3F9A-FF32-F93B38D1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15601"/>
              </p:ext>
            </p:extLst>
          </p:nvPr>
        </p:nvGraphicFramePr>
        <p:xfrm>
          <a:off x="8502362" y="5654762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0839784-8A46-6EE7-348A-F40CC03C5933}"/>
              </a:ext>
            </a:extLst>
          </p:cNvPr>
          <p:cNvSpPr txBox="1"/>
          <p:nvPr/>
        </p:nvSpPr>
        <p:spPr>
          <a:xfrm>
            <a:off x="8513936" y="5644602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E1BB5C-39C7-0495-D3FF-A49549F7252C}"/>
              </a:ext>
            </a:extLst>
          </p:cNvPr>
          <p:cNvCxnSpPr>
            <a:endCxn id="14" idx="1"/>
          </p:cNvCxnSpPr>
          <p:nvPr/>
        </p:nvCxnSpPr>
        <p:spPr>
          <a:xfrm flipV="1">
            <a:off x="7664161" y="5840182"/>
            <a:ext cx="838200" cy="109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A65EA53-145F-DF2C-19EC-CB5953F747E0}"/>
              </a:ext>
            </a:extLst>
          </p:cNvPr>
          <p:cNvGraphicFramePr>
            <a:graphicFrameLocks noGrp="1"/>
          </p:cNvGraphicFramePr>
          <p:nvPr/>
        </p:nvGraphicFramePr>
        <p:xfrm>
          <a:off x="8502362" y="5045162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107E91-FC3D-39CE-5FEF-FB10AF3930F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664161" y="5187402"/>
            <a:ext cx="838201" cy="43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0E3963D-5CF8-D03F-6832-C70A0015346C}"/>
              </a:ext>
            </a:extLst>
          </p:cNvPr>
          <p:cNvGraphicFramePr>
            <a:graphicFrameLocks noGrp="1"/>
          </p:cNvGraphicFramePr>
          <p:nvPr/>
        </p:nvGraphicFramePr>
        <p:xfrm>
          <a:off x="1435608" y="2230842"/>
          <a:ext cx="76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d=3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61D1FFF-650E-5246-D176-24C0C7020FA2}"/>
              </a:ext>
            </a:extLst>
          </p:cNvPr>
          <p:cNvGraphicFramePr>
            <a:graphicFrameLocks noGrp="1"/>
          </p:cNvGraphicFramePr>
          <p:nvPr/>
        </p:nvGraphicFramePr>
        <p:xfrm>
          <a:off x="3112753" y="2730051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8A60F7F-20A0-B181-462D-5A3B6A26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11057"/>
              </p:ext>
            </p:extLst>
          </p:nvPr>
        </p:nvGraphicFramePr>
        <p:xfrm>
          <a:off x="3110070" y="4442477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18D7041-44DB-82B6-602F-4FB5653F4A98}"/>
              </a:ext>
            </a:extLst>
          </p:cNvPr>
          <p:cNvSpPr txBox="1"/>
          <p:nvPr/>
        </p:nvSpPr>
        <p:spPr>
          <a:xfrm>
            <a:off x="3110069" y="4440434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4B51C3C-790D-77A1-15B1-F41408B25428}"/>
              </a:ext>
            </a:extLst>
          </p:cNvPr>
          <p:cNvGraphicFramePr>
            <a:graphicFrameLocks noGrp="1"/>
          </p:cNvGraphicFramePr>
          <p:nvPr/>
        </p:nvGraphicFramePr>
        <p:xfrm>
          <a:off x="3112753" y="3273611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BC4032-E58B-6079-483F-DEBE2C49497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97608" y="2877371"/>
            <a:ext cx="915145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B1A5E8-621E-7395-4C20-E274FA8D61A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159136" y="2915471"/>
            <a:ext cx="953617" cy="280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89B7B6-D98D-6316-FE3D-86D43428A8B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210783" y="3459031"/>
            <a:ext cx="901970" cy="102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205DF3-D8B1-BE4D-6C01-236F839A919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2197608" y="3459031"/>
            <a:ext cx="915145" cy="4405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383D89-08C7-9E66-0118-FC1F1F3D601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210783" y="4630934"/>
            <a:ext cx="899286" cy="35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73F83ED-A915-13B0-CAF6-D5CF4CA71CF8}"/>
              </a:ext>
            </a:extLst>
          </p:cNvPr>
          <p:cNvGraphicFramePr>
            <a:graphicFrameLocks noGrp="1"/>
          </p:cNvGraphicFramePr>
          <p:nvPr/>
        </p:nvGraphicFramePr>
        <p:xfrm>
          <a:off x="3124327" y="4872442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AF71A6-81D6-ABC1-531A-8F84F0BD485A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199209" y="5057862"/>
            <a:ext cx="925118" cy="2756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E965731-5234-00CA-705C-555DCC88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520639"/>
              </p:ext>
            </p:extLst>
          </p:nvPr>
        </p:nvGraphicFramePr>
        <p:xfrm>
          <a:off x="3110070" y="3884050"/>
          <a:ext cx="1752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d’=2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6B9BAB0-4982-2A2C-54A6-2C7AB29AC9C8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197576" y="4069470"/>
            <a:ext cx="912494" cy="561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AFFC95A-7C3B-E6E4-0A02-52DB19558370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210783" y="4069470"/>
            <a:ext cx="899287" cy="115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045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Hashing (internal or external) can provide for extremely rapid access to specific records</a:t>
            </a:r>
          </a:p>
          <a:p>
            <a:pPr marL="1143000" lvl="1" indent="-457200"/>
            <a:r>
              <a:rPr lang="en-GB" dirty="0"/>
              <a:t>Especially those where the hash value is key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Effective hashing requires sensible choice of hashing function</a:t>
            </a:r>
          </a:p>
          <a:p>
            <a:pPr marL="1143000" lvl="1" indent="-457200"/>
            <a:r>
              <a:rPr lang="en-GB" dirty="0"/>
              <a:t>Minimise collisions</a:t>
            </a:r>
          </a:p>
          <a:p>
            <a:pPr marL="1143000" lvl="1" indent="-457200"/>
            <a:r>
              <a:rPr lang="en-GB" dirty="0"/>
              <a:t>Efficient space allocation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Only works for equality searches, not comparison or range etc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Not all DBMS support hashing (</a:t>
            </a:r>
            <a:r>
              <a:rPr lang="en-GB" dirty="0" err="1"/>
              <a:t>Sqlite</a:t>
            </a:r>
            <a:r>
              <a:rPr lang="en-GB" dirty="0"/>
              <a:t> only offers b-tree search)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6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A8AACF-D074-4A19-6EE8-4F5BC2FE1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get started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D955553-170F-F752-D669-16218E24D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0EEB-BF5A-B8D4-C76B-50152BE51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5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CBE9A1-340C-EF14-704E-45639EA4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5358E-900E-4BDC-6BA6-5707726F2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417B25C9-6E81-8898-843B-11ED1EC097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31"/>
          <a:stretch/>
        </p:blipFill>
        <p:spPr>
          <a:xfrm>
            <a:off x="4461831" y="0"/>
            <a:ext cx="4572000" cy="6458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ECCF8-3E6E-EAAD-7998-BD1188492279}"/>
              </a:ext>
            </a:extLst>
          </p:cNvPr>
          <p:cNvSpPr txBox="1"/>
          <p:nvPr/>
        </p:nvSpPr>
        <p:spPr>
          <a:xfrm>
            <a:off x="5758575" y="810027"/>
            <a:ext cx="3275256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21494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table holding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E517-5184-C719-C201-075C50E4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5197A18-7B6D-BF82-9988-C57E075D5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247863"/>
              </p:ext>
            </p:extLst>
          </p:nvPr>
        </p:nvGraphicFramePr>
        <p:xfrm>
          <a:off x="3612324" y="1784223"/>
          <a:ext cx="49673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7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3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6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796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heap file allocated on blocks holding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E517-5184-C719-C201-075C50E4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5197A18-7B6D-BF82-9988-C57E075D5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079478"/>
              </p:ext>
            </p:extLst>
          </p:nvPr>
        </p:nvGraphicFramePr>
        <p:xfrm>
          <a:off x="3612324" y="1784223"/>
          <a:ext cx="4967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7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67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3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76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4157"/>
                  </a:ext>
                </a:extLst>
              </a:tr>
            </a:tbl>
          </a:graphicData>
        </a:graphic>
      </p:graphicFrame>
      <p:sp>
        <p:nvSpPr>
          <p:cNvPr id="3" name="Rounded Rectangle 54">
            <a:extLst>
              <a:ext uri="{FF2B5EF4-FFF2-40B4-BE49-F238E27FC236}">
                <a16:creationId xmlns:a16="http://schemas.microsoft.com/office/drawing/2014/main" id="{25FD3097-6729-E352-1DC8-BF568AFC3148}"/>
              </a:ext>
            </a:extLst>
          </p:cNvPr>
          <p:cNvSpPr/>
          <p:nvPr/>
        </p:nvSpPr>
        <p:spPr>
          <a:xfrm>
            <a:off x="3612324" y="4386056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</p:spTree>
    <p:extLst>
      <p:ext uri="{BB962C8B-B14F-4D97-AF65-F5344CB8AC3E}">
        <p14:creationId xmlns:p14="http://schemas.microsoft.com/office/powerpoint/2010/main" val="61375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 file allocated on blocks and sorted based on a key or non-key attribute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012099-E5FF-84D4-70A7-239CF39A09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255150"/>
              </p:ext>
            </p:extLst>
          </p:nvPr>
        </p:nvGraphicFramePr>
        <p:xfrm>
          <a:off x="799028" y="2084959"/>
          <a:ext cx="4967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2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275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E517-5184-C719-C201-075C50E4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5197A18-7B6D-BF82-9988-C57E075D5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136225"/>
              </p:ext>
            </p:extLst>
          </p:nvPr>
        </p:nvGraphicFramePr>
        <p:xfrm>
          <a:off x="6349873" y="2084959"/>
          <a:ext cx="4967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Attrn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8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3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5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30334"/>
                  </a:ext>
                </a:extLst>
              </a:tr>
            </a:tbl>
          </a:graphicData>
        </a:graphic>
      </p:graphicFrame>
      <p:sp>
        <p:nvSpPr>
          <p:cNvPr id="3" name="Rounded Rectangle 54">
            <a:extLst>
              <a:ext uri="{FF2B5EF4-FFF2-40B4-BE49-F238E27FC236}">
                <a16:creationId xmlns:a16="http://schemas.microsoft.com/office/drawing/2014/main" id="{9D3D85A9-0C9A-B049-CA85-4A7864A7DB80}"/>
              </a:ext>
            </a:extLst>
          </p:cNvPr>
          <p:cNvSpPr/>
          <p:nvPr/>
        </p:nvSpPr>
        <p:spPr>
          <a:xfrm>
            <a:off x="783773" y="2459736"/>
            <a:ext cx="1237051" cy="22057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7" name="Rounded Rectangle 54">
            <a:extLst>
              <a:ext uri="{FF2B5EF4-FFF2-40B4-BE49-F238E27FC236}">
                <a16:creationId xmlns:a16="http://schemas.microsoft.com/office/drawing/2014/main" id="{A624909C-F457-6FAF-D64F-3BCC10833675}"/>
              </a:ext>
            </a:extLst>
          </p:cNvPr>
          <p:cNvSpPr/>
          <p:nvPr/>
        </p:nvSpPr>
        <p:spPr>
          <a:xfrm>
            <a:off x="7596498" y="2079673"/>
            <a:ext cx="1237051" cy="259588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field</a:t>
            </a:r>
          </a:p>
        </p:txBody>
      </p:sp>
      <p:sp>
        <p:nvSpPr>
          <p:cNvPr id="8" name="Rounded Rectangle 54">
            <a:extLst>
              <a:ext uri="{FF2B5EF4-FFF2-40B4-BE49-F238E27FC236}">
                <a16:creationId xmlns:a16="http://schemas.microsoft.com/office/drawing/2014/main" id="{37A445DA-6A38-0658-4017-4E76364B5EB8}"/>
              </a:ext>
            </a:extLst>
          </p:cNvPr>
          <p:cNvSpPr/>
          <p:nvPr/>
        </p:nvSpPr>
        <p:spPr>
          <a:xfrm>
            <a:off x="791400" y="4665456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9" name="Rounded Rectangle 54">
            <a:extLst>
              <a:ext uri="{FF2B5EF4-FFF2-40B4-BE49-F238E27FC236}">
                <a16:creationId xmlns:a16="http://schemas.microsoft.com/office/drawing/2014/main" id="{CEA5BD24-473B-C1CA-10D8-7E54189CAD72}"/>
              </a:ext>
            </a:extLst>
          </p:cNvPr>
          <p:cNvSpPr/>
          <p:nvPr/>
        </p:nvSpPr>
        <p:spPr>
          <a:xfrm>
            <a:off x="6334618" y="4675553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0" name="Rounded Rectangle 54">
            <a:extLst>
              <a:ext uri="{FF2B5EF4-FFF2-40B4-BE49-F238E27FC236}">
                <a16:creationId xmlns:a16="http://schemas.microsoft.com/office/drawing/2014/main" id="{1160534E-A689-6D5A-61E1-DB4E4433017D}"/>
              </a:ext>
            </a:extLst>
          </p:cNvPr>
          <p:cNvSpPr/>
          <p:nvPr/>
        </p:nvSpPr>
        <p:spPr>
          <a:xfrm>
            <a:off x="7596498" y="5047537"/>
            <a:ext cx="1237051" cy="148750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field</a:t>
            </a:r>
          </a:p>
        </p:txBody>
      </p:sp>
      <p:sp>
        <p:nvSpPr>
          <p:cNvPr id="11" name="Rounded Rectangle 54">
            <a:extLst>
              <a:ext uri="{FF2B5EF4-FFF2-40B4-BE49-F238E27FC236}">
                <a16:creationId xmlns:a16="http://schemas.microsoft.com/office/drawing/2014/main" id="{019BB1D4-137A-210B-4DC8-E14D705F9E52}"/>
              </a:ext>
            </a:extLst>
          </p:cNvPr>
          <p:cNvSpPr/>
          <p:nvPr/>
        </p:nvSpPr>
        <p:spPr>
          <a:xfrm>
            <a:off x="799028" y="5063285"/>
            <a:ext cx="1237051" cy="157365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</p:spTree>
    <p:extLst>
      <p:ext uri="{BB962C8B-B14F-4D97-AF65-F5344CB8AC3E}">
        <p14:creationId xmlns:p14="http://schemas.microsoft.com/office/powerpoint/2010/main" val="13964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index on a sorted file allocated to disk blocks where sorting is done on an ordering field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895CDEED-8B78-CC2B-46E4-2E9DB77381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52569"/>
              </p:ext>
            </p:extLst>
          </p:nvPr>
        </p:nvGraphicFramePr>
        <p:xfrm>
          <a:off x="6843649" y="2314575"/>
          <a:ext cx="24836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non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</a:tbl>
          </a:graphicData>
        </a:graphic>
      </p:graphicFrame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9294A5F3-7E5F-DB93-8C0A-5BD7BD09AAF3}"/>
              </a:ext>
            </a:extLst>
          </p:cNvPr>
          <p:cNvCxnSpPr/>
          <p:nvPr/>
        </p:nvCxnSpPr>
        <p:spPr>
          <a:xfrm rot="10800000">
            <a:off x="5751578" y="2880360"/>
            <a:ext cx="108813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A3CBA9A-BE27-C798-B2FF-76D58F119BAD}"/>
              </a:ext>
            </a:extLst>
          </p:cNvPr>
          <p:cNvCxnSpPr>
            <a:cxnSpLocks/>
          </p:cNvCxnSpPr>
          <p:nvPr/>
        </p:nvCxnSpPr>
        <p:spPr>
          <a:xfrm rot="5400000">
            <a:off x="5244085" y="3781044"/>
            <a:ext cx="2249424" cy="12344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30D67A58-35F0-C8FE-C5C9-5EE9A5F14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0674531"/>
              </p:ext>
            </p:extLst>
          </p:nvPr>
        </p:nvGraphicFramePr>
        <p:xfrm>
          <a:off x="784225" y="2314575"/>
          <a:ext cx="4967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2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27595"/>
                  </a:ext>
                </a:extLst>
              </a:tr>
            </a:tbl>
          </a:graphicData>
        </a:graphic>
      </p:graphicFrame>
      <p:sp>
        <p:nvSpPr>
          <p:cNvPr id="36" name="Rounded Rectangle 54">
            <a:extLst>
              <a:ext uri="{FF2B5EF4-FFF2-40B4-BE49-F238E27FC236}">
                <a16:creationId xmlns:a16="http://schemas.microsoft.com/office/drawing/2014/main" id="{68DC29B5-74F5-49CB-D3BF-2425CD337E2C}"/>
              </a:ext>
            </a:extLst>
          </p:cNvPr>
          <p:cNvSpPr/>
          <p:nvPr/>
        </p:nvSpPr>
        <p:spPr>
          <a:xfrm>
            <a:off x="768970" y="2309289"/>
            <a:ext cx="1237051" cy="259588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37" name="Rounded Rectangle 54">
            <a:extLst>
              <a:ext uri="{FF2B5EF4-FFF2-40B4-BE49-F238E27FC236}">
                <a16:creationId xmlns:a16="http://schemas.microsoft.com/office/drawing/2014/main" id="{BD8B5877-EF11-A845-ECA3-91C23FBCFF04}"/>
              </a:ext>
            </a:extLst>
          </p:cNvPr>
          <p:cNvSpPr/>
          <p:nvPr/>
        </p:nvSpPr>
        <p:spPr>
          <a:xfrm>
            <a:off x="768970" y="4910455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38" name="Rounded Rectangle 54">
            <a:extLst>
              <a:ext uri="{FF2B5EF4-FFF2-40B4-BE49-F238E27FC236}">
                <a16:creationId xmlns:a16="http://schemas.microsoft.com/office/drawing/2014/main" id="{9A69AE28-4451-CDA7-CC63-22629D20F3F9}"/>
              </a:ext>
            </a:extLst>
          </p:cNvPr>
          <p:cNvSpPr/>
          <p:nvPr/>
        </p:nvSpPr>
        <p:spPr>
          <a:xfrm>
            <a:off x="783773" y="5277153"/>
            <a:ext cx="1237051" cy="148750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</p:spTree>
    <p:extLst>
      <p:ext uri="{BB962C8B-B14F-4D97-AF65-F5344CB8AC3E}">
        <p14:creationId xmlns:p14="http://schemas.microsoft.com/office/powerpoint/2010/main" val="1233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Last time we covered</a:t>
            </a:r>
          </a:p>
          <a:p>
            <a:pPr marL="1143000" lvl="1" indent="-457200"/>
            <a:r>
              <a:rPr lang="en-GB" dirty="0"/>
              <a:t>Secondary Files</a:t>
            </a:r>
          </a:p>
          <a:p>
            <a:pPr marL="1600200" lvl="2" indent="-457200"/>
            <a:r>
              <a:rPr lang="en-GB" dirty="0"/>
              <a:t>Primary indexes</a:t>
            </a:r>
          </a:p>
          <a:p>
            <a:pPr marL="1600200" lvl="2" indent="-457200"/>
            <a:r>
              <a:rPr lang="en-GB" dirty="0"/>
              <a:t>Clustering indexes</a:t>
            </a:r>
          </a:p>
          <a:p>
            <a:pPr marL="1600200" lvl="2" indent="-457200"/>
            <a:r>
              <a:rPr lang="en-GB" dirty="0"/>
              <a:t>Secondary indexes</a:t>
            </a:r>
          </a:p>
          <a:p>
            <a:pPr marL="1600200" lvl="2" indent="-457200"/>
            <a:r>
              <a:rPr lang="en-GB" dirty="0"/>
              <a:t>Multi-level indexes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2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index on a sorted file allocated on disk blocks where sorting is done on an ordering field(1)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E517-5184-C719-C201-075C50E4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F6CAB70-5C13-CD45-BC2C-D3AE6415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CCF2D3B-2A70-ED98-276E-CFA08FC09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571518"/>
              </p:ext>
            </p:extLst>
          </p:nvPr>
        </p:nvGraphicFramePr>
        <p:xfrm>
          <a:off x="1083147" y="2309289"/>
          <a:ext cx="24836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none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Pointer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156823E8-4AEE-550D-B398-8983CF45B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297619"/>
              </p:ext>
            </p:extLst>
          </p:nvPr>
        </p:nvGraphicFramePr>
        <p:xfrm>
          <a:off x="6349873" y="2314575"/>
          <a:ext cx="4967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8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3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5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30334"/>
                  </a:ext>
                </a:extLst>
              </a:tr>
            </a:tbl>
          </a:graphicData>
        </a:graphic>
      </p:graphicFrame>
      <p:sp>
        <p:nvSpPr>
          <p:cNvPr id="16" name="Rounded Rectangle 54">
            <a:extLst>
              <a:ext uri="{FF2B5EF4-FFF2-40B4-BE49-F238E27FC236}">
                <a16:creationId xmlns:a16="http://schemas.microsoft.com/office/drawing/2014/main" id="{AAFE8617-D774-82AE-C5A8-16E211CFA120}"/>
              </a:ext>
            </a:extLst>
          </p:cNvPr>
          <p:cNvSpPr/>
          <p:nvPr/>
        </p:nvSpPr>
        <p:spPr>
          <a:xfrm>
            <a:off x="7596498" y="2309289"/>
            <a:ext cx="1237051" cy="259588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field</a:t>
            </a:r>
          </a:p>
        </p:txBody>
      </p:sp>
      <p:sp>
        <p:nvSpPr>
          <p:cNvPr id="17" name="Rounded Rectangle 54">
            <a:extLst>
              <a:ext uri="{FF2B5EF4-FFF2-40B4-BE49-F238E27FC236}">
                <a16:creationId xmlns:a16="http://schemas.microsoft.com/office/drawing/2014/main" id="{7F63CD5A-5B88-B4A6-8750-92295361AAC3}"/>
              </a:ext>
            </a:extLst>
          </p:cNvPr>
          <p:cNvSpPr/>
          <p:nvPr/>
        </p:nvSpPr>
        <p:spPr>
          <a:xfrm>
            <a:off x="6334618" y="4905169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8" name="Rounded Rectangle 54">
            <a:extLst>
              <a:ext uri="{FF2B5EF4-FFF2-40B4-BE49-F238E27FC236}">
                <a16:creationId xmlns:a16="http://schemas.microsoft.com/office/drawing/2014/main" id="{39542F72-4C29-902F-37AD-3F5DB8D9C90E}"/>
              </a:ext>
            </a:extLst>
          </p:cNvPr>
          <p:cNvSpPr/>
          <p:nvPr/>
        </p:nvSpPr>
        <p:spPr>
          <a:xfrm>
            <a:off x="7596498" y="5277153"/>
            <a:ext cx="1237051" cy="148750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field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2815AD5-A31B-1ADE-CF22-C19DC08C001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566823" y="2865549"/>
            <a:ext cx="2767795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90388CB-A75A-15AB-7256-3D19808F4139}"/>
              </a:ext>
            </a:extLst>
          </p:cNvPr>
          <p:cNvCxnSpPr>
            <a:cxnSpLocks/>
          </p:cNvCxnSpPr>
          <p:nvPr/>
        </p:nvCxnSpPr>
        <p:spPr>
          <a:xfrm flipV="1">
            <a:off x="3566823" y="2953512"/>
            <a:ext cx="2783050" cy="283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3FDE-A0E4-EA18-5CA8-185BD0CA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0129-66BF-B8DC-3BD2-9038ED1E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5C1E0-A839-2C16-0620-F844ABBB2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0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index on a sorted file allocated on disk blocks where sorting is done on an ordering field(2)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E517-5184-C719-C201-075C50E4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F6CAB70-5C13-CD45-BC2C-D3AE6415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CCF2D3B-2A70-ED98-276E-CFA08FC0942F}"/>
              </a:ext>
            </a:extLst>
          </p:cNvPr>
          <p:cNvGraphicFramePr>
            <a:graphicFrameLocks/>
          </p:cNvGraphicFramePr>
          <p:nvPr/>
        </p:nvGraphicFramePr>
        <p:xfrm>
          <a:off x="1083147" y="2309289"/>
          <a:ext cx="24836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none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156823E8-4AEE-550D-B398-8983CF45BE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320943"/>
              </p:ext>
            </p:extLst>
          </p:nvPr>
        </p:nvGraphicFramePr>
        <p:xfrm>
          <a:off x="6334618" y="2010207"/>
          <a:ext cx="496735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Next Block Pointer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74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8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33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5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930334"/>
                  </a:ext>
                </a:extLst>
              </a:tr>
            </a:tbl>
          </a:graphicData>
        </a:graphic>
      </p:graphicFrame>
      <p:sp>
        <p:nvSpPr>
          <p:cNvPr id="16" name="Rounded Rectangle 54">
            <a:extLst>
              <a:ext uri="{FF2B5EF4-FFF2-40B4-BE49-F238E27FC236}">
                <a16:creationId xmlns:a16="http://schemas.microsoft.com/office/drawing/2014/main" id="{AAFE8617-D774-82AE-C5A8-16E211CFA120}"/>
              </a:ext>
            </a:extLst>
          </p:cNvPr>
          <p:cNvSpPr/>
          <p:nvPr/>
        </p:nvSpPr>
        <p:spPr>
          <a:xfrm>
            <a:off x="7596498" y="2309289"/>
            <a:ext cx="1237051" cy="193700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field</a:t>
            </a:r>
          </a:p>
        </p:txBody>
      </p:sp>
      <p:sp>
        <p:nvSpPr>
          <p:cNvPr id="17" name="Rounded Rectangle 54">
            <a:extLst>
              <a:ext uri="{FF2B5EF4-FFF2-40B4-BE49-F238E27FC236}">
                <a16:creationId xmlns:a16="http://schemas.microsoft.com/office/drawing/2014/main" id="{7F63CD5A-5B88-B4A6-8750-92295361AAC3}"/>
              </a:ext>
            </a:extLst>
          </p:cNvPr>
          <p:cNvSpPr/>
          <p:nvPr/>
        </p:nvSpPr>
        <p:spPr>
          <a:xfrm>
            <a:off x="6342245" y="4594780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8" name="Rounded Rectangle 54">
            <a:extLst>
              <a:ext uri="{FF2B5EF4-FFF2-40B4-BE49-F238E27FC236}">
                <a16:creationId xmlns:a16="http://schemas.microsoft.com/office/drawing/2014/main" id="{39542F72-4C29-902F-37AD-3F5DB8D9C90E}"/>
              </a:ext>
            </a:extLst>
          </p:cNvPr>
          <p:cNvSpPr/>
          <p:nvPr/>
        </p:nvSpPr>
        <p:spPr>
          <a:xfrm>
            <a:off x="7581243" y="4984170"/>
            <a:ext cx="1237051" cy="17978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field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2815AD5-A31B-1ADE-CF22-C19DC08C001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6823" y="2309289"/>
            <a:ext cx="2767795" cy="5562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90388CB-A75A-15AB-7256-3D19808F4139}"/>
              </a:ext>
            </a:extLst>
          </p:cNvPr>
          <p:cNvCxnSpPr>
            <a:cxnSpLocks/>
          </p:cNvCxnSpPr>
          <p:nvPr/>
        </p:nvCxnSpPr>
        <p:spPr>
          <a:xfrm>
            <a:off x="3566823" y="3236976"/>
            <a:ext cx="2767795" cy="18547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37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secondary index is on a sorted file (ordering key) allocated on disk blocks where indexing is done on a key field.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E517-5184-C719-C201-075C50E4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8EDD3CF-1654-066D-648F-10D36E79C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352939"/>
              </p:ext>
            </p:extLst>
          </p:nvPr>
        </p:nvGraphicFramePr>
        <p:xfrm>
          <a:off x="7791992" y="2309289"/>
          <a:ext cx="21566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340">
                  <a:extLst>
                    <a:ext uri="{9D8B030D-6E8A-4147-A177-3AD203B41FA5}">
                      <a16:colId xmlns:a16="http://schemas.microsoft.com/office/drawing/2014/main" val="317587331"/>
                    </a:ext>
                  </a:extLst>
                </a:gridCol>
                <a:gridCol w="1078340">
                  <a:extLst>
                    <a:ext uri="{9D8B030D-6E8A-4147-A177-3AD203B41FA5}">
                      <a16:colId xmlns:a16="http://schemas.microsoft.com/office/drawing/2014/main" val="226661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0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9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3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1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7769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40292BD-CE47-5115-0926-98455B17E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646644"/>
              </p:ext>
            </p:extLst>
          </p:nvPr>
        </p:nvGraphicFramePr>
        <p:xfrm>
          <a:off x="784225" y="2314575"/>
          <a:ext cx="4967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2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27595"/>
                  </a:ext>
                </a:extLst>
              </a:tr>
            </a:tbl>
          </a:graphicData>
        </a:graphic>
      </p:graphicFrame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E669C15D-CCF4-D51F-5340-B3D752B0E9BC}"/>
              </a:ext>
            </a:extLst>
          </p:cNvPr>
          <p:cNvSpPr/>
          <p:nvPr/>
        </p:nvSpPr>
        <p:spPr>
          <a:xfrm>
            <a:off x="768970" y="2309289"/>
            <a:ext cx="1237051" cy="259588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5" name="Rounded Rectangle 54">
            <a:extLst>
              <a:ext uri="{FF2B5EF4-FFF2-40B4-BE49-F238E27FC236}">
                <a16:creationId xmlns:a16="http://schemas.microsoft.com/office/drawing/2014/main" id="{057F339C-FFA8-AF8F-057E-35F9CEB5ECA4}"/>
              </a:ext>
            </a:extLst>
          </p:cNvPr>
          <p:cNvSpPr/>
          <p:nvPr/>
        </p:nvSpPr>
        <p:spPr>
          <a:xfrm>
            <a:off x="768970" y="4910455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6" name="Rounded Rectangle 54">
            <a:extLst>
              <a:ext uri="{FF2B5EF4-FFF2-40B4-BE49-F238E27FC236}">
                <a16:creationId xmlns:a16="http://schemas.microsoft.com/office/drawing/2014/main" id="{C80E64F4-358A-4B6E-ABA9-852AF09C3BF0}"/>
              </a:ext>
            </a:extLst>
          </p:cNvPr>
          <p:cNvSpPr/>
          <p:nvPr/>
        </p:nvSpPr>
        <p:spPr>
          <a:xfrm>
            <a:off x="783773" y="5277153"/>
            <a:ext cx="1237051" cy="148750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801C3E-DE66-811B-2B88-AB73BB5F9788}"/>
              </a:ext>
            </a:extLst>
          </p:cNvPr>
          <p:cNvGrpSpPr/>
          <p:nvPr/>
        </p:nvGrpSpPr>
        <p:grpSpPr>
          <a:xfrm>
            <a:off x="5751577" y="2670046"/>
            <a:ext cx="2935224" cy="3511298"/>
            <a:chOff x="5751577" y="2670046"/>
            <a:chExt cx="2935224" cy="3511298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39EEB797-335C-519C-8666-C2AA92022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08678" y="3012950"/>
              <a:ext cx="3154681" cy="246887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AC8AA2A8-1336-DCC1-44ED-7AD7041E3CC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5796" y="3268979"/>
              <a:ext cx="3511298" cy="23134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7A946853-6076-31EC-B281-5CA41DEDC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32705" y="2788921"/>
              <a:ext cx="2871217" cy="26334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BAB2F77-7BCD-65C9-290D-94401070352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51579" y="2670048"/>
              <a:ext cx="2633471" cy="163677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04C9D68-5B76-ED3C-B741-F05F6824E5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51578" y="2670048"/>
              <a:ext cx="2560318" cy="128016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3AB6FF2-8FDA-E319-9711-55383ABA66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51579" y="2670048"/>
              <a:ext cx="2633471" cy="91440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3D8C2F1C-9224-ED37-4A31-92D14EEFF97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51578" y="5074922"/>
              <a:ext cx="2935223" cy="37490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7F2D1865-0ADD-A5E1-5950-1D0F1CC7BEC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51577" y="4764025"/>
              <a:ext cx="2862076" cy="68579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64224873-7374-74BF-E1F5-1A649733F9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01869" y="2875791"/>
              <a:ext cx="2532886" cy="24871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8B859328-6457-BA0B-8F5A-0DF849D2F4E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24729" y="3255265"/>
              <a:ext cx="2715772" cy="219455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ounded Rectangle 54">
            <a:extLst>
              <a:ext uri="{FF2B5EF4-FFF2-40B4-BE49-F238E27FC236}">
                <a16:creationId xmlns:a16="http://schemas.microsoft.com/office/drawing/2014/main" id="{10CA2E79-225E-D13B-6EB2-827F3D6BAC7B}"/>
              </a:ext>
            </a:extLst>
          </p:cNvPr>
          <p:cNvSpPr/>
          <p:nvPr/>
        </p:nvSpPr>
        <p:spPr>
          <a:xfrm>
            <a:off x="4514524" y="2309289"/>
            <a:ext cx="1237051" cy="259588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 Index Key field</a:t>
            </a:r>
          </a:p>
        </p:txBody>
      </p:sp>
      <p:sp>
        <p:nvSpPr>
          <p:cNvPr id="5" name="Rounded Rectangle 54">
            <a:extLst>
              <a:ext uri="{FF2B5EF4-FFF2-40B4-BE49-F238E27FC236}">
                <a16:creationId xmlns:a16="http://schemas.microsoft.com/office/drawing/2014/main" id="{82318A0B-CBAD-362F-0EFF-5A1D37DC62C7}"/>
              </a:ext>
            </a:extLst>
          </p:cNvPr>
          <p:cNvSpPr/>
          <p:nvPr/>
        </p:nvSpPr>
        <p:spPr>
          <a:xfrm>
            <a:off x="4529327" y="5277153"/>
            <a:ext cx="1237051" cy="148750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 Index Key field</a:t>
            </a:r>
          </a:p>
        </p:txBody>
      </p:sp>
    </p:spTree>
    <p:extLst>
      <p:ext uri="{BB962C8B-B14F-4D97-AF65-F5344CB8AC3E}">
        <p14:creationId xmlns:p14="http://schemas.microsoft.com/office/powerpoint/2010/main" val="9280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secondary index on a sorted file (ordering key) is allocated on disk blocks where indexing is done on a non-key field.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E517-5184-C719-C201-075C50E4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8EDD3CF-1654-066D-648F-10D36E79C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524067"/>
              </p:ext>
            </p:extLst>
          </p:nvPr>
        </p:nvGraphicFramePr>
        <p:xfrm>
          <a:off x="7791992" y="2309289"/>
          <a:ext cx="21566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340">
                  <a:extLst>
                    <a:ext uri="{9D8B030D-6E8A-4147-A177-3AD203B41FA5}">
                      <a16:colId xmlns:a16="http://schemas.microsoft.com/office/drawing/2014/main" val="317587331"/>
                    </a:ext>
                  </a:extLst>
                </a:gridCol>
                <a:gridCol w="1078340">
                  <a:extLst>
                    <a:ext uri="{9D8B030D-6E8A-4147-A177-3AD203B41FA5}">
                      <a16:colId xmlns:a16="http://schemas.microsoft.com/office/drawing/2014/main" val="226661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0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12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9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23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84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1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27769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40292BD-CE47-5115-0926-98455B17E8A9}"/>
              </a:ext>
            </a:extLst>
          </p:cNvPr>
          <p:cNvGraphicFramePr>
            <a:graphicFrameLocks/>
          </p:cNvGraphicFramePr>
          <p:nvPr/>
        </p:nvGraphicFramePr>
        <p:xfrm>
          <a:off x="784225" y="2314575"/>
          <a:ext cx="4967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2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27595"/>
                  </a:ext>
                </a:extLst>
              </a:tr>
            </a:tbl>
          </a:graphicData>
        </a:graphic>
      </p:graphicFrame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E669C15D-CCF4-D51F-5340-B3D752B0E9BC}"/>
              </a:ext>
            </a:extLst>
          </p:cNvPr>
          <p:cNvSpPr/>
          <p:nvPr/>
        </p:nvSpPr>
        <p:spPr>
          <a:xfrm>
            <a:off x="768970" y="2309289"/>
            <a:ext cx="1237051" cy="259588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5" name="Rounded Rectangle 54">
            <a:extLst>
              <a:ext uri="{FF2B5EF4-FFF2-40B4-BE49-F238E27FC236}">
                <a16:creationId xmlns:a16="http://schemas.microsoft.com/office/drawing/2014/main" id="{057F339C-FFA8-AF8F-057E-35F9CEB5ECA4}"/>
              </a:ext>
            </a:extLst>
          </p:cNvPr>
          <p:cNvSpPr/>
          <p:nvPr/>
        </p:nvSpPr>
        <p:spPr>
          <a:xfrm>
            <a:off x="768970" y="4910455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6" name="Rounded Rectangle 54">
            <a:extLst>
              <a:ext uri="{FF2B5EF4-FFF2-40B4-BE49-F238E27FC236}">
                <a16:creationId xmlns:a16="http://schemas.microsoft.com/office/drawing/2014/main" id="{C80E64F4-358A-4B6E-ABA9-852AF09C3BF0}"/>
              </a:ext>
            </a:extLst>
          </p:cNvPr>
          <p:cNvSpPr/>
          <p:nvPr/>
        </p:nvSpPr>
        <p:spPr>
          <a:xfrm>
            <a:off x="783773" y="5277153"/>
            <a:ext cx="1237051" cy="148750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C333ED-5158-94DE-4D06-7631A91486C3}"/>
              </a:ext>
            </a:extLst>
          </p:cNvPr>
          <p:cNvGrpSpPr/>
          <p:nvPr/>
        </p:nvGrpSpPr>
        <p:grpSpPr>
          <a:xfrm>
            <a:off x="5736773" y="2670047"/>
            <a:ext cx="2648277" cy="3858770"/>
            <a:chOff x="5736773" y="2670047"/>
            <a:chExt cx="2648277" cy="3858770"/>
          </a:xfrm>
        </p:grpSpPr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04C9D68-5B76-ED3C-B741-F05F6824E5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51578" y="2670048"/>
              <a:ext cx="2560318" cy="128016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3AB6FF2-8FDA-E319-9711-55383ABA66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51579" y="2670048"/>
              <a:ext cx="2633471" cy="91440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03050F8C-BF53-536D-9706-A72B768C2E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51578" y="2670048"/>
              <a:ext cx="2478023" cy="54864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94A05C8D-C7A7-87C6-0FA3-D65907E2E11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51578" y="2670048"/>
              <a:ext cx="2560319" cy="15239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F03CF4A-89BF-13F5-C9EE-F534AF43FE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51577" y="2670048"/>
              <a:ext cx="2478026" cy="169164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775363CC-3E19-8C99-FE05-ADF0722773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51577" y="5120640"/>
              <a:ext cx="2286001" cy="3566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6808473C-97B3-D1DF-185F-E800D6C119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51576" y="4672586"/>
              <a:ext cx="2414016" cy="11338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A15CA7AD-0FCD-9FAA-0AFE-F81FF9C187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36773" y="5550408"/>
              <a:ext cx="2300809" cy="9784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6C100B2-7F3C-B7B9-B24D-D080A5EBF1C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94377" y="3191255"/>
              <a:ext cx="3264410" cy="22219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9432ADD2-7977-DC2C-FD31-2A00C0DAEDE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15586" y="6199634"/>
              <a:ext cx="2221995" cy="1270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54">
            <a:extLst>
              <a:ext uri="{FF2B5EF4-FFF2-40B4-BE49-F238E27FC236}">
                <a16:creationId xmlns:a16="http://schemas.microsoft.com/office/drawing/2014/main" id="{A9892A3D-2D3A-CFF1-7B5F-A8ED580A9A95}"/>
              </a:ext>
            </a:extLst>
          </p:cNvPr>
          <p:cNvSpPr/>
          <p:nvPr/>
        </p:nvSpPr>
        <p:spPr>
          <a:xfrm>
            <a:off x="3307064" y="2286509"/>
            <a:ext cx="1237051" cy="259588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 Index Clustering field</a:t>
            </a:r>
          </a:p>
        </p:txBody>
      </p:sp>
      <p:sp>
        <p:nvSpPr>
          <p:cNvPr id="6" name="Rounded Rectangle 54">
            <a:extLst>
              <a:ext uri="{FF2B5EF4-FFF2-40B4-BE49-F238E27FC236}">
                <a16:creationId xmlns:a16="http://schemas.microsoft.com/office/drawing/2014/main" id="{A1229C67-CBC8-CBAE-67C7-285159E83AE4}"/>
              </a:ext>
            </a:extLst>
          </p:cNvPr>
          <p:cNvSpPr/>
          <p:nvPr/>
        </p:nvSpPr>
        <p:spPr>
          <a:xfrm>
            <a:off x="3321867" y="5254373"/>
            <a:ext cx="1237051" cy="148750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 Index Clustering field</a:t>
            </a:r>
          </a:p>
        </p:txBody>
      </p:sp>
    </p:spTree>
    <p:extLst>
      <p:ext uri="{BB962C8B-B14F-4D97-AF65-F5344CB8AC3E}">
        <p14:creationId xmlns:p14="http://schemas.microsoft.com/office/powerpoint/2010/main" val="5555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5883-F498-D6ED-81A2-4BFB0A88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C2ED-A02D-F4E9-0709-E3EEBDEB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0414-7B00-E28B-34CD-5EC6C9886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40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656-E89C-6704-B5F3-324FE83D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secondary index on a sorted file (ordering key)  is allocated on disk blocks where indexing is done on a non-key field.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4E517-5184-C719-C201-075C50E4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26</a:t>
            </a:fld>
            <a:endParaRPr lang="en-GB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B8EDD3CF-1654-066D-648F-10D36E79C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536897"/>
              </p:ext>
            </p:extLst>
          </p:nvPr>
        </p:nvGraphicFramePr>
        <p:xfrm>
          <a:off x="9465344" y="3113961"/>
          <a:ext cx="2156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340">
                  <a:extLst>
                    <a:ext uri="{9D8B030D-6E8A-4147-A177-3AD203B41FA5}">
                      <a16:colId xmlns:a16="http://schemas.microsoft.com/office/drawing/2014/main" val="317587331"/>
                    </a:ext>
                  </a:extLst>
                </a:gridCol>
                <a:gridCol w="1078340">
                  <a:extLst>
                    <a:ext uri="{9D8B030D-6E8A-4147-A177-3AD203B41FA5}">
                      <a16:colId xmlns:a16="http://schemas.microsoft.com/office/drawing/2014/main" val="2266616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3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0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2848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40292BD-CE47-5115-0926-98455B17E8A9}"/>
              </a:ext>
            </a:extLst>
          </p:cNvPr>
          <p:cNvGraphicFramePr>
            <a:graphicFrameLocks/>
          </p:cNvGraphicFramePr>
          <p:nvPr/>
        </p:nvGraphicFramePr>
        <p:xfrm>
          <a:off x="784225" y="2314575"/>
          <a:ext cx="496735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38">
                  <a:extLst>
                    <a:ext uri="{9D8B030D-6E8A-4147-A177-3AD203B41FA5}">
                      <a16:colId xmlns:a16="http://schemas.microsoft.com/office/drawing/2014/main" val="120670919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1915145678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407046824"/>
                    </a:ext>
                  </a:extLst>
                </a:gridCol>
                <a:gridCol w="1241838">
                  <a:extLst>
                    <a:ext uri="{9D8B030D-6E8A-4147-A177-3AD203B41FA5}">
                      <a16:colId xmlns:a16="http://schemas.microsoft.com/office/drawing/2014/main" val="300827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u="sng" dirty="0"/>
                        <a:t>Attr1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Attr4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2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37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9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09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8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53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8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12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527595"/>
                  </a:ext>
                </a:extLst>
              </a:tr>
            </a:tbl>
          </a:graphicData>
        </a:graphic>
      </p:graphicFrame>
      <p:sp>
        <p:nvSpPr>
          <p:cNvPr id="14" name="Rounded Rectangle 54">
            <a:extLst>
              <a:ext uri="{FF2B5EF4-FFF2-40B4-BE49-F238E27FC236}">
                <a16:creationId xmlns:a16="http://schemas.microsoft.com/office/drawing/2014/main" id="{E669C15D-CCF4-D51F-5340-B3D752B0E9BC}"/>
              </a:ext>
            </a:extLst>
          </p:cNvPr>
          <p:cNvSpPr/>
          <p:nvPr/>
        </p:nvSpPr>
        <p:spPr>
          <a:xfrm>
            <a:off x="768970" y="2309289"/>
            <a:ext cx="1237051" cy="259588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5" name="Rounded Rectangle 54">
            <a:extLst>
              <a:ext uri="{FF2B5EF4-FFF2-40B4-BE49-F238E27FC236}">
                <a16:creationId xmlns:a16="http://schemas.microsoft.com/office/drawing/2014/main" id="{057F339C-FFA8-AF8F-057E-35F9CEB5ECA4}"/>
              </a:ext>
            </a:extLst>
          </p:cNvPr>
          <p:cNvSpPr/>
          <p:nvPr/>
        </p:nvSpPr>
        <p:spPr>
          <a:xfrm>
            <a:off x="768970" y="4910455"/>
            <a:ext cx="4982607" cy="371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sp>
        <p:nvSpPr>
          <p:cNvPr id="16" name="Rounded Rectangle 54">
            <a:extLst>
              <a:ext uri="{FF2B5EF4-FFF2-40B4-BE49-F238E27FC236}">
                <a16:creationId xmlns:a16="http://schemas.microsoft.com/office/drawing/2014/main" id="{C80E64F4-358A-4B6E-ABA9-852AF09C3BF0}"/>
              </a:ext>
            </a:extLst>
          </p:cNvPr>
          <p:cNvSpPr/>
          <p:nvPr/>
        </p:nvSpPr>
        <p:spPr>
          <a:xfrm>
            <a:off x="783773" y="5277153"/>
            <a:ext cx="1237051" cy="148750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field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01B343-A0D3-9259-31AF-7E645A0CB2AF}"/>
              </a:ext>
            </a:extLst>
          </p:cNvPr>
          <p:cNvGrpSpPr/>
          <p:nvPr/>
        </p:nvGrpSpPr>
        <p:grpSpPr>
          <a:xfrm>
            <a:off x="5719789" y="2388679"/>
            <a:ext cx="3314043" cy="2314949"/>
            <a:chOff x="5719789" y="2388679"/>
            <a:chExt cx="3314043" cy="2314949"/>
          </a:xfrm>
        </p:grpSpPr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104C9D68-5B76-ED3C-B741-F05F6824E59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9789" y="2497322"/>
              <a:ext cx="3314043" cy="82207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03AB6FF2-8FDA-E319-9711-55383ABA665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6384" y="2388679"/>
              <a:ext cx="2150581" cy="52809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03050F8C-BF53-536D-9706-A72B768C2E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6386" y="2497323"/>
              <a:ext cx="2946109" cy="220630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94A05C8D-C7A7-87C6-0FA3-D65907E2E11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15586" y="2435381"/>
              <a:ext cx="2496311" cy="188795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5D1881-502F-A3F3-CD89-7DD6075451A7}"/>
              </a:ext>
            </a:extLst>
          </p:cNvPr>
          <p:cNvGrpSpPr/>
          <p:nvPr/>
        </p:nvGrpSpPr>
        <p:grpSpPr>
          <a:xfrm>
            <a:off x="5751576" y="3633978"/>
            <a:ext cx="4315971" cy="2915566"/>
            <a:chOff x="5751576" y="3633978"/>
            <a:chExt cx="4315971" cy="2915566"/>
          </a:xfrm>
        </p:grpSpPr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F03CF4A-89BF-13F5-C9EE-F534AF43FE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766382" y="3633978"/>
              <a:ext cx="4301165" cy="15156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775363CC-3E19-8C99-FE05-ADF07227738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51577" y="5120640"/>
              <a:ext cx="2286001" cy="35661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6808473C-97B3-D1DF-185F-E800D6C1194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51576" y="5355844"/>
              <a:ext cx="2798064" cy="45059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A15CA7AD-0FCD-9FAA-0AFE-F81FF9C187D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15583" y="5355843"/>
              <a:ext cx="3567468" cy="119370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D6C100B2-7F3C-B7B9-B24D-D080A5EBF1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15584" y="4020822"/>
              <a:ext cx="4087371" cy="96418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9432ADD2-7977-DC2C-FD31-2A00C0DAEDE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66381" y="5285232"/>
              <a:ext cx="3188679" cy="96926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ED8958-34AA-5C38-BE5A-14F67C567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25574"/>
              </p:ext>
            </p:extLst>
          </p:nvPr>
        </p:nvGraphicFramePr>
        <p:xfrm>
          <a:off x="8037578" y="4985004"/>
          <a:ext cx="21566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47">
                  <a:extLst>
                    <a:ext uri="{9D8B030D-6E8A-4147-A177-3AD203B41FA5}">
                      <a16:colId xmlns:a16="http://schemas.microsoft.com/office/drawing/2014/main" val="1546964107"/>
                    </a:ext>
                  </a:extLst>
                </a:gridCol>
                <a:gridCol w="359447">
                  <a:extLst>
                    <a:ext uri="{9D8B030D-6E8A-4147-A177-3AD203B41FA5}">
                      <a16:colId xmlns:a16="http://schemas.microsoft.com/office/drawing/2014/main" val="1246642679"/>
                    </a:ext>
                  </a:extLst>
                </a:gridCol>
                <a:gridCol w="359447">
                  <a:extLst>
                    <a:ext uri="{9D8B030D-6E8A-4147-A177-3AD203B41FA5}">
                      <a16:colId xmlns:a16="http://schemas.microsoft.com/office/drawing/2014/main" val="3160343232"/>
                    </a:ext>
                  </a:extLst>
                </a:gridCol>
                <a:gridCol w="359447">
                  <a:extLst>
                    <a:ext uri="{9D8B030D-6E8A-4147-A177-3AD203B41FA5}">
                      <a16:colId xmlns:a16="http://schemas.microsoft.com/office/drawing/2014/main" val="4239662640"/>
                    </a:ext>
                  </a:extLst>
                </a:gridCol>
                <a:gridCol w="359447">
                  <a:extLst>
                    <a:ext uri="{9D8B030D-6E8A-4147-A177-3AD203B41FA5}">
                      <a16:colId xmlns:a16="http://schemas.microsoft.com/office/drawing/2014/main" val="3555186088"/>
                    </a:ext>
                  </a:extLst>
                </a:gridCol>
                <a:gridCol w="359447">
                  <a:extLst>
                    <a:ext uri="{9D8B030D-6E8A-4147-A177-3AD203B41FA5}">
                      <a16:colId xmlns:a16="http://schemas.microsoft.com/office/drawing/2014/main" val="248380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21110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4A54FB5-95D5-09CD-C1BF-D520E0BEDC96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9616641" y="4592805"/>
            <a:ext cx="1028524" cy="126713"/>
          </a:xfrm>
          <a:prstGeom prst="curvedConnector4">
            <a:avLst>
              <a:gd name="adj1" fmla="val 40986"/>
              <a:gd name="adj2" fmla="val 28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BC43042-9F27-4985-DCE7-AD435D294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17836"/>
              </p:ext>
            </p:extLst>
          </p:nvPr>
        </p:nvGraphicFramePr>
        <p:xfrm>
          <a:off x="7749755" y="2256731"/>
          <a:ext cx="1437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47">
                  <a:extLst>
                    <a:ext uri="{9D8B030D-6E8A-4147-A177-3AD203B41FA5}">
                      <a16:colId xmlns:a16="http://schemas.microsoft.com/office/drawing/2014/main" val="1546964107"/>
                    </a:ext>
                  </a:extLst>
                </a:gridCol>
                <a:gridCol w="359447">
                  <a:extLst>
                    <a:ext uri="{9D8B030D-6E8A-4147-A177-3AD203B41FA5}">
                      <a16:colId xmlns:a16="http://schemas.microsoft.com/office/drawing/2014/main" val="1246642679"/>
                    </a:ext>
                  </a:extLst>
                </a:gridCol>
                <a:gridCol w="359447">
                  <a:extLst>
                    <a:ext uri="{9D8B030D-6E8A-4147-A177-3AD203B41FA5}">
                      <a16:colId xmlns:a16="http://schemas.microsoft.com/office/drawing/2014/main" val="3160343232"/>
                    </a:ext>
                  </a:extLst>
                </a:gridCol>
                <a:gridCol w="359447">
                  <a:extLst>
                    <a:ext uri="{9D8B030D-6E8A-4147-A177-3AD203B41FA5}">
                      <a16:colId xmlns:a16="http://schemas.microsoft.com/office/drawing/2014/main" val="4239662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ptr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21110"/>
                  </a:ext>
                </a:extLst>
              </a:tr>
            </a:tbl>
          </a:graphicData>
        </a:graphic>
      </p:graphicFrame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C6E0206-FD3B-C692-CA4B-BDE0E825B0A1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V="1">
            <a:off x="8955814" y="2673880"/>
            <a:ext cx="1228072" cy="7646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4">
            <a:extLst>
              <a:ext uri="{FF2B5EF4-FFF2-40B4-BE49-F238E27FC236}">
                <a16:creationId xmlns:a16="http://schemas.microsoft.com/office/drawing/2014/main" id="{EE339271-00FD-3F6C-CA50-1F9701CC06BC}"/>
              </a:ext>
            </a:extLst>
          </p:cNvPr>
          <p:cNvSpPr/>
          <p:nvPr/>
        </p:nvSpPr>
        <p:spPr>
          <a:xfrm>
            <a:off x="3307064" y="2286509"/>
            <a:ext cx="1237051" cy="259588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 Index Clustering field</a:t>
            </a:r>
          </a:p>
        </p:txBody>
      </p:sp>
      <p:sp>
        <p:nvSpPr>
          <p:cNvPr id="8" name="Rounded Rectangle 54">
            <a:extLst>
              <a:ext uri="{FF2B5EF4-FFF2-40B4-BE49-F238E27FC236}">
                <a16:creationId xmlns:a16="http://schemas.microsoft.com/office/drawing/2014/main" id="{98290183-C019-1A09-0E75-D7C63434A6ED}"/>
              </a:ext>
            </a:extLst>
          </p:cNvPr>
          <p:cNvSpPr/>
          <p:nvPr/>
        </p:nvSpPr>
        <p:spPr>
          <a:xfrm>
            <a:off x="3321867" y="5254373"/>
            <a:ext cx="1237051" cy="1487502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Secondary Index Clustering field</a:t>
            </a:r>
          </a:p>
        </p:txBody>
      </p:sp>
    </p:spTree>
    <p:extLst>
      <p:ext uri="{BB962C8B-B14F-4D97-AF65-F5344CB8AC3E}">
        <p14:creationId xmlns:p14="http://schemas.microsoft.com/office/powerpoint/2010/main" val="361514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4FC-2DB8-773F-4E1F-084F65ED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B27A-E701-9426-8D51-A41086E1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Tree with order p=2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F763-474F-F18D-70B5-257502783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27</a:t>
            </a:fld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8A51B-30E1-F9C9-8319-42DA2642F2CC}"/>
              </a:ext>
            </a:extLst>
          </p:cNvPr>
          <p:cNvCxnSpPr>
            <a:cxnSpLocks/>
          </p:cNvCxnSpPr>
          <p:nvPr/>
        </p:nvCxnSpPr>
        <p:spPr>
          <a:xfrm flipH="1">
            <a:off x="4112933" y="3926445"/>
            <a:ext cx="777926" cy="48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96CF31-B7E8-7685-0329-E807769A4960}"/>
              </a:ext>
            </a:extLst>
          </p:cNvPr>
          <p:cNvCxnSpPr>
            <a:cxnSpLocks/>
          </p:cNvCxnSpPr>
          <p:nvPr/>
        </p:nvCxnSpPr>
        <p:spPr>
          <a:xfrm>
            <a:off x="5944781" y="3926445"/>
            <a:ext cx="777926" cy="62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777B3-F949-D616-D1B1-D28256342BFA}"/>
              </a:ext>
            </a:extLst>
          </p:cNvPr>
          <p:cNvSpPr/>
          <p:nvPr/>
        </p:nvSpPr>
        <p:spPr>
          <a:xfrm>
            <a:off x="4603414" y="2971754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58C61-22FF-0DE9-380B-D6499C633A05}"/>
              </a:ext>
            </a:extLst>
          </p:cNvPr>
          <p:cNvSpPr/>
          <p:nvPr/>
        </p:nvSpPr>
        <p:spPr>
          <a:xfrm>
            <a:off x="2934348" y="4391826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37330-AAA9-0346-A132-29F66E247A57}"/>
              </a:ext>
            </a:extLst>
          </p:cNvPr>
          <p:cNvSpPr/>
          <p:nvPr/>
        </p:nvSpPr>
        <p:spPr>
          <a:xfrm>
            <a:off x="6435262" y="4532376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&gt;X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F42A58D-1850-F53A-427D-99782454974D}"/>
              </a:ext>
            </a:extLst>
          </p:cNvPr>
          <p:cNvSpPr/>
          <p:nvPr/>
        </p:nvSpPr>
        <p:spPr>
          <a:xfrm rot="5400000">
            <a:off x="3433224" y="4857646"/>
            <a:ext cx="483575" cy="14813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AB02A-32F0-5F28-31EA-9F4FC09CA895}"/>
              </a:ext>
            </a:extLst>
          </p:cNvPr>
          <p:cNvSpPr txBox="1"/>
          <p:nvPr/>
        </p:nvSpPr>
        <p:spPr>
          <a:xfrm>
            <a:off x="75436" y="5769817"/>
            <a:ext cx="950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are n elements, at every level, we reduce the search space to n/2, so the search requires log_2(n) steps of computation on average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8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4FC-2DB8-773F-4E1F-084F65ED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B27A-E701-9426-8D51-A41086E1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Tree with order p=3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F763-474F-F18D-70B5-257502783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28</a:t>
            </a:fld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8A51B-30E1-F9C9-8319-42DA2642F2CC}"/>
              </a:ext>
            </a:extLst>
          </p:cNvPr>
          <p:cNvCxnSpPr>
            <a:cxnSpLocks/>
          </p:cNvCxnSpPr>
          <p:nvPr/>
        </p:nvCxnSpPr>
        <p:spPr>
          <a:xfrm flipH="1">
            <a:off x="3829469" y="3920516"/>
            <a:ext cx="773945" cy="46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96CF31-B7E8-7685-0329-E807769A4960}"/>
              </a:ext>
            </a:extLst>
          </p:cNvPr>
          <p:cNvCxnSpPr>
            <a:cxnSpLocks/>
          </p:cNvCxnSpPr>
          <p:nvPr/>
        </p:nvCxnSpPr>
        <p:spPr>
          <a:xfrm>
            <a:off x="5944781" y="3926445"/>
            <a:ext cx="773774" cy="46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777B3-F949-D616-D1B1-D28256342BFA}"/>
              </a:ext>
            </a:extLst>
          </p:cNvPr>
          <p:cNvSpPr/>
          <p:nvPr/>
        </p:nvSpPr>
        <p:spPr>
          <a:xfrm>
            <a:off x="4603414" y="2971754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   &lt;   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58C61-22FF-0DE9-380B-D6499C633A05}"/>
              </a:ext>
            </a:extLst>
          </p:cNvPr>
          <p:cNvSpPr/>
          <p:nvPr/>
        </p:nvSpPr>
        <p:spPr>
          <a:xfrm>
            <a:off x="2348141" y="4391826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37330-AAA9-0346-A132-29F66E247A57}"/>
              </a:ext>
            </a:extLst>
          </p:cNvPr>
          <p:cNvSpPr/>
          <p:nvPr/>
        </p:nvSpPr>
        <p:spPr>
          <a:xfrm>
            <a:off x="6722707" y="4388119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1B18D-724D-B0E3-7F90-84949ED79BF7}"/>
              </a:ext>
            </a:extLst>
          </p:cNvPr>
          <p:cNvSpPr/>
          <p:nvPr/>
        </p:nvSpPr>
        <p:spPr>
          <a:xfrm>
            <a:off x="4614672" y="4403685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X&lt;..&lt;Y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AFB9FF-D0A4-78D7-3EC0-E2D85F071355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5344078" y="3950162"/>
            <a:ext cx="11258" cy="4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CAF19E3-AE5E-E5B2-EF0A-25C5C1A79633}"/>
              </a:ext>
            </a:extLst>
          </p:cNvPr>
          <p:cNvSpPr/>
          <p:nvPr/>
        </p:nvSpPr>
        <p:spPr>
          <a:xfrm rot="5400000">
            <a:off x="2847017" y="4823183"/>
            <a:ext cx="483575" cy="14813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8FB14B-EBA0-72E7-E02E-43269B7FB560}"/>
              </a:ext>
            </a:extLst>
          </p:cNvPr>
          <p:cNvSpPr txBox="1"/>
          <p:nvPr/>
        </p:nvSpPr>
        <p:spPr>
          <a:xfrm>
            <a:off x="173389" y="5723651"/>
            <a:ext cx="954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are n elements, at every level, we reduce the search space to n/3, so the search requires log_3(n) steps of computation on average</a:t>
            </a:r>
          </a:p>
        </p:txBody>
      </p:sp>
    </p:spTree>
    <p:extLst>
      <p:ext uri="{BB962C8B-B14F-4D97-AF65-F5344CB8AC3E}">
        <p14:creationId xmlns:p14="http://schemas.microsoft.com/office/powerpoint/2010/main" val="301527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84FC-2DB8-773F-4E1F-084F65ED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B27A-E701-9426-8D51-A41086E1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Tree with order p=4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F763-474F-F18D-70B5-257502783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29</a:t>
            </a:fld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8A51B-30E1-F9C9-8319-42DA2642F2CC}"/>
              </a:ext>
            </a:extLst>
          </p:cNvPr>
          <p:cNvCxnSpPr>
            <a:cxnSpLocks/>
          </p:cNvCxnSpPr>
          <p:nvPr/>
        </p:nvCxnSpPr>
        <p:spPr>
          <a:xfrm flipH="1">
            <a:off x="3829469" y="3920516"/>
            <a:ext cx="773945" cy="46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96CF31-B7E8-7685-0329-E807769A4960}"/>
              </a:ext>
            </a:extLst>
          </p:cNvPr>
          <p:cNvCxnSpPr>
            <a:cxnSpLocks/>
          </p:cNvCxnSpPr>
          <p:nvPr/>
        </p:nvCxnSpPr>
        <p:spPr>
          <a:xfrm>
            <a:off x="5338781" y="3905235"/>
            <a:ext cx="1379774" cy="482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777B3-F949-D616-D1B1-D28256342BFA}"/>
              </a:ext>
            </a:extLst>
          </p:cNvPr>
          <p:cNvSpPr/>
          <p:nvPr/>
        </p:nvSpPr>
        <p:spPr>
          <a:xfrm>
            <a:off x="3817278" y="2937484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  &lt;   X   &lt;   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58C61-22FF-0DE9-380B-D6499C633A05}"/>
              </a:ext>
            </a:extLst>
          </p:cNvPr>
          <p:cNvSpPr/>
          <p:nvPr/>
        </p:nvSpPr>
        <p:spPr>
          <a:xfrm>
            <a:off x="2348141" y="4391826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Z&lt;…&lt;X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337330-AAA9-0346-A132-29F66E247A57}"/>
              </a:ext>
            </a:extLst>
          </p:cNvPr>
          <p:cNvSpPr/>
          <p:nvPr/>
        </p:nvSpPr>
        <p:spPr>
          <a:xfrm>
            <a:off x="6722707" y="4388119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&gt;Y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1B18D-724D-B0E3-7F90-84949ED79BF7}"/>
              </a:ext>
            </a:extLst>
          </p:cNvPr>
          <p:cNvSpPr/>
          <p:nvPr/>
        </p:nvSpPr>
        <p:spPr>
          <a:xfrm>
            <a:off x="4614672" y="4403685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X&lt;..&lt;Y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AFB9FF-D0A4-78D7-3EC0-E2D85F071355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4557942" y="3915892"/>
            <a:ext cx="797394" cy="48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85D45C-7B62-EEB7-1368-222ABA30AAC9}"/>
              </a:ext>
            </a:extLst>
          </p:cNvPr>
          <p:cNvCxnSpPr>
            <a:cxnSpLocks/>
          </p:cNvCxnSpPr>
          <p:nvPr/>
        </p:nvCxnSpPr>
        <p:spPr>
          <a:xfrm flipH="1">
            <a:off x="1903009" y="3905235"/>
            <a:ext cx="1970999" cy="51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EB7EFBA-3085-9080-FCD0-D8D2D4CE0864}"/>
              </a:ext>
            </a:extLst>
          </p:cNvPr>
          <p:cNvSpPr/>
          <p:nvPr/>
        </p:nvSpPr>
        <p:spPr>
          <a:xfrm>
            <a:off x="421681" y="4421472"/>
            <a:ext cx="1481328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&lt;Z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6C6FC3D-2373-8270-40C3-7099E379E45F}"/>
              </a:ext>
            </a:extLst>
          </p:cNvPr>
          <p:cNvSpPr/>
          <p:nvPr/>
        </p:nvSpPr>
        <p:spPr>
          <a:xfrm rot="5400000">
            <a:off x="920556" y="4950909"/>
            <a:ext cx="483575" cy="14813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13F851-C674-4418-8D0A-63907FA9D28A}"/>
              </a:ext>
            </a:extLst>
          </p:cNvPr>
          <p:cNvSpPr txBox="1"/>
          <p:nvPr/>
        </p:nvSpPr>
        <p:spPr>
          <a:xfrm>
            <a:off x="86694" y="5904832"/>
            <a:ext cx="959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are n elements, at every level, we reduce the search space to n/3, so the search requires </a:t>
            </a:r>
            <a:r>
              <a:rPr lang="en-GB"/>
              <a:t>log_4(</a:t>
            </a:r>
            <a:r>
              <a:rPr lang="en-GB" dirty="0"/>
              <a:t>n) steps of computation on average</a:t>
            </a:r>
          </a:p>
        </p:txBody>
      </p:sp>
    </p:spTree>
    <p:extLst>
      <p:ext uri="{BB962C8B-B14F-4D97-AF65-F5344CB8AC3E}">
        <p14:creationId xmlns:p14="http://schemas.microsoft.com/office/powerpoint/2010/main" val="3029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11AA3B9-B1DA-E8DE-7F22-9053FBC0B09F}"/>
              </a:ext>
            </a:extLst>
          </p:cNvPr>
          <p:cNvSpPr/>
          <p:nvPr/>
        </p:nvSpPr>
        <p:spPr>
          <a:xfrm>
            <a:off x="474133" y="2419109"/>
            <a:ext cx="3090334" cy="36832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structures – a reminder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F3CB7C-FB79-9FE6-9623-643B19C1EED1}"/>
              </a:ext>
            </a:extLst>
          </p:cNvPr>
          <p:cNvSpPr/>
          <p:nvPr/>
        </p:nvSpPr>
        <p:spPr>
          <a:xfrm>
            <a:off x="4299995" y="1873639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FCD6F6-F96B-0591-DD41-4BB7AFF82AA9}"/>
              </a:ext>
            </a:extLst>
          </p:cNvPr>
          <p:cNvSpPr/>
          <p:nvPr/>
        </p:nvSpPr>
        <p:spPr>
          <a:xfrm>
            <a:off x="1639747" y="288353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DBCC1-C45E-B020-B3B6-47560D1AE348}"/>
              </a:ext>
            </a:extLst>
          </p:cNvPr>
          <p:cNvSpPr/>
          <p:nvPr/>
        </p:nvSpPr>
        <p:spPr>
          <a:xfrm>
            <a:off x="4299995" y="288353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84CDC4-EB6A-C61E-5477-B8D2A7F5C1BC}"/>
              </a:ext>
            </a:extLst>
          </p:cNvPr>
          <p:cNvSpPr/>
          <p:nvPr/>
        </p:nvSpPr>
        <p:spPr>
          <a:xfrm>
            <a:off x="6400800" y="288353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04C5BE-1855-B6B3-5A82-920928BCCC14}"/>
              </a:ext>
            </a:extLst>
          </p:cNvPr>
          <p:cNvSpPr/>
          <p:nvPr/>
        </p:nvSpPr>
        <p:spPr>
          <a:xfrm>
            <a:off x="783773" y="402846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754371-DA71-993E-9B5E-45368E968D90}"/>
              </a:ext>
            </a:extLst>
          </p:cNvPr>
          <p:cNvSpPr/>
          <p:nvPr/>
        </p:nvSpPr>
        <p:spPr>
          <a:xfrm>
            <a:off x="2612019" y="402846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E8F912-8C28-5886-5959-08FB17D9D5D5}"/>
              </a:ext>
            </a:extLst>
          </p:cNvPr>
          <p:cNvSpPr/>
          <p:nvPr/>
        </p:nvSpPr>
        <p:spPr>
          <a:xfrm>
            <a:off x="5394663" y="402846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9BEC4-95EB-0C8A-615E-F7F328C38A29}"/>
              </a:ext>
            </a:extLst>
          </p:cNvPr>
          <p:cNvSpPr/>
          <p:nvPr/>
        </p:nvSpPr>
        <p:spPr>
          <a:xfrm>
            <a:off x="6406799" y="4009898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90D058-ACB9-E9AB-C6F1-4788B0502CC2}"/>
              </a:ext>
            </a:extLst>
          </p:cNvPr>
          <p:cNvSpPr/>
          <p:nvPr/>
        </p:nvSpPr>
        <p:spPr>
          <a:xfrm>
            <a:off x="7418935" y="4028460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913F7-7AFF-2C84-0099-7731CEEE2C77}"/>
              </a:ext>
            </a:extLst>
          </p:cNvPr>
          <p:cNvSpPr/>
          <p:nvPr/>
        </p:nvSpPr>
        <p:spPr>
          <a:xfrm>
            <a:off x="2612018" y="5162778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9E71B-7419-758D-1F86-BA7AD2D33CE6}"/>
              </a:ext>
            </a:extLst>
          </p:cNvPr>
          <p:cNvSpPr/>
          <p:nvPr/>
        </p:nvSpPr>
        <p:spPr>
          <a:xfrm>
            <a:off x="7418934" y="5162778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6F6413-F632-71B7-8BE4-C9D7789B7C00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4579717" y="2419109"/>
            <a:ext cx="0" cy="464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A0A27-587D-ED2F-4738-09E1CD2BFB3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2117261" y="2339227"/>
            <a:ext cx="2264663" cy="624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7DC58-A205-9EF2-A951-60C018659DC0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4777509" y="2339227"/>
            <a:ext cx="1705220" cy="624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6A69C0-3CD6-C765-7CB4-4D1DDCC73E74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1261287" y="3349118"/>
            <a:ext cx="460389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AA5A09-04B8-F675-5278-A21637EB618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117261" y="3349118"/>
            <a:ext cx="576687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C03991-73B5-C576-7BAF-1E06DF05D9D8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 flipH="1">
            <a:off x="2891740" y="4573930"/>
            <a:ext cx="1" cy="58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48BB31-FE01-5468-6816-33C707FAF00D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6680522" y="3429000"/>
            <a:ext cx="5999" cy="580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FC5D31-A1E9-3518-DDF0-55A116A7767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5872177" y="3349118"/>
            <a:ext cx="610552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EB9FA9-5C26-7BE0-2EFF-CFAA7010F6F1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6878314" y="3349118"/>
            <a:ext cx="622550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7FF61E-5412-4873-E004-1BFC9C02EFC9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H="1">
            <a:off x="7698656" y="4573930"/>
            <a:ext cx="1" cy="58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B3DE21-7D5F-607C-0AC0-31553CC94457}"/>
              </a:ext>
            </a:extLst>
          </p:cNvPr>
          <p:cNvSpPr txBox="1"/>
          <p:nvPr/>
        </p:nvSpPr>
        <p:spPr>
          <a:xfrm>
            <a:off x="9573125" y="1961708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node, level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2AB9EE-FBD5-A081-EC34-5652F9AAB583}"/>
              </a:ext>
            </a:extLst>
          </p:cNvPr>
          <p:cNvSpPr txBox="1"/>
          <p:nvPr/>
        </p:nvSpPr>
        <p:spPr>
          <a:xfrm>
            <a:off x="9573125" y="2971599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AFAF06-B592-E489-91C9-C14BDA224F52}"/>
              </a:ext>
            </a:extLst>
          </p:cNvPr>
          <p:cNvSpPr txBox="1"/>
          <p:nvPr/>
        </p:nvSpPr>
        <p:spPr>
          <a:xfrm>
            <a:off x="9573125" y="4116529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BB4585-7F00-E2E5-343A-88DCABA7B267}"/>
              </a:ext>
            </a:extLst>
          </p:cNvPr>
          <p:cNvSpPr txBox="1"/>
          <p:nvPr/>
        </p:nvSpPr>
        <p:spPr>
          <a:xfrm>
            <a:off x="9573125" y="5250847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at level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DDB14-207F-EDC0-1544-394D32B1B7A0}"/>
              </a:ext>
            </a:extLst>
          </p:cNvPr>
          <p:cNvSpPr txBox="1"/>
          <p:nvPr/>
        </p:nvSpPr>
        <p:spPr>
          <a:xfrm>
            <a:off x="1090972" y="2379260"/>
            <a:ext cx="16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 B Subtree</a:t>
            </a:r>
          </a:p>
        </p:txBody>
      </p:sp>
    </p:spTree>
    <p:extLst>
      <p:ext uri="{BB962C8B-B14F-4D97-AF65-F5344CB8AC3E}">
        <p14:creationId xmlns:p14="http://schemas.microsoft.com/office/powerpoint/2010/main" val="3137818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B2154A2-B456-FD26-8D0C-2B9F003CBE60}"/>
              </a:ext>
            </a:extLst>
          </p:cNvPr>
          <p:cNvSpPr/>
          <p:nvPr/>
        </p:nvSpPr>
        <p:spPr>
          <a:xfrm>
            <a:off x="6547104" y="3762226"/>
            <a:ext cx="5644896" cy="29860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F3CB7C-FB79-9FE6-9623-643B19C1EED1}"/>
              </a:ext>
            </a:extLst>
          </p:cNvPr>
          <p:cNvSpPr/>
          <p:nvPr/>
        </p:nvSpPr>
        <p:spPr>
          <a:xfrm>
            <a:off x="2827811" y="2065663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FCD6F6-F96B-0591-DD41-4BB7AFF82AA9}"/>
              </a:ext>
            </a:extLst>
          </p:cNvPr>
          <p:cNvSpPr/>
          <p:nvPr/>
        </p:nvSpPr>
        <p:spPr>
          <a:xfrm>
            <a:off x="1119638" y="3136874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84CDC4-EB6A-C61E-5477-B8D2A7F5C1BC}"/>
              </a:ext>
            </a:extLst>
          </p:cNvPr>
          <p:cNvSpPr/>
          <p:nvPr/>
        </p:nvSpPr>
        <p:spPr>
          <a:xfrm>
            <a:off x="3800083" y="3155436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04C5BE-1855-B6B3-5A82-920928BCCC14}"/>
              </a:ext>
            </a:extLst>
          </p:cNvPr>
          <p:cNvSpPr/>
          <p:nvPr/>
        </p:nvSpPr>
        <p:spPr>
          <a:xfrm>
            <a:off x="263664" y="4281804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754371-DA71-993E-9B5E-45368E968D90}"/>
              </a:ext>
            </a:extLst>
          </p:cNvPr>
          <p:cNvSpPr/>
          <p:nvPr/>
        </p:nvSpPr>
        <p:spPr>
          <a:xfrm>
            <a:off x="2091910" y="4281804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E8F912-8C28-5886-5959-08FB17D9D5D5}"/>
              </a:ext>
            </a:extLst>
          </p:cNvPr>
          <p:cNvSpPr/>
          <p:nvPr/>
        </p:nvSpPr>
        <p:spPr>
          <a:xfrm>
            <a:off x="2793946" y="4300366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9BEC4-95EB-0C8A-615E-F7F328C38A29}"/>
              </a:ext>
            </a:extLst>
          </p:cNvPr>
          <p:cNvSpPr/>
          <p:nvPr/>
        </p:nvSpPr>
        <p:spPr>
          <a:xfrm>
            <a:off x="3806082" y="4281804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90D058-ACB9-E9AB-C6F1-4788B0502CC2}"/>
              </a:ext>
            </a:extLst>
          </p:cNvPr>
          <p:cNvSpPr/>
          <p:nvPr/>
        </p:nvSpPr>
        <p:spPr>
          <a:xfrm>
            <a:off x="4818218" y="4300366"/>
            <a:ext cx="559443" cy="5454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5913F7-7AFF-2C84-0099-7731CEEE2C77}"/>
              </a:ext>
            </a:extLst>
          </p:cNvPr>
          <p:cNvSpPr/>
          <p:nvPr/>
        </p:nvSpPr>
        <p:spPr>
          <a:xfrm>
            <a:off x="2097809" y="4281530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7A0A27-587D-ED2F-4738-09E1CD2BFB3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597152" y="2531251"/>
            <a:ext cx="1312588" cy="685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7DC58-A205-9EF2-A951-60C018659DC0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3305325" y="2531251"/>
            <a:ext cx="576687" cy="704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6A69C0-3CD6-C765-7CB4-4D1DDCC73E74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741178" y="3602462"/>
            <a:ext cx="460389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AA5A09-04B8-F675-5278-A21637EB618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1597152" y="3602462"/>
            <a:ext cx="576687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48BB31-FE01-5468-6816-33C707FAF00D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4079805" y="3700906"/>
            <a:ext cx="5999" cy="580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FC5D31-A1E9-3518-DDF0-55A116A77678}"/>
              </a:ext>
            </a:extLst>
          </p:cNvPr>
          <p:cNvCxnSpPr>
            <a:cxnSpLocks/>
            <a:stCxn id="10" idx="3"/>
            <a:endCxn id="13" idx="7"/>
          </p:cNvCxnSpPr>
          <p:nvPr/>
        </p:nvCxnSpPr>
        <p:spPr>
          <a:xfrm flipH="1">
            <a:off x="3271460" y="3621024"/>
            <a:ext cx="610552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EB9FA9-5C26-7BE0-2EFF-CFAA7010F6F1}"/>
              </a:ext>
            </a:extLst>
          </p:cNvPr>
          <p:cNvCxnSpPr>
            <a:cxnSpLocks/>
            <a:stCxn id="10" idx="5"/>
            <a:endCxn id="15" idx="1"/>
          </p:cNvCxnSpPr>
          <p:nvPr/>
        </p:nvCxnSpPr>
        <p:spPr>
          <a:xfrm>
            <a:off x="4277597" y="3621024"/>
            <a:ext cx="622550" cy="759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83EB1F2-1572-08B8-43E2-85039FB9B3F9}"/>
              </a:ext>
            </a:extLst>
          </p:cNvPr>
          <p:cNvSpPr/>
          <p:nvPr/>
        </p:nvSpPr>
        <p:spPr>
          <a:xfrm>
            <a:off x="4818218" y="4300092"/>
            <a:ext cx="559443" cy="5454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ED1F79-DC71-99FF-A624-C6BD3C81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385" y="4744560"/>
            <a:ext cx="5245767" cy="1792183"/>
          </a:xfrm>
          <a:prstGeom prst="rect">
            <a:avLst/>
          </a:prstGeom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70E3E8F-BC7E-A39E-6E7A-7E711C212D2B}"/>
              </a:ext>
            </a:extLst>
          </p:cNvPr>
          <p:cNvCxnSpPr>
            <a:stCxn id="11" idx="5"/>
          </p:cNvCxnSpPr>
          <p:nvPr/>
        </p:nvCxnSpPr>
        <p:spPr>
          <a:xfrm rot="16200000" flipH="1">
            <a:off x="2885785" y="2602785"/>
            <a:ext cx="1720047" cy="60092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477F08E-2174-382A-B2B6-9899BBF974B6}"/>
              </a:ext>
            </a:extLst>
          </p:cNvPr>
          <p:cNvCxnSpPr>
            <a:cxnSpLocks/>
            <a:stCxn id="16" idx="4"/>
          </p:cNvCxnSpPr>
          <p:nvPr/>
        </p:nvCxnSpPr>
        <p:spPr>
          <a:xfrm rot="16200000" flipH="1">
            <a:off x="3845421" y="3359110"/>
            <a:ext cx="1437128" cy="4372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39373A-D6E4-FF36-79A5-1128028C2889}"/>
              </a:ext>
            </a:extLst>
          </p:cNvPr>
          <p:cNvCxnSpPr>
            <a:cxnSpLocks/>
            <a:stCxn id="13" idx="4"/>
          </p:cNvCxnSpPr>
          <p:nvPr/>
        </p:nvCxnSpPr>
        <p:spPr>
          <a:xfrm rot="16200000" flipH="1">
            <a:off x="4300231" y="3619272"/>
            <a:ext cx="1223645" cy="367677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BB5F1A6-9BC7-5B5E-1AC7-43C4F164C320}"/>
              </a:ext>
            </a:extLst>
          </p:cNvPr>
          <p:cNvCxnSpPr>
            <a:cxnSpLocks/>
            <a:stCxn id="14" idx="4"/>
          </p:cNvCxnSpPr>
          <p:nvPr/>
        </p:nvCxnSpPr>
        <p:spPr>
          <a:xfrm rot="16200000" flipH="1">
            <a:off x="4895863" y="4017214"/>
            <a:ext cx="1044517" cy="26646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AC607382-A7CE-C8B4-37FA-EA272254F10C}"/>
              </a:ext>
            </a:extLst>
          </p:cNvPr>
          <p:cNvCxnSpPr>
            <a:cxnSpLocks/>
            <a:stCxn id="2" idx="4"/>
            <a:endCxn id="24" idx="1"/>
          </p:cNvCxnSpPr>
          <p:nvPr/>
        </p:nvCxnSpPr>
        <p:spPr>
          <a:xfrm rot="16200000" flipH="1">
            <a:off x="5499617" y="4443884"/>
            <a:ext cx="795090" cy="15984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544B5DB-B82D-4FB0-CC39-F423BB6DF3E8}"/>
              </a:ext>
            </a:extLst>
          </p:cNvPr>
          <p:cNvSpPr txBox="1"/>
          <p:nvPr/>
        </p:nvSpPr>
        <p:spPr>
          <a:xfrm>
            <a:off x="6547104" y="3012672"/>
            <a:ext cx="426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Hard Disk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2D8D4D-F244-583C-6F70-5EE7812590C3}"/>
              </a:ext>
            </a:extLst>
          </p:cNvPr>
          <p:cNvSpPr txBox="1"/>
          <p:nvPr/>
        </p:nvSpPr>
        <p:spPr>
          <a:xfrm>
            <a:off x="6629033" y="4036724"/>
            <a:ext cx="4266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Data file (File)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C2BCCC07-8D1B-E368-92E2-873E38F9B8D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359526" y="3428171"/>
            <a:ext cx="2336859" cy="14395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40B0FA3-6E76-A09C-EE4B-F76C35DA00A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387254" y="2338398"/>
            <a:ext cx="3309131" cy="27035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77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2F47-F178-AB39-649E-3DA9D674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 may be unbalanced..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9E8D-CE6C-F70A-476A-DBB096FB4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https://www.cs.usfca.edu/~galles/visualization/BST.html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912A-880F-EAA6-94D9-F8483C9CD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50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2816923"/>
            <a:ext cx="11810081" cy="230592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The B-tree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47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877787"/>
            <a:ext cx="9742714" cy="429917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Specialised case of search tree  with additional constraints to:</a:t>
            </a:r>
          </a:p>
          <a:p>
            <a:pPr marL="1143000" lvl="1" indent="-457200"/>
            <a:r>
              <a:rPr lang="en-GB" dirty="0"/>
              <a:t>Ensure the tree always remains balanced</a:t>
            </a:r>
          </a:p>
          <a:p>
            <a:pPr marL="1143000" lvl="1" indent="-457200"/>
            <a:r>
              <a:rPr lang="en-GB" dirty="0"/>
              <a:t>Minimise space wasted by deletion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of order </a:t>
            </a:r>
            <a:r>
              <a:rPr lang="en-GB" b="1" dirty="0"/>
              <a:t>p</a:t>
            </a:r>
            <a:r>
              <a:rPr lang="en-GB" dirty="0"/>
              <a:t> is a tree which satisfies the following properties:</a:t>
            </a:r>
          </a:p>
          <a:p>
            <a:pPr marL="1143000" lvl="1" indent="-457200"/>
            <a:r>
              <a:rPr lang="en-GB" dirty="0"/>
              <a:t>Every node has at most </a:t>
            </a:r>
            <a:r>
              <a:rPr lang="en-GB" b="1" dirty="0"/>
              <a:t>p</a:t>
            </a:r>
            <a:r>
              <a:rPr lang="en-GB" dirty="0"/>
              <a:t> children</a:t>
            </a:r>
          </a:p>
          <a:p>
            <a:pPr marL="1143000" lvl="1" indent="-457200"/>
            <a:r>
              <a:rPr lang="en-GB" dirty="0"/>
              <a:t>Every internal node (non-leaf) has at least </a:t>
            </a:r>
            <a:r>
              <a:rPr lang="en-GB" b="1" dirty="0"/>
              <a:t>p/2</a:t>
            </a:r>
            <a:r>
              <a:rPr lang="en-GB" dirty="0"/>
              <a:t> children</a:t>
            </a:r>
          </a:p>
          <a:p>
            <a:pPr marL="1143000" lvl="1" indent="-457200"/>
            <a:r>
              <a:rPr lang="en-GB" dirty="0"/>
              <a:t>Every non-leaf node has at least </a:t>
            </a:r>
            <a:r>
              <a:rPr lang="en-GB" b="1" dirty="0"/>
              <a:t>2</a:t>
            </a:r>
            <a:r>
              <a:rPr lang="en-GB" dirty="0"/>
              <a:t> children</a:t>
            </a:r>
          </a:p>
          <a:p>
            <a:pPr marL="1143000" lvl="1" indent="-457200"/>
            <a:r>
              <a:rPr lang="en-GB" dirty="0"/>
              <a:t>All leaves are kept on the same level!</a:t>
            </a:r>
          </a:p>
          <a:p>
            <a:pPr marL="1143000" lvl="1" indent="-457200"/>
            <a:r>
              <a:rPr lang="en-GB" dirty="0"/>
              <a:t>Non-leaf node with </a:t>
            </a:r>
            <a:r>
              <a:rPr lang="en-GB" b="1" dirty="0"/>
              <a:t>k</a:t>
            </a:r>
            <a:r>
              <a:rPr lang="en-GB" dirty="0"/>
              <a:t> children contains </a:t>
            </a:r>
            <a:r>
              <a:rPr lang="en-GB" b="1" dirty="0"/>
              <a:t>k-1</a:t>
            </a:r>
            <a:r>
              <a:rPr lang="en-GB" dirty="0"/>
              <a:t> keys</a:t>
            </a:r>
          </a:p>
          <a:p>
            <a:pPr lvl="1" indent="0">
              <a:buNone/>
            </a:pPr>
            <a:endParaRPr lang="en-GB" dirty="0"/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B-tree?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D4D9A-2A31-5088-6555-065852881617}"/>
              </a:ext>
            </a:extLst>
          </p:cNvPr>
          <p:cNvSpPr/>
          <p:nvPr/>
        </p:nvSpPr>
        <p:spPr>
          <a:xfrm>
            <a:off x="1426464" y="5312664"/>
            <a:ext cx="5495544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19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877787"/>
            <a:ext cx="9742714" cy="4299176"/>
          </a:xfrm>
        </p:spPr>
        <p:txBody>
          <a:bodyPr>
            <a:normAutofit/>
          </a:bodyPr>
          <a:lstStyle/>
          <a:p>
            <a:pPr marL="1028700" lvl="1" indent="-342900"/>
            <a:r>
              <a:rPr lang="en-GB" sz="3600" dirty="0">
                <a:solidFill>
                  <a:srgbClr val="C00000"/>
                </a:solidFill>
              </a:rPr>
              <a:t>NOT</a:t>
            </a:r>
            <a:r>
              <a:rPr lang="en-GB" sz="3600" dirty="0"/>
              <a:t> a binary tree!!!</a:t>
            </a:r>
          </a:p>
          <a:p>
            <a:pPr marL="1028700" lvl="1" indent="-342900"/>
            <a:r>
              <a:rPr lang="en-GB" sz="3600" dirty="0"/>
              <a:t>Binary tree is a special case of tree structure with at most 2 child nodes per node</a:t>
            </a:r>
          </a:p>
          <a:p>
            <a:pPr marL="1028700" lvl="1" indent="-342900"/>
            <a:r>
              <a:rPr lang="en-GB" sz="3600" dirty="0"/>
              <a:t>B stands for balanced!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B-tree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884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877787"/>
            <a:ext cx="9742714" cy="429917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of order p, when used as an access structure on a </a:t>
            </a:r>
            <a:r>
              <a:rPr lang="en-GB" i="1" dirty="0"/>
              <a:t>key attribute</a:t>
            </a:r>
            <a:r>
              <a:rPr lang="en-GB" dirty="0"/>
              <a:t> to search for records, can be defined as:</a:t>
            </a:r>
          </a:p>
          <a:p>
            <a:pPr marL="1143000" lvl="1" indent="-457200"/>
            <a:r>
              <a:rPr lang="en-GB" dirty="0"/>
              <a:t>Each internal node is of the form:</a:t>
            </a:r>
          </a:p>
          <a:p>
            <a:pPr marL="1600200" lvl="2" indent="-457200"/>
            <a:r>
              <a:rPr lang="en-GB" dirty="0"/>
              <a:t>&lt;P</a:t>
            </a:r>
            <a:r>
              <a:rPr lang="en-GB" baseline="-25000" dirty="0"/>
              <a:t>1</a:t>
            </a:r>
            <a:r>
              <a:rPr lang="en-GB" dirty="0"/>
              <a:t>, &lt;K</a:t>
            </a:r>
            <a:r>
              <a:rPr lang="en-GB" baseline="-25000" dirty="0"/>
              <a:t>1, </a:t>
            </a:r>
            <a:r>
              <a:rPr lang="en-GB" dirty="0"/>
              <a:t>Pr</a:t>
            </a:r>
            <a:r>
              <a:rPr lang="en-GB" baseline="-25000" dirty="0"/>
              <a:t>1 </a:t>
            </a:r>
            <a:r>
              <a:rPr lang="en-GB" dirty="0"/>
              <a:t>&gt;</a:t>
            </a:r>
            <a:r>
              <a:rPr lang="en-GB" baseline="-25000" dirty="0"/>
              <a:t>, </a:t>
            </a:r>
            <a:r>
              <a:rPr lang="en-GB" dirty="0"/>
              <a:t>P</a:t>
            </a:r>
            <a:r>
              <a:rPr lang="en-GB" baseline="-25000" dirty="0"/>
              <a:t>2</a:t>
            </a:r>
            <a:r>
              <a:rPr lang="en-GB" dirty="0"/>
              <a:t>, &lt;K</a:t>
            </a:r>
            <a:r>
              <a:rPr lang="en-GB" baseline="-25000" dirty="0"/>
              <a:t>2, </a:t>
            </a:r>
            <a:r>
              <a:rPr lang="en-GB" dirty="0"/>
              <a:t>Pr</a:t>
            </a:r>
            <a:r>
              <a:rPr lang="en-GB" baseline="-25000" dirty="0"/>
              <a:t>2</a:t>
            </a:r>
            <a:r>
              <a:rPr lang="en-GB" dirty="0"/>
              <a:t>&gt;, … , &lt;K</a:t>
            </a:r>
            <a:r>
              <a:rPr lang="en-GB" baseline="-25000" dirty="0"/>
              <a:t>q-1</a:t>
            </a:r>
            <a:r>
              <a:rPr lang="en-GB" dirty="0"/>
              <a:t>, Pr</a:t>
            </a:r>
            <a:r>
              <a:rPr lang="en-GB" baseline="-25000" dirty="0"/>
              <a:t>q-1</a:t>
            </a:r>
            <a:r>
              <a:rPr lang="en-GB" dirty="0"/>
              <a:t>&gt;, </a:t>
            </a:r>
            <a:r>
              <a:rPr lang="en-GB" dirty="0" err="1"/>
              <a:t>P</a:t>
            </a:r>
            <a:r>
              <a:rPr lang="en-GB" baseline="-25000" dirty="0" err="1"/>
              <a:t>q</a:t>
            </a:r>
            <a:r>
              <a:rPr lang="en-GB" dirty="0"/>
              <a:t>&gt;</a:t>
            </a:r>
          </a:p>
          <a:p>
            <a:pPr marL="1600200" lvl="2" indent="-457200"/>
            <a:r>
              <a:rPr lang="en-GB" dirty="0"/>
              <a:t>Where q &lt;= p. </a:t>
            </a:r>
          </a:p>
          <a:p>
            <a:pPr marL="1600200" lvl="2" indent="-457200"/>
            <a:r>
              <a:rPr lang="en-GB" dirty="0"/>
              <a:t> P</a:t>
            </a:r>
            <a:r>
              <a:rPr lang="en-GB" baseline="-25000" dirty="0"/>
              <a:t>i</a:t>
            </a:r>
            <a:r>
              <a:rPr lang="en-GB" dirty="0"/>
              <a:t> is a tree pointer to another node in the tree</a:t>
            </a:r>
          </a:p>
          <a:p>
            <a:pPr marL="1600200" lvl="2" indent="-457200"/>
            <a:r>
              <a:rPr lang="en-GB" dirty="0" err="1"/>
              <a:t>Pr</a:t>
            </a:r>
            <a:r>
              <a:rPr lang="en-GB" baseline="-25000" dirty="0" err="1"/>
              <a:t>i</a:t>
            </a:r>
            <a:r>
              <a:rPr lang="en-GB" dirty="0"/>
              <a:t> is </a:t>
            </a:r>
            <a:r>
              <a:rPr lang="en-GB" b="1" i="1" u="sng" dirty="0"/>
              <a:t>a data pointer </a:t>
            </a:r>
            <a:r>
              <a:rPr lang="en-GB" dirty="0"/>
              <a:t>to record with search key value = K</a:t>
            </a:r>
            <a:r>
              <a:rPr lang="en-GB" baseline="-25000" dirty="0"/>
              <a:t>i</a:t>
            </a:r>
            <a:r>
              <a:rPr lang="en-GB" dirty="0"/>
              <a:t> (or to data block containing record)</a:t>
            </a:r>
          </a:p>
          <a:p>
            <a:pPr marL="1600200" lvl="2" indent="-457200"/>
            <a:r>
              <a:rPr lang="en-GB" dirty="0"/>
              <a:t>Within each node we have K</a:t>
            </a:r>
            <a:r>
              <a:rPr lang="en-GB" baseline="-25000" dirty="0"/>
              <a:t>1</a:t>
            </a:r>
            <a:r>
              <a:rPr lang="en-GB" dirty="0"/>
              <a:t> &lt; K</a:t>
            </a:r>
            <a:r>
              <a:rPr lang="en-GB" baseline="-25000" dirty="0"/>
              <a:t>2</a:t>
            </a:r>
            <a:r>
              <a:rPr lang="en-GB" dirty="0"/>
              <a:t> &lt; … &lt; K</a:t>
            </a:r>
            <a:r>
              <a:rPr lang="en-GB" baseline="-25000" dirty="0"/>
              <a:t>q-1</a:t>
            </a:r>
          </a:p>
          <a:p>
            <a:pPr marL="1600200" lvl="2" indent="-457200"/>
            <a:r>
              <a:rPr lang="en-GB" dirty="0"/>
              <a:t>For all search key values </a:t>
            </a:r>
            <a:r>
              <a:rPr lang="en-GB" i="1" dirty="0"/>
              <a:t>X</a:t>
            </a:r>
            <a:r>
              <a:rPr lang="en-GB" dirty="0"/>
              <a:t>  in subtree P</a:t>
            </a:r>
            <a:r>
              <a:rPr lang="en-GB" baseline="-25000" dirty="0"/>
              <a:t>i</a:t>
            </a:r>
            <a:r>
              <a:rPr lang="en-GB" dirty="0"/>
              <a:t> (the </a:t>
            </a:r>
            <a:r>
              <a:rPr lang="en-GB" dirty="0" err="1"/>
              <a:t>i</a:t>
            </a:r>
            <a:r>
              <a:rPr lang="en-GB" baseline="30000" dirty="0" err="1"/>
              <a:t>th</a:t>
            </a:r>
            <a:r>
              <a:rPr lang="en-GB" dirty="0"/>
              <a:t> subtree), we have: </a:t>
            </a:r>
          </a:p>
          <a:p>
            <a:pPr marL="2057400" lvl="3" indent="-457200"/>
            <a:r>
              <a:rPr lang="en-GB" dirty="0"/>
              <a:t>K</a:t>
            </a:r>
            <a:r>
              <a:rPr lang="en-GB" baseline="-25000" dirty="0"/>
              <a:t>i-1</a:t>
            </a:r>
            <a:r>
              <a:rPr lang="en-GB" dirty="0"/>
              <a:t> &lt; X &lt; K</a:t>
            </a:r>
            <a:r>
              <a:rPr lang="en-GB" baseline="-25000" dirty="0"/>
              <a:t>i</a:t>
            </a:r>
            <a:r>
              <a:rPr lang="en-GB" dirty="0"/>
              <a:t> for 1 &lt; </a:t>
            </a:r>
            <a:r>
              <a:rPr lang="en-GB" dirty="0" err="1"/>
              <a:t>i</a:t>
            </a:r>
            <a:r>
              <a:rPr lang="en-GB" dirty="0"/>
              <a:t> &lt; q; X &lt; K</a:t>
            </a:r>
            <a:r>
              <a:rPr lang="en-GB" baseline="-25000" dirty="0"/>
              <a:t>i</a:t>
            </a:r>
            <a:r>
              <a:rPr lang="en-GB" dirty="0"/>
              <a:t> for I = 1; and K</a:t>
            </a:r>
            <a:r>
              <a:rPr lang="en-GB" baseline="-25000" dirty="0"/>
              <a:t>i-1 </a:t>
            </a:r>
            <a:r>
              <a:rPr lang="en-GB" dirty="0"/>
              <a:t>&lt; X for </a:t>
            </a:r>
            <a:r>
              <a:rPr lang="en-GB" dirty="0" err="1"/>
              <a:t>i</a:t>
            </a:r>
            <a:r>
              <a:rPr lang="en-GB" dirty="0"/>
              <a:t>=q</a:t>
            </a:r>
          </a:p>
          <a:p>
            <a:pPr marL="1600200" lvl="2" indent="-457200"/>
            <a:r>
              <a:rPr lang="en-GB" dirty="0"/>
              <a:t>Each node has at most p tree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definition: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161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877787"/>
            <a:ext cx="9742714" cy="429917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node, except root and leaf nodes, has a least ⎡(p/2)⎤ tree pointers. The root node has at least two tree pointers unless it is the only node in the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node with q tree pointers, q&lt;=p, has q-1 search key field values (and hence q-1 data pointers)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All leaf nodes are at the same level.  Leaf nodes have same structure as internal nodes except that all tree pointers P</a:t>
            </a:r>
            <a:r>
              <a:rPr lang="en-GB" baseline="-25000" dirty="0"/>
              <a:t>i</a:t>
            </a:r>
            <a:r>
              <a:rPr lang="en-GB" dirty="0"/>
              <a:t> are NULL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definition cont.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97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7BAC4-CC5A-5354-D8FF-F3C28FDDB52A}"/>
              </a:ext>
            </a:extLst>
          </p:cNvPr>
          <p:cNvSpPr/>
          <p:nvPr/>
        </p:nvSpPr>
        <p:spPr>
          <a:xfrm>
            <a:off x="1238282" y="2538602"/>
            <a:ext cx="9824336" cy="6005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Node in a B-tree with q – 1 search values: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37</a:t>
            </a:fld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37AE56-B8E3-2B36-272D-8B0765740942}"/>
              </a:ext>
            </a:extLst>
          </p:cNvPr>
          <p:cNvGraphicFramePr>
            <a:graphicFrameLocks noGrp="1"/>
          </p:cNvGraphicFramePr>
          <p:nvPr/>
        </p:nvGraphicFramePr>
        <p:xfrm>
          <a:off x="1760971" y="2662765"/>
          <a:ext cx="1569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68146800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0012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marL="26486" marR="26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marL="26486" marR="26486"/>
                </a:tc>
                <a:extLst>
                  <a:ext uri="{0D108BD9-81ED-4DB2-BD59-A6C34878D82A}">
                    <a16:rowId xmlns:a16="http://schemas.microsoft.com/office/drawing/2014/main" val="32173629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D612F7-591E-0F01-914C-85260F046DD9}"/>
              </a:ext>
            </a:extLst>
          </p:cNvPr>
          <p:cNvGraphicFramePr>
            <a:graphicFrameLocks noGrp="1"/>
          </p:cNvGraphicFramePr>
          <p:nvPr/>
        </p:nvGraphicFramePr>
        <p:xfrm>
          <a:off x="4285762" y="2662765"/>
          <a:ext cx="1569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68146800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0012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i-1</a:t>
                      </a:r>
                      <a:endParaRPr lang="en-US" dirty="0"/>
                    </a:p>
                  </a:txBody>
                  <a:tcPr marL="26486" marR="26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</a:t>
                      </a:r>
                      <a:r>
                        <a:rPr lang="en-US" baseline="-25000" dirty="0"/>
                        <a:t>i-1</a:t>
                      </a:r>
                      <a:endParaRPr lang="en-US" dirty="0"/>
                    </a:p>
                  </a:txBody>
                  <a:tcPr marL="26486" marR="26486"/>
                </a:tc>
                <a:extLst>
                  <a:ext uri="{0D108BD9-81ED-4DB2-BD59-A6C34878D82A}">
                    <a16:rowId xmlns:a16="http://schemas.microsoft.com/office/drawing/2014/main" val="321736297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AB7C5A0D-8DA8-9D92-00E1-0D47A3FE10F6}"/>
              </a:ext>
            </a:extLst>
          </p:cNvPr>
          <p:cNvGraphicFramePr>
            <a:graphicFrameLocks noGrp="1"/>
          </p:cNvGraphicFramePr>
          <p:nvPr/>
        </p:nvGraphicFramePr>
        <p:xfrm>
          <a:off x="6670262" y="2662765"/>
          <a:ext cx="1569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68146800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0012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 marL="26486" marR="26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 marL="26486" marR="26486"/>
                </a:tc>
                <a:extLst>
                  <a:ext uri="{0D108BD9-81ED-4DB2-BD59-A6C34878D82A}">
                    <a16:rowId xmlns:a16="http://schemas.microsoft.com/office/drawing/2014/main" val="32173629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929820-8279-64A2-EB0B-837DDDBBDBF7}"/>
              </a:ext>
            </a:extLst>
          </p:cNvPr>
          <p:cNvGraphicFramePr>
            <a:graphicFrameLocks noGrp="1"/>
          </p:cNvGraphicFramePr>
          <p:nvPr/>
        </p:nvGraphicFramePr>
        <p:xfrm>
          <a:off x="9054763" y="2662765"/>
          <a:ext cx="1569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68146800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0012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q-1</a:t>
                      </a:r>
                      <a:endParaRPr lang="en-US" dirty="0"/>
                    </a:p>
                  </a:txBody>
                  <a:tcPr marL="26486" marR="26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</a:t>
                      </a:r>
                      <a:r>
                        <a:rPr lang="en-US" baseline="-25000" dirty="0"/>
                        <a:t>q-1</a:t>
                      </a:r>
                      <a:endParaRPr lang="en-US" dirty="0"/>
                    </a:p>
                  </a:txBody>
                  <a:tcPr marL="26486" marR="26486"/>
                </a:tc>
                <a:extLst>
                  <a:ext uri="{0D108BD9-81ED-4DB2-BD59-A6C34878D82A}">
                    <a16:rowId xmlns:a16="http://schemas.microsoft.com/office/drawing/2014/main" val="32173629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87D6E1-CC57-6F59-98D6-850F32C4CBB7}"/>
              </a:ext>
            </a:extLst>
          </p:cNvPr>
          <p:cNvSpPr txBox="1"/>
          <p:nvPr/>
        </p:nvSpPr>
        <p:spPr>
          <a:xfrm>
            <a:off x="1238281" y="26627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D9D79-EF8E-16CD-3A01-7166D996A550}"/>
              </a:ext>
            </a:extLst>
          </p:cNvPr>
          <p:cNvSpPr txBox="1"/>
          <p:nvPr/>
        </p:nvSpPr>
        <p:spPr>
          <a:xfrm>
            <a:off x="3526404" y="2662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4C70D-281D-B82C-AB4F-B4A839F4BA9B}"/>
              </a:ext>
            </a:extLst>
          </p:cNvPr>
          <p:cNvSpPr txBox="1"/>
          <p:nvPr/>
        </p:nvSpPr>
        <p:spPr>
          <a:xfrm>
            <a:off x="6122237" y="266276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7AA1-A385-EAE7-4D1F-3658CDA42D66}"/>
              </a:ext>
            </a:extLst>
          </p:cNvPr>
          <p:cNvSpPr txBox="1"/>
          <p:nvPr/>
        </p:nvSpPr>
        <p:spPr>
          <a:xfrm>
            <a:off x="8449178" y="26627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4F788-5DF5-551E-977F-5250EEF26416}"/>
              </a:ext>
            </a:extLst>
          </p:cNvPr>
          <p:cNvSpPr txBox="1"/>
          <p:nvPr/>
        </p:nvSpPr>
        <p:spPr>
          <a:xfrm>
            <a:off x="10683027" y="2662765"/>
            <a:ext cx="37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q</a:t>
            </a:r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2C9A807A-3342-68EC-E914-947082EAB5C9}"/>
              </a:ext>
            </a:extLst>
          </p:cNvPr>
          <p:cNvSpPr/>
          <p:nvPr/>
        </p:nvSpPr>
        <p:spPr>
          <a:xfrm>
            <a:off x="956637" y="3718863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AC4FD70-5C5F-C884-C94D-62C9CFA41E55}"/>
              </a:ext>
            </a:extLst>
          </p:cNvPr>
          <p:cNvSpPr/>
          <p:nvPr/>
        </p:nvSpPr>
        <p:spPr>
          <a:xfrm>
            <a:off x="5865928" y="3718863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79A8F35-1050-7BEC-58D5-8E5A7BE9C274}"/>
              </a:ext>
            </a:extLst>
          </p:cNvPr>
          <p:cNvSpPr/>
          <p:nvPr/>
        </p:nvSpPr>
        <p:spPr>
          <a:xfrm>
            <a:off x="10564582" y="3673453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9CB10-2E03-EC5A-0111-A5C8F839C13E}"/>
              </a:ext>
            </a:extLst>
          </p:cNvPr>
          <p:cNvSpPr txBox="1"/>
          <p:nvPr/>
        </p:nvSpPr>
        <p:spPr>
          <a:xfrm>
            <a:off x="1060225" y="4333853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&lt; K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519A72-B785-A16B-3571-D455AF0B97C6}"/>
              </a:ext>
            </a:extLst>
          </p:cNvPr>
          <p:cNvSpPr txBox="1"/>
          <p:nvPr/>
        </p:nvSpPr>
        <p:spPr>
          <a:xfrm>
            <a:off x="5702508" y="4356348"/>
            <a:ext cx="12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i-1 </a:t>
            </a:r>
            <a:r>
              <a:rPr lang="en-US" dirty="0"/>
              <a:t>&lt; X &lt; K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6148EB-D76D-F0BE-F670-30B3D34F83AC}"/>
              </a:ext>
            </a:extLst>
          </p:cNvPr>
          <p:cNvSpPr txBox="1"/>
          <p:nvPr/>
        </p:nvSpPr>
        <p:spPr>
          <a:xfrm>
            <a:off x="10496334" y="4335538"/>
            <a:ext cx="12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q-1 </a:t>
            </a:r>
            <a:r>
              <a:rPr lang="en-US" dirty="0"/>
              <a:t>&lt; X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76243E-CD75-020F-0542-FF00C273E209}"/>
              </a:ext>
            </a:extLst>
          </p:cNvPr>
          <p:cNvCxnSpPr>
            <a:cxnSpLocks/>
          </p:cNvCxnSpPr>
          <p:nvPr/>
        </p:nvCxnSpPr>
        <p:spPr>
          <a:xfrm flipH="1">
            <a:off x="1376835" y="3032097"/>
            <a:ext cx="70395" cy="686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C8A8BD-9507-919F-5606-27906CF886E6}"/>
              </a:ext>
            </a:extLst>
          </p:cNvPr>
          <p:cNvCxnSpPr>
            <a:cxnSpLocks/>
          </p:cNvCxnSpPr>
          <p:nvPr/>
        </p:nvCxnSpPr>
        <p:spPr>
          <a:xfrm>
            <a:off x="2866495" y="3011234"/>
            <a:ext cx="0" cy="874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C63140-00F1-180E-DB32-D48D9DDCCEA0}"/>
              </a:ext>
            </a:extLst>
          </p:cNvPr>
          <p:cNvCxnSpPr>
            <a:cxnSpLocks/>
          </p:cNvCxnSpPr>
          <p:nvPr/>
        </p:nvCxnSpPr>
        <p:spPr>
          <a:xfrm>
            <a:off x="3672038" y="3032097"/>
            <a:ext cx="0" cy="8749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19FE74-017A-9C4D-06AB-1B10373D4A7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68095" y="3011234"/>
            <a:ext cx="0" cy="70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D9DE42-9A54-F70B-CA2C-C923E2C5752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872822" y="3032097"/>
            <a:ext cx="93927" cy="641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304388-CE87-43DE-8C03-C87935F2F889}"/>
              </a:ext>
            </a:extLst>
          </p:cNvPr>
          <p:cNvSpPr txBox="1"/>
          <p:nvPr/>
        </p:nvSpPr>
        <p:spPr>
          <a:xfrm>
            <a:off x="561995" y="3258297"/>
            <a:ext cx="90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pointer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E66DE-5B91-C135-F2F2-0ACA8F0F314B}"/>
              </a:ext>
            </a:extLst>
          </p:cNvPr>
          <p:cNvSpPr txBox="1"/>
          <p:nvPr/>
        </p:nvSpPr>
        <p:spPr>
          <a:xfrm>
            <a:off x="2316714" y="3872188"/>
            <a:ext cx="90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pointer</a:t>
            </a:r>
          </a:p>
        </p:txBody>
      </p:sp>
    </p:spTree>
    <p:extLst>
      <p:ext uri="{BB962C8B-B14F-4D97-AF65-F5344CB8AC3E}">
        <p14:creationId xmlns:p14="http://schemas.microsoft.com/office/powerpoint/2010/main" val="288538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B-tree, order p= 3, and every node has two search values. (data pointers omitted)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38</a:t>
            </a:fld>
            <a:endParaRPr lang="en-GB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8CD8ECF-A55B-164B-3933-1317FAF8AC6E}"/>
              </a:ext>
            </a:extLst>
          </p:cNvPr>
          <p:cNvGraphicFramePr>
            <a:graphicFrameLocks noGrp="1"/>
          </p:cNvGraphicFramePr>
          <p:nvPr/>
        </p:nvGraphicFramePr>
        <p:xfrm>
          <a:off x="5009456" y="2282540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91C21D1-EF7C-CD4E-3233-6D73A427B9F4}"/>
              </a:ext>
            </a:extLst>
          </p:cNvPr>
          <p:cNvGraphicFramePr>
            <a:graphicFrameLocks noGrp="1"/>
          </p:cNvGraphicFramePr>
          <p:nvPr/>
        </p:nvGraphicFramePr>
        <p:xfrm>
          <a:off x="1956291" y="3584399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0852EB-3C2F-0AA5-55B0-776FE1C6CA2D}"/>
              </a:ext>
            </a:extLst>
          </p:cNvPr>
          <p:cNvGraphicFramePr>
            <a:graphicFrameLocks noGrp="1"/>
          </p:cNvGraphicFramePr>
          <p:nvPr/>
        </p:nvGraphicFramePr>
        <p:xfrm>
          <a:off x="5009455" y="3584399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3E7239C-D457-7D5B-B8D4-EA9457810305}"/>
              </a:ext>
            </a:extLst>
          </p:cNvPr>
          <p:cNvGraphicFramePr>
            <a:graphicFrameLocks noGrp="1"/>
          </p:cNvGraphicFramePr>
          <p:nvPr/>
        </p:nvGraphicFramePr>
        <p:xfrm>
          <a:off x="8062619" y="3604188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84421A-C08A-BF96-A8C6-E8FDA18CB0F8}"/>
              </a:ext>
            </a:extLst>
          </p:cNvPr>
          <p:cNvCxnSpPr>
            <a:endCxn id="5" idx="0"/>
          </p:cNvCxnSpPr>
          <p:nvPr/>
        </p:nvCxnSpPr>
        <p:spPr>
          <a:xfrm flipH="1">
            <a:off x="2929178" y="2510725"/>
            <a:ext cx="2278253" cy="10736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E557A4-643C-77C7-A9AB-88DDCE213E3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982342" y="2486917"/>
            <a:ext cx="0" cy="10974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A80E1C-BDFD-6085-0BBD-BB7F72B1E52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739176" y="2467960"/>
            <a:ext cx="2296330" cy="113622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A2F216-1EA8-2FB8-3B07-4C39D6FC5BAA}"/>
              </a:ext>
            </a:extLst>
          </p:cNvPr>
          <p:cNvSpPr txBox="1"/>
          <p:nvPr/>
        </p:nvSpPr>
        <p:spPr>
          <a:xfrm>
            <a:off x="783773" y="4525505"/>
            <a:ext cx="1046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with the original search tree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Tree is balanced all leave nodes on level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tree pointers at level 1 are NULL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29D95F-0CE5-8C1D-64F4-6123B2F3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234" y="4886258"/>
            <a:ext cx="5792544" cy="1842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53A9CF-F573-5EB6-44F3-FD29063856FD}"/>
              </a:ext>
            </a:extLst>
          </p:cNvPr>
          <p:cNvSpPr txBox="1"/>
          <p:nvPr/>
        </p:nvSpPr>
        <p:spPr>
          <a:xfrm>
            <a:off x="7887341" y="4555750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Original search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8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previous examples all search values K are unique – this is case if tree is accessing based on a key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on a non-key field, change definition of file pointers, </a:t>
            </a:r>
            <a:r>
              <a:rPr lang="en-GB" dirty="0" err="1"/>
              <a:t>Pr</a:t>
            </a:r>
            <a:r>
              <a:rPr lang="en-GB" baseline="-25000" dirty="0" err="1"/>
              <a:t>i</a:t>
            </a:r>
            <a:r>
              <a:rPr lang="en-GB" dirty="0"/>
              <a:t> to a block (or cluster) containing pointers to file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953171"/>
            <a:ext cx="9742714" cy="42237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Special type of tree used to guide search for a record, given a value of one of an attribute’s records (aka the search field)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Consider search tree, order 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</a:rPr>
              <a:t>A Node contains at most </a:t>
            </a:r>
            <a:r>
              <a:rPr lang="en-GB" sz="2000" b="1" dirty="0">
                <a:solidFill>
                  <a:schemeClr val="bg1"/>
                </a:solidFill>
              </a:rPr>
              <a:t>p-1 search values (K)</a:t>
            </a:r>
            <a:r>
              <a:rPr lang="en-GB" sz="2000" dirty="0">
                <a:solidFill>
                  <a:schemeClr val="bg1"/>
                </a:solidFill>
              </a:rPr>
              <a:t> and </a:t>
            </a:r>
            <a:r>
              <a:rPr lang="en-GB" sz="2000" b="1" dirty="0">
                <a:solidFill>
                  <a:schemeClr val="bg1"/>
                </a:solidFill>
              </a:rPr>
              <a:t>p pointers (P)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07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https://www.cs.usfca.edu/~galles/visualization/BTree.html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Courtesy of University Of 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Experiment and see how the following are handled:</a:t>
            </a:r>
          </a:p>
          <a:p>
            <a:pPr marL="1143000" lvl="1" indent="-457200"/>
            <a:r>
              <a:rPr lang="en-GB" dirty="0"/>
              <a:t>Insertions</a:t>
            </a:r>
          </a:p>
          <a:p>
            <a:pPr marL="1143000" lvl="1" indent="-457200"/>
            <a:r>
              <a:rPr lang="en-GB" dirty="0"/>
              <a:t>Deletions</a:t>
            </a:r>
          </a:p>
          <a:p>
            <a:pPr marL="1143000" lvl="1" indent="-457200"/>
            <a:r>
              <a:rPr lang="en-GB" dirty="0"/>
              <a:t>Searches</a:t>
            </a:r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Explore some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836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starts with single root node (which is also leaf)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root is full with p-1 search key values and insertion attempted</a:t>
            </a:r>
          </a:p>
          <a:p>
            <a:pPr marL="1143000" lvl="1" indent="-457200"/>
            <a:r>
              <a:rPr lang="en-GB" dirty="0"/>
              <a:t>Root splits into two nodes at level 1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value is kept in the root node</a:t>
            </a:r>
          </a:p>
          <a:p>
            <a:pPr marL="1143000" lvl="1" indent="-457200"/>
            <a:r>
              <a:rPr lang="en-GB" dirty="0"/>
              <a:t>Rest of values split evenly between the other two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94A92-B139-5008-0312-972162D09B26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D2A1-534E-D3FA-1CDA-7D82655A9833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E54DB-4ACE-B341-10FD-D2D3C31AC055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D1FD93-203A-D96A-1450-AA2BA3FCA904}"/>
              </a:ext>
            </a:extLst>
          </p:cNvPr>
          <p:cNvGrpSpPr/>
          <p:nvPr/>
        </p:nvGrpSpPr>
        <p:grpSpPr>
          <a:xfrm>
            <a:off x="4183380" y="5418560"/>
            <a:ext cx="2770632" cy="613972"/>
            <a:chOff x="4183380" y="5418560"/>
            <a:chExt cx="2770632" cy="61397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936CD3-770B-AFA6-876C-7A1D2516609A}"/>
                </a:ext>
              </a:extLst>
            </p:cNvPr>
            <p:cNvCxnSpPr/>
            <p:nvPr/>
          </p:nvCxnSpPr>
          <p:spPr>
            <a:xfrm flipH="1">
              <a:off x="4183380" y="5418560"/>
              <a:ext cx="1385316" cy="613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65C845-9ADA-7F8D-D0E7-FB9AF9E44609}"/>
                </a:ext>
              </a:extLst>
            </p:cNvPr>
            <p:cNvCxnSpPr>
              <a:cxnSpLocks/>
            </p:cNvCxnSpPr>
            <p:nvPr/>
          </p:nvCxnSpPr>
          <p:spPr>
            <a:xfrm>
              <a:off x="5568696" y="5418560"/>
              <a:ext cx="1385316" cy="5966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36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0156 -0.15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 moved to 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Non-root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AC803-D5A3-FA9A-24FE-20BFA4390373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1DB6F-9554-6029-CD58-7065F7AC0E2B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F8957-93BF-F2B5-4F0E-2A813149F385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278DD4A-72A2-415C-79B2-7017AE4558F9}"/>
              </a:ext>
            </a:extLst>
          </p:cNvPr>
          <p:cNvGrpSpPr/>
          <p:nvPr/>
        </p:nvGrpSpPr>
        <p:grpSpPr>
          <a:xfrm>
            <a:off x="4183380" y="5435877"/>
            <a:ext cx="2770632" cy="596655"/>
            <a:chOff x="4183380" y="5435877"/>
            <a:chExt cx="2770632" cy="59665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363CDA3-B83B-0F45-CFB8-2C719C976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3380" y="5453194"/>
              <a:ext cx="896943" cy="57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D372EC7-B92B-2EED-1C8E-38EE57F0A1F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152" y="5435877"/>
              <a:ext cx="403860" cy="57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6550152" y="483922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2BF21-A5FD-4B6A-A37C-4AD7005847B0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flipH="1">
            <a:off x="5568696" y="5418560"/>
            <a:ext cx="1676400" cy="61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237 -0.174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deleting value causes the node to be less than half full</a:t>
            </a:r>
          </a:p>
          <a:p>
            <a:pPr marL="1143000" lvl="1" indent="-457200"/>
            <a:r>
              <a:rPr lang="en-GB" dirty="0"/>
              <a:t>It is combined with neighbouring nodes</a:t>
            </a:r>
          </a:p>
          <a:p>
            <a:pPr marL="1600200" lvl="2" indent="-457200"/>
            <a:r>
              <a:rPr lang="en-GB" dirty="0"/>
              <a:t>Combination of nodes can also propagate to root</a:t>
            </a:r>
          </a:p>
          <a:p>
            <a:pPr marL="1143000" lvl="1" indent="-457200"/>
            <a:r>
              <a:rPr lang="en-GB" dirty="0"/>
              <a:t>Node deletion can reduce the number of tree levels</a:t>
            </a:r>
          </a:p>
          <a:p>
            <a:pPr marL="1143000" lvl="1" indent="-457200"/>
            <a:r>
              <a:rPr lang="en-GB" dirty="0"/>
              <a:t>This allows more efficient usage of storage space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064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7CD8D-98B5-4F58-12D7-82316E961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932" y="288925"/>
            <a:ext cx="5906326" cy="59063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B1B4CE-5E14-2AD3-0649-D1B647EB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your 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24DD7-D41B-A73A-3DD7-3088EAC7F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969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2816923"/>
            <a:ext cx="11810081" cy="230592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The </a:t>
            </a:r>
            <a:r>
              <a:rPr lang="en-GB" sz="4800" dirty="0" err="1"/>
              <a:t>B+tree</a:t>
            </a:r>
            <a:endParaRPr lang="en-GB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444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Variation of the B-tree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Commonly used for implementing dynamic, multi-level indexes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u="sng" dirty="0"/>
              <a:t>In B-tree, every value of the search field appears at some level in tree along with the data pointer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 </a:t>
            </a:r>
            <a:r>
              <a:rPr lang="en-GB" dirty="0" err="1"/>
              <a:t>B+tree</a:t>
            </a:r>
            <a:r>
              <a:rPr lang="en-GB" dirty="0"/>
              <a:t>, data pointers are only stored at leaf nodes of the tree, along with a value for the search field ∴</a:t>
            </a:r>
          </a:p>
          <a:p>
            <a:pPr marL="1143000" lvl="1" indent="-457200"/>
            <a:r>
              <a:rPr lang="en-GB" dirty="0"/>
              <a:t> The structure of leaf nodes differs from the structure of internal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Leaf nodes are usually linked to provide ordered access on search fields to records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B+trees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51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Thus leaf nodes similar to base level of an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Internal nodes of B+ tree correspond to other levels of multi-level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Some search field values from leave nodes may be repeated in internal nodes to guide search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B+trees</a:t>
            </a:r>
            <a:r>
              <a:rPr lang="en-GB" dirty="0"/>
              <a:t> contd.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7539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internal node has at most P pointers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internal node (excluding root) has at least ⎡p/2⎤ tree pointers.  Root node has at least two tree pointers if it is an internal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internal node with q tree pointers, q &lt;= p, has q-1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B+trees</a:t>
            </a:r>
            <a:r>
              <a:rPr lang="en-GB" dirty="0"/>
              <a:t> internal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3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79590B-4796-3EA8-72E2-BAC96DDE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node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7F9BB-FC53-11D8-8DAA-8FF7CE3D9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5E25D-A8D1-A245-F0F2-56E20865B194}"/>
              </a:ext>
            </a:extLst>
          </p:cNvPr>
          <p:cNvSpPr txBox="1"/>
          <p:nvPr/>
        </p:nvSpPr>
        <p:spPr>
          <a:xfrm>
            <a:off x="493742" y="5735803"/>
            <a:ext cx="257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&lt;= p and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&lt; K</a:t>
            </a:r>
            <a:r>
              <a:rPr lang="en-US" baseline="-25000" dirty="0"/>
              <a:t>2 </a:t>
            </a:r>
            <a:r>
              <a:rPr lang="en-US" dirty="0"/>
              <a:t>&lt; … &lt; K</a:t>
            </a:r>
            <a:r>
              <a:rPr lang="en-US" baseline="-25000" dirty="0"/>
              <a:t>q-1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44AD96-DA0A-1321-B181-D0E063D2F5E9}"/>
              </a:ext>
            </a:extLst>
          </p:cNvPr>
          <p:cNvGraphicFramePr>
            <a:graphicFrameLocks noGrp="1"/>
          </p:cNvGraphicFramePr>
          <p:nvPr/>
        </p:nvGraphicFramePr>
        <p:xfrm>
          <a:off x="1793733" y="2733506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502417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43598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76323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67721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231043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997194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55490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473906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250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q-1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37715"/>
                  </a:ext>
                </a:extLst>
              </a:tr>
            </a:tbl>
          </a:graphicData>
        </a:graphic>
      </p:graphicFrame>
      <p:sp>
        <p:nvSpPr>
          <p:cNvPr id="7" name="Triangle 6">
            <a:extLst>
              <a:ext uri="{FF2B5EF4-FFF2-40B4-BE49-F238E27FC236}">
                <a16:creationId xmlns:a16="http://schemas.microsoft.com/office/drawing/2014/main" id="{4A407683-F593-CC99-E605-5A117FA15125}"/>
              </a:ext>
            </a:extLst>
          </p:cNvPr>
          <p:cNvSpPr/>
          <p:nvPr/>
        </p:nvSpPr>
        <p:spPr>
          <a:xfrm>
            <a:off x="2691200" y="3637034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42534BE-C3EC-3E7C-D53C-A7E5C333BF87}"/>
              </a:ext>
            </a:extLst>
          </p:cNvPr>
          <p:cNvSpPr/>
          <p:nvPr/>
        </p:nvSpPr>
        <p:spPr>
          <a:xfrm>
            <a:off x="5420362" y="3653966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F444790B-8B12-014F-28FC-C83805E3D63D}"/>
              </a:ext>
            </a:extLst>
          </p:cNvPr>
          <p:cNvSpPr/>
          <p:nvPr/>
        </p:nvSpPr>
        <p:spPr>
          <a:xfrm>
            <a:off x="8251810" y="3670899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4B34B5-C196-46EC-7F9C-DEF174493BB9}"/>
              </a:ext>
            </a:extLst>
          </p:cNvPr>
          <p:cNvCxnSpPr>
            <a:cxnSpLocks/>
          </p:cNvCxnSpPr>
          <p:nvPr/>
        </p:nvCxnSpPr>
        <p:spPr>
          <a:xfrm>
            <a:off x="2267866" y="3104346"/>
            <a:ext cx="812800" cy="549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E66EC7-6384-A361-F020-5C9025AECB95}"/>
              </a:ext>
            </a:extLst>
          </p:cNvPr>
          <p:cNvSpPr txBox="1"/>
          <p:nvPr/>
        </p:nvSpPr>
        <p:spPr>
          <a:xfrm>
            <a:off x="2794788" y="4252024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&lt; K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CB368B-FC33-3D46-5F6F-1523F08DCE1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822529" y="3122094"/>
            <a:ext cx="77535" cy="53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CAF49A-8EFB-B15E-CF0D-1F32F110AB1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653977" y="3104346"/>
            <a:ext cx="861355" cy="56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E23ABE-9E71-AB52-A62B-7A0A564761F3}"/>
              </a:ext>
            </a:extLst>
          </p:cNvPr>
          <p:cNvSpPr txBox="1"/>
          <p:nvPr/>
        </p:nvSpPr>
        <p:spPr>
          <a:xfrm>
            <a:off x="5256942" y="4291451"/>
            <a:ext cx="12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i-1 </a:t>
            </a:r>
            <a:r>
              <a:rPr lang="en-US" dirty="0"/>
              <a:t>&lt; X &lt; K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41BA5-C3A2-E386-C032-8ADA24C8BA92}"/>
              </a:ext>
            </a:extLst>
          </p:cNvPr>
          <p:cNvSpPr txBox="1"/>
          <p:nvPr/>
        </p:nvSpPr>
        <p:spPr>
          <a:xfrm>
            <a:off x="8183562" y="4332984"/>
            <a:ext cx="12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q-1 </a:t>
            </a:r>
            <a:r>
              <a:rPr lang="en-US" dirty="0"/>
              <a:t>&lt; 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5CF6C-926A-39A8-F43F-8C73651E6DA4}"/>
              </a:ext>
            </a:extLst>
          </p:cNvPr>
          <p:cNvSpPr txBox="1"/>
          <p:nvPr/>
        </p:nvSpPr>
        <p:spPr>
          <a:xfrm>
            <a:off x="9124392" y="3268924"/>
            <a:ext cx="257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 is a </a:t>
            </a:r>
            <a:r>
              <a:rPr lang="en-US" dirty="0">
                <a:solidFill>
                  <a:srgbClr val="C00000"/>
                </a:solidFill>
              </a:rPr>
              <a:t>tree pointer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6FB7E-5104-A014-B671-9AAA9B3E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88" y="4951851"/>
            <a:ext cx="2496545" cy="1664363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7B7C4FC-5E29-483C-70A8-E01C5B814E3D}"/>
              </a:ext>
            </a:extLst>
          </p:cNvPr>
          <p:cNvCxnSpPr>
            <a:cxnSpLocks/>
          </p:cNvCxnSpPr>
          <p:nvPr/>
        </p:nvCxnSpPr>
        <p:spPr>
          <a:xfrm>
            <a:off x="3374136" y="6284876"/>
            <a:ext cx="4657517" cy="3313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D2E4427-32B6-549A-0964-E402B2179323}"/>
              </a:ext>
            </a:extLst>
          </p:cNvPr>
          <p:cNvCxnSpPr>
            <a:cxnSpLocks/>
          </p:cNvCxnSpPr>
          <p:nvPr/>
        </p:nvCxnSpPr>
        <p:spPr>
          <a:xfrm>
            <a:off x="4175760" y="6234054"/>
            <a:ext cx="3855893" cy="2742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CFA5B-B75C-02BA-7EFC-15C12F0FCF47}"/>
              </a:ext>
            </a:extLst>
          </p:cNvPr>
          <p:cNvCxnSpPr/>
          <p:nvPr/>
        </p:nvCxnSpPr>
        <p:spPr>
          <a:xfrm>
            <a:off x="4946923" y="6102314"/>
            <a:ext cx="3084730" cy="280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D304CF9-3BF5-7E16-06C6-1B75F34AB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653" y="4824031"/>
            <a:ext cx="3892123" cy="1792183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4DF8776-920C-21EC-A1C0-6E2721FBC562}"/>
              </a:ext>
            </a:extLst>
          </p:cNvPr>
          <p:cNvCxnSpPr>
            <a:cxnSpLocks/>
          </p:cNvCxnSpPr>
          <p:nvPr/>
        </p:nvCxnSpPr>
        <p:spPr>
          <a:xfrm>
            <a:off x="3666744" y="5501471"/>
            <a:ext cx="3593746" cy="2989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629FF74-E60C-281B-B0F0-77473ED66A2D}"/>
              </a:ext>
            </a:extLst>
          </p:cNvPr>
          <p:cNvCxnSpPr>
            <a:cxnSpLocks/>
          </p:cNvCxnSpPr>
          <p:nvPr/>
        </p:nvCxnSpPr>
        <p:spPr>
          <a:xfrm>
            <a:off x="4334256" y="5427284"/>
            <a:ext cx="2926234" cy="2476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E56C69-2D63-AAAF-BBA4-D7A46E23463D}"/>
              </a:ext>
            </a:extLst>
          </p:cNvPr>
          <p:cNvSpPr txBox="1"/>
          <p:nvPr/>
        </p:nvSpPr>
        <p:spPr>
          <a:xfrm>
            <a:off x="7291220" y="5605060"/>
            <a:ext cx="4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835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953171"/>
            <a:ext cx="9742714" cy="42237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Special type of tree used to guide search for a record, given a value of one of an attribute’s records (aka the search field)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The maximum number of search values is called order </a:t>
            </a:r>
            <a:r>
              <a:rPr lang="en-GB" sz="2000" b="1" dirty="0"/>
              <a:t>p</a:t>
            </a:r>
            <a:r>
              <a:rPr lang="en-GB" sz="2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A Node contains at most </a:t>
            </a:r>
            <a:r>
              <a:rPr lang="en-GB" sz="2000" b="1" dirty="0"/>
              <a:t>p-1 search values (K)</a:t>
            </a:r>
            <a:r>
              <a:rPr lang="en-GB" sz="2000" dirty="0"/>
              <a:t> and </a:t>
            </a:r>
            <a:r>
              <a:rPr lang="en-GB" sz="2000" b="1" dirty="0"/>
              <a:t>p pointers (P)</a:t>
            </a:r>
            <a:endParaRPr lang="en-GB" sz="2000" b="1" dirty="0">
              <a:solidFill>
                <a:srgbClr val="B5121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49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starts with single root node (which is also leaf)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root is full with p-1 search key values and insertion attempted</a:t>
            </a:r>
          </a:p>
          <a:p>
            <a:pPr marL="1143000" lvl="1" indent="-457200"/>
            <a:r>
              <a:rPr lang="en-GB" dirty="0"/>
              <a:t>Root splits into two nodes at level 1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value is </a:t>
            </a:r>
            <a:r>
              <a:rPr lang="en-GB" b="1" dirty="0"/>
              <a:t>copied up to</a:t>
            </a:r>
            <a:r>
              <a:rPr lang="en-GB" dirty="0"/>
              <a:t> the root node</a:t>
            </a:r>
          </a:p>
          <a:p>
            <a:pPr marL="1143000" lvl="1" indent="-457200"/>
            <a:r>
              <a:rPr lang="en-GB" dirty="0"/>
              <a:t>Rest of values split evenly between the other two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94A92-B139-5008-0312-972162D09B26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D2A1-534E-D3FA-1CDA-7D82655A9833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BB44D-736B-58D0-5B6A-C4442A5AD9FF}"/>
              </a:ext>
            </a:extLst>
          </p:cNvPr>
          <p:cNvSpPr/>
          <p:nvPr/>
        </p:nvSpPr>
        <p:spPr>
          <a:xfrm>
            <a:off x="487342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CE9A8-3372-CE8B-1FF4-D0A03B89D3E2}"/>
              </a:ext>
            </a:extLst>
          </p:cNvPr>
          <p:cNvSpPr txBox="1"/>
          <p:nvPr/>
        </p:nvSpPr>
        <p:spPr>
          <a:xfrm>
            <a:off x="4413247" y="560446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984393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starts with single root node (which is also leaf)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root is full with p-1 search key values and insertion attempted</a:t>
            </a:r>
          </a:p>
          <a:p>
            <a:pPr marL="1143000" lvl="1" indent="-457200"/>
            <a:r>
              <a:rPr lang="en-GB" dirty="0"/>
              <a:t>Root splits into two nodes at level 1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value is </a:t>
            </a:r>
            <a:r>
              <a:rPr lang="en-GB" b="1" dirty="0"/>
              <a:t>copied up to</a:t>
            </a:r>
            <a:r>
              <a:rPr lang="en-GB" dirty="0"/>
              <a:t> the root node</a:t>
            </a:r>
          </a:p>
          <a:p>
            <a:pPr marL="1143000" lvl="1" indent="-457200"/>
            <a:r>
              <a:rPr lang="en-GB" dirty="0"/>
              <a:t>Rest of values split evenly between the other two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51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94A92-B139-5008-0312-972162D09B26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D2A1-534E-D3FA-1CDA-7D82655A9833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E54DB-4ACE-B341-10FD-D2D3C31AC055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BB44D-736B-58D0-5B6A-C4442A5AD9FF}"/>
              </a:ext>
            </a:extLst>
          </p:cNvPr>
          <p:cNvSpPr/>
          <p:nvPr/>
        </p:nvSpPr>
        <p:spPr>
          <a:xfrm>
            <a:off x="487342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5C332-13B4-5FB6-B2ED-115594BC36CD}"/>
              </a:ext>
            </a:extLst>
          </p:cNvPr>
          <p:cNvSpPr txBox="1"/>
          <p:nvPr/>
        </p:nvSpPr>
        <p:spPr>
          <a:xfrm>
            <a:off x="4413247" y="560446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23195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starts with single root node (which is also leaf)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root is full with p-1 search key values and insertion attempted</a:t>
            </a:r>
          </a:p>
          <a:p>
            <a:pPr marL="1143000" lvl="1" indent="-457200"/>
            <a:r>
              <a:rPr lang="en-GB" dirty="0"/>
              <a:t>Root splits into two nodes at level 1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value is </a:t>
            </a:r>
            <a:r>
              <a:rPr lang="en-GB" b="1" dirty="0"/>
              <a:t>copied up to</a:t>
            </a:r>
            <a:r>
              <a:rPr lang="en-GB" dirty="0"/>
              <a:t> the root node</a:t>
            </a:r>
          </a:p>
          <a:p>
            <a:pPr marL="1143000" lvl="1" indent="-457200"/>
            <a:r>
              <a:rPr lang="en-GB" dirty="0"/>
              <a:t>Rest of values split evenly between the other two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94A92-B139-5008-0312-972162D09B26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D2A1-534E-D3FA-1CDA-7D82655A9833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E54DB-4ACE-B341-10FD-D2D3C31AC055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BB44D-736B-58D0-5B6A-C4442A5AD9FF}"/>
              </a:ext>
            </a:extLst>
          </p:cNvPr>
          <p:cNvSpPr/>
          <p:nvPr/>
        </p:nvSpPr>
        <p:spPr>
          <a:xfrm>
            <a:off x="4873752" y="5056418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45E2C-1CE4-9A01-BC36-80CDCB2B944F}"/>
              </a:ext>
            </a:extLst>
          </p:cNvPr>
          <p:cNvSpPr txBox="1"/>
          <p:nvPr/>
        </p:nvSpPr>
        <p:spPr>
          <a:xfrm>
            <a:off x="6407147" y="512957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</a:t>
            </a:r>
            <a:r>
              <a:rPr lang="en-GB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153016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starts with single root node (which is also leaf)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root is full with p-1 search key values and insertion attempted</a:t>
            </a:r>
          </a:p>
          <a:p>
            <a:pPr marL="1143000" lvl="1" indent="-457200"/>
            <a:r>
              <a:rPr lang="en-GB" dirty="0"/>
              <a:t>Root splits into two nodes at level 1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value is </a:t>
            </a:r>
            <a:r>
              <a:rPr lang="en-GB" b="1" dirty="0"/>
              <a:t>copied up to</a:t>
            </a:r>
            <a:r>
              <a:rPr lang="en-GB" dirty="0"/>
              <a:t> the root node</a:t>
            </a:r>
          </a:p>
          <a:p>
            <a:pPr marL="1143000" lvl="1" indent="-457200"/>
            <a:r>
              <a:rPr lang="en-GB" dirty="0"/>
              <a:t>Rest of values split evenly between the other two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53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94A92-B139-5008-0312-972162D09B26}"/>
              </a:ext>
            </a:extLst>
          </p:cNvPr>
          <p:cNvSpPr/>
          <p:nvPr/>
        </p:nvSpPr>
        <p:spPr>
          <a:xfrm>
            <a:off x="249631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D2A1-534E-D3FA-1CDA-7D82655A9833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E54DB-4ACE-B341-10FD-D2D3C31AC055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BB44D-736B-58D0-5B6A-C4442A5AD9FF}"/>
              </a:ext>
            </a:extLst>
          </p:cNvPr>
          <p:cNvSpPr/>
          <p:nvPr/>
        </p:nvSpPr>
        <p:spPr>
          <a:xfrm>
            <a:off x="4873752" y="5056418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836DC-114B-2424-2DE8-BDFAE9A0454A}"/>
              </a:ext>
            </a:extLst>
          </p:cNvPr>
          <p:cNvSpPr txBox="1"/>
          <p:nvPr/>
        </p:nvSpPr>
        <p:spPr>
          <a:xfrm>
            <a:off x="6407147" y="512957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</a:t>
            </a:r>
            <a:r>
              <a:rPr lang="en-GB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724037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B-tree starts with single root node (which is also leaf)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root is full with p-1 search key values and insertion attempted</a:t>
            </a:r>
          </a:p>
          <a:p>
            <a:pPr marL="1143000" lvl="1" indent="-457200"/>
            <a:r>
              <a:rPr lang="en-GB" dirty="0"/>
              <a:t>Root splits into two nodes at level 1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value is </a:t>
            </a:r>
            <a:r>
              <a:rPr lang="en-GB" b="1" dirty="0"/>
              <a:t>copied up to</a:t>
            </a:r>
            <a:r>
              <a:rPr lang="en-GB" dirty="0"/>
              <a:t> the root node</a:t>
            </a:r>
          </a:p>
          <a:p>
            <a:pPr marL="1143000" lvl="1" indent="-457200"/>
            <a:r>
              <a:rPr lang="en-GB" dirty="0"/>
              <a:t>Rest of values split evenly between the other two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94A92-B139-5008-0312-972162D09B26}"/>
              </a:ext>
            </a:extLst>
          </p:cNvPr>
          <p:cNvSpPr/>
          <p:nvPr/>
        </p:nvSpPr>
        <p:spPr>
          <a:xfrm>
            <a:off x="249631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D2A1-534E-D3FA-1CDA-7D82655A9833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E54DB-4ACE-B341-10FD-D2D3C31AC055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BB44D-736B-58D0-5B6A-C4442A5AD9FF}"/>
              </a:ext>
            </a:extLst>
          </p:cNvPr>
          <p:cNvSpPr/>
          <p:nvPr/>
        </p:nvSpPr>
        <p:spPr>
          <a:xfrm>
            <a:off x="4873752" y="5056418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0D148C-CE6F-111C-752E-D124F4DD44BB}"/>
              </a:ext>
            </a:extLst>
          </p:cNvPr>
          <p:cNvGrpSpPr/>
          <p:nvPr/>
        </p:nvGrpSpPr>
        <p:grpSpPr>
          <a:xfrm>
            <a:off x="3213100" y="5418560"/>
            <a:ext cx="3049884" cy="579338"/>
            <a:chOff x="3213100" y="5418560"/>
            <a:chExt cx="3049884" cy="57933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B0404FA-B91E-7C93-5F65-1E7583A6A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3100" y="5418560"/>
              <a:ext cx="2355596" cy="57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A6304D-6C33-27B5-89A4-2B3B9E61DED5}"/>
                </a:ext>
              </a:extLst>
            </p:cNvPr>
            <p:cNvCxnSpPr>
              <a:cxnSpLocks/>
            </p:cNvCxnSpPr>
            <p:nvPr/>
          </p:nvCxnSpPr>
          <p:spPr>
            <a:xfrm>
              <a:off x="5568696" y="5418560"/>
              <a:ext cx="694288" cy="579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DA21F62-0E85-0C4E-BB75-F71397CCADAC}"/>
              </a:ext>
            </a:extLst>
          </p:cNvPr>
          <p:cNvSpPr txBox="1"/>
          <p:nvPr/>
        </p:nvSpPr>
        <p:spPr>
          <a:xfrm>
            <a:off x="6407147" y="512957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</a:t>
            </a:r>
            <a:r>
              <a:rPr lang="en-GB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518079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 </a:t>
            </a:r>
            <a:r>
              <a:rPr lang="en-GB" b="1" dirty="0"/>
              <a:t>copied to </a:t>
            </a:r>
            <a:r>
              <a:rPr lang="en-GB" dirty="0"/>
              <a:t>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55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2BF21-A5FD-4B6A-A37C-4AD7005847B0}"/>
              </a:ext>
            </a:extLst>
          </p:cNvPr>
          <p:cNvCxnSpPr>
            <a:cxnSpLocks/>
          </p:cNvCxnSpPr>
          <p:nvPr/>
        </p:nvCxnSpPr>
        <p:spPr>
          <a:xfrm flipH="1">
            <a:off x="6263312" y="5542527"/>
            <a:ext cx="1191588" cy="48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E7B51-B504-61C7-34CD-4E21376E14CE}"/>
              </a:ext>
            </a:extLst>
          </p:cNvPr>
          <p:cNvSpPr/>
          <p:nvPr/>
        </p:nvSpPr>
        <p:spPr>
          <a:xfrm>
            <a:off x="487342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348331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 </a:t>
            </a:r>
            <a:r>
              <a:rPr lang="en-GB" b="1" dirty="0"/>
              <a:t>copied to </a:t>
            </a:r>
            <a:r>
              <a:rPr lang="en-GB" dirty="0"/>
              <a:t>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56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2BF21-A5FD-4B6A-A37C-4AD7005847B0}"/>
              </a:ext>
            </a:extLst>
          </p:cNvPr>
          <p:cNvCxnSpPr>
            <a:cxnSpLocks/>
          </p:cNvCxnSpPr>
          <p:nvPr/>
        </p:nvCxnSpPr>
        <p:spPr>
          <a:xfrm flipH="1">
            <a:off x="6263312" y="5542527"/>
            <a:ext cx="1191588" cy="48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E7B51-B504-61C7-34CD-4E21376E14CE}"/>
              </a:ext>
            </a:extLst>
          </p:cNvPr>
          <p:cNvSpPr/>
          <p:nvPr/>
        </p:nvSpPr>
        <p:spPr>
          <a:xfrm>
            <a:off x="487342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4686E-0B1B-379B-6D4A-85F01852D912}"/>
              </a:ext>
            </a:extLst>
          </p:cNvPr>
          <p:cNvSpPr txBox="1"/>
          <p:nvPr/>
        </p:nvSpPr>
        <p:spPr>
          <a:xfrm>
            <a:off x="1953403" y="608911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38352603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 </a:t>
            </a:r>
            <a:r>
              <a:rPr lang="en-GB" b="1" dirty="0"/>
              <a:t>copied to </a:t>
            </a:r>
            <a:r>
              <a:rPr lang="en-GB" dirty="0"/>
              <a:t>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57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2BF21-A5FD-4B6A-A37C-4AD7005847B0}"/>
              </a:ext>
            </a:extLst>
          </p:cNvPr>
          <p:cNvCxnSpPr>
            <a:cxnSpLocks/>
          </p:cNvCxnSpPr>
          <p:nvPr/>
        </p:nvCxnSpPr>
        <p:spPr>
          <a:xfrm flipH="1">
            <a:off x="6263312" y="5542527"/>
            <a:ext cx="1191588" cy="48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E7B51-B504-61C7-34CD-4E21376E14CE}"/>
              </a:ext>
            </a:extLst>
          </p:cNvPr>
          <p:cNvSpPr/>
          <p:nvPr/>
        </p:nvSpPr>
        <p:spPr>
          <a:xfrm>
            <a:off x="487342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E5040-AE14-38C0-269F-4769BB32FF87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4686E-0B1B-379B-6D4A-85F01852D912}"/>
              </a:ext>
            </a:extLst>
          </p:cNvPr>
          <p:cNvSpPr txBox="1"/>
          <p:nvPr/>
        </p:nvSpPr>
        <p:spPr>
          <a:xfrm>
            <a:off x="1953403" y="608911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500096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 </a:t>
            </a:r>
            <a:r>
              <a:rPr lang="en-GB" b="1" dirty="0"/>
              <a:t>copied to </a:t>
            </a:r>
            <a:r>
              <a:rPr lang="en-GB" dirty="0"/>
              <a:t>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E7B51-B504-61C7-34CD-4E21376E14CE}"/>
              </a:ext>
            </a:extLst>
          </p:cNvPr>
          <p:cNvSpPr/>
          <p:nvPr/>
        </p:nvSpPr>
        <p:spPr>
          <a:xfrm>
            <a:off x="487342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E5040-AE14-38C0-269F-4769BB32FF87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0167D-F42E-6BA9-CF6B-392B1854E8F5}"/>
              </a:ext>
            </a:extLst>
          </p:cNvPr>
          <p:cNvSpPr txBox="1"/>
          <p:nvPr/>
        </p:nvSpPr>
        <p:spPr>
          <a:xfrm>
            <a:off x="1953403" y="608911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7981792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 </a:t>
            </a:r>
            <a:r>
              <a:rPr lang="en-GB" b="1" dirty="0"/>
              <a:t>copied to </a:t>
            </a:r>
            <a:r>
              <a:rPr lang="en-GB" dirty="0"/>
              <a:t>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E7B51-B504-61C7-34CD-4E21376E14CE}"/>
              </a:ext>
            </a:extLst>
          </p:cNvPr>
          <p:cNvSpPr/>
          <p:nvPr/>
        </p:nvSpPr>
        <p:spPr>
          <a:xfrm>
            <a:off x="5947664" y="5011900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E5040-AE14-38C0-269F-4769BB32FF87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79C1E-F319-6D8E-B069-5F620D0FF3D7}"/>
              </a:ext>
            </a:extLst>
          </p:cNvPr>
          <p:cNvSpPr txBox="1"/>
          <p:nvPr/>
        </p:nvSpPr>
        <p:spPr>
          <a:xfrm>
            <a:off x="1953403" y="6089114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24760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953171"/>
            <a:ext cx="9742714" cy="42237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Special type of tree used to guide search for a record, given a value of one of an attribute’s records (aka the search field)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The maximum number of search values is called order </a:t>
            </a:r>
            <a:r>
              <a:rPr lang="en-GB" sz="2000" b="1" dirty="0"/>
              <a:t>p</a:t>
            </a:r>
            <a:r>
              <a:rPr lang="en-GB" sz="2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A Node contains at most </a:t>
            </a:r>
            <a:r>
              <a:rPr lang="en-GB" sz="2000" b="1" dirty="0"/>
              <a:t>p-1 search values (K)</a:t>
            </a:r>
            <a:r>
              <a:rPr lang="en-GB" sz="2000" dirty="0"/>
              <a:t> and </a:t>
            </a:r>
            <a:r>
              <a:rPr lang="en-GB" sz="2000" b="1" dirty="0"/>
              <a:t>p pointers (P)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B5121B"/>
                </a:solidFill>
              </a:rPr>
              <a:t>A Binary Tree has order p=2 and its node contains one search value and has two pointers.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052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 </a:t>
            </a:r>
            <a:r>
              <a:rPr lang="en-GB" b="1" dirty="0"/>
              <a:t>copied to </a:t>
            </a:r>
            <a:r>
              <a:rPr lang="en-GB" dirty="0"/>
              <a:t>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252171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E7B51-B504-61C7-34CD-4E21376E14CE}"/>
              </a:ext>
            </a:extLst>
          </p:cNvPr>
          <p:cNvSpPr/>
          <p:nvPr/>
        </p:nvSpPr>
        <p:spPr>
          <a:xfrm>
            <a:off x="5947664" y="5011900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E5040-AE14-38C0-269F-4769BB32FF87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19D3D-CFC3-6318-9370-488E8C76B658}"/>
              </a:ext>
            </a:extLst>
          </p:cNvPr>
          <p:cNvSpPr txBox="1"/>
          <p:nvPr/>
        </p:nvSpPr>
        <p:spPr>
          <a:xfrm>
            <a:off x="540258" y="610574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Leaf nodes</a:t>
            </a:r>
          </a:p>
        </p:txBody>
      </p:sp>
    </p:spTree>
    <p:extLst>
      <p:ext uri="{BB962C8B-B14F-4D97-AF65-F5344CB8AC3E}">
        <p14:creationId xmlns:p14="http://schemas.microsoft.com/office/powerpoint/2010/main" val="4095702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 </a:t>
            </a:r>
            <a:r>
              <a:rPr lang="en-GB" b="1" dirty="0"/>
              <a:t>copied to </a:t>
            </a:r>
            <a:r>
              <a:rPr lang="en-GB" dirty="0"/>
              <a:t>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252171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AE7B51-B504-61C7-34CD-4E21376E14CE}"/>
              </a:ext>
            </a:extLst>
          </p:cNvPr>
          <p:cNvSpPr/>
          <p:nvPr/>
        </p:nvSpPr>
        <p:spPr>
          <a:xfrm>
            <a:off x="5947664" y="5011900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E5040-AE14-38C0-269F-4769BB32FF87}"/>
              </a:ext>
            </a:extLst>
          </p:cNvPr>
          <p:cNvSpPr/>
          <p:nvPr/>
        </p:nvSpPr>
        <p:spPr>
          <a:xfrm>
            <a:off x="6262984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AEEC3A-75A9-AFCD-51F1-1DADA0E381DE}"/>
              </a:ext>
            </a:extLst>
          </p:cNvPr>
          <p:cNvGrpSpPr/>
          <p:nvPr/>
        </p:nvGrpSpPr>
        <p:grpSpPr>
          <a:xfrm>
            <a:off x="3213100" y="5295900"/>
            <a:ext cx="4124452" cy="736632"/>
            <a:chOff x="3213100" y="5295900"/>
            <a:chExt cx="4124452" cy="7366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AC9FFAC-2903-9DEA-0F8B-4B767E61E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3100" y="5295900"/>
              <a:ext cx="2717547" cy="70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AE6872-011C-4231-1FF5-14F95EC50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1355" y="5604469"/>
              <a:ext cx="1076197" cy="428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7E69832-9BA4-2A83-08D8-A5F9AD7885F7}"/>
              </a:ext>
            </a:extLst>
          </p:cNvPr>
          <p:cNvSpPr txBox="1"/>
          <p:nvPr/>
        </p:nvSpPr>
        <p:spPr>
          <a:xfrm>
            <a:off x="540258" y="610574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Leaf nodes</a:t>
            </a:r>
          </a:p>
        </p:txBody>
      </p:sp>
    </p:spTree>
    <p:extLst>
      <p:ext uri="{BB962C8B-B14F-4D97-AF65-F5344CB8AC3E}">
        <p14:creationId xmlns:p14="http://schemas.microsoft.com/office/powerpoint/2010/main" val="14361027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</a:t>
            </a:r>
            <a:r>
              <a:rPr lang="en-GB" b="1" dirty="0"/>
              <a:t> pushed</a:t>
            </a:r>
            <a:r>
              <a:rPr lang="en-GB" dirty="0"/>
              <a:t> to 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62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2BF21-A5FD-4B6A-A37C-4AD7005847B0}"/>
              </a:ext>
            </a:extLst>
          </p:cNvPr>
          <p:cNvCxnSpPr>
            <a:cxnSpLocks/>
          </p:cNvCxnSpPr>
          <p:nvPr/>
        </p:nvCxnSpPr>
        <p:spPr>
          <a:xfrm flipH="1">
            <a:off x="6261354" y="5455342"/>
            <a:ext cx="1647368" cy="54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33E08E-6FFB-7D49-AF2E-EB599C44707A}"/>
              </a:ext>
            </a:extLst>
          </p:cNvPr>
          <p:cNvSpPr txBox="1"/>
          <p:nvPr/>
        </p:nvSpPr>
        <p:spPr>
          <a:xfrm>
            <a:off x="540258" y="610574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Internal Node</a:t>
            </a:r>
          </a:p>
        </p:txBody>
      </p:sp>
    </p:spTree>
    <p:extLst>
      <p:ext uri="{BB962C8B-B14F-4D97-AF65-F5344CB8AC3E}">
        <p14:creationId xmlns:p14="http://schemas.microsoft.com/office/powerpoint/2010/main" val="2061975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</a:t>
            </a:r>
            <a:r>
              <a:rPr lang="en-GB" b="1" dirty="0"/>
              <a:t> pushed</a:t>
            </a:r>
            <a:r>
              <a:rPr lang="en-GB" dirty="0"/>
              <a:t> to 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63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2BF21-A5FD-4B6A-A37C-4AD7005847B0}"/>
              </a:ext>
            </a:extLst>
          </p:cNvPr>
          <p:cNvCxnSpPr>
            <a:cxnSpLocks/>
          </p:cNvCxnSpPr>
          <p:nvPr/>
        </p:nvCxnSpPr>
        <p:spPr>
          <a:xfrm flipH="1">
            <a:off x="6261354" y="5455342"/>
            <a:ext cx="1647368" cy="54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EC56B-5167-C0F5-830D-83429EA2D351}"/>
              </a:ext>
            </a:extLst>
          </p:cNvPr>
          <p:cNvSpPr/>
          <p:nvPr/>
        </p:nvSpPr>
        <p:spPr>
          <a:xfrm>
            <a:off x="6261354" y="6024323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644FF-CE0F-C004-4CA6-C26C4810B576}"/>
              </a:ext>
            </a:extLst>
          </p:cNvPr>
          <p:cNvSpPr txBox="1"/>
          <p:nvPr/>
        </p:nvSpPr>
        <p:spPr>
          <a:xfrm>
            <a:off x="540258" y="610574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Internal Node</a:t>
            </a:r>
          </a:p>
        </p:txBody>
      </p:sp>
    </p:spTree>
    <p:extLst>
      <p:ext uri="{BB962C8B-B14F-4D97-AF65-F5344CB8AC3E}">
        <p14:creationId xmlns:p14="http://schemas.microsoft.com/office/powerpoint/2010/main" val="25106677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</a:t>
            </a:r>
            <a:r>
              <a:rPr lang="en-GB" b="1" dirty="0"/>
              <a:t> pushed</a:t>
            </a:r>
            <a:r>
              <a:rPr lang="en-GB" dirty="0"/>
              <a:t> to 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4873752" y="6032532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EC56B-5167-C0F5-830D-83429EA2D351}"/>
              </a:ext>
            </a:extLst>
          </p:cNvPr>
          <p:cNvSpPr/>
          <p:nvPr/>
        </p:nvSpPr>
        <p:spPr>
          <a:xfrm>
            <a:off x="6261354" y="6024323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64CB7-DCB5-1BAD-5F5D-D6FA8D1CAADA}"/>
              </a:ext>
            </a:extLst>
          </p:cNvPr>
          <p:cNvSpPr txBox="1"/>
          <p:nvPr/>
        </p:nvSpPr>
        <p:spPr>
          <a:xfrm>
            <a:off x="540258" y="610574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Internal Node</a:t>
            </a:r>
          </a:p>
        </p:txBody>
      </p:sp>
    </p:spTree>
    <p:extLst>
      <p:ext uri="{BB962C8B-B14F-4D97-AF65-F5344CB8AC3E}">
        <p14:creationId xmlns:p14="http://schemas.microsoft.com/office/powerpoint/2010/main" val="16023991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</a:t>
            </a:r>
            <a:r>
              <a:rPr lang="en-GB" b="1" dirty="0"/>
              <a:t> pushed</a:t>
            </a:r>
            <a:r>
              <a:rPr lang="en-GB" dirty="0"/>
              <a:t> to 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5947664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EC56B-5167-C0F5-830D-83429EA2D351}"/>
              </a:ext>
            </a:extLst>
          </p:cNvPr>
          <p:cNvSpPr/>
          <p:nvPr/>
        </p:nvSpPr>
        <p:spPr>
          <a:xfrm>
            <a:off x="6261354" y="6024323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CAA45-66B2-10B5-1156-FC1D50B153BC}"/>
              </a:ext>
            </a:extLst>
          </p:cNvPr>
          <p:cNvSpPr txBox="1"/>
          <p:nvPr/>
        </p:nvSpPr>
        <p:spPr>
          <a:xfrm>
            <a:off x="540258" y="610574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25646280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a non-root node is full, and a new entry is inserted</a:t>
            </a:r>
          </a:p>
          <a:p>
            <a:pPr marL="1143000" lvl="1" indent="-457200"/>
            <a:r>
              <a:rPr lang="en-GB" dirty="0"/>
              <a:t>Node split into two nodes at the same level</a:t>
            </a:r>
          </a:p>
          <a:p>
            <a:pPr marL="1143000" lvl="1" indent="-457200"/>
            <a:r>
              <a:rPr lang="en-GB" b="1" dirty="0"/>
              <a:t>Middle</a:t>
            </a:r>
            <a:r>
              <a:rPr lang="en-GB" dirty="0"/>
              <a:t> entry is</a:t>
            </a:r>
            <a:r>
              <a:rPr lang="en-GB" b="1" dirty="0"/>
              <a:t> pushed</a:t>
            </a:r>
            <a:r>
              <a:rPr lang="en-GB" dirty="0"/>
              <a:t> to parent node along with two pointers to new split nodes</a:t>
            </a:r>
          </a:p>
          <a:p>
            <a:pPr marL="1600200" lvl="2" indent="-457200"/>
            <a:r>
              <a:rPr lang="en-GB" dirty="0"/>
              <a:t>If a parent node is full, it is also split</a:t>
            </a:r>
          </a:p>
          <a:p>
            <a:pPr marL="1600200" lvl="2" indent="-457200"/>
            <a:r>
              <a:rPr lang="en-GB" dirty="0"/>
              <a:t>Splitting can thus propagate all the way to the root node by creating a new level if the root is split.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node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66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85B8C2-449A-0EA8-B8A2-8931FCFDB213}"/>
              </a:ext>
            </a:extLst>
          </p:cNvPr>
          <p:cNvSpPr/>
          <p:nvPr/>
        </p:nvSpPr>
        <p:spPr>
          <a:xfrm>
            <a:off x="7337552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7A38D0-CBF4-9893-8846-584736BC1E9A}"/>
              </a:ext>
            </a:extLst>
          </p:cNvPr>
          <p:cNvSpPr/>
          <p:nvPr/>
        </p:nvSpPr>
        <p:spPr>
          <a:xfrm>
            <a:off x="3486912" y="6025687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423C0-0399-2610-D869-8BD744600AFD}"/>
              </a:ext>
            </a:extLst>
          </p:cNvPr>
          <p:cNvSpPr/>
          <p:nvPr/>
        </p:nvSpPr>
        <p:spPr>
          <a:xfrm>
            <a:off x="5947664" y="5020435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EC56B-5167-C0F5-830D-83429EA2D351}"/>
              </a:ext>
            </a:extLst>
          </p:cNvPr>
          <p:cNvSpPr/>
          <p:nvPr/>
        </p:nvSpPr>
        <p:spPr>
          <a:xfrm>
            <a:off x="6261354" y="6024323"/>
            <a:ext cx="1389888" cy="579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7D5A69-871D-515A-09C1-20FD3E333B7A}"/>
              </a:ext>
            </a:extLst>
          </p:cNvPr>
          <p:cNvGrpSpPr/>
          <p:nvPr/>
        </p:nvGrpSpPr>
        <p:grpSpPr>
          <a:xfrm>
            <a:off x="3924300" y="5295900"/>
            <a:ext cx="3413252" cy="719315"/>
            <a:chOff x="3924300" y="5295900"/>
            <a:chExt cx="3413252" cy="7193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EF93127-B297-17A6-312C-5EC817F63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24300" y="5295900"/>
              <a:ext cx="2006347" cy="719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08FEA9B-FC94-A5D8-4148-4A798686E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4012" y="5604469"/>
              <a:ext cx="383540" cy="410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86CBCF2-56EA-D98E-5397-CB6D81F081EA}"/>
              </a:ext>
            </a:extLst>
          </p:cNvPr>
          <p:cNvSpPr txBox="1"/>
          <p:nvPr/>
        </p:nvSpPr>
        <p:spPr>
          <a:xfrm>
            <a:off x="540258" y="6105749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New Internal Nodes</a:t>
            </a:r>
          </a:p>
        </p:txBody>
      </p:sp>
    </p:spTree>
    <p:extLst>
      <p:ext uri="{BB962C8B-B14F-4D97-AF65-F5344CB8AC3E}">
        <p14:creationId xmlns:p14="http://schemas.microsoft.com/office/powerpoint/2010/main" val="34147752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No more P pointers in node structure pointing at subtrees (it is a leaf after all)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Each leaf node has at least ⎡p/2⎤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All leaf nodes at same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dirty="0" err="1"/>
              <a:t>P</a:t>
            </a:r>
            <a:r>
              <a:rPr lang="en-GB" baseline="-25000" dirty="0" err="1"/>
              <a:t>previous</a:t>
            </a:r>
            <a:r>
              <a:rPr lang="en-GB" dirty="0"/>
              <a:t> pointer can also be included</a:t>
            </a:r>
          </a:p>
          <a:p>
            <a:pPr marL="1143000" lvl="1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B+trees</a:t>
            </a:r>
            <a:r>
              <a:rPr lang="en-GB" dirty="0"/>
              <a:t> leaf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970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01F9B0-5420-74AF-7E36-8F899D7E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node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451E2-9C05-5ABF-8E1C-175E0B127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68</a:t>
            </a:fld>
            <a:endParaRPr lang="en-GB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86D6B901-BF8E-E479-A21F-610B37C3F9FC}"/>
              </a:ext>
            </a:extLst>
          </p:cNvPr>
          <p:cNvGraphicFramePr>
            <a:graphicFrameLocks noGrp="1"/>
          </p:cNvGraphicFramePr>
          <p:nvPr/>
        </p:nvGraphicFramePr>
        <p:xfrm>
          <a:off x="1327019" y="2662765"/>
          <a:ext cx="1569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68146800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0012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marL="26486" marR="26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 marL="26486" marR="26486"/>
                </a:tc>
                <a:extLst>
                  <a:ext uri="{0D108BD9-81ED-4DB2-BD59-A6C34878D82A}">
                    <a16:rowId xmlns:a16="http://schemas.microsoft.com/office/drawing/2014/main" val="3217362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ACA848-66B6-7712-E067-7F8249C2EE53}"/>
              </a:ext>
            </a:extLst>
          </p:cNvPr>
          <p:cNvGraphicFramePr>
            <a:graphicFrameLocks noGrp="1"/>
          </p:cNvGraphicFramePr>
          <p:nvPr/>
        </p:nvGraphicFramePr>
        <p:xfrm>
          <a:off x="2996867" y="2662765"/>
          <a:ext cx="1569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68146800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0012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marL="26486" marR="26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 marL="26486" marR="26486"/>
                </a:tc>
                <a:extLst>
                  <a:ext uri="{0D108BD9-81ED-4DB2-BD59-A6C34878D82A}">
                    <a16:rowId xmlns:a16="http://schemas.microsoft.com/office/drawing/2014/main" val="3217362973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64500570-32BA-C101-AE35-A5506E326C96}"/>
              </a:ext>
            </a:extLst>
          </p:cNvPr>
          <p:cNvGraphicFramePr>
            <a:graphicFrameLocks noGrp="1"/>
          </p:cNvGraphicFramePr>
          <p:nvPr/>
        </p:nvGraphicFramePr>
        <p:xfrm>
          <a:off x="5311203" y="2662765"/>
          <a:ext cx="1569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68146800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0012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 marL="26486" marR="26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</a:t>
                      </a:r>
                      <a:r>
                        <a:rPr lang="en-US" baseline="-25000" dirty="0" err="1"/>
                        <a:t>i</a:t>
                      </a:r>
                      <a:endParaRPr lang="en-US" dirty="0"/>
                    </a:p>
                  </a:txBody>
                  <a:tcPr marL="26486" marR="26486"/>
                </a:tc>
                <a:extLst>
                  <a:ext uri="{0D108BD9-81ED-4DB2-BD59-A6C34878D82A}">
                    <a16:rowId xmlns:a16="http://schemas.microsoft.com/office/drawing/2014/main" val="32173629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DD8C6F-CB04-62CE-5F0C-521B01D88267}"/>
              </a:ext>
            </a:extLst>
          </p:cNvPr>
          <p:cNvGraphicFramePr>
            <a:graphicFrameLocks noGrp="1"/>
          </p:cNvGraphicFramePr>
          <p:nvPr/>
        </p:nvGraphicFramePr>
        <p:xfrm>
          <a:off x="7393069" y="2662765"/>
          <a:ext cx="1569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797">
                  <a:extLst>
                    <a:ext uri="{9D8B030D-6E8A-4147-A177-3AD203B41FA5}">
                      <a16:colId xmlns:a16="http://schemas.microsoft.com/office/drawing/2014/main" val="2681468006"/>
                    </a:ext>
                  </a:extLst>
                </a:gridCol>
                <a:gridCol w="784797">
                  <a:extLst>
                    <a:ext uri="{9D8B030D-6E8A-4147-A177-3AD203B41FA5}">
                      <a16:colId xmlns:a16="http://schemas.microsoft.com/office/drawing/2014/main" val="1300124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r>
                        <a:rPr lang="en-US" baseline="-25000" dirty="0"/>
                        <a:t>q-1</a:t>
                      </a:r>
                      <a:endParaRPr lang="en-US" dirty="0"/>
                    </a:p>
                  </a:txBody>
                  <a:tcPr marL="26486" marR="26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</a:t>
                      </a:r>
                      <a:r>
                        <a:rPr lang="en-US" baseline="-25000" dirty="0"/>
                        <a:t>q-1</a:t>
                      </a:r>
                      <a:endParaRPr lang="en-US" dirty="0"/>
                    </a:p>
                  </a:txBody>
                  <a:tcPr marL="26486" marR="26486"/>
                </a:tc>
                <a:extLst>
                  <a:ext uri="{0D108BD9-81ED-4DB2-BD59-A6C34878D82A}">
                    <a16:rowId xmlns:a16="http://schemas.microsoft.com/office/drawing/2014/main" val="3217362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8B5418-C892-9AD5-8E5F-8E54295B359D}"/>
              </a:ext>
            </a:extLst>
          </p:cNvPr>
          <p:cNvSpPr txBox="1"/>
          <p:nvPr/>
        </p:nvSpPr>
        <p:spPr>
          <a:xfrm>
            <a:off x="4666715" y="2664273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4772B-6609-B3D3-CC0C-4065DAF679A2}"/>
              </a:ext>
            </a:extLst>
          </p:cNvPr>
          <p:cNvSpPr txBox="1"/>
          <p:nvPr/>
        </p:nvSpPr>
        <p:spPr>
          <a:xfrm>
            <a:off x="6898574" y="26627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EDC41-9737-0685-0772-E6E2114BDB1F}"/>
              </a:ext>
            </a:extLst>
          </p:cNvPr>
          <p:cNvSpPr txBox="1"/>
          <p:nvPr/>
        </p:nvSpPr>
        <p:spPr>
          <a:xfrm>
            <a:off x="8997002" y="2662765"/>
            <a:ext cx="57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next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433DE8-0D11-3871-452B-26412C00E670}"/>
              </a:ext>
            </a:extLst>
          </p:cNvPr>
          <p:cNvCxnSpPr/>
          <p:nvPr/>
        </p:nvCxnSpPr>
        <p:spPr>
          <a:xfrm>
            <a:off x="2495227" y="3032097"/>
            <a:ext cx="0" cy="396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2CDAB1-8B51-D51A-FA7B-E6879933BF3C}"/>
              </a:ext>
            </a:extLst>
          </p:cNvPr>
          <p:cNvCxnSpPr/>
          <p:nvPr/>
        </p:nvCxnSpPr>
        <p:spPr>
          <a:xfrm>
            <a:off x="4073471" y="3036414"/>
            <a:ext cx="0" cy="396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EB6C5-EC3F-2F60-7452-89BF856B1E29}"/>
              </a:ext>
            </a:extLst>
          </p:cNvPr>
          <p:cNvCxnSpPr/>
          <p:nvPr/>
        </p:nvCxnSpPr>
        <p:spPr>
          <a:xfrm>
            <a:off x="6475708" y="3016599"/>
            <a:ext cx="0" cy="396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8B123E-FB77-A9DF-7C11-10D463D86CB0}"/>
              </a:ext>
            </a:extLst>
          </p:cNvPr>
          <p:cNvCxnSpPr/>
          <p:nvPr/>
        </p:nvCxnSpPr>
        <p:spPr>
          <a:xfrm>
            <a:off x="8614475" y="3008443"/>
            <a:ext cx="0" cy="396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938DB-2988-B3FC-B4C3-BE04F2206DBC}"/>
              </a:ext>
            </a:extLst>
          </p:cNvPr>
          <p:cNvCxnSpPr>
            <a:cxnSpLocks/>
          </p:cNvCxnSpPr>
          <p:nvPr/>
        </p:nvCxnSpPr>
        <p:spPr>
          <a:xfrm>
            <a:off x="9714854" y="2809991"/>
            <a:ext cx="854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BD384A-21C3-C6D3-4777-7CDA7121048B}"/>
              </a:ext>
            </a:extLst>
          </p:cNvPr>
          <p:cNvSpPr txBox="1"/>
          <p:nvPr/>
        </p:nvSpPr>
        <p:spPr>
          <a:xfrm>
            <a:off x="5393111" y="3387439"/>
            <a:ext cx="135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Pointer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8E7CA5-9F68-DA36-5695-7F9B0157B97E}"/>
              </a:ext>
            </a:extLst>
          </p:cNvPr>
          <p:cNvSpPr txBox="1"/>
          <p:nvPr/>
        </p:nvSpPr>
        <p:spPr>
          <a:xfrm>
            <a:off x="9301073" y="3059668"/>
            <a:ext cx="251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to next leaf 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B881AC-9F60-CBFF-507F-36952F6C2CEA}"/>
              </a:ext>
            </a:extLst>
          </p:cNvPr>
          <p:cNvSpPr txBox="1"/>
          <p:nvPr/>
        </p:nvSpPr>
        <p:spPr>
          <a:xfrm>
            <a:off x="648541" y="5158146"/>
            <a:ext cx="257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&lt;= p and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&lt; K</a:t>
            </a:r>
            <a:r>
              <a:rPr lang="en-US" baseline="-25000" dirty="0"/>
              <a:t>2 </a:t>
            </a:r>
            <a:r>
              <a:rPr lang="en-US" dirty="0"/>
              <a:t>&lt; … &lt; K</a:t>
            </a:r>
            <a:r>
              <a:rPr lang="en-US" baseline="-25000" dirty="0"/>
              <a:t>q-1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4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Since internal nodes contain search values and tree pointers without any data pointers, </a:t>
            </a:r>
            <a:r>
              <a:rPr lang="en-GB" dirty="0">
                <a:solidFill>
                  <a:srgbClr val="C00000"/>
                </a:solidFill>
              </a:rPr>
              <a:t>more entries can be packed into internal node of a B+ tree than for a similar B-tree</a:t>
            </a:r>
          </a:p>
          <a:p>
            <a:pPr marL="1143000" lvl="1" indent="-457200"/>
            <a:r>
              <a:rPr lang="en-GB" dirty="0"/>
              <a:t>For same block size, order P will be larger for a B+ tree</a:t>
            </a:r>
          </a:p>
          <a:p>
            <a:pPr lvl="1" indent="0">
              <a:buNone/>
            </a:pPr>
            <a:r>
              <a:rPr lang="en-GB" dirty="0"/>
              <a:t>		∴ fewer levels</a:t>
            </a:r>
          </a:p>
          <a:p>
            <a:pPr lvl="1" indent="0">
              <a:buNone/>
            </a:pPr>
            <a:r>
              <a:rPr lang="en-GB" dirty="0"/>
              <a:t>			∴ improved search time</a:t>
            </a:r>
          </a:p>
          <a:p>
            <a:pPr marL="1028700" lvl="1" indent="-342900"/>
            <a:r>
              <a:rPr lang="en-GB" dirty="0"/>
              <a:t>Order P can be different for internal nodes and leaf nodes as they have different 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B+trees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4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1953171"/>
            <a:ext cx="9742714" cy="422379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Special type of tree used to guide search for a record, given a value of one of an attribute’s records (aka the search field)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The maximum number of search values is called order </a:t>
            </a:r>
            <a:r>
              <a:rPr lang="en-GB" sz="2000" b="1" dirty="0"/>
              <a:t>p</a:t>
            </a:r>
            <a:r>
              <a:rPr lang="en-GB" sz="20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A Node contains at most </a:t>
            </a:r>
            <a:r>
              <a:rPr lang="en-GB" sz="2000" b="1" dirty="0"/>
              <a:t>p-1 search values (K)</a:t>
            </a:r>
            <a:r>
              <a:rPr lang="en-GB" sz="2000" dirty="0"/>
              <a:t> and </a:t>
            </a:r>
            <a:r>
              <a:rPr lang="en-GB" sz="2000" b="1" dirty="0"/>
              <a:t>p pointers (P)</a:t>
            </a:r>
            <a:endParaRPr lang="en-GB" sz="2000" b="1" dirty="0">
              <a:solidFill>
                <a:srgbClr val="B5121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B375D0-25C7-9F9D-7E22-2F931A10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53538"/>
              </p:ext>
            </p:extLst>
          </p:nvPr>
        </p:nvGraphicFramePr>
        <p:xfrm>
          <a:off x="1964267" y="424968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6502417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43598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763238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0677215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231043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997194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55490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473906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2509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q-1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baseline="-25000" dirty="0" err="1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377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4AF5152-9567-161A-EBD7-0300AAE4BDC7}"/>
              </a:ext>
            </a:extLst>
          </p:cNvPr>
          <p:cNvSpPr txBox="1"/>
          <p:nvPr/>
        </p:nvSpPr>
        <p:spPr>
          <a:xfrm>
            <a:off x="9327592" y="3561821"/>
            <a:ext cx="257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&lt;= p and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&lt; K</a:t>
            </a:r>
            <a:r>
              <a:rPr lang="en-US" baseline="-25000" dirty="0"/>
              <a:t>2 </a:t>
            </a:r>
            <a:r>
              <a:rPr lang="en-US" dirty="0"/>
              <a:t>&lt; … &lt; K</a:t>
            </a:r>
            <a:r>
              <a:rPr lang="en-US" baseline="-25000" dirty="0"/>
              <a:t>q-1</a:t>
            </a:r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AFD98D8B-B1F4-E9F9-0426-54A9755E7262}"/>
              </a:ext>
            </a:extLst>
          </p:cNvPr>
          <p:cNvSpPr/>
          <p:nvPr/>
        </p:nvSpPr>
        <p:spPr>
          <a:xfrm>
            <a:off x="2861734" y="5153213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7E2570A-5E70-F0E4-1610-9C4B964D0DD9}"/>
              </a:ext>
            </a:extLst>
          </p:cNvPr>
          <p:cNvSpPr/>
          <p:nvPr/>
        </p:nvSpPr>
        <p:spPr>
          <a:xfrm>
            <a:off x="5590896" y="5170145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47D71E60-E143-3FF1-7F2F-93A56FBE3CC9}"/>
              </a:ext>
            </a:extLst>
          </p:cNvPr>
          <p:cNvSpPr/>
          <p:nvPr/>
        </p:nvSpPr>
        <p:spPr>
          <a:xfrm>
            <a:off x="8422344" y="5187078"/>
            <a:ext cx="804334" cy="66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AA7CF2-A963-2AAC-728B-84B89AD16DB5}"/>
              </a:ext>
            </a:extLst>
          </p:cNvPr>
          <p:cNvCxnSpPr>
            <a:cxnSpLocks/>
          </p:cNvCxnSpPr>
          <p:nvPr/>
        </p:nvCxnSpPr>
        <p:spPr>
          <a:xfrm>
            <a:off x="2438400" y="4620525"/>
            <a:ext cx="812800" cy="549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1EDBB7-8801-5F09-4576-83DF8A76545A}"/>
              </a:ext>
            </a:extLst>
          </p:cNvPr>
          <p:cNvSpPr txBox="1"/>
          <p:nvPr/>
        </p:nvSpPr>
        <p:spPr>
          <a:xfrm>
            <a:off x="2965322" y="5768203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&lt; K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CB6364-5340-245F-4755-EA7E53214B5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993063" y="4638273"/>
            <a:ext cx="77535" cy="53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0921BB-53A2-2D4F-0CAA-85EE6B325CFE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824511" y="4620525"/>
            <a:ext cx="861355" cy="56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BBDB52-82BE-A196-BA3B-BD70CF2C554F}"/>
              </a:ext>
            </a:extLst>
          </p:cNvPr>
          <p:cNvSpPr txBox="1"/>
          <p:nvPr/>
        </p:nvSpPr>
        <p:spPr>
          <a:xfrm>
            <a:off x="5427476" y="5807630"/>
            <a:ext cx="12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i-1 </a:t>
            </a:r>
            <a:r>
              <a:rPr lang="en-US" dirty="0"/>
              <a:t>&lt; X &lt; K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F6248-7104-3E3B-91CA-BB1AA4CC1BD5}"/>
              </a:ext>
            </a:extLst>
          </p:cNvPr>
          <p:cNvSpPr txBox="1"/>
          <p:nvPr/>
        </p:nvSpPr>
        <p:spPr>
          <a:xfrm>
            <a:off x="8354096" y="5849163"/>
            <a:ext cx="120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q-1 </a:t>
            </a:r>
            <a:r>
              <a:rPr lang="en-US" dirty="0"/>
              <a:t>&lt; X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60805-F0A9-13B5-51BC-DFDA95266E6F}"/>
              </a:ext>
            </a:extLst>
          </p:cNvPr>
          <p:cNvSpPr txBox="1"/>
          <p:nvPr/>
        </p:nvSpPr>
        <p:spPr>
          <a:xfrm>
            <a:off x="9294926" y="4785103"/>
            <a:ext cx="257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 is pointer to child node or null pointer</a:t>
            </a:r>
          </a:p>
        </p:txBody>
      </p:sp>
    </p:spTree>
    <p:extLst>
      <p:ext uri="{BB962C8B-B14F-4D97-AF65-F5344CB8AC3E}">
        <p14:creationId xmlns:p14="http://schemas.microsoft.com/office/powerpoint/2010/main" val="561157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Analysis and simulation have shown that after many random insertions and deletions on B-trees and </a:t>
            </a:r>
            <a:r>
              <a:rPr lang="en-GB" dirty="0" err="1"/>
              <a:t>B+trees</a:t>
            </a:r>
            <a:endParaRPr lang="en-GB" dirty="0"/>
          </a:p>
          <a:p>
            <a:pPr marL="1143000" lvl="1" indent="-457200"/>
            <a:r>
              <a:rPr lang="en-GB" dirty="0"/>
              <a:t>Nodes approximately 69% full when no. of values in tree stabilises</a:t>
            </a:r>
          </a:p>
          <a:p>
            <a:pPr marL="1143000" lvl="1" indent="-457200"/>
            <a:r>
              <a:rPr lang="en-GB" dirty="0"/>
              <a:t>Node splitting and combination occurs rarely </a:t>
            </a:r>
          </a:p>
          <a:p>
            <a:pPr marL="1600200" lvl="2" indent="-457200"/>
            <a:r>
              <a:rPr lang="en-GB" dirty="0"/>
              <a:t>∴ Insertion and deletion becomes efficient</a:t>
            </a:r>
          </a:p>
          <a:p>
            <a:pPr marL="1143000" lvl="1" indent="-457200"/>
            <a:r>
              <a:rPr lang="en-GB" dirty="0"/>
              <a:t>If number of values grows, tree will expand without problems</a:t>
            </a:r>
          </a:p>
          <a:p>
            <a:pPr marL="1600200" lvl="2" indent="-457200"/>
            <a:r>
              <a:rPr lang="en-GB" dirty="0"/>
              <a:t>Splitting of nodes may occur, so some insertions may take more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B-trees and </a:t>
            </a:r>
            <a:r>
              <a:rPr lang="en-GB" dirty="0" err="1"/>
              <a:t>B+trees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634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https://www.cs.usfca.edu/~galles/visualization/BPlusTree.html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Courtesy of University Of San Francisco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Experiment and see how the following are handled:</a:t>
            </a:r>
          </a:p>
          <a:p>
            <a:pPr marL="1143000" lvl="1" indent="-457200"/>
            <a:r>
              <a:rPr lang="en-GB" dirty="0"/>
              <a:t>Insertions</a:t>
            </a:r>
          </a:p>
          <a:p>
            <a:pPr marL="1143000" lvl="1" indent="-457200"/>
            <a:r>
              <a:rPr lang="en-GB" dirty="0"/>
              <a:t>Deletions</a:t>
            </a:r>
          </a:p>
          <a:p>
            <a:pPr marL="1143000" lvl="1" indent="-457200"/>
            <a:r>
              <a:rPr lang="en-GB" dirty="0"/>
              <a:t>Searches</a:t>
            </a:r>
          </a:p>
          <a:p>
            <a:pPr marL="1143000" lvl="1" indent="-457200"/>
            <a:endParaRPr lang="en-GB" dirty="0"/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Explore some B+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2635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F855C8E5-4371-7483-2DBB-229C08493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262" y="2239926"/>
            <a:ext cx="3862388" cy="386238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C613F5-61E1-4841-8657-51CDA4D2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B+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FBEA2-FB14-1C68-7C3F-808AE9AB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641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B+ Trees in Practice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dirty="0"/>
              <a:t>Typical order: 150. (log_150 (N))  Typical fill-factor (# of empty search value/#number of search values): 67%.</a:t>
            </a:r>
          </a:p>
          <a:p>
            <a:pPr lvl="1">
              <a:buSzPct val="75000"/>
            </a:pPr>
            <a:r>
              <a:rPr lang="en-US" dirty="0"/>
              <a:t>average fanout (number of pointers leaving a node) = 133</a:t>
            </a:r>
          </a:p>
          <a:p>
            <a:r>
              <a:rPr lang="en-US" dirty="0"/>
              <a:t>Typical capacities:</a:t>
            </a:r>
          </a:p>
          <a:p>
            <a:pPr lvl="1">
              <a:buSzPct val="75000"/>
            </a:pPr>
            <a:r>
              <a:rPr lang="en-US" dirty="0"/>
              <a:t>Height 4: 133</a:t>
            </a:r>
            <a:r>
              <a:rPr lang="en-US" baseline="30000" dirty="0"/>
              <a:t>4</a:t>
            </a:r>
            <a:r>
              <a:rPr lang="en-US" dirty="0"/>
              <a:t> = 312,900,700 records</a:t>
            </a:r>
          </a:p>
          <a:p>
            <a:pPr lvl="1">
              <a:buSzPct val="75000"/>
            </a:pPr>
            <a:r>
              <a:rPr lang="en-US" dirty="0"/>
              <a:t>Height 3: 133</a:t>
            </a:r>
            <a:r>
              <a:rPr lang="en-US" baseline="30000" dirty="0"/>
              <a:t>3</a:t>
            </a:r>
            <a:r>
              <a:rPr lang="en-US" dirty="0"/>
              <a:t> =     2,352,637 records</a:t>
            </a:r>
          </a:p>
          <a:p>
            <a:r>
              <a:rPr lang="en-US" dirty="0"/>
              <a:t>Can often hold top levels in buffer pool:</a:t>
            </a:r>
          </a:p>
          <a:p>
            <a:pPr lvl="1">
              <a:buSzPct val="75000"/>
            </a:pPr>
            <a:r>
              <a:rPr lang="en-US" dirty="0"/>
              <a:t>Level 1 =           1 page  =     8 Kbytes</a:t>
            </a:r>
          </a:p>
          <a:p>
            <a:pPr lvl="1">
              <a:buSzPct val="75000"/>
            </a:pPr>
            <a:r>
              <a:rPr lang="en-US" dirty="0"/>
              <a:t>Level 2 =      133 pages =     1 Mbyte</a:t>
            </a:r>
          </a:p>
          <a:p>
            <a:pPr lvl="1">
              <a:buSzPct val="75000"/>
            </a:pPr>
            <a:r>
              <a:rPr lang="en-US" dirty="0"/>
              <a:t>Level 3 = 17,689 pages = 133 </a:t>
            </a:r>
            <a:r>
              <a:rPr lang="en-US" dirty="0" err="1"/>
              <a:t>MBytes</a:t>
            </a:r>
            <a:r>
              <a:rPr 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59148087"/>
      </p:ext>
    </p:extLst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BE2C13-5D9E-65A3-E3BA-AC3B99ABF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get started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EDD5602-EA47-C86F-082E-3C92EFE82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096DC-93B4-00E4-BDCA-612BC6C8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18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6C833-9367-39D6-CDF7-338ECD1B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you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BC85A2-F735-2F44-CD34-2009A6BA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559" y="2314575"/>
            <a:ext cx="7468907" cy="38623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4485-7E31-8131-BC5E-7C49AF7A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762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6C833-9367-39D6-CDF7-338ECD1B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4485-7E31-8131-BC5E-7C49AF7A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76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BDB3F-DF1D-0DE7-B430-D1D2BD78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943" y="309539"/>
            <a:ext cx="8005214" cy="6072595"/>
          </a:xfrm>
        </p:spPr>
      </p:pic>
    </p:spTree>
    <p:extLst>
      <p:ext uri="{BB962C8B-B14F-4D97-AF65-F5344CB8AC3E}">
        <p14:creationId xmlns:p14="http://schemas.microsoft.com/office/powerpoint/2010/main" val="22285792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6C833-9367-39D6-CDF7-338ECD1B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4485-7E31-8131-BC5E-7C49AF7A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77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BDB3F-DF1D-0DE7-B430-D1D2BD78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943" y="309539"/>
            <a:ext cx="8005214" cy="607259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EE8064-70AB-2B38-A5DD-A4DA872536F6}"/>
              </a:ext>
            </a:extLst>
          </p:cNvPr>
          <p:cNvSpPr/>
          <p:nvPr/>
        </p:nvSpPr>
        <p:spPr>
          <a:xfrm>
            <a:off x="3414861" y="3771328"/>
            <a:ext cx="1989244" cy="3651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402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6C833-9367-39D6-CDF7-338ECD1B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4485-7E31-8131-BC5E-7C49AF7AF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78</a:t>
            </a:fld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BDB3F-DF1D-0DE7-B430-D1D2BD785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943" y="309539"/>
            <a:ext cx="8005214" cy="6072595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21D9DD-02A2-F4FB-E38C-E29F5FADA866}"/>
              </a:ext>
            </a:extLst>
          </p:cNvPr>
          <p:cNvSpPr/>
          <p:nvPr/>
        </p:nvSpPr>
        <p:spPr>
          <a:xfrm>
            <a:off x="3236943" y="5321808"/>
            <a:ext cx="7827297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2383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9E86-C820-5757-2387-D2B902B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706A6B-EB48-57D9-CCA0-E1C1E5AE9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11244"/>
          <a:stretch/>
        </p:blipFill>
        <p:spPr>
          <a:xfrm>
            <a:off x="2672596" y="399892"/>
            <a:ext cx="8949428" cy="5564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512A-0730-0C41-6A72-6A50F28A8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7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2007005"/>
            <a:ext cx="9742714" cy="416995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To search for value </a:t>
            </a:r>
            <a:r>
              <a:rPr lang="en-GB" b="1" dirty="0"/>
              <a:t>X</a:t>
            </a:r>
            <a:r>
              <a:rPr lang="en-GB" dirty="0"/>
              <a:t> we follow the appropriate pointer P</a:t>
            </a:r>
            <a:r>
              <a:rPr lang="en-GB" baseline="-25000" dirty="0"/>
              <a:t>i</a:t>
            </a:r>
            <a:r>
              <a:rPr lang="en-GB" dirty="0"/>
              <a:t> according to the constraints on the previous slide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Tree here is of order p=3</a:t>
            </a:r>
          </a:p>
          <a:p>
            <a:pPr marL="1600200" lvl="2" indent="-457200"/>
            <a:endParaRPr lang="en-GB" dirty="0"/>
          </a:p>
          <a:p>
            <a:pPr marL="1600200" lvl="2" indent="-457200"/>
            <a:endParaRPr lang="en-GB" sz="1600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</a:t>
            </a:fld>
            <a:endParaRPr lang="en-GB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5A7B50-BF23-004E-245A-E27BE8B1682A}"/>
              </a:ext>
            </a:extLst>
          </p:cNvPr>
          <p:cNvGraphicFramePr>
            <a:graphicFrameLocks noGrp="1"/>
          </p:cNvGraphicFramePr>
          <p:nvPr/>
        </p:nvGraphicFramePr>
        <p:xfrm>
          <a:off x="5427911" y="3150446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C2FBB5-79B9-8E73-3761-8A24BB8E2983}"/>
              </a:ext>
            </a:extLst>
          </p:cNvPr>
          <p:cNvGraphicFramePr>
            <a:graphicFrameLocks noGrp="1"/>
          </p:cNvGraphicFramePr>
          <p:nvPr/>
        </p:nvGraphicFramePr>
        <p:xfrm>
          <a:off x="3963177" y="3986901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40F5D32-80C0-DF63-DC7D-CB158E6BEF12}"/>
              </a:ext>
            </a:extLst>
          </p:cNvPr>
          <p:cNvGraphicFramePr>
            <a:graphicFrameLocks noGrp="1"/>
          </p:cNvGraphicFramePr>
          <p:nvPr/>
        </p:nvGraphicFramePr>
        <p:xfrm>
          <a:off x="7009283" y="3986901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FB5961F-3F5E-5C6E-AF63-4CC201CB7BC8}"/>
              </a:ext>
            </a:extLst>
          </p:cNvPr>
          <p:cNvGraphicFramePr>
            <a:graphicFrameLocks noGrp="1"/>
          </p:cNvGraphicFramePr>
          <p:nvPr/>
        </p:nvGraphicFramePr>
        <p:xfrm>
          <a:off x="1584044" y="4919980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270F6CB-0961-F2FF-1476-049BC3FD93F7}"/>
              </a:ext>
            </a:extLst>
          </p:cNvPr>
          <p:cNvGraphicFramePr>
            <a:graphicFrameLocks noGrp="1"/>
          </p:cNvGraphicFramePr>
          <p:nvPr/>
        </p:nvGraphicFramePr>
        <p:xfrm>
          <a:off x="5123112" y="4971713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0DF08EEC-4BEB-7E7E-6655-4F58D2D64A02}"/>
              </a:ext>
            </a:extLst>
          </p:cNvPr>
          <p:cNvGraphicFramePr>
            <a:graphicFrameLocks noGrp="1"/>
          </p:cNvGraphicFramePr>
          <p:nvPr/>
        </p:nvGraphicFramePr>
        <p:xfrm>
          <a:off x="8188265" y="4919980"/>
          <a:ext cx="1945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55">
                  <a:extLst>
                    <a:ext uri="{9D8B030D-6E8A-4147-A177-3AD203B41FA5}">
                      <a16:colId xmlns:a16="http://schemas.microsoft.com/office/drawing/2014/main" val="1312167265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615837430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909156272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3124586786"/>
                    </a:ext>
                  </a:extLst>
                </a:gridCol>
                <a:gridCol w="389155">
                  <a:extLst>
                    <a:ext uri="{9D8B030D-6E8A-4147-A177-3AD203B41FA5}">
                      <a16:colId xmlns:a16="http://schemas.microsoft.com/office/drawing/2014/main" val="29515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21889" marR="2188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4144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3B4C0D-0A46-F045-AFA9-ACF6BAEBF59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936064" y="3290328"/>
            <a:ext cx="693520" cy="696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DCF339-1F2D-6690-DAE9-4DAD6D29AC7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00050" y="3290328"/>
            <a:ext cx="1582120" cy="696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CADEE2-4C49-E1F8-C171-2406F5F4B76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556931" y="4188643"/>
            <a:ext cx="1607920" cy="731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F3BBEF-36EB-0AEA-6915-9CE919F6113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95999" y="4160650"/>
            <a:ext cx="1902355" cy="811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9CF4F5-6568-D59D-5043-42A8AFCED30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53784" y="4160650"/>
            <a:ext cx="407368" cy="759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D694CA-5A25-9523-19B2-72E32CDD98AA}"/>
              </a:ext>
            </a:extLst>
          </p:cNvPr>
          <p:cNvSpPr txBox="1"/>
          <p:nvPr/>
        </p:nvSpPr>
        <p:spPr>
          <a:xfrm>
            <a:off x="3762669" y="3483190"/>
            <a:ext cx="133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subtree contains X &lt;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3831E-5326-F9E9-8039-0956B0294F64}"/>
              </a:ext>
            </a:extLst>
          </p:cNvPr>
          <p:cNvSpPr txBox="1"/>
          <p:nvPr/>
        </p:nvSpPr>
        <p:spPr>
          <a:xfrm>
            <a:off x="1102611" y="5210671"/>
            <a:ext cx="133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subtree contains X &lt;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2EB6F3-10ED-C595-A996-C695042A4A6D}"/>
              </a:ext>
            </a:extLst>
          </p:cNvPr>
          <p:cNvSpPr txBox="1"/>
          <p:nvPr/>
        </p:nvSpPr>
        <p:spPr>
          <a:xfrm>
            <a:off x="4454245" y="5293491"/>
            <a:ext cx="1734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subtree contains 6 &lt; X &lt; 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8A638A-0CD8-17C2-0E85-951AF42F5A40}"/>
              </a:ext>
            </a:extLst>
          </p:cNvPr>
          <p:cNvSpPr txBox="1"/>
          <p:nvPr/>
        </p:nvSpPr>
        <p:spPr>
          <a:xfrm>
            <a:off x="7737733" y="3434814"/>
            <a:ext cx="133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subtree contains X &gt;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26DB32-72F0-9B71-BD48-2DC3A5BD8555}"/>
              </a:ext>
            </a:extLst>
          </p:cNvPr>
          <p:cNvSpPr txBox="1"/>
          <p:nvPr/>
        </p:nvSpPr>
        <p:spPr>
          <a:xfrm>
            <a:off x="9617741" y="5272108"/>
            <a:ext cx="133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subtree contains X &gt; 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D29A1-B0C9-E803-BDBE-C4E63DC12B25}"/>
              </a:ext>
            </a:extLst>
          </p:cNvPr>
          <p:cNvSpPr txBox="1"/>
          <p:nvPr/>
        </p:nvSpPr>
        <p:spPr>
          <a:xfrm>
            <a:off x="9982757" y="3102763"/>
            <a:ext cx="130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for 8</a:t>
            </a:r>
          </a:p>
        </p:txBody>
      </p:sp>
    </p:spTree>
    <p:extLst>
      <p:ext uri="{BB962C8B-B14F-4D97-AF65-F5344CB8AC3E}">
        <p14:creationId xmlns:p14="http://schemas.microsoft.com/office/powerpoint/2010/main" val="41288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9E86-C820-5757-2387-D2B902BE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You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706A6B-EB48-57D9-CCA0-E1C1E5AE9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11244"/>
          <a:stretch/>
        </p:blipFill>
        <p:spPr>
          <a:xfrm>
            <a:off x="2672596" y="399892"/>
            <a:ext cx="8949428" cy="5564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512A-0730-0C41-6A72-6A50F28A8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80</a:t>
            </a:fld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8F51B-AEE7-CB56-D1FF-4923E0D5B788}"/>
              </a:ext>
            </a:extLst>
          </p:cNvPr>
          <p:cNvSpPr/>
          <p:nvPr/>
        </p:nvSpPr>
        <p:spPr>
          <a:xfrm>
            <a:off x="2852895" y="4453128"/>
            <a:ext cx="8769129" cy="81381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819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A306D7-960A-AD3F-35C5-747DF9F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CD57B-B099-BF30-E93A-8DF05479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tree (order = p)</a:t>
            </a:r>
          </a:p>
          <a:p>
            <a:pPr lvl="1"/>
            <a:r>
              <a:rPr lang="en-GB" dirty="0"/>
              <a:t>Minimum number of tree pointers per node is </a:t>
            </a:r>
            <a:r>
              <a:rPr lang="en-GB" i="1" dirty="0"/>
              <a:t>Ceil</a:t>
            </a:r>
            <a:r>
              <a:rPr lang="en-GB" dirty="0"/>
              <a:t>(p/2)</a:t>
            </a:r>
          </a:p>
          <a:p>
            <a:pPr lvl="1"/>
            <a:r>
              <a:rPr lang="en-GB" dirty="0"/>
              <a:t>Minimum number of key values per node is </a:t>
            </a:r>
            <a:r>
              <a:rPr lang="en-GB" i="1" dirty="0"/>
              <a:t>Ceil</a:t>
            </a:r>
            <a:r>
              <a:rPr lang="en-GB" dirty="0"/>
              <a:t>(p/2)  -1</a:t>
            </a:r>
          </a:p>
          <a:p>
            <a:r>
              <a:rPr lang="en-GB" dirty="0"/>
              <a:t>B Tree insertion</a:t>
            </a:r>
          </a:p>
          <a:p>
            <a:pPr lvl="1"/>
            <a:r>
              <a:rPr lang="en-GB" dirty="0"/>
              <a:t>Split based on “push-up” values</a:t>
            </a:r>
          </a:p>
          <a:p>
            <a:r>
              <a:rPr lang="en-GB" dirty="0"/>
              <a:t>B+ Tree insertion</a:t>
            </a:r>
          </a:p>
          <a:p>
            <a:pPr lvl="1"/>
            <a:r>
              <a:rPr lang="en-GB" dirty="0"/>
              <a:t>Except for internal nodes, the split is based on “copy-up” values.</a:t>
            </a:r>
          </a:p>
          <a:p>
            <a:pPr lvl="1"/>
            <a:r>
              <a:rPr lang="en-GB" dirty="0"/>
              <a:t>Because….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CBE92-3A36-2D5C-EDE4-57C0800D1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739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D1C901-2BFC-4BAC-9091-E872C008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CE49-B955-D9E1-F895-BF35B67E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between 11-33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75B5-1377-0151-F8FA-BE82D695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157FB-6CCA-FCDF-1497-9D0B722E0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558" y="2196519"/>
            <a:ext cx="1128870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889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D1C901-2BFC-4BAC-9091-E872C008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CCCE49-B955-D9E1-F895-BF35B67E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between 11-33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75B5-1377-0151-F8FA-BE82D695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157FB-6CCA-FCDF-1497-9D0B722E0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558" y="2196519"/>
            <a:ext cx="11288700" cy="390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B1DE4B-90E8-1AAD-C842-D660B5CD5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558" y="2196518"/>
            <a:ext cx="11288700" cy="3905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35811-6022-0E8F-6C50-38A811DBE2BB}"/>
              </a:ext>
            </a:extLst>
          </p:cNvPr>
          <p:cNvSpPr txBox="1"/>
          <p:nvPr/>
        </p:nvSpPr>
        <p:spPr>
          <a:xfrm>
            <a:off x="4681728" y="1593012"/>
            <a:ext cx="662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6 Node accesses have been made.</a:t>
            </a:r>
          </a:p>
        </p:txBody>
      </p:sp>
    </p:spTree>
    <p:extLst>
      <p:ext uri="{BB962C8B-B14F-4D97-AF65-F5344CB8AC3E}">
        <p14:creationId xmlns:p14="http://schemas.microsoft.com/office/powerpoint/2010/main" val="172559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These structures are very good for search</a:t>
            </a:r>
          </a:p>
          <a:p>
            <a:pPr marL="1143000" lvl="1" indent="-457200"/>
            <a:r>
              <a:rPr lang="en-GB" dirty="0"/>
              <a:t>Binary search allows for very efficiently finding records in very large datasets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But it’s not the only or necessarily always the fastest way to find something (still need to do </a:t>
            </a:r>
            <a:r>
              <a:rPr lang="en-GB" dirty="0" err="1"/>
              <a:t>log_p</a:t>
            </a:r>
            <a:r>
              <a:rPr lang="en-GB" dirty="0"/>
              <a:t> (N) search).. </a:t>
            </a:r>
          </a:p>
          <a:p>
            <a:pPr marL="1143000" lvl="1" indent="-457200"/>
            <a:r>
              <a:rPr lang="en-GB" dirty="0"/>
              <a:t>Searching for something v. just ‘knowing’ where it is…</a:t>
            </a:r>
          </a:p>
          <a:p>
            <a:pPr marL="1600200" lvl="2" indent="-457200"/>
            <a:r>
              <a:rPr lang="en-GB" dirty="0"/>
              <a:t>A hash table and hashing function gives us a mechanism for obtaining the location of a data item directly (either  a memory location or disk block in which the record is stored)</a:t>
            </a:r>
          </a:p>
          <a:p>
            <a:pPr marL="1600200" lvl="2" indent="-457200"/>
            <a:r>
              <a:rPr lang="en-GB" dirty="0"/>
              <a:t>Find in O(1)!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Ordered files and B-trees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4948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Hash function is any function that maps a data item (of arbitrary size) to a fixed (usually an integer) value</a:t>
            </a:r>
          </a:p>
          <a:p>
            <a:pPr marL="1143000" lvl="1" indent="-457200"/>
            <a:r>
              <a:rPr lang="en-GB" dirty="0"/>
              <a:t>H(23949837) -&gt;1	H(</a:t>
            </a:r>
            <a:r>
              <a:rPr lang="en-GB" dirty="0" err="1"/>
              <a:t>uraz</a:t>
            </a:r>
            <a:r>
              <a:rPr lang="en-GB" dirty="0"/>
              <a:t>)-&gt;85</a:t>
            </a:r>
          </a:p>
          <a:p>
            <a:pPr marL="1143000" lvl="1" indent="-457200"/>
            <a:r>
              <a:rPr lang="en-GB" dirty="0"/>
              <a:t>H(85729302) -&gt;2	H(Luke)-&gt;96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Hash table (also called a hash map) is a data structure that implements an associative array or dictionary.</a:t>
            </a:r>
          </a:p>
          <a:p>
            <a:pPr marL="1143000" lvl="1" indent="-457200"/>
            <a:r>
              <a:rPr lang="en-GB" dirty="0">
                <a:solidFill>
                  <a:schemeClr val="bg1"/>
                </a:solidFill>
              </a:rPr>
              <a:t>maps many keys to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Hash function (h) is applied to hash field value to yield the address of the disk block in which record is stored.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For most records located in this way, only need a single block access to retrieve the record.</a:t>
            </a:r>
          </a:p>
          <a:p>
            <a:pPr marL="1143000" lvl="1" indent="-457200"/>
            <a:r>
              <a:rPr lang="en-GB" dirty="0">
                <a:solidFill>
                  <a:schemeClr val="bg1"/>
                </a:solidFill>
              </a:rPr>
              <a:t>Very very fast under certain circumstances</a:t>
            </a:r>
          </a:p>
          <a:p>
            <a:pPr marL="457200" indent="-457200"/>
            <a:endParaRPr lang="en-GB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hash?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029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Hash function is any function that maps a data item (of arbitrary size) to a fixed (usually an integer) value</a:t>
            </a:r>
          </a:p>
          <a:p>
            <a:pPr marL="1143000" lvl="1" indent="-457200"/>
            <a:r>
              <a:rPr lang="en-GB" dirty="0"/>
              <a:t>H(23949837) -&gt;1	H(</a:t>
            </a:r>
            <a:r>
              <a:rPr lang="en-GB" dirty="0" err="1"/>
              <a:t>uraz</a:t>
            </a:r>
            <a:r>
              <a:rPr lang="en-GB" dirty="0"/>
              <a:t>)-&gt;85</a:t>
            </a:r>
          </a:p>
          <a:p>
            <a:pPr marL="1143000" lvl="1" indent="-457200"/>
            <a:r>
              <a:rPr lang="en-GB" dirty="0"/>
              <a:t>H(85729302) -&gt;2	H(Luke)-&gt;96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Hash table (also called a hash map) is a data structure that implements an associative array or dictionary.</a:t>
            </a:r>
          </a:p>
          <a:p>
            <a:pPr marL="1143000" lvl="1" indent="-457200"/>
            <a:r>
              <a:rPr lang="en-GB" dirty="0"/>
              <a:t>maps many keys to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Hash function (h) is applied to hash field value to yield the address of the disk block in which record is stored.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For most records located in this way, only need a single block access to retrieve the record.</a:t>
            </a:r>
          </a:p>
          <a:p>
            <a:pPr marL="1143000" lvl="1" indent="-457200"/>
            <a:r>
              <a:rPr lang="en-GB" dirty="0">
                <a:solidFill>
                  <a:schemeClr val="bg1"/>
                </a:solidFill>
              </a:rPr>
              <a:t>Very very fast under certain circumstances</a:t>
            </a:r>
          </a:p>
          <a:p>
            <a:pPr marL="457200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hash?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3799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Hash function is any function that maps a data item (of arbitrary size) to a fixed (usually an integer) value</a:t>
            </a:r>
          </a:p>
          <a:p>
            <a:pPr marL="1143000" lvl="1" indent="-457200"/>
            <a:r>
              <a:rPr lang="en-GB" dirty="0"/>
              <a:t>H(23949837) -&gt;1	H(</a:t>
            </a:r>
            <a:r>
              <a:rPr lang="en-GB" dirty="0" err="1"/>
              <a:t>uraz</a:t>
            </a:r>
            <a:r>
              <a:rPr lang="en-GB" dirty="0"/>
              <a:t>)-&gt;85</a:t>
            </a:r>
          </a:p>
          <a:p>
            <a:pPr marL="1143000" lvl="1" indent="-457200"/>
            <a:r>
              <a:rPr lang="en-GB" dirty="0"/>
              <a:t>H(85729302) -&gt;2	H(Luke)-&gt;96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Hash table (also called a hash map) is a data structure that implements an associative array or dictionary.</a:t>
            </a:r>
          </a:p>
          <a:p>
            <a:pPr marL="1143000" lvl="1" indent="-457200"/>
            <a:r>
              <a:rPr lang="en-GB" dirty="0"/>
              <a:t>maps many keys to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Hash function (h) is applied to </a:t>
            </a:r>
            <a:r>
              <a:rPr lang="en-GB" dirty="0">
                <a:solidFill>
                  <a:srgbClr val="C00000"/>
                </a:solidFill>
              </a:rPr>
              <a:t>hash field </a:t>
            </a:r>
            <a:r>
              <a:rPr lang="en-GB" dirty="0"/>
              <a:t>value to yield the address of the disk block in which record is stored.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most records located in this way, only need a single block access to retrieve the record.</a:t>
            </a:r>
          </a:p>
          <a:p>
            <a:pPr marL="1143000" lvl="1" indent="-457200"/>
            <a:r>
              <a:rPr lang="en-GB" dirty="0"/>
              <a:t>Very very fast under certain circumstances</a:t>
            </a:r>
          </a:p>
          <a:p>
            <a:pPr marL="457200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hash?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263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0" y="2816923"/>
            <a:ext cx="11810081" cy="230592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Internal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301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Hashing is also used as an internal search structure within a program</a:t>
            </a:r>
          </a:p>
          <a:p>
            <a:pPr marL="1143000" lvl="1" indent="-457200"/>
            <a:r>
              <a:rPr lang="en-GB" dirty="0"/>
              <a:t>Can be used whenever a group of records accessed exclusively by using the value of one field called the </a:t>
            </a:r>
            <a:r>
              <a:rPr lang="en-GB" dirty="0">
                <a:solidFill>
                  <a:srgbClr val="C00000"/>
                </a:solidFill>
              </a:rPr>
              <a:t>hash field</a:t>
            </a:r>
          </a:p>
          <a:p>
            <a:pPr marL="1600200" lvl="2" indent="-457200"/>
            <a:r>
              <a:rPr lang="en-GB" dirty="0"/>
              <a:t>If hash field is also</a:t>
            </a:r>
            <a:r>
              <a:rPr lang="en-GB" dirty="0">
                <a:solidFill>
                  <a:srgbClr val="C00000"/>
                </a:solidFill>
              </a:rPr>
              <a:t> key field </a:t>
            </a:r>
            <a:r>
              <a:rPr lang="en-GB" dirty="0"/>
              <a:t>it is referred to as the </a:t>
            </a:r>
            <a:r>
              <a:rPr lang="en-GB" dirty="0">
                <a:solidFill>
                  <a:srgbClr val="C00000"/>
                </a:solidFill>
              </a:rPr>
              <a:t>hash key</a:t>
            </a:r>
          </a:p>
          <a:p>
            <a:pPr marL="1143000" lvl="1" indent="-457200"/>
            <a:r>
              <a:rPr lang="en-GB" dirty="0"/>
              <a:t>Implemented as a hash table using an array of records</a:t>
            </a:r>
          </a:p>
          <a:p>
            <a:pPr marL="1143000" lvl="1" indent="-457200"/>
            <a:r>
              <a:rPr lang="en-GB" dirty="0"/>
              <a:t>Imagine an array with index range 0 to M-1</a:t>
            </a:r>
          </a:p>
          <a:p>
            <a:pPr marL="1600200" lvl="2" indent="-457200"/>
            <a:r>
              <a:rPr lang="en-GB" dirty="0"/>
              <a:t>We have M available slots whose addresses correspond to the array indexes</a:t>
            </a:r>
          </a:p>
          <a:p>
            <a:pPr marL="1600200" lvl="2" indent="-457200"/>
            <a:r>
              <a:rPr lang="en-GB" dirty="0"/>
              <a:t>Choose a hashing function that transforms hash field value x into integer such that:</a:t>
            </a:r>
          </a:p>
          <a:p>
            <a:pPr marL="2057400" lvl="3" indent="-457200"/>
            <a:r>
              <a:rPr lang="en-GB" dirty="0"/>
              <a:t>0 &lt;= X &lt;= M-1 </a:t>
            </a:r>
          </a:p>
          <a:p>
            <a:pPr marL="1600200" lvl="2" indent="-457200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34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3" y="2313991"/>
            <a:ext cx="9742714" cy="415344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Can be used as a mechanism to search for records stored in a disk file</a:t>
            </a:r>
          </a:p>
          <a:p>
            <a:pPr marL="1143000" lvl="1" indent="-457200"/>
            <a:r>
              <a:rPr lang="en-GB" dirty="0"/>
              <a:t>Values in the tree are values of search fields for files (e.g. an indexing field)</a:t>
            </a:r>
          </a:p>
          <a:p>
            <a:pPr marL="1600200" lvl="2" indent="-457200"/>
            <a:r>
              <a:rPr lang="en-GB" b="1" dirty="0"/>
              <a:t>Each value is associated with a pointer to a record or a disk block containing a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Search tree can itself be stored on disk</a:t>
            </a:r>
          </a:p>
          <a:p>
            <a:pPr marL="1143000" lvl="1" indent="-457200"/>
            <a:r>
              <a:rPr lang="en-GB" dirty="0"/>
              <a:t>Algorithms required for inserting and deleting values whilst maintaining constraints </a:t>
            </a:r>
          </a:p>
          <a:p>
            <a:pPr marL="1143000" lvl="1" indent="-457200"/>
            <a:r>
              <a:rPr lang="en-GB" dirty="0"/>
              <a:t>Such algorithms typically do not ensure the tree is balanced…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72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90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B8DFA5B-E7AC-AD17-AE85-3E867EC71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35039"/>
              </p:ext>
            </p:extLst>
          </p:nvPr>
        </p:nvGraphicFramePr>
        <p:xfrm>
          <a:off x="5897323" y="1913524"/>
          <a:ext cx="50468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:a16="http://schemas.microsoft.com/office/drawing/2014/main" val="412725783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318825275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2642581139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95193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NI_Num</a:t>
                      </a:r>
                      <a:endParaRPr lang="en-US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211369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9810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4494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49200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93301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0248738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27CE40-C2A7-CE5A-2FEB-7B7CE2A7E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43102"/>
              </p:ext>
            </p:extLst>
          </p:nvPr>
        </p:nvGraphicFramePr>
        <p:xfrm>
          <a:off x="5897323" y="5033995"/>
          <a:ext cx="5046852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1713">
                  <a:extLst>
                    <a:ext uri="{9D8B030D-6E8A-4147-A177-3AD203B41FA5}">
                      <a16:colId xmlns:a16="http://schemas.microsoft.com/office/drawing/2014/main" val="412725783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318825275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2642581139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95193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M-2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93301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M-1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0248738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2E4DBA-BE42-6057-1692-8DE2153041B8}"/>
              </a:ext>
            </a:extLst>
          </p:cNvPr>
          <p:cNvSpPr txBox="1"/>
          <p:nvPr/>
        </p:nvSpPr>
        <p:spPr>
          <a:xfrm>
            <a:off x="8274321" y="4243277"/>
            <a:ext cx="110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6C98CD-3AD8-9686-B54B-AD9FCC00A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67740"/>
              </p:ext>
            </p:extLst>
          </p:nvPr>
        </p:nvGraphicFramePr>
        <p:xfrm>
          <a:off x="535800" y="3130757"/>
          <a:ext cx="1881935" cy="11125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81935">
                  <a:extLst>
                    <a:ext uri="{9D8B030D-6E8A-4147-A177-3AD203B41FA5}">
                      <a16:colId xmlns:a16="http://schemas.microsoft.com/office/drawing/2014/main" val="27376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429665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3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674814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399745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0131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B26EEE1-ADCB-7BD9-6D27-1EEF3B8BEBCB}"/>
              </a:ext>
            </a:extLst>
          </p:cNvPr>
          <p:cNvSpPr/>
          <p:nvPr/>
        </p:nvSpPr>
        <p:spPr>
          <a:xfrm>
            <a:off x="3344242" y="2154264"/>
            <a:ext cx="1146875" cy="36214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B216B-BE1A-56DE-ECEC-701BA81E03D6}"/>
              </a:ext>
            </a:extLst>
          </p:cNvPr>
          <p:cNvSpPr txBox="1"/>
          <p:nvPr/>
        </p:nvSpPr>
        <p:spPr>
          <a:xfrm>
            <a:off x="3099327" y="5779148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function f(x)- transforms hash field value into an index value	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BF648-0E4C-8BEE-808C-AFAE75DACA7A}"/>
              </a:ext>
            </a:extLst>
          </p:cNvPr>
          <p:cNvCxnSpPr/>
          <p:nvPr/>
        </p:nvCxnSpPr>
        <p:spPr>
          <a:xfrm>
            <a:off x="2278251" y="3301139"/>
            <a:ext cx="3619072" cy="247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20B3E6-D4A8-6493-86D0-C259DCCBA1ED}"/>
              </a:ext>
            </a:extLst>
          </p:cNvPr>
          <p:cNvCxnSpPr>
            <a:cxnSpLocks/>
          </p:cNvCxnSpPr>
          <p:nvPr/>
        </p:nvCxnSpPr>
        <p:spPr>
          <a:xfrm flipV="1">
            <a:off x="2278251" y="2846176"/>
            <a:ext cx="3619072" cy="840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6EA1A-31CF-64FB-3CC0-53BA37E5DD6A}"/>
              </a:ext>
            </a:extLst>
          </p:cNvPr>
          <p:cNvCxnSpPr>
            <a:cxnSpLocks/>
          </p:cNvCxnSpPr>
          <p:nvPr/>
        </p:nvCxnSpPr>
        <p:spPr>
          <a:xfrm>
            <a:off x="2278251" y="4042974"/>
            <a:ext cx="3619072" cy="1241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654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One common hash function is:  h(K) = K mod M</a:t>
            </a:r>
          </a:p>
          <a:p>
            <a:pPr marL="1143000" lvl="1" indent="-457200"/>
            <a:r>
              <a:rPr lang="en-GB" dirty="0"/>
              <a:t>Returns remainder of integer of hash field value K after division by M</a:t>
            </a:r>
          </a:p>
          <a:p>
            <a:pPr marL="1143000" lvl="1" indent="-457200"/>
            <a:r>
              <a:rPr lang="en-GB" dirty="0"/>
              <a:t>Remember M is no of slots in hash table so operation ensures h(K) returns result between 0 and M-1</a:t>
            </a:r>
          </a:p>
          <a:p>
            <a:pPr marL="1143000" lvl="1" indent="-457200"/>
            <a:r>
              <a:rPr lang="en-GB" dirty="0"/>
              <a:t>Value, h(K), is used as the address for the record</a:t>
            </a:r>
          </a:p>
          <a:p>
            <a:pPr marL="1143000" lvl="1" indent="-457200"/>
            <a:r>
              <a:rPr lang="en-GB" dirty="0"/>
              <a:t>Requires an integer value to calculate</a:t>
            </a:r>
          </a:p>
          <a:p>
            <a:pPr marL="1600200" lvl="2" indent="-457200"/>
            <a:r>
              <a:rPr lang="en-GB" dirty="0"/>
              <a:t>All binary data can be represented as integer, e.g. character strings can use ascii codes of characters</a:t>
            </a:r>
          </a:p>
          <a:p>
            <a:pPr marL="457200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hashing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040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Folding:</a:t>
            </a:r>
          </a:p>
          <a:p>
            <a:pPr marL="1143000" lvl="1" indent="-457200"/>
            <a:r>
              <a:rPr lang="en-GB" dirty="0"/>
              <a:t>Apply </a:t>
            </a:r>
          </a:p>
          <a:p>
            <a:pPr marL="1600200" lvl="2" indent="-457200"/>
            <a:r>
              <a:rPr lang="en-GB" dirty="0"/>
              <a:t>arithmetic functions such as addition</a:t>
            </a:r>
          </a:p>
          <a:p>
            <a:pPr lvl="2" indent="0">
              <a:buNone/>
            </a:pPr>
            <a:r>
              <a:rPr lang="en-GB" dirty="0"/>
              <a:t> or</a:t>
            </a:r>
          </a:p>
          <a:p>
            <a:pPr marL="1600200" lvl="2" indent="-457200"/>
            <a:r>
              <a:rPr lang="en-GB" dirty="0"/>
              <a:t>Logical function such as exclusive OR</a:t>
            </a:r>
          </a:p>
          <a:p>
            <a:pPr marL="1143000" lvl="1" indent="-457200"/>
            <a:r>
              <a:rPr lang="en-GB" dirty="0"/>
              <a:t>To different portions of hash field values to calculate hash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simply pick some digits of hash field value e.g. 2</a:t>
            </a:r>
            <a:r>
              <a:rPr lang="en-GB" baseline="30000" dirty="0"/>
              <a:t>nd</a:t>
            </a:r>
            <a:r>
              <a:rPr lang="en-GB" dirty="0"/>
              <a:t>, 4</a:t>
            </a:r>
            <a:r>
              <a:rPr lang="en-GB" baseline="30000" dirty="0"/>
              <a:t>th</a:t>
            </a:r>
            <a:r>
              <a:rPr lang="en-GB" dirty="0"/>
              <a:t> and 6</a:t>
            </a:r>
            <a:r>
              <a:rPr lang="en-GB" baseline="30000" dirty="0"/>
              <a:t>th</a:t>
            </a:r>
            <a:r>
              <a:rPr lang="en-GB" dirty="0"/>
              <a:t> digit to form hash 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hash address should be computationally cheap to calculate</a:t>
            </a:r>
          </a:p>
          <a:p>
            <a:pPr marL="457200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hashing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B3953-C7A5-D1F2-820B-9C006D407EF1}"/>
              </a:ext>
            </a:extLst>
          </p:cNvPr>
          <p:cNvSpPr txBox="1"/>
          <p:nvPr/>
        </p:nvSpPr>
        <p:spPr>
          <a:xfrm>
            <a:off x="7089682" y="2042451"/>
            <a:ext cx="373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Folding example for string “Uraz”</a:t>
            </a:r>
          </a:p>
          <a:p>
            <a:r>
              <a:rPr lang="en-GB" dirty="0"/>
              <a:t>For each character, find the ASCII value, multiply it by a prime number, and add it to the sum.</a:t>
            </a:r>
          </a:p>
        </p:txBody>
      </p:sp>
    </p:spTree>
    <p:extLst>
      <p:ext uri="{BB962C8B-B14F-4D97-AF65-F5344CB8AC3E}">
        <p14:creationId xmlns:p14="http://schemas.microsoft.com/office/powerpoint/2010/main" val="206226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2</a:t>
            </a:r>
            <a:r>
              <a:rPr lang="en-GB" baseline="30000" dirty="0"/>
              <a:t>nd</a:t>
            </a:r>
            <a:r>
              <a:rPr lang="en-GB" dirty="0"/>
              <a:t>, 4</a:t>
            </a:r>
            <a:r>
              <a:rPr lang="en-GB" baseline="30000" dirty="0"/>
              <a:t>th</a:t>
            </a:r>
            <a:r>
              <a:rPr lang="en-GB" dirty="0"/>
              <a:t>, 6</a:t>
            </a:r>
            <a:r>
              <a:rPr lang="en-GB" baseline="30000" dirty="0"/>
              <a:t>th</a:t>
            </a:r>
            <a:r>
              <a:rPr lang="en-GB" dirty="0"/>
              <a:t> digit…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93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B8DFA5B-E7AC-AD17-AE85-3E867EC71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57469"/>
              </p:ext>
            </p:extLst>
          </p:nvPr>
        </p:nvGraphicFramePr>
        <p:xfrm>
          <a:off x="5897323" y="1913524"/>
          <a:ext cx="50468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:a16="http://schemas.microsoft.com/office/drawing/2014/main" val="412725783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318825275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2642581139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95193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NI_Num</a:t>
                      </a:r>
                      <a:endParaRPr lang="en-US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211369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9810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4494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49200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783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93301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0248738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27CE40-C2A7-CE5A-2FEB-7B7CE2A7E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51558"/>
              </p:ext>
            </p:extLst>
          </p:nvPr>
        </p:nvGraphicFramePr>
        <p:xfrm>
          <a:off x="5897323" y="4818001"/>
          <a:ext cx="5046852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1713">
                  <a:extLst>
                    <a:ext uri="{9D8B030D-6E8A-4147-A177-3AD203B41FA5}">
                      <a16:colId xmlns:a16="http://schemas.microsoft.com/office/drawing/2014/main" val="412725783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318825275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2642581139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95193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975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93301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02487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M-1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2671441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2E4DBA-BE42-6057-1692-8DE2153041B8}"/>
              </a:ext>
            </a:extLst>
          </p:cNvPr>
          <p:cNvSpPr txBox="1"/>
          <p:nvPr/>
        </p:nvSpPr>
        <p:spPr>
          <a:xfrm>
            <a:off x="8274321" y="4243277"/>
            <a:ext cx="110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6C98CD-3AD8-9686-B54B-AD9FCC00A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25854"/>
              </p:ext>
            </p:extLst>
          </p:nvPr>
        </p:nvGraphicFramePr>
        <p:xfrm>
          <a:off x="535800" y="3130757"/>
          <a:ext cx="1881935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81935">
                  <a:extLst>
                    <a:ext uri="{9D8B030D-6E8A-4147-A177-3AD203B41FA5}">
                      <a16:colId xmlns:a16="http://schemas.microsoft.com/office/drawing/2014/main" val="27376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3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674814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399745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0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315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B26EEE1-ADCB-7BD9-6D27-1EEF3B8BEBCB}"/>
              </a:ext>
            </a:extLst>
          </p:cNvPr>
          <p:cNvSpPr/>
          <p:nvPr/>
        </p:nvSpPr>
        <p:spPr>
          <a:xfrm>
            <a:off x="3344242" y="2154264"/>
            <a:ext cx="1146875" cy="36214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B216B-BE1A-56DE-ECEC-701BA81E03D6}"/>
              </a:ext>
            </a:extLst>
          </p:cNvPr>
          <p:cNvSpPr txBox="1"/>
          <p:nvPr/>
        </p:nvSpPr>
        <p:spPr>
          <a:xfrm>
            <a:off x="5897323" y="5920469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1000 to hold all possible hash values	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BF648-0E4C-8BEE-808C-AFAE75DACA7A}"/>
              </a:ext>
            </a:extLst>
          </p:cNvPr>
          <p:cNvCxnSpPr>
            <a:cxnSpLocks/>
          </p:cNvCxnSpPr>
          <p:nvPr/>
        </p:nvCxnSpPr>
        <p:spPr>
          <a:xfrm flipV="1">
            <a:off x="2278251" y="2464231"/>
            <a:ext cx="3619072" cy="83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20B3E6-D4A8-6493-86D0-C259DCCBA1ED}"/>
              </a:ext>
            </a:extLst>
          </p:cNvPr>
          <p:cNvCxnSpPr>
            <a:cxnSpLocks/>
          </p:cNvCxnSpPr>
          <p:nvPr/>
        </p:nvCxnSpPr>
        <p:spPr>
          <a:xfrm>
            <a:off x="2278251" y="3687017"/>
            <a:ext cx="3619072" cy="2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6EA1A-31CF-64FB-3CC0-53BA37E5DD6A}"/>
              </a:ext>
            </a:extLst>
          </p:cNvPr>
          <p:cNvCxnSpPr>
            <a:cxnSpLocks/>
          </p:cNvCxnSpPr>
          <p:nvPr/>
        </p:nvCxnSpPr>
        <p:spPr>
          <a:xfrm>
            <a:off x="2278251" y="4042974"/>
            <a:ext cx="3619072" cy="964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6E138E-3BA0-A129-2BBB-C08BCD908212}"/>
              </a:ext>
            </a:extLst>
          </p:cNvPr>
          <p:cNvCxnSpPr>
            <a:cxnSpLocks/>
          </p:cNvCxnSpPr>
          <p:nvPr/>
        </p:nvCxnSpPr>
        <p:spPr>
          <a:xfrm flipV="1">
            <a:off x="2278251" y="3582304"/>
            <a:ext cx="3619072" cy="866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161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2</a:t>
            </a:r>
            <a:r>
              <a:rPr lang="en-GB" baseline="30000" dirty="0"/>
              <a:t>nd</a:t>
            </a:r>
            <a:r>
              <a:rPr lang="en-GB" dirty="0"/>
              <a:t>, 4</a:t>
            </a:r>
            <a:r>
              <a:rPr lang="en-GB" baseline="30000" dirty="0"/>
              <a:t>th</a:t>
            </a:r>
            <a:r>
              <a:rPr lang="en-GB" dirty="0"/>
              <a:t>, 6</a:t>
            </a:r>
            <a:r>
              <a:rPr lang="en-GB" baseline="30000" dirty="0"/>
              <a:t>th</a:t>
            </a:r>
            <a:r>
              <a:rPr lang="en-GB" dirty="0"/>
              <a:t> digit…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94</a:t>
            </a:fld>
            <a:endParaRPr lang="en-GB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B8DFA5B-E7AC-AD17-AE85-3E867EC71B3B}"/>
              </a:ext>
            </a:extLst>
          </p:cNvPr>
          <p:cNvGraphicFramePr>
            <a:graphicFrameLocks noGrp="1"/>
          </p:cNvGraphicFramePr>
          <p:nvPr/>
        </p:nvGraphicFramePr>
        <p:xfrm>
          <a:off x="5897323" y="1913524"/>
          <a:ext cx="50468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:a16="http://schemas.microsoft.com/office/drawing/2014/main" val="412725783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318825275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2642581139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95193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NI_Num</a:t>
                      </a:r>
                      <a:endParaRPr lang="en-US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211369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9810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4494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49200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783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93301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784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0248738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27CE40-C2A7-CE5A-2FEB-7B7CE2A7EFCE}"/>
              </a:ext>
            </a:extLst>
          </p:cNvPr>
          <p:cNvGraphicFramePr>
            <a:graphicFrameLocks noGrp="1"/>
          </p:cNvGraphicFramePr>
          <p:nvPr/>
        </p:nvGraphicFramePr>
        <p:xfrm>
          <a:off x="5897323" y="4818001"/>
          <a:ext cx="5046852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61713">
                  <a:extLst>
                    <a:ext uri="{9D8B030D-6E8A-4147-A177-3AD203B41FA5}">
                      <a16:colId xmlns:a16="http://schemas.microsoft.com/office/drawing/2014/main" val="412725783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318825275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2642581139"/>
                    </a:ext>
                  </a:extLst>
                </a:gridCol>
                <a:gridCol w="1261713">
                  <a:extLst>
                    <a:ext uri="{9D8B030D-6E8A-4147-A177-3AD203B41FA5}">
                      <a16:colId xmlns:a16="http://schemas.microsoft.com/office/drawing/2014/main" val="1951937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975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93301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02487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M-1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26714413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2E4DBA-BE42-6057-1692-8DE2153041B8}"/>
              </a:ext>
            </a:extLst>
          </p:cNvPr>
          <p:cNvSpPr txBox="1"/>
          <p:nvPr/>
        </p:nvSpPr>
        <p:spPr>
          <a:xfrm>
            <a:off x="8274321" y="4243277"/>
            <a:ext cx="1100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96C98CD-3AD8-9686-B54B-AD9FCC00A128}"/>
              </a:ext>
            </a:extLst>
          </p:cNvPr>
          <p:cNvGraphicFramePr>
            <a:graphicFrameLocks noGrp="1"/>
          </p:cNvGraphicFramePr>
          <p:nvPr/>
        </p:nvGraphicFramePr>
        <p:xfrm>
          <a:off x="535800" y="3130757"/>
          <a:ext cx="1881935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81935">
                  <a:extLst>
                    <a:ext uri="{9D8B030D-6E8A-4147-A177-3AD203B41FA5}">
                      <a16:colId xmlns:a16="http://schemas.microsoft.com/office/drawing/2014/main" val="27376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3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674814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23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399745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0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3158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B26EEE1-ADCB-7BD9-6D27-1EEF3B8BEBCB}"/>
              </a:ext>
            </a:extLst>
          </p:cNvPr>
          <p:cNvSpPr/>
          <p:nvPr/>
        </p:nvSpPr>
        <p:spPr>
          <a:xfrm>
            <a:off x="3344242" y="2154264"/>
            <a:ext cx="1146875" cy="36214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8B216B-BE1A-56DE-ECEC-701BA81E03D6}"/>
              </a:ext>
            </a:extLst>
          </p:cNvPr>
          <p:cNvSpPr txBox="1"/>
          <p:nvPr/>
        </p:nvSpPr>
        <p:spPr>
          <a:xfrm>
            <a:off x="5897323" y="5920469"/>
            <a:ext cx="2743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1000 to hold all possible hash values	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BF648-0E4C-8BEE-808C-AFAE75DACA7A}"/>
              </a:ext>
            </a:extLst>
          </p:cNvPr>
          <p:cNvCxnSpPr>
            <a:cxnSpLocks/>
          </p:cNvCxnSpPr>
          <p:nvPr/>
        </p:nvCxnSpPr>
        <p:spPr>
          <a:xfrm flipV="1">
            <a:off x="2278251" y="2464231"/>
            <a:ext cx="3619072" cy="83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20B3E6-D4A8-6493-86D0-C259DCCBA1ED}"/>
              </a:ext>
            </a:extLst>
          </p:cNvPr>
          <p:cNvCxnSpPr>
            <a:cxnSpLocks/>
          </p:cNvCxnSpPr>
          <p:nvPr/>
        </p:nvCxnSpPr>
        <p:spPr>
          <a:xfrm>
            <a:off x="2278251" y="3687017"/>
            <a:ext cx="3619072" cy="2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16EA1A-31CF-64FB-3CC0-53BA37E5DD6A}"/>
              </a:ext>
            </a:extLst>
          </p:cNvPr>
          <p:cNvCxnSpPr>
            <a:cxnSpLocks/>
          </p:cNvCxnSpPr>
          <p:nvPr/>
        </p:nvCxnSpPr>
        <p:spPr>
          <a:xfrm>
            <a:off x="2278251" y="4042974"/>
            <a:ext cx="3619072" cy="964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6E138E-3BA0-A129-2BBB-C08BCD908212}"/>
              </a:ext>
            </a:extLst>
          </p:cNvPr>
          <p:cNvCxnSpPr>
            <a:cxnSpLocks/>
          </p:cNvCxnSpPr>
          <p:nvPr/>
        </p:nvCxnSpPr>
        <p:spPr>
          <a:xfrm flipV="1">
            <a:off x="2278251" y="3582304"/>
            <a:ext cx="3619072" cy="866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68D0612-D331-E814-26CC-EB7C5B4AC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823851"/>
              </p:ext>
            </p:extLst>
          </p:nvPr>
        </p:nvGraphicFramePr>
        <p:xfrm>
          <a:off x="535800" y="5003421"/>
          <a:ext cx="1881935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1935">
                  <a:extLst>
                    <a:ext uri="{9D8B030D-6E8A-4147-A177-3AD203B41FA5}">
                      <a16:colId xmlns:a16="http://schemas.microsoft.com/office/drawing/2014/main" val="3829221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274893</a:t>
                      </a:r>
                    </a:p>
                  </a:txBody>
                  <a:tcPr marL="24078" marR="24078"/>
                </a:tc>
                <a:extLst>
                  <a:ext uri="{0D108BD9-81ED-4DB2-BD59-A6C34878D82A}">
                    <a16:rowId xmlns:a16="http://schemas.microsoft.com/office/drawing/2014/main" val="260082823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5241FE-9C95-2CF8-6B99-DB8D73B87F11}"/>
              </a:ext>
            </a:extLst>
          </p:cNvPr>
          <p:cNvCxnSpPr>
            <a:cxnSpLocks/>
          </p:cNvCxnSpPr>
          <p:nvPr/>
        </p:nvCxnSpPr>
        <p:spPr>
          <a:xfrm flipV="1">
            <a:off x="2278251" y="3582304"/>
            <a:ext cx="3619072" cy="1635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Explosion 1 11">
            <a:extLst>
              <a:ext uri="{FF2B5EF4-FFF2-40B4-BE49-F238E27FC236}">
                <a16:creationId xmlns:a16="http://schemas.microsoft.com/office/drawing/2014/main" id="{5EBCC8BF-C345-C9C8-575D-C11510EE5DF3}"/>
              </a:ext>
            </a:extLst>
          </p:cNvPr>
          <p:cNvSpPr/>
          <p:nvPr/>
        </p:nvSpPr>
        <p:spPr>
          <a:xfrm>
            <a:off x="5692238" y="3207986"/>
            <a:ext cx="1131592" cy="806239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783</a:t>
            </a:r>
          </a:p>
        </p:txBody>
      </p:sp>
    </p:spTree>
    <p:extLst>
      <p:ext uri="{BB962C8B-B14F-4D97-AF65-F5344CB8AC3E}">
        <p14:creationId xmlns:p14="http://schemas.microsoft.com/office/powerpoint/2010/main" val="14677398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Occur when multiple value of hashing field result in same output from the hashing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More likely to occur when number of possible slots M is small compared to the possible number of hash field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Ideal hashing function will minimise collisions whilst still being cheap to calculate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Strategy needed to handle (resolve) conflicts</a:t>
            </a:r>
          </a:p>
          <a:p>
            <a:pPr marL="457200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278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addressing</a:t>
            </a:r>
          </a:p>
          <a:p>
            <a:pPr marL="1143000" lvl="1" indent="-457200"/>
            <a:r>
              <a:rPr lang="en-GB" dirty="0"/>
              <a:t>Proceed from the already occupied position specified by the hash</a:t>
            </a:r>
          </a:p>
          <a:p>
            <a:pPr marL="1600200" lvl="2" indent="-457200"/>
            <a:r>
              <a:rPr lang="en-GB" dirty="0"/>
              <a:t>Check subsequent positions in order</a:t>
            </a:r>
          </a:p>
          <a:p>
            <a:pPr marL="2057400" lvl="3" indent="-457200"/>
            <a:r>
              <a:rPr lang="en-GB" dirty="0"/>
              <a:t>Until an unused position is found</a:t>
            </a:r>
          </a:p>
          <a:p>
            <a:pPr marL="1143000" lvl="1" indent="-457200"/>
            <a:r>
              <a:rPr lang="en-GB" dirty="0"/>
              <a:t>Logically simple to implement</a:t>
            </a:r>
          </a:p>
          <a:p>
            <a:pPr marL="1143000" lvl="1" indent="-457200"/>
            <a:r>
              <a:rPr lang="en-GB" dirty="0"/>
              <a:t>But</a:t>
            </a:r>
          </a:p>
          <a:p>
            <a:pPr marL="1600200" lvl="2" indent="-457200"/>
            <a:r>
              <a:rPr lang="en-GB" dirty="0"/>
              <a:t>If no. of collisions is large, the hash table order begins to degrade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Multiple hashing</a:t>
            </a:r>
          </a:p>
          <a:p>
            <a:pPr marL="1143000" lvl="1" indent="-457200"/>
            <a:r>
              <a:rPr lang="en-GB" dirty="0"/>
              <a:t>Apply a second hash function if the first results in a collision</a:t>
            </a:r>
          </a:p>
          <a:p>
            <a:pPr marL="1143000" lvl="1" indent="-457200"/>
            <a:r>
              <a:rPr lang="en-GB" dirty="0"/>
              <a:t>If another collision occurs, use open addressing or apply a third hash, then use open addressing</a:t>
            </a:r>
          </a:p>
          <a:p>
            <a:pPr marL="457200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356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Chaining</a:t>
            </a:r>
          </a:p>
          <a:p>
            <a:pPr marL="1143000" lvl="1" indent="-457200"/>
            <a:r>
              <a:rPr lang="en-GB" dirty="0"/>
              <a:t>In addition to our main locations 0 … M-1</a:t>
            </a:r>
          </a:p>
          <a:p>
            <a:pPr marL="1143000" lvl="1" indent="-457200"/>
            <a:r>
              <a:rPr lang="en-GB" dirty="0"/>
              <a:t>Extend array with a number of overflow positions</a:t>
            </a:r>
          </a:p>
          <a:p>
            <a:pPr marL="1143000" lvl="1" indent="-457200"/>
            <a:r>
              <a:rPr lang="en-GB" dirty="0"/>
              <a:t>Additionally, pointer field added to each record location</a:t>
            </a:r>
          </a:p>
          <a:p>
            <a:pPr marL="1143000" lvl="1" indent="-457200"/>
            <a:r>
              <a:rPr lang="en-GB" dirty="0"/>
              <a:t>Collision is resolved by placing new record in unused overflow location and setting occupied hash address pointer to address of overflow location</a:t>
            </a:r>
          </a:p>
          <a:p>
            <a:pPr marL="1143000" lvl="1" indent="-457200"/>
            <a:r>
              <a:rPr lang="en-GB" dirty="0"/>
              <a:t>Thus a linked list of overflow locations is maintained</a:t>
            </a:r>
          </a:p>
          <a:p>
            <a:pPr marL="457200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resolution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19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4C2CB0-A912-373A-B5CB-C20C9973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31BA2-C215-885E-546D-8E087B188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98</a:t>
            </a:fld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BBD9B2-C709-16D0-4A1C-10587932B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22761"/>
              </p:ext>
            </p:extLst>
          </p:nvPr>
        </p:nvGraphicFramePr>
        <p:xfrm>
          <a:off x="3227420" y="2009739"/>
          <a:ext cx="3876779" cy="459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115">
                  <a:extLst>
                    <a:ext uri="{9D8B030D-6E8A-4147-A177-3AD203B41FA5}">
                      <a16:colId xmlns:a16="http://schemas.microsoft.com/office/drawing/2014/main" val="10373938"/>
                    </a:ext>
                  </a:extLst>
                </a:gridCol>
                <a:gridCol w="1224366">
                  <a:extLst>
                    <a:ext uri="{9D8B030D-6E8A-4147-A177-3AD203B41FA5}">
                      <a16:colId xmlns:a16="http://schemas.microsoft.com/office/drawing/2014/main" val="1475479487"/>
                    </a:ext>
                  </a:extLst>
                </a:gridCol>
                <a:gridCol w="1844298">
                  <a:extLst>
                    <a:ext uri="{9D8B030D-6E8A-4147-A177-3AD203B41FA5}">
                      <a16:colId xmlns:a16="http://schemas.microsoft.com/office/drawing/2014/main" val="4151838395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Pos..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Data fields</a:t>
                      </a:r>
                      <a:endParaRPr lang="en-US" sz="15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Overflow Pointer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93526646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49097277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</a:t>
                      </a:r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198378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98432520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35719362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M+4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670883526"/>
                  </a:ext>
                </a:extLst>
              </a:tr>
              <a:tr h="612958">
                <a:tc grid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86275873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M-2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M+1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988561215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M-1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851722894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</a:t>
                      </a:r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M+2</a:t>
                      </a:r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634587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M+1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620133229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M+2</a:t>
                      </a:r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13499"/>
                  </a:ext>
                </a:extLst>
              </a:tr>
              <a:tr h="306479">
                <a:tc gridSpan="3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196446336"/>
                  </a:ext>
                </a:extLst>
              </a:tr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M+N-1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496370272"/>
                  </a:ext>
                </a:extLst>
              </a:tr>
            </a:tbl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A729F6DA-AB7C-E516-2F00-7B8E97C12D0C}"/>
              </a:ext>
            </a:extLst>
          </p:cNvPr>
          <p:cNvCxnSpPr>
            <a:cxnSpLocks/>
          </p:cNvCxnSpPr>
          <p:nvPr/>
        </p:nvCxnSpPr>
        <p:spPr>
          <a:xfrm rot="5400000">
            <a:off x="3865054" y="2929181"/>
            <a:ext cx="2324746" cy="22627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BFE9A8A-4508-8816-422D-66BE179D3D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96053" y="5222928"/>
            <a:ext cx="1983781" cy="67294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160762CD-CED1-2D2F-AAB0-8BB4F5E91012}"/>
              </a:ext>
            </a:extLst>
          </p:cNvPr>
          <p:cNvSpPr/>
          <p:nvPr/>
        </p:nvSpPr>
        <p:spPr>
          <a:xfrm>
            <a:off x="7259182" y="2324746"/>
            <a:ext cx="1570495" cy="2758698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Address space</a:t>
            </a: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89F89EE0-C61B-1220-3DB9-935A935C9BA5}"/>
              </a:ext>
            </a:extLst>
          </p:cNvPr>
          <p:cNvSpPr/>
          <p:nvPr/>
        </p:nvSpPr>
        <p:spPr>
          <a:xfrm>
            <a:off x="7259181" y="5114440"/>
            <a:ext cx="1570495" cy="1492484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Overflow space</a:t>
            </a:r>
          </a:p>
        </p:txBody>
      </p:sp>
    </p:spTree>
    <p:extLst>
      <p:ext uri="{BB962C8B-B14F-4D97-AF65-F5344CB8AC3E}">
        <p14:creationId xmlns:p14="http://schemas.microsoft.com/office/powerpoint/2010/main" val="39894564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BE4D2E-4BA9-391B-0310-19F27047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 that’s how we can use hashing in main memory</a:t>
            </a:r>
          </a:p>
          <a:p>
            <a:pPr marL="1143000" lvl="1" indent="-457200"/>
            <a:r>
              <a:rPr lang="en-GB" dirty="0"/>
              <a:t>Gives us a very rapid lookup mechanism</a:t>
            </a:r>
          </a:p>
          <a:p>
            <a:pPr marL="1600200" lvl="2" indent="-457200"/>
            <a:r>
              <a:rPr lang="en-GB" dirty="0"/>
              <a:t>Where we are using </a:t>
            </a:r>
            <a:r>
              <a:rPr lang="en-GB" dirty="0">
                <a:solidFill>
                  <a:srgbClr val="C00000"/>
                </a:solidFill>
              </a:rPr>
              <a:t>equality</a:t>
            </a:r>
            <a:r>
              <a:rPr lang="en-GB" dirty="0"/>
              <a:t> for search</a:t>
            </a:r>
          </a:p>
          <a:p>
            <a:pPr marL="1600200" lvl="2" indent="-457200"/>
            <a:r>
              <a:rPr lang="en-GB" dirty="0"/>
              <a:t>Doesn’t work for SELECT * WHERE X &gt;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Can we apply something similar to secondary storage too?</a:t>
            </a:r>
          </a:p>
          <a:p>
            <a:pPr marL="457200" indent="-45720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64C5F-0F17-8162-4788-5512AE0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DB8-58F3-908B-8C56-D546CCAD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51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23-scc210-week1 (2).pptx" id="{55942061-33DD-42E2-9BAB-F73AF8FF6393}" vid="{FB6A022B-74DF-401A-A15D-95435BCDDA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18fc51-a862-484b-b21e-6f61e10cf96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369532941F3409E5738B17359484A" ma:contentTypeVersion="8" ma:contentTypeDescription="Create a new document." ma:contentTypeScope="" ma:versionID="b26a849366da294233d136793232b4ae">
  <xsd:schema xmlns:xsd="http://www.w3.org/2001/XMLSchema" xmlns:xs="http://www.w3.org/2001/XMLSchema" xmlns:p="http://schemas.microsoft.com/office/2006/metadata/properties" xmlns:ns3="3e18fc51-a862-484b-b21e-6f61e10cf96f" xmlns:ns4="6dfd187e-8570-4591-bf28-7fb3f3b8c111" targetNamespace="http://schemas.microsoft.com/office/2006/metadata/properties" ma:root="true" ma:fieldsID="6483de5a87605350170501352ae295ed" ns3:_="" ns4:_="">
    <xsd:import namespace="3e18fc51-a862-484b-b21e-6f61e10cf96f"/>
    <xsd:import namespace="6dfd187e-8570-4591-bf28-7fb3f3b8c1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8fc51-a862-484b-b21e-6f61e10cf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d187e-8570-4591-bf28-7fb3f3b8c11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0A5DD-E3EF-48F9-B2D7-B4E5F080DD27}">
  <ds:schemaRefs>
    <ds:schemaRef ds:uri="3e18fc51-a862-484b-b21e-6f61e10cf96f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6dfd187e-8570-4591-bf28-7fb3f3b8c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9D14134-5E3D-4740-A651-0F71D308B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8fc51-a862-484b-b21e-6f61e10cf96f"/>
    <ds:schemaRef ds:uri="6dfd187e-8570-4591-bf28-7fb3f3b8c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131A07-B9F4-41F1-B147-3444C79168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Lancaster</Template>
  <TotalTime>405</TotalTime>
  <Words>7621</Words>
  <Application>Microsoft Office PowerPoint</Application>
  <PresentationFormat>Widescreen</PresentationFormat>
  <Paragraphs>2780</Paragraphs>
  <Slides>131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6" baseType="lpstr">
      <vt:lpstr>Arial</vt:lpstr>
      <vt:lpstr>Bradley Hand ITC</vt:lpstr>
      <vt:lpstr>Calibri</vt:lpstr>
      <vt:lpstr>Calibri Light</vt:lpstr>
      <vt:lpstr>Office Theme</vt:lpstr>
      <vt:lpstr>SCC.201 Databases</vt:lpstr>
      <vt:lpstr>Recap</vt:lpstr>
      <vt:lpstr>Tree structures – a reminder</vt:lpstr>
      <vt:lpstr>Search tree</vt:lpstr>
      <vt:lpstr>Search tree</vt:lpstr>
      <vt:lpstr>Search tree</vt:lpstr>
      <vt:lpstr>Search tree</vt:lpstr>
      <vt:lpstr>Search tree</vt:lpstr>
      <vt:lpstr>Search tree</vt:lpstr>
      <vt:lpstr>A Search Tree</vt:lpstr>
      <vt:lpstr>An unbalanced tree</vt:lpstr>
      <vt:lpstr>Another unbalanced tree</vt:lpstr>
      <vt:lpstr>An unbalanced tree</vt:lpstr>
      <vt:lpstr>Let’s get started</vt:lpstr>
      <vt:lpstr>PowerPoint Presentation</vt:lpstr>
      <vt:lpstr>A table holding records</vt:lpstr>
      <vt:lpstr>A heap file allocated on blocks holding records</vt:lpstr>
      <vt:lpstr>Sorted file allocated on blocks and sorted based on a key or non-key attribute</vt:lpstr>
      <vt:lpstr>Primary index on a sorted file allocated to disk blocks where sorting is done on an ordering field</vt:lpstr>
      <vt:lpstr>Primary index on a sorted file allocated on disk blocks where sorting is done on an ordering field(1)</vt:lpstr>
      <vt:lpstr>OR</vt:lpstr>
      <vt:lpstr>Primary index on a sorted file allocated on disk blocks where sorting is done on an ordering field(2)</vt:lpstr>
      <vt:lpstr>A secondary index is on a sorted file (ordering key) allocated on disk blocks where indexing is done on a key field.</vt:lpstr>
      <vt:lpstr>A secondary index on a sorted file (ordering key) is allocated on disk blocks where indexing is done on a non-key field. (1)</vt:lpstr>
      <vt:lpstr>PowerPoint Presentation</vt:lpstr>
      <vt:lpstr>A secondary index on a sorted file (ordering key)  is allocated on disk blocks where indexing is done on a non-key field. (2)</vt:lpstr>
      <vt:lpstr>Tree</vt:lpstr>
      <vt:lpstr>Tree</vt:lpstr>
      <vt:lpstr>Tree</vt:lpstr>
      <vt:lpstr>A Search Tree</vt:lpstr>
      <vt:lpstr>Trees may be unbalanced..</vt:lpstr>
      <vt:lpstr>The B-tree</vt:lpstr>
      <vt:lpstr>What is a B-tree?</vt:lpstr>
      <vt:lpstr>A B-tree is:</vt:lpstr>
      <vt:lpstr>Formal definition:</vt:lpstr>
      <vt:lpstr>Formal definition cont. :</vt:lpstr>
      <vt:lpstr>Node in a B-tree with q – 1 search values:</vt:lpstr>
      <vt:lpstr>B-tree, order p= 3, and every node has two search values. (data pointers omitted)</vt:lpstr>
      <vt:lpstr>Notes</vt:lpstr>
      <vt:lpstr>Explore some trees</vt:lpstr>
      <vt:lpstr>Root node insertion</vt:lpstr>
      <vt:lpstr>Non-root node insertion</vt:lpstr>
      <vt:lpstr>Deletion</vt:lpstr>
      <vt:lpstr>Check your self</vt:lpstr>
      <vt:lpstr>The B+tree</vt:lpstr>
      <vt:lpstr>B+trees</vt:lpstr>
      <vt:lpstr>B+trees contd.</vt:lpstr>
      <vt:lpstr>B+trees internal nodes.</vt:lpstr>
      <vt:lpstr>Internal node structure</vt:lpstr>
      <vt:lpstr>Root node insertion</vt:lpstr>
      <vt:lpstr>Root node insertion</vt:lpstr>
      <vt:lpstr>Root node insertion</vt:lpstr>
      <vt:lpstr>Root node insertion</vt:lpstr>
      <vt:lpstr>Root node insertion</vt:lpstr>
      <vt:lpstr>Leaf node insertion</vt:lpstr>
      <vt:lpstr>Leaf node insertion</vt:lpstr>
      <vt:lpstr>Leaf node insertion</vt:lpstr>
      <vt:lpstr>Leaf node insertion</vt:lpstr>
      <vt:lpstr>Leaf node insertion</vt:lpstr>
      <vt:lpstr>Leaf node insertion</vt:lpstr>
      <vt:lpstr>Leaf node insertion</vt:lpstr>
      <vt:lpstr>Internal node insertion</vt:lpstr>
      <vt:lpstr>Internal node insertion</vt:lpstr>
      <vt:lpstr>Internal node insertion</vt:lpstr>
      <vt:lpstr>Internal node insertion</vt:lpstr>
      <vt:lpstr>Internal node insertion</vt:lpstr>
      <vt:lpstr>B+trees leaf nodes.</vt:lpstr>
      <vt:lpstr>Leaf node structure</vt:lpstr>
      <vt:lpstr>B+trees</vt:lpstr>
      <vt:lpstr>B-trees and B+trees</vt:lpstr>
      <vt:lpstr>Explore some B+ trees</vt:lpstr>
      <vt:lpstr>B+ Tree</vt:lpstr>
      <vt:lpstr>B+ Trees in Practice</vt:lpstr>
      <vt:lpstr>Let’s get started </vt:lpstr>
      <vt:lpstr>From you</vt:lpstr>
      <vt:lpstr>From you</vt:lpstr>
      <vt:lpstr>From you</vt:lpstr>
      <vt:lpstr>From you</vt:lpstr>
      <vt:lpstr>From You</vt:lpstr>
      <vt:lpstr>From You</vt:lpstr>
      <vt:lpstr>Previously</vt:lpstr>
      <vt:lpstr>Search between 11-33</vt:lpstr>
      <vt:lpstr>Search between 11-33</vt:lpstr>
      <vt:lpstr>Ordered files and B-trees</vt:lpstr>
      <vt:lpstr>What is a hash?</vt:lpstr>
      <vt:lpstr>What is a hash?</vt:lpstr>
      <vt:lpstr>What is a hash?</vt:lpstr>
      <vt:lpstr>Internal hashing</vt:lpstr>
      <vt:lpstr>Internal hashing</vt:lpstr>
      <vt:lpstr>Internal hashing</vt:lpstr>
      <vt:lpstr>Example hashing functions</vt:lpstr>
      <vt:lpstr>More hashing functions</vt:lpstr>
      <vt:lpstr>Using 2nd, 4th, 6th digit…</vt:lpstr>
      <vt:lpstr>Using 2nd, 4th, 6th digit…</vt:lpstr>
      <vt:lpstr>Hash collisions</vt:lpstr>
      <vt:lpstr>Collision resolution</vt:lpstr>
      <vt:lpstr>Collision resolution (2)</vt:lpstr>
      <vt:lpstr>Chaining</vt:lpstr>
      <vt:lpstr>Internal hashing</vt:lpstr>
      <vt:lpstr>Dynamic hashing: Extendible hashing</vt:lpstr>
      <vt:lpstr>Dynamic hashing</vt:lpstr>
      <vt:lpstr>Extendible hashing</vt:lpstr>
      <vt:lpstr>Extendible hashing</vt:lpstr>
      <vt:lpstr>Extendible hashing</vt:lpstr>
      <vt:lpstr>Extendible hashing</vt:lpstr>
      <vt:lpstr>Extendible hashing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Extendible Hashing Example</vt:lpstr>
      <vt:lpstr>Exam Questions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SCC.201 Databases</dc:title>
  <dc:creator>Turker, Uraz</dc:creator>
  <cp:lastModifiedBy>Turker, Uraz</cp:lastModifiedBy>
  <cp:revision>115</cp:revision>
  <cp:lastPrinted>2023-02-28T09:08:13Z</cp:lastPrinted>
  <dcterms:created xsi:type="dcterms:W3CDTF">2022-12-05T10:28:28Z</dcterms:created>
  <dcterms:modified xsi:type="dcterms:W3CDTF">2024-03-13T08:20:49Z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0x0101005F3369532941F3409E5738B17359484A</vt:lpwstr>
  </property>
</Properties>
</file>