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7"/>
  </p:handoutMasterIdLst>
  <p:sldIdLst>
    <p:sldId id="256" r:id="rId2"/>
    <p:sldId id="269" r:id="rId3"/>
    <p:sldId id="257" r:id="rId4"/>
    <p:sldId id="258" r:id="rId5"/>
    <p:sldId id="259" r:id="rId6"/>
    <p:sldId id="261" r:id="rId7"/>
    <p:sldId id="263" r:id="rId8"/>
    <p:sldId id="264" r:id="rId9"/>
    <p:sldId id="265" r:id="rId10"/>
    <p:sldId id="270" r:id="rId11"/>
    <p:sldId id="271" r:id="rId12"/>
    <p:sldId id="272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1" autoAdjust="0"/>
    <p:restoredTop sz="95822"/>
  </p:normalViewPr>
  <p:slideViewPr>
    <p:cSldViewPr snapToGrid="0">
      <p:cViewPr varScale="1">
        <p:scale>
          <a:sx n="120" d="100"/>
          <a:sy n="120" d="100"/>
        </p:scale>
        <p:origin x="68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11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C87FF-9CAD-F84D-85B0-5DE10641B6B9}" type="datetimeFigureOut">
              <a:rPr kumimoji="1" lang="zh-CN" altLang="en-US" smtClean="0"/>
              <a:t>2024/12/13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BDA7-F3C6-4F4B-92C3-7571726D3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224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12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0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3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8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0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6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20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51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409F6-E00F-40C2-A761-7F5E1337B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PRINCIPLES OF PROGRAMMING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296651-8428-4743-82C1-2A11544F8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Python basic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1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算数运算符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+	</a:t>
            </a:r>
            <a:r>
              <a:rPr kumimoji="1" lang="zh-CN" altLang="en-US" dirty="0"/>
              <a:t>加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-	</a:t>
            </a:r>
            <a:r>
              <a:rPr kumimoji="1" lang="zh-CN" altLang="en-US" dirty="0"/>
              <a:t>减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*	</a:t>
            </a:r>
            <a:r>
              <a:rPr kumimoji="1" lang="zh-CN" altLang="en-US" dirty="0"/>
              <a:t>乘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/	</a:t>
            </a:r>
            <a:r>
              <a:rPr kumimoji="1" lang="zh-CN" altLang="en-US" dirty="0"/>
              <a:t>除（整数除整数，</a:t>
            </a:r>
            <a:r>
              <a:rPr kumimoji="1" lang="en-US" altLang="zh-CN" dirty="0"/>
              <a:t>python3</a:t>
            </a:r>
            <a:r>
              <a:rPr kumimoji="1" lang="zh-CN" altLang="en-US" dirty="0"/>
              <a:t>会有小数部分，</a:t>
            </a:r>
            <a:r>
              <a:rPr kumimoji="1" lang="en-US" altLang="zh-CN" dirty="0"/>
              <a:t>python2</a:t>
            </a:r>
            <a:r>
              <a:rPr kumimoji="1" lang="zh-CN" altLang="en-US" dirty="0"/>
              <a:t>没有）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%	</a:t>
            </a:r>
            <a:r>
              <a:rPr kumimoji="1" lang="zh-CN" altLang="en-US" dirty="0"/>
              <a:t>模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**	</a:t>
            </a:r>
            <a:r>
              <a:rPr kumimoji="1" lang="zh-CN" altLang="en-US" dirty="0"/>
              <a:t>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 </a:t>
            </a:r>
            <a:r>
              <a:rPr kumimoji="1" lang="en-US" altLang="zh-CN" dirty="0"/>
              <a:t>//	</a:t>
            </a:r>
            <a:r>
              <a:rPr kumimoji="1" lang="zh-CN" altLang="en-US" dirty="0"/>
              <a:t>正输除（下取整）</a:t>
            </a:r>
            <a:endParaRPr kumimoji="1"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比较运算符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==	</a:t>
            </a:r>
            <a:r>
              <a:rPr kumimoji="1" lang="zh-CN" altLang="en-US" dirty="0"/>
              <a:t>等于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!=	</a:t>
            </a:r>
            <a:r>
              <a:rPr kumimoji="1" lang="zh-CN" altLang="en-US" dirty="0"/>
              <a:t>不等于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&lt;&gt;	</a:t>
            </a:r>
            <a:r>
              <a:rPr kumimoji="1" lang="zh-CN" altLang="en-US" dirty="0"/>
              <a:t>不等于（</a:t>
            </a:r>
            <a:r>
              <a:rPr kumimoji="1" lang="en-US" altLang="zh-CN" dirty="0"/>
              <a:t>python3</a:t>
            </a:r>
            <a:r>
              <a:rPr kumimoji="1" lang="zh-CN" altLang="en-US" dirty="0"/>
              <a:t>已废弃）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&gt;	</a:t>
            </a:r>
            <a:r>
              <a:rPr kumimoji="1" lang="zh-CN" altLang="en-US" dirty="0"/>
              <a:t>大于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&lt;	</a:t>
            </a:r>
            <a:r>
              <a:rPr kumimoji="1" lang="zh-CN" altLang="en-US" dirty="0"/>
              <a:t>小于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&gt;=	</a:t>
            </a:r>
            <a:r>
              <a:rPr kumimoji="1" lang="zh-CN" altLang="en-US" dirty="0"/>
              <a:t>大于等于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&lt;=	</a:t>
            </a:r>
            <a:r>
              <a:rPr kumimoji="1" lang="zh-CN" altLang="en-US" dirty="0"/>
              <a:t>小于等于</a:t>
            </a:r>
          </a:p>
        </p:txBody>
      </p:sp>
    </p:spTree>
    <p:extLst>
      <p:ext uri="{BB962C8B-B14F-4D97-AF65-F5344CB8AC3E}">
        <p14:creationId xmlns:p14="http://schemas.microsoft.com/office/powerpoint/2010/main" val="122431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赋值运算符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=	</a:t>
            </a:r>
            <a:r>
              <a:rPr kumimoji="1" lang="zh-CN" altLang="en-US" dirty="0"/>
              <a:t>简单的赋值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+=	</a:t>
            </a:r>
            <a:r>
              <a:rPr kumimoji="1" lang="zh-CN" altLang="en-US" dirty="0"/>
              <a:t>加法赋值 </a:t>
            </a:r>
            <a:r>
              <a:rPr kumimoji="1" lang="en-US" altLang="zh-CN" dirty="0"/>
              <a:t>c += a</a:t>
            </a:r>
            <a:r>
              <a:rPr kumimoji="1" lang="zh-CN" altLang="en-US" dirty="0"/>
              <a:t>等效于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</a:p>
          <a:p>
            <a:pPr lvl="1"/>
            <a:r>
              <a:rPr kumimoji="1" lang="en-US" altLang="zh-CN" dirty="0"/>
              <a:t>-=	</a:t>
            </a:r>
            <a:r>
              <a:rPr kumimoji="1" lang="zh-CN" altLang="en-US" dirty="0"/>
              <a:t>减法赋值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*</a:t>
            </a:r>
            <a:r>
              <a:rPr kumimoji="1" lang="en-US" altLang="zh-CN" dirty="0"/>
              <a:t>=	</a:t>
            </a:r>
            <a:r>
              <a:rPr kumimoji="1" lang="zh-CN" altLang="en-US" dirty="0"/>
              <a:t>乘法赋值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/=	</a:t>
            </a:r>
            <a:r>
              <a:rPr kumimoji="1" lang="zh-CN" altLang="en-US" dirty="0"/>
              <a:t>除法赋值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%=	</a:t>
            </a:r>
            <a:r>
              <a:rPr kumimoji="1" lang="zh-CN" altLang="en-US" dirty="0"/>
              <a:t>取模赋值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**</a:t>
            </a:r>
            <a:r>
              <a:rPr kumimoji="1" lang="en-US" altLang="zh-CN" dirty="0"/>
              <a:t>	</a:t>
            </a:r>
            <a:r>
              <a:rPr kumimoji="1" lang="zh-CN" altLang="en-US" dirty="0"/>
              <a:t>幂赋值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//=	</a:t>
            </a:r>
            <a:r>
              <a:rPr kumimoji="1" lang="zh-CN" altLang="en-US" dirty="0"/>
              <a:t>取整除赋值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位运算符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&amp;	</a:t>
            </a:r>
            <a:r>
              <a:rPr kumimoji="1" lang="zh-CN" altLang="en-US" dirty="0"/>
              <a:t>按位与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|	</a:t>
            </a:r>
            <a:r>
              <a:rPr kumimoji="1" lang="zh-CN" altLang="en-US" dirty="0"/>
              <a:t>按位或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^	</a:t>
            </a:r>
            <a:r>
              <a:rPr kumimoji="1" lang="zh-CN" altLang="en-US" dirty="0"/>
              <a:t>按位异或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~	</a:t>
            </a:r>
            <a:r>
              <a:rPr kumimoji="1" lang="zh-CN" altLang="en-US" dirty="0"/>
              <a:t>按位取反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&lt;&lt;	</a:t>
            </a:r>
            <a:r>
              <a:rPr kumimoji="1" lang="zh-CN" altLang="en-US" dirty="0"/>
              <a:t>左移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&gt;&gt;	</a:t>
            </a:r>
            <a:r>
              <a:rPr kumimoji="1" lang="zh-CN" altLang="en-US" dirty="0"/>
              <a:t>右移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40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逻辑运算符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and		</a:t>
            </a:r>
            <a:r>
              <a:rPr kumimoji="1" lang="zh-CN" altLang="en-US" dirty="0"/>
              <a:t>布尔与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or		</a:t>
            </a:r>
            <a:r>
              <a:rPr kumimoji="1" lang="zh-CN" altLang="en-US" dirty="0"/>
              <a:t>布尔或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not		</a:t>
            </a:r>
            <a:r>
              <a:rPr kumimoji="1" lang="zh-CN" altLang="en-US" dirty="0"/>
              <a:t>布尔非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成员运算符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		</a:t>
            </a:r>
            <a:r>
              <a:rPr kumimoji="1" lang="zh-CN" altLang="en-US" dirty="0"/>
              <a:t>是否在指定序列中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	</a:t>
            </a:r>
            <a:r>
              <a:rPr kumimoji="1" lang="zh-CN" altLang="en-US" dirty="0"/>
              <a:t>与</a:t>
            </a:r>
            <a:r>
              <a:rPr kumimoji="1" lang="en-US" altLang="zh-CN" dirty="0"/>
              <a:t>in</a:t>
            </a:r>
            <a:r>
              <a:rPr kumimoji="1" lang="zh-CN" altLang="en-US" dirty="0"/>
              <a:t>相反</a:t>
            </a:r>
          </a:p>
        </p:txBody>
      </p:sp>
    </p:spTree>
    <p:extLst>
      <p:ext uri="{BB962C8B-B14F-4D97-AF65-F5344CB8AC3E}">
        <p14:creationId xmlns:p14="http://schemas.microsoft.com/office/powerpoint/2010/main" val="155783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FE188-CB70-4D02-82A2-CF73BEEB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0E1C22-4608-4434-9DC0-683BA48B13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CN" dirty="0"/>
              <a:t>if </a:t>
            </a:r>
            <a:r>
              <a:rPr lang="zh-CN" altLang="en-US" dirty="0"/>
              <a:t>判断条件</a:t>
            </a:r>
            <a:r>
              <a:rPr lang="en-US" altLang="zh-CN" dirty="0"/>
              <a:t>1: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执行语句</a:t>
            </a:r>
            <a:r>
              <a:rPr lang="en-US" altLang="zh-CN" dirty="0"/>
              <a:t>1</a:t>
            </a:r>
          </a:p>
          <a:p>
            <a:pPr marL="45720" indent="0">
              <a:buNone/>
            </a:pPr>
            <a:r>
              <a:rPr lang="en-US" altLang="zh-CN" dirty="0"/>
              <a:t>elif </a:t>
            </a:r>
            <a:r>
              <a:rPr lang="zh-CN" altLang="en-US" dirty="0"/>
              <a:t>判断条件</a:t>
            </a:r>
            <a:r>
              <a:rPr lang="en-US" altLang="zh-CN" dirty="0"/>
              <a:t>2: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执行语句</a:t>
            </a:r>
            <a:r>
              <a:rPr lang="en-US" altLang="zh-CN" dirty="0"/>
              <a:t>2</a:t>
            </a:r>
          </a:p>
          <a:p>
            <a:pPr marL="45720" indent="0">
              <a:buNone/>
            </a:pPr>
            <a:r>
              <a:rPr lang="en-US" altLang="zh-CN" dirty="0"/>
              <a:t>elif </a:t>
            </a:r>
            <a:r>
              <a:rPr lang="zh-CN" altLang="en-US" dirty="0"/>
              <a:t>判断条件</a:t>
            </a:r>
            <a:r>
              <a:rPr lang="en-US" altLang="zh-CN" dirty="0"/>
              <a:t>3 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执行语句</a:t>
            </a:r>
            <a:r>
              <a:rPr lang="en-US" altLang="zh-CN" dirty="0"/>
              <a:t>3</a:t>
            </a:r>
          </a:p>
          <a:p>
            <a:pPr marL="45720" indent="0">
              <a:buNone/>
            </a:pPr>
            <a:r>
              <a:rPr lang="en-US" altLang="zh-CN" dirty="0"/>
              <a:t>else: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执行语句</a:t>
            </a:r>
            <a:r>
              <a:rPr lang="en-US" altLang="zh-CN" dirty="0"/>
              <a:t>4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2743AF-083C-41E2-B0BD-EC77B5BC47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不支持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</a:p>
          <a:p>
            <a:r>
              <a:rPr lang="zh-CN" altLang="en-US" dirty="0"/>
              <a:t>多个判断条件可以用</a:t>
            </a:r>
            <a:r>
              <a:rPr lang="en-US" altLang="zh-CN" dirty="0"/>
              <a:t>or</a:t>
            </a:r>
            <a:r>
              <a:rPr lang="zh-CN" altLang="en-US" dirty="0"/>
              <a:t>（或）</a:t>
            </a:r>
            <a:r>
              <a:rPr lang="en-US" altLang="zh-CN" dirty="0"/>
              <a:t>and</a:t>
            </a:r>
            <a:r>
              <a:rPr lang="zh-CN" altLang="en-US" dirty="0"/>
              <a:t>（与）连接</a:t>
            </a:r>
          </a:p>
        </p:txBody>
      </p:sp>
    </p:spTree>
    <p:extLst>
      <p:ext uri="{BB962C8B-B14F-4D97-AF65-F5344CB8AC3E}">
        <p14:creationId xmlns:p14="http://schemas.microsoft.com/office/powerpoint/2010/main" val="424050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66AD3-AFA3-4574-A3A1-373E9F9A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C7CBE-0B30-413B-A6D7-1A7A269689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dirty="0"/>
              <a:t>while </a:t>
            </a:r>
            <a:r>
              <a:rPr lang="zh-CN" altLang="en-US" dirty="0"/>
              <a:t>判断条件</a:t>
            </a:r>
            <a:r>
              <a:rPr lang="en-US" altLang="zh-CN" dirty="0"/>
              <a:t>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执行语句</a:t>
            </a:r>
            <a:endParaRPr lang="en-US" altLang="zh-CN" dirty="0"/>
          </a:p>
          <a:p>
            <a:pPr marL="45720" indent="0">
              <a:buNone/>
            </a:pPr>
            <a:endParaRPr lang="en-US" altLang="zh-CN" dirty="0"/>
          </a:p>
          <a:p>
            <a:r>
              <a:rPr lang="zh-CN" altLang="en-US" dirty="0"/>
              <a:t>判断条件为假的时候，循环结束</a:t>
            </a:r>
            <a:endParaRPr lang="en-US" altLang="zh-CN" dirty="0"/>
          </a:p>
          <a:p>
            <a:r>
              <a:rPr lang="zh-CN" altLang="en-US" dirty="0"/>
              <a:t>零、</a:t>
            </a:r>
            <a:r>
              <a:rPr lang="en-US" altLang="zh-CN" dirty="0"/>
              <a:t>null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都被认为是假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68B644-08D8-407B-84B2-8B189A0F3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可以与</a:t>
            </a:r>
            <a:r>
              <a:rPr lang="en-US" altLang="zh-CN" dirty="0"/>
              <a:t>else</a:t>
            </a:r>
            <a:r>
              <a:rPr lang="zh-CN" altLang="en-US" dirty="0"/>
              <a:t>联合使用，在判断条件为假时，执行</a:t>
            </a:r>
            <a:r>
              <a:rPr lang="en-US" altLang="zh-CN" dirty="0"/>
              <a:t>else</a:t>
            </a:r>
            <a:r>
              <a:rPr lang="zh-CN" altLang="en-US" dirty="0"/>
              <a:t>语句块</a:t>
            </a:r>
            <a:endParaRPr lang="en-US" altLang="zh-CN" dirty="0"/>
          </a:p>
          <a:p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while  </a:t>
            </a:r>
            <a:r>
              <a:rPr lang="zh-CN" altLang="en-US" dirty="0"/>
              <a:t>判断条件</a:t>
            </a:r>
            <a:r>
              <a:rPr lang="en-US" altLang="zh-CN" dirty="0"/>
              <a:t>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循环执行语句</a:t>
            </a:r>
            <a:endParaRPr lang="en-US" altLang="zh-CN" dirty="0"/>
          </a:p>
          <a:p>
            <a:pPr marL="45720" indent="0">
              <a:buNone/>
            </a:pPr>
            <a:r>
              <a:rPr lang="en-US" altLang="zh-CN" dirty="0"/>
              <a:t>else: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执行语句</a:t>
            </a:r>
          </a:p>
        </p:txBody>
      </p:sp>
    </p:spTree>
    <p:extLst>
      <p:ext uri="{BB962C8B-B14F-4D97-AF65-F5344CB8AC3E}">
        <p14:creationId xmlns:p14="http://schemas.microsoft.com/office/powerpoint/2010/main" val="343196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3C077-BE07-439D-B5DB-C39D0362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FEC120-CB64-4891-B46C-5AA1178AFB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dirty="0"/>
              <a:t>for </a:t>
            </a:r>
            <a:r>
              <a:rPr lang="zh-CN" altLang="en-US" dirty="0"/>
              <a:t>变量 </a:t>
            </a:r>
            <a:r>
              <a:rPr lang="en-US" altLang="zh-CN" dirty="0"/>
              <a:t>in </a:t>
            </a:r>
            <a:r>
              <a:rPr lang="zh-CN" altLang="en-US" dirty="0"/>
              <a:t>序列</a:t>
            </a:r>
            <a:r>
              <a:rPr lang="en-US" altLang="zh-CN" dirty="0"/>
              <a:t>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循环语句</a:t>
            </a:r>
            <a:endParaRPr lang="en-US" altLang="zh-CN" dirty="0"/>
          </a:p>
          <a:p>
            <a:pPr marL="45720" indent="0">
              <a:buNone/>
            </a:pP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B2847E-59E3-462E-8840-7126337082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altLang="zh-CN" dirty="0"/>
              <a:t>for </a:t>
            </a:r>
            <a:r>
              <a:rPr lang="zh-CN" altLang="en-US" dirty="0"/>
              <a:t>变量 </a:t>
            </a:r>
            <a:r>
              <a:rPr lang="en-US" altLang="zh-CN" dirty="0"/>
              <a:t>in </a:t>
            </a:r>
            <a:r>
              <a:rPr lang="zh-CN" altLang="en-US" dirty="0"/>
              <a:t>序列</a:t>
            </a:r>
            <a:r>
              <a:rPr lang="en-US" altLang="zh-CN" dirty="0"/>
              <a:t>:</a:t>
            </a:r>
          </a:p>
          <a:p>
            <a:pPr marL="4572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循环语句</a:t>
            </a:r>
            <a:endParaRPr lang="en-US" altLang="zh-CN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else: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zh-CN" altLang="en-US"/>
              <a:t>执行语句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191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Hello world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print(“hello world”)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2807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1C27A-C1A7-4B2B-9EFF-4CB933B00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Output and input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A723E-50A6-444E-837D-09507610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print(*values, sep=‘</a:t>
            </a:r>
            <a:r>
              <a:rPr lang="zh-CN" altLang="en-US" dirty="0"/>
              <a:t> </a:t>
            </a:r>
            <a:r>
              <a:rPr lang="en-US" altLang="zh-CN" dirty="0"/>
              <a:t>‘,</a:t>
            </a:r>
            <a:r>
              <a:rPr lang="zh-CN" altLang="en-US" dirty="0"/>
              <a:t> </a:t>
            </a:r>
            <a:r>
              <a:rPr lang="en-US" altLang="zh-CN" dirty="0"/>
              <a:t>end=‘\n’, file=</a:t>
            </a:r>
            <a:r>
              <a:rPr lang="en-US" altLang="zh-CN" dirty="0" err="1"/>
              <a:t>sys.stdout</a:t>
            </a:r>
            <a:r>
              <a:rPr lang="en-US" altLang="zh-CN" dirty="0"/>
              <a:t>, flush=False)</a:t>
            </a:r>
          </a:p>
          <a:p>
            <a:endParaRPr lang="en-US" altLang="zh-CN" dirty="0"/>
          </a:p>
          <a:p>
            <a:r>
              <a:rPr lang="en-US" altLang="zh-CN" dirty="0"/>
              <a:t>input(prompt)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05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FE5D8-DD3E-40B0-AE09-D92D555B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32FDE-9D00-42B3-889F-E8F10443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中的变量赋值不需要类型声明。</a:t>
            </a:r>
            <a:endParaRPr lang="en-US" altLang="zh-CN" dirty="0"/>
          </a:p>
          <a:p>
            <a:r>
              <a:rPr lang="zh-CN" altLang="en-US" dirty="0"/>
              <a:t>等号 </a:t>
            </a:r>
            <a:r>
              <a:rPr lang="en-US" altLang="zh-CN" dirty="0"/>
              <a:t>= </a:t>
            </a:r>
            <a:r>
              <a:rPr lang="zh-CN" altLang="en-US" dirty="0"/>
              <a:t>用来给变量赋值。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count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  # </a:t>
            </a:r>
            <a:r>
              <a:rPr lang="zh-CN" altLang="en-US" dirty="0"/>
              <a:t>整数型</a:t>
            </a:r>
            <a:endParaRPr lang="en-US" altLang="zh-CN" dirty="0"/>
          </a:p>
          <a:p>
            <a:r>
              <a:rPr lang="en-US" altLang="zh-CN" dirty="0"/>
              <a:t>pi = 3.14    # </a:t>
            </a:r>
            <a:r>
              <a:rPr lang="zh-CN" altLang="en-US" dirty="0"/>
              <a:t>浮点型</a:t>
            </a:r>
            <a:endParaRPr lang="en-US" altLang="zh-CN" dirty="0"/>
          </a:p>
          <a:p>
            <a:r>
              <a:rPr lang="en-US" altLang="zh-CN" dirty="0"/>
              <a:t>sir = ‘Huang’  # </a:t>
            </a:r>
            <a:r>
              <a:rPr lang="zh-CN" altLang="en-US" dirty="0"/>
              <a:t>字符串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五种标准数据类型：</a:t>
            </a:r>
            <a:r>
              <a:rPr lang="en-US" altLang="zh-CN" dirty="0"/>
              <a:t>Numbers</a:t>
            </a:r>
            <a:r>
              <a:rPr lang="zh-CN" altLang="en-US" dirty="0"/>
              <a:t>，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List</a:t>
            </a:r>
            <a:r>
              <a:rPr lang="zh-CN" altLang="en-US" dirty="0"/>
              <a:t>，</a:t>
            </a:r>
            <a:r>
              <a:rPr lang="en-US" altLang="zh-CN" dirty="0"/>
              <a:t>Tuple</a:t>
            </a:r>
            <a:r>
              <a:rPr lang="zh-CN" altLang="en-US" dirty="0"/>
              <a:t>，</a:t>
            </a:r>
            <a:r>
              <a:rPr lang="en-US" altLang="zh-CN" dirty="0"/>
              <a:t>Dictionary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280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C5A6D-1431-4B2F-8F13-12D43638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Numbers</a:t>
            </a:r>
            <a:r>
              <a:rPr lang="zh-CN" altLang="en-US" dirty="0"/>
              <a:t>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A07F26-B59E-4455-A322-12BDF2B0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 </a:t>
            </a:r>
            <a:r>
              <a:rPr lang="zh-CN" altLang="en-US" dirty="0"/>
              <a:t>有符号整型</a:t>
            </a:r>
            <a:endParaRPr lang="en-US" altLang="zh-CN" dirty="0"/>
          </a:p>
          <a:p>
            <a:r>
              <a:rPr lang="en-US" altLang="zh-CN" dirty="0"/>
              <a:t>Long </a:t>
            </a:r>
            <a:r>
              <a:rPr lang="zh-CN" altLang="en-US" dirty="0"/>
              <a:t>长整型（</a:t>
            </a:r>
            <a:r>
              <a:rPr lang="en-US" altLang="zh-CN" dirty="0"/>
              <a:t>3.X</a:t>
            </a:r>
            <a:r>
              <a:rPr lang="zh-CN" altLang="en-US" dirty="0"/>
              <a:t>版本被移除，</a:t>
            </a:r>
            <a:r>
              <a:rPr lang="en-US" altLang="zh-CN" dirty="0"/>
              <a:t>int</a:t>
            </a:r>
            <a:r>
              <a:rPr lang="zh-CN" altLang="en-US" dirty="0"/>
              <a:t>替代）</a:t>
            </a:r>
            <a:endParaRPr lang="en-US" altLang="zh-CN" dirty="0"/>
          </a:p>
          <a:p>
            <a:r>
              <a:rPr lang="en-US" altLang="zh-CN" dirty="0"/>
              <a:t>Float </a:t>
            </a:r>
            <a:r>
              <a:rPr lang="zh-CN" altLang="en-US" dirty="0"/>
              <a:t>浮点型</a:t>
            </a:r>
            <a:endParaRPr lang="en-US" altLang="zh-CN" dirty="0"/>
          </a:p>
          <a:p>
            <a:r>
              <a:rPr lang="en-US" altLang="zh-CN" dirty="0"/>
              <a:t>Complex </a:t>
            </a:r>
            <a:r>
              <a:rPr lang="zh-CN" altLang="en-US" dirty="0"/>
              <a:t>复数</a:t>
            </a:r>
            <a:endParaRPr lang="en-US" altLang="zh-CN" dirty="0"/>
          </a:p>
          <a:p>
            <a:r>
              <a:rPr lang="en-US" altLang="zh-CN" dirty="0"/>
              <a:t>Bool</a:t>
            </a:r>
            <a:r>
              <a:rPr lang="zh-CN" altLang="en-US" dirty="0"/>
              <a:t>布尔（</a:t>
            </a:r>
            <a:r>
              <a:rPr lang="en-US" altLang="zh-CN" dirty="0"/>
              <a:t>True</a:t>
            </a:r>
            <a:r>
              <a:rPr lang="zh-CN" altLang="en-US" dirty="0"/>
              <a:t>、</a:t>
            </a:r>
            <a:r>
              <a:rPr lang="en-US" altLang="zh-CN" dirty="0"/>
              <a:t>False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810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160F3-B7B1-40D1-8229-2C800635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F3B78C-4EA4-484A-99E0-935F3FFCF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s = ‘a</a:t>
            </a:r>
            <a:r>
              <a:rPr lang="en-US" altLang="zh-CN" baseline="-25000" dirty="0"/>
              <a:t>0</a:t>
            </a:r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…a</a:t>
            </a:r>
            <a:r>
              <a:rPr lang="en-US" altLang="zh-CN" baseline="-25000" dirty="0"/>
              <a:t>n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两种取值顺序</a:t>
            </a:r>
            <a:endParaRPr lang="en-US" altLang="zh-CN" dirty="0"/>
          </a:p>
          <a:p>
            <a:pPr lvl="1"/>
            <a:r>
              <a:rPr lang="zh-CN" altLang="en-US" dirty="0"/>
              <a:t>从左往右索引从</a:t>
            </a:r>
            <a:r>
              <a:rPr lang="en-US" altLang="zh-CN" dirty="0"/>
              <a:t>0</a:t>
            </a:r>
            <a:r>
              <a:rPr lang="zh-CN" altLang="en-US" dirty="0"/>
              <a:t>开始，往右递增</a:t>
            </a:r>
            <a:endParaRPr lang="en-US" altLang="zh-CN" dirty="0"/>
          </a:p>
          <a:p>
            <a:pPr lvl="1"/>
            <a:r>
              <a:rPr lang="zh-CN" altLang="en-US" dirty="0"/>
              <a:t>从右往左索引从</a:t>
            </a:r>
            <a:r>
              <a:rPr lang="en-US" altLang="zh-CN" dirty="0"/>
              <a:t>-1</a:t>
            </a:r>
            <a:r>
              <a:rPr lang="zh-CN" altLang="en-US" dirty="0"/>
              <a:t>开始，往左递减</a:t>
            </a:r>
            <a:endParaRPr lang="en-US" altLang="zh-CN" dirty="0"/>
          </a:p>
          <a:p>
            <a:pPr lvl="1"/>
            <a:r>
              <a:rPr lang="en-US" altLang="zh-CN" dirty="0"/>
              <a:t>H     U    A    N   G</a:t>
            </a:r>
          </a:p>
          <a:p>
            <a:pPr lvl="1"/>
            <a:r>
              <a:rPr lang="en-US" altLang="zh-CN" dirty="0"/>
              <a:t>0      1     2     3    4</a:t>
            </a:r>
          </a:p>
          <a:p>
            <a:pPr lvl="1"/>
            <a:r>
              <a:rPr lang="en-US" altLang="zh-CN" dirty="0"/>
              <a:t>-5   -4   -3   -2   -1</a:t>
            </a:r>
          </a:p>
          <a:p>
            <a:r>
              <a:rPr lang="zh-CN" altLang="en-US" dirty="0"/>
              <a:t>常用操作</a:t>
            </a:r>
            <a:endParaRPr lang="en-US" altLang="zh-CN" dirty="0"/>
          </a:p>
          <a:p>
            <a:pPr marL="45720" indent="0">
              <a:buNone/>
            </a:pPr>
            <a:endParaRPr lang="zh-CN" alt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3BDD5C4-4777-40F9-A486-53E7CF4FB8D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 World!'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输出完整字符串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输出字符串中的第一个字符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输出字符串中第三个至第六个之间的字符串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输出字符串中第三个至第六个之间，并间隔3个的字符串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输出字符串中倒数第三至倒数第一之间的字符串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(s[-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输出从第三个字符开始的字符串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(s[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:])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输出字符串两次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 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输出连接的字符串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 +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"TEST"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7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DFA9A-2E9A-4A59-B967-62DA56E7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</a:t>
            </a:r>
            <a:r>
              <a:rPr lang="zh-CN" altLang="en-US" dirty="0"/>
              <a:t>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297F4-E53E-4B97-9CDC-87A92BD9B2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列表用</a:t>
            </a:r>
            <a:r>
              <a:rPr lang="en-US" altLang="zh-CN" dirty="0"/>
              <a:t>[]</a:t>
            </a:r>
            <a:r>
              <a:rPr lang="zh-CN" altLang="en-US" dirty="0"/>
              <a:t>标识</a:t>
            </a:r>
            <a:endParaRPr lang="en-US" altLang="zh-CN" dirty="0"/>
          </a:p>
          <a:p>
            <a:r>
              <a:rPr lang="zh-CN" altLang="en-US" dirty="0"/>
              <a:t>列表可以存储各种数据结构，甚至包括列表（嵌套）</a:t>
            </a:r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String</a:t>
            </a:r>
            <a:r>
              <a:rPr lang="zh-CN" altLang="en-US" dirty="0"/>
              <a:t>类似，有两种取值顺序</a:t>
            </a:r>
            <a:endParaRPr lang="en-US" altLang="zh-CN" dirty="0"/>
          </a:p>
          <a:p>
            <a:r>
              <a:rPr lang="zh-CN" altLang="en-US" dirty="0"/>
              <a:t>切割可以用</a:t>
            </a:r>
            <a:r>
              <a:rPr lang="en-US" altLang="zh-CN" dirty="0"/>
              <a:t>[</a:t>
            </a:r>
            <a:r>
              <a:rPr lang="zh-CN" altLang="en-US" dirty="0"/>
              <a:t>头下标</a:t>
            </a:r>
            <a:r>
              <a:rPr lang="en-US" altLang="zh-CN" dirty="0"/>
              <a:t>:</a:t>
            </a:r>
            <a:r>
              <a:rPr lang="zh-CN" altLang="en-US" dirty="0"/>
              <a:t>尾下标</a:t>
            </a:r>
            <a:r>
              <a:rPr lang="en-US" altLang="zh-CN" dirty="0"/>
              <a:t>:</a:t>
            </a:r>
            <a:r>
              <a:rPr lang="zh-CN" altLang="en-US" dirty="0"/>
              <a:t>步长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+ </a:t>
            </a:r>
            <a:r>
              <a:rPr lang="zh-CN" altLang="en-US" dirty="0"/>
              <a:t>是列表连接</a:t>
            </a:r>
            <a:endParaRPr lang="en-US" altLang="zh-CN" dirty="0"/>
          </a:p>
          <a:p>
            <a:r>
              <a:rPr lang="en-US" altLang="zh-CN" dirty="0"/>
              <a:t>* </a:t>
            </a:r>
            <a:r>
              <a:rPr lang="zh-CN" altLang="en-US" dirty="0"/>
              <a:t>是重复操作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5CB2A02-8E8C-4CB0-8094-133324E5523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simple_list = 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'huang'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123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3.14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'yi'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'tong'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输出完整列表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(simple_list)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输出列表的第一个元素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(simple_list[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输出第二个至第三个元素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(simple_list[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输出第一个至第五个元素，并间隔2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(simple_list[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输出列表两次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(simple_list *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打印列表连接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(simple_list + 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86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F22F4-4097-4CAD-A06F-C7C926BB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Tuple</a:t>
            </a:r>
            <a:r>
              <a:rPr lang="zh-CN" altLang="en-US" dirty="0"/>
              <a:t>元组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0D126-F2FF-4621-A9DC-324B2384FE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类似与</a:t>
            </a:r>
            <a:r>
              <a:rPr lang="en-US" altLang="zh-CN" dirty="0"/>
              <a:t>List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()</a:t>
            </a:r>
            <a:r>
              <a:rPr lang="zh-CN" altLang="en-US" dirty="0"/>
              <a:t>标识</a:t>
            </a:r>
            <a:endParaRPr lang="en-US" altLang="zh-CN" dirty="0"/>
          </a:p>
          <a:p>
            <a:r>
              <a:rPr lang="zh-CN" altLang="en-US" dirty="0"/>
              <a:t>不能二次赋值，相当于只读列表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8A76A6-8E2A-4951-829F-411EDF71CF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40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2EF81-6E70-4F02-832C-B9921072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Dict</a:t>
            </a:r>
            <a:r>
              <a:rPr lang="zh-CN" altLang="en-US" dirty="0"/>
              <a:t>字典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C12F3-0450-45FF-8B8E-25BB49A233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无序的对象集合</a:t>
            </a:r>
            <a:endParaRPr lang="en-US" altLang="zh-CN" dirty="0"/>
          </a:p>
          <a:p>
            <a:r>
              <a:rPr lang="zh-CN" altLang="en-US" dirty="0"/>
              <a:t>通过键值</a:t>
            </a:r>
            <a:r>
              <a:rPr lang="en-US" altLang="zh-CN" dirty="0"/>
              <a:t>key</a:t>
            </a:r>
            <a:r>
              <a:rPr lang="zh-CN" altLang="en-US" dirty="0"/>
              <a:t>来存取数据，而不是通过下标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{ }</a:t>
            </a:r>
            <a:r>
              <a:rPr lang="zh-CN" altLang="en-US" dirty="0"/>
              <a:t>标识，有键值</a:t>
            </a:r>
            <a:r>
              <a:rPr lang="en-US" altLang="zh-CN" dirty="0"/>
              <a:t>key</a:t>
            </a:r>
            <a:r>
              <a:rPr lang="zh-CN" altLang="en-US" dirty="0"/>
              <a:t>和对应的</a:t>
            </a:r>
            <a:r>
              <a:rPr lang="en-US" altLang="zh-CN" dirty="0"/>
              <a:t>value</a:t>
            </a:r>
            <a:r>
              <a:rPr lang="zh-CN" altLang="en-US" dirty="0"/>
              <a:t>组成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CC1EC9-A333-497E-BEA2-64395B28E7B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simple_dict = {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'huang'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'yitong'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'test'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simple_dict[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 = 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'world'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输出键为'hello' 的值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(simple_dict[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'hello'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输出键为 1 的值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(simple_dict[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])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输出完整的字典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(simple_dict)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输出所有键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(simple_dict.keys())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 输出所有值</a:t>
            </a: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print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(simple_dict.values())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39201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4799</TotalTime>
  <Words>1034</Words>
  <Application>Microsoft Macintosh PowerPoint</Application>
  <PresentationFormat>宽屏</PresentationFormat>
  <Paragraphs>122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DengXian</vt:lpstr>
      <vt:lpstr>宋体</vt:lpstr>
      <vt:lpstr>Arial</vt:lpstr>
      <vt:lpstr>Corbel</vt:lpstr>
      <vt:lpstr>基础</vt:lpstr>
      <vt:lpstr>PRINCIPLES OF PROGRAMMING</vt:lpstr>
      <vt:lpstr>Hello world</vt:lpstr>
      <vt:lpstr>1. Output and input</vt:lpstr>
      <vt:lpstr>变量类型</vt:lpstr>
      <vt:lpstr>Numbers数字</vt:lpstr>
      <vt:lpstr>String字符串</vt:lpstr>
      <vt:lpstr>List列表</vt:lpstr>
      <vt:lpstr>Tuple元组</vt:lpstr>
      <vt:lpstr>Dict字典</vt:lpstr>
      <vt:lpstr>运算符</vt:lpstr>
      <vt:lpstr>运算符</vt:lpstr>
      <vt:lpstr>运算符</vt:lpstr>
      <vt:lpstr>条件语句</vt:lpstr>
      <vt:lpstr>While循环</vt:lpstr>
      <vt:lpstr>For循环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</dc:title>
  <dc:creator>huang yitong</dc:creator>
  <cp:lastModifiedBy>yitong huang</cp:lastModifiedBy>
  <cp:revision>15</cp:revision>
  <dcterms:created xsi:type="dcterms:W3CDTF">2022-04-05T04:37:49Z</dcterms:created>
  <dcterms:modified xsi:type="dcterms:W3CDTF">2024-12-13T08:08:37Z</dcterms:modified>
</cp:coreProperties>
</file>