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9"/>
  </p:notesMasterIdLst>
  <p:handoutMasterIdLst>
    <p:handoutMasterId r:id="rId90"/>
  </p:handoutMasterIdLst>
  <p:sldIdLst>
    <p:sldId id="982" r:id="rId3"/>
    <p:sldId id="576" r:id="rId4"/>
    <p:sldId id="972" r:id="rId5"/>
    <p:sldId id="973" r:id="rId6"/>
    <p:sldId id="974" r:id="rId7"/>
    <p:sldId id="855" r:id="rId8"/>
    <p:sldId id="856" r:id="rId9"/>
    <p:sldId id="711" r:id="rId10"/>
    <p:sldId id="727" r:id="rId11"/>
    <p:sldId id="446" r:id="rId12"/>
    <p:sldId id="766" r:id="rId13"/>
    <p:sldId id="765" r:id="rId14"/>
    <p:sldId id="886" r:id="rId15"/>
    <p:sldId id="976" r:id="rId16"/>
    <p:sldId id="789" r:id="rId17"/>
    <p:sldId id="790" r:id="rId18"/>
    <p:sldId id="851" r:id="rId19"/>
    <p:sldId id="852" r:id="rId20"/>
    <p:sldId id="849" r:id="rId21"/>
    <p:sldId id="975" r:id="rId22"/>
    <p:sldId id="857" r:id="rId23"/>
    <p:sldId id="714" r:id="rId24"/>
    <p:sldId id="716" r:id="rId25"/>
    <p:sldId id="780" r:id="rId26"/>
    <p:sldId id="887" r:id="rId27"/>
    <p:sldId id="781" r:id="rId28"/>
    <p:sldId id="794" r:id="rId29"/>
    <p:sldId id="782" r:id="rId30"/>
    <p:sldId id="888" r:id="rId31"/>
    <p:sldId id="889" r:id="rId32"/>
    <p:sldId id="795" r:id="rId33"/>
    <p:sldId id="796" r:id="rId34"/>
    <p:sldId id="797" r:id="rId35"/>
    <p:sldId id="798" r:id="rId36"/>
    <p:sldId id="877" r:id="rId37"/>
    <p:sldId id="978" r:id="rId38"/>
    <p:sldId id="979" r:id="rId39"/>
    <p:sldId id="971" r:id="rId40"/>
    <p:sldId id="970" r:id="rId41"/>
    <p:sldId id="860" r:id="rId42"/>
    <p:sldId id="861" r:id="rId43"/>
    <p:sldId id="799" r:id="rId44"/>
    <p:sldId id="800" r:id="rId45"/>
    <p:sldId id="801" r:id="rId46"/>
    <p:sldId id="802" r:id="rId47"/>
    <p:sldId id="803" r:id="rId48"/>
    <p:sldId id="804" r:id="rId49"/>
    <p:sldId id="863" r:id="rId50"/>
    <p:sldId id="806" r:id="rId51"/>
    <p:sldId id="807" r:id="rId52"/>
    <p:sldId id="809" r:id="rId53"/>
    <p:sldId id="810" r:id="rId54"/>
    <p:sldId id="811" r:id="rId55"/>
    <p:sldId id="812" r:id="rId56"/>
    <p:sldId id="785" r:id="rId57"/>
    <p:sldId id="717" r:id="rId58"/>
    <p:sldId id="730" r:id="rId59"/>
    <p:sldId id="815" r:id="rId60"/>
    <p:sldId id="816" r:id="rId61"/>
    <p:sldId id="817" r:id="rId62"/>
    <p:sldId id="731" r:id="rId63"/>
    <p:sldId id="885" r:id="rId64"/>
    <p:sldId id="865" r:id="rId65"/>
    <p:sldId id="820" r:id="rId66"/>
    <p:sldId id="822" r:id="rId67"/>
    <p:sldId id="823" r:id="rId68"/>
    <p:sldId id="824" r:id="rId69"/>
    <p:sldId id="826" r:id="rId70"/>
    <p:sldId id="821" r:id="rId71"/>
    <p:sldId id="818" r:id="rId72"/>
    <p:sldId id="981" r:id="rId73"/>
    <p:sldId id="722" r:id="rId74"/>
    <p:sldId id="819" r:id="rId75"/>
    <p:sldId id="719" r:id="rId76"/>
    <p:sldId id="836" r:id="rId77"/>
    <p:sldId id="837" r:id="rId78"/>
    <p:sldId id="853" r:id="rId79"/>
    <p:sldId id="735" r:id="rId80"/>
    <p:sldId id="778" r:id="rId81"/>
    <p:sldId id="854" r:id="rId82"/>
    <p:sldId id="951" r:id="rId83"/>
    <p:sldId id="868" r:id="rId84"/>
    <p:sldId id="862" r:id="rId85"/>
    <p:sldId id="952" r:id="rId86"/>
    <p:sldId id="641" r:id="rId87"/>
    <p:sldId id="969" r:id="rId88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73810" autoAdjust="0"/>
  </p:normalViewPr>
  <p:slideViewPr>
    <p:cSldViewPr>
      <p:cViewPr varScale="1">
        <p:scale>
          <a:sx n="92" d="100"/>
          <a:sy n="92" d="100"/>
        </p:scale>
        <p:origin x="30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5" y="3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/>
          <a:lstStyle>
            <a:lvl1pPr algn="r">
              <a:defRPr sz="1200"/>
            </a:lvl1pPr>
          </a:lstStyle>
          <a:p>
            <a:fld id="{3BA8E2C3-275C-4EE1-8D0D-F4FBCDA6FE61}" type="datetimeFigureOut">
              <a:rPr lang="en-GB" smtClean="0"/>
              <a:pPr/>
              <a:t>20/12/2024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21107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5" y="9721107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 anchor="b"/>
          <a:lstStyle>
            <a:lvl1pPr algn="r">
              <a:defRPr sz="1200"/>
            </a:lvl1pPr>
          </a:lstStyle>
          <a:p>
            <a:fld id="{1FA1A057-7738-409C-A50B-FA28689CE6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966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5" y="3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20/12/2024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2" tIns="47387" rIns="94772" bIns="4738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4"/>
            <a:ext cx="5683250" cy="4605576"/>
          </a:xfrm>
          <a:prstGeom prst="rect">
            <a:avLst/>
          </a:prstGeom>
        </p:spPr>
        <p:txBody>
          <a:bodyPr vert="horz" lIns="94772" tIns="47387" rIns="94772" bIns="4738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7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5" y="9721107"/>
            <a:ext cx="3078427" cy="511730"/>
          </a:xfrm>
          <a:prstGeom prst="rect">
            <a:avLst/>
          </a:prstGeom>
        </p:spPr>
        <p:txBody>
          <a:bodyPr vert="horz" lIns="94772" tIns="47387" rIns="94772" bIns="47387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32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3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7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7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99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5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52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8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52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003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43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6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66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8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56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97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43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6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42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8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agent?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4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22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75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38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24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50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73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80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43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29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9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8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69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80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99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62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11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44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61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620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28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50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025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765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2941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7575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9510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851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841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315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96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83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850" y="760413"/>
            <a:ext cx="5011738" cy="3757612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799" rIns="93799"/>
          <a:lstStyle/>
          <a:p>
            <a:pPr>
              <a:defRPr/>
            </a:pPr>
            <a:endParaRPr lang="nb-NO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61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38188"/>
            <a:ext cx="4859338" cy="36449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7" rIns="90487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1168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38188"/>
            <a:ext cx="4859338" cy="36449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7" rIns="90487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68928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9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56932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SCC 361 AI LN1 Intro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C022-79B3-4871-A950-388372D89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7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66E94CA8-7406-422A-A501-E0ACF3AFE1E0}" type="datetime1">
              <a:rPr lang="en-US" altLang="en-US"/>
              <a:pPr/>
              <a:t>12/20/24</a:t>
            </a:fld>
            <a:endParaRPr lang="en-US" altLang="en-US"/>
          </a:p>
        </p:txBody>
      </p:sp>
      <p:sp>
        <p:nvSpPr>
          <p:cNvPr id="3" name="Rectangle 207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7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4798C594-8BCF-4C63-9ABC-23CCFA6FE0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3573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56932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SCC 361 AI LN1 Intro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C022-79B3-4871-A950-388372D89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879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73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0.png"/><Relationship Id="rId5" Type="http://schemas.openxmlformats.org/officeDocument/2006/relationships/image" Target="../media/image211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71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7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7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7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1.png"/><Relationship Id="rId5" Type="http://schemas.openxmlformats.org/officeDocument/2006/relationships/image" Target="../media/image311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image" Target="../media/image3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0.png"/><Relationship Id="rId5" Type="http://schemas.openxmlformats.org/officeDocument/2006/relationships/image" Target="../media/image32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0.png"/><Relationship Id="rId5" Type="http://schemas.openxmlformats.org/officeDocument/2006/relationships/image" Target="../media/image321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0.xml"/><Relationship Id="rId16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10" Type="http://schemas.openxmlformats.org/officeDocument/2006/relationships/image" Target="../media/image72.png"/><Relationship Id="rId4" Type="http://schemas.openxmlformats.org/officeDocument/2006/relationships/image" Target="NULL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75.png"/><Relationship Id="rId5" Type="http://schemas.openxmlformats.org/officeDocument/2006/relationships/image" Target="NULL"/><Relationship Id="rId10" Type="http://schemas.openxmlformats.org/officeDocument/2006/relationships/image" Target="../media/image74.png"/><Relationship Id="rId4" Type="http://schemas.openxmlformats.org/officeDocument/2006/relationships/image" Target="NULL"/><Relationship Id="rId9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sigmoid&amp;batchSize=10&amp;dataset=xor&amp;regDataset=reg-plane&amp;learningRate=0.03&amp;regularizationRate=0&amp;noise=0&amp;networkShape=2&amp;seed=0.01546&amp;showTestData=false&amp;discretize=false&amp;percTrainData=1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0.png"/><Relationship Id="rId5" Type="http://schemas.openxmlformats.org/officeDocument/2006/relationships/image" Target="../media/image711.png"/><Relationship Id="rId4" Type="http://schemas.openxmlformats.org/officeDocument/2006/relationships/image" Target="../media/image9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1.png"/><Relationship Id="rId7" Type="http://schemas.openxmlformats.org/officeDocument/2006/relationships/image" Target="../media/image1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1.png"/><Relationship Id="rId5" Type="http://schemas.openxmlformats.org/officeDocument/2006/relationships/image" Target="../media/image1510.png"/><Relationship Id="rId10" Type="http://schemas.openxmlformats.org/officeDocument/2006/relationships/image" Target="../media/image23.png"/><Relationship Id="rId4" Type="http://schemas.openxmlformats.org/officeDocument/2006/relationships/image" Target="../media/image141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303" y="2009901"/>
            <a:ext cx="6816725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3600" spc="-5" dirty="0">
                <a:solidFill>
                  <a:srgbClr val="B5121B"/>
                </a:solidFill>
                <a:latin typeface="Calibri"/>
                <a:cs typeface="Calibri"/>
              </a:rPr>
              <a:t>SCC</a:t>
            </a:r>
            <a:r>
              <a:rPr lang="en-GB" sz="3600" spc="10" dirty="0">
                <a:solidFill>
                  <a:srgbClr val="B5121B"/>
                </a:solidFill>
                <a:latin typeface="Calibri"/>
                <a:cs typeface="Calibri"/>
              </a:rPr>
              <a:t>.</a:t>
            </a:r>
            <a:r>
              <a:rPr lang="en-GB" sz="3600" spc="-25" dirty="0">
                <a:solidFill>
                  <a:srgbClr val="B5121B"/>
                </a:solidFill>
                <a:latin typeface="Calibri"/>
                <a:cs typeface="Calibri"/>
              </a:rPr>
              <a:t>361</a:t>
            </a:r>
            <a:r>
              <a:rPr lang="en-GB" sz="3600" spc="-10" dirty="0">
                <a:solidFill>
                  <a:srgbClr val="B5121B"/>
                </a:solidFill>
                <a:latin typeface="Calibri"/>
                <a:cs typeface="Calibri"/>
              </a:rPr>
              <a:t>:</a:t>
            </a:r>
            <a:r>
              <a:rPr lang="en-GB" sz="3600" spc="10" dirty="0">
                <a:solidFill>
                  <a:srgbClr val="B5121B"/>
                </a:solidFill>
                <a:latin typeface="Calibri"/>
                <a:cs typeface="Calibri"/>
              </a:rPr>
              <a:t> </a:t>
            </a:r>
            <a:r>
              <a:rPr lang="en-GB" sz="3600" dirty="0">
                <a:solidFill>
                  <a:srgbClr val="B5121B"/>
                </a:solidFill>
                <a:latin typeface="Calibri"/>
                <a:cs typeface="Calibri"/>
              </a:rPr>
              <a:t>Artificial Intelligence</a:t>
            </a:r>
          </a:p>
          <a:p>
            <a:pPr marL="12700">
              <a:lnSpc>
                <a:spcPct val="100000"/>
              </a:lnSpc>
            </a:pPr>
            <a:r>
              <a:rPr lang="en-GB" sz="2400" dirty="0">
                <a:solidFill>
                  <a:srgbClr val="B5121B"/>
                </a:solidFill>
                <a:latin typeface="Calibri"/>
                <a:cs typeface="Calibri"/>
              </a:rPr>
              <a:t>2024-2025</a:t>
            </a:r>
          </a:p>
          <a:p>
            <a:pPr marL="12700"/>
            <a:r>
              <a:rPr lang="en-GB" sz="2400" dirty="0">
                <a:solidFill>
                  <a:srgbClr val="B5121B"/>
                </a:solidFill>
                <a:latin typeface="Calibri"/>
                <a:cs typeface="Calibri"/>
              </a:rPr>
              <a:t>Week 07 – Lecture 1</a:t>
            </a:r>
            <a:endParaRPr lang="en-GB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2807F-6EA3-4D20-90C4-0ACBA67513D6}"/>
              </a:ext>
            </a:extLst>
          </p:cNvPr>
          <p:cNvSpPr txBox="1"/>
          <p:nvPr/>
        </p:nvSpPr>
        <p:spPr>
          <a:xfrm>
            <a:off x="531063" y="4486870"/>
            <a:ext cx="815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Hossein Rahmani</a:t>
            </a:r>
          </a:p>
          <a:p>
            <a:r>
              <a:rPr lang="en-GB" dirty="0"/>
              <a:t>Prof in Computer Vision and Machine Learning</a:t>
            </a:r>
          </a:p>
          <a:p>
            <a:r>
              <a:rPr lang="en-GB" dirty="0"/>
              <a:t>Email: </a:t>
            </a:r>
            <a:r>
              <a:rPr lang="en-GB" dirty="0" err="1"/>
              <a:t>h.rahmani@lancaster.ac.uk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F9613-08BA-413F-7BFE-8CFF0290F872}"/>
              </a:ext>
            </a:extLst>
          </p:cNvPr>
          <p:cNvSpPr/>
          <p:nvPr/>
        </p:nvSpPr>
        <p:spPr>
          <a:xfrm>
            <a:off x="558168" y="3810000"/>
            <a:ext cx="5730030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500"/>
              </a:lnSpc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itchFamily="80" charset="0"/>
                <a:ea typeface="+mj-ea"/>
                <a:cs typeface="+mj-cs"/>
              </a:rPr>
              <a:t>Introduction to Neural Networks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B5121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63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34469"/>
            <a:ext cx="8569325" cy="1143000"/>
          </a:xfrm>
        </p:spPr>
        <p:txBody>
          <a:bodyPr/>
          <a:lstStyle/>
          <a:p>
            <a:pPr eaLnBrk="1" hangingPunct="1"/>
            <a:r>
              <a:rPr lang="en-US" dirty="0"/>
              <a:t>Perceptron</a:t>
            </a:r>
            <a:br>
              <a:rPr lang="en-US" dirty="0"/>
            </a:br>
            <a:r>
              <a:rPr lang="en-US" dirty="0"/>
              <a:t>(2 Inputs)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36362" y="354567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807180" y="4096545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188180" y="3258345"/>
            <a:ext cx="152400" cy="757238"/>
            <a:chOff x="2643" y="3171"/>
            <a:chExt cx="96" cy="477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229007" y="3391709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Bias</a:t>
            </a:r>
          </a:p>
          <a:p>
            <a:pPr algn="ctr">
              <a:defRPr/>
            </a:pPr>
            <a:r>
              <a:rPr kumimoji="1" lang="en-US" altLang="ko-KR" sz="1800" b="0" i="1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b</a:t>
            </a:r>
            <a:endParaRPr kumimoji="1" lang="en-US" altLang="ko-KR" sz="1800" b="0" dirty="0">
              <a:solidFill>
                <a:srgbClr val="FF0000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3721579" y="454683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866491" y="4287045"/>
            <a:ext cx="1577717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498902" y="455374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1664180" y="3776217"/>
            <a:ext cx="1143000" cy="5489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1664180" y="4782345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062511" y="418441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115616" y="2956384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903322" y="291614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2654946" y="5085184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Summing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junction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5062268" y="3596483"/>
            <a:ext cx="117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Activation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function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241301" y="39997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2215" y="355888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344014" y="513238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62215" y="500107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49" name="Group 1039"/>
          <p:cNvGrpSpPr>
            <a:grpSpLocks/>
          </p:cNvGrpSpPr>
          <p:nvPr/>
        </p:nvGrpSpPr>
        <p:grpSpPr bwMode="auto">
          <a:xfrm>
            <a:off x="4422551" y="1747028"/>
            <a:ext cx="2525713" cy="2106612"/>
            <a:chOff x="-257" y="1324"/>
            <a:chExt cx="1591" cy="1327"/>
          </a:xfrm>
        </p:grpSpPr>
        <p:sp>
          <p:nvSpPr>
            <p:cNvPr id="50" name="Line 1040"/>
            <p:cNvSpPr>
              <a:spLocks noChangeShapeType="1"/>
            </p:cNvSpPr>
            <p:nvPr/>
          </p:nvSpPr>
          <p:spPr bwMode="auto">
            <a:xfrm>
              <a:off x="-257" y="2425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1" name="Line 1041"/>
            <p:cNvSpPr>
              <a:spLocks noChangeShapeType="1"/>
            </p:cNvSpPr>
            <p:nvPr/>
          </p:nvSpPr>
          <p:spPr bwMode="auto">
            <a:xfrm flipH="1">
              <a:off x="482" y="1324"/>
              <a:ext cx="0" cy="1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𝑣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52" name="Text Box 10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53" name="Text Box 10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 Box 1044"/>
            <p:cNvSpPr txBox="1">
              <a:spLocks noChangeArrowheads="1"/>
            </p:cNvSpPr>
            <p:nvPr/>
          </p:nvSpPr>
          <p:spPr bwMode="auto">
            <a:xfrm>
              <a:off x="192" y="1680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>
                  <a:latin typeface="Arial" charset="0"/>
                  <a:ea typeface="굴림" charset="0"/>
                  <a:cs typeface="굴림" charset="0"/>
                </a:rPr>
                <a:t>+1</a:t>
              </a:r>
            </a:p>
          </p:txBody>
        </p:sp>
        <p:sp>
          <p:nvSpPr>
            <p:cNvPr id="55" name="Line 1045"/>
            <p:cNvSpPr>
              <a:spLocks noChangeShapeType="1"/>
            </p:cNvSpPr>
            <p:nvPr/>
          </p:nvSpPr>
          <p:spPr bwMode="auto">
            <a:xfrm>
              <a:off x="15" y="2425"/>
              <a:ext cx="480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6" name="Line 1046"/>
            <p:cNvSpPr>
              <a:spLocks noChangeShapeType="1"/>
            </p:cNvSpPr>
            <p:nvPr/>
          </p:nvSpPr>
          <p:spPr bwMode="auto">
            <a:xfrm flipV="1">
              <a:off x="495" y="1824"/>
              <a:ext cx="0" cy="601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7" name="Line 1047"/>
            <p:cNvSpPr>
              <a:spLocks noChangeShapeType="1"/>
            </p:cNvSpPr>
            <p:nvPr/>
          </p:nvSpPr>
          <p:spPr bwMode="auto">
            <a:xfrm>
              <a:off x="485" y="1824"/>
              <a:ext cx="528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00289" y="5763357"/>
                <a:ext cx="4432817" cy="990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289" y="5763357"/>
                <a:ext cx="4432817" cy="990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110170" y="285619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blipFill>
                <a:blip r:embed="rId6"/>
                <a:stretch>
                  <a:fillRect l="-5670" r="-7732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9C53E67D-9A42-B6F2-944B-DD2A09F8D0DE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10</a:t>
            </a:fld>
            <a:endParaRPr lang="en-GB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D4C77-2401-BF8C-3269-28BC9A83BAC5}"/>
              </a:ext>
            </a:extLst>
          </p:cNvPr>
          <p:cNvSpPr txBox="1"/>
          <p:nvPr/>
        </p:nvSpPr>
        <p:spPr>
          <a:xfrm>
            <a:off x="5967798" y="1881722"/>
            <a:ext cx="196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threshold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34469"/>
            <a:ext cx="8569325" cy="1143000"/>
          </a:xfrm>
        </p:spPr>
        <p:txBody>
          <a:bodyPr/>
          <a:lstStyle/>
          <a:p>
            <a:pPr eaLnBrk="1" hangingPunct="1"/>
            <a:r>
              <a:rPr lang="en-US" dirty="0"/>
              <a:t>Perceptron</a:t>
            </a:r>
            <a:br>
              <a:rPr lang="en-US" dirty="0"/>
            </a:br>
            <a:r>
              <a:rPr lang="en-US" dirty="0"/>
              <a:t>(general)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36362" y="354567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807180" y="4096545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188180" y="3258345"/>
            <a:ext cx="152400" cy="757238"/>
            <a:chOff x="2643" y="3171"/>
            <a:chExt cx="96" cy="477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229007" y="3391709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Bias</a:t>
            </a:r>
          </a:p>
          <a:p>
            <a:pPr algn="ctr">
              <a:defRPr/>
            </a:pPr>
            <a:r>
              <a:rPr kumimoji="1" lang="en-US" altLang="ko-KR" sz="1800" b="0" i="1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b</a:t>
            </a:r>
            <a:endParaRPr kumimoji="1" lang="en-US" altLang="ko-KR" sz="1800" b="0" dirty="0">
              <a:solidFill>
                <a:srgbClr val="FF0000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3721579" y="454683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866491" y="4287045"/>
            <a:ext cx="1577717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498902" y="455374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1664180" y="3776217"/>
            <a:ext cx="1143000" cy="5489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1664180" y="4782345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062511" y="418441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115616" y="2956384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903322" y="291614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2654946" y="5085184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Summing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junction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5062268" y="3596483"/>
            <a:ext cx="117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Activation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function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241301" y="39997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2215" y="355888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344014" y="513238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 err="1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 err="1">
                <a:latin typeface="Times New Roman" charset="0"/>
                <a:ea typeface="굴림" charset="0"/>
                <a:cs typeface="굴림" charset="0"/>
              </a:rPr>
              <a:t>n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62215" y="500107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 err="1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49" name="Group 1039"/>
          <p:cNvGrpSpPr>
            <a:grpSpLocks/>
          </p:cNvGrpSpPr>
          <p:nvPr/>
        </p:nvGrpSpPr>
        <p:grpSpPr bwMode="auto">
          <a:xfrm>
            <a:off x="4422551" y="1747028"/>
            <a:ext cx="2525713" cy="2106612"/>
            <a:chOff x="-257" y="1324"/>
            <a:chExt cx="1591" cy="1327"/>
          </a:xfrm>
        </p:grpSpPr>
        <p:sp>
          <p:nvSpPr>
            <p:cNvPr id="50" name="Line 1040"/>
            <p:cNvSpPr>
              <a:spLocks noChangeShapeType="1"/>
            </p:cNvSpPr>
            <p:nvPr/>
          </p:nvSpPr>
          <p:spPr bwMode="auto">
            <a:xfrm>
              <a:off x="-257" y="2425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1" name="Line 1041"/>
            <p:cNvSpPr>
              <a:spLocks noChangeShapeType="1"/>
            </p:cNvSpPr>
            <p:nvPr/>
          </p:nvSpPr>
          <p:spPr bwMode="auto">
            <a:xfrm flipH="1">
              <a:off x="482" y="1324"/>
              <a:ext cx="0" cy="1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𝑣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52" name="Text Box 10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53" name="Text Box 10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 Box 1044"/>
            <p:cNvSpPr txBox="1">
              <a:spLocks noChangeArrowheads="1"/>
            </p:cNvSpPr>
            <p:nvPr/>
          </p:nvSpPr>
          <p:spPr bwMode="auto">
            <a:xfrm>
              <a:off x="192" y="1680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>
                  <a:latin typeface="Arial" charset="0"/>
                  <a:ea typeface="굴림" charset="0"/>
                  <a:cs typeface="굴림" charset="0"/>
                </a:rPr>
                <a:t>+1</a:t>
              </a:r>
            </a:p>
          </p:txBody>
        </p:sp>
        <p:sp>
          <p:nvSpPr>
            <p:cNvPr id="55" name="Line 1045"/>
            <p:cNvSpPr>
              <a:spLocks noChangeShapeType="1"/>
            </p:cNvSpPr>
            <p:nvPr/>
          </p:nvSpPr>
          <p:spPr bwMode="auto">
            <a:xfrm>
              <a:off x="15" y="2425"/>
              <a:ext cx="480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6" name="Line 1046"/>
            <p:cNvSpPr>
              <a:spLocks noChangeShapeType="1"/>
            </p:cNvSpPr>
            <p:nvPr/>
          </p:nvSpPr>
          <p:spPr bwMode="auto">
            <a:xfrm flipV="1">
              <a:off x="495" y="1824"/>
              <a:ext cx="0" cy="601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7" name="Line 1047"/>
            <p:cNvSpPr>
              <a:spLocks noChangeShapeType="1"/>
            </p:cNvSpPr>
            <p:nvPr/>
          </p:nvSpPr>
          <p:spPr bwMode="auto">
            <a:xfrm>
              <a:off x="485" y="1824"/>
              <a:ext cx="528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5696" y="5763357"/>
                <a:ext cx="5937651" cy="990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763357"/>
                <a:ext cx="5937651" cy="990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110170" y="285619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blipFill>
                <a:blip r:embed="rId6"/>
                <a:stretch>
                  <a:fillRect l="-5670" r="-7732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1609486" y="4176641"/>
            <a:ext cx="1117380" cy="3373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296525" y="392890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 rot="5400000">
            <a:off x="1229714" y="4571983"/>
            <a:ext cx="59531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600" b="0" i="1" dirty="0">
                <a:latin typeface="Times New Roman" charset="0"/>
                <a:ea typeface="굴림" charset="0"/>
                <a:cs typeface="굴림" charset="0"/>
              </a:rPr>
              <a:t>…</a:t>
            </a:r>
            <a:endParaRPr kumimoji="1" lang="en-US" altLang="ko-KR" sz="26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6512" y="399068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79DC9510-165E-403B-B677-38AE238166B3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11</a:t>
            </a:fld>
            <a:endParaRPr lang="en-GB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AB821D-2A73-D087-8D34-7703C4C64F1C}"/>
              </a:ext>
            </a:extLst>
          </p:cNvPr>
          <p:cNvSpPr txBox="1"/>
          <p:nvPr/>
        </p:nvSpPr>
        <p:spPr>
          <a:xfrm>
            <a:off x="5967798" y="1881722"/>
            <a:ext cx="196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threshold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7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34469"/>
            <a:ext cx="8569325" cy="1143000"/>
          </a:xfrm>
        </p:spPr>
        <p:txBody>
          <a:bodyPr/>
          <a:lstStyle/>
          <a:p>
            <a:pPr eaLnBrk="1" hangingPunct="1"/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59830" y="3054930"/>
                <a:ext cx="2800895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200" b="1" dirty="0"/>
                  <a:t> and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0" y="3054930"/>
                <a:ext cx="2800895" cy="878126"/>
              </a:xfrm>
              <a:prstGeom prst="rect">
                <a:avLst/>
              </a:prstGeom>
              <a:blipFill>
                <a:blip r:embed="rId3"/>
                <a:stretch>
                  <a:fillRect l="-315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66601" y="2112047"/>
                <a:ext cx="361079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01" y="2112047"/>
                <a:ext cx="3610797" cy="338554"/>
              </a:xfrm>
              <a:prstGeom prst="rect">
                <a:avLst/>
              </a:prstGeom>
              <a:blipFill>
                <a:blip r:embed="rId4"/>
                <a:stretch>
                  <a:fillRect l="-350" r="-1049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D68E3F-1BBD-BC01-6B2B-5E707634D919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12</a:t>
            </a:fld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74D7B1-FF88-3E98-40FA-7065DB02915B}"/>
                  </a:ext>
                </a:extLst>
              </p:cNvPr>
              <p:cNvSpPr txBox="1"/>
              <p:nvPr/>
            </p:nvSpPr>
            <p:spPr>
              <a:xfrm>
                <a:off x="1954933" y="4321941"/>
                <a:ext cx="459278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]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74D7B1-FF88-3E98-40FA-7065DB02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33" y="4321941"/>
                <a:ext cx="4592782" cy="430887"/>
              </a:xfrm>
              <a:prstGeom prst="rect">
                <a:avLst/>
              </a:prstGeom>
              <a:blipFill>
                <a:blip r:embed="rId5"/>
                <a:stretch>
                  <a:fillRect t="-1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E0CAA4-09A4-A422-0C41-906C7D61FE05}"/>
                  </a:ext>
                </a:extLst>
              </p:cNvPr>
              <p:cNvSpPr txBox="1"/>
              <p:nvPr/>
            </p:nvSpPr>
            <p:spPr>
              <a:xfrm>
                <a:off x="257704" y="5229086"/>
                <a:ext cx="7842688" cy="936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[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GB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sz="2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E0CAA4-09A4-A422-0C41-906C7D61F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4" y="5229086"/>
                <a:ext cx="7842688" cy="936218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0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34469"/>
            <a:ext cx="8569325" cy="1143000"/>
          </a:xfrm>
        </p:spPr>
        <p:txBody>
          <a:bodyPr/>
          <a:lstStyle/>
          <a:p>
            <a:r>
              <a:rPr lang="en-US" dirty="0"/>
              <a:t>Perceptron Learning</a:t>
            </a:r>
            <a:br>
              <a:rPr lang="en-US" dirty="0"/>
            </a:br>
            <a:r>
              <a:rPr lang="en-US" dirty="0"/>
              <a:t>(2 Inputs)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2492896"/>
                <a:ext cx="8443664" cy="483636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randomly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sz="2200" b="1" dirty="0"/>
                  <a:t>While</a:t>
                </a:r>
                <a:r>
                  <a:rPr lang="en-US" sz="2200" dirty="0"/>
                  <a:t> </a:t>
                </a:r>
                <a:r>
                  <a:rPr lang="en-US" sz="2200" i="1" dirty="0"/>
                  <a:t>not converge </a:t>
                </a:r>
                <a:r>
                  <a:rPr lang="en-US" sz="2200" b="1" dirty="0"/>
                  <a:t>do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b="1" dirty="0"/>
                  <a:t>For</a:t>
                </a:r>
                <a:r>
                  <a:rPr lang="en-US" sz="2200" dirty="0"/>
                  <a:t> each sample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in the dataset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</a:t>
                </a:r>
                <a:r>
                  <a:rPr lang="en-US" sz="2200" b="1" dirty="0"/>
                  <a:t>if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!=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then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b="1" i="1" dirty="0"/>
                  <a:t>			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	</a:t>
                </a:r>
                <a:r>
                  <a:rPr lang="en-GB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2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b="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GB" sz="2200" b="0" dirty="0">
                  <a:solidFill>
                    <a:srgbClr val="FF0000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/>
                  <a:t>		</a:t>
                </a:r>
                <a:r>
                  <a:rPr lang="en-GB" sz="2200" b="1" dirty="0"/>
                  <a:t>End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/>
                  <a:t>	</a:t>
                </a:r>
                <a:r>
                  <a:rPr lang="en-GB" sz="2200" b="1" dirty="0"/>
                  <a:t> End</a:t>
                </a:r>
                <a:endParaRPr lang="en-GB" sz="22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b="1" dirty="0"/>
                  <a:t>End</a:t>
                </a:r>
                <a:endParaRPr lang="en-US" b="1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492896"/>
                <a:ext cx="8443664" cy="4836366"/>
              </a:xfrm>
              <a:blipFill>
                <a:blip r:embed="rId3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52424" y="6237311"/>
                <a:ext cx="3331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learning rate (e.g. 0.1, 0.001)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4" y="6237311"/>
                <a:ext cx="3331489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10F00D9-4654-4F16-D647-57ECA021EA3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13</a:t>
            </a:fld>
            <a:endParaRPr lang="en-GB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8297A2-E7A9-FFF5-3930-0302D7E132BB}"/>
              </a:ext>
            </a:extLst>
          </p:cNvPr>
          <p:cNvGrpSpPr/>
          <p:nvPr/>
        </p:nvGrpSpPr>
        <p:grpSpPr>
          <a:xfrm>
            <a:off x="4283968" y="692696"/>
            <a:ext cx="4605947" cy="2497460"/>
            <a:chOff x="4283968" y="1124744"/>
            <a:chExt cx="4605947" cy="2497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EF3111-D9CF-7565-D81D-046B9C4BEF62}"/>
                </a:ext>
              </a:extLst>
            </p:cNvPr>
            <p:cNvGrpSpPr/>
            <p:nvPr/>
          </p:nvGrpSpPr>
          <p:grpSpPr>
            <a:xfrm>
              <a:off x="4283968" y="1124744"/>
              <a:ext cx="4605947" cy="2497460"/>
              <a:chOff x="1262197" y="3068960"/>
              <a:chExt cx="4605947" cy="2497460"/>
            </a:xfrm>
          </p:grpSpPr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05CEF9E6-0033-0154-C886-2FCD1F1DB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197" y="4191198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x</a:t>
                </a:r>
                <a:r>
                  <a:rPr kumimoji="1" lang="en-US" altLang="ko-KR" sz="1800" b="0" baseline="-2500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9" name="Oval 23">
                <a:extLst>
                  <a:ext uri="{FF2B5EF4-FFF2-40B4-BE49-F238E27FC236}">
                    <a16:creationId xmlns:a16="http://schemas.microsoft.com/office/drawing/2014/main" id="{3924601C-0EAE-391B-ED75-2B34454B7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857" y="4579014"/>
                <a:ext cx="607184" cy="6437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ko-KR" sz="3600" b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800" b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grpSp>
            <p:nvGrpSpPr>
              <p:cNvPr id="10" name="Group 24">
                <a:extLst>
                  <a:ext uri="{FF2B5EF4-FFF2-40B4-BE49-F238E27FC236}">
                    <a16:creationId xmlns:a16="http://schemas.microsoft.com/office/drawing/2014/main" id="{46BC1A1E-FB8E-CFCD-AB31-D517C2F8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1850" y="3988918"/>
                <a:ext cx="101197" cy="533099"/>
                <a:chOff x="2643" y="3171"/>
                <a:chExt cx="96" cy="477"/>
              </a:xfrm>
            </p:grpSpPr>
            <p:sp>
              <p:nvSpPr>
                <p:cNvPr id="31" name="Oval 25">
                  <a:extLst>
                    <a:ext uri="{FF2B5EF4-FFF2-40B4-BE49-F238E27FC236}">
                      <a16:creationId xmlns:a16="http://schemas.microsoft.com/office/drawing/2014/main" id="{DA272B90-6A0D-1854-98EE-A1F9E3F3B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26">
                  <a:extLst>
                    <a:ext uri="{FF2B5EF4-FFF2-40B4-BE49-F238E27FC236}">
                      <a16:creationId xmlns:a16="http://schemas.microsoft.com/office/drawing/2014/main" id="{5429D640-4020-D6ED-CFC9-D878D836A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" name="Line 28">
                <a:extLst>
                  <a:ext uri="{FF2B5EF4-FFF2-40B4-BE49-F238E27FC236}">
                    <a16:creationId xmlns:a16="http://schemas.microsoft.com/office/drawing/2014/main" id="{64EF6EB0-DB14-17AD-0B3A-B2272EA43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6040" y="4896023"/>
                <a:ext cx="767160" cy="48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2" name="Rectangle 29">
                <a:extLst>
                  <a:ext uri="{FF2B5EF4-FFF2-40B4-BE49-F238E27FC236}">
                    <a16:creationId xmlns:a16="http://schemas.microsoft.com/office/drawing/2014/main" id="{CBE02E57-DF70-0278-99FA-B29EF39E5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290" y="4713127"/>
                <a:ext cx="1047643" cy="3755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ko-KR" b="0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</a:t>
                </a: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(.)</a:t>
                </a:r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13" name="Line 30">
                <a:extLst>
                  <a:ext uri="{FF2B5EF4-FFF2-40B4-BE49-F238E27FC236}">
                    <a16:creationId xmlns:a16="http://schemas.microsoft.com/office/drawing/2014/main" id="{4F55F024-6951-56CF-13BD-D29419FCD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252" y="4900885"/>
                <a:ext cx="354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" name="Line 31">
                <a:extLst>
                  <a:ext uri="{FF2B5EF4-FFF2-40B4-BE49-F238E27FC236}">
                    <a16:creationId xmlns:a16="http://schemas.microsoft.com/office/drawing/2014/main" id="{132BC12D-0C1E-F20C-D1FC-D0F8E9F76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9876" y="4353502"/>
                <a:ext cx="758980" cy="3864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419F1568-F977-C85E-A2C2-20137454A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9876" y="5061821"/>
                <a:ext cx="708382" cy="3755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6" name="Text Box 34">
                <a:extLst>
                  <a:ext uri="{FF2B5EF4-FFF2-40B4-BE49-F238E27FC236}">
                    <a16:creationId xmlns:a16="http://schemas.microsoft.com/office/drawing/2014/main" id="{ACD1B1A0-4A04-ADE8-B20A-87433CC00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428" y="4640874"/>
                <a:ext cx="190746" cy="260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v</a:t>
                </a:r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A4A4B8-FA2D-6841-DE0F-EC5D3BBD2CDE}"/>
                  </a:ext>
                </a:extLst>
              </p:cNvPr>
              <p:cNvSpPr/>
              <p:nvPr/>
            </p:nvSpPr>
            <p:spPr>
              <a:xfrm>
                <a:off x="1810584" y="4200501"/>
                <a:ext cx="289739" cy="26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w</a:t>
                </a:r>
                <a:r>
                  <a:rPr kumimoji="1" lang="en-US" altLang="ko-KR" baseline="-25000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A4EE5343-D12A-339D-1395-DB8CF79B5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7278" y="5308252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x</a:t>
                </a:r>
                <a:r>
                  <a:rPr kumimoji="1" lang="en-US" altLang="ko-KR" sz="1800" b="0" baseline="-25000" dirty="0">
                    <a:latin typeface="Times New Roman" charset="0"/>
                    <a:ea typeface="굴림" charset="0"/>
                    <a:cs typeface="굴림" charset="0"/>
                  </a:rPr>
                  <a:t>2</a:t>
                </a:r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67BBC2-4C92-7C54-CFA7-52A5476BBE8D}"/>
                  </a:ext>
                </a:extLst>
              </p:cNvPr>
              <p:cNvSpPr/>
              <p:nvPr/>
            </p:nvSpPr>
            <p:spPr>
              <a:xfrm>
                <a:off x="1810584" y="5215805"/>
                <a:ext cx="289739" cy="26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w</a:t>
                </a:r>
                <a:r>
                  <a:rPr kumimoji="1" lang="en-US" altLang="ko-KR" baseline="-25000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2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0" name="Group 1039">
                <a:extLst>
                  <a:ext uri="{FF2B5EF4-FFF2-40B4-BE49-F238E27FC236}">
                    <a16:creationId xmlns:a16="http://schemas.microsoft.com/office/drawing/2014/main" id="{4AF7A1C5-5D95-C7EE-3934-81B980A97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1503" y="3068960"/>
                <a:ext cx="1677136" cy="1483064"/>
                <a:chOff x="-257" y="1324"/>
                <a:chExt cx="1591" cy="1327"/>
              </a:xfrm>
            </p:grpSpPr>
            <p:sp>
              <p:nvSpPr>
                <p:cNvPr id="23" name="Line 1040">
                  <a:extLst>
                    <a:ext uri="{FF2B5EF4-FFF2-40B4-BE49-F238E27FC236}">
                      <a16:creationId xmlns:a16="http://schemas.microsoft.com/office/drawing/2014/main" id="{E356D1F3-DE04-9596-58EC-A62306DA7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57" y="2425"/>
                  <a:ext cx="150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24" name="Line 1041">
                  <a:extLst>
                    <a:ext uri="{FF2B5EF4-FFF2-40B4-BE49-F238E27FC236}">
                      <a16:creationId xmlns:a16="http://schemas.microsoft.com/office/drawing/2014/main" id="{0B027204-2E9D-9EA1-442B-75D52BE072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2" y="1324"/>
                  <a:ext cx="0" cy="10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 Box 1042">
                      <a:extLst>
                        <a:ext uri="{FF2B5EF4-FFF2-40B4-BE49-F238E27FC236}">
                          <a16:creationId xmlns:a16="http://schemas.microsoft.com/office/drawing/2014/main" id="{08C5A8ED-B856-6742-1571-C94B46CD365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4" y="2418"/>
                      <a:ext cx="240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굴림" charset="0"/>
                                <a:cs typeface="굴림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 Box 10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94" y="2418"/>
                      <a:ext cx="240" cy="2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 Box 1043">
                      <a:extLst>
                        <a:ext uri="{FF2B5EF4-FFF2-40B4-BE49-F238E27FC236}">
                          <a16:creationId xmlns:a16="http://schemas.microsoft.com/office/drawing/2014/main" id="{ACD8479E-3760-C345-0FE2-0B136DAC734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6" y="1324"/>
                      <a:ext cx="241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굴림" charset="0"/>
                                <a:cs typeface="굴림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 Box 10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6" y="1324"/>
                      <a:ext cx="241" cy="2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 Box 1044">
                  <a:extLst>
                    <a:ext uri="{FF2B5EF4-FFF2-40B4-BE49-F238E27FC236}">
                      <a16:creationId xmlns:a16="http://schemas.microsoft.com/office/drawing/2014/main" id="{46B8E6AC-0B53-2723-A19F-C0F14D6385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1680"/>
                  <a:ext cx="28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ko-KR" sz="1800" b="0">
                      <a:latin typeface="Arial" charset="0"/>
                      <a:ea typeface="굴림" charset="0"/>
                      <a:cs typeface="굴림" charset="0"/>
                    </a:rPr>
                    <a:t>+1</a:t>
                  </a:r>
                </a:p>
              </p:txBody>
            </p:sp>
            <p:sp>
              <p:nvSpPr>
                <p:cNvPr id="28" name="Line 1045">
                  <a:extLst>
                    <a:ext uri="{FF2B5EF4-FFF2-40B4-BE49-F238E27FC236}">
                      <a16:creationId xmlns:a16="http://schemas.microsoft.com/office/drawing/2014/main" id="{73EEAD58-F4BE-73B4-2D0B-E2072DE80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" y="2425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1046">
                  <a:extLst>
                    <a:ext uri="{FF2B5EF4-FFF2-40B4-BE49-F238E27FC236}">
                      <a16:creationId xmlns:a16="http://schemas.microsoft.com/office/drawing/2014/main" id="{79A7F2D7-33C0-3A04-4A5D-4BA630459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" y="1824"/>
                  <a:ext cx="0" cy="601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1047">
                  <a:extLst>
                    <a:ext uri="{FF2B5EF4-FFF2-40B4-BE49-F238E27FC236}">
                      <a16:creationId xmlns:a16="http://schemas.microsoft.com/office/drawing/2014/main" id="{7D7EA50B-A043-0A7A-F253-4174E3578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" y="1824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F7461ED2-8DA5-58BC-D839-2FF3B3AC0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050" y="3705805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C4564D9-7C65-71A9-0429-743A6256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61" y="4770880"/>
                    <a:ext cx="787383" cy="2383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C4564D9-7C65-71A9-0429-743A62565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61" y="4770880"/>
                    <a:ext cx="787383" cy="2383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111" r="-58730" b="-9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690178-133C-0FBD-990E-09DA5B8291EA}"/>
                </a:ext>
              </a:extLst>
            </p:cNvPr>
            <p:cNvSpPr/>
            <p:nvPr/>
          </p:nvSpPr>
          <p:spPr>
            <a:xfrm>
              <a:off x="5534519" y="2159369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b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68C51F-DF56-FE43-72F5-921E43F428E6}"/>
              </a:ext>
            </a:extLst>
          </p:cNvPr>
          <p:cNvCxnSpPr>
            <a:cxnSpLocks/>
          </p:cNvCxnSpPr>
          <p:nvPr/>
        </p:nvCxnSpPr>
        <p:spPr>
          <a:xfrm>
            <a:off x="4283968" y="5733256"/>
            <a:ext cx="39530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0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34469"/>
            <a:ext cx="8569325" cy="1143000"/>
          </a:xfrm>
        </p:spPr>
        <p:txBody>
          <a:bodyPr/>
          <a:lstStyle/>
          <a:p>
            <a:r>
              <a:rPr lang="en-US" dirty="0"/>
              <a:t>Perceptron Learning</a:t>
            </a:r>
            <a:br>
              <a:rPr lang="en-US" dirty="0"/>
            </a:br>
            <a:r>
              <a:rPr lang="en-US" dirty="0"/>
              <a:t>(2 Inputs)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3057130"/>
                <a:ext cx="8443664" cy="483636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randomly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sz="2200" b="1" dirty="0"/>
                  <a:t>While</a:t>
                </a:r>
                <a:r>
                  <a:rPr lang="en-US" sz="2200" dirty="0"/>
                  <a:t> </a:t>
                </a:r>
                <a:r>
                  <a:rPr lang="en-US" sz="2200" i="1" dirty="0"/>
                  <a:t>not converge </a:t>
                </a:r>
                <a:r>
                  <a:rPr lang="en-US" sz="2200" b="1" dirty="0"/>
                  <a:t>do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b="1" dirty="0"/>
                  <a:t>For</a:t>
                </a:r>
                <a:r>
                  <a:rPr lang="en-US" sz="2200" dirty="0"/>
                  <a:t> each sample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in the dataset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</a:t>
                </a:r>
                <a:r>
                  <a:rPr lang="en-US" sz="2200" b="1" dirty="0"/>
                  <a:t>if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!=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then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b="1" i="1" dirty="0"/>
                  <a:t>			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sz="2200" b="0" dirty="0">
                  <a:solidFill>
                    <a:srgbClr val="FF0000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/>
                  <a:t>		</a:t>
                </a:r>
                <a:r>
                  <a:rPr lang="en-GB" sz="2200" b="1" dirty="0"/>
                  <a:t>End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/>
                  <a:t>	</a:t>
                </a:r>
                <a:r>
                  <a:rPr lang="en-GB" sz="2200" b="1" dirty="0"/>
                  <a:t> End</a:t>
                </a:r>
                <a:endParaRPr lang="en-GB" sz="22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b="1" dirty="0"/>
                  <a:t>End</a:t>
                </a:r>
                <a:endParaRPr lang="en-US" b="1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57130"/>
                <a:ext cx="8443664" cy="4836366"/>
              </a:xfrm>
              <a:blipFill>
                <a:blip r:embed="rId3"/>
                <a:stretch>
                  <a:fillRect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55976" y="6300028"/>
                <a:ext cx="3331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learning rate (e.g. 0.1, 0.001)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300028"/>
                <a:ext cx="3331489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94AC9A-CE81-D054-2995-4CF6687633C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355976" y="5609181"/>
            <a:ext cx="1665745" cy="69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10F00D9-4654-4F16-D647-57ECA021EA3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14</a:t>
            </a:fld>
            <a:endParaRPr lang="en-GB" sz="2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1A9FCD-66DB-E096-E67E-B2AFED2A28D3}"/>
              </a:ext>
            </a:extLst>
          </p:cNvPr>
          <p:cNvGrpSpPr/>
          <p:nvPr/>
        </p:nvGrpSpPr>
        <p:grpSpPr>
          <a:xfrm>
            <a:off x="4283968" y="692696"/>
            <a:ext cx="4605947" cy="2497460"/>
            <a:chOff x="4283968" y="1124744"/>
            <a:chExt cx="4605947" cy="2497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671FE3-2537-8171-64A6-699849D5D01A}"/>
                </a:ext>
              </a:extLst>
            </p:cNvPr>
            <p:cNvGrpSpPr/>
            <p:nvPr/>
          </p:nvGrpSpPr>
          <p:grpSpPr>
            <a:xfrm>
              <a:off x="4283968" y="1124744"/>
              <a:ext cx="4605947" cy="2497460"/>
              <a:chOff x="1262197" y="3068960"/>
              <a:chExt cx="4605947" cy="2497460"/>
            </a:xfrm>
          </p:grpSpPr>
          <p:sp>
            <p:nvSpPr>
              <p:cNvPr id="39" name="Text Box 7">
                <a:extLst>
                  <a:ext uri="{FF2B5EF4-FFF2-40B4-BE49-F238E27FC236}">
                    <a16:creationId xmlns:a16="http://schemas.microsoft.com/office/drawing/2014/main" id="{FA1E1535-55DB-F615-E866-E389C81FD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197" y="4191198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x</a:t>
                </a:r>
                <a:r>
                  <a:rPr kumimoji="1" lang="en-US" altLang="ko-KR" sz="1800" b="0" baseline="-2500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40" name="Oval 23">
                <a:extLst>
                  <a:ext uri="{FF2B5EF4-FFF2-40B4-BE49-F238E27FC236}">
                    <a16:creationId xmlns:a16="http://schemas.microsoft.com/office/drawing/2014/main" id="{D4F7BBD0-9037-7F42-7D82-ACFB6742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857" y="4579014"/>
                <a:ext cx="607184" cy="6437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ko-KR" sz="3600" b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800" b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grpSp>
            <p:nvGrpSpPr>
              <p:cNvPr id="41" name="Group 24">
                <a:extLst>
                  <a:ext uri="{FF2B5EF4-FFF2-40B4-BE49-F238E27FC236}">
                    <a16:creationId xmlns:a16="http://schemas.microsoft.com/office/drawing/2014/main" id="{02D6C6D0-999F-935B-47B6-C645D6586A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1850" y="3988918"/>
                <a:ext cx="101197" cy="533099"/>
                <a:chOff x="2643" y="3171"/>
                <a:chExt cx="96" cy="477"/>
              </a:xfrm>
            </p:grpSpPr>
            <p:sp>
              <p:nvSpPr>
                <p:cNvPr id="62" name="Oval 25">
                  <a:extLst>
                    <a:ext uri="{FF2B5EF4-FFF2-40B4-BE49-F238E27FC236}">
                      <a16:creationId xmlns:a16="http://schemas.microsoft.com/office/drawing/2014/main" id="{8B7ABD1F-0640-1904-7192-3489983FF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63" name="Line 26">
                  <a:extLst>
                    <a:ext uri="{FF2B5EF4-FFF2-40B4-BE49-F238E27FC236}">
                      <a16:creationId xmlns:a16="http://schemas.microsoft.com/office/drawing/2014/main" id="{0C5121CE-870F-81F2-8183-F083E5D82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122D1C63-E283-1F26-B17B-CBB051756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6040" y="4896023"/>
                <a:ext cx="767160" cy="48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AF8AF3DE-BF1B-0FF7-9686-7980B4C78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290" y="4713127"/>
                <a:ext cx="1047643" cy="3755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ko-KR" b="0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</a:t>
                </a: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(.)</a:t>
                </a:r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44" name="Line 30">
                <a:extLst>
                  <a:ext uri="{FF2B5EF4-FFF2-40B4-BE49-F238E27FC236}">
                    <a16:creationId xmlns:a16="http://schemas.microsoft.com/office/drawing/2014/main" id="{240011F0-BF38-0A45-93AC-B33FE90AF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252" y="4900885"/>
                <a:ext cx="354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5" name="Line 31">
                <a:extLst>
                  <a:ext uri="{FF2B5EF4-FFF2-40B4-BE49-F238E27FC236}">
                    <a16:creationId xmlns:a16="http://schemas.microsoft.com/office/drawing/2014/main" id="{9849F5A2-B5FA-9207-7936-2F4B48D10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9876" y="4353502"/>
                <a:ext cx="758980" cy="3864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6" name="Line 33">
                <a:extLst>
                  <a:ext uri="{FF2B5EF4-FFF2-40B4-BE49-F238E27FC236}">
                    <a16:creationId xmlns:a16="http://schemas.microsoft.com/office/drawing/2014/main" id="{FB05C25D-8ADA-6C1A-CE5B-69ADCD5FA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9876" y="5061821"/>
                <a:ext cx="708382" cy="3755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7" name="Text Box 34">
                <a:extLst>
                  <a:ext uri="{FF2B5EF4-FFF2-40B4-BE49-F238E27FC236}">
                    <a16:creationId xmlns:a16="http://schemas.microsoft.com/office/drawing/2014/main" id="{045FFDC3-DA32-13E1-9EEE-6A111111A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428" y="4640874"/>
                <a:ext cx="190746" cy="260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v</a:t>
                </a:r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7D386D-9333-78AD-2B3A-9D35429CCD81}"/>
                  </a:ext>
                </a:extLst>
              </p:cNvPr>
              <p:cNvSpPr/>
              <p:nvPr/>
            </p:nvSpPr>
            <p:spPr>
              <a:xfrm>
                <a:off x="1810584" y="4200501"/>
                <a:ext cx="289739" cy="26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w</a:t>
                </a:r>
                <a:r>
                  <a:rPr kumimoji="1" lang="en-US" altLang="ko-KR" baseline="-25000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97456D9F-827B-A815-ECF9-EF23ED8E0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7278" y="5308252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x</a:t>
                </a:r>
                <a:r>
                  <a:rPr kumimoji="1" lang="en-US" altLang="ko-KR" sz="1800" b="0" baseline="-25000" dirty="0">
                    <a:latin typeface="Times New Roman" charset="0"/>
                    <a:ea typeface="굴림" charset="0"/>
                    <a:cs typeface="굴림" charset="0"/>
                  </a:rPr>
                  <a:t>2</a:t>
                </a:r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B7B9529-F604-5D09-A186-C5C1AAF3D1A0}"/>
                  </a:ext>
                </a:extLst>
              </p:cNvPr>
              <p:cNvSpPr/>
              <p:nvPr/>
            </p:nvSpPr>
            <p:spPr>
              <a:xfrm>
                <a:off x="1810584" y="5215805"/>
                <a:ext cx="289739" cy="26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w</a:t>
                </a:r>
                <a:r>
                  <a:rPr kumimoji="1" lang="en-US" altLang="ko-KR" baseline="-25000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2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Group 1039">
                <a:extLst>
                  <a:ext uri="{FF2B5EF4-FFF2-40B4-BE49-F238E27FC236}">
                    <a16:creationId xmlns:a16="http://schemas.microsoft.com/office/drawing/2014/main" id="{CF051535-7AC4-AE45-E7A4-E9D3C8C5B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1503" y="3068960"/>
                <a:ext cx="1677136" cy="1483064"/>
                <a:chOff x="-257" y="1324"/>
                <a:chExt cx="1591" cy="1327"/>
              </a:xfrm>
            </p:grpSpPr>
            <p:sp>
              <p:nvSpPr>
                <p:cNvPr id="54" name="Line 1040">
                  <a:extLst>
                    <a:ext uri="{FF2B5EF4-FFF2-40B4-BE49-F238E27FC236}">
                      <a16:creationId xmlns:a16="http://schemas.microsoft.com/office/drawing/2014/main" id="{6883E0BD-B1EF-D012-CF5E-9526A964F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57" y="2425"/>
                  <a:ext cx="150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55" name="Line 1041">
                  <a:extLst>
                    <a:ext uri="{FF2B5EF4-FFF2-40B4-BE49-F238E27FC236}">
                      <a16:creationId xmlns:a16="http://schemas.microsoft.com/office/drawing/2014/main" id="{EF71F7BB-FBAE-0ADA-CDEE-0240EABF5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2" y="1324"/>
                  <a:ext cx="0" cy="10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 Box 1042">
                      <a:extLst>
                        <a:ext uri="{FF2B5EF4-FFF2-40B4-BE49-F238E27FC236}">
                          <a16:creationId xmlns:a16="http://schemas.microsoft.com/office/drawing/2014/main" id="{85B4DD39-6E01-CB83-7AFD-6C36D2B969E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4" y="2418"/>
                      <a:ext cx="240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굴림" charset="0"/>
                                <a:cs typeface="굴림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 Box 10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94" y="2418"/>
                      <a:ext cx="240" cy="2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 Box 1043">
                      <a:extLst>
                        <a:ext uri="{FF2B5EF4-FFF2-40B4-BE49-F238E27FC236}">
                          <a16:creationId xmlns:a16="http://schemas.microsoft.com/office/drawing/2014/main" id="{5D19FB6D-39BB-E697-3730-FE0A8E6B57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6" y="1324"/>
                      <a:ext cx="241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굴림" charset="0"/>
                                <a:cs typeface="굴림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 Box 10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6" y="1324"/>
                      <a:ext cx="241" cy="2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Text Box 1044">
                  <a:extLst>
                    <a:ext uri="{FF2B5EF4-FFF2-40B4-BE49-F238E27FC236}">
                      <a16:creationId xmlns:a16="http://schemas.microsoft.com/office/drawing/2014/main" id="{8F1DFE92-BBF4-7C65-F4A0-235C49F247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1680"/>
                  <a:ext cx="28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ko-KR" sz="1800" b="0">
                      <a:latin typeface="Arial" charset="0"/>
                      <a:ea typeface="굴림" charset="0"/>
                      <a:cs typeface="굴림" charset="0"/>
                    </a:rPr>
                    <a:t>+1</a:t>
                  </a:r>
                </a:p>
              </p:txBody>
            </p:sp>
            <p:sp>
              <p:nvSpPr>
                <p:cNvPr id="59" name="Line 1045">
                  <a:extLst>
                    <a:ext uri="{FF2B5EF4-FFF2-40B4-BE49-F238E27FC236}">
                      <a16:creationId xmlns:a16="http://schemas.microsoft.com/office/drawing/2014/main" id="{3104227B-018C-07D8-22EF-2CE55D85DD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" y="2425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60" name="Line 1046">
                  <a:extLst>
                    <a:ext uri="{FF2B5EF4-FFF2-40B4-BE49-F238E27FC236}">
                      <a16:creationId xmlns:a16="http://schemas.microsoft.com/office/drawing/2014/main" id="{9E8137E0-8CD1-8073-4D45-0B5468C89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" y="1824"/>
                  <a:ext cx="0" cy="601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61" name="Line 1047">
                  <a:extLst>
                    <a:ext uri="{FF2B5EF4-FFF2-40B4-BE49-F238E27FC236}">
                      <a16:creationId xmlns:a16="http://schemas.microsoft.com/office/drawing/2014/main" id="{39B84803-86D5-0AE8-39EF-4D40AFCB2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" y="1824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2" name="Text Box 7">
                <a:extLst>
                  <a:ext uri="{FF2B5EF4-FFF2-40B4-BE49-F238E27FC236}">
                    <a16:creationId xmlns:a16="http://schemas.microsoft.com/office/drawing/2014/main" id="{0749411B-7B8D-EC63-9390-115B53810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050" y="3705805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693861B-A405-B552-11FF-B01BC5C0E899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61" y="4770880"/>
                    <a:ext cx="787383" cy="2383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C4564D9-7C65-71A9-0429-743A62565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61" y="4770880"/>
                    <a:ext cx="787383" cy="2383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111" r="-58730" b="-9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67069D-7148-C73D-70B2-E160E67B5B47}"/>
                </a:ext>
              </a:extLst>
            </p:cNvPr>
            <p:cNvSpPr/>
            <p:nvPr/>
          </p:nvSpPr>
          <p:spPr>
            <a:xfrm>
              <a:off x="5534519" y="2159369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b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8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Perceptron Learning</a:t>
                </a:r>
              </a:p>
              <a:p>
                <a:r>
                  <a:rPr lang="en-US" dirty="0"/>
                  <a:t>(Example - small learning rate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  <a:blipFill>
                <a:blip r:embed="rId2"/>
                <a:stretch>
                  <a:fillRect t="-10638" b="-50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255043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9">
            <a:extLst>
              <a:ext uri="{FF2B5EF4-FFF2-40B4-BE49-F238E27FC236}">
                <a16:creationId xmlns:a16="http://schemas.microsoft.com/office/drawing/2014/main" id="{B580CC63-46F8-45E6-AFF8-9C2B35C35D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759" y="3573015"/>
            <a:ext cx="5400583" cy="2520279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C61E806-0424-4B5E-BECE-C5A94F4B9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8767" y="3130916"/>
            <a:ext cx="5001840" cy="3178399"/>
          </a:xfrm>
          <a:prstGeom prst="line">
            <a:avLst/>
          </a:prstGeom>
          <a:noFill/>
          <a:ln w="25400">
            <a:solidFill>
              <a:srgbClr val="00B0F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08AA7-CED7-440E-916B-9A5E565DF51D}"/>
              </a:ext>
            </a:extLst>
          </p:cNvPr>
          <p:cNvSpPr/>
          <p:nvPr/>
        </p:nvSpPr>
        <p:spPr>
          <a:xfrm>
            <a:off x="5356988" y="326839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14778-55BF-4FC8-956E-54F4DAFC41D2}"/>
              </a:ext>
            </a:extLst>
          </p:cNvPr>
          <p:cNvSpPr/>
          <p:nvPr/>
        </p:nvSpPr>
        <p:spPr>
          <a:xfrm>
            <a:off x="3131732" y="566762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69B7-B946-4A48-9036-41DE26947963}"/>
              </a:ext>
            </a:extLst>
          </p:cNvPr>
          <p:cNvSpPr/>
          <p:nvPr/>
        </p:nvSpPr>
        <p:spPr>
          <a:xfrm>
            <a:off x="5216417" y="56471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0ACFE-2223-4191-ADD5-67BA6991F692}"/>
              </a:ext>
            </a:extLst>
          </p:cNvPr>
          <p:cNvSpPr/>
          <p:nvPr/>
        </p:nvSpPr>
        <p:spPr>
          <a:xfrm>
            <a:off x="2298453" y="3130917"/>
            <a:ext cx="257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 am not good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Please come closer to me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/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Random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randomly</a:t>
                </a:r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  <a:blipFill>
                <a:blip r:embed="rId6"/>
                <a:stretch>
                  <a:fillRect t="-6604" r="-1858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9">
            <a:extLst>
              <a:ext uri="{FF2B5EF4-FFF2-40B4-BE49-F238E27FC236}">
                <a16:creationId xmlns:a16="http://schemas.microsoft.com/office/drawing/2014/main" id="{1C61E806-0424-4B5E-BECE-C5A94F4B9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0297" y="3404878"/>
            <a:ext cx="5055269" cy="2706446"/>
          </a:xfrm>
          <a:prstGeom prst="line">
            <a:avLst/>
          </a:prstGeom>
          <a:noFill/>
          <a:ln w="25400">
            <a:solidFill>
              <a:srgbClr val="00B0F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08AA7-CED7-440E-916B-9A5E565DF51D}"/>
              </a:ext>
            </a:extLst>
          </p:cNvPr>
          <p:cNvSpPr/>
          <p:nvPr/>
        </p:nvSpPr>
        <p:spPr>
          <a:xfrm>
            <a:off x="3301579" y="327483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1BCC6C-6657-298E-0127-AD34E49E000A}"/>
                  </a:ext>
                </a:extLst>
              </p:cNvPr>
              <p:cNvSpPr txBox="1"/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1BCC6C-6657-298E-0127-AD34E49E0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1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6" grpId="0"/>
      <p:bldP spid="16" grpId="0"/>
      <p:bldP spid="17" grpId="0"/>
      <p:bldP spid="20" grpId="0"/>
      <p:bldP spid="20" grpId="1"/>
      <p:bldP spid="19" grpId="0" animBg="1"/>
      <p:bldP spid="19" grpId="1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Perceptron Learning</a:t>
                </a:r>
              </a:p>
              <a:p>
                <a:r>
                  <a:rPr lang="en-US" dirty="0"/>
                  <a:t>(Example -  big learning rate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  <a:blipFill>
                <a:blip r:embed="rId2"/>
                <a:stretch>
                  <a:fillRect t="-10638" b="-50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255043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9">
            <a:extLst>
              <a:ext uri="{FF2B5EF4-FFF2-40B4-BE49-F238E27FC236}">
                <a16:creationId xmlns:a16="http://schemas.microsoft.com/office/drawing/2014/main" id="{B580CC63-46F8-45E6-AFF8-9C2B35C35D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759" y="3573015"/>
            <a:ext cx="5400583" cy="2520279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C61E806-0424-4B5E-BECE-C5A94F4B9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4575" y="2276870"/>
            <a:ext cx="2740992" cy="3960441"/>
          </a:xfrm>
          <a:prstGeom prst="line">
            <a:avLst/>
          </a:prstGeom>
          <a:noFill/>
          <a:ln w="25400">
            <a:solidFill>
              <a:srgbClr val="00B0F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08AA7-CED7-440E-916B-9A5E565DF51D}"/>
              </a:ext>
            </a:extLst>
          </p:cNvPr>
          <p:cNvSpPr/>
          <p:nvPr/>
        </p:nvSpPr>
        <p:spPr>
          <a:xfrm>
            <a:off x="5356988" y="326839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14778-55BF-4FC8-956E-54F4DAFC41D2}"/>
              </a:ext>
            </a:extLst>
          </p:cNvPr>
          <p:cNvSpPr/>
          <p:nvPr/>
        </p:nvSpPr>
        <p:spPr>
          <a:xfrm>
            <a:off x="3131732" y="566762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69B7-B946-4A48-9036-41DE26947963}"/>
              </a:ext>
            </a:extLst>
          </p:cNvPr>
          <p:cNvSpPr/>
          <p:nvPr/>
        </p:nvSpPr>
        <p:spPr>
          <a:xfrm>
            <a:off x="5216417" y="56471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0ACFE-2223-4191-ADD5-67BA6991F692}"/>
              </a:ext>
            </a:extLst>
          </p:cNvPr>
          <p:cNvSpPr/>
          <p:nvPr/>
        </p:nvSpPr>
        <p:spPr>
          <a:xfrm>
            <a:off x="2298453" y="3130917"/>
            <a:ext cx="257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 am not good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Please come closer to me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/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Random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randomly</a:t>
                </a:r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  <a:blipFill>
                <a:blip r:embed="rId6"/>
                <a:stretch>
                  <a:fillRect t="-6604" r="-1858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03454B-A2DF-B5C7-5E53-681141D11A71}"/>
                  </a:ext>
                </a:extLst>
              </p:cNvPr>
              <p:cNvSpPr txBox="1"/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03454B-A2DF-B5C7-5E53-681141D1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6" grpId="0"/>
      <p:bldP spid="6" grpId="1"/>
      <p:bldP spid="16" grpId="0"/>
      <p:bldP spid="17" grpId="0"/>
      <p:bldP spid="20" grpId="0"/>
      <p:bldP spid="2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Perceptron Learning</a:t>
                </a:r>
              </a:p>
              <a:p>
                <a:r>
                  <a:rPr lang="en-US" dirty="0"/>
                  <a:t>(Example -  big learning rate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  <a:blipFill>
                <a:blip r:embed="rId2"/>
                <a:stretch>
                  <a:fillRect t="-10638" b="-50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255043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9">
            <a:extLst>
              <a:ext uri="{FF2B5EF4-FFF2-40B4-BE49-F238E27FC236}">
                <a16:creationId xmlns:a16="http://schemas.microsoft.com/office/drawing/2014/main" id="{1C61E806-0424-4B5E-BECE-C5A94F4B9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4575" y="2276870"/>
            <a:ext cx="2740992" cy="3960441"/>
          </a:xfrm>
          <a:prstGeom prst="line">
            <a:avLst/>
          </a:prstGeom>
          <a:noFill/>
          <a:ln w="25400">
            <a:solidFill>
              <a:srgbClr val="00B0F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14778-55BF-4FC8-956E-54F4DAFC41D2}"/>
              </a:ext>
            </a:extLst>
          </p:cNvPr>
          <p:cNvSpPr/>
          <p:nvPr/>
        </p:nvSpPr>
        <p:spPr>
          <a:xfrm>
            <a:off x="3131732" y="566762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69B7-B946-4A48-9036-41DE26947963}"/>
              </a:ext>
            </a:extLst>
          </p:cNvPr>
          <p:cNvSpPr/>
          <p:nvPr/>
        </p:nvSpPr>
        <p:spPr>
          <a:xfrm>
            <a:off x="5216417" y="56471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0ACFE-2223-4191-ADD5-67BA6991F692}"/>
              </a:ext>
            </a:extLst>
          </p:cNvPr>
          <p:cNvSpPr/>
          <p:nvPr/>
        </p:nvSpPr>
        <p:spPr>
          <a:xfrm>
            <a:off x="3103156" y="322876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/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Random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randomly</a:t>
                </a:r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  <a:blipFill>
                <a:blip r:embed="rId6"/>
                <a:stretch>
                  <a:fillRect t="-6604" r="-1858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F50ACFE-2223-4191-ADD5-67BA6991F692}"/>
              </a:ext>
            </a:extLst>
          </p:cNvPr>
          <p:cNvSpPr/>
          <p:nvPr/>
        </p:nvSpPr>
        <p:spPr>
          <a:xfrm>
            <a:off x="4699769" y="3930355"/>
            <a:ext cx="257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 am not good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Please come closer to me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00B494-990D-AA08-C4B6-1B8D0C01ED48}"/>
                  </a:ext>
                </a:extLst>
              </p:cNvPr>
              <p:cNvSpPr txBox="1"/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00B494-990D-AA08-C4B6-1B8D0C01E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35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Perceptron Learning</a:t>
                </a:r>
              </a:p>
              <a:p>
                <a:r>
                  <a:rPr lang="en-US" dirty="0"/>
                  <a:t>(Example -  big learning rate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  <a:blipFill>
                <a:blip r:embed="rId2"/>
                <a:stretch>
                  <a:fillRect t="-10638" b="-50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255043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9">
            <a:extLst>
              <a:ext uri="{FF2B5EF4-FFF2-40B4-BE49-F238E27FC236}">
                <a16:creationId xmlns:a16="http://schemas.microsoft.com/office/drawing/2014/main" id="{B580CC63-46F8-45E6-AFF8-9C2B35C35D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759" y="3573015"/>
            <a:ext cx="5400583" cy="2520279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08AA7-CED7-440E-916B-9A5E565DF51D}"/>
              </a:ext>
            </a:extLst>
          </p:cNvPr>
          <p:cNvSpPr/>
          <p:nvPr/>
        </p:nvSpPr>
        <p:spPr>
          <a:xfrm>
            <a:off x="5356988" y="326839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14778-55BF-4FC8-956E-54F4DAFC41D2}"/>
              </a:ext>
            </a:extLst>
          </p:cNvPr>
          <p:cNvSpPr/>
          <p:nvPr/>
        </p:nvSpPr>
        <p:spPr>
          <a:xfrm>
            <a:off x="3131732" y="566762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69B7-B946-4A48-9036-41DE26947963}"/>
              </a:ext>
            </a:extLst>
          </p:cNvPr>
          <p:cNvSpPr/>
          <p:nvPr/>
        </p:nvSpPr>
        <p:spPr>
          <a:xfrm>
            <a:off x="5216417" y="56471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0ACFE-2223-4191-ADD5-67BA6991F692}"/>
              </a:ext>
            </a:extLst>
          </p:cNvPr>
          <p:cNvSpPr/>
          <p:nvPr/>
        </p:nvSpPr>
        <p:spPr>
          <a:xfrm>
            <a:off x="2298453" y="3130917"/>
            <a:ext cx="257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 am not good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Please come closer to me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/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Random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randomly</a:t>
                </a:r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  <a:blipFill>
                <a:blip r:embed="rId6"/>
                <a:stretch>
                  <a:fillRect t="-6604" r="-1858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A823AA-37A0-B624-C95E-0DB527CDEC10}"/>
                  </a:ext>
                </a:extLst>
              </p:cNvPr>
              <p:cNvSpPr txBox="1"/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A823AA-37A0-B624-C95E-0DB527CDE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90" y="1990185"/>
                <a:ext cx="4592782" cy="341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Perceptron Learning</a:t>
                </a:r>
              </a:p>
              <a:p>
                <a:r>
                  <a:rPr lang="en-US" dirty="0"/>
                  <a:t>(Example -  big learning rate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  <a:blipFill>
                <a:blip r:embed="rId2"/>
                <a:stretch>
                  <a:fillRect t="-10638" b="-50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255043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9">
            <a:extLst>
              <a:ext uri="{FF2B5EF4-FFF2-40B4-BE49-F238E27FC236}">
                <a16:creationId xmlns:a16="http://schemas.microsoft.com/office/drawing/2014/main" id="{B580CC63-46F8-45E6-AFF8-9C2B35C35D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759" y="3573015"/>
            <a:ext cx="5400583" cy="2520279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C61E806-0424-4B5E-BECE-C5A94F4B9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4575" y="2276870"/>
            <a:ext cx="2740992" cy="3960441"/>
          </a:xfrm>
          <a:prstGeom prst="line">
            <a:avLst/>
          </a:prstGeom>
          <a:noFill/>
          <a:ln w="25400">
            <a:solidFill>
              <a:srgbClr val="00B0F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08AA7-CED7-440E-916B-9A5E565DF51D}"/>
              </a:ext>
            </a:extLst>
          </p:cNvPr>
          <p:cNvSpPr/>
          <p:nvPr/>
        </p:nvSpPr>
        <p:spPr>
          <a:xfrm>
            <a:off x="5356988" y="326839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14778-55BF-4FC8-956E-54F4DAFC41D2}"/>
              </a:ext>
            </a:extLst>
          </p:cNvPr>
          <p:cNvSpPr/>
          <p:nvPr/>
        </p:nvSpPr>
        <p:spPr>
          <a:xfrm>
            <a:off x="3131732" y="566762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69B7-B946-4A48-9036-41DE26947963}"/>
              </a:ext>
            </a:extLst>
          </p:cNvPr>
          <p:cNvSpPr/>
          <p:nvPr/>
        </p:nvSpPr>
        <p:spPr>
          <a:xfrm>
            <a:off x="5216417" y="56471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 am good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0ACFE-2223-4191-ADD5-67BA6991F692}"/>
              </a:ext>
            </a:extLst>
          </p:cNvPr>
          <p:cNvSpPr/>
          <p:nvPr/>
        </p:nvSpPr>
        <p:spPr>
          <a:xfrm>
            <a:off x="2298453" y="3130917"/>
            <a:ext cx="257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 am not good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Please come closer to me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/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Random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randomly</a:t>
                </a:r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3B688-5C37-491A-ACA2-D0C459C5C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2" y="6111324"/>
                <a:ext cx="1967526" cy="646331"/>
              </a:xfrm>
              <a:prstGeom prst="rect">
                <a:avLst/>
              </a:prstGeom>
              <a:blipFill>
                <a:blip r:embed="rId6"/>
                <a:stretch>
                  <a:fillRect t="-6604" r="-1858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4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6" grpId="0"/>
      <p:bldP spid="16" grpId="0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2"/>
            <a:ext cx="7124700" cy="483636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Decision Surface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Perceptron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Binary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Discrete vs Continuous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Multi-class classification 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Softmax</a:t>
            </a:r>
            <a:r>
              <a:rPr lang="en-US" sz="2400" dirty="0"/>
              <a:t> function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Error/Loss functions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Mean Square Error (MSE)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Maximum Likelihood (ML)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Cross-Entropy (CE)</a:t>
            </a:r>
          </a:p>
          <a:p>
            <a:pPr>
              <a:lnSpc>
                <a:spcPct val="90000"/>
              </a:lnSpc>
            </a:pPr>
            <a:r>
              <a:rPr lang="en-US" dirty="0"/>
              <a:t>Multi Layer Perceptron (MLP)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8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34469"/>
            <a:ext cx="8569325" cy="1143000"/>
          </a:xfrm>
        </p:spPr>
        <p:txBody>
          <a:bodyPr/>
          <a:lstStyle/>
          <a:p>
            <a:r>
              <a:rPr lang="en-US" dirty="0"/>
              <a:t>Perceptron Learning</a:t>
            </a:r>
            <a:br>
              <a:rPr lang="en-US" dirty="0"/>
            </a:br>
            <a:r>
              <a:rPr lang="en-US" dirty="0"/>
              <a:t>(2 Inputs)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3057130"/>
                <a:ext cx="8443664" cy="483636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randomly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sz="2200" b="1" dirty="0"/>
                  <a:t>While</a:t>
                </a:r>
                <a:r>
                  <a:rPr lang="en-US" sz="2200" dirty="0"/>
                  <a:t> </a:t>
                </a:r>
                <a:r>
                  <a:rPr lang="en-US" sz="2200" i="1" dirty="0"/>
                  <a:t>not converge </a:t>
                </a:r>
                <a:r>
                  <a:rPr lang="en-US" sz="2200" b="1" dirty="0"/>
                  <a:t>do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b="1" dirty="0"/>
                  <a:t>For</a:t>
                </a:r>
                <a:r>
                  <a:rPr lang="en-US" sz="2200" dirty="0"/>
                  <a:t> each sample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in the dataset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</a:t>
                </a:r>
                <a:r>
                  <a:rPr lang="en-US" sz="2200" b="1" dirty="0"/>
                  <a:t>if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!=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then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b="1" i="1" dirty="0"/>
                  <a:t>			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sz="2200" b="0" dirty="0">
                  <a:solidFill>
                    <a:srgbClr val="FF0000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/>
                  <a:t>		</a:t>
                </a:r>
                <a:r>
                  <a:rPr lang="en-GB" sz="2200" b="1" dirty="0"/>
                  <a:t>End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dirty="0"/>
                  <a:t>	</a:t>
                </a:r>
                <a:r>
                  <a:rPr lang="en-GB" sz="2200" b="1" dirty="0"/>
                  <a:t> End</a:t>
                </a:r>
                <a:endParaRPr lang="en-GB" sz="22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GB" sz="2200" b="1" dirty="0"/>
                  <a:t>End</a:t>
                </a:r>
                <a:endParaRPr lang="en-US" b="1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57130"/>
                <a:ext cx="8443664" cy="4836366"/>
              </a:xfrm>
              <a:blipFill>
                <a:blip r:embed="rId3"/>
                <a:stretch>
                  <a:fillRect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55976" y="6300028"/>
                <a:ext cx="3331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learning rate (e.g. 0.1, 0.001)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300028"/>
                <a:ext cx="3331489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94AC9A-CE81-D054-2995-4CF6687633C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355976" y="5609181"/>
            <a:ext cx="1665745" cy="69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10F00D9-4654-4F16-D647-57ECA021EA3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20</a:t>
            </a:fld>
            <a:endParaRPr lang="en-GB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8297A2-E7A9-FFF5-3930-0302D7E132BB}"/>
              </a:ext>
            </a:extLst>
          </p:cNvPr>
          <p:cNvGrpSpPr/>
          <p:nvPr/>
        </p:nvGrpSpPr>
        <p:grpSpPr>
          <a:xfrm>
            <a:off x="4283968" y="1124744"/>
            <a:ext cx="4605947" cy="2497460"/>
            <a:chOff x="4283968" y="1124744"/>
            <a:chExt cx="4605947" cy="2497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EF3111-D9CF-7565-D81D-046B9C4BEF62}"/>
                </a:ext>
              </a:extLst>
            </p:cNvPr>
            <p:cNvGrpSpPr/>
            <p:nvPr/>
          </p:nvGrpSpPr>
          <p:grpSpPr>
            <a:xfrm>
              <a:off x="4283968" y="1124744"/>
              <a:ext cx="4605947" cy="2497460"/>
              <a:chOff x="1262197" y="3068960"/>
              <a:chExt cx="4605947" cy="2497460"/>
            </a:xfrm>
          </p:grpSpPr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05CEF9E6-0033-0154-C886-2FCD1F1DB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197" y="4191198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x</a:t>
                </a:r>
                <a:r>
                  <a:rPr kumimoji="1" lang="en-US" altLang="ko-KR" sz="1800" b="0" baseline="-2500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9" name="Oval 23">
                <a:extLst>
                  <a:ext uri="{FF2B5EF4-FFF2-40B4-BE49-F238E27FC236}">
                    <a16:creationId xmlns:a16="http://schemas.microsoft.com/office/drawing/2014/main" id="{3924601C-0EAE-391B-ED75-2B34454B7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857" y="4579014"/>
                <a:ext cx="607184" cy="6437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ko-KR" sz="3600" b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800" b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grpSp>
            <p:nvGrpSpPr>
              <p:cNvPr id="10" name="Group 24">
                <a:extLst>
                  <a:ext uri="{FF2B5EF4-FFF2-40B4-BE49-F238E27FC236}">
                    <a16:creationId xmlns:a16="http://schemas.microsoft.com/office/drawing/2014/main" id="{46BC1A1E-FB8E-CFCD-AB31-D517C2F8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1850" y="3988918"/>
                <a:ext cx="101197" cy="533099"/>
                <a:chOff x="2643" y="3171"/>
                <a:chExt cx="96" cy="477"/>
              </a:xfrm>
            </p:grpSpPr>
            <p:sp>
              <p:nvSpPr>
                <p:cNvPr id="31" name="Oval 25">
                  <a:extLst>
                    <a:ext uri="{FF2B5EF4-FFF2-40B4-BE49-F238E27FC236}">
                      <a16:creationId xmlns:a16="http://schemas.microsoft.com/office/drawing/2014/main" id="{DA272B90-6A0D-1854-98EE-A1F9E3F3B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26">
                  <a:extLst>
                    <a:ext uri="{FF2B5EF4-FFF2-40B4-BE49-F238E27FC236}">
                      <a16:creationId xmlns:a16="http://schemas.microsoft.com/office/drawing/2014/main" id="{5429D640-4020-D6ED-CFC9-D878D836A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" name="Line 28">
                <a:extLst>
                  <a:ext uri="{FF2B5EF4-FFF2-40B4-BE49-F238E27FC236}">
                    <a16:creationId xmlns:a16="http://schemas.microsoft.com/office/drawing/2014/main" id="{64EF6EB0-DB14-17AD-0B3A-B2272EA43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6040" y="4896023"/>
                <a:ext cx="767160" cy="48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2" name="Rectangle 29">
                <a:extLst>
                  <a:ext uri="{FF2B5EF4-FFF2-40B4-BE49-F238E27FC236}">
                    <a16:creationId xmlns:a16="http://schemas.microsoft.com/office/drawing/2014/main" id="{CBE02E57-DF70-0278-99FA-B29EF39E5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290" y="4713127"/>
                <a:ext cx="1047643" cy="3755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ko-KR" b="0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</a:t>
                </a: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(.)</a:t>
                </a:r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13" name="Line 30">
                <a:extLst>
                  <a:ext uri="{FF2B5EF4-FFF2-40B4-BE49-F238E27FC236}">
                    <a16:creationId xmlns:a16="http://schemas.microsoft.com/office/drawing/2014/main" id="{4F55F024-6951-56CF-13BD-D29419FCD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252" y="4900885"/>
                <a:ext cx="354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" name="Line 31">
                <a:extLst>
                  <a:ext uri="{FF2B5EF4-FFF2-40B4-BE49-F238E27FC236}">
                    <a16:creationId xmlns:a16="http://schemas.microsoft.com/office/drawing/2014/main" id="{132BC12D-0C1E-F20C-D1FC-D0F8E9F76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9876" y="4353502"/>
                <a:ext cx="758980" cy="3864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419F1568-F977-C85E-A2C2-20137454A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9876" y="5061821"/>
                <a:ext cx="708382" cy="3755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6" name="Text Box 34">
                <a:extLst>
                  <a:ext uri="{FF2B5EF4-FFF2-40B4-BE49-F238E27FC236}">
                    <a16:creationId xmlns:a16="http://schemas.microsoft.com/office/drawing/2014/main" id="{ACD1B1A0-4A04-ADE8-B20A-87433CC00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428" y="4640874"/>
                <a:ext cx="190746" cy="260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v</a:t>
                </a:r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A4A4B8-FA2D-6841-DE0F-EC5D3BBD2CDE}"/>
                  </a:ext>
                </a:extLst>
              </p:cNvPr>
              <p:cNvSpPr/>
              <p:nvPr/>
            </p:nvSpPr>
            <p:spPr>
              <a:xfrm>
                <a:off x="1810584" y="4200501"/>
                <a:ext cx="289739" cy="26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w</a:t>
                </a:r>
                <a:r>
                  <a:rPr kumimoji="1" lang="en-US" altLang="ko-KR" baseline="-25000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A4EE5343-D12A-339D-1395-DB8CF79B5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7278" y="5308252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i="1" dirty="0">
                    <a:latin typeface="Times New Roman" charset="0"/>
                    <a:ea typeface="굴림" charset="0"/>
                    <a:cs typeface="굴림" charset="0"/>
                  </a:rPr>
                  <a:t>x</a:t>
                </a:r>
                <a:r>
                  <a:rPr kumimoji="1" lang="en-US" altLang="ko-KR" sz="1800" b="0" baseline="-25000" dirty="0">
                    <a:latin typeface="Times New Roman" charset="0"/>
                    <a:ea typeface="굴림" charset="0"/>
                    <a:cs typeface="굴림" charset="0"/>
                  </a:rPr>
                  <a:t>2</a:t>
                </a:r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67BBC2-4C92-7C54-CFA7-52A5476BBE8D}"/>
                  </a:ext>
                </a:extLst>
              </p:cNvPr>
              <p:cNvSpPr/>
              <p:nvPr/>
            </p:nvSpPr>
            <p:spPr>
              <a:xfrm>
                <a:off x="1810584" y="5215805"/>
                <a:ext cx="289739" cy="26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w</a:t>
                </a:r>
                <a:r>
                  <a:rPr kumimoji="1" lang="en-US" altLang="ko-KR" baseline="-25000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2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0" name="Group 1039">
                <a:extLst>
                  <a:ext uri="{FF2B5EF4-FFF2-40B4-BE49-F238E27FC236}">
                    <a16:creationId xmlns:a16="http://schemas.microsoft.com/office/drawing/2014/main" id="{4AF7A1C5-5D95-C7EE-3934-81B980A97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1503" y="3068960"/>
                <a:ext cx="1677136" cy="1483064"/>
                <a:chOff x="-257" y="1324"/>
                <a:chExt cx="1591" cy="1327"/>
              </a:xfrm>
            </p:grpSpPr>
            <p:sp>
              <p:nvSpPr>
                <p:cNvPr id="23" name="Line 1040">
                  <a:extLst>
                    <a:ext uri="{FF2B5EF4-FFF2-40B4-BE49-F238E27FC236}">
                      <a16:creationId xmlns:a16="http://schemas.microsoft.com/office/drawing/2014/main" id="{E356D1F3-DE04-9596-58EC-A62306DA7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57" y="2425"/>
                  <a:ext cx="150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24" name="Line 1041">
                  <a:extLst>
                    <a:ext uri="{FF2B5EF4-FFF2-40B4-BE49-F238E27FC236}">
                      <a16:creationId xmlns:a16="http://schemas.microsoft.com/office/drawing/2014/main" id="{0B027204-2E9D-9EA1-442B-75D52BE072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2" y="1324"/>
                  <a:ext cx="0" cy="10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 Box 1042">
                      <a:extLst>
                        <a:ext uri="{FF2B5EF4-FFF2-40B4-BE49-F238E27FC236}">
                          <a16:creationId xmlns:a16="http://schemas.microsoft.com/office/drawing/2014/main" id="{08C5A8ED-B856-6742-1571-C94B46CD365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4" y="2418"/>
                      <a:ext cx="240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굴림" charset="0"/>
                                <a:cs typeface="굴림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 Box 10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94" y="2418"/>
                      <a:ext cx="240" cy="2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 Box 1043">
                      <a:extLst>
                        <a:ext uri="{FF2B5EF4-FFF2-40B4-BE49-F238E27FC236}">
                          <a16:creationId xmlns:a16="http://schemas.microsoft.com/office/drawing/2014/main" id="{ACD8479E-3760-C345-0FE2-0B136DAC734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6" y="1324"/>
                      <a:ext cx="241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굴림" charset="0"/>
                                <a:cs typeface="굴림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 Box 10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6" y="1324"/>
                      <a:ext cx="241" cy="2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bg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 Box 1044">
                  <a:extLst>
                    <a:ext uri="{FF2B5EF4-FFF2-40B4-BE49-F238E27FC236}">
                      <a16:creationId xmlns:a16="http://schemas.microsoft.com/office/drawing/2014/main" id="{46B8E6AC-0B53-2723-A19F-C0F14D6385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1680"/>
                  <a:ext cx="28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ko-KR" sz="1800" b="0">
                      <a:latin typeface="Arial" charset="0"/>
                      <a:ea typeface="굴림" charset="0"/>
                      <a:cs typeface="굴림" charset="0"/>
                    </a:rPr>
                    <a:t>+1</a:t>
                  </a:r>
                </a:p>
              </p:txBody>
            </p:sp>
            <p:sp>
              <p:nvSpPr>
                <p:cNvPr id="28" name="Line 1045">
                  <a:extLst>
                    <a:ext uri="{FF2B5EF4-FFF2-40B4-BE49-F238E27FC236}">
                      <a16:creationId xmlns:a16="http://schemas.microsoft.com/office/drawing/2014/main" id="{73EEAD58-F4BE-73B4-2D0B-E2072DE80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" y="2425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1046">
                  <a:extLst>
                    <a:ext uri="{FF2B5EF4-FFF2-40B4-BE49-F238E27FC236}">
                      <a16:creationId xmlns:a16="http://schemas.microsoft.com/office/drawing/2014/main" id="{79A7F2D7-33C0-3A04-4A5D-4BA630459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" y="1824"/>
                  <a:ext cx="0" cy="601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1047">
                  <a:extLst>
                    <a:ext uri="{FF2B5EF4-FFF2-40B4-BE49-F238E27FC236}">
                      <a16:creationId xmlns:a16="http://schemas.microsoft.com/office/drawing/2014/main" id="{7D7EA50B-A043-0A7A-F253-4174E3578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" y="1824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72EC04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F7461ED2-8DA5-58BC-D839-2FF3B3AC0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050" y="3705805"/>
                <a:ext cx="395302" cy="25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C4564D9-7C65-71A9-0429-743A6256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61" y="4770880"/>
                    <a:ext cx="787383" cy="2383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C4564D9-7C65-71A9-0429-743A62565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61" y="4770880"/>
                    <a:ext cx="787383" cy="2383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111" r="-58730" b="-9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690178-133C-0FBD-990E-09DA5B8291EA}"/>
                </a:ext>
              </a:extLst>
            </p:cNvPr>
            <p:cNvSpPr/>
            <p:nvPr/>
          </p:nvSpPr>
          <p:spPr>
            <a:xfrm>
              <a:off x="5534519" y="2159369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b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02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Effects of learning rate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234469"/>
                <a:ext cx="8569325" cy="1143000"/>
              </a:xfrm>
              <a:prstGeom prst="rect">
                <a:avLst/>
              </a:prstGeom>
              <a:blipFill>
                <a:blip r:embed="rId2"/>
                <a:stretch>
                  <a:fillRect t="-10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r_finder">
            <a:extLst>
              <a:ext uri="{FF2B5EF4-FFF2-40B4-BE49-F238E27FC236}">
                <a16:creationId xmlns:a16="http://schemas.microsoft.com/office/drawing/2014/main" id="{3810C0E0-4A82-47D0-83A6-E9872B50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0154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CAE0-7477-8676-D53D-96C727178294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21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147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Trained Network</a:t>
            </a:r>
          </a:p>
          <a:p>
            <a:r>
              <a:rPr lang="en-US" dirty="0"/>
              <a:t>(AND)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336362" y="4204995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807180" y="4755867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3188180" y="3917667"/>
            <a:ext cx="152400" cy="757238"/>
            <a:chOff x="2643" y="3171"/>
            <a:chExt cx="96" cy="477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213350" y="4051031"/>
            <a:ext cx="8210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Bias</a:t>
            </a:r>
          </a:p>
          <a:p>
            <a:pPr algn="ctr">
              <a:defRPr/>
            </a:pPr>
            <a:r>
              <a:rPr kumimoji="1" lang="en-US" altLang="ko-KR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b</a:t>
            </a:r>
            <a:r>
              <a:rPr kumimoji="1" lang="en-US" altLang="ko-KR" sz="1800" b="0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=-1.5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721579" y="5206160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866491" y="4946367"/>
            <a:ext cx="1577717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6498902" y="521306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1664180" y="4435539"/>
            <a:ext cx="1143000" cy="5489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1664180" y="5441667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4062511" y="4843735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5062268" y="4255805"/>
            <a:ext cx="117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Activation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function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7241301" y="4659069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Output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62214" y="421821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=1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344014" y="579171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41" name="Group 1039"/>
          <p:cNvGrpSpPr>
            <a:grpSpLocks/>
          </p:cNvGrpSpPr>
          <p:nvPr/>
        </p:nvGrpSpPr>
        <p:grpSpPr bwMode="auto">
          <a:xfrm>
            <a:off x="4422551" y="2406350"/>
            <a:ext cx="2525713" cy="2106612"/>
            <a:chOff x="-257" y="1324"/>
            <a:chExt cx="1591" cy="1327"/>
          </a:xfrm>
        </p:grpSpPr>
        <p:sp>
          <p:nvSpPr>
            <p:cNvPr id="42" name="Line 1040"/>
            <p:cNvSpPr>
              <a:spLocks noChangeShapeType="1"/>
            </p:cNvSpPr>
            <p:nvPr/>
          </p:nvSpPr>
          <p:spPr bwMode="auto">
            <a:xfrm>
              <a:off x="-257" y="2425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43" name="Line 1041"/>
            <p:cNvSpPr>
              <a:spLocks noChangeShapeType="1"/>
            </p:cNvSpPr>
            <p:nvPr/>
          </p:nvSpPr>
          <p:spPr bwMode="auto">
            <a:xfrm flipH="1">
              <a:off x="482" y="1324"/>
              <a:ext cx="0" cy="1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𝑣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44" name="Text Box 10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45" name="Text Box 10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 Box 1044"/>
            <p:cNvSpPr txBox="1">
              <a:spLocks noChangeArrowheads="1"/>
            </p:cNvSpPr>
            <p:nvPr/>
          </p:nvSpPr>
          <p:spPr bwMode="auto">
            <a:xfrm>
              <a:off x="192" y="1680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>
                  <a:latin typeface="Arial" charset="0"/>
                  <a:ea typeface="굴림" charset="0"/>
                  <a:cs typeface="굴림" charset="0"/>
                </a:rPr>
                <a:t>+1</a:t>
              </a:r>
            </a:p>
          </p:txBody>
        </p:sp>
        <p:sp>
          <p:nvSpPr>
            <p:cNvPr id="47" name="Line 1045"/>
            <p:cNvSpPr>
              <a:spLocks noChangeShapeType="1"/>
            </p:cNvSpPr>
            <p:nvPr/>
          </p:nvSpPr>
          <p:spPr bwMode="auto">
            <a:xfrm>
              <a:off x="15" y="2425"/>
              <a:ext cx="480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48" name="Line 1046"/>
            <p:cNvSpPr>
              <a:spLocks noChangeShapeType="1"/>
            </p:cNvSpPr>
            <p:nvPr/>
          </p:nvSpPr>
          <p:spPr bwMode="auto">
            <a:xfrm flipV="1">
              <a:off x="495" y="1824"/>
              <a:ext cx="0" cy="601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49" name="Line 1047"/>
            <p:cNvSpPr>
              <a:spLocks noChangeShapeType="1"/>
            </p:cNvSpPr>
            <p:nvPr/>
          </p:nvSpPr>
          <p:spPr bwMode="auto">
            <a:xfrm>
              <a:off x="485" y="1824"/>
              <a:ext cx="528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13642" y="6186790"/>
                <a:ext cx="292413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42" y="6186790"/>
                <a:ext cx="2924134" cy="338554"/>
              </a:xfrm>
              <a:prstGeom prst="rect">
                <a:avLst/>
              </a:prstGeom>
              <a:blipFill>
                <a:blip r:embed="rId4"/>
                <a:stretch>
                  <a:fillRect l="-1875" r="-2917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110170" y="351552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086996" y="5028401"/>
                <a:ext cx="11857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96" y="5028401"/>
                <a:ext cx="1185774" cy="338554"/>
              </a:xfrm>
              <a:prstGeom prst="rect">
                <a:avLst/>
              </a:prstGeom>
              <a:blipFill>
                <a:blip r:embed="rId5"/>
                <a:stretch>
                  <a:fillRect l="-5670" r="-7732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2027977" y="5708074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=1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37366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0F0B659E-C5E2-3A71-D6A2-F44B7EB0A22C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999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Trained Network</a:t>
            </a:r>
          </a:p>
          <a:p>
            <a:r>
              <a:rPr lang="en-US" dirty="0"/>
              <a:t>(AND)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AND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04753" y="4327822"/>
                <a:ext cx="2231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53" y="4327822"/>
                <a:ext cx="2231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2843807" y="2180446"/>
            <a:ext cx="4751759" cy="419663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7F8BA4F-B17A-0B6C-1293-1C9E59DB8903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396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Discrete vs. Continuous</a:t>
            </a:r>
          </a:p>
          <a:p>
            <a:r>
              <a:rPr lang="en-US" dirty="0"/>
              <a:t>Step function (hard threshold)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362" y="354567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6FC0B5C8-B350-41CF-90C4-A0E14CA2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180" y="4096545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5E620E9-C430-4DA9-B692-B9CE0C738DBB}"/>
              </a:ext>
            </a:extLst>
          </p:cNvPr>
          <p:cNvGrpSpPr>
            <a:grpSpLocks/>
          </p:cNvGrpSpPr>
          <p:nvPr/>
        </p:nvGrpSpPr>
        <p:grpSpPr bwMode="auto">
          <a:xfrm>
            <a:off x="3188180" y="3258345"/>
            <a:ext cx="152400" cy="757238"/>
            <a:chOff x="2643" y="3171"/>
            <a:chExt cx="96" cy="477"/>
          </a:xfrm>
        </p:grpSpPr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BCF726E2-C216-4CB7-8206-522923FBF7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8CC7487A-C583-43A6-8D11-D5FC126D30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11" name="Text Box 27">
            <a:extLst>
              <a:ext uri="{FF2B5EF4-FFF2-40B4-BE49-F238E27FC236}">
                <a16:creationId xmlns:a16="http://schemas.microsoft.com/office/drawing/2014/main" id="{FC3F1D79-3F7E-4E20-960F-A5EAD6C5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7" y="3391709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Bias</a:t>
            </a:r>
          </a:p>
          <a:p>
            <a:pPr algn="ctr">
              <a:defRPr/>
            </a:pPr>
            <a:r>
              <a:rPr kumimoji="1" lang="en-US" altLang="ko-KR" sz="1800" b="0" i="1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b</a:t>
            </a:r>
            <a:endParaRPr kumimoji="1" lang="en-US" altLang="ko-KR" sz="1800" b="0" dirty="0">
              <a:solidFill>
                <a:srgbClr val="FF0000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579" y="454683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56D9DE76-ACAD-4F15-85A7-E97888DB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491" y="4287045"/>
            <a:ext cx="1577717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8D0A9EB3-B153-4632-9BD9-FB9CBD352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8902" y="455374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27E25873-9730-44B9-A062-568E3235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180" y="3776217"/>
            <a:ext cx="1143000" cy="5489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9F1C251C-31C0-4B27-8429-D01A1EF84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4180" y="4782345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1AB03C9C-CCAE-46AD-896E-B5B13603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511" y="418441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56384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322" y="291614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679556A6-3F91-44FE-9E5F-817B949F0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946" y="5085184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Summing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junction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23C247CB-0888-4ABF-B187-EA258D59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465" y="3596483"/>
            <a:ext cx="130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Activation</a:t>
            </a:r>
          </a:p>
          <a:p>
            <a:pPr algn="ctr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function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F218064-FE18-448F-A69D-AB116412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301" y="39997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62215" y="355888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014" y="513238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E4248-C44D-4AF8-B484-4A3F02410A3A}"/>
              </a:ext>
            </a:extLst>
          </p:cNvPr>
          <p:cNvSpPr/>
          <p:nvPr/>
        </p:nvSpPr>
        <p:spPr>
          <a:xfrm>
            <a:off x="2162215" y="500107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26" name="Group 1039">
            <a:extLst>
              <a:ext uri="{FF2B5EF4-FFF2-40B4-BE49-F238E27FC236}">
                <a16:creationId xmlns:a16="http://schemas.microsoft.com/office/drawing/2014/main" id="{7E285827-E947-4CE8-ACB8-9D78B67C02DB}"/>
              </a:ext>
            </a:extLst>
          </p:cNvPr>
          <p:cNvGrpSpPr>
            <a:grpSpLocks/>
          </p:cNvGrpSpPr>
          <p:nvPr/>
        </p:nvGrpSpPr>
        <p:grpSpPr bwMode="auto">
          <a:xfrm>
            <a:off x="4422551" y="1747028"/>
            <a:ext cx="2525713" cy="2106612"/>
            <a:chOff x="-257" y="1324"/>
            <a:chExt cx="1591" cy="1327"/>
          </a:xfrm>
        </p:grpSpPr>
        <p:sp>
          <p:nvSpPr>
            <p:cNvPr id="27" name="Line 1040">
              <a:extLst>
                <a:ext uri="{FF2B5EF4-FFF2-40B4-BE49-F238E27FC236}">
                  <a16:creationId xmlns:a16="http://schemas.microsoft.com/office/drawing/2014/main" id="{7474C02C-7AE2-4AE7-90CA-D918DC008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7" y="2425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8" name="Line 1041">
              <a:extLst>
                <a:ext uri="{FF2B5EF4-FFF2-40B4-BE49-F238E27FC236}">
                  <a16:creationId xmlns:a16="http://schemas.microsoft.com/office/drawing/2014/main" id="{B65C9C68-9168-491A-BCB1-78205D19F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1324"/>
              <a:ext cx="0" cy="10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042">
                  <a:extLst>
                    <a:ext uri="{FF2B5EF4-FFF2-40B4-BE49-F238E27FC236}">
                      <a16:creationId xmlns:a16="http://schemas.microsoft.com/office/drawing/2014/main" id="{934C7213-942D-43A5-B136-B1EC75291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𝑣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52" name="Text Box 10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4" y="2418"/>
                  <a:ext cx="240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043">
                  <a:extLst>
                    <a:ext uri="{FF2B5EF4-FFF2-40B4-BE49-F238E27FC236}">
                      <a16:creationId xmlns:a16="http://schemas.microsoft.com/office/drawing/2014/main" id="{EF5AAF07-9E60-4C4E-9E29-0B0F9DA0A8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dirty="0" smtClean="0">
                            <a:latin typeface="Cambria Math" panose="02040503050406030204" pitchFamily="18" charset="0"/>
                            <a:ea typeface="굴림" charset="0"/>
                            <a:cs typeface="굴림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53" name="Text Box 10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" y="1324"/>
                  <a:ext cx="241" cy="233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 Box 1044">
              <a:extLst>
                <a:ext uri="{FF2B5EF4-FFF2-40B4-BE49-F238E27FC236}">
                  <a16:creationId xmlns:a16="http://schemas.microsoft.com/office/drawing/2014/main" id="{FF01AF39-162C-4F55-83D0-D798EC440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80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>
                  <a:latin typeface="Arial" charset="0"/>
                  <a:ea typeface="굴림" charset="0"/>
                  <a:cs typeface="굴림" charset="0"/>
                </a:rPr>
                <a:t>+1</a:t>
              </a:r>
            </a:p>
          </p:txBody>
        </p:sp>
        <p:sp>
          <p:nvSpPr>
            <p:cNvPr id="32" name="Line 1045">
              <a:extLst>
                <a:ext uri="{FF2B5EF4-FFF2-40B4-BE49-F238E27FC236}">
                  <a16:creationId xmlns:a16="http://schemas.microsoft.com/office/drawing/2014/main" id="{C617CF91-164F-499B-BEC8-622D3B200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" y="2425"/>
              <a:ext cx="480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3" name="Line 1046">
              <a:extLst>
                <a:ext uri="{FF2B5EF4-FFF2-40B4-BE49-F238E27FC236}">
                  <a16:creationId xmlns:a16="http://schemas.microsoft.com/office/drawing/2014/main" id="{C5784CD6-D206-48FC-AD2D-9C967D86D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" y="1824"/>
              <a:ext cx="0" cy="601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4" name="Line 1047">
              <a:extLst>
                <a:ext uri="{FF2B5EF4-FFF2-40B4-BE49-F238E27FC236}">
                  <a16:creationId xmlns:a16="http://schemas.microsoft.com/office/drawing/2014/main" id="{3F08562C-7065-4C36-B6BC-C96FAE764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" y="1824"/>
              <a:ext cx="528" cy="0"/>
            </a:xfrm>
            <a:prstGeom prst="line">
              <a:avLst/>
            </a:prstGeom>
            <a:noFill/>
            <a:ln w="28575">
              <a:solidFill>
                <a:srgbClr val="72EC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BF79B7-48D4-4DF1-9635-E693B4E76849}"/>
                  </a:ext>
                </a:extLst>
              </p:cNvPr>
              <p:cNvSpPr txBox="1"/>
              <p:nvPr/>
            </p:nvSpPr>
            <p:spPr>
              <a:xfrm>
                <a:off x="2028297" y="5981178"/>
                <a:ext cx="262456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BF79B7-48D4-4DF1-9635-E693B4E76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297" y="5981178"/>
                <a:ext cx="2624565" cy="338554"/>
              </a:xfrm>
              <a:prstGeom prst="rect">
                <a:avLst/>
              </a:prstGeom>
              <a:blipFill>
                <a:blip r:embed="rId5"/>
                <a:stretch>
                  <a:fillRect l="-962" r="-192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7">
            <a:extLst>
              <a:ext uri="{FF2B5EF4-FFF2-40B4-BE49-F238E27FC236}">
                <a16:creationId xmlns:a16="http://schemas.microsoft.com/office/drawing/2014/main" id="{7AE77B3D-38BF-4A9D-9EEE-D5DE5939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70" y="285619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18C845-8A1B-4B23-B92F-8C26A18FB0F7}"/>
                  </a:ext>
                </a:extLst>
              </p:cNvPr>
              <p:cNvSpPr txBox="1"/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18C845-8A1B-4B23-B92F-8C26A18F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blipFill>
                <a:blip r:embed="rId6"/>
                <a:stretch>
                  <a:fillRect l="-5670" r="-7732" b="-3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9">
            <a:extLst>
              <a:ext uri="{FF2B5EF4-FFF2-40B4-BE49-F238E27FC236}">
                <a16:creationId xmlns:a16="http://schemas.microsoft.com/office/drawing/2014/main" id="{F1BA9FF3-4FD9-4431-AE37-48F9DA9C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971" y="4763056"/>
            <a:ext cx="1877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Output is 0 or 1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FC5B6292-02BA-5049-F665-30A176573500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24</a:t>
            </a:fld>
            <a:endParaRPr lang="en-GB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AEEA6A-60D3-1FC6-C5AF-08BD513968EF}"/>
              </a:ext>
            </a:extLst>
          </p:cNvPr>
          <p:cNvSpPr txBox="1"/>
          <p:nvPr/>
        </p:nvSpPr>
        <p:spPr>
          <a:xfrm>
            <a:off x="5967798" y="1881722"/>
            <a:ext cx="196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threshold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Discrete vs. Continuous</a:t>
            </a:r>
          </a:p>
          <a:p>
            <a:r>
              <a:rPr lang="en-US" dirty="0"/>
              <a:t>Step function (hard threshold)</a:t>
            </a:r>
          </a:p>
          <a:p>
            <a:endParaRPr lang="en-US" dirty="0"/>
          </a:p>
        </p:txBody>
      </p:sp>
      <p:sp>
        <p:nvSpPr>
          <p:cNvPr id="33" name="Line 3">
            <a:extLst>
              <a:ext uri="{FF2B5EF4-FFF2-40B4-BE49-F238E27FC236}">
                <a16:creationId xmlns:a16="http://schemas.microsoft.com/office/drawing/2014/main" id="{42243E71-23AB-4424-82E5-991598723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9453" y="2931372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>
            <a:extLst>
              <a:ext uri="{FF2B5EF4-FFF2-40B4-BE49-F238E27FC236}">
                <a16:creationId xmlns:a16="http://schemas.microsoft.com/office/drawing/2014/main" id="{FDA51990-E036-413A-8E82-CF2B6CF36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054" y="5301208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D2FF0-BD63-4871-8F0A-D3A71F79E822}"/>
                  </a:ext>
                </a:extLst>
              </p:cNvPr>
              <p:cNvSpPr/>
              <p:nvPr/>
            </p:nvSpPr>
            <p:spPr>
              <a:xfrm>
                <a:off x="3248127" y="2685983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D2FF0-BD63-4871-8F0A-D3A71F79E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27" y="2685983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DD3285-9D4E-46AF-BCAA-CD051EF465E9}"/>
                  </a:ext>
                </a:extLst>
              </p:cNvPr>
              <p:cNvSpPr/>
              <p:nvPr/>
            </p:nvSpPr>
            <p:spPr>
              <a:xfrm>
                <a:off x="6116228" y="5235624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DD3285-9D4E-46AF-BCAA-CD051EF46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28" y="5235624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9">
            <a:extLst>
              <a:ext uri="{FF2B5EF4-FFF2-40B4-BE49-F238E27FC236}">
                <a16:creationId xmlns:a16="http://schemas.microsoft.com/office/drawing/2014/main" id="{67A4377C-4363-4FCC-9318-988876BCD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261" y="3382682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E20AA8-83D5-404E-A091-84EE3E3F9297}"/>
              </a:ext>
            </a:extLst>
          </p:cNvPr>
          <p:cNvSpPr/>
          <p:nvPr/>
        </p:nvSpPr>
        <p:spPr>
          <a:xfrm>
            <a:off x="6105016" y="35730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C0A1A2-2369-45AE-90C7-A0724C6A1273}"/>
              </a:ext>
            </a:extLst>
          </p:cNvPr>
          <p:cNvSpPr/>
          <p:nvPr/>
        </p:nvSpPr>
        <p:spPr>
          <a:xfrm>
            <a:off x="3237580" y="37890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E5A1D70-7983-4A80-999C-024E8DDC0D3E}"/>
              </a:ext>
            </a:extLst>
          </p:cNvPr>
          <p:cNvSpPr/>
          <p:nvPr/>
        </p:nvSpPr>
        <p:spPr>
          <a:xfrm>
            <a:off x="4355864" y="33258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E7B43-1373-4462-8644-9DC6CB29283E}"/>
              </a:ext>
            </a:extLst>
          </p:cNvPr>
          <p:cNvSpPr/>
          <p:nvPr/>
        </p:nvSpPr>
        <p:spPr>
          <a:xfrm>
            <a:off x="3112254" y="476116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4E4D53-4354-4D44-89BD-01E93D8B711C}"/>
              </a:ext>
            </a:extLst>
          </p:cNvPr>
          <p:cNvSpPr/>
          <p:nvPr/>
        </p:nvSpPr>
        <p:spPr>
          <a:xfrm>
            <a:off x="4175864" y="4998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AEF113-0486-4BEE-B330-29FB1637804E}"/>
              </a:ext>
            </a:extLst>
          </p:cNvPr>
          <p:cNvSpPr/>
          <p:nvPr/>
        </p:nvSpPr>
        <p:spPr>
          <a:xfrm>
            <a:off x="5636605" y="47461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33FE6-020C-4B1B-B619-350039398762}"/>
              </a:ext>
            </a:extLst>
          </p:cNvPr>
          <p:cNvSpPr/>
          <p:nvPr/>
        </p:nvSpPr>
        <p:spPr>
          <a:xfrm>
            <a:off x="3923131" y="2925436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Yes “1”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FE7BDC-7259-4693-8B04-FE3C2F719FF0}"/>
              </a:ext>
            </a:extLst>
          </p:cNvPr>
          <p:cNvSpPr/>
          <p:nvPr/>
        </p:nvSpPr>
        <p:spPr>
          <a:xfrm>
            <a:off x="2835054" y="3401493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Yes “1”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15B41B-4546-4793-AF47-7DA31C4E511C}"/>
              </a:ext>
            </a:extLst>
          </p:cNvPr>
          <p:cNvSpPr/>
          <p:nvPr/>
        </p:nvSpPr>
        <p:spPr>
          <a:xfrm>
            <a:off x="2643037" y="4409658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Yes “1”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E5F955-1A4C-4EA1-9004-C9BED9A2CCB4}"/>
              </a:ext>
            </a:extLst>
          </p:cNvPr>
          <p:cNvSpPr/>
          <p:nvPr/>
        </p:nvSpPr>
        <p:spPr>
          <a:xfrm>
            <a:off x="5816605" y="375023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No “0”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469B82-83F0-4089-AD25-1DACCD578ECF}"/>
              </a:ext>
            </a:extLst>
          </p:cNvPr>
          <p:cNvSpPr/>
          <p:nvPr/>
        </p:nvSpPr>
        <p:spPr>
          <a:xfrm>
            <a:off x="5358787" y="486629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No “0”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AF6D93-6D72-44AC-8C3B-59C8F937B341}"/>
              </a:ext>
            </a:extLst>
          </p:cNvPr>
          <p:cNvSpPr/>
          <p:nvPr/>
        </p:nvSpPr>
        <p:spPr>
          <a:xfrm>
            <a:off x="3898385" y="525661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No “0”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43996-90DB-4EAE-8B4C-9AA24F5F2AB3}"/>
              </a:ext>
            </a:extLst>
          </p:cNvPr>
          <p:cNvSpPr/>
          <p:nvPr/>
        </p:nvSpPr>
        <p:spPr>
          <a:xfrm>
            <a:off x="3419872" y="1821950"/>
            <a:ext cx="28071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Discrete</a:t>
            </a:r>
          </a:p>
          <a:p>
            <a:pPr algn="ctr"/>
            <a:r>
              <a:rPr lang="en-US" sz="2800" dirty="0"/>
              <a:t>e.g. Step function</a:t>
            </a:r>
            <a:endParaRPr lang="en-AU" sz="2800" dirty="0"/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B8110449-4D82-8D7A-42E4-F52DB25F9F3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25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360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Discrete vs. Continuous</a:t>
            </a:r>
          </a:p>
          <a:p>
            <a:r>
              <a:rPr lang="en-US" dirty="0"/>
              <a:t>Sigmoid function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362" y="354567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6FC0B5C8-B350-41CF-90C4-A0E14CA2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180" y="4096545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5E620E9-C430-4DA9-B692-B9CE0C738DBB}"/>
              </a:ext>
            </a:extLst>
          </p:cNvPr>
          <p:cNvGrpSpPr>
            <a:grpSpLocks/>
          </p:cNvGrpSpPr>
          <p:nvPr/>
        </p:nvGrpSpPr>
        <p:grpSpPr bwMode="auto">
          <a:xfrm>
            <a:off x="3188180" y="3258345"/>
            <a:ext cx="152400" cy="757238"/>
            <a:chOff x="2643" y="3171"/>
            <a:chExt cx="96" cy="477"/>
          </a:xfrm>
        </p:grpSpPr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BCF726E2-C216-4CB7-8206-522923FBF7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8CC7487A-C583-43A6-8D11-D5FC126D30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11" name="Text Box 27">
            <a:extLst>
              <a:ext uri="{FF2B5EF4-FFF2-40B4-BE49-F238E27FC236}">
                <a16:creationId xmlns:a16="http://schemas.microsoft.com/office/drawing/2014/main" id="{FC3F1D79-3F7E-4E20-960F-A5EAD6C5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7" y="3391709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Bias</a:t>
            </a:r>
          </a:p>
          <a:p>
            <a:pPr algn="ctr">
              <a:defRPr/>
            </a:pPr>
            <a:r>
              <a:rPr kumimoji="1" lang="en-US" altLang="ko-KR" sz="1800" b="0" i="1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b</a:t>
            </a:r>
            <a:endParaRPr kumimoji="1" lang="en-US" altLang="ko-KR" sz="1800" b="0" dirty="0">
              <a:solidFill>
                <a:srgbClr val="FF0000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579" y="454683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56D9DE76-ACAD-4F15-85A7-E97888DB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491" y="4287045"/>
            <a:ext cx="1577717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8D0A9EB3-B153-4632-9BD9-FB9CBD352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8902" y="455374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27E25873-9730-44B9-A062-568E3235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180" y="3776217"/>
            <a:ext cx="1143000" cy="5489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9F1C251C-31C0-4B27-8429-D01A1EF84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4180" y="4782345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1AB03C9C-CCAE-46AD-896E-B5B13603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511" y="418441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56384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322" y="291614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679556A6-3F91-44FE-9E5F-817B949F0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946" y="5085184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Summing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junction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23C247CB-0888-4ABF-B187-EA258D59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465" y="3596483"/>
            <a:ext cx="130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Activation</a:t>
            </a:r>
          </a:p>
          <a:p>
            <a:pPr algn="ctr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function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F218064-FE18-448F-A69D-AB116412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301" y="39997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62215" y="355888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014" y="513238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E4248-C44D-4AF8-B484-4A3F02410A3A}"/>
              </a:ext>
            </a:extLst>
          </p:cNvPr>
          <p:cNvSpPr/>
          <p:nvPr/>
        </p:nvSpPr>
        <p:spPr>
          <a:xfrm>
            <a:off x="2162215" y="500107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BF79B7-48D4-4DF1-9635-E693B4E76849}"/>
                  </a:ext>
                </a:extLst>
              </p:cNvPr>
              <p:cNvSpPr txBox="1"/>
              <p:nvPr/>
            </p:nvSpPr>
            <p:spPr>
              <a:xfrm>
                <a:off x="2095543" y="5890691"/>
                <a:ext cx="262456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BF79B7-48D4-4DF1-9635-E693B4E76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43" y="5890691"/>
                <a:ext cx="2624565" cy="338554"/>
              </a:xfrm>
              <a:prstGeom prst="rect">
                <a:avLst/>
              </a:prstGeom>
              <a:blipFill>
                <a:blip r:embed="rId2"/>
                <a:stretch>
                  <a:fillRect l="-966" r="-193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7">
            <a:extLst>
              <a:ext uri="{FF2B5EF4-FFF2-40B4-BE49-F238E27FC236}">
                <a16:creationId xmlns:a16="http://schemas.microsoft.com/office/drawing/2014/main" id="{7AE77B3D-38BF-4A9D-9EEE-D5DE5939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70" y="285619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18C845-8A1B-4B23-B92F-8C26A18FB0F7}"/>
                  </a:ext>
                </a:extLst>
              </p:cNvPr>
              <p:cNvSpPr txBox="1"/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18C845-8A1B-4B23-B92F-8C26A18F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blipFill>
                <a:blip r:embed="rId3"/>
                <a:stretch>
                  <a:fillRect l="-5670" r="-7732" b="-3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9">
            <a:extLst>
              <a:ext uri="{FF2B5EF4-FFF2-40B4-BE49-F238E27FC236}">
                <a16:creationId xmlns:a16="http://schemas.microsoft.com/office/drawing/2014/main" id="{F1BA9FF3-4FD9-4431-AE37-48F9DA9C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788" y="4798893"/>
            <a:ext cx="2505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Output is probability </a:t>
            </a:r>
          </a:p>
          <a:p>
            <a:pPr algn="ctr">
              <a:defRPr/>
            </a:pPr>
            <a:r>
              <a:rPr kumimoji="1" lang="en-US" altLang="ko-KR" sz="1800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between 0 and 1</a:t>
            </a:r>
          </a:p>
        </p:txBody>
      </p:sp>
      <p:pic>
        <p:nvPicPr>
          <p:cNvPr id="40" name="Picture 17" descr="auto0">
            <a:extLst>
              <a:ext uri="{FF2B5EF4-FFF2-40B4-BE49-F238E27FC236}">
                <a16:creationId xmlns:a16="http://schemas.microsoft.com/office/drawing/2014/main" id="{77053D5F-871E-45AE-A984-950BE4EA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4488111" y="2503578"/>
            <a:ext cx="2381940" cy="119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D00393-805B-49FC-B49E-B8805652ACE5}"/>
              </a:ext>
            </a:extLst>
          </p:cNvPr>
          <p:cNvSpPr/>
          <p:nvPr/>
        </p:nvSpPr>
        <p:spPr>
          <a:xfrm>
            <a:off x="5364088" y="2503578"/>
            <a:ext cx="265329" cy="233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AD8FA8-8895-46B2-853C-44D49D832B86}"/>
                  </a:ext>
                </a:extLst>
              </p:cNvPr>
              <p:cNvSpPr/>
              <p:nvPr/>
            </p:nvSpPr>
            <p:spPr>
              <a:xfrm>
                <a:off x="5341774" y="236795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AD8FA8-8895-46B2-853C-44D49D832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74" y="236795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44A0119-697F-4F77-84A2-BEE69D145760}"/>
              </a:ext>
            </a:extLst>
          </p:cNvPr>
          <p:cNvSpPr/>
          <p:nvPr/>
        </p:nvSpPr>
        <p:spPr>
          <a:xfrm>
            <a:off x="6660232" y="3569979"/>
            <a:ext cx="209819" cy="98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EA77A2-55E9-472F-AD2D-83F10296A5EB}"/>
                  </a:ext>
                </a:extLst>
              </p:cNvPr>
              <p:cNvSpPr/>
              <p:nvPr/>
            </p:nvSpPr>
            <p:spPr>
              <a:xfrm>
                <a:off x="6585895" y="348204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EA77A2-55E9-472F-AD2D-83F10296A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95" y="3482041"/>
                <a:ext cx="369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68FA0A-8587-4EFF-B997-38E230DE7098}"/>
                  </a:ext>
                </a:extLst>
              </p:cNvPr>
              <p:cNvSpPr txBox="1"/>
              <p:nvPr/>
            </p:nvSpPr>
            <p:spPr>
              <a:xfrm>
                <a:off x="4918391" y="1651288"/>
                <a:ext cx="1521379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68FA0A-8587-4EFF-B997-38E230DE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91" y="1651288"/>
                <a:ext cx="1521379" cy="6417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15E611D9-62C1-57D5-0839-0A4F5CF84D9E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26</a:t>
            </a:fld>
            <a:endParaRPr lang="en-GB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612AA3-8ADA-EB93-A3B6-5A11FE6DFC19}"/>
              </a:ext>
            </a:extLst>
          </p:cNvPr>
          <p:cNvSpPr txBox="1"/>
          <p:nvPr/>
        </p:nvSpPr>
        <p:spPr>
          <a:xfrm>
            <a:off x="6585895" y="1855649"/>
            <a:ext cx="196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4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Discrete vs. Continuous</a:t>
            </a:r>
          </a:p>
          <a:p>
            <a:r>
              <a:rPr lang="en-US" dirty="0"/>
              <a:t>Sigmoid function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362" y="354567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6FC0B5C8-B350-41CF-90C4-A0E14CA2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180" y="4096545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5E620E9-C430-4DA9-B692-B9CE0C738DBB}"/>
              </a:ext>
            </a:extLst>
          </p:cNvPr>
          <p:cNvGrpSpPr>
            <a:grpSpLocks/>
          </p:cNvGrpSpPr>
          <p:nvPr/>
        </p:nvGrpSpPr>
        <p:grpSpPr bwMode="auto">
          <a:xfrm>
            <a:off x="3188180" y="3258345"/>
            <a:ext cx="152400" cy="757238"/>
            <a:chOff x="2643" y="3171"/>
            <a:chExt cx="96" cy="477"/>
          </a:xfrm>
        </p:grpSpPr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BCF726E2-C216-4CB7-8206-522923FBF7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8CC7487A-C583-43A6-8D11-D5FC126D30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11" name="Text Box 27">
            <a:extLst>
              <a:ext uri="{FF2B5EF4-FFF2-40B4-BE49-F238E27FC236}">
                <a16:creationId xmlns:a16="http://schemas.microsoft.com/office/drawing/2014/main" id="{FC3F1D79-3F7E-4E20-960F-A5EAD6C5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7" y="3391709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Bias</a:t>
            </a:r>
          </a:p>
          <a:p>
            <a:pPr algn="ctr">
              <a:defRPr/>
            </a:pPr>
            <a:r>
              <a:rPr kumimoji="1" lang="en-US" altLang="ko-KR" sz="1800" b="0" i="1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rPr>
              <a:t>b</a:t>
            </a:r>
            <a:endParaRPr kumimoji="1" lang="en-US" altLang="ko-KR" sz="1800" b="0" dirty="0">
              <a:solidFill>
                <a:srgbClr val="FF0000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579" y="454683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56D9DE76-ACAD-4F15-85A7-E97888DB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491" y="4287045"/>
            <a:ext cx="1577717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8D0A9EB3-B153-4632-9BD9-FB9CBD352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8902" y="455374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27E25873-9730-44B9-A062-568E3235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180" y="3776217"/>
            <a:ext cx="1143000" cy="5489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9F1C251C-31C0-4B27-8429-D01A1EF84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4180" y="4782345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1AB03C9C-CCAE-46AD-896E-B5B13603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511" y="418441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56384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322" y="291614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679556A6-3F91-44FE-9E5F-817B949F0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946" y="5085184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Summing</a:t>
            </a:r>
          </a:p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junction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23C247CB-0888-4ABF-B187-EA258D59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465" y="3596483"/>
            <a:ext cx="130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Activation</a:t>
            </a:r>
          </a:p>
          <a:p>
            <a:pPr algn="ctr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function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F218064-FE18-448F-A69D-AB116412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301" y="39997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62215" y="355888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014" y="513238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E4248-C44D-4AF8-B484-4A3F02410A3A}"/>
              </a:ext>
            </a:extLst>
          </p:cNvPr>
          <p:cNvSpPr/>
          <p:nvPr/>
        </p:nvSpPr>
        <p:spPr>
          <a:xfrm>
            <a:off x="2162215" y="500107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7AE77B3D-38BF-4A9D-9EEE-D5DE5939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70" y="285619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18C845-8A1B-4B23-B92F-8C26A18FB0F7}"/>
                  </a:ext>
                </a:extLst>
              </p:cNvPr>
              <p:cNvSpPr txBox="1"/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18C845-8A1B-4B23-B92F-8C26A18F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96" y="4369079"/>
                <a:ext cx="1185774" cy="338554"/>
              </a:xfrm>
              <a:prstGeom prst="rect">
                <a:avLst/>
              </a:prstGeom>
              <a:blipFill>
                <a:blip r:embed="rId3"/>
                <a:stretch>
                  <a:fillRect l="-5670" r="-7732" b="-3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9">
            <a:extLst>
              <a:ext uri="{FF2B5EF4-FFF2-40B4-BE49-F238E27FC236}">
                <a16:creationId xmlns:a16="http://schemas.microsoft.com/office/drawing/2014/main" id="{F1BA9FF3-4FD9-4431-AE37-48F9DA9C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788" y="4798893"/>
            <a:ext cx="2505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1800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Output is probability </a:t>
            </a:r>
          </a:p>
          <a:p>
            <a:pPr algn="ctr">
              <a:defRPr/>
            </a:pPr>
            <a:r>
              <a:rPr kumimoji="1" lang="en-US" altLang="ko-KR" sz="1800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between 0 and 1</a:t>
            </a:r>
          </a:p>
        </p:txBody>
      </p:sp>
      <p:pic>
        <p:nvPicPr>
          <p:cNvPr id="40" name="Picture 17" descr="auto0">
            <a:extLst>
              <a:ext uri="{FF2B5EF4-FFF2-40B4-BE49-F238E27FC236}">
                <a16:creationId xmlns:a16="http://schemas.microsoft.com/office/drawing/2014/main" id="{77053D5F-871E-45AE-A984-950BE4EA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4488111" y="2503578"/>
            <a:ext cx="2381940" cy="119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D00393-805B-49FC-B49E-B8805652ACE5}"/>
              </a:ext>
            </a:extLst>
          </p:cNvPr>
          <p:cNvSpPr/>
          <p:nvPr/>
        </p:nvSpPr>
        <p:spPr>
          <a:xfrm>
            <a:off x="5364088" y="2503578"/>
            <a:ext cx="265329" cy="233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AD8FA8-8895-46B2-853C-44D49D832B86}"/>
                  </a:ext>
                </a:extLst>
              </p:cNvPr>
              <p:cNvSpPr/>
              <p:nvPr/>
            </p:nvSpPr>
            <p:spPr>
              <a:xfrm>
                <a:off x="5341774" y="236795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AD8FA8-8895-46B2-853C-44D49D832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74" y="236795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44A0119-697F-4F77-84A2-BEE69D145760}"/>
              </a:ext>
            </a:extLst>
          </p:cNvPr>
          <p:cNvSpPr/>
          <p:nvPr/>
        </p:nvSpPr>
        <p:spPr>
          <a:xfrm>
            <a:off x="6660232" y="3569979"/>
            <a:ext cx="209819" cy="98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EA77A2-55E9-472F-AD2D-83F10296A5EB}"/>
                  </a:ext>
                </a:extLst>
              </p:cNvPr>
              <p:cNvSpPr/>
              <p:nvPr/>
            </p:nvSpPr>
            <p:spPr>
              <a:xfrm>
                <a:off x="6585895" y="348204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EA77A2-55E9-472F-AD2D-83F10296A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95" y="3482041"/>
                <a:ext cx="369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68FA0A-8587-4EFF-B997-38E230DE7098}"/>
                  </a:ext>
                </a:extLst>
              </p:cNvPr>
              <p:cNvSpPr txBox="1"/>
              <p:nvPr/>
            </p:nvSpPr>
            <p:spPr>
              <a:xfrm>
                <a:off x="4918391" y="1651288"/>
                <a:ext cx="1521379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68FA0A-8587-4EFF-B997-38E230DE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91" y="1651288"/>
                <a:ext cx="1521379" cy="6417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39">
            <a:extLst>
              <a:ext uri="{FF2B5EF4-FFF2-40B4-BE49-F238E27FC236}">
                <a16:creationId xmlns:a16="http://schemas.microsoft.com/office/drawing/2014/main" id="{F1BA9FF3-4FD9-4431-AE37-48F9DA9C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02" y="5877272"/>
            <a:ext cx="75189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1" lang="en-US" altLang="ko-KR" sz="1800" b="1" dirty="0">
                <a:solidFill>
                  <a:srgbClr val="7030A0"/>
                </a:solidFill>
                <a:latin typeface="Arial" charset="0"/>
                <a:ea typeface="굴림" charset="0"/>
                <a:cs typeface="굴림" charset="0"/>
              </a:rPr>
              <a:t>Question:</a:t>
            </a:r>
            <a:r>
              <a:rPr kumimoji="1" lang="en-US" altLang="ko-KR" sz="1800" dirty="0">
                <a:solidFill>
                  <a:srgbClr val="7030A0"/>
                </a:solidFill>
                <a:latin typeface="Arial" charset="0"/>
                <a:ea typeface="굴림" charset="0"/>
                <a:cs typeface="굴림" charset="0"/>
              </a:rPr>
              <a:t> For a binary classification, we need to calculate the probability of class 0 and class 1. How to interpret the output of the above Sigmoid activation function?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F9FC6293-E2CD-D04A-1D45-6787A5D3A6C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27</a:t>
            </a:fld>
            <a:endParaRPr lang="en-GB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F3AA6-B9B4-0741-55A4-17A4C900D0A6}"/>
              </a:ext>
            </a:extLst>
          </p:cNvPr>
          <p:cNvSpPr txBox="1"/>
          <p:nvPr/>
        </p:nvSpPr>
        <p:spPr>
          <a:xfrm>
            <a:off x="3721579" y="1853483"/>
            <a:ext cx="459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solidFill>
                  <a:srgbClr val="7030A0"/>
                </a:solidFill>
                <a:latin typeface="Arial" charset="0"/>
                <a:ea typeface="굴림" charset="0"/>
                <a:cs typeface="굴림" charset="0"/>
              </a:rPr>
              <a:t>Sigmoid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C827C-669B-312F-BB6B-A01CB431E832}"/>
              </a:ext>
            </a:extLst>
          </p:cNvPr>
          <p:cNvSpPr txBox="1"/>
          <p:nvPr/>
        </p:nvSpPr>
        <p:spPr>
          <a:xfrm>
            <a:off x="6585895" y="1855649"/>
            <a:ext cx="196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F0F0F"/>
                </a:solidFill>
                <a:effectLst/>
                <a:latin typeface="Söhne"/>
              </a:rPr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Discrete vs. Continuous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43996-90DB-4EAE-8B4C-9AA24F5F2AB3}"/>
              </a:ext>
            </a:extLst>
          </p:cNvPr>
          <p:cNvSpPr/>
          <p:nvPr/>
        </p:nvSpPr>
        <p:spPr>
          <a:xfrm>
            <a:off x="967529" y="1821950"/>
            <a:ext cx="28071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Discrete</a:t>
            </a:r>
          </a:p>
          <a:p>
            <a:pPr algn="ctr"/>
            <a:r>
              <a:rPr lang="en-US" sz="2800" dirty="0"/>
              <a:t>e.g. Step function</a:t>
            </a:r>
            <a:endParaRPr lang="en-AU" sz="2800" dirty="0"/>
          </a:p>
        </p:txBody>
      </p:sp>
      <p:sp>
        <p:nvSpPr>
          <p:cNvPr id="6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6764" y="2937796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2365" y="5307632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565438" y="2692407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38" y="2692407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433539" y="5242048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39" y="5242048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572" y="3389106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422327" y="37082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554891" y="379546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673175" y="33322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429565" y="435048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493175" y="50048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953916" y="475260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6240442" y="293186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903653" y="388546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918B88-C02A-480A-AD0A-32F2FA77F320}"/>
              </a:ext>
            </a:extLst>
          </p:cNvPr>
          <p:cNvSpPr/>
          <p:nvPr/>
        </p:nvSpPr>
        <p:spPr>
          <a:xfrm>
            <a:off x="4915314" y="1821950"/>
            <a:ext cx="33357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Continuous</a:t>
            </a:r>
          </a:p>
          <a:p>
            <a:pPr algn="ctr"/>
            <a:r>
              <a:rPr lang="en-US" sz="2800" dirty="0"/>
              <a:t>e.g. Sigmoid function</a:t>
            </a:r>
            <a:endParaRPr lang="en-AU" sz="2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5083802" y="344622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857572" y="451039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539272" y="488719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6029409" y="526303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B8110449-4D82-8D7A-42E4-F52DB25F9F32}"/>
              </a:ext>
            </a:extLst>
          </p:cNvPr>
          <p:cNvSpPr txBox="1">
            <a:spLocks/>
          </p:cNvSpPr>
          <p:nvPr/>
        </p:nvSpPr>
        <p:spPr>
          <a:xfrm>
            <a:off x="6012160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28</a:t>
            </a:fld>
            <a:endParaRPr lang="en-GB" sz="2400" dirty="0"/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46F3DCE3-B106-5737-AAC5-95A2AC9A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02" y="5733256"/>
            <a:ext cx="75189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1" lang="en-US" altLang="ko-KR" sz="1800" b="1" dirty="0">
                <a:latin typeface="Arial" charset="0"/>
                <a:ea typeface="굴림" charset="0"/>
                <a:cs typeface="굴림" charset="0"/>
              </a:rPr>
              <a:t>Question:</a:t>
            </a:r>
            <a:r>
              <a:rPr kumimoji="1" lang="en-US" altLang="ko-KR" sz="1800" dirty="0">
                <a:latin typeface="Arial" charset="0"/>
                <a:ea typeface="굴림" charset="0"/>
                <a:cs typeface="굴림" charset="0"/>
              </a:rPr>
              <a:t> For a binary classification, we need to calculate the probability of class 0 and class 1. How to interpret the output of the above Sigmoid activation function? </a:t>
            </a:r>
            <a:r>
              <a:rPr kumimoji="1" lang="en-US" altLang="ko-KR" sz="1800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We define a class of interest (e.g., BLUE)</a:t>
            </a:r>
          </a:p>
        </p:txBody>
      </p:sp>
      <p:sp>
        <p:nvSpPr>
          <p:cNvPr id="41" name="Line 3">
            <a:extLst>
              <a:ext uri="{FF2B5EF4-FFF2-40B4-BE49-F238E27FC236}">
                <a16:creationId xmlns:a16="http://schemas.microsoft.com/office/drawing/2014/main" id="{3B42246B-0832-B54A-2CEA-29E7A5BF8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4728" y="2931372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BE22B2E6-7CCF-BD9A-2F54-D5A1D2CF6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329" y="5301208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33E6A23-C40C-1F89-F4BD-BAABB3B6E1F0}"/>
                  </a:ext>
                </a:extLst>
              </p:cNvPr>
              <p:cNvSpPr/>
              <p:nvPr/>
            </p:nvSpPr>
            <p:spPr>
              <a:xfrm>
                <a:off x="3971503" y="5235624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33E6A23-C40C-1F89-F4BD-BAABB3B6E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03" y="5235624"/>
                <a:ext cx="5895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ine 9">
            <a:extLst>
              <a:ext uri="{FF2B5EF4-FFF2-40B4-BE49-F238E27FC236}">
                <a16:creationId xmlns:a16="http://schemas.microsoft.com/office/drawing/2014/main" id="{6B8A03FA-6343-3F75-5714-DC8803084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536" y="3382682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4E29F5-FEB6-C486-AF19-EC8AE4D0B72A}"/>
              </a:ext>
            </a:extLst>
          </p:cNvPr>
          <p:cNvSpPr/>
          <p:nvPr/>
        </p:nvSpPr>
        <p:spPr>
          <a:xfrm>
            <a:off x="3960291" y="35730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E5A453-16A2-DC0C-EADA-F144E5AE44F8}"/>
              </a:ext>
            </a:extLst>
          </p:cNvPr>
          <p:cNvSpPr/>
          <p:nvPr/>
        </p:nvSpPr>
        <p:spPr>
          <a:xfrm>
            <a:off x="1092855" y="37890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0597F5-0B6C-FEF7-6802-8F40E8A82B82}"/>
              </a:ext>
            </a:extLst>
          </p:cNvPr>
          <p:cNvSpPr/>
          <p:nvPr/>
        </p:nvSpPr>
        <p:spPr>
          <a:xfrm>
            <a:off x="2211139" y="33258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2C48EA-E692-9390-4B77-2EAA5D6E06FF}"/>
              </a:ext>
            </a:extLst>
          </p:cNvPr>
          <p:cNvSpPr/>
          <p:nvPr/>
        </p:nvSpPr>
        <p:spPr>
          <a:xfrm>
            <a:off x="967529" y="476116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011FED-DD65-0B53-160F-CD4380F639AB}"/>
              </a:ext>
            </a:extLst>
          </p:cNvPr>
          <p:cNvSpPr/>
          <p:nvPr/>
        </p:nvSpPr>
        <p:spPr>
          <a:xfrm>
            <a:off x="2031139" y="4998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A9133E-B89B-1595-AAFB-1CDF8D37BEC8}"/>
              </a:ext>
            </a:extLst>
          </p:cNvPr>
          <p:cNvSpPr/>
          <p:nvPr/>
        </p:nvSpPr>
        <p:spPr>
          <a:xfrm>
            <a:off x="3491880" y="47461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954BE9-C8BC-FE09-A07F-3C0D649C0C15}"/>
              </a:ext>
            </a:extLst>
          </p:cNvPr>
          <p:cNvSpPr/>
          <p:nvPr/>
        </p:nvSpPr>
        <p:spPr>
          <a:xfrm>
            <a:off x="1778406" y="2925436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Yes “1”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2EFF9D-C700-EAEC-DEE7-72A5FB1E3583}"/>
              </a:ext>
            </a:extLst>
          </p:cNvPr>
          <p:cNvSpPr/>
          <p:nvPr/>
        </p:nvSpPr>
        <p:spPr>
          <a:xfrm>
            <a:off x="690329" y="3401493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Yes “1”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00AA35-7A65-2FBB-88DE-4DE75ECC7514}"/>
              </a:ext>
            </a:extLst>
          </p:cNvPr>
          <p:cNvSpPr/>
          <p:nvPr/>
        </p:nvSpPr>
        <p:spPr>
          <a:xfrm>
            <a:off x="498312" y="4409658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Yes “1”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7D12B8-D824-304A-541A-CA8838199771}"/>
              </a:ext>
            </a:extLst>
          </p:cNvPr>
          <p:cNvSpPr/>
          <p:nvPr/>
        </p:nvSpPr>
        <p:spPr>
          <a:xfrm>
            <a:off x="3671880" y="375023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No “0”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C3C2E8-0284-63B4-0816-8AFF3708304A}"/>
              </a:ext>
            </a:extLst>
          </p:cNvPr>
          <p:cNvSpPr/>
          <p:nvPr/>
        </p:nvSpPr>
        <p:spPr>
          <a:xfrm>
            <a:off x="3214062" y="486629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No “0”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63D5D9E-DC57-015B-8F60-C578ADF612B4}"/>
              </a:ext>
            </a:extLst>
          </p:cNvPr>
          <p:cNvSpPr/>
          <p:nvPr/>
        </p:nvSpPr>
        <p:spPr>
          <a:xfrm>
            <a:off x="1753660" y="525661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No “0”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98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So far, we used Sigmoid activation function to output a probability for a binary (2 class classification) classification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What about multi-class classification?</a:t>
            </a: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1846637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811710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1811709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1860924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845050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6637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91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6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92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88276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81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5275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5140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4985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090921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27684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79949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226429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11976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6958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5312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022374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654" t="-5660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41660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4411617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4400964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3641418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3641418"/>
                <a:ext cx="81580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4869160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4869160"/>
                <a:ext cx="815801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6093352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6093352"/>
                <a:ext cx="815801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3833305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5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5083640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6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629662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C2174F2-2B14-55A0-5EE7-A2F2C88F2879}"/>
              </a:ext>
            </a:extLst>
          </p:cNvPr>
          <p:cNvSpPr txBox="1">
            <a:spLocks/>
          </p:cNvSpPr>
          <p:nvPr/>
        </p:nvSpPr>
        <p:spPr>
          <a:xfrm>
            <a:off x="5868144" y="63042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29</a:t>
            </a:fld>
            <a:endParaRPr lang="en-GB" sz="2400" dirty="0"/>
          </a:p>
        </p:txBody>
      </p:sp>
      <p:pic>
        <p:nvPicPr>
          <p:cNvPr id="64" name="Picture 17" descr="auto0">
            <a:extLst>
              <a:ext uri="{FF2B5EF4-FFF2-40B4-BE49-F238E27FC236}">
                <a16:creationId xmlns:a16="http://schemas.microsoft.com/office/drawing/2014/main" id="{E86E0742-706D-8A0F-6B5F-9CAABB163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5470411" y="2862566"/>
            <a:ext cx="1530317" cy="7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D2F7FF-EFE5-0EE8-DED1-2C8EDD6C8FB2}"/>
                  </a:ext>
                </a:extLst>
              </p:cNvPr>
              <p:cNvSpPr txBox="1"/>
              <p:nvPr/>
            </p:nvSpPr>
            <p:spPr>
              <a:xfrm>
                <a:off x="5586176" y="3604931"/>
                <a:ext cx="157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D2F7FF-EFE5-0EE8-DED1-2C8EDD6C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76" y="3604931"/>
                <a:ext cx="157469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1BDB2A-737E-D905-F755-FA9ECCC0DD31}"/>
                  </a:ext>
                </a:extLst>
              </p:cNvPr>
              <p:cNvSpPr txBox="1"/>
              <p:nvPr/>
            </p:nvSpPr>
            <p:spPr>
              <a:xfrm>
                <a:off x="5478388" y="4931876"/>
                <a:ext cx="157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1BDB2A-737E-D905-F755-FA9ECCC0D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88" y="4931876"/>
                <a:ext cx="1574691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0B3687-2725-3A0F-4FA7-01D606C87B45}"/>
                  </a:ext>
                </a:extLst>
              </p:cNvPr>
              <p:cNvSpPr txBox="1"/>
              <p:nvPr/>
            </p:nvSpPr>
            <p:spPr>
              <a:xfrm>
                <a:off x="5460751" y="6228020"/>
                <a:ext cx="157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0B3687-2725-3A0F-4FA7-01D606C8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51" y="6228020"/>
                <a:ext cx="1574691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7" descr="auto0">
            <a:extLst>
              <a:ext uri="{FF2B5EF4-FFF2-40B4-BE49-F238E27FC236}">
                <a16:creationId xmlns:a16="http://schemas.microsoft.com/office/drawing/2014/main" id="{E4C52183-0A13-C5DA-FB73-6378AA0A2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5525551" y="4207928"/>
            <a:ext cx="1530317" cy="7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" name="Picture 17" descr="auto0">
            <a:extLst>
              <a:ext uri="{FF2B5EF4-FFF2-40B4-BE49-F238E27FC236}">
                <a16:creationId xmlns:a16="http://schemas.microsoft.com/office/drawing/2014/main" id="{B7DE8FC3-7AC6-108B-D898-8B0F3A084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5538729" y="5536161"/>
            <a:ext cx="1530317" cy="7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87ABC9-A0CC-CAA7-522D-1440C75B20D2}"/>
                  </a:ext>
                </a:extLst>
              </p:cNvPr>
              <p:cNvSpPr txBox="1"/>
              <p:nvPr/>
            </p:nvSpPr>
            <p:spPr>
              <a:xfrm>
                <a:off x="5110118" y="2522368"/>
                <a:ext cx="459278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GB" altLang="ko-KR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GB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GB" altLang="ko-KR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GB" altLang="ko-KR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GB" altLang="ko-KR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GB" altLang="ko-KR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GB" altLang="ko-KR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GB" altLang="ko-KR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GB" altLang="ko-KR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sz="1800" dirty="0">
                  <a:solidFill>
                    <a:srgbClr val="7030A0"/>
                  </a:solidFill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87ABC9-A0CC-CAA7-522D-1440C75B2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8" y="2522368"/>
                <a:ext cx="4592782" cy="3416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3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2133600" y="2189111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1219200" y="599911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V="1">
            <a:off x="2209800" y="2417711"/>
            <a:ext cx="3581400" cy="41910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260350"/>
            <a:ext cx="8569325" cy="114300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33431" y="3861048"/>
                <a:ext cx="22252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/>
                  <a:t>Suppose: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r>
                  <a:rPr lang="en-GB" sz="2200" dirty="0">
                    <a:solidFill>
                      <a:srgbClr val="FF0000"/>
                    </a:solidFill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31" y="3861048"/>
                <a:ext cx="2225225" cy="677108"/>
              </a:xfrm>
              <a:prstGeom prst="rect">
                <a:avLst/>
              </a:prstGeom>
              <a:blipFill>
                <a:blip r:embed="rId2"/>
                <a:stretch>
                  <a:fillRect l="-7386" t="-10909" r="-11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67399" y="5999111"/>
                <a:ext cx="44800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5999111"/>
                <a:ext cx="4480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628191" y="2053715"/>
                <a:ext cx="4516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91" y="2053715"/>
                <a:ext cx="451662" cy="4924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7380312" y="3429000"/>
            <a:ext cx="360040" cy="453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1F7BA89-0239-72CA-C986-20BD8914F24B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3</a:t>
            </a:fld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6A193E-4177-5AEC-F427-F23DEEBA2892}"/>
                  </a:ext>
                </a:extLst>
              </p:cNvPr>
              <p:cNvSpPr txBox="1"/>
              <p:nvPr/>
            </p:nvSpPr>
            <p:spPr>
              <a:xfrm>
                <a:off x="3613753" y="2817223"/>
                <a:ext cx="148309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6A193E-4177-5AEC-F427-F23DEEBA2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53" y="2817223"/>
                <a:ext cx="1483098" cy="338554"/>
              </a:xfrm>
              <a:prstGeom prst="rect">
                <a:avLst/>
              </a:prstGeom>
              <a:blipFill>
                <a:blip r:embed="rId5"/>
                <a:stretch>
                  <a:fillRect l="-4237" r="-33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7C594-4CE4-D571-4B7E-0DEC474D25EC}"/>
                  </a:ext>
                </a:extLst>
              </p:cNvPr>
              <p:cNvSpPr txBox="1"/>
              <p:nvPr/>
            </p:nvSpPr>
            <p:spPr>
              <a:xfrm>
                <a:off x="6636692" y="2893559"/>
                <a:ext cx="21839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7C594-4CE4-D571-4B7E-0DEC474D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692" y="2893559"/>
                <a:ext cx="2183996" cy="338554"/>
              </a:xfrm>
              <a:prstGeom prst="rect">
                <a:avLst/>
              </a:prstGeom>
              <a:blipFill>
                <a:blip r:embed="rId6"/>
                <a:stretch>
                  <a:fillRect r="-231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55C1F-BA81-E059-36B8-0D137D7FF946}"/>
                  </a:ext>
                </a:extLst>
              </p:cNvPr>
              <p:cNvSpPr txBox="1"/>
              <p:nvPr/>
            </p:nvSpPr>
            <p:spPr>
              <a:xfrm>
                <a:off x="6245398" y="4509120"/>
                <a:ext cx="238898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55C1F-BA81-E059-36B8-0D137D7F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98" y="4509120"/>
                <a:ext cx="2388987" cy="338554"/>
              </a:xfrm>
              <a:prstGeom prst="rect">
                <a:avLst/>
              </a:prstGeom>
              <a:blipFill>
                <a:blip r:embed="rId7"/>
                <a:stretch>
                  <a:fillRect l="-1064" r="-212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4B313E-D218-5020-2ADE-3F7F78832BBD}"/>
                  </a:ext>
                </a:extLst>
              </p:cNvPr>
              <p:cNvSpPr txBox="1"/>
              <p:nvPr/>
            </p:nvSpPr>
            <p:spPr>
              <a:xfrm>
                <a:off x="6817215" y="1970350"/>
                <a:ext cx="148309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4B313E-D218-5020-2ADE-3F7F7883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215" y="1970350"/>
                <a:ext cx="1483098" cy="338554"/>
              </a:xfrm>
              <a:prstGeom prst="rect">
                <a:avLst/>
              </a:prstGeom>
              <a:blipFill>
                <a:blip r:embed="rId8"/>
                <a:stretch>
                  <a:fillRect l="-3390" r="-3390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>
            <a:extLst>
              <a:ext uri="{FF2B5EF4-FFF2-40B4-BE49-F238E27FC236}">
                <a16:creationId xmlns:a16="http://schemas.microsoft.com/office/drawing/2014/main" id="{DD399706-B988-C85F-6842-B12AD3DDA4AB}"/>
              </a:ext>
            </a:extLst>
          </p:cNvPr>
          <p:cNvSpPr/>
          <p:nvPr/>
        </p:nvSpPr>
        <p:spPr>
          <a:xfrm>
            <a:off x="7378744" y="2404290"/>
            <a:ext cx="360040" cy="453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D2161E-4B57-5F44-61FD-2B86C88D1EBF}"/>
                  </a:ext>
                </a:extLst>
              </p:cNvPr>
              <p:cNvSpPr/>
              <p:nvPr/>
            </p:nvSpPr>
            <p:spPr>
              <a:xfrm>
                <a:off x="3043012" y="1848623"/>
                <a:ext cx="2748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Line parameters (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D2161E-4B57-5F44-61FD-2B86C88D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012" y="1848623"/>
                <a:ext cx="2748188" cy="369332"/>
              </a:xfrm>
              <a:prstGeom prst="rect">
                <a:avLst/>
              </a:prstGeom>
              <a:blipFill>
                <a:blip r:embed="rId9"/>
                <a:stretch>
                  <a:fillRect l="-183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48C44E-06ED-A123-C0A0-142EC962439A}"/>
              </a:ext>
            </a:extLst>
          </p:cNvPr>
          <p:cNvCxnSpPr>
            <a:cxnSpLocks/>
          </p:cNvCxnSpPr>
          <p:nvPr/>
        </p:nvCxnSpPr>
        <p:spPr>
          <a:xfrm flipV="1">
            <a:off x="4298344" y="2139627"/>
            <a:ext cx="564402" cy="7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AFD775-659F-898E-7447-942EEE34C882}"/>
              </a:ext>
            </a:extLst>
          </p:cNvPr>
          <p:cNvCxnSpPr>
            <a:cxnSpLocks/>
          </p:cNvCxnSpPr>
          <p:nvPr/>
        </p:nvCxnSpPr>
        <p:spPr>
          <a:xfrm flipV="1">
            <a:off x="4992693" y="2189111"/>
            <a:ext cx="420126" cy="70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358319-9B9E-7957-07EE-7F42089E4F32}"/>
                  </a:ext>
                </a:extLst>
              </p:cNvPr>
              <p:cNvSpPr/>
              <p:nvPr/>
            </p:nvSpPr>
            <p:spPr>
              <a:xfrm>
                <a:off x="4981745" y="5594262"/>
                <a:ext cx="3123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Line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358319-9B9E-7957-07EE-7F42089E4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45" y="5594262"/>
                <a:ext cx="3123612" cy="369332"/>
              </a:xfrm>
              <a:prstGeom prst="rect">
                <a:avLst/>
              </a:prstGeom>
              <a:blipFill>
                <a:blip r:embed="rId10"/>
                <a:stretch>
                  <a:fillRect l="-1619" t="-6667" r="-4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1F5CC6-F107-E94A-7D87-71F1FFFE277E}"/>
              </a:ext>
            </a:extLst>
          </p:cNvPr>
          <p:cNvCxnSpPr>
            <a:cxnSpLocks/>
          </p:cNvCxnSpPr>
          <p:nvPr/>
        </p:nvCxnSpPr>
        <p:spPr>
          <a:xfrm>
            <a:off x="6391606" y="4847674"/>
            <a:ext cx="425609" cy="88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0B482-4525-3BF0-A1D2-0F975CC4440E}"/>
              </a:ext>
            </a:extLst>
          </p:cNvPr>
          <p:cNvCxnSpPr>
            <a:cxnSpLocks/>
          </p:cNvCxnSpPr>
          <p:nvPr/>
        </p:nvCxnSpPr>
        <p:spPr>
          <a:xfrm flipH="1">
            <a:off x="7171098" y="4842887"/>
            <a:ext cx="68646" cy="89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DC9181-38D7-CAD2-D58E-AE4AC5D667F3}"/>
              </a:ext>
            </a:extLst>
          </p:cNvPr>
          <p:cNvCxnSpPr>
            <a:cxnSpLocks/>
          </p:cNvCxnSpPr>
          <p:nvPr/>
        </p:nvCxnSpPr>
        <p:spPr>
          <a:xfrm flipH="1">
            <a:off x="7895593" y="4842887"/>
            <a:ext cx="89319" cy="89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32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16" grpId="0"/>
      <p:bldP spid="18" grpId="0"/>
      <p:bldP spid="20" grpId="0" animBg="1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So far, we used Sigmoid activation function to output a probability for a binary (2 class classification) classification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What about multi-class classification?</a:t>
            </a: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1846637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811710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1811709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1860924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845050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6637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91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6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92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88276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81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5275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5140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4985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090921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27684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79949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226429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11976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6958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5312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022374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654" t="-5660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41660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4411617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4400964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3641418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3641418"/>
                <a:ext cx="81580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4869160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4869160"/>
                <a:ext cx="815801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6093352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6093352"/>
                <a:ext cx="815801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3833305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5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5083640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6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629662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C2174F2-2B14-55A0-5EE7-A2F2C88F2879}"/>
              </a:ext>
            </a:extLst>
          </p:cNvPr>
          <p:cNvSpPr txBox="1">
            <a:spLocks/>
          </p:cNvSpPr>
          <p:nvPr/>
        </p:nvSpPr>
        <p:spPr>
          <a:xfrm>
            <a:off x="5868144" y="63042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30</a:t>
            </a:fld>
            <a:endParaRPr lang="en-GB" sz="2400" dirty="0"/>
          </a:p>
        </p:txBody>
      </p:sp>
      <p:pic>
        <p:nvPicPr>
          <p:cNvPr id="64" name="Picture 17" descr="auto0">
            <a:extLst>
              <a:ext uri="{FF2B5EF4-FFF2-40B4-BE49-F238E27FC236}">
                <a16:creationId xmlns:a16="http://schemas.microsoft.com/office/drawing/2014/main" id="{E86E0742-706D-8A0F-6B5F-9CAABB163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5470411" y="2862566"/>
            <a:ext cx="1530317" cy="7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D2F7FF-EFE5-0EE8-DED1-2C8EDD6C8FB2}"/>
                  </a:ext>
                </a:extLst>
              </p:cNvPr>
              <p:cNvSpPr txBox="1"/>
              <p:nvPr/>
            </p:nvSpPr>
            <p:spPr>
              <a:xfrm>
                <a:off x="5586176" y="3604931"/>
                <a:ext cx="157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D2F7FF-EFE5-0EE8-DED1-2C8EDD6C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76" y="3604931"/>
                <a:ext cx="157469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1BDB2A-737E-D905-F755-FA9ECCC0DD31}"/>
                  </a:ext>
                </a:extLst>
              </p:cNvPr>
              <p:cNvSpPr txBox="1"/>
              <p:nvPr/>
            </p:nvSpPr>
            <p:spPr>
              <a:xfrm>
                <a:off x="5478388" y="4931876"/>
                <a:ext cx="157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1BDB2A-737E-D905-F755-FA9ECCC0D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88" y="4931876"/>
                <a:ext cx="1574691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0B3687-2725-3A0F-4FA7-01D606C87B45}"/>
                  </a:ext>
                </a:extLst>
              </p:cNvPr>
              <p:cNvSpPr txBox="1"/>
              <p:nvPr/>
            </p:nvSpPr>
            <p:spPr>
              <a:xfrm>
                <a:off x="5460751" y="6228020"/>
                <a:ext cx="157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0B3687-2725-3A0F-4FA7-01D606C8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51" y="6228020"/>
                <a:ext cx="1574691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7" descr="auto0">
            <a:extLst>
              <a:ext uri="{FF2B5EF4-FFF2-40B4-BE49-F238E27FC236}">
                <a16:creationId xmlns:a16="http://schemas.microsoft.com/office/drawing/2014/main" id="{E4C52183-0A13-C5DA-FB73-6378AA0A2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5525551" y="4207928"/>
            <a:ext cx="1530317" cy="7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" name="Picture 17" descr="auto0">
            <a:extLst>
              <a:ext uri="{FF2B5EF4-FFF2-40B4-BE49-F238E27FC236}">
                <a16:creationId xmlns:a16="http://schemas.microsoft.com/office/drawing/2014/main" id="{B7DE8FC3-7AC6-108B-D898-8B0F3A084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6450" r="10853" b="27692"/>
          <a:stretch/>
        </p:blipFill>
        <p:spPr bwMode="auto">
          <a:xfrm>
            <a:off x="5538729" y="5536161"/>
            <a:ext cx="1530317" cy="7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3B02AC-915E-A414-7D47-45FBD0199A9F}"/>
              </a:ext>
            </a:extLst>
          </p:cNvPr>
          <p:cNvSpPr/>
          <p:nvPr/>
        </p:nvSpPr>
        <p:spPr>
          <a:xfrm>
            <a:off x="5184909" y="2921981"/>
            <a:ext cx="2472922" cy="3747379"/>
          </a:xfrm>
          <a:prstGeom prst="rect">
            <a:avLst/>
          </a:prstGeom>
          <a:solidFill>
            <a:schemeClr val="accent1">
              <a:alpha val="9080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We cannot use Sigmoid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4089259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So far, we used Sigmoid activation function to output a probability for a binary (2 class classification) classification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What about multi-class classification?</a:t>
            </a: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1846637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811710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1811709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1860924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845050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6637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91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6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92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88276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81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5275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5140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4985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090921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27684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79949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226429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11976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6958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5312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022374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654" t="-5660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41660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4411617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4400964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3641418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3641418"/>
                <a:ext cx="81580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4869160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4869160"/>
                <a:ext cx="815801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671" y="6093352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6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671" y="6093352"/>
                <a:ext cx="815801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3833305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5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5083640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6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4809" y="6296628"/>
            <a:ext cx="1155319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96979" y="3391451"/>
            <a:ext cx="1287830" cy="320590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C2174F2-2B14-55A0-5EE7-A2F2C88F2879}"/>
              </a:ext>
            </a:extLst>
          </p:cNvPr>
          <p:cNvSpPr txBox="1">
            <a:spLocks/>
          </p:cNvSpPr>
          <p:nvPr/>
        </p:nvSpPr>
        <p:spPr>
          <a:xfrm>
            <a:off x="5868144" y="63042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31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0516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How to turn these 3 real numbers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GB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GB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PMingLiU" pitchFamily="18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GB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PMingLiU" pitchFamily="18" charset="-120"/>
                  </a:rPr>
                  <a:t>) into 3 probability values? 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Note that </a:t>
                </a:r>
                <a14:m>
                  <m:oMath xmlns:m="http://schemas.openxmlformats.org/officeDocument/2006/math"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ko-KR" sz="2400" dirty="0">
                  <a:latin typeface="Arial" charset="0"/>
                  <a:ea typeface="굴림" charset="0"/>
                  <a:cs typeface="굴림" charset="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679" r="-1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1846637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811710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1811709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1860924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845050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6637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91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6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92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88276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81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5275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5140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4985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090921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27684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79949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226429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11976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6958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5312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022374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8654" t="-5660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41660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4411617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4400964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5662402" y="3611788"/>
            <a:ext cx="30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This output is a real number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5446" y="4825233"/>
            <a:ext cx="30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This output is a real number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91087" y="6110539"/>
            <a:ext cx="30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This output is a real number</a:t>
            </a:r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56F9118A-2274-2FAF-AAC8-242F6B0C9257}"/>
              </a:ext>
            </a:extLst>
          </p:cNvPr>
          <p:cNvSpPr txBox="1">
            <a:spLocks/>
          </p:cNvSpPr>
          <p:nvPr/>
        </p:nvSpPr>
        <p:spPr>
          <a:xfrm>
            <a:off x="5868144" y="63042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32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6058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How to turn these 3 real numbers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GB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GB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PMingLiU" pitchFamily="18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GB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PMingLiU" pitchFamily="18" charset="-120"/>
                  </a:rPr>
                  <a:t>) into 3 probability values? 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Note that </a:t>
                </a:r>
                <a14:m>
                  <m:oMath xmlns:m="http://schemas.openxmlformats.org/officeDocument/2006/math"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ko-KR" sz="2400" dirty="0">
                  <a:latin typeface="Arial" charset="0"/>
                  <a:ea typeface="굴림" charset="0"/>
                  <a:cs typeface="굴림" charset="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679" r="-1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1846637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811710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1811709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1860924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845050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6637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91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6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92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88276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81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35275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5140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4985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090921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27684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1879949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226429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2111976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6958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5312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022374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8654" t="-5660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41660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4411617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4400964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004048" y="2780928"/>
            <a:ext cx="185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Turn to 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positive 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8745" y="3618339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45" y="3618339"/>
                <a:ext cx="490006" cy="369332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658745" y="4855857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45" y="4855857"/>
                <a:ext cx="490006" cy="369332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658745" y="6093352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45" y="6093352"/>
                <a:ext cx="490006" cy="369332"/>
              </a:xfrm>
              <a:prstGeom prst="rect">
                <a:avLst/>
              </a:prstGeom>
              <a:blipFill>
                <a:blip r:embed="rId12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751" y="3829852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7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751" y="5068572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751" y="6310687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48548" y="2920042"/>
            <a:ext cx="185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Normalize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76049" y="3467272"/>
                <a:ext cx="1955407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49" y="3467272"/>
                <a:ext cx="1955407" cy="657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76049" y="4704739"/>
                <a:ext cx="1955407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49" y="4704739"/>
                <a:ext cx="1955407" cy="6574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276049" y="5960813"/>
                <a:ext cx="1955407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49" y="5960813"/>
                <a:ext cx="1955407" cy="6574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3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0" grpId="0"/>
      <p:bldP spid="61" grpId="0"/>
      <p:bldP spid="63" grpId="0" animBg="1"/>
      <p:bldP spid="67" grpId="0" animBg="1"/>
      <p:bldP spid="68" grpId="0" animBg="1"/>
      <p:bldP spid="69" grpId="0"/>
      <p:bldP spid="11" grpId="0"/>
      <p:bldP spid="70" grpId="0"/>
      <p:bldP spid="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9955" y="2564904"/>
            <a:ext cx="3692405" cy="4225232"/>
          </a:xfrm>
          <a:prstGeom prst="roundRect">
            <a:avLst/>
          </a:prstGeom>
          <a:solidFill>
            <a:srgbClr val="92D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Note that </a:t>
                </a:r>
                <a14:m>
                  <m:oMath xmlns:m="http://schemas.openxmlformats.org/officeDocument/2006/math"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ko-KR" sz="2400" dirty="0">
                  <a:latin typeface="Arial" charset="0"/>
                  <a:ea typeface="굴림" charset="0"/>
                  <a:cs typeface="굴림" charset="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550493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515566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515565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564780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548906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93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7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48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892132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39131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18996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8841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794777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531540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583805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930285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815832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90814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739168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726230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7692" t="-5660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45516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3115473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3104820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3707904" y="2708920"/>
            <a:ext cx="185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Turn to 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positive 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2601" y="3618339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1" y="3618339"/>
                <a:ext cx="490006" cy="369332"/>
              </a:xfrm>
              <a:prstGeom prst="rect">
                <a:avLst/>
              </a:prstGeom>
              <a:blipFill>
                <a:blip r:embed="rId10"/>
                <a:stretch>
                  <a:fillRect l="-8750" r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362601" y="4855857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1" y="4855857"/>
                <a:ext cx="490006" cy="369332"/>
              </a:xfrm>
              <a:prstGeom prst="rect">
                <a:avLst/>
              </a:prstGeom>
              <a:blipFill>
                <a:blip r:embed="rId11"/>
                <a:stretch>
                  <a:fillRect l="-8750" r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62601" y="6093352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1" y="6093352"/>
                <a:ext cx="490006" cy="369332"/>
              </a:xfrm>
              <a:prstGeom prst="rect">
                <a:avLst/>
              </a:prstGeom>
              <a:blipFill>
                <a:blip r:embed="rId12"/>
                <a:stretch>
                  <a:fillRect l="-8750" r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07" y="3829852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7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07" y="5068572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07" y="6310687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52404" y="2920042"/>
            <a:ext cx="185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Normalize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79905" y="3467272"/>
                <a:ext cx="1894493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05" y="3467272"/>
                <a:ext cx="1894493" cy="657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79905" y="4704739"/>
                <a:ext cx="1894493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05" y="4704739"/>
                <a:ext cx="1894493" cy="6574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79905" y="5960813"/>
                <a:ext cx="1894493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05" y="5960813"/>
                <a:ext cx="1894493" cy="6574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360" y="3833770"/>
            <a:ext cx="36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360" y="5072490"/>
            <a:ext cx="36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360" y="6314605"/>
            <a:ext cx="36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8687" y="3641418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5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87" y="3641418"/>
                <a:ext cx="81580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8687" y="4869160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6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87" y="4869160"/>
                <a:ext cx="815801" cy="369332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8687" y="6093352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7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87" y="6093352"/>
                <a:ext cx="815801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52607" y="2145048"/>
            <a:ext cx="23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Softmax</a:t>
            </a:r>
            <a:r>
              <a:rPr lang="en-GB" sz="2400" b="1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38641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303" y="2009901"/>
            <a:ext cx="6816725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3600" spc="-5" dirty="0">
                <a:solidFill>
                  <a:srgbClr val="B5121B"/>
                </a:solidFill>
                <a:latin typeface="Calibri"/>
                <a:cs typeface="Calibri"/>
              </a:rPr>
              <a:t>SCC</a:t>
            </a:r>
            <a:r>
              <a:rPr lang="en-GB" sz="3600" spc="10" dirty="0">
                <a:solidFill>
                  <a:srgbClr val="B5121B"/>
                </a:solidFill>
                <a:latin typeface="Calibri"/>
                <a:cs typeface="Calibri"/>
              </a:rPr>
              <a:t>.</a:t>
            </a:r>
            <a:r>
              <a:rPr lang="en-GB" sz="3600" spc="-25" dirty="0">
                <a:solidFill>
                  <a:srgbClr val="B5121B"/>
                </a:solidFill>
                <a:latin typeface="Calibri"/>
                <a:cs typeface="Calibri"/>
              </a:rPr>
              <a:t>361</a:t>
            </a:r>
            <a:r>
              <a:rPr lang="en-GB" sz="3600" spc="-10" dirty="0">
                <a:solidFill>
                  <a:srgbClr val="B5121B"/>
                </a:solidFill>
                <a:latin typeface="Calibri"/>
                <a:cs typeface="Calibri"/>
              </a:rPr>
              <a:t>:</a:t>
            </a:r>
            <a:r>
              <a:rPr lang="en-GB" sz="3600" spc="10" dirty="0">
                <a:solidFill>
                  <a:srgbClr val="B5121B"/>
                </a:solidFill>
                <a:latin typeface="Calibri"/>
                <a:cs typeface="Calibri"/>
              </a:rPr>
              <a:t> </a:t>
            </a:r>
            <a:r>
              <a:rPr lang="en-GB" sz="3600" dirty="0">
                <a:solidFill>
                  <a:srgbClr val="B5121B"/>
                </a:solidFill>
                <a:latin typeface="Calibri"/>
                <a:cs typeface="Calibri"/>
              </a:rPr>
              <a:t>Artificial Intelligence</a:t>
            </a:r>
          </a:p>
          <a:p>
            <a:pPr marL="12700">
              <a:lnSpc>
                <a:spcPct val="100000"/>
              </a:lnSpc>
            </a:pPr>
            <a:r>
              <a:rPr lang="en-GB" sz="2400" dirty="0">
                <a:solidFill>
                  <a:srgbClr val="B5121B"/>
                </a:solidFill>
                <a:latin typeface="Calibri"/>
                <a:cs typeface="Calibri"/>
              </a:rPr>
              <a:t>2024-2025</a:t>
            </a:r>
          </a:p>
          <a:p>
            <a:pPr marL="12700"/>
            <a:r>
              <a:rPr lang="en-GB" sz="2400" dirty="0">
                <a:solidFill>
                  <a:srgbClr val="B5121B"/>
                </a:solidFill>
                <a:latin typeface="Calibri"/>
                <a:cs typeface="Calibri"/>
              </a:rPr>
              <a:t>Week 07 – Lecture 2</a:t>
            </a:r>
            <a:endParaRPr lang="en-GB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2807F-6EA3-4D20-90C4-0ACBA67513D6}"/>
              </a:ext>
            </a:extLst>
          </p:cNvPr>
          <p:cNvSpPr txBox="1"/>
          <p:nvPr/>
        </p:nvSpPr>
        <p:spPr>
          <a:xfrm>
            <a:off x="531063" y="4486870"/>
            <a:ext cx="815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Hossein Rahmani</a:t>
            </a:r>
          </a:p>
          <a:p>
            <a:r>
              <a:rPr lang="en-GB" dirty="0"/>
              <a:t>Prof in Computer Vision and Machine Learning</a:t>
            </a:r>
          </a:p>
          <a:p>
            <a:r>
              <a:rPr lang="en-GB" dirty="0"/>
              <a:t>Email: </a:t>
            </a:r>
            <a:r>
              <a:rPr lang="en-GB" dirty="0" err="1"/>
              <a:t>h.rahmani@lancaster.ac.uk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F9613-08BA-413F-7BFE-8CFF0290F872}"/>
              </a:ext>
            </a:extLst>
          </p:cNvPr>
          <p:cNvSpPr/>
          <p:nvPr/>
        </p:nvSpPr>
        <p:spPr>
          <a:xfrm>
            <a:off x="558168" y="3810000"/>
            <a:ext cx="6822702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500"/>
              </a:lnSpc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itchFamily="80" charset="0"/>
                <a:ea typeface="+mj-ea"/>
                <a:cs typeface="+mj-cs"/>
              </a:rPr>
              <a:t>Introduction to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itchFamily="80" charset="0"/>
                <a:ea typeface="+mj-ea"/>
                <a:cs typeface="+mj-cs"/>
              </a:rPr>
              <a:t>Neural Networks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itchFamily="80" charset="0"/>
                <a:ea typeface="+mj-ea"/>
                <a:cs typeface="+mj-cs"/>
              </a:rPr>
              <a:t>Cont.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B5121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3377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2"/>
            <a:ext cx="7124700" cy="483636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Decision Surface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Perceptron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Binary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Discrete vs Continuous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Multi-class classification 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function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Error/Loss functions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Mean Square Error (MSE)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Maximum Likelihood (ML)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Cross-Entropy (CE)</a:t>
            </a:r>
          </a:p>
          <a:p>
            <a:pPr>
              <a:lnSpc>
                <a:spcPct val="90000"/>
              </a:lnSpc>
            </a:pPr>
            <a:r>
              <a:rPr lang="en-US" dirty="0"/>
              <a:t>Multi Layer Perceptron (MLP)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9955" y="2564904"/>
            <a:ext cx="3692405" cy="4225232"/>
          </a:xfrm>
          <a:prstGeom prst="roundRect">
            <a:avLst/>
          </a:prstGeom>
          <a:solidFill>
            <a:srgbClr val="92D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Review: </a:t>
            </a:r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Note that </a:t>
                </a:r>
                <a14:m>
                  <m:oMath xmlns:m="http://schemas.openxmlformats.org/officeDocument/2006/math"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GB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GB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ko-KR" sz="2400" dirty="0">
                  <a:latin typeface="Arial" charset="0"/>
                  <a:ea typeface="굴림" charset="0"/>
                  <a:cs typeface="굴림" charset="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  <a:p>
                <a:pPr algn="just">
                  <a:lnSpc>
                    <a:spcPct val="90000"/>
                  </a:lnSpc>
                </a:pPr>
                <a:endParaRPr lang="en-US" altLang="zh-TW" sz="24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550493" y="3776038"/>
            <a:ext cx="2098871" cy="958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515566" y="4748082"/>
            <a:ext cx="2088756" cy="331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515565" y="3817407"/>
            <a:ext cx="2119125" cy="180935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564780" y="5093449"/>
            <a:ext cx="2047976" cy="5412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548906" y="5634698"/>
            <a:ext cx="2033695" cy="6625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93" y="4748082"/>
            <a:ext cx="2030301" cy="15491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22B25B2D-949E-4B19-944F-75C010F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7" y="449546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A4A8913-1EDC-416B-8245-CF19349A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" y="3817408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Input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signal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33BDCB43-3CB7-4C1B-A6D6-D852EA2B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48" y="3707579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Synaptic</a:t>
            </a:r>
          </a:p>
          <a:p>
            <a:pPr>
              <a:defRPr/>
            </a:pP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</a:rPr>
              <a:t>weights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892132" y="4335407"/>
            <a:ext cx="50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90981118-616A-4AD7-8BFF-4B269971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" y="545134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39131" y="3586193"/>
            <a:ext cx="504000" cy="504000"/>
            <a:chOff x="3884985" y="4010070"/>
            <a:chExt cx="504000" cy="504000"/>
          </a:xfrm>
        </p:grpSpPr>
        <p:sp>
          <p:nvSpPr>
            <p:cNvPr id="114" name="Oval 113"/>
            <p:cNvSpPr/>
            <p:nvPr/>
          </p:nvSpPr>
          <p:spPr>
            <a:xfrm>
              <a:off x="3884985" y="4010070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76524" y="406877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18996" y="4844832"/>
            <a:ext cx="504000" cy="504000"/>
            <a:chOff x="3915140" y="4921362"/>
            <a:chExt cx="504000" cy="504000"/>
          </a:xfrm>
        </p:grpSpPr>
        <p:sp>
          <p:nvSpPr>
            <p:cNvPr id="113" name="Oval 112"/>
            <p:cNvSpPr/>
            <p:nvPr/>
          </p:nvSpPr>
          <p:spPr>
            <a:xfrm>
              <a:off x="3915140" y="4921362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06679" y="499987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8841" y="6093352"/>
            <a:ext cx="504000" cy="504000"/>
            <a:chOff x="3884985" y="5712597"/>
            <a:chExt cx="504000" cy="504000"/>
          </a:xfrm>
        </p:grpSpPr>
        <p:sp>
          <p:nvSpPr>
            <p:cNvPr id="112" name="Oval 111"/>
            <p:cNvSpPr/>
            <p:nvPr/>
          </p:nvSpPr>
          <p:spPr>
            <a:xfrm>
              <a:off x="3884985" y="5712597"/>
              <a:ext cx="504000" cy="5040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83106" y="57856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05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794777" y="46233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531540" y="481598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583805" y="516336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930285" y="53400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D9D9FF-11BC-4D9B-939C-9C4EB4BE7AD2}"/>
              </a:ext>
            </a:extLst>
          </p:cNvPr>
          <p:cNvSpPr/>
          <p:nvPr/>
        </p:nvSpPr>
        <p:spPr>
          <a:xfrm>
            <a:off x="815832" y="560731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23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90814" y="278092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36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654" t="-4717" r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38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739168" y="4030365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2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7692" t="-4717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45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46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44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726230" y="5308218"/>
            <a:ext cx="821603" cy="805265"/>
            <a:chOff x="10446663" y="2272987"/>
            <a:chExt cx="821603" cy="80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FC3F1D79-3F7E-4E20-960F-A5EAD6C5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34759" y="2414040"/>
                  <a:ext cx="63350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7692" t="-5660" r="-86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2585" y="2590631"/>
              <a:ext cx="63972" cy="487621"/>
              <a:chOff x="2643" y="3171"/>
              <a:chExt cx="96" cy="477"/>
            </a:xfrm>
          </p:grpSpPr>
          <p:sp>
            <p:nvSpPr>
              <p:cNvPr id="151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152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150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6663" y="2272987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45516" y="3474334"/>
            <a:ext cx="1155319" cy="369332"/>
            <a:chOff x="4441660" y="3474334"/>
            <a:chExt cx="1155319" cy="369332"/>
          </a:xfrm>
        </p:grpSpPr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4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359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3115473" y="4714308"/>
            <a:ext cx="1155319" cy="369332"/>
            <a:chOff x="4441660" y="3474334"/>
            <a:chExt cx="1155319" cy="369332"/>
          </a:xfrm>
        </p:grpSpPr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57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/>
          <p:cNvGrpSpPr/>
          <p:nvPr/>
        </p:nvGrpSpPr>
        <p:grpSpPr>
          <a:xfrm>
            <a:off x="3104820" y="5954282"/>
            <a:ext cx="1155319" cy="369332"/>
            <a:chOff x="4441660" y="3474334"/>
            <a:chExt cx="1155319" cy="369332"/>
          </a:xfrm>
        </p:grpSpPr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1660" y="3836759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60" name="Text Box 34">
                  <a:extLst>
                    <a:ext uri="{FF2B5EF4-FFF2-40B4-BE49-F238E27FC236}">
                      <a16:creationId xmlns:a16="http://schemas.microsoft.com/office/drawing/2014/main" id="{1AB03C9C-CCAE-46AD-896E-B5B13603F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592" y="3474334"/>
                  <a:ext cx="47891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3707904" y="2708920"/>
            <a:ext cx="185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Turn to 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positive 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2601" y="3618339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1" y="3618339"/>
                <a:ext cx="490006" cy="369332"/>
              </a:xfrm>
              <a:prstGeom prst="rect">
                <a:avLst/>
              </a:prstGeom>
              <a:blipFill>
                <a:blip r:embed="rId10"/>
                <a:stretch>
                  <a:fillRect l="-8750" r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362601" y="4855857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1" y="4855857"/>
                <a:ext cx="490006" cy="369332"/>
              </a:xfrm>
              <a:prstGeom prst="rect">
                <a:avLst/>
              </a:prstGeom>
              <a:blipFill>
                <a:blip r:embed="rId11"/>
                <a:stretch>
                  <a:fillRect l="-8750" r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62601" y="6093352"/>
                <a:ext cx="490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1" y="6093352"/>
                <a:ext cx="490006" cy="369332"/>
              </a:xfrm>
              <a:prstGeom prst="rect">
                <a:avLst/>
              </a:prstGeom>
              <a:blipFill>
                <a:blip r:embed="rId12"/>
                <a:stretch>
                  <a:fillRect l="-8750" r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07" y="3829852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7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07" y="5068572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07" y="6310687"/>
            <a:ext cx="108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52404" y="2920042"/>
            <a:ext cx="185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Normalize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79905" y="3467272"/>
                <a:ext cx="1894493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05" y="3467272"/>
                <a:ext cx="1894493" cy="657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79905" y="4704739"/>
                <a:ext cx="1894493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05" y="4704739"/>
                <a:ext cx="1894493" cy="6574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79905" y="5960813"/>
                <a:ext cx="1894493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05" y="5960813"/>
                <a:ext cx="1894493" cy="6574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360" y="3833770"/>
            <a:ext cx="36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360" y="5072490"/>
            <a:ext cx="36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360" y="6314605"/>
            <a:ext cx="360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8687" y="3641418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5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87" y="3641418"/>
                <a:ext cx="81580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8687" y="4869160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6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87" y="4869160"/>
                <a:ext cx="815801" cy="369332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8687" y="6093352"/>
                <a:ext cx="81580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7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87" y="6093352"/>
                <a:ext cx="815801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52607" y="2145048"/>
            <a:ext cx="23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Softmax</a:t>
            </a:r>
            <a:r>
              <a:rPr lang="en-GB" sz="2400" b="1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1798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Softmax</a:t>
            </a:r>
            <a:r>
              <a:rPr lang="en-US" dirty="0"/>
              <a:t> vs. Sigmoid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GB" altLang="zh-TW" sz="2400" dirty="0">
                <a:ea typeface="PMingLiU" pitchFamily="18" charset="-120"/>
              </a:rPr>
              <a:t>Sigmoid is suitable for binary classification</a:t>
            </a:r>
            <a:r>
              <a:rPr lang="en-US" altLang="zh-TW" sz="2400" dirty="0">
                <a:ea typeface="PMingLiU" pitchFamily="18" charset="-120"/>
              </a:rPr>
              <a:t> </a:t>
            </a:r>
            <a:endParaRPr lang="en-US" altLang="zh-TW" sz="2400" b="1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GB" altLang="zh-TW" sz="2400" b="1" dirty="0">
                <a:ea typeface="PMingLiU" pitchFamily="18" charset="-120"/>
              </a:rPr>
              <a:t>Question:</a:t>
            </a:r>
            <a:r>
              <a:rPr lang="en-GB" altLang="zh-TW" sz="2400" dirty="0">
                <a:ea typeface="PMingLiU" pitchFamily="18" charset="-120"/>
              </a:rPr>
              <a:t> Can we use </a:t>
            </a:r>
            <a:r>
              <a:rPr lang="en-GB" altLang="zh-TW" sz="2400" dirty="0" err="1">
                <a:ea typeface="PMingLiU" pitchFamily="18" charset="-120"/>
              </a:rPr>
              <a:t>Softmax</a:t>
            </a:r>
            <a:r>
              <a:rPr lang="en-GB" altLang="zh-TW" sz="2400" dirty="0">
                <a:ea typeface="PMingLiU" pitchFamily="18" charset="-120"/>
              </a:rPr>
              <a:t> for binary classification?</a:t>
            </a:r>
            <a:endParaRPr kumimoji="1" lang="en-US" altLang="ko-KR" sz="2400" dirty="0">
              <a:latin typeface="Arial" charset="0"/>
              <a:ea typeface="굴림" charset="0"/>
              <a:cs typeface="굴림" charset="0"/>
            </a:endParaRP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31FAC0-3FE2-F77C-973B-428EACFD692F}"/>
              </a:ext>
            </a:extLst>
          </p:cNvPr>
          <p:cNvGrpSpPr/>
          <p:nvPr/>
        </p:nvGrpSpPr>
        <p:grpSpPr>
          <a:xfrm>
            <a:off x="827584" y="3439875"/>
            <a:ext cx="7730777" cy="1933341"/>
            <a:chOff x="827584" y="2780928"/>
            <a:chExt cx="7730777" cy="1933341"/>
          </a:xfrm>
        </p:grpSpPr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1261275" y="3701411"/>
              <a:ext cx="2180891" cy="30170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 flipV="1">
              <a:off x="1246601" y="4044484"/>
              <a:ext cx="2180891" cy="5477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16" name="Text Box 7">
              <a:extLst>
                <a:ext uri="{FF2B5EF4-FFF2-40B4-BE49-F238E27FC236}">
                  <a16:creationId xmlns:a16="http://schemas.microsoft.com/office/drawing/2014/main" id="{22B25B2D-949E-4B19-944F-75C010FD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149" y="3391679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2780928"/>
              <a:ext cx="7810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Input</a:t>
              </a:r>
            </a:p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signal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1724199" y="3422278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 Box 7">
              <a:extLst>
                <a:ext uri="{FF2B5EF4-FFF2-40B4-BE49-F238E27FC236}">
                  <a16:creationId xmlns:a16="http://schemas.microsoft.com/office/drawing/2014/main" id="{90981118-616A-4AD7-8BFF-4B269971A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39" y="4347556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2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31933" y="3813270"/>
              <a:ext cx="504000" cy="504000"/>
              <a:chOff x="3884985" y="4010070"/>
              <a:chExt cx="504000" cy="504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884985" y="4010070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976524" y="4068777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05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1534822" y="4077650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83616" y="3008005"/>
              <a:ext cx="821603" cy="805265"/>
              <a:chOff x="10446663" y="2272987"/>
              <a:chExt cx="821603" cy="805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rPr>
                      <a:t>Bias</a:t>
                    </a:r>
                  </a:p>
                  <a:p>
                    <a:pPr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t="-4717" r="-865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24">
                <a:extLst>
                  <a:ext uri="{FF2B5EF4-FFF2-40B4-BE49-F238E27FC236}">
                    <a16:creationId xmlns:a16="http://schemas.microsoft.com/office/drawing/2014/main" id="{B5E620E9-C430-4DA9-B692-B9CE0C738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2585" y="2590631"/>
                <a:ext cx="63972" cy="487621"/>
                <a:chOff x="2643" y="3171"/>
                <a:chExt cx="96" cy="477"/>
              </a:xfrm>
            </p:grpSpPr>
            <p:sp>
              <p:nvSpPr>
                <p:cNvPr id="138" name="Oval 25">
                  <a:extLst>
                    <a:ext uri="{FF2B5EF4-FFF2-40B4-BE49-F238E27FC236}">
                      <a16:creationId xmlns:a16="http://schemas.microsoft.com/office/drawing/2014/main" id="{BCF726E2-C216-4CB7-8206-522923FBF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139" name="Line 26">
                  <a:extLst>
                    <a:ext uri="{FF2B5EF4-FFF2-40B4-BE49-F238E27FC236}">
                      <a16:creationId xmlns:a16="http://schemas.microsoft.com/office/drawing/2014/main" id="{8CC7487A-C583-43A6-8D11-D5FC126D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7AE77B3D-38BF-4A9D-9EEE-D5DE5939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6663" y="2272987"/>
                <a:ext cx="5953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38318" y="3701411"/>
              <a:ext cx="1155319" cy="369332"/>
              <a:chOff x="4441660" y="3474334"/>
              <a:chExt cx="1155319" cy="369332"/>
            </a:xfrm>
          </p:grpSpPr>
          <p:sp>
            <p:nvSpPr>
              <p:cNvPr id="153" name="Line 28">
                <a:extLst>
                  <a:ext uri="{FF2B5EF4-FFF2-40B4-BE49-F238E27FC236}">
                    <a16:creationId xmlns:a16="http://schemas.microsoft.com/office/drawing/2014/main" id="{1F9DFB48-8300-46A7-8AA2-1FEBCCD4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660" y="3836759"/>
                <a:ext cx="1155319" cy="6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2592" y="3474334"/>
                    <a:ext cx="47359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82592" y="3474334"/>
                    <a:ext cx="4735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35">
                  <a:extLst>
                    <a:ext uri="{FF2B5EF4-FFF2-40B4-BE49-F238E27FC236}">
                      <a16:creationId xmlns:a16="http://schemas.microsoft.com/office/drawing/2014/main" id="{6C064DBC-EE57-4674-DA64-BEA4FC6C0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42560" y="3878856"/>
                  <a:ext cx="81580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48" name="Text Box 35">
                  <a:extLst>
                    <a:ext uri="{FF2B5EF4-FFF2-40B4-BE49-F238E27FC236}">
                      <a16:creationId xmlns:a16="http://schemas.microsoft.com/office/drawing/2014/main" id="{6C064DBC-EE57-4674-DA64-BEA4FC6C0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42560" y="3878856"/>
                  <a:ext cx="8158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28">
              <a:extLst>
                <a:ext uri="{FF2B5EF4-FFF2-40B4-BE49-F238E27FC236}">
                  <a16:creationId xmlns:a16="http://schemas.microsoft.com/office/drawing/2014/main" id="{27F65B89-6CF2-BC04-A308-D99726BDE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2698" y="4070743"/>
              <a:ext cx="1155319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pic>
          <p:nvPicPr>
            <p:cNvPr id="50" name="Picture 17" descr="auto0">
              <a:extLst>
                <a:ext uri="{FF2B5EF4-FFF2-40B4-BE49-F238E27FC236}">
                  <a16:creationId xmlns:a16="http://schemas.microsoft.com/office/drawing/2014/main" id="{3BC66EFD-4894-3B6B-6CCB-5216D9A6F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8" t="6450" r="10853" b="27692"/>
            <a:stretch/>
          </p:blipFill>
          <p:spPr bwMode="auto">
            <a:xfrm>
              <a:off x="5214401" y="3068960"/>
              <a:ext cx="1530317" cy="765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FB8B101-B770-A733-4C68-D9641F5EEF28}"/>
                    </a:ext>
                  </a:extLst>
                </p:cNvPr>
                <p:cNvSpPr txBox="1"/>
                <p:nvPr/>
              </p:nvSpPr>
              <p:spPr>
                <a:xfrm>
                  <a:off x="5164107" y="3833178"/>
                  <a:ext cx="15746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GB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FB8B101-B770-A733-4C68-D9641F5EE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107" y="3833178"/>
                  <a:ext cx="157469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9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Softmax</a:t>
            </a:r>
            <a:r>
              <a:rPr lang="en-US" dirty="0"/>
              <a:t> vs. Sigmoid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GB" altLang="zh-TW" sz="2400" dirty="0">
                <a:ea typeface="PMingLiU" pitchFamily="18" charset="-120"/>
              </a:rPr>
              <a:t>Sigmoid is suitable for binary classification</a:t>
            </a:r>
            <a:r>
              <a:rPr lang="en-US" altLang="zh-TW" sz="2400" dirty="0">
                <a:ea typeface="PMingLiU" pitchFamily="18" charset="-120"/>
              </a:rPr>
              <a:t> </a:t>
            </a:r>
            <a:endParaRPr lang="en-US" altLang="zh-TW" sz="2400" b="1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GB" altLang="zh-TW" sz="2400" b="1" dirty="0">
                <a:ea typeface="PMingLiU" pitchFamily="18" charset="-120"/>
              </a:rPr>
              <a:t>Question:</a:t>
            </a:r>
            <a:r>
              <a:rPr lang="en-GB" altLang="zh-TW" sz="2400" dirty="0">
                <a:ea typeface="PMingLiU" pitchFamily="18" charset="-120"/>
              </a:rPr>
              <a:t> Can we use </a:t>
            </a:r>
            <a:r>
              <a:rPr lang="en-GB" altLang="zh-TW" sz="2400" dirty="0" err="1">
                <a:ea typeface="PMingLiU" pitchFamily="18" charset="-120"/>
              </a:rPr>
              <a:t>Softmax</a:t>
            </a:r>
            <a:r>
              <a:rPr lang="en-GB" altLang="zh-TW" sz="2400" dirty="0">
                <a:ea typeface="PMingLiU" pitchFamily="18" charset="-120"/>
              </a:rPr>
              <a:t> for binary classification?</a:t>
            </a:r>
            <a:endParaRPr kumimoji="1" lang="en-US" altLang="ko-KR" sz="2400" dirty="0">
              <a:latin typeface="Arial" charset="0"/>
              <a:ea typeface="굴림" charset="0"/>
              <a:cs typeface="굴림" charset="0"/>
            </a:endParaRP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194344-02B2-3F63-4E81-431DD86B6CD4}"/>
              </a:ext>
            </a:extLst>
          </p:cNvPr>
          <p:cNvGrpSpPr/>
          <p:nvPr/>
        </p:nvGrpSpPr>
        <p:grpSpPr>
          <a:xfrm>
            <a:off x="827584" y="3008005"/>
            <a:ext cx="7777578" cy="2581235"/>
            <a:chOff x="1330926" y="2780928"/>
            <a:chExt cx="7777578" cy="2581235"/>
          </a:xfrm>
        </p:grpSpPr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V="1">
              <a:off x="1811709" y="3776038"/>
              <a:ext cx="2133799" cy="28144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1811709" y="4090194"/>
              <a:ext cx="2088757" cy="98925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 flipV="1">
              <a:off x="1749943" y="3817407"/>
              <a:ext cx="2180891" cy="120131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1775101" y="5027925"/>
              <a:ext cx="2133799" cy="6552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16" name="Text Box 7">
              <a:extLst>
                <a:ext uri="{FF2B5EF4-FFF2-40B4-BE49-F238E27FC236}">
                  <a16:creationId xmlns:a16="http://schemas.microsoft.com/office/drawing/2014/main" id="{22B25B2D-949E-4B19-944F-75C010FD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491" y="3819023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926" y="3140968"/>
              <a:ext cx="7810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Input</a:t>
              </a:r>
            </a:p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signal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2368725" y="3568312"/>
              <a:ext cx="509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 Box 7">
              <a:extLst>
                <a:ext uri="{FF2B5EF4-FFF2-40B4-BE49-F238E27FC236}">
                  <a16:creationId xmlns:a16="http://schemas.microsoft.com/office/drawing/2014/main" id="{90981118-616A-4AD7-8BFF-4B269971A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581" y="4774900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2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935275" y="3586193"/>
              <a:ext cx="504000" cy="504000"/>
              <a:chOff x="3884985" y="4010070"/>
              <a:chExt cx="504000" cy="504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884985" y="4010070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976524" y="4068777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05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15140" y="4844832"/>
              <a:ext cx="504000" cy="504000"/>
              <a:chOff x="3915140" y="4921362"/>
              <a:chExt cx="504000" cy="5040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915140" y="4921362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006679" y="4999873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05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2196441" y="4014232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1707231" y="4466298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2414886" y="4980708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086958" y="2780928"/>
              <a:ext cx="821603" cy="805265"/>
              <a:chOff x="10446663" y="2272987"/>
              <a:chExt cx="821603" cy="805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rPr>
                      <a:t>Bias</a:t>
                    </a:r>
                  </a:p>
                  <a:p>
                    <a:pPr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t="-4717" r="-865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24">
                <a:extLst>
                  <a:ext uri="{FF2B5EF4-FFF2-40B4-BE49-F238E27FC236}">
                    <a16:creationId xmlns:a16="http://schemas.microsoft.com/office/drawing/2014/main" id="{B5E620E9-C430-4DA9-B692-B9CE0C738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2585" y="2590631"/>
                <a:ext cx="63972" cy="487621"/>
                <a:chOff x="2643" y="3171"/>
                <a:chExt cx="96" cy="477"/>
              </a:xfrm>
            </p:grpSpPr>
            <p:sp>
              <p:nvSpPr>
                <p:cNvPr id="138" name="Oval 25">
                  <a:extLst>
                    <a:ext uri="{FF2B5EF4-FFF2-40B4-BE49-F238E27FC236}">
                      <a16:creationId xmlns:a16="http://schemas.microsoft.com/office/drawing/2014/main" id="{BCF726E2-C216-4CB7-8206-522923FBF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139" name="Line 26">
                  <a:extLst>
                    <a:ext uri="{FF2B5EF4-FFF2-40B4-BE49-F238E27FC236}">
                      <a16:creationId xmlns:a16="http://schemas.microsoft.com/office/drawing/2014/main" id="{8CC7487A-C583-43A6-8D11-D5FC126D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7AE77B3D-38BF-4A9D-9EEE-D5DE5939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6663" y="2272987"/>
                <a:ext cx="5953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035312" y="4030365"/>
              <a:ext cx="821603" cy="805265"/>
              <a:chOff x="10446663" y="2272987"/>
              <a:chExt cx="821603" cy="805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rPr>
                      <a:t>Bias</a:t>
                    </a:r>
                  </a:p>
                  <a:p>
                    <a:pPr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54" t="-4717" r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24">
                <a:extLst>
                  <a:ext uri="{FF2B5EF4-FFF2-40B4-BE49-F238E27FC236}">
                    <a16:creationId xmlns:a16="http://schemas.microsoft.com/office/drawing/2014/main" id="{B5E620E9-C430-4DA9-B692-B9CE0C738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2585" y="2590631"/>
                <a:ext cx="63972" cy="487621"/>
                <a:chOff x="2643" y="3171"/>
                <a:chExt cx="96" cy="477"/>
              </a:xfrm>
            </p:grpSpPr>
            <p:sp>
              <p:nvSpPr>
                <p:cNvPr id="145" name="Oval 25">
                  <a:extLst>
                    <a:ext uri="{FF2B5EF4-FFF2-40B4-BE49-F238E27FC236}">
                      <a16:creationId xmlns:a16="http://schemas.microsoft.com/office/drawing/2014/main" id="{BCF726E2-C216-4CB7-8206-522923FBF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146" name="Line 26">
                  <a:extLst>
                    <a:ext uri="{FF2B5EF4-FFF2-40B4-BE49-F238E27FC236}">
                      <a16:creationId xmlns:a16="http://schemas.microsoft.com/office/drawing/2014/main" id="{8CC7487A-C583-43A6-8D11-D5FC126D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4" name="Text Box 7">
                <a:extLst>
                  <a:ext uri="{FF2B5EF4-FFF2-40B4-BE49-F238E27FC236}">
                    <a16:creationId xmlns:a16="http://schemas.microsoft.com/office/drawing/2014/main" id="{7AE77B3D-38BF-4A9D-9EEE-D5DE5939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6663" y="2272987"/>
                <a:ext cx="5953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41660" y="3474334"/>
              <a:ext cx="1155319" cy="369332"/>
              <a:chOff x="4441660" y="3474334"/>
              <a:chExt cx="1155319" cy="369332"/>
            </a:xfrm>
          </p:grpSpPr>
          <p:sp>
            <p:nvSpPr>
              <p:cNvPr id="153" name="Line 28">
                <a:extLst>
                  <a:ext uri="{FF2B5EF4-FFF2-40B4-BE49-F238E27FC236}">
                    <a16:creationId xmlns:a16="http://schemas.microsoft.com/office/drawing/2014/main" id="{1F9DFB48-8300-46A7-8AA2-1FEBCCD4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660" y="3836759"/>
                <a:ext cx="1155319" cy="6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2592" y="3474334"/>
                    <a:ext cx="47359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82592" y="3474334"/>
                    <a:ext cx="4735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Group 154"/>
            <p:cNvGrpSpPr/>
            <p:nvPr/>
          </p:nvGrpSpPr>
          <p:grpSpPr>
            <a:xfrm>
              <a:off x="4411617" y="4714308"/>
              <a:ext cx="1155319" cy="369332"/>
              <a:chOff x="4441660" y="3474334"/>
              <a:chExt cx="1155319" cy="369332"/>
            </a:xfrm>
          </p:grpSpPr>
          <p:sp>
            <p:nvSpPr>
              <p:cNvPr id="156" name="Line 28">
                <a:extLst>
                  <a:ext uri="{FF2B5EF4-FFF2-40B4-BE49-F238E27FC236}">
                    <a16:creationId xmlns:a16="http://schemas.microsoft.com/office/drawing/2014/main" id="{1F9DFB48-8300-46A7-8AA2-1FEBCCD4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660" y="3836759"/>
                <a:ext cx="1155319" cy="6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2592" y="3474334"/>
                    <a:ext cx="47891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82592" y="3474334"/>
                    <a:ext cx="47891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TextBox 64"/>
            <p:cNvSpPr txBox="1"/>
            <p:nvPr/>
          </p:nvSpPr>
          <p:spPr>
            <a:xfrm>
              <a:off x="5004048" y="2780928"/>
              <a:ext cx="185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Turn to </a:t>
              </a:r>
            </a:p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positive </a:t>
              </a:r>
            </a:p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number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658745" y="3618339"/>
                  <a:ext cx="4900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45" y="3618339"/>
                  <a:ext cx="49000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658745" y="4855857"/>
                  <a:ext cx="4900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45" y="4855857"/>
                  <a:ext cx="49000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8751" y="3829852"/>
              <a:ext cx="1080000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67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8751" y="5068572"/>
              <a:ext cx="1080000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48548" y="2920042"/>
              <a:ext cx="185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</a:rPr>
                <a:t>Normalize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276049" y="3467272"/>
                  <a:ext cx="1172565" cy="657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sz="2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GB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049" y="3467272"/>
                  <a:ext cx="1172565" cy="657424"/>
                </a:xfrm>
                <a:prstGeom prst="rect">
                  <a:avLst/>
                </a:prstGeom>
                <a:blipFill>
                  <a:blip r:embed="rId11"/>
                  <a:stretch>
                    <a:fillRect l="-3226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76049" y="4704739"/>
                  <a:ext cx="1172565" cy="657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sz="2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GB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049" y="4704739"/>
                  <a:ext cx="1172565" cy="657424"/>
                </a:xfrm>
                <a:prstGeom prst="rect">
                  <a:avLst/>
                </a:prstGeom>
                <a:blipFill>
                  <a:blip r:embed="rId12"/>
                  <a:stretch>
                    <a:fillRect l="-3226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968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2133600" y="2189111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1219200" y="599911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V="1">
            <a:off x="2209800" y="2417711"/>
            <a:ext cx="3581400" cy="41910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260350"/>
            <a:ext cx="8569325" cy="114300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33431" y="3140968"/>
                <a:ext cx="196624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/>
                  <a:t>Suppose: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r>
                  <a:rPr lang="en-GB" sz="22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31" y="3140968"/>
                <a:ext cx="1966244" cy="677108"/>
              </a:xfrm>
              <a:prstGeom prst="rect">
                <a:avLst/>
              </a:prstGeom>
              <a:blipFill>
                <a:blip r:embed="rId2"/>
                <a:stretch>
                  <a:fillRect l="-8333" t="-12963" r="-641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67399" y="5999111"/>
                <a:ext cx="44800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5999111"/>
                <a:ext cx="4480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628191" y="2053715"/>
                <a:ext cx="4516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91" y="2053715"/>
                <a:ext cx="451662" cy="4924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1F7BA89-0239-72CA-C986-20BD8914F24B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4</a:t>
            </a:fld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55C1F-BA81-E059-36B8-0D137D7FF946}"/>
                  </a:ext>
                </a:extLst>
              </p:cNvPr>
              <p:cNvSpPr txBox="1"/>
              <p:nvPr/>
            </p:nvSpPr>
            <p:spPr>
              <a:xfrm>
                <a:off x="2518760" y="2893559"/>
                <a:ext cx="238898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55C1F-BA81-E059-36B8-0D137D7F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60" y="2893559"/>
                <a:ext cx="2388987" cy="338554"/>
              </a:xfrm>
              <a:prstGeom prst="rect">
                <a:avLst/>
              </a:prstGeom>
              <a:blipFill>
                <a:blip r:embed="rId5"/>
                <a:stretch>
                  <a:fillRect l="-1058" r="-2116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4B313E-D218-5020-2ADE-3F7F78832BBD}"/>
                  </a:ext>
                </a:extLst>
              </p:cNvPr>
              <p:cNvSpPr txBox="1"/>
              <p:nvPr/>
            </p:nvSpPr>
            <p:spPr>
              <a:xfrm>
                <a:off x="6260604" y="1970350"/>
                <a:ext cx="238898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4B313E-D218-5020-2ADE-3F7F7883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04" y="1970350"/>
                <a:ext cx="2388987" cy="338554"/>
              </a:xfrm>
              <a:prstGeom prst="rect">
                <a:avLst/>
              </a:prstGeom>
              <a:blipFill>
                <a:blip r:embed="rId6"/>
                <a:stretch>
                  <a:fillRect l="-526" r="-210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>
            <a:extLst>
              <a:ext uri="{FF2B5EF4-FFF2-40B4-BE49-F238E27FC236}">
                <a16:creationId xmlns:a16="http://schemas.microsoft.com/office/drawing/2014/main" id="{DD399706-B988-C85F-6842-B12AD3DDA4AB}"/>
              </a:ext>
            </a:extLst>
          </p:cNvPr>
          <p:cNvSpPr/>
          <p:nvPr/>
        </p:nvSpPr>
        <p:spPr>
          <a:xfrm>
            <a:off x="7378744" y="2404290"/>
            <a:ext cx="360040" cy="453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358319-9B9E-7957-07EE-7F42089E4F32}"/>
                  </a:ext>
                </a:extLst>
              </p:cNvPr>
              <p:cNvSpPr/>
              <p:nvPr/>
            </p:nvSpPr>
            <p:spPr>
              <a:xfrm>
                <a:off x="2299077" y="1740603"/>
                <a:ext cx="3123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Line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358319-9B9E-7957-07EE-7F42089E4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77" y="1740603"/>
                <a:ext cx="3123612" cy="369332"/>
              </a:xfrm>
              <a:prstGeom prst="rect">
                <a:avLst/>
              </a:prstGeom>
              <a:blipFill>
                <a:blip r:embed="rId7"/>
                <a:stretch>
                  <a:fillRect l="-1210" t="-10000" r="-40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1F5CC6-F107-E94A-7D87-71F1FFFE277E}"/>
              </a:ext>
            </a:extLst>
          </p:cNvPr>
          <p:cNvCxnSpPr>
            <a:cxnSpLocks/>
          </p:cNvCxnSpPr>
          <p:nvPr/>
        </p:nvCxnSpPr>
        <p:spPr>
          <a:xfrm flipV="1">
            <a:off x="2660820" y="2053715"/>
            <a:ext cx="1479132" cy="95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0B482-4525-3BF0-A1D2-0F975CC4440E}"/>
              </a:ext>
            </a:extLst>
          </p:cNvPr>
          <p:cNvCxnSpPr>
            <a:cxnSpLocks/>
          </p:cNvCxnSpPr>
          <p:nvPr/>
        </p:nvCxnSpPr>
        <p:spPr>
          <a:xfrm flipV="1">
            <a:off x="3481175" y="2053715"/>
            <a:ext cx="1018817" cy="95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DC9181-38D7-CAD2-D58E-AE4AC5D667F3}"/>
              </a:ext>
            </a:extLst>
          </p:cNvPr>
          <p:cNvCxnSpPr>
            <a:cxnSpLocks/>
          </p:cNvCxnSpPr>
          <p:nvPr/>
        </p:nvCxnSpPr>
        <p:spPr>
          <a:xfrm flipV="1">
            <a:off x="4320813" y="2053715"/>
            <a:ext cx="893335" cy="97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352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Loss Functions</a:t>
            </a:r>
          </a:p>
          <a:p>
            <a:r>
              <a:rPr lang="en-US" sz="2400" dirty="0"/>
              <a:t>How </a:t>
            </a:r>
            <a:r>
              <a:rPr lang="en-GB" sz="2400" dirty="0"/>
              <a:t>to measure the performance of a model during training?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628800"/>
            <a:ext cx="7772400" cy="14152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Let’s assume the models below. Which model is better?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Metrics: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Mean Square Error (MSE) for </a:t>
            </a:r>
            <a:r>
              <a:rPr lang="en-US" altLang="zh-TW" sz="1800" dirty="0">
                <a:solidFill>
                  <a:srgbClr val="FF0000"/>
                </a:solidFill>
                <a:ea typeface="PMingLiU" pitchFamily="18" charset="-120"/>
              </a:rPr>
              <a:t>regression</a:t>
            </a:r>
            <a:r>
              <a:rPr lang="en-US" altLang="zh-TW" sz="1800" dirty="0">
                <a:ea typeface="PMingLiU" pitchFamily="18" charset="-120"/>
              </a:rPr>
              <a:t> problems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Maximum Likelihood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Cross Entropy for </a:t>
            </a:r>
            <a:r>
              <a:rPr lang="en-US" altLang="zh-TW" sz="1800" dirty="0">
                <a:solidFill>
                  <a:srgbClr val="FF0000"/>
                </a:solidFill>
                <a:ea typeface="PMingLiU" pitchFamily="18" charset="-120"/>
              </a:rPr>
              <a:t>classification</a:t>
            </a:r>
            <a:r>
              <a:rPr lang="en-US" altLang="zh-TW" sz="1800" dirty="0">
                <a:ea typeface="PMingLiU" pitchFamily="18" charset="-120"/>
              </a:rPr>
              <a:t> problems</a:t>
            </a: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192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6793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986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36755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69319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387603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43993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07603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68344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67" name="Rectangle 166"/>
          <p:cNvSpPr/>
          <p:nvPr/>
        </p:nvSpPr>
        <p:spPr>
          <a:xfrm>
            <a:off x="5151363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325355" y="3250609"/>
            <a:ext cx="4711141" cy="3490759"/>
          </a:xfrm>
          <a:prstGeom prst="roundRect">
            <a:avLst/>
          </a:prstGeom>
          <a:solidFill>
            <a:schemeClr val="bg1">
              <a:lumMod val="95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Mean Squared Error </a:t>
            </a:r>
            <a:r>
              <a:rPr lang="en-GB" dirty="0"/>
              <a:t>(MSE)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The best model is a model that gives lower </a:t>
            </a:r>
            <a:r>
              <a:rPr lang="en-GB" altLang="zh-TW" sz="2400" dirty="0">
                <a:ea typeface="PMingLiU" pitchFamily="18" charset="-120"/>
              </a:rPr>
              <a:t>average squared difference between the predicted values and the actual values.</a:t>
            </a:r>
            <a:endParaRPr lang="en-US" altLang="zh-TW" sz="2400" b="1" u="sng" dirty="0">
              <a:solidFill>
                <a:srgbClr val="FF0000"/>
              </a:solidFill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192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6793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986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36755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69319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387603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43993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07603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68344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67" name="Rectangle 166"/>
          <p:cNvSpPr/>
          <p:nvPr/>
        </p:nvSpPr>
        <p:spPr>
          <a:xfrm>
            <a:off x="5151363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481171-A433-4257-86BF-0881333E6C03}"/>
              </a:ext>
            </a:extLst>
          </p:cNvPr>
          <p:cNvGrpSpPr/>
          <p:nvPr/>
        </p:nvGrpSpPr>
        <p:grpSpPr>
          <a:xfrm>
            <a:off x="2771800" y="2420888"/>
            <a:ext cx="5167439" cy="871264"/>
            <a:chOff x="2771800" y="2420888"/>
            <a:chExt cx="5167439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7D963CF-9EFF-402D-91AF-D8388D4F05F1}"/>
                    </a:ext>
                  </a:extLst>
                </p:cNvPr>
                <p:cNvSpPr/>
                <p:nvPr/>
              </p:nvSpPr>
              <p:spPr>
                <a:xfrm>
                  <a:off x="4753791" y="2420888"/>
                  <a:ext cx="1618776" cy="871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A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7D963CF-9EFF-402D-91AF-D8388D4F0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91" y="2420888"/>
                  <a:ext cx="1618776" cy="8712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C6DA5C3-C303-48CD-AB80-D31A0951DB63}"/>
                </a:ext>
              </a:extLst>
            </p:cNvPr>
            <p:cNvGrpSpPr/>
            <p:nvPr/>
          </p:nvGrpSpPr>
          <p:grpSpPr>
            <a:xfrm>
              <a:off x="6588224" y="2459382"/>
              <a:ext cx="1351015" cy="763044"/>
              <a:chOff x="6533353" y="5759396"/>
              <a:chExt cx="1351015" cy="7630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37926A6-87F5-4E08-A6BC-5A80780A5CB1}"/>
                  </a:ext>
                </a:extLst>
              </p:cNvPr>
              <p:cNvSpPr/>
              <p:nvPr/>
            </p:nvSpPr>
            <p:spPr>
              <a:xfrm>
                <a:off x="7334629" y="582638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9670EB-9CEA-4B6A-BFC9-C3076345DEA1}"/>
                  </a:ext>
                </a:extLst>
              </p:cNvPr>
              <p:cNvSpPr/>
              <p:nvPr/>
            </p:nvSpPr>
            <p:spPr>
              <a:xfrm>
                <a:off x="7335069" y="6261689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8AFD5EE-3843-4BFC-A736-0948FFB2DA82}"/>
                  </a:ext>
                </a:extLst>
              </p:cNvPr>
              <p:cNvSpPr/>
              <p:nvPr/>
            </p:nvSpPr>
            <p:spPr>
              <a:xfrm>
                <a:off x="7571462" y="575939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b="1" dirty="0">
                    <a:solidFill>
                      <a:srgbClr val="0070C0"/>
                    </a:solidFill>
                    <a:latin typeface="Arial" charset="0"/>
                    <a:ea typeface="굴림" charset="0"/>
                    <a:cs typeface="굴림" charset="0"/>
                  </a:rPr>
                  <a:t>1</a:t>
                </a:r>
                <a:endParaRPr lang="en-AU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7294DA-4B12-48B0-97A1-A26C442E329A}"/>
                  </a:ext>
                </a:extLst>
              </p:cNvPr>
              <p:cNvSpPr/>
              <p:nvPr/>
            </p:nvSpPr>
            <p:spPr>
              <a:xfrm>
                <a:off x="7562585" y="6153108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b="1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0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42B8C9A-9CAF-43E6-B045-7E2DE1862E24}"/>
                      </a:ext>
                    </a:extLst>
                  </p:cNvPr>
                  <p:cNvSpPr/>
                  <p:nvPr/>
                </p:nvSpPr>
                <p:spPr>
                  <a:xfrm>
                    <a:off x="6533353" y="5772315"/>
                    <a:ext cx="1062983" cy="710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353" y="5772315"/>
                    <a:ext cx="1062983" cy="7101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9999E0-7CC4-4E43-A0F6-A85D676F86F2}"/>
                </a:ext>
              </a:extLst>
            </p:cNvPr>
            <p:cNvSpPr/>
            <p:nvPr/>
          </p:nvSpPr>
          <p:spPr>
            <a:xfrm>
              <a:off x="2771800" y="2677914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Number of </a:t>
              </a:r>
            </a:p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Samples (e.g. 6)</a:t>
              </a:r>
              <a:endParaRPr lang="en-AU" sz="14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ED576F-6594-41A1-9F53-D664E5797FDE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4319018" y="2939524"/>
              <a:ext cx="451757" cy="9189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064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The best model is a model that gives higher probability to the correct class.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The method is called </a:t>
            </a:r>
            <a:r>
              <a:rPr lang="en-US" altLang="zh-TW" sz="2400" b="1" u="sng" dirty="0">
                <a:solidFill>
                  <a:srgbClr val="FF0000"/>
                </a:solidFill>
                <a:ea typeface="PMingLiU" pitchFamily="18" charset="-120"/>
              </a:rPr>
              <a:t>Maximum Likelihood</a:t>
            </a:r>
          </a:p>
          <a:p>
            <a:pPr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192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6793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986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36755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69319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387603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43993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07603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68344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67" name="Rectangle 166"/>
          <p:cNvSpPr/>
          <p:nvPr/>
        </p:nvSpPr>
        <p:spPr>
          <a:xfrm>
            <a:off x="5151363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97487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Why the model 2 is better from the probability perspective (</a:t>
            </a:r>
            <a:r>
              <a:rPr lang="en-US" altLang="zh-TW" sz="2400" b="1" u="sng" dirty="0">
                <a:solidFill>
                  <a:srgbClr val="FF0000"/>
                </a:solidFill>
                <a:ea typeface="PMingLiU" pitchFamily="18" charset="-120"/>
              </a:rPr>
              <a:t>Maximum Likelihood</a:t>
            </a:r>
            <a:r>
              <a:rPr lang="en-US" altLang="zh-TW" sz="2400" u="sng" dirty="0">
                <a:ea typeface="PMingLiU" pitchFamily="18" charset="-120"/>
              </a:rPr>
              <a:t>)?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Below shows the probability of a sample be </a:t>
            </a:r>
            <a:r>
              <a:rPr lang="en-GB" sz="2400" b="1" dirty="0">
                <a:solidFill>
                  <a:srgbClr val="0070C0"/>
                </a:solidFill>
              </a:rPr>
              <a:t>BLUE</a:t>
            </a:r>
            <a:r>
              <a:rPr lang="en-GB" sz="2400" dirty="0"/>
              <a:t> (</a:t>
            </a:r>
            <a:r>
              <a:rPr lang="en-GB" sz="2400" u="sng" dirty="0"/>
              <a:t>which is the output of the Sigmoid activation function</a:t>
            </a:r>
            <a:r>
              <a:rPr lang="en-GB" sz="2400" dirty="0"/>
              <a:t>)</a:t>
            </a: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192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6793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986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36755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69319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387603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43993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07603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68344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67" name="Rectangle 166"/>
          <p:cNvSpPr/>
          <p:nvPr/>
        </p:nvSpPr>
        <p:spPr>
          <a:xfrm>
            <a:off x="5151363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4773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Why the model 2 is better from the probability perspective (</a:t>
            </a:r>
            <a:r>
              <a:rPr lang="en-US" altLang="zh-TW" sz="2400" b="1" u="sng" dirty="0">
                <a:solidFill>
                  <a:srgbClr val="FF0000"/>
                </a:solidFill>
                <a:ea typeface="PMingLiU" pitchFamily="18" charset="-120"/>
              </a:rPr>
              <a:t>Maximum Likelihood</a:t>
            </a:r>
            <a:r>
              <a:rPr lang="en-US" altLang="zh-TW" sz="2400" u="sng" dirty="0">
                <a:ea typeface="PMingLiU" pitchFamily="18" charset="-120"/>
              </a:rPr>
              <a:t>)?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Below shows the probability of a sample be </a:t>
            </a:r>
            <a:r>
              <a:rPr lang="en-GB" sz="2400" b="1" dirty="0">
                <a:solidFill>
                  <a:srgbClr val="FF0000"/>
                </a:solidFill>
              </a:rPr>
              <a:t>RED</a:t>
            </a:r>
            <a:endParaRPr lang="en-GB" sz="2400" dirty="0"/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0.15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0.80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192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6793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986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36755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69319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387603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43993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07603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68344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87678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39115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67" name="Rectangle 166"/>
          <p:cNvSpPr/>
          <p:nvPr/>
        </p:nvSpPr>
        <p:spPr>
          <a:xfrm>
            <a:off x="5151363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30931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Why the model 2 is better from the probability perspective (</a:t>
            </a:r>
            <a:r>
              <a:rPr lang="en-US" altLang="zh-TW" sz="2400" b="1" u="sng" dirty="0">
                <a:solidFill>
                  <a:srgbClr val="FF0000"/>
                </a:solidFill>
                <a:ea typeface="PMingLiU" pitchFamily="18" charset="-120"/>
              </a:rPr>
              <a:t>Maximum Likelihood</a:t>
            </a:r>
            <a:r>
              <a:rPr lang="en-US" altLang="zh-TW" sz="2400" u="sng" dirty="0">
                <a:ea typeface="PMingLiU" pitchFamily="18" charset="-120"/>
              </a:rPr>
              <a:t>)?</a:t>
            </a:r>
          </a:p>
          <a:p>
            <a:pPr algn="just">
              <a:lnSpc>
                <a:spcPct val="90000"/>
              </a:lnSpc>
            </a:pPr>
            <a:r>
              <a:rPr lang="en-US" altLang="zh-TW" sz="2400" b="1" u="sng" dirty="0">
                <a:ea typeface="PMingLiU" pitchFamily="18" charset="-120"/>
              </a:rPr>
              <a:t>Step 1: </a:t>
            </a:r>
            <a:r>
              <a:rPr lang="en-US" altLang="zh-TW" sz="2400" u="sng" dirty="0">
                <a:ea typeface="PMingLiU" pitchFamily="18" charset="-120"/>
              </a:rPr>
              <a:t>Both probabilities have been shown for each sample for each model</a:t>
            </a: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7170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1917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192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6793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66" y="3637336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967" y="6186977"/>
                <a:ext cx="58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986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36755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69319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387603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43993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07603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68344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7170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22108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67" name="Rectangle 166"/>
          <p:cNvSpPr/>
          <p:nvPr/>
        </p:nvSpPr>
        <p:spPr>
          <a:xfrm>
            <a:off x="5151363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62382" y="395310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25593" y="506646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05742" y="442782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0.15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79512" y="56914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61212" y="6068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0.80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51349" y="64440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54870" y="395310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18081" y="506646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798230" y="445716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72000" y="56914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53700" y="6068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43837" y="64440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3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b="1" u="sng" dirty="0">
                <a:ea typeface="PMingLiU" pitchFamily="18" charset="-120"/>
              </a:rPr>
              <a:t>Step 1: </a:t>
            </a:r>
            <a:r>
              <a:rPr lang="en-US" altLang="zh-TW" sz="2400" u="sng" dirty="0">
                <a:ea typeface="PMingLiU" pitchFamily="18" charset="-120"/>
              </a:rPr>
              <a:t>Both probabilities have been shown for each sample for each model</a:t>
            </a:r>
          </a:p>
          <a:p>
            <a:pPr algn="just">
              <a:lnSpc>
                <a:spcPct val="90000"/>
              </a:lnSpc>
            </a:pPr>
            <a:r>
              <a:rPr lang="en-US" altLang="zh-TW" sz="2400" b="1" u="sng" dirty="0">
                <a:ea typeface="PMingLiU" pitchFamily="18" charset="-120"/>
              </a:rPr>
              <a:t>Step 2: </a:t>
            </a:r>
            <a:r>
              <a:rPr lang="en-US" altLang="zh-TW" sz="2400" u="sng" dirty="0">
                <a:ea typeface="PMingLiU" pitchFamily="18" charset="-120"/>
              </a:rPr>
              <a:t>Calculate the probability of all 6 samples are of the classes that they actually are</a:t>
            </a: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9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9" y="3637336"/>
                <a:ext cx="5818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0" y="6186977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03" y="4334035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245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571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754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317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7954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561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42673" y="37170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058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386033" y="41917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598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415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316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87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62382" y="395310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25593" y="506646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05742" y="442782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0.15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79512" y="56914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61212" y="6068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0.80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51349" y="64440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76338" y="3647939"/>
                <a:ext cx="5341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0.85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𝟎𝟓𝟑𝟑𝟏𝟐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38" y="3647939"/>
                <a:ext cx="5341206" cy="276999"/>
              </a:xfrm>
              <a:prstGeom prst="rect">
                <a:avLst/>
              </a:prstGeom>
              <a:blipFill>
                <a:blip r:embed="rId5"/>
                <a:stretch>
                  <a:fillRect l="-685" r="-79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121962" y="4597227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Probability for</a:t>
            </a:r>
          </a:p>
          <a:p>
            <a:pPr algn="ctr"/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Model 1</a:t>
            </a:r>
            <a:endParaRPr lang="en-AU" dirty="0"/>
          </a:p>
        </p:txBody>
      </p:sp>
      <p:cxnSp>
        <p:nvCxnSpPr>
          <p:cNvPr id="6" name="Straight Arrow Connector 5"/>
          <p:cNvCxnSpPr>
            <a:stCxn id="53" idx="0"/>
          </p:cNvCxnSpPr>
          <p:nvPr/>
        </p:nvCxnSpPr>
        <p:spPr>
          <a:xfrm flipV="1">
            <a:off x="7996561" y="3953108"/>
            <a:ext cx="387399" cy="6441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D4A5F32A-5CD3-2D5E-ED00-BC8BDFF435D8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46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97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/>
      <p:bldP spid="101" grpId="1"/>
      <p:bldP spid="102" grpId="1"/>
      <p:bldP spid="40" grpId="1"/>
      <p:bldP spid="41" grpId="1"/>
      <p:bldP spid="42" grpId="1"/>
      <p:bldP spid="3" grpId="0"/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b="1" u="sng" dirty="0">
                <a:ea typeface="PMingLiU" pitchFamily="18" charset="-120"/>
              </a:rPr>
              <a:t>Step 1: </a:t>
            </a:r>
            <a:r>
              <a:rPr lang="en-US" altLang="zh-TW" sz="2400" u="sng" dirty="0">
                <a:ea typeface="PMingLiU" pitchFamily="18" charset="-120"/>
              </a:rPr>
              <a:t>Both probabilities have been shown for each sample for each model</a:t>
            </a:r>
          </a:p>
          <a:p>
            <a:pPr algn="just">
              <a:lnSpc>
                <a:spcPct val="90000"/>
              </a:lnSpc>
            </a:pPr>
            <a:r>
              <a:rPr lang="en-US" altLang="zh-TW" sz="2400" b="1" u="sng" dirty="0">
                <a:ea typeface="PMingLiU" pitchFamily="18" charset="-120"/>
              </a:rPr>
              <a:t>Step 2: </a:t>
            </a:r>
            <a:r>
              <a:rPr lang="en-US" altLang="zh-TW" sz="2400" u="sng" dirty="0">
                <a:ea typeface="PMingLiU" pitchFamily="18" charset="-120"/>
              </a:rPr>
              <a:t>Calculate the probability of all 6 samples are of the classes that they actually are</a:t>
            </a: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US" altLang="zh-TW" sz="2400" u="sng" dirty="0">
              <a:ea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76338" y="3647939"/>
                <a:ext cx="5479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0.60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𝟎𝟗𝟐𝟏𝟑𝟕𝟓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38" y="3647939"/>
                <a:ext cx="5479064" cy="276999"/>
              </a:xfrm>
              <a:prstGeom prst="rect">
                <a:avLst/>
              </a:prstGeom>
              <a:blipFill>
                <a:blip r:embed="rId3"/>
                <a:stretch>
                  <a:fillRect l="-557" r="-78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121962" y="4597227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Probability for</a:t>
            </a:r>
          </a:p>
          <a:p>
            <a:pPr algn="ctr"/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Model 2</a:t>
            </a:r>
            <a:endParaRPr lang="en-AU" dirty="0"/>
          </a:p>
        </p:txBody>
      </p:sp>
      <p:cxnSp>
        <p:nvCxnSpPr>
          <p:cNvPr id="6" name="Straight Arrow Connector 5"/>
          <p:cNvCxnSpPr>
            <a:stCxn id="53" idx="0"/>
          </p:cNvCxnSpPr>
          <p:nvPr/>
        </p:nvCxnSpPr>
        <p:spPr>
          <a:xfrm flipV="1">
            <a:off x="7996561" y="3953108"/>
            <a:ext cx="387399" cy="6441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8395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996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887069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69" y="3637336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3755170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170" y="6186977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189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3743958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876522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1994806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751196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1814806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3275547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62073" y="37170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25284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05433" y="422108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79203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60903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51040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8566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1562073" y="395310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3225284" y="506646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05433" y="445716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179203" y="56914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2860903" y="6068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1351040" y="64440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E80B8B3B-D75E-F388-FC18-75BCC83FBAF7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47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69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2" grpId="1"/>
      <p:bldP spid="54" grpId="1"/>
      <p:bldP spid="55" grpId="1"/>
      <p:bldP spid="57" grpId="1"/>
      <p:bldP spid="58" grpId="1"/>
      <p:bldP spid="5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61491" y="2758692"/>
                <a:ext cx="1242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𝟎𝟗𝟐𝟏𝟑𝟕𝟓</m:t>
                      </m:r>
                    </m:oMath>
                  </m:oMathPara>
                </a14:m>
                <a:endParaRPr lang="en-GB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91" y="2758692"/>
                <a:ext cx="1242328" cy="276999"/>
              </a:xfrm>
              <a:prstGeom prst="rect">
                <a:avLst/>
              </a:prstGeom>
              <a:blipFill>
                <a:blip r:embed="rId3"/>
                <a:stretch>
                  <a:fillRect l="-4433" r="-4926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5009786" y="1706282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Probability for</a:t>
            </a:r>
          </a:p>
          <a:p>
            <a:pPr algn="ctr"/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Model 2</a:t>
            </a:r>
            <a:endParaRPr lang="en-AU" dirty="0"/>
          </a:p>
        </p:txBody>
      </p:sp>
      <p:cxnSp>
        <p:nvCxnSpPr>
          <p:cNvPr id="6" name="Straight Arrow Connector 5"/>
          <p:cNvCxnSpPr>
            <a:stCxn id="53" idx="2"/>
            <a:endCxn id="3" idx="0"/>
          </p:cNvCxnSpPr>
          <p:nvPr/>
        </p:nvCxnSpPr>
        <p:spPr>
          <a:xfrm flipH="1">
            <a:off x="5782655" y="2352613"/>
            <a:ext cx="101730" cy="4060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3">
            <a:extLst>
              <a:ext uri="{FF2B5EF4-FFF2-40B4-BE49-F238E27FC236}">
                <a16:creationId xmlns:a16="http://schemas.microsoft.com/office/drawing/2014/main" id="{65CADAEA-2CFD-4219-8252-F34852E83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820" y="3882725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85A8529E-F980-483C-BA1F-5CF7E44F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421" y="6252561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/>
              <p:nvPr/>
            </p:nvSpPr>
            <p:spPr>
              <a:xfrm>
                <a:off x="5302494" y="3637336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967F65-A6CA-4914-BE35-4AA7FE079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94" y="3637336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/>
              <p:nvPr/>
            </p:nvSpPr>
            <p:spPr>
              <a:xfrm>
                <a:off x="8170595" y="6186977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963D6-F51D-47A7-9256-796D5D0A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595" y="6186977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9">
            <a:extLst>
              <a:ext uri="{FF2B5EF4-FFF2-40B4-BE49-F238E27FC236}">
                <a16:creationId xmlns:a16="http://schemas.microsoft.com/office/drawing/2014/main" id="{A6FFCE64-220E-4F49-895F-61155073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14" y="5054981"/>
            <a:ext cx="4169299" cy="293314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21E0B4-380F-4733-B358-BCFDB1902570}"/>
              </a:ext>
            </a:extLst>
          </p:cNvPr>
          <p:cNvSpPr/>
          <p:nvPr/>
        </p:nvSpPr>
        <p:spPr>
          <a:xfrm>
            <a:off x="8159383" y="46531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E52F87-DB72-4C4B-A393-8A5744F97CD1}"/>
              </a:ext>
            </a:extLst>
          </p:cNvPr>
          <p:cNvSpPr/>
          <p:nvPr/>
        </p:nvSpPr>
        <p:spPr>
          <a:xfrm>
            <a:off x="5291947" y="47403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C438B1-3957-4D88-B91B-DEDBD18034A9}"/>
              </a:ext>
            </a:extLst>
          </p:cNvPr>
          <p:cNvSpPr/>
          <p:nvPr/>
        </p:nvSpPr>
        <p:spPr>
          <a:xfrm>
            <a:off x="6410231" y="42771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E3054-B1FA-4FB8-B3D4-A0EC54059AED}"/>
              </a:ext>
            </a:extLst>
          </p:cNvPr>
          <p:cNvSpPr/>
          <p:nvPr/>
        </p:nvSpPr>
        <p:spPr>
          <a:xfrm>
            <a:off x="5166621" y="529541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C8723D-BA35-4089-84C7-E99405627CA7}"/>
              </a:ext>
            </a:extLst>
          </p:cNvPr>
          <p:cNvSpPr/>
          <p:nvPr/>
        </p:nvSpPr>
        <p:spPr>
          <a:xfrm>
            <a:off x="6230231" y="59497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6D2597-A019-49E2-B896-2ED98D40039B}"/>
              </a:ext>
            </a:extLst>
          </p:cNvPr>
          <p:cNvSpPr/>
          <p:nvPr/>
        </p:nvSpPr>
        <p:spPr>
          <a:xfrm>
            <a:off x="7690972" y="569753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77498" y="37170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40709" y="48303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820858" y="422108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94628" y="545532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76328" y="583212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66465" y="620796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3991" y="325060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2</a:t>
            </a:r>
            <a:endParaRPr lang="en-GB" sz="24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8AA215-5711-462B-978D-BBB23BCA8F93}"/>
              </a:ext>
            </a:extLst>
          </p:cNvPr>
          <p:cNvSpPr/>
          <p:nvPr/>
        </p:nvSpPr>
        <p:spPr>
          <a:xfrm>
            <a:off x="5977498" y="395310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0.25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640709" y="506646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9EB36E-24B9-4B66-B34C-FD4C0CA799AE}"/>
              </a:ext>
            </a:extLst>
          </p:cNvPr>
          <p:cNvSpPr/>
          <p:nvPr/>
        </p:nvSpPr>
        <p:spPr>
          <a:xfrm>
            <a:off x="4820858" y="445716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32BBEA-75FC-4594-8D2D-E4618687EFC9}"/>
              </a:ext>
            </a:extLst>
          </p:cNvPr>
          <p:cNvSpPr/>
          <p:nvPr/>
        </p:nvSpPr>
        <p:spPr>
          <a:xfrm>
            <a:off x="4594628" y="56914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99428F-A62E-460D-8796-EF862B4434E8}"/>
              </a:ext>
            </a:extLst>
          </p:cNvPr>
          <p:cNvSpPr/>
          <p:nvPr/>
        </p:nvSpPr>
        <p:spPr>
          <a:xfrm>
            <a:off x="7276328" y="606820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8DF1CF-3D3F-4A22-9F7D-C7979512A473}"/>
              </a:ext>
            </a:extLst>
          </p:cNvPr>
          <p:cNvSpPr/>
          <p:nvPr/>
        </p:nvSpPr>
        <p:spPr>
          <a:xfrm>
            <a:off x="5766465" y="64440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475648" y="3297176"/>
            <a:ext cx="4488840" cy="3490759"/>
          </a:xfrm>
          <a:prstGeom prst="roundRect">
            <a:avLst/>
          </a:prstGeom>
          <a:solidFill>
            <a:schemeClr val="bg1">
              <a:lumMod val="95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Line 3">
            <a:extLst>
              <a:ext uri="{FF2B5EF4-FFF2-40B4-BE49-F238E27FC236}">
                <a16:creationId xmlns:a16="http://schemas.microsoft.com/office/drawing/2014/main" id="{C477FBBF-194B-478A-8F7E-2BF0F2ED84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6678" y="3872122"/>
            <a:ext cx="2729" cy="2979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3" name="Line 4">
            <a:extLst>
              <a:ext uri="{FF2B5EF4-FFF2-40B4-BE49-F238E27FC236}">
                <a16:creationId xmlns:a16="http://schemas.microsoft.com/office/drawing/2014/main" id="{39CBD132-51DF-46D2-92B1-783176D9C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79" y="6241958"/>
            <a:ext cx="3575967" cy="64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C48D287-2F50-4A6F-8AD3-0FAE4A4BA994}"/>
                  </a:ext>
                </a:extLst>
              </p:cNvPr>
              <p:cNvSpPr/>
              <p:nvPr/>
            </p:nvSpPr>
            <p:spPr>
              <a:xfrm>
                <a:off x="795352" y="3626733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C48D287-2F50-4A6F-8AD3-0FAE4A4BA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52" y="3626733"/>
                <a:ext cx="58189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A3FDD-E181-43EC-A8B6-2AD0C7EF9A65}"/>
                  </a:ext>
                </a:extLst>
              </p:cNvPr>
              <p:cNvSpPr/>
              <p:nvPr/>
            </p:nvSpPr>
            <p:spPr>
              <a:xfrm>
                <a:off x="3663453" y="6176374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A3FDD-E181-43EC-A8B6-2AD0C7EF9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53" y="6176374"/>
                <a:ext cx="5895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9">
            <a:extLst>
              <a:ext uri="{FF2B5EF4-FFF2-40B4-BE49-F238E27FC236}">
                <a16:creationId xmlns:a16="http://schemas.microsoft.com/office/drawing/2014/main" id="{FF421FE1-F380-41AC-A788-31D57459E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86" y="4323432"/>
            <a:ext cx="3798749" cy="1958406"/>
          </a:xfrm>
          <a:prstGeom prst="line">
            <a:avLst/>
          </a:prstGeom>
          <a:noFill/>
          <a:ln w="25400">
            <a:solidFill>
              <a:srgbClr val="7030A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0526E1-9D9A-49DC-A125-2CC12370A94A}"/>
              </a:ext>
            </a:extLst>
          </p:cNvPr>
          <p:cNvSpPr/>
          <p:nvPr/>
        </p:nvSpPr>
        <p:spPr>
          <a:xfrm>
            <a:off x="3652241" y="46425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31DD0D2-48ED-4520-A4A8-19A310E2FBE5}"/>
              </a:ext>
            </a:extLst>
          </p:cNvPr>
          <p:cNvSpPr/>
          <p:nvPr/>
        </p:nvSpPr>
        <p:spPr>
          <a:xfrm>
            <a:off x="784805" y="47297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DC21C3C-08BA-4944-8746-F52BCDA2C179}"/>
              </a:ext>
            </a:extLst>
          </p:cNvPr>
          <p:cNvSpPr/>
          <p:nvPr/>
        </p:nvSpPr>
        <p:spPr>
          <a:xfrm>
            <a:off x="1903089" y="426656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B82CDE-4173-4EF8-A2E8-640E996EFB70}"/>
              </a:ext>
            </a:extLst>
          </p:cNvPr>
          <p:cNvSpPr/>
          <p:nvPr/>
        </p:nvSpPr>
        <p:spPr>
          <a:xfrm>
            <a:off x="659479" y="528481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E0CAF16-A260-4F14-95F8-B65E6EA83B5E}"/>
              </a:ext>
            </a:extLst>
          </p:cNvPr>
          <p:cNvSpPr/>
          <p:nvPr/>
        </p:nvSpPr>
        <p:spPr>
          <a:xfrm>
            <a:off x="1723089" y="593916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DB7B9C-96E9-4D3D-A879-7323E1F1700E}"/>
              </a:ext>
            </a:extLst>
          </p:cNvPr>
          <p:cNvSpPr/>
          <p:nvPr/>
        </p:nvSpPr>
        <p:spPr>
          <a:xfrm>
            <a:off x="3183830" y="568693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071D5A-44EF-4A2B-B260-4CECE6FC6F59}"/>
              </a:ext>
            </a:extLst>
          </p:cNvPr>
          <p:cNvSpPr/>
          <p:nvPr/>
        </p:nvSpPr>
        <p:spPr>
          <a:xfrm>
            <a:off x="1470356" y="370642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72645F1-3AB6-4771-935D-BD9514C880A5}"/>
              </a:ext>
            </a:extLst>
          </p:cNvPr>
          <p:cNvSpPr/>
          <p:nvPr/>
        </p:nvSpPr>
        <p:spPr>
          <a:xfrm>
            <a:off x="3133567" y="481979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D9EB56-B96F-4367-9FFA-AD0995BF2F10}"/>
              </a:ext>
            </a:extLst>
          </p:cNvPr>
          <p:cNvSpPr/>
          <p:nvPr/>
        </p:nvSpPr>
        <p:spPr>
          <a:xfrm>
            <a:off x="313716" y="418114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0.85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E78127-8836-4C14-8645-DE8B27DD2947}"/>
              </a:ext>
            </a:extLst>
          </p:cNvPr>
          <p:cNvSpPr/>
          <p:nvPr/>
        </p:nvSpPr>
        <p:spPr>
          <a:xfrm>
            <a:off x="87486" y="544472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6ADBA9B-A4FA-4C0B-B4F1-3C8D05C9C896}"/>
              </a:ext>
            </a:extLst>
          </p:cNvPr>
          <p:cNvSpPr/>
          <p:nvPr/>
        </p:nvSpPr>
        <p:spPr>
          <a:xfrm>
            <a:off x="2769186" y="582152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0.20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FB26C5-8E95-44B5-A356-9525151F5C83}"/>
              </a:ext>
            </a:extLst>
          </p:cNvPr>
          <p:cNvSpPr/>
          <p:nvPr/>
        </p:nvSpPr>
        <p:spPr>
          <a:xfrm>
            <a:off x="1259323" y="619736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E052D8-ADF3-4E4A-AAB6-0DAC61BDEFAD}"/>
              </a:ext>
            </a:extLst>
          </p:cNvPr>
          <p:cNvSpPr/>
          <p:nvPr/>
        </p:nvSpPr>
        <p:spPr>
          <a:xfrm>
            <a:off x="951070" y="3240006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PMingLiU" pitchFamily="18" charset="-120"/>
              </a:rPr>
              <a:t>Model 1</a:t>
            </a:r>
            <a:endParaRPr lang="en-GB" sz="2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50ADD0-8B59-4846-A151-0379B240280E}"/>
              </a:ext>
            </a:extLst>
          </p:cNvPr>
          <p:cNvSpPr/>
          <p:nvPr/>
        </p:nvSpPr>
        <p:spPr>
          <a:xfrm>
            <a:off x="1490065" y="394250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0.30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02FC77-8337-4381-8E97-F1E010C4515E}"/>
              </a:ext>
            </a:extLst>
          </p:cNvPr>
          <p:cNvSpPr/>
          <p:nvPr/>
        </p:nvSpPr>
        <p:spPr>
          <a:xfrm>
            <a:off x="3153276" y="505586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0.60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2C3495-1B45-4E7F-86EB-477558B2BBD2}"/>
              </a:ext>
            </a:extLst>
          </p:cNvPr>
          <p:cNvSpPr/>
          <p:nvPr/>
        </p:nvSpPr>
        <p:spPr>
          <a:xfrm>
            <a:off x="333425" y="441721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0.15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D5E2DC-0697-4148-8E78-F8EC7781022A}"/>
              </a:ext>
            </a:extLst>
          </p:cNvPr>
          <p:cNvSpPr/>
          <p:nvPr/>
        </p:nvSpPr>
        <p:spPr>
          <a:xfrm>
            <a:off x="107195" y="56808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0.40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9BF61B-3B6A-443C-89FC-4143AE0EADBD}"/>
              </a:ext>
            </a:extLst>
          </p:cNvPr>
          <p:cNvSpPr/>
          <p:nvPr/>
        </p:nvSpPr>
        <p:spPr>
          <a:xfrm>
            <a:off x="2788895" y="605759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0.80 likely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CB9CBA-7E6E-4A9C-A4F7-53DB9D5AABE7}"/>
              </a:ext>
            </a:extLst>
          </p:cNvPr>
          <p:cNvSpPr/>
          <p:nvPr/>
        </p:nvSpPr>
        <p:spPr>
          <a:xfrm>
            <a:off x="1279032" y="643344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0.70 likely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54B24DE-76F8-4197-B101-4455E1A71460}"/>
                  </a:ext>
                </a:extLst>
              </p:cNvPr>
              <p:cNvSpPr txBox="1"/>
              <p:nvPr/>
            </p:nvSpPr>
            <p:spPr>
              <a:xfrm>
                <a:off x="882390" y="2758692"/>
                <a:ext cx="1104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𝟎𝟓𝟑𝟑𝟏𝟐</m:t>
                      </m:r>
                    </m:oMath>
                  </m:oMathPara>
                </a14:m>
                <a:endParaRPr lang="en-GB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54B24DE-76F8-4197-B101-4455E1A7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0" y="2758692"/>
                <a:ext cx="1104470" cy="276999"/>
              </a:xfrm>
              <a:prstGeom prst="rect">
                <a:avLst/>
              </a:prstGeom>
              <a:blipFill>
                <a:blip r:embed="rId8"/>
                <a:stretch>
                  <a:fillRect l="-4972" r="-5525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65ECE22B-CC18-437B-842E-6460C1895964}"/>
              </a:ext>
            </a:extLst>
          </p:cNvPr>
          <p:cNvSpPr/>
          <p:nvPr/>
        </p:nvSpPr>
        <p:spPr>
          <a:xfrm>
            <a:off x="615466" y="1700523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Probability for</a:t>
            </a:r>
          </a:p>
          <a:p>
            <a:pPr algn="ctr"/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Model 1</a:t>
            </a:r>
            <a:endParaRPr lang="en-AU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FAB438C-AC8A-41ED-BEA0-4750D6DD8DC2}"/>
              </a:ext>
            </a:extLst>
          </p:cNvPr>
          <p:cNvCxnSpPr>
            <a:stCxn id="110" idx="2"/>
          </p:cNvCxnSpPr>
          <p:nvPr/>
        </p:nvCxnSpPr>
        <p:spPr>
          <a:xfrm flipH="1">
            <a:off x="1388335" y="2346854"/>
            <a:ext cx="101730" cy="4060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  <a:p>
            <a:r>
              <a:rPr lang="en-GB" dirty="0"/>
              <a:t>Issues with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:r>
                  <a:rPr lang="en-US" altLang="zh-TW" sz="2400" dirty="0">
                    <a:ea typeface="PMingLiU" pitchFamily="18" charset="-120"/>
                  </a:rPr>
                  <a:t>So, the aim of learning (for classification) is to maximize this probability of the model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TW" sz="2400" u="sng" dirty="0">
                    <a:ea typeface="PMingLiU" pitchFamily="18" charset="-120"/>
                  </a:rPr>
                  <a:t>How to maximize this probability?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US" altLang="zh-TW" sz="2000" dirty="0">
                    <a:ea typeface="PMingLiU" pitchFamily="18" charset="-120"/>
                  </a:rPr>
                  <a:t>Product of probabilities (one probability for each sample)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US" altLang="zh-TW" sz="2000" dirty="0">
                    <a:ea typeface="PMingLiU" pitchFamily="18" charset="-120"/>
                  </a:rPr>
                  <a:t>It is </a:t>
                </a:r>
                <a:r>
                  <a:rPr lang="en-US" altLang="zh-TW" sz="2000" b="1" dirty="0">
                    <a:ea typeface="PMingLiU" pitchFamily="18" charset="-120"/>
                  </a:rPr>
                  <a:t>hard</a:t>
                </a:r>
                <a:r>
                  <a:rPr lang="en-US" altLang="zh-TW" sz="2000" dirty="0">
                    <a:ea typeface="PMingLiU" pitchFamily="18" charset="-120"/>
                  </a:rPr>
                  <a:t> to maximize products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US" altLang="zh-TW" sz="2000" dirty="0">
                    <a:ea typeface="PMingLiU" pitchFamily="18" charset="-120"/>
                  </a:rPr>
                  <a:t>Moreover, if there are hundreds/thousands of samples, the product of them is very tiny (e.g. 0.000000000003)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US" altLang="zh-TW" sz="2000" b="1" dirty="0">
                    <a:ea typeface="PMingLiU" pitchFamily="18" charset="-120"/>
                  </a:rPr>
                  <a:t>Solution: </a:t>
                </a:r>
                <a:r>
                  <a:rPr lang="en-US" altLang="zh-TW" sz="2000" dirty="0">
                    <a:ea typeface="PMingLiU" pitchFamily="18" charset="-120"/>
                  </a:rPr>
                  <a:t>We need to resolve these issues </a:t>
                </a:r>
                <a:r>
                  <a:rPr lang="en-US" altLang="zh-TW" sz="2000" b="1" dirty="0">
                    <a:solidFill>
                      <a:srgbClr val="00B050"/>
                    </a:solidFill>
                    <a:ea typeface="PMingLiU" pitchFamily="18" charset="-120"/>
                  </a:rPr>
                  <a:t>by turning the products to sums!!!</a:t>
                </a:r>
              </a:p>
              <a:p>
                <a:pPr lvl="2"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TW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MingLiU" pitchFamily="18" charset="-12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  <m:r>
                              <a:rPr lang="en-GB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GB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 altLang="zh-TW" sz="160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log</m:t>
                        </m:r>
                        <m:d>
                          <m:dPr>
                            <m:ctrlPr>
                              <a:rPr lang="en-GB" altLang="zh-TW" sz="1600" b="0" i="1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1600" b="0" i="1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</m:e>
                        </m:d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altLang="zh-TW" sz="160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log</m:t>
                        </m:r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(</m:t>
                        </m:r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𝐵</m:t>
                        </m:r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)</m:t>
                        </m:r>
                      </m:e>
                    </m:func>
                  </m:oMath>
                </a14:m>
                <a:endParaRPr lang="en-GB" altLang="zh-TW" sz="1600" b="0" dirty="0">
                  <a:solidFill>
                    <a:schemeClr val="tx1"/>
                  </a:solidFill>
                  <a:ea typeface="PMingLiU" pitchFamily="18" charset="-120"/>
                </a:endParaRPr>
              </a:p>
              <a:p>
                <a:pPr lvl="2"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TW" sz="160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uncPr>
                      <m:fName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GB" altLang="zh-TW" sz="16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16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  <m:r>
                              <a:rPr lang="en-GB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GB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GB" altLang="zh-TW" sz="16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16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</m:e>
                        </m:d>
                        <m:r>
                          <a:rPr lang="en-GB" altLang="zh-TW" sz="1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+</m:t>
                        </m:r>
                        <m:r>
                          <a:rPr lang="en-GB" altLang="zh-TW" sz="1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𝑙𝑛</m:t>
                        </m:r>
                        <m:r>
                          <a:rPr lang="en-GB" altLang="zh-TW" sz="1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(</m:t>
                        </m:r>
                        <m:r>
                          <a:rPr lang="en-GB" altLang="zh-TW" sz="1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𝐵</m:t>
                        </m:r>
                        <m:r>
                          <a:rPr lang="en-GB" altLang="zh-TW" sz="1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)</m:t>
                        </m:r>
                      </m:e>
                    </m:func>
                  </m:oMath>
                </a14:m>
                <a:endParaRPr lang="en-GB" altLang="zh-TW" sz="1600" dirty="0">
                  <a:ea typeface="PMingLiU" pitchFamily="18" charset="-120"/>
                </a:endParaRPr>
              </a:p>
              <a:p>
                <a:pPr lvl="2" algn="just">
                  <a:lnSpc>
                    <a:spcPct val="90000"/>
                  </a:lnSpc>
                </a:pPr>
                <a:endParaRPr lang="en-GB" altLang="zh-TW" sz="1600" b="0" dirty="0">
                  <a:solidFill>
                    <a:schemeClr val="tx1"/>
                  </a:solidFill>
                  <a:ea typeface="PMingLiU" pitchFamily="18" charset="-120"/>
                </a:endParaRPr>
              </a:p>
              <a:p>
                <a:pPr lvl="2" algn="just">
                  <a:lnSpc>
                    <a:spcPct val="90000"/>
                  </a:lnSpc>
                </a:pPr>
                <a:endParaRPr lang="en-US" altLang="zh-TW" sz="1600" dirty="0">
                  <a:solidFill>
                    <a:srgbClr val="00B050"/>
                  </a:solidFill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8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679" r="-1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5290FB-8ED1-0C63-26DC-0BEF5342ACE1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49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41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2133600" y="2189111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1219200" y="599911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V="1">
            <a:off x="2209800" y="2417711"/>
            <a:ext cx="3581400" cy="41910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260350"/>
            <a:ext cx="8569325" cy="114300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33431" y="3140968"/>
                <a:ext cx="196624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/>
                  <a:t>Suppose: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r>
                  <a:rPr lang="en-GB" sz="22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31" y="3140968"/>
                <a:ext cx="1966244" cy="677108"/>
              </a:xfrm>
              <a:prstGeom prst="rect">
                <a:avLst/>
              </a:prstGeom>
              <a:blipFill>
                <a:blip r:embed="rId2"/>
                <a:stretch>
                  <a:fillRect l="-8333" t="-12963" r="-641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67399" y="599911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5999111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47664" y="205371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53715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1F7BA89-0239-72CA-C986-20BD8914F24B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</a:t>
            </a:fld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55C1F-BA81-E059-36B8-0D137D7FF946}"/>
                  </a:ext>
                </a:extLst>
              </p:cNvPr>
              <p:cNvSpPr txBox="1"/>
              <p:nvPr/>
            </p:nvSpPr>
            <p:spPr>
              <a:xfrm>
                <a:off x="2518760" y="2893559"/>
                <a:ext cx="26178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55C1F-BA81-E059-36B8-0D137D7F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60" y="2893559"/>
                <a:ext cx="2617896" cy="338554"/>
              </a:xfrm>
              <a:prstGeom prst="rect">
                <a:avLst/>
              </a:prstGeom>
              <a:blipFill>
                <a:blip r:embed="rId5"/>
                <a:stretch>
                  <a:fillRect l="-966" r="-193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4B313E-D218-5020-2ADE-3F7F78832BBD}"/>
                  </a:ext>
                </a:extLst>
              </p:cNvPr>
              <p:cNvSpPr txBox="1"/>
              <p:nvPr/>
            </p:nvSpPr>
            <p:spPr>
              <a:xfrm>
                <a:off x="6260604" y="1970350"/>
                <a:ext cx="238898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4B313E-D218-5020-2ADE-3F7F7883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04" y="1970350"/>
                <a:ext cx="2388987" cy="338554"/>
              </a:xfrm>
              <a:prstGeom prst="rect">
                <a:avLst/>
              </a:prstGeom>
              <a:blipFill>
                <a:blip r:embed="rId6"/>
                <a:stretch>
                  <a:fillRect l="-526" r="-210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>
            <a:extLst>
              <a:ext uri="{FF2B5EF4-FFF2-40B4-BE49-F238E27FC236}">
                <a16:creationId xmlns:a16="http://schemas.microsoft.com/office/drawing/2014/main" id="{DD399706-B988-C85F-6842-B12AD3DDA4AB}"/>
              </a:ext>
            </a:extLst>
          </p:cNvPr>
          <p:cNvSpPr/>
          <p:nvPr/>
        </p:nvSpPr>
        <p:spPr>
          <a:xfrm>
            <a:off x="7378744" y="2404290"/>
            <a:ext cx="360040" cy="453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358319-9B9E-7957-07EE-7F42089E4F32}"/>
                  </a:ext>
                </a:extLst>
              </p:cNvPr>
              <p:cNvSpPr/>
              <p:nvPr/>
            </p:nvSpPr>
            <p:spPr>
              <a:xfrm>
                <a:off x="2299077" y="1740603"/>
                <a:ext cx="3123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Line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358319-9B9E-7957-07EE-7F42089E4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77" y="1740603"/>
                <a:ext cx="3123612" cy="369332"/>
              </a:xfrm>
              <a:prstGeom prst="rect">
                <a:avLst/>
              </a:prstGeom>
              <a:blipFill>
                <a:blip r:embed="rId7"/>
                <a:stretch>
                  <a:fillRect l="-1210" t="-10000" r="-40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1F5CC6-F107-E94A-7D87-71F1FFFE277E}"/>
              </a:ext>
            </a:extLst>
          </p:cNvPr>
          <p:cNvCxnSpPr>
            <a:cxnSpLocks/>
          </p:cNvCxnSpPr>
          <p:nvPr/>
        </p:nvCxnSpPr>
        <p:spPr>
          <a:xfrm flipV="1">
            <a:off x="2660820" y="2053715"/>
            <a:ext cx="1479132" cy="95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0B482-4525-3BF0-A1D2-0F975CC4440E}"/>
              </a:ext>
            </a:extLst>
          </p:cNvPr>
          <p:cNvCxnSpPr>
            <a:cxnSpLocks/>
          </p:cNvCxnSpPr>
          <p:nvPr/>
        </p:nvCxnSpPr>
        <p:spPr>
          <a:xfrm flipV="1">
            <a:off x="3635896" y="2053715"/>
            <a:ext cx="864096" cy="95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DC9181-38D7-CAD2-D58E-AE4AC5D667F3}"/>
              </a:ext>
            </a:extLst>
          </p:cNvPr>
          <p:cNvCxnSpPr>
            <a:cxnSpLocks/>
          </p:cNvCxnSpPr>
          <p:nvPr/>
        </p:nvCxnSpPr>
        <p:spPr>
          <a:xfrm flipV="1">
            <a:off x="4572000" y="2053715"/>
            <a:ext cx="642148" cy="83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Down Arrow 20">
            <a:extLst>
              <a:ext uri="{FF2B5EF4-FFF2-40B4-BE49-F238E27FC236}">
                <a16:creationId xmlns:a16="http://schemas.microsoft.com/office/drawing/2014/main" id="{57827EA1-D28E-E0F6-DB0A-1CEF575B9F42}"/>
              </a:ext>
            </a:extLst>
          </p:cNvPr>
          <p:cNvSpPr/>
          <p:nvPr/>
        </p:nvSpPr>
        <p:spPr>
          <a:xfrm>
            <a:off x="7378744" y="4032292"/>
            <a:ext cx="360040" cy="453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4B6E3-5111-88EA-2AD3-D60A88F42012}"/>
                  </a:ext>
                </a:extLst>
              </p:cNvPr>
              <p:cNvSpPr txBox="1"/>
              <p:nvPr/>
            </p:nvSpPr>
            <p:spPr>
              <a:xfrm>
                <a:off x="6282100" y="4650140"/>
                <a:ext cx="26178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4B6E3-5111-88EA-2AD3-D60A88F42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00" y="4650140"/>
                <a:ext cx="2617896" cy="338554"/>
              </a:xfrm>
              <a:prstGeom prst="rect">
                <a:avLst/>
              </a:prstGeom>
              <a:blipFill>
                <a:blip r:embed="rId8"/>
                <a:stretch>
                  <a:fillRect l="-966" r="-241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4832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dirty="0"/>
          </a:p>
          <a:p>
            <a:r>
              <a:rPr lang="en-GB" sz="4000" dirty="0"/>
              <a:t>Maximum Likelihood =&gt; Cross-Entropy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TW" sz="240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uncPr>
                      <m:fName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GB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</m:e>
                        </m:d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+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𝑙𝑛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(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𝐵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)</m:t>
                        </m:r>
                      </m:e>
                    </m:func>
                  </m:oMath>
                </a14:m>
                <a:endParaRPr lang="en-GB" altLang="zh-TW" sz="24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2636912"/>
                <a:ext cx="5341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0.85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𝟎𝟓𝟑𝟑𝟏𝟐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36912"/>
                <a:ext cx="5341206" cy="276999"/>
              </a:xfrm>
              <a:prstGeom prst="rect">
                <a:avLst/>
              </a:prstGeom>
              <a:blipFill>
                <a:blip r:embed="rId4"/>
                <a:stretch>
                  <a:fillRect l="-685" r="-79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6634763" y="2313746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Likelihood of</a:t>
            </a:r>
          </a:p>
          <a:p>
            <a:pPr algn="ctr"/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Model 1</a:t>
            </a:r>
            <a:endParaRPr lang="en-AU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5808750" y="2636912"/>
            <a:ext cx="826013" cy="138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7544" y="3068960"/>
                <a:ext cx="5053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0.80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50538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67544" y="3509282"/>
                <a:ext cx="7155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…=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9282"/>
                <a:ext cx="715548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7544" y="3943071"/>
                <a:ext cx="7887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−0.36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−0.92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−0.22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−2.94</m:t>
                      </m:r>
                    </m:oMath>
                  </m:oMathPara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43071"/>
                <a:ext cx="7887159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2267744" y="4405796"/>
            <a:ext cx="421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Result is always a negative number</a:t>
            </a:r>
            <a:endParaRPr lang="en-A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7544" y="4868618"/>
                <a:ext cx="7392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…=−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868618"/>
                <a:ext cx="739272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2267743" y="5805264"/>
            <a:ext cx="421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Arial" charset="0"/>
                <a:ea typeface="굴림" charset="0"/>
                <a:cs typeface="굴림" charset="0"/>
              </a:rPr>
              <a:t>Result is always a positive number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107504" y="6140920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200" b="1" dirty="0">
                <a:latin typeface="Arial" charset="0"/>
                <a:ea typeface="굴림" charset="0"/>
                <a:cs typeface="굴림" charset="0"/>
              </a:rPr>
              <a:t>This negative sum of the log probabilities is called </a:t>
            </a:r>
          </a:p>
          <a:p>
            <a:pPr algn="ctr"/>
            <a:r>
              <a:rPr kumimoji="1" lang="en-US" altLang="ko-KR" sz="2200" b="1" u="sng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Cross-Entropy</a:t>
            </a:r>
            <a:endParaRPr lang="en-AU" sz="22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6809" y="5380549"/>
                <a:ext cx="7887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−0.36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−0.92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−0.22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2.94</m:t>
                      </m:r>
                    </m:oMath>
                  </m:oMathPara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9" y="5380549"/>
                <a:ext cx="7887159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4C9C9D2-4AD0-B10C-6BBF-C3CC13E3DE9E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50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27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dirty="0"/>
          </a:p>
          <a:p>
            <a:r>
              <a:rPr lang="en-GB" sz="4000" dirty="0"/>
              <a:t>Maximum Likelihood =&gt; Cross-Entropy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TW" sz="240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uncPr>
                      <m:fName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GB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dPr>
                          <m:e>
                            <m:r>
                              <a:rPr lang="en-GB" altLang="zh-TW" sz="2400" i="1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𝐴</m:t>
                            </m:r>
                          </m:e>
                        </m:d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+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𝑙𝑛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(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𝐵</m:t>
                        </m:r>
                        <m:r>
                          <a:rPr lang="en-GB" altLang="zh-TW" sz="24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)</m:t>
                        </m:r>
                      </m:e>
                    </m:func>
                  </m:oMath>
                </a14:m>
                <a:endParaRPr lang="en-GB" altLang="zh-TW" sz="24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772400" cy="5085184"/>
              </a:xfrm>
              <a:prstGeom prst="rect">
                <a:avLst/>
              </a:prstGeom>
              <a:blipFill>
                <a:blip r:embed="rId3"/>
                <a:stretch>
                  <a:fillRect l="-1020" t="-1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2636912"/>
                <a:ext cx="5479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0.60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𝟎𝟗𝟐𝟏𝟑𝟕𝟓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36912"/>
                <a:ext cx="5479064" cy="276999"/>
              </a:xfrm>
              <a:prstGeom prst="rect">
                <a:avLst/>
              </a:prstGeom>
              <a:blipFill>
                <a:blip r:embed="rId4"/>
                <a:stretch>
                  <a:fillRect l="-557" r="-78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6634763" y="2313746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Likelihood of</a:t>
            </a:r>
          </a:p>
          <a:p>
            <a:pPr algn="ctr"/>
            <a:r>
              <a:rPr kumimoji="1" lang="en-US" altLang="ko-KR" b="1" dirty="0">
                <a:latin typeface="Arial" charset="0"/>
                <a:ea typeface="굴림" charset="0"/>
                <a:cs typeface="굴림" charset="0"/>
              </a:rPr>
              <a:t>Model 2</a:t>
            </a:r>
            <a:endParaRPr lang="en-AU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5946608" y="2636912"/>
            <a:ext cx="688155" cy="138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7544" y="3068960"/>
                <a:ext cx="5226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65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52269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67544" y="3509282"/>
                <a:ext cx="7392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…=−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9282"/>
                <a:ext cx="73927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7544" y="3943071"/>
                <a:ext cx="8060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</m:t>
                          </m:r>
                          <m:r>
                            <a:rPr lang="en-GB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−0.51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−0.29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−0.36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2.39</m:t>
                      </m:r>
                    </m:oMath>
                  </m:oMathPara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43071"/>
                <a:ext cx="8060283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107504" y="6140920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200" b="1" dirty="0">
                <a:latin typeface="Arial" charset="0"/>
                <a:ea typeface="굴림" charset="0"/>
                <a:cs typeface="굴림" charset="0"/>
              </a:rPr>
              <a:t>This negative sum of the log probabilities is called </a:t>
            </a:r>
          </a:p>
          <a:p>
            <a:pPr algn="ctr"/>
            <a:r>
              <a:rPr kumimoji="1" lang="en-US" altLang="ko-KR" sz="2200" b="1" u="sng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Cross-Entropy</a:t>
            </a:r>
            <a:endParaRPr lang="en-AU" sz="2200" u="sng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248C109-A84D-7458-1440-FD758792C76C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51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22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Cross-Entropy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The aim of learning (for classification) is to </a:t>
            </a:r>
            <a:r>
              <a:rPr lang="en-US" altLang="zh-TW" sz="2400" b="1" u="sng" dirty="0">
                <a:solidFill>
                  <a:srgbClr val="00B050"/>
                </a:solidFill>
                <a:ea typeface="PMingLiU" pitchFamily="18" charset="-120"/>
              </a:rPr>
              <a:t>maximize the Maximum Likelihood</a:t>
            </a:r>
            <a:r>
              <a:rPr lang="en-US" altLang="zh-TW" sz="2400" dirty="0">
                <a:ea typeface="PMingLiU" pitchFamily="18" charset="-120"/>
              </a:rPr>
              <a:t> of the model</a:t>
            </a:r>
          </a:p>
          <a:p>
            <a:pPr algn="just">
              <a:lnSpc>
                <a:spcPct val="90000"/>
              </a:lnSpc>
            </a:pPr>
            <a:r>
              <a:rPr lang="en-GB" altLang="zh-TW" sz="2400" dirty="0">
                <a:ea typeface="PMingLiU" pitchFamily="18" charset="-120"/>
              </a:rPr>
              <a:t>Now, our aim is to </a:t>
            </a:r>
            <a:r>
              <a:rPr lang="en-GB" altLang="zh-TW" sz="2400" b="1" u="sng" dirty="0">
                <a:solidFill>
                  <a:srgbClr val="00B050"/>
                </a:solidFill>
                <a:ea typeface="PMingLiU" pitchFamily="18" charset="-120"/>
              </a:rPr>
              <a:t>minimize the Cross-Entropy</a:t>
            </a:r>
            <a:r>
              <a:rPr lang="en-GB" altLang="zh-TW" sz="2400" dirty="0">
                <a:ea typeface="PMingLiU" pitchFamily="18" charset="-120"/>
              </a:rPr>
              <a:t>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5229" y="5057023"/>
                <a:ext cx="5479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0.60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𝟎𝟗𝟐𝟏𝟑𝟕𝟓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29" y="5057023"/>
                <a:ext cx="5479064" cy="276999"/>
              </a:xfrm>
              <a:prstGeom prst="rect">
                <a:avLst/>
              </a:prstGeom>
              <a:blipFill>
                <a:blip r:embed="rId3"/>
                <a:stretch>
                  <a:fillRect l="-445" r="-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5229" y="3248110"/>
                <a:ext cx="5341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0.85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0.80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𝟎𝟓𝟑𝟑𝟏𝟐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29" y="3248110"/>
                <a:ext cx="5341206" cy="276999"/>
              </a:xfrm>
              <a:prstGeom prst="rect">
                <a:avLst/>
              </a:prstGeom>
              <a:blipFill>
                <a:blip r:embed="rId4"/>
                <a:stretch>
                  <a:fillRect l="-570" r="-68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6572448" y="3058509"/>
            <a:ext cx="1295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Likelihood of</a:t>
            </a:r>
          </a:p>
          <a:p>
            <a:pPr algn="ctr"/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Model 1</a:t>
            </a:r>
            <a:endParaRPr lang="en-AU" sz="1400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5746435" y="3320119"/>
            <a:ext cx="826013" cy="664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9512" y="3765579"/>
                <a:ext cx="741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65579"/>
                <a:ext cx="741517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512" y="5524303"/>
                <a:ext cx="7482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𝟑𝟗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24303"/>
                <a:ext cx="748249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809549" y="3645024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Cross-Entropy</a:t>
            </a:r>
          </a:p>
          <a:p>
            <a:pPr algn="ctr"/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 of Model 1</a:t>
            </a:r>
            <a:endParaRPr lang="en-AU" sz="14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7452321" y="3906634"/>
            <a:ext cx="357228" cy="910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6680018" y="4846756"/>
            <a:ext cx="1295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Likelihood of</a:t>
            </a:r>
          </a:p>
          <a:p>
            <a:pPr algn="ctr"/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Model 2</a:t>
            </a:r>
            <a:endParaRPr lang="en-AU" sz="1400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5854005" y="5108366"/>
            <a:ext cx="826013" cy="664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B6CEBF-501C-402F-B22D-DB731D57DE22}"/>
              </a:ext>
            </a:extLst>
          </p:cNvPr>
          <p:cNvSpPr/>
          <p:nvPr/>
        </p:nvSpPr>
        <p:spPr>
          <a:xfrm>
            <a:off x="7805413" y="5436417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Cross-Entropy</a:t>
            </a:r>
          </a:p>
          <a:p>
            <a:pPr algn="ctr"/>
            <a:r>
              <a:rPr kumimoji="1" lang="en-US" altLang="ko-KR" sz="1400" b="1" dirty="0">
                <a:latin typeface="Arial" charset="0"/>
                <a:ea typeface="굴림" charset="0"/>
                <a:cs typeface="굴림" charset="0"/>
              </a:rPr>
              <a:t> of Model 2</a:t>
            </a:r>
            <a:endParaRPr lang="en-AU" sz="1400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448185" y="5698027"/>
            <a:ext cx="357228" cy="910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ECDABA8-5613-A7DD-E1F2-BE379D79D5C8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18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/>
      <p:bldP spid="15" grpId="0"/>
      <p:bldP spid="18" grpId="0"/>
      <p:bldP spid="20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Cross-Entropy Equation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179512" y="5006008"/>
            <a:ext cx="9090693" cy="523220"/>
            <a:chOff x="179512" y="5006008"/>
            <a:chExt cx="909069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79512" y="5126563"/>
                  <a:ext cx="74151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0.70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0.70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0.80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𝟗𝟒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5126563"/>
                  <a:ext cx="74151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B6CEBF-501C-402F-B22D-DB731D57DE22}"/>
                </a:ext>
              </a:extLst>
            </p:cNvPr>
            <p:cNvSpPr/>
            <p:nvPr/>
          </p:nvSpPr>
          <p:spPr>
            <a:xfrm>
              <a:off x="7809549" y="5006008"/>
              <a:ext cx="14606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Cross-Entropy</a:t>
              </a:r>
            </a:p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 of Model 1</a:t>
              </a:r>
              <a:endParaRPr lang="en-AU" sz="1400" dirty="0"/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7452321" y="5267618"/>
              <a:ext cx="357228" cy="910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187" y="1580032"/>
            <a:ext cx="4320789" cy="3611551"/>
            <a:chOff x="35187" y="1580032"/>
            <a:chExt cx="4320789" cy="3611551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65CADAEA-2CFD-4219-8252-F34852E83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4379" y="2212148"/>
              <a:ext cx="2729" cy="2979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1" name="Line 4">
              <a:extLst>
                <a:ext uri="{FF2B5EF4-FFF2-40B4-BE49-F238E27FC236}">
                  <a16:creationId xmlns:a16="http://schemas.microsoft.com/office/drawing/2014/main" id="{85A8529E-F980-483C-BA1F-5CF7E44F9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80" y="4581984"/>
              <a:ext cx="3575967" cy="6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4967F65-A6CA-4914-BE35-4AA7FE079757}"/>
                    </a:ext>
                  </a:extLst>
                </p:cNvPr>
                <p:cNvSpPr/>
                <p:nvPr/>
              </p:nvSpPr>
              <p:spPr>
                <a:xfrm>
                  <a:off x="743053" y="1966759"/>
                  <a:ext cx="58189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6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4967F65-A6CA-4914-BE35-4AA7FE079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53" y="1966759"/>
                  <a:ext cx="58189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77963D6-F51D-47A7-9256-796D5D0A04CB}"/>
                    </a:ext>
                  </a:extLst>
                </p:cNvPr>
                <p:cNvSpPr/>
                <p:nvPr/>
              </p:nvSpPr>
              <p:spPr>
                <a:xfrm>
                  <a:off x="3611154" y="4516400"/>
                  <a:ext cx="58958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6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77963D6-F51D-47A7-9256-796D5D0A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54" y="4516400"/>
                  <a:ext cx="589585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A6FFCE64-220E-4F49-895F-61155073A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7" y="2663458"/>
              <a:ext cx="3798749" cy="1958406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21E0B4-380F-4733-B358-BCFDB1902570}"/>
                </a:ext>
              </a:extLst>
            </p:cNvPr>
            <p:cNvSpPr/>
            <p:nvPr/>
          </p:nvSpPr>
          <p:spPr>
            <a:xfrm>
              <a:off x="3599942" y="298259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E52F87-DB72-4C4B-A393-8A5744F97CD1}"/>
                </a:ext>
              </a:extLst>
            </p:cNvPr>
            <p:cNvSpPr/>
            <p:nvPr/>
          </p:nvSpPr>
          <p:spPr>
            <a:xfrm>
              <a:off x="732506" y="306981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2C438B1-3957-4D88-B91B-DEDBD18034A9}"/>
                </a:ext>
              </a:extLst>
            </p:cNvPr>
            <p:cNvSpPr/>
            <p:nvPr/>
          </p:nvSpPr>
          <p:spPr>
            <a:xfrm>
              <a:off x="1850790" y="2606588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2E3054-B1FA-4FB8-B3D4-A0EC54059AED}"/>
                </a:ext>
              </a:extLst>
            </p:cNvPr>
            <p:cNvSpPr/>
            <p:nvPr/>
          </p:nvSpPr>
          <p:spPr>
            <a:xfrm>
              <a:off x="607180" y="36248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C8723D-BA35-4089-84C7-E99405627CA7}"/>
                </a:ext>
              </a:extLst>
            </p:cNvPr>
            <p:cNvSpPr/>
            <p:nvPr/>
          </p:nvSpPr>
          <p:spPr>
            <a:xfrm>
              <a:off x="1670790" y="427919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6D2597-A019-49E2-B896-2ED98D40039B}"/>
                </a:ext>
              </a:extLst>
            </p:cNvPr>
            <p:cNvSpPr/>
            <p:nvPr/>
          </p:nvSpPr>
          <p:spPr>
            <a:xfrm>
              <a:off x="3131531" y="402696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8AA215-5711-462B-978D-BBB23BCA8F93}"/>
                </a:ext>
              </a:extLst>
            </p:cNvPr>
            <p:cNvSpPr/>
            <p:nvPr/>
          </p:nvSpPr>
          <p:spPr>
            <a:xfrm>
              <a:off x="1418057" y="2195572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b="1" dirty="0">
                  <a:solidFill>
                    <a:srgbClr val="0070C0"/>
                  </a:solidFill>
                  <a:latin typeface="Arial" charset="0"/>
                  <a:ea typeface="굴림" charset="0"/>
                  <a:cs typeface="굴림" charset="0"/>
                </a:rPr>
                <a:t>0.70 likely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B6CEBF-501C-402F-B22D-DB731D57DE22}"/>
                </a:ext>
              </a:extLst>
            </p:cNvPr>
            <p:cNvSpPr/>
            <p:nvPr/>
          </p:nvSpPr>
          <p:spPr>
            <a:xfrm>
              <a:off x="3081268" y="31598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b="1" dirty="0">
                  <a:solidFill>
                    <a:srgbClr val="0070C0"/>
                  </a:solidFill>
                  <a:latin typeface="Arial" charset="0"/>
                  <a:ea typeface="굴림" charset="0"/>
                  <a:cs typeface="굴림" charset="0"/>
                </a:rPr>
                <a:t>0.40 likely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9EB36E-24B9-4B66-B34C-FD4C0CA799AE}"/>
                </a:ext>
              </a:extLst>
            </p:cNvPr>
            <p:cNvSpPr/>
            <p:nvPr/>
          </p:nvSpPr>
          <p:spPr>
            <a:xfrm>
              <a:off x="261417" y="2699628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b="1" dirty="0">
                  <a:solidFill>
                    <a:srgbClr val="0070C0"/>
                  </a:solidFill>
                  <a:latin typeface="Arial" charset="0"/>
                  <a:ea typeface="굴림" charset="0"/>
                  <a:cs typeface="굴림" charset="0"/>
                </a:rPr>
                <a:t>0.85 likely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32BBEA-75FC-4594-8D2D-E4618687EFC9}"/>
                </a:ext>
              </a:extLst>
            </p:cNvPr>
            <p:cNvSpPr/>
            <p:nvPr/>
          </p:nvSpPr>
          <p:spPr>
            <a:xfrm>
              <a:off x="35187" y="3784750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b="1" dirty="0">
                  <a:solidFill>
                    <a:srgbClr val="0070C0"/>
                  </a:solidFill>
                  <a:latin typeface="Arial" charset="0"/>
                  <a:ea typeface="굴림" charset="0"/>
                  <a:cs typeface="굴림" charset="0"/>
                </a:rPr>
                <a:t>0.60 likely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99428F-A62E-460D-8796-EF862B4434E8}"/>
                </a:ext>
              </a:extLst>
            </p:cNvPr>
            <p:cNvSpPr/>
            <p:nvPr/>
          </p:nvSpPr>
          <p:spPr>
            <a:xfrm>
              <a:off x="2716887" y="4161549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b="1" dirty="0">
                  <a:solidFill>
                    <a:srgbClr val="0070C0"/>
                  </a:solidFill>
                  <a:latin typeface="Arial" charset="0"/>
                  <a:ea typeface="굴림" charset="0"/>
                  <a:cs typeface="굴림" charset="0"/>
                </a:rPr>
                <a:t>0.20 likely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8DF1CF-3D3F-4A22-9F7D-C7979512A473}"/>
                </a:ext>
              </a:extLst>
            </p:cNvPr>
            <p:cNvSpPr/>
            <p:nvPr/>
          </p:nvSpPr>
          <p:spPr>
            <a:xfrm>
              <a:off x="1207024" y="4437112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b="1" dirty="0">
                  <a:solidFill>
                    <a:srgbClr val="0070C0"/>
                  </a:solidFill>
                  <a:latin typeface="Arial" charset="0"/>
                  <a:ea typeface="굴림" charset="0"/>
                  <a:cs typeface="굴림" charset="0"/>
                </a:rPr>
                <a:t>0.30 likely</a:t>
              </a:r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771" y="1580032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ea typeface="PMingLiU" pitchFamily="18" charset="-120"/>
                </a:rPr>
                <a:t>Model 1</a:t>
              </a:r>
              <a:endParaRPr lang="en-GB" sz="2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81029" y="2246529"/>
            <a:ext cx="4598148" cy="2870336"/>
            <a:chOff x="4481029" y="2246529"/>
            <a:chExt cx="4598148" cy="2870336"/>
          </a:xfrm>
        </p:grpSpPr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22B25B2D-949E-4B19-944F-75C010FD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775" y="2936004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sp>
          <p:nvSpPr>
            <p:cNvPr id="42" name="Oval 23">
              <a:extLst>
                <a:ext uri="{FF2B5EF4-FFF2-40B4-BE49-F238E27FC236}">
                  <a16:creationId xmlns:a16="http://schemas.microsoft.com/office/drawing/2014/main" id="{6FC0B5C8-B350-41CF-90C4-A0E14CA2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593" y="3486876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ko-KR" sz="3600" b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800" b="0">
                <a:latin typeface="Arial" charset="0"/>
                <a:ea typeface="굴림" charset="0"/>
                <a:cs typeface="굴림" charset="0"/>
              </a:endParaRPr>
            </a:p>
          </p:txBody>
        </p:sp>
        <p:grpSp>
          <p:nvGrpSpPr>
            <p:cNvPr id="43" name="Group 24">
              <a:extLst>
                <a:ext uri="{FF2B5EF4-FFF2-40B4-BE49-F238E27FC236}">
                  <a16:creationId xmlns:a16="http://schemas.microsoft.com/office/drawing/2014/main" id="{B5E620E9-C430-4DA9-B692-B9CE0C73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00" y="2648676"/>
              <a:ext cx="152400" cy="757238"/>
              <a:chOff x="2643" y="3171"/>
              <a:chExt cx="96" cy="477"/>
            </a:xfrm>
          </p:grpSpPr>
          <p:sp>
            <p:nvSpPr>
              <p:cNvPr id="44" name="Oval 25">
                <a:extLst>
                  <a:ext uri="{FF2B5EF4-FFF2-40B4-BE49-F238E27FC236}">
                    <a16:creationId xmlns:a16="http://schemas.microsoft.com/office/drawing/2014/main" id="{BCF726E2-C216-4CB7-8206-522923FB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5" name="Line 26">
                <a:extLst>
                  <a:ext uri="{FF2B5EF4-FFF2-40B4-BE49-F238E27FC236}">
                    <a16:creationId xmlns:a16="http://schemas.microsoft.com/office/drawing/2014/main" id="{8CC7487A-C583-43A6-8D11-D5FC126D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FC3F1D79-3F7E-4E20-960F-A5EAD6C5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027" y="2782040"/>
              <a:ext cx="6286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Bias</a:t>
              </a:r>
            </a:p>
            <a:p>
              <a:pPr algn="ctr">
                <a:defRPr/>
              </a:pPr>
              <a:r>
                <a:rPr kumimoji="1" lang="en-US" altLang="ko-KR" sz="1800" b="0" i="1" dirty="0">
                  <a:solidFill>
                    <a:srgbClr val="FF0000"/>
                  </a:solidFill>
                  <a:latin typeface="Times New Roman" charset="0"/>
                  <a:ea typeface="굴림" charset="0"/>
                  <a:cs typeface="굴림" charset="0"/>
                </a:rPr>
                <a:t>b</a:t>
              </a:r>
              <a:endParaRPr kumimoji="1" lang="en-US" altLang="ko-KR" sz="1800" b="0" dirty="0">
                <a:solidFill>
                  <a:srgbClr val="FF0000"/>
                </a:solidFill>
                <a:latin typeface="Times New Roman" charset="0"/>
                <a:ea typeface="굴림" charset="0"/>
                <a:cs typeface="굴림" charset="0"/>
              </a:endParaRPr>
            </a:p>
          </p:txBody>
        </p:sp>
        <p:sp>
          <p:nvSpPr>
            <p:cNvPr id="47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2594" y="3880112"/>
              <a:ext cx="54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6D9DE76-ACAD-4F15-85A7-E97888DB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668" y="3669408"/>
              <a:ext cx="601716" cy="405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8D0A9EB3-B153-4632-9BD9-FB9CBD352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0576" y="389762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27E25873-9730-44B9-A062-568E32350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593" y="3166548"/>
              <a:ext cx="1143000" cy="5489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9F1C251C-31C0-4B27-8429-D01A1EF84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592" y="4062756"/>
              <a:ext cx="1168389" cy="643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2" name="Text Box 34">
              <a:extLst>
                <a:ext uri="{FF2B5EF4-FFF2-40B4-BE49-F238E27FC236}">
                  <a16:creationId xmlns:a16="http://schemas.microsoft.com/office/drawing/2014/main" id="{1AB03C9C-CCAE-46AD-896E-B5B13603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046" y="3574744"/>
              <a:ext cx="2872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v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53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029" y="2346715"/>
              <a:ext cx="7810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Input</a:t>
              </a:r>
            </a:p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signal</a:t>
              </a:r>
            </a:p>
          </p:txBody>
        </p:sp>
        <p:sp>
          <p:nvSpPr>
            <p:cNvPr id="54" name="Text Box 36">
              <a:extLst>
                <a:ext uri="{FF2B5EF4-FFF2-40B4-BE49-F238E27FC236}">
                  <a16:creationId xmlns:a16="http://schemas.microsoft.com/office/drawing/2014/main" id="{33BDCB43-3CB7-4C1B-A6D6-D852EA2B5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8735" y="2306471"/>
              <a:ext cx="10604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Synaptic</a:t>
              </a:r>
            </a:p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weights</a:t>
              </a:r>
            </a:p>
          </p:txBody>
        </p:sp>
        <p:sp>
          <p:nvSpPr>
            <p:cNvPr id="55" name="Text Box 37">
              <a:extLst>
                <a:ext uri="{FF2B5EF4-FFF2-40B4-BE49-F238E27FC236}">
                  <a16:creationId xmlns:a16="http://schemas.microsoft.com/office/drawing/2014/main" id="{679556A6-3F91-44FE-9E5F-817B949F0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359" y="4475515"/>
              <a:ext cx="1149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Summing</a:t>
              </a:r>
            </a:p>
            <a:p>
              <a:pPr algn="ctr"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junction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5527628" y="2949219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 Box 7">
              <a:extLst>
                <a:ext uri="{FF2B5EF4-FFF2-40B4-BE49-F238E27FC236}">
                  <a16:creationId xmlns:a16="http://schemas.microsoft.com/office/drawing/2014/main" id="{90981118-616A-4AD7-8BFF-4B269971A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427" y="4522719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2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8E4248-C44D-4AF8-B484-4A3F02410A3A}"/>
                </a:ext>
              </a:extLst>
            </p:cNvPr>
            <p:cNvSpPr/>
            <p:nvPr/>
          </p:nvSpPr>
          <p:spPr>
            <a:xfrm>
              <a:off x="5527628" y="4391403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 Box 7">
              <a:extLst>
                <a:ext uri="{FF2B5EF4-FFF2-40B4-BE49-F238E27FC236}">
                  <a16:creationId xmlns:a16="http://schemas.microsoft.com/office/drawing/2014/main" id="{7AE77B3D-38BF-4A9D-9EEE-D5DE5939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583" y="2246529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D18C845-8A1B-4B23-B92F-8C26A18FB0F7}"/>
                    </a:ext>
                  </a:extLst>
                </p:cNvPr>
                <p:cNvSpPr txBox="1"/>
                <p:nvPr/>
              </p:nvSpPr>
              <p:spPr>
                <a:xfrm>
                  <a:off x="8424960" y="3808206"/>
                  <a:ext cx="6542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𝐵𝐿𝑈𝐸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D18C845-8A1B-4B23-B92F-8C26A18FB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60" y="3808206"/>
                  <a:ext cx="6542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5607" t="-6667" r="-9346" b="-3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7228310" y="3137969"/>
              <a:ext cx="1051631" cy="471637"/>
              <a:chOff x="7853524" y="1893909"/>
              <a:chExt cx="2381940" cy="1190970"/>
            </a:xfrm>
          </p:grpSpPr>
          <p:pic>
            <p:nvPicPr>
              <p:cNvPr id="64" name="Picture 17" descr="auto0">
                <a:extLst>
                  <a:ext uri="{FF2B5EF4-FFF2-40B4-BE49-F238E27FC236}">
                    <a16:creationId xmlns:a16="http://schemas.microsoft.com/office/drawing/2014/main" id="{77053D5F-871E-45AE-A984-950BE4EA9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98" t="6450" r="10853" b="27692"/>
              <a:stretch/>
            </p:blipFill>
            <p:spPr bwMode="auto">
              <a:xfrm>
                <a:off x="7853524" y="1893909"/>
                <a:ext cx="2381940" cy="11909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44A0119-697F-4F77-84A2-BEE69D145760}"/>
                  </a:ext>
                </a:extLst>
              </p:cNvPr>
              <p:cNvSpPr/>
              <p:nvPr/>
            </p:nvSpPr>
            <p:spPr>
              <a:xfrm>
                <a:off x="10025645" y="2960310"/>
                <a:ext cx="209819" cy="98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76929" y="5720902"/>
            <a:ext cx="7707439" cy="871264"/>
            <a:chOff x="176929" y="5720902"/>
            <a:chExt cx="7707439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58920" y="5720902"/>
                  <a:ext cx="3704797" cy="871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20" y="5720902"/>
                  <a:ext cx="3704797" cy="8712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6533353" y="5759396"/>
              <a:ext cx="1351015" cy="763044"/>
              <a:chOff x="6533353" y="5759396"/>
              <a:chExt cx="1351015" cy="763044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2C438B1-3957-4D88-B91B-DEDBD18034A9}"/>
                  </a:ext>
                </a:extLst>
              </p:cNvPr>
              <p:cNvSpPr/>
              <p:nvPr/>
            </p:nvSpPr>
            <p:spPr>
              <a:xfrm>
                <a:off x="7334629" y="582638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02E3054-B1FA-4FB8-B3D4-A0EC54059AED}"/>
                  </a:ext>
                </a:extLst>
              </p:cNvPr>
              <p:cNvSpPr/>
              <p:nvPr/>
            </p:nvSpPr>
            <p:spPr>
              <a:xfrm>
                <a:off x="7335069" y="6261689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7571462" y="575939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b="1" dirty="0">
                    <a:solidFill>
                      <a:srgbClr val="0070C0"/>
                    </a:solidFill>
                    <a:latin typeface="Arial" charset="0"/>
                    <a:ea typeface="굴림" charset="0"/>
                    <a:cs typeface="굴림" charset="0"/>
                  </a:rPr>
                  <a:t>1</a:t>
                </a:r>
                <a:endParaRPr lang="en-AU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62585" y="6153108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b="1" dirty="0">
                    <a:solidFill>
                      <a:srgbClr val="FF0000"/>
                    </a:solidFill>
                    <a:latin typeface="Arial" charset="0"/>
                    <a:ea typeface="굴림" charset="0"/>
                    <a:cs typeface="굴림" charset="0"/>
                  </a:rPr>
                  <a:t>0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6533353" y="5772315"/>
                    <a:ext cx="1062983" cy="710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353" y="5772315"/>
                    <a:ext cx="1062983" cy="7101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B6CEBF-501C-402F-B22D-DB731D57DE22}"/>
                </a:ext>
              </a:extLst>
            </p:cNvPr>
            <p:cNvSpPr/>
            <p:nvPr/>
          </p:nvSpPr>
          <p:spPr>
            <a:xfrm>
              <a:off x="176929" y="5977928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Number of </a:t>
              </a:r>
            </a:p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Samples (e.g. 6)</a:t>
              </a:r>
              <a:endParaRPr lang="en-AU" sz="1400" dirty="0"/>
            </a:p>
          </p:txBody>
        </p:sp>
        <p:cxnSp>
          <p:nvCxnSpPr>
            <p:cNvPr id="77" name="Straight Arrow Connector 76"/>
            <p:cNvCxnSpPr>
              <a:stCxn id="76" idx="3"/>
            </p:cNvCxnSpPr>
            <p:nvPr/>
          </p:nvCxnSpPr>
          <p:spPr>
            <a:xfrm flipV="1">
              <a:off x="1724147" y="5848999"/>
              <a:ext cx="543597" cy="39053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28CB034C-38B7-72FD-24AE-C2B60578D1DE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910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Multi-Class Cross-Entropy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22990" y="3130048"/>
            <a:ext cx="3208311" cy="2459192"/>
            <a:chOff x="5922990" y="2415669"/>
            <a:chExt cx="3208311" cy="2459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660232" y="3135443"/>
                  <a:ext cx="2203808" cy="9041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3135443"/>
                  <a:ext cx="2203808" cy="9041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B6CEBF-501C-402F-B22D-DB731D57DE22}"/>
                </a:ext>
              </a:extLst>
            </p:cNvPr>
            <p:cNvSpPr/>
            <p:nvPr/>
          </p:nvSpPr>
          <p:spPr>
            <a:xfrm>
              <a:off x="5922990" y="2415669"/>
              <a:ext cx="11304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Number of </a:t>
              </a:r>
            </a:p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Samples</a:t>
              </a:r>
              <a:endParaRPr lang="en-AU" sz="1400" dirty="0"/>
            </a:p>
          </p:txBody>
        </p:sp>
        <p:cxnSp>
          <p:nvCxnSpPr>
            <p:cNvPr id="77" name="Straight Arrow Connector 76"/>
            <p:cNvCxnSpPr>
              <a:stCxn id="76" idx="2"/>
            </p:cNvCxnSpPr>
            <p:nvPr/>
          </p:nvCxnSpPr>
          <p:spPr>
            <a:xfrm>
              <a:off x="6488209" y="2938889"/>
              <a:ext cx="504367" cy="34526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B6CEBF-501C-402F-B22D-DB731D57DE22}"/>
                </a:ext>
              </a:extLst>
            </p:cNvPr>
            <p:cNvSpPr/>
            <p:nvPr/>
          </p:nvSpPr>
          <p:spPr>
            <a:xfrm>
              <a:off x="7740352" y="2415669"/>
              <a:ext cx="11304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Arial" charset="0"/>
                  <a:ea typeface="굴림" charset="0"/>
                  <a:cs typeface="굴림" charset="0"/>
                </a:rPr>
                <a:t>Number of </a:t>
              </a:r>
            </a:p>
            <a:p>
              <a:pPr algn="ctr"/>
              <a:r>
                <a:rPr kumimoji="1" lang="en-US" sz="1400" b="1" dirty="0">
                  <a:latin typeface="Arial" charset="0"/>
                </a:rPr>
                <a:t>Classes</a:t>
              </a:r>
              <a:endParaRPr lang="en-AU" sz="1400" dirty="0"/>
            </a:p>
          </p:txBody>
        </p:sp>
        <p:cxnSp>
          <p:nvCxnSpPr>
            <p:cNvPr id="65" name="Straight Arrow Connector 64"/>
            <p:cNvCxnSpPr>
              <a:stCxn id="63" idx="2"/>
            </p:cNvCxnSpPr>
            <p:nvPr/>
          </p:nvCxnSpPr>
          <p:spPr>
            <a:xfrm flipH="1">
              <a:off x="7557795" y="2938889"/>
              <a:ext cx="747776" cy="34526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4B6CEBF-501C-402F-B22D-DB731D57DE22}"/>
                    </a:ext>
                  </a:extLst>
                </p:cNvPr>
                <p:cNvSpPr/>
                <p:nvPr/>
              </p:nvSpPr>
              <p:spPr>
                <a:xfrm>
                  <a:off x="6024874" y="4136774"/>
                  <a:ext cx="3106427" cy="738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ko-KR" sz="2000" b="1" dirty="0">
                      <a:latin typeface="Arial" charset="0"/>
                      <a:ea typeface="굴림" charset="0"/>
                      <a:cs typeface="굴림" charset="0"/>
                    </a:rPr>
                    <a:t>If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GB" altLang="ko-KR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kumimoji="1" lang="en-GB" altLang="ko-KR" sz="2000" b="0" i="1" dirty="0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</m:oMath>
                  </a14:m>
                  <a:r>
                    <a:rPr kumimoji="1" lang="en-US" altLang="ko-KR" sz="2000" dirty="0">
                      <a:latin typeface="Arial" charset="0"/>
                      <a:ea typeface="굴림" charset="0"/>
                      <a:cs typeface="굴림" charset="0"/>
                    </a:rPr>
                    <a:t> </a:t>
                  </a:r>
                  <a:r>
                    <a:rPr kumimoji="1" lang="en-US" altLang="ko-KR" sz="2000" b="1" dirty="0">
                      <a:latin typeface="Arial" charset="0"/>
                      <a:ea typeface="굴림" charset="0"/>
                      <a:cs typeface="굴림" charset="0"/>
                    </a:rPr>
                    <a:t>sample belongs to </a:t>
                  </a:r>
                </a:p>
                <a:p>
                  <a:pPr algn="ctr"/>
                  <a:r>
                    <a:rPr kumimoji="1" lang="en-US" altLang="ko-KR" sz="2000" b="1" dirty="0">
                      <a:latin typeface="Arial" charset="0"/>
                      <a:ea typeface="굴림" charset="0"/>
                      <a:cs typeface="굴림" charset="0"/>
                    </a:rPr>
                    <a:t>class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en-US" altLang="ko-KR" sz="2000" b="1" dirty="0">
                      <a:latin typeface="Arial" charset="0"/>
                      <a:ea typeface="굴림" charset="0"/>
                      <a:cs typeface="굴림" charset="0"/>
                    </a:rPr>
                    <a:t>, then: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kumimoji="1" lang="en-US" altLang="ko-KR" sz="2000" b="1" dirty="0">
                      <a:latin typeface="Arial" charset="0"/>
                      <a:ea typeface="굴림" charset="0"/>
                      <a:cs typeface="굴림" charset="0"/>
                    </a:rPr>
                    <a:t> </a:t>
                  </a:r>
                  <a:endParaRPr lang="en-AU" sz="2000" b="1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4B6CEBF-501C-402F-B22D-DB731D57D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874" y="4136774"/>
                  <a:ext cx="3106427" cy="738087"/>
                </a:xfrm>
                <a:prstGeom prst="rect">
                  <a:avLst/>
                </a:prstGeom>
                <a:blipFill>
                  <a:blip r:embed="rId4"/>
                  <a:stretch>
                    <a:fillRect l="-1569" t="-4132" r="-1373" b="-107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-71944" y="2206518"/>
            <a:ext cx="5497035" cy="3967194"/>
            <a:chOff x="34782" y="2780928"/>
            <a:chExt cx="5497035" cy="3967194"/>
          </a:xfrm>
        </p:grpSpPr>
        <p:sp>
          <p:nvSpPr>
            <p:cNvPr id="73" name="Line 20"/>
            <p:cNvSpPr>
              <a:spLocks noChangeShapeType="1"/>
            </p:cNvSpPr>
            <p:nvPr/>
          </p:nvSpPr>
          <p:spPr bwMode="auto">
            <a:xfrm flipV="1">
              <a:off x="550493" y="3776038"/>
              <a:ext cx="2098871" cy="9585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515566" y="4748082"/>
              <a:ext cx="2088756" cy="33136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flipV="1">
              <a:off x="515565" y="3817407"/>
              <a:ext cx="2119125" cy="180935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V="1">
              <a:off x="564780" y="5093449"/>
              <a:ext cx="2047976" cy="5412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548906" y="5634698"/>
              <a:ext cx="2033695" cy="66250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D1A46792-3FCA-46AB-BB39-6B010A4C4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493" y="4748082"/>
              <a:ext cx="2030301" cy="154912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84" name="Text Box 7">
              <a:extLst>
                <a:ext uri="{FF2B5EF4-FFF2-40B4-BE49-F238E27FC236}">
                  <a16:creationId xmlns:a16="http://schemas.microsoft.com/office/drawing/2014/main" id="{22B25B2D-949E-4B19-944F-75C010FD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47" y="4495463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1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sp>
          <p:nvSpPr>
            <p:cNvPr id="85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" y="3817408"/>
              <a:ext cx="7810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Input</a:t>
              </a:r>
            </a:p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signal</a:t>
              </a: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33BDCB43-3CB7-4C1B-A6D6-D852EA2B5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648" y="3707579"/>
              <a:ext cx="10604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Synaptic</a:t>
              </a:r>
            </a:p>
            <a:p>
              <a:pPr>
                <a:defRPr/>
              </a:pP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</a:rPr>
                <a:t>weights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892132" y="4335407"/>
              <a:ext cx="509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 Box 7">
              <a:extLst>
                <a:ext uri="{FF2B5EF4-FFF2-40B4-BE49-F238E27FC236}">
                  <a16:creationId xmlns:a16="http://schemas.microsoft.com/office/drawing/2014/main" id="{90981118-616A-4AD7-8BFF-4B269971A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37" y="5451340"/>
              <a:ext cx="595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x</a:t>
              </a:r>
              <a:r>
                <a:rPr kumimoji="1" lang="en-US" altLang="ko-KR" sz="1800" b="0" baseline="-25000" dirty="0">
                  <a:latin typeface="Times New Roman" charset="0"/>
                  <a:ea typeface="굴림" charset="0"/>
                  <a:cs typeface="굴림" charset="0"/>
                </a:rPr>
                <a:t>2</a:t>
              </a:r>
              <a:endParaRPr kumimoji="1" lang="en-US" altLang="ko-KR" sz="1800" b="0" dirty="0">
                <a:latin typeface="Times New Roman" charset="0"/>
                <a:ea typeface="굴림" charset="0"/>
                <a:cs typeface="굴림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39131" y="3586193"/>
              <a:ext cx="504000" cy="504000"/>
              <a:chOff x="3884985" y="4010070"/>
              <a:chExt cx="504000" cy="5040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3884985" y="4010070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976524" y="4068777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05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618996" y="4844832"/>
              <a:ext cx="504000" cy="504000"/>
              <a:chOff x="3915140" y="4921362"/>
              <a:chExt cx="504000" cy="50400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3915140" y="4921362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006679" y="4999873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05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588841" y="6093352"/>
              <a:ext cx="504000" cy="504000"/>
              <a:chOff x="3884985" y="5712597"/>
              <a:chExt cx="504000" cy="50400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3884985" y="5712597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983106" y="5785697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ko-KR" dirty="0">
                    <a:latin typeface="Arial" charset="0"/>
                    <a:ea typeface="굴림" charset="0"/>
                    <a:cs typeface="굴림" charset="0"/>
                    <a:sym typeface="Symbol" charset="0"/>
                  </a:rPr>
                  <a:t></a:t>
                </a:r>
                <a:endParaRPr kumimoji="1" lang="en-US" altLang="ko-KR" sz="105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794777" y="4623380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531540" y="4815985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13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583805" y="5163366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930285" y="5340093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D9D9FF-11BC-4D9B-939C-9C4EB4BE7AD2}"/>
                </a:ext>
              </a:extLst>
            </p:cNvPr>
            <p:cNvSpPr/>
            <p:nvPr/>
          </p:nvSpPr>
          <p:spPr>
            <a:xfrm>
              <a:off x="815832" y="5607314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23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790814" y="2780928"/>
              <a:ext cx="821603" cy="805265"/>
              <a:chOff x="10446663" y="2272987"/>
              <a:chExt cx="821603" cy="805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rPr>
                      <a:t>Bias</a:t>
                    </a:r>
                  </a:p>
                  <a:p>
                    <a:pPr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692" t="-4717" r="-865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Group 24">
                <a:extLst>
                  <a:ext uri="{FF2B5EF4-FFF2-40B4-BE49-F238E27FC236}">
                    <a16:creationId xmlns:a16="http://schemas.microsoft.com/office/drawing/2014/main" id="{B5E620E9-C430-4DA9-B692-B9CE0C738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2585" y="2590631"/>
                <a:ext cx="63972" cy="487621"/>
                <a:chOff x="2643" y="3171"/>
                <a:chExt cx="96" cy="477"/>
              </a:xfrm>
            </p:grpSpPr>
            <p:sp>
              <p:nvSpPr>
                <p:cNvPr id="130" name="Oval 25">
                  <a:extLst>
                    <a:ext uri="{FF2B5EF4-FFF2-40B4-BE49-F238E27FC236}">
                      <a16:creationId xmlns:a16="http://schemas.microsoft.com/office/drawing/2014/main" id="{BCF726E2-C216-4CB7-8206-522923FBF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131" name="Line 26">
                  <a:extLst>
                    <a:ext uri="{FF2B5EF4-FFF2-40B4-BE49-F238E27FC236}">
                      <a16:creationId xmlns:a16="http://schemas.microsoft.com/office/drawing/2014/main" id="{8CC7487A-C583-43A6-8D11-D5FC126D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9" name="Text Box 7">
                <a:extLst>
                  <a:ext uri="{FF2B5EF4-FFF2-40B4-BE49-F238E27FC236}">
                    <a16:creationId xmlns:a16="http://schemas.microsoft.com/office/drawing/2014/main" id="{7AE77B3D-38BF-4A9D-9EEE-D5DE5939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6663" y="2272987"/>
                <a:ext cx="5953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739168" y="4030365"/>
              <a:ext cx="821603" cy="805265"/>
              <a:chOff x="10446663" y="2272987"/>
              <a:chExt cx="821603" cy="805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rPr>
                      <a:t>Bias</a:t>
                    </a:r>
                  </a:p>
                  <a:p>
                    <a:pPr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654" t="-4717" r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3" name="Group 24">
                <a:extLst>
                  <a:ext uri="{FF2B5EF4-FFF2-40B4-BE49-F238E27FC236}">
                    <a16:creationId xmlns:a16="http://schemas.microsoft.com/office/drawing/2014/main" id="{B5E620E9-C430-4DA9-B692-B9CE0C738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2585" y="2590631"/>
                <a:ext cx="63972" cy="487621"/>
                <a:chOff x="2643" y="3171"/>
                <a:chExt cx="96" cy="477"/>
              </a:xfrm>
            </p:grpSpPr>
            <p:sp>
              <p:nvSpPr>
                <p:cNvPr id="125" name="Oval 25">
                  <a:extLst>
                    <a:ext uri="{FF2B5EF4-FFF2-40B4-BE49-F238E27FC236}">
                      <a16:creationId xmlns:a16="http://schemas.microsoft.com/office/drawing/2014/main" id="{BCF726E2-C216-4CB7-8206-522923FBF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126" name="Line 26">
                  <a:extLst>
                    <a:ext uri="{FF2B5EF4-FFF2-40B4-BE49-F238E27FC236}">
                      <a16:creationId xmlns:a16="http://schemas.microsoft.com/office/drawing/2014/main" id="{8CC7487A-C583-43A6-8D11-D5FC126D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4" name="Text Box 7">
                <a:extLst>
                  <a:ext uri="{FF2B5EF4-FFF2-40B4-BE49-F238E27FC236}">
                    <a16:creationId xmlns:a16="http://schemas.microsoft.com/office/drawing/2014/main" id="{7AE77B3D-38BF-4A9D-9EEE-D5DE5939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6663" y="2272987"/>
                <a:ext cx="5953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726230" y="5308218"/>
              <a:ext cx="821603" cy="805265"/>
              <a:chOff x="10446663" y="2272987"/>
              <a:chExt cx="821603" cy="805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kumimoji="1" lang="en-US" altLang="ko-KR" sz="1800" b="0" dirty="0">
                        <a:latin typeface="Arial" charset="0"/>
                        <a:ea typeface="굴림" charset="0"/>
                        <a:cs typeface="굴림" charset="0"/>
                      </a:rPr>
                      <a:t>Bias</a:t>
                    </a:r>
                  </a:p>
                  <a:p>
                    <a:pPr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GB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 Box 27">
                    <a:extLst>
                      <a:ext uri="{FF2B5EF4-FFF2-40B4-BE49-F238E27FC236}">
                        <a16:creationId xmlns:a16="http://schemas.microsoft.com/office/drawing/2014/main" id="{FC3F1D79-3F7E-4E20-960F-A5EAD6C55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34759" y="2414040"/>
                    <a:ext cx="633507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738" t="-5660" r="-873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24">
                <a:extLst>
                  <a:ext uri="{FF2B5EF4-FFF2-40B4-BE49-F238E27FC236}">
                    <a16:creationId xmlns:a16="http://schemas.microsoft.com/office/drawing/2014/main" id="{B5E620E9-C430-4DA9-B692-B9CE0C738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2585" y="2590631"/>
                <a:ext cx="63972" cy="487621"/>
                <a:chOff x="2643" y="3171"/>
                <a:chExt cx="96" cy="477"/>
              </a:xfrm>
            </p:grpSpPr>
            <p:sp>
              <p:nvSpPr>
                <p:cNvPr id="120" name="Oval 25">
                  <a:extLst>
                    <a:ext uri="{FF2B5EF4-FFF2-40B4-BE49-F238E27FC236}">
                      <a16:creationId xmlns:a16="http://schemas.microsoft.com/office/drawing/2014/main" id="{BCF726E2-C216-4CB7-8206-522923FBF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43" y="3171"/>
                  <a:ext cx="96" cy="9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  <p:sp>
              <p:nvSpPr>
                <p:cNvPr id="121" name="Line 26">
                  <a:extLst>
                    <a:ext uri="{FF2B5EF4-FFF2-40B4-BE49-F238E27FC236}">
                      <a16:creationId xmlns:a16="http://schemas.microsoft.com/office/drawing/2014/main" id="{8CC7487A-C583-43A6-8D11-D5FC126D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499" y="3456"/>
                  <a:ext cx="38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Book Antiqu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9" name="Text Box 7">
                <a:extLst>
                  <a:ext uri="{FF2B5EF4-FFF2-40B4-BE49-F238E27FC236}">
                    <a16:creationId xmlns:a16="http://schemas.microsoft.com/office/drawing/2014/main" id="{7AE77B3D-38BF-4A9D-9EEE-D5DE5939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6663" y="2272987"/>
                <a:ext cx="5953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1" lang="en-US" altLang="ko-KR" sz="1800" b="0" dirty="0">
                    <a:latin typeface="Times New Roman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145516" y="3474334"/>
              <a:ext cx="720000" cy="369332"/>
              <a:chOff x="4441660" y="3474334"/>
              <a:chExt cx="720000" cy="369332"/>
            </a:xfrm>
          </p:grpSpPr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1F9DFB48-8300-46A7-8AA2-1FEBCCD4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660" y="3836759"/>
                <a:ext cx="720000" cy="6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474334"/>
                    <a:ext cx="47359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72000" y="3474334"/>
                    <a:ext cx="47359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3115473" y="4714308"/>
              <a:ext cx="720000" cy="369332"/>
              <a:chOff x="4441660" y="3474334"/>
              <a:chExt cx="720000" cy="369332"/>
            </a:xfrm>
          </p:grpSpPr>
          <p:sp>
            <p:nvSpPr>
              <p:cNvPr id="113" name="Line 28">
                <a:extLst>
                  <a:ext uri="{FF2B5EF4-FFF2-40B4-BE49-F238E27FC236}">
                    <a16:creationId xmlns:a16="http://schemas.microsoft.com/office/drawing/2014/main" id="{1F9DFB48-8300-46A7-8AA2-1FEBCCD4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660" y="3836759"/>
                <a:ext cx="720000" cy="6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0035" y="3474334"/>
                    <a:ext cx="47891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30035" y="3474334"/>
                    <a:ext cx="47891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>
              <a:off x="3104820" y="5954282"/>
              <a:ext cx="720000" cy="369332"/>
              <a:chOff x="4441660" y="3474334"/>
              <a:chExt cx="720000" cy="369332"/>
            </a:xfrm>
          </p:grpSpPr>
          <p:sp>
            <p:nvSpPr>
              <p:cNvPr id="111" name="Line 28">
                <a:extLst>
                  <a:ext uri="{FF2B5EF4-FFF2-40B4-BE49-F238E27FC236}">
                    <a16:creationId xmlns:a16="http://schemas.microsoft.com/office/drawing/2014/main" id="{1F9DFB48-8300-46A7-8AA2-1FEBCCD4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1660" y="3836759"/>
                <a:ext cx="720000" cy="6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0688" y="3474334"/>
                    <a:ext cx="47891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GB" altLang="ko-KR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sz="1800" b="0" dirty="0">
                      <a:latin typeface="Arial" charset="0"/>
                      <a:ea typeface="굴림" charset="0"/>
                      <a:cs typeface="굴림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 Box 34">
                    <a:extLst>
                      <a:ext uri="{FF2B5EF4-FFF2-40B4-BE49-F238E27FC236}">
                        <a16:creationId xmlns:a16="http://schemas.microsoft.com/office/drawing/2014/main" id="{1AB03C9C-CCAE-46AD-896E-B5B13603F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40688" y="3474334"/>
                    <a:ext cx="47891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 Box 35">
                  <a:extLst>
                    <a:ext uri="{FF2B5EF4-FFF2-40B4-BE49-F238E27FC236}">
                      <a16:creationId xmlns:a16="http://schemas.microsoft.com/office/drawing/2014/main" id="{BA4A8913-1EDC-416B-8245-CF19349AE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016" y="3641418"/>
                  <a:ext cx="81580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03" name="Text Box 35">
                  <a:extLst>
                    <a:ext uri="{FF2B5EF4-FFF2-40B4-BE49-F238E27FC236}">
                      <a16:creationId xmlns:a16="http://schemas.microsoft.com/office/drawing/2014/main" id="{BA4A8913-1EDC-416B-8245-CF19349AE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6016" y="3641418"/>
                  <a:ext cx="81580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7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35">
                  <a:extLst>
                    <a:ext uri="{FF2B5EF4-FFF2-40B4-BE49-F238E27FC236}">
                      <a16:creationId xmlns:a16="http://schemas.microsoft.com/office/drawing/2014/main" id="{BA4A8913-1EDC-416B-8245-CF19349AE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016" y="4869160"/>
                  <a:ext cx="81580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04" name="Text Box 35">
                  <a:extLst>
                    <a:ext uri="{FF2B5EF4-FFF2-40B4-BE49-F238E27FC236}">
                      <a16:creationId xmlns:a16="http://schemas.microsoft.com/office/drawing/2014/main" id="{BA4A8913-1EDC-416B-8245-CF19349AE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6016" y="4869160"/>
                  <a:ext cx="81580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35">
                  <a:extLst>
                    <a:ext uri="{FF2B5EF4-FFF2-40B4-BE49-F238E27FC236}">
                      <a16:creationId xmlns:a16="http://schemas.microsoft.com/office/drawing/2014/main" id="{BA4A8913-1EDC-416B-8245-CF19349AE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016" y="6093352"/>
                  <a:ext cx="81580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GB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GB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ko-KR" sz="1800" b="0" dirty="0">
                    <a:latin typeface="Arial" charset="0"/>
                    <a:ea typeface="굴림" charset="0"/>
                    <a:cs typeface="굴림" charset="0"/>
                  </a:endParaRPr>
                </a:p>
              </p:txBody>
            </p:sp>
          </mc:Choice>
          <mc:Fallback xmlns="">
            <p:sp>
              <p:nvSpPr>
                <p:cNvPr id="105" name="Text Box 35">
                  <a:extLst>
                    <a:ext uri="{FF2B5EF4-FFF2-40B4-BE49-F238E27FC236}">
                      <a16:creationId xmlns:a16="http://schemas.microsoft.com/office/drawing/2014/main" id="{BA4A8913-1EDC-416B-8245-CF19349AE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6016" y="6093352"/>
                  <a:ext cx="81580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ounded Rectangle 105"/>
            <p:cNvSpPr/>
            <p:nvPr/>
          </p:nvSpPr>
          <p:spPr>
            <a:xfrm>
              <a:off x="3878423" y="3431185"/>
              <a:ext cx="575383" cy="33169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46893" y="4724717"/>
              <a:ext cx="282641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3200" b="0" dirty="0" err="1">
                  <a:latin typeface="Arial" charset="0"/>
                  <a:ea typeface="굴림" charset="0"/>
                  <a:cs typeface="굴림" charset="0"/>
                </a:rPr>
                <a:t>Softmax</a:t>
              </a:r>
              <a:r>
                <a:rPr kumimoji="1" lang="en-US" altLang="ko-KR" sz="3200" b="0" dirty="0">
                  <a:latin typeface="Arial" charset="0"/>
                  <a:ea typeface="굴림" charset="0"/>
                  <a:cs typeface="굴림" charset="0"/>
                </a:rPr>
                <a:t> Layer</a:t>
              </a:r>
            </a:p>
          </p:txBody>
        </p:sp>
        <p:sp>
          <p:nvSpPr>
            <p:cNvPr id="108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2448" y="3839049"/>
              <a:ext cx="360000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2448" y="5079023"/>
              <a:ext cx="360000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1F9DFB48-8300-46A7-8AA2-1FEBCCD4A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2448" y="6318997"/>
              <a:ext cx="360000" cy="6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87FDF32E-8113-7ABB-74A8-58D78440BDD8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54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4555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Non-linear </a:t>
            </a:r>
          </a:p>
          <a:p>
            <a:r>
              <a:rPr lang="en-US" dirty="0"/>
              <a:t>Decision Boundary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312" y="3336285"/>
            <a:ext cx="336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Non-Linearly separable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One perceptron is not enough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A27B4EC-66D4-4701-BE28-A1EEC2D49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81" y="2796652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C9C3CCF-DCFE-40CA-AF58-41798D96E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60911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F8208D-FFE6-470C-869A-80B76BC9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13" y="341263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DF08B6A-7303-4920-ABC7-2B4DCB56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81" y="3101452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B5A6B150-552F-4AE8-A649-D6FA951B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712" y="341263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195262D1-225F-48E6-8E37-7E4C899F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605" y="3692510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2CD5E1BE-2F27-4104-A660-98A16E6D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61" y="4008938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4B80C90-63CE-447C-8D5D-72D1E92B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851" y="3989387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394CFC80-1546-4E7D-A2DF-C79162C7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922" y="3031574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B3FC119-9125-493A-AE5B-8AFA3FF8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8" y="3746185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1197FF59-2E66-41EA-A573-6A570E81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77" y="4529593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00BDA5F7-DF3D-48A2-AF54-976490E3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42" y="4539443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9AD7EF1-9123-4AE7-B90C-79C7F117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20" y="4774837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002660C2-B806-4B0C-AF35-35E5B074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095" y="4638495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8A96819B-0472-4B63-AA6D-8430A6E8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686" y="2399591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8E33E8-FAA4-484E-A15D-7975B3577E07}"/>
              </a:ext>
            </a:extLst>
          </p:cNvPr>
          <p:cNvSpPr/>
          <p:nvPr/>
        </p:nvSpPr>
        <p:spPr>
          <a:xfrm>
            <a:off x="4583123" y="2279374"/>
            <a:ext cx="2751955" cy="2338057"/>
          </a:xfrm>
          <a:custGeom>
            <a:avLst/>
            <a:gdLst>
              <a:gd name="connsiteX0" fmla="*/ 532216 w 2751955"/>
              <a:gd name="connsiteY0" fmla="*/ 0 h 2338057"/>
              <a:gd name="connsiteX1" fmla="*/ 35260 w 2751955"/>
              <a:gd name="connsiteY1" fmla="*/ 1338469 h 2338057"/>
              <a:gd name="connsiteX2" fmla="*/ 234042 w 2751955"/>
              <a:gd name="connsiteY2" fmla="*/ 2266122 h 2338057"/>
              <a:gd name="connsiteX3" fmla="*/ 1771294 w 2751955"/>
              <a:gd name="connsiteY3" fmla="*/ 2206487 h 2338057"/>
              <a:gd name="connsiteX4" fmla="*/ 2751955 w 2751955"/>
              <a:gd name="connsiteY4" fmla="*/ 1649896 h 2338057"/>
              <a:gd name="connsiteX5" fmla="*/ 2751955 w 2751955"/>
              <a:gd name="connsiteY5" fmla="*/ 1649896 h 233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1955" h="2338057">
                <a:moveTo>
                  <a:pt x="532216" y="0"/>
                </a:moveTo>
                <a:cubicBezTo>
                  <a:pt x="308586" y="480391"/>
                  <a:pt x="84956" y="960782"/>
                  <a:pt x="35260" y="1338469"/>
                </a:cubicBezTo>
                <a:cubicBezTo>
                  <a:pt x="-14436" y="1716156"/>
                  <a:pt x="-55297" y="2121452"/>
                  <a:pt x="234042" y="2266122"/>
                </a:cubicBezTo>
                <a:cubicBezTo>
                  <a:pt x="523381" y="2410792"/>
                  <a:pt x="1351642" y="2309191"/>
                  <a:pt x="1771294" y="2206487"/>
                </a:cubicBezTo>
                <a:cubicBezTo>
                  <a:pt x="2190946" y="2103783"/>
                  <a:pt x="2751955" y="1649896"/>
                  <a:pt x="2751955" y="1649896"/>
                </a:cubicBezTo>
                <a:lnTo>
                  <a:pt x="2751955" y="1649896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410DB9C-D5B1-4DBB-9644-E3FDC4B2A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480" y="2158447"/>
            <a:ext cx="2186497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sz="3200" b="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ＭＳ Ｐゴシック" charset="0"/>
              </a:rPr>
              <a:t>Non-linear</a:t>
            </a:r>
          </a:p>
          <a:p>
            <a:pPr algn="ctr">
              <a:defRPr/>
            </a:pPr>
            <a:r>
              <a:rPr lang="en-GB" sz="3200" b="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ＭＳ Ｐゴシック" charset="0"/>
              </a:rPr>
              <a:t>Decision</a:t>
            </a:r>
          </a:p>
          <a:p>
            <a:pPr algn="ctr">
              <a:defRPr/>
            </a:pPr>
            <a:r>
              <a:rPr lang="en-GB" sz="3200" b="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ＭＳ Ｐゴシック" charset="0"/>
              </a:rPr>
              <a:t>Boundary</a:t>
            </a:r>
            <a:endParaRPr lang="en-GB" sz="3200" b="0" dirty="0">
              <a:solidFill>
                <a:srgbClr val="D60093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5" name="Arc 15">
            <a:extLst>
              <a:ext uri="{FF2B5EF4-FFF2-40B4-BE49-F238E27FC236}">
                <a16:creationId xmlns:a16="http://schemas.microsoft.com/office/drawing/2014/main" id="{7386377F-33CC-4600-8EDB-0013143E6FB5}"/>
              </a:ext>
            </a:extLst>
          </p:cNvPr>
          <p:cNvSpPr>
            <a:spLocks/>
          </p:cNvSpPr>
          <p:nvPr/>
        </p:nvSpPr>
        <p:spPr bwMode="auto">
          <a:xfrm>
            <a:off x="5122972" y="2516772"/>
            <a:ext cx="1700233" cy="127449"/>
          </a:xfrm>
          <a:custGeom>
            <a:avLst/>
            <a:gdLst>
              <a:gd name="T0" fmla="*/ 1295400 w 21600"/>
              <a:gd name="T1" fmla="*/ 533400 h 21600"/>
              <a:gd name="T2" fmla="*/ 0 w 21600"/>
              <a:gd name="T3" fmla="*/ 0 h 21600"/>
              <a:gd name="T4" fmla="*/ 129540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07DAA67F-FFAA-FB62-52B8-2C8F085A4A2B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55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86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9900251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0898" y="4410505"/>
            <a:ext cx="336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Non-Linearly separable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One perceptron is not enough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2843807" y="2180446"/>
            <a:ext cx="4751759" cy="419663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2268836" y="3484498"/>
            <a:ext cx="3800377" cy="337350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/>
              <p:nvPr/>
            </p:nvSpPr>
            <p:spPr>
              <a:xfrm>
                <a:off x="5649921" y="4299587"/>
                <a:ext cx="281295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21" y="4299587"/>
                <a:ext cx="2812950" cy="338554"/>
              </a:xfrm>
              <a:prstGeom prst="rect">
                <a:avLst/>
              </a:prstGeom>
              <a:blipFill>
                <a:blip r:embed="rId6"/>
                <a:stretch>
                  <a:fillRect r="-434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/>
              <p:nvPr/>
            </p:nvSpPr>
            <p:spPr>
              <a:xfrm>
                <a:off x="2860076" y="6321842"/>
                <a:ext cx="28105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76" y="6321842"/>
                <a:ext cx="2810577" cy="338554"/>
              </a:xfrm>
              <a:prstGeom prst="rect">
                <a:avLst/>
              </a:prstGeom>
              <a:blipFill>
                <a:blip r:embed="rId7"/>
                <a:stretch>
                  <a:fillRect r="-434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4FC305F-5C29-2568-29EE-741F51CAC9B8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56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47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334972" y="328498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805790" y="2842348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186790" y="2004148"/>
            <a:ext cx="152400" cy="757238"/>
            <a:chOff x="2643" y="3171"/>
            <a:chExt cx="96" cy="477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4305736" y="2137512"/>
                <a:ext cx="6335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26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736" y="2137512"/>
                <a:ext cx="633507" cy="646331"/>
              </a:xfrm>
              <a:prstGeom prst="rect">
                <a:avLst/>
              </a:prstGeom>
              <a:blipFill>
                <a:blip r:embed="rId2"/>
                <a:stretch>
                  <a:fillRect l="-7692" t="-5660" r="-86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4720190" y="3299547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061121" y="3032847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546226" y="3299548"/>
            <a:ext cx="7539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2662788" y="3284984"/>
            <a:ext cx="1138239" cy="199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2662787" y="3484173"/>
            <a:ext cx="1167374" cy="1555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2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988399" y="303473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baseline="-25000" dirty="0">
              <a:solidFill>
                <a:srgbClr val="FF0000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342624" y="487169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780" y="160200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07933" y="4478259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336094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3801027" y="4947186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4182027" y="4108986"/>
            <a:ext cx="152400" cy="757238"/>
            <a:chOff x="2643" y="3171"/>
            <a:chExt cx="96" cy="477"/>
          </a:xfrm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4300973" y="4242350"/>
                <a:ext cx="6335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5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973" y="4242350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 l="-8738" t="-5660" r="-8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8"/>
          <p:cNvSpPr>
            <a:spLocks noChangeShapeType="1"/>
          </p:cNvSpPr>
          <p:nvPr/>
        </p:nvSpPr>
        <p:spPr bwMode="auto">
          <a:xfrm flipV="1">
            <a:off x="4715427" y="5404385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056358" y="5137685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 flipV="1">
            <a:off x="5541462" y="5388304"/>
            <a:ext cx="758729" cy="160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2662789" y="3484174"/>
            <a:ext cx="1178308" cy="16535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2662789" y="5031923"/>
            <a:ext cx="1092577" cy="38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9077" y="3497946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66993" y="5173553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7">
            <a:extLst>
              <a:ext uri="{FF2B5EF4-FFF2-40B4-BE49-F238E27FC236}">
                <a16:creationId xmlns:a16="http://schemas.microsoft.com/office/drawing/2014/main" id="{61610A19-177E-4048-AA94-D6AF3468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864" y="374314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8281E376-6AC8-4354-9A31-0F9B793C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469" y="5365898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48" name="Rectangle 57">
            <a:extLst>
              <a:ext uri="{FF2B5EF4-FFF2-40B4-BE49-F238E27FC236}">
                <a16:creationId xmlns:a16="http://schemas.microsoft.com/office/drawing/2014/main" id="{D411EBBE-D772-47AB-82F2-2BBDE236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59" y="5950457"/>
            <a:ext cx="955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Hidden</a:t>
            </a:r>
            <a:b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</a:b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Layers</a:t>
            </a: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7567CD10-7104-CB3A-346F-5490763ED029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57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40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8703130">
            <a:off x="3348234" y="1975329"/>
            <a:ext cx="2105554" cy="615408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 – First Neuron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425" y="1688005"/>
            <a:ext cx="7727393" cy="4689076"/>
            <a:chOff x="210425" y="1688005"/>
            <a:chExt cx="7727393" cy="4689076"/>
          </a:xfrm>
        </p:grpSpPr>
        <p:sp>
          <p:nvSpPr>
            <p:cNvPr id="33" name="Line 3"/>
            <p:cNvSpPr>
              <a:spLocks noChangeShapeType="1"/>
            </p:cNvSpPr>
            <p:nvPr/>
          </p:nvSpPr>
          <p:spPr bwMode="auto">
            <a:xfrm flipV="1">
              <a:off x="3633167" y="1772816"/>
              <a:ext cx="0" cy="441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2718767" y="5582816"/>
              <a:ext cx="487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327248" y="5398151"/>
              <a:ext cx="614950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Tahoma" charset="0"/>
                  <a:ea typeface="ＭＳ Ｐゴシック" charset="0"/>
                </a:rPr>
                <a:t>0</a:t>
              </a:r>
              <a:endParaRPr lang="en-GB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54262" y="5410342"/>
              <a:ext cx="614950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Tahoma" charset="0"/>
                  <a:ea typeface="ＭＳ Ｐゴシック" charset="0"/>
                </a:rPr>
                <a:t>1</a:t>
              </a:r>
              <a:endParaRPr lang="en-GB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33009" y="3669080"/>
              <a:ext cx="614950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Tahoma" charset="0"/>
                  <a:ea typeface="ＭＳ Ｐゴシック" charset="0"/>
                </a:rPr>
                <a:t>1</a:t>
              </a:r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54262" y="3669080"/>
              <a:ext cx="614950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Tahoma" charset="0"/>
                  <a:ea typeface="ＭＳ Ｐゴシック" charset="0"/>
                </a:rPr>
                <a:t>0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179716" y="1688005"/>
                  <a:ext cx="581891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716" y="1688005"/>
                  <a:ext cx="581891" cy="4924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348233" y="5530695"/>
                  <a:ext cx="589585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6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233" y="5530695"/>
                  <a:ext cx="589585" cy="4924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2843807" y="2180446"/>
              <a:ext cx="4751759" cy="41966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AADD180-8920-451E-A1A4-80B2B3AF997A}"/>
                    </a:ext>
                  </a:extLst>
                </p:cNvPr>
                <p:cNvSpPr txBox="1"/>
                <p:nvPr/>
              </p:nvSpPr>
              <p:spPr>
                <a:xfrm>
                  <a:off x="210425" y="1880307"/>
                  <a:ext cx="2810578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AADD180-8920-451E-A1A4-80B2B3AF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25" y="1880307"/>
                  <a:ext cx="2810578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217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 rot="18703130">
            <a:off x="4932411" y="351954"/>
            <a:ext cx="2105554" cy="6154089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8FD2840-53D3-AB39-5F54-306DC00CE1D6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772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334972" y="328498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805790" y="2842348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186790" y="2004148"/>
            <a:ext cx="152400" cy="757238"/>
            <a:chOff x="2643" y="3171"/>
            <a:chExt cx="96" cy="477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4305736" y="2137512"/>
                <a:ext cx="6335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26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736" y="2137512"/>
                <a:ext cx="633507" cy="646331"/>
              </a:xfrm>
              <a:prstGeom prst="rect">
                <a:avLst/>
              </a:prstGeom>
              <a:blipFill>
                <a:blip r:embed="rId2"/>
                <a:stretch>
                  <a:fillRect l="-7692" t="-5660" r="-86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4720190" y="3299547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061121" y="3032847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2662788" y="3284984"/>
            <a:ext cx="1138239" cy="199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2662787" y="3484173"/>
            <a:ext cx="1167374" cy="1555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2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988399" y="303473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baseline="-25000" dirty="0">
              <a:solidFill>
                <a:srgbClr val="FF0000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342624" y="487169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780" y="160200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07933" y="4478259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336094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3801027" y="4947186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4182027" y="4108986"/>
            <a:ext cx="152400" cy="757238"/>
            <a:chOff x="2643" y="3171"/>
            <a:chExt cx="96" cy="477"/>
          </a:xfrm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4300973" y="4242350"/>
                <a:ext cx="6335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5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973" y="4242350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 l="-8738" t="-5660" r="-8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8"/>
          <p:cNvSpPr>
            <a:spLocks noChangeShapeType="1"/>
          </p:cNvSpPr>
          <p:nvPr/>
        </p:nvSpPr>
        <p:spPr bwMode="auto">
          <a:xfrm flipV="1">
            <a:off x="4715427" y="5404385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056358" y="5137685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2662789" y="3484174"/>
            <a:ext cx="1178308" cy="16535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2662789" y="5031923"/>
            <a:ext cx="1092577" cy="38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9077" y="3497946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66993" y="5173553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7">
            <a:extLst>
              <a:ext uri="{FF2B5EF4-FFF2-40B4-BE49-F238E27FC236}">
                <a16:creationId xmlns:a16="http://schemas.microsoft.com/office/drawing/2014/main" id="{61610A19-177E-4048-AA94-D6AF3468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864" y="374314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8281E376-6AC8-4354-9A31-0F9B793C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469" y="5365898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48" name="Rectangle 57">
            <a:extLst>
              <a:ext uri="{FF2B5EF4-FFF2-40B4-BE49-F238E27FC236}">
                <a16:creationId xmlns:a16="http://schemas.microsoft.com/office/drawing/2014/main" id="{D411EBBE-D772-47AB-82F2-2BBDE236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59" y="5950457"/>
            <a:ext cx="955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Hidden</a:t>
            </a:r>
            <a:b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</a:b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Layers</a:t>
            </a:r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076F3C7-059A-4EBF-92BE-A99C742DD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226" y="3299548"/>
            <a:ext cx="7539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52" name="Line 30">
            <a:extLst>
              <a:ext uri="{FF2B5EF4-FFF2-40B4-BE49-F238E27FC236}">
                <a16:creationId xmlns:a16="http://schemas.microsoft.com/office/drawing/2014/main" id="{D6B780DA-ACFE-41A6-BBDC-45AF6BEA5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1462" y="5404384"/>
            <a:ext cx="830737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3296FC04-C705-F0FB-2C9B-4FCB6ED8FB8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59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34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949896" y="2189111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35496" y="599911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V="1">
            <a:off x="544344" y="2667000"/>
            <a:ext cx="3581400" cy="41910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"/>
              <p:cNvSpPr txBox="1">
                <a:spLocks noChangeArrowheads="1"/>
              </p:cNvSpPr>
              <p:nvPr/>
            </p:nvSpPr>
            <p:spPr>
              <a:xfrm>
                <a:off x="0" y="260350"/>
                <a:ext cx="8569325" cy="1143000"/>
              </a:xfr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Line Equation</a:t>
                </a:r>
              </a:p>
              <a:p>
                <a:r>
                  <a:rPr lang="en-US" dirty="0"/>
                  <a:t>(What is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?)</a:t>
                </a:r>
              </a:p>
            </p:txBody>
          </p:sp>
        </mc:Choice>
        <mc:Fallback xmlns="">
          <p:sp>
            <p:nvSpPr>
              <p:cNvPr id="2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350"/>
                <a:ext cx="8569325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07848" y="3362676"/>
                <a:ext cx="26178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48" y="3362676"/>
                <a:ext cx="2617896" cy="338554"/>
              </a:xfrm>
              <a:prstGeom prst="rect">
                <a:avLst/>
              </a:prstGeom>
              <a:blipFill>
                <a:blip r:embed="rId3"/>
                <a:stretch>
                  <a:fillRect l="-930" r="-1860" b="-1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683695" y="5999111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95" y="5999111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4487" y="205371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7" y="2053715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39DE54F-B34B-48EA-833E-64CADABFA380}"/>
              </a:ext>
            </a:extLst>
          </p:cNvPr>
          <p:cNvSpPr/>
          <p:nvPr/>
        </p:nvSpPr>
        <p:spPr>
          <a:xfrm>
            <a:off x="4716016" y="3140968"/>
            <a:ext cx="4392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34495E"/>
                </a:solidFill>
                <a:latin typeface="Ubuntu"/>
              </a:rPr>
              <a:t>It allows you to </a:t>
            </a:r>
            <a:r>
              <a:rPr lang="en-GB" sz="2200" b="1" dirty="0">
                <a:solidFill>
                  <a:srgbClr val="7030A0"/>
                </a:solidFill>
                <a:latin typeface="Ubuntu"/>
              </a:rPr>
              <a:t>move the line down and up</a:t>
            </a:r>
            <a:r>
              <a:rPr lang="en-GB" sz="2200" dirty="0">
                <a:solidFill>
                  <a:srgbClr val="34495E"/>
                </a:solidFill>
                <a:latin typeface="Ubuntu"/>
              </a:rPr>
              <a:t> fitting the prediction with the data better.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AEAC49-33D2-8F4E-B086-33191E6CF447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67263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  <p:bldP spid="354313" grpId="1" animBg="1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8703130">
            <a:off x="2405796" y="2946094"/>
            <a:ext cx="2105554" cy="6154089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 – Second Neuron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2268836" y="3484498"/>
            <a:ext cx="3800377" cy="337350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/>
              <p:nvPr/>
            </p:nvSpPr>
            <p:spPr>
              <a:xfrm rot="18887112">
                <a:off x="151739" y="2870084"/>
                <a:ext cx="28105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112">
                <a:off x="151739" y="2870084"/>
                <a:ext cx="2810577" cy="338554"/>
              </a:xfrm>
              <a:prstGeom prst="rect">
                <a:avLst/>
              </a:prstGeom>
              <a:blipFill>
                <a:blip r:embed="rId6"/>
                <a:stretch>
                  <a:fillRect r="-8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 rot="18703130">
            <a:off x="3808028" y="1102420"/>
            <a:ext cx="2698275" cy="615408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D174083-AC11-AD50-D66C-C08E64E6C27B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60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13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334972" y="328498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805790" y="2842348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186790" y="2004148"/>
            <a:ext cx="152400" cy="757238"/>
            <a:chOff x="2643" y="3171"/>
            <a:chExt cx="96" cy="477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4172623" y="2137512"/>
                <a:ext cx="899734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GB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800" b="0" dirty="0">
                    <a:solidFill>
                      <a:srgbClr val="FF0000"/>
                    </a:solidFill>
                    <a:latin typeface="Times New Roman" charset="0"/>
                    <a:ea typeface="굴림" charset="0"/>
                    <a:cs typeface="굴림" charset="0"/>
                  </a:rPr>
                  <a:t>=-1.5</a:t>
                </a:r>
              </a:p>
            </p:txBody>
          </p:sp>
        </mc:Choice>
        <mc:Fallback xmlns="">
          <p:sp>
            <p:nvSpPr>
              <p:cNvPr id="26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2623" y="2137512"/>
                <a:ext cx="899734" cy="646331"/>
              </a:xfrm>
              <a:prstGeom prst="rect">
                <a:avLst/>
              </a:prstGeom>
              <a:blipFill>
                <a:blip r:embed="rId2"/>
                <a:stretch>
                  <a:fillRect t="-5660" r="-5405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4720190" y="3299547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061121" y="3032847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2662788" y="3284984"/>
            <a:ext cx="1138239" cy="199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2662787" y="3484173"/>
            <a:ext cx="1167374" cy="1555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2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988399" y="303473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=1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342624" y="487169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780" y="160200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28393" y="426779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3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=1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/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out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336094"/>
                  </p:ext>
                </p:extLst>
              </p:nvPr>
            </p:nvGraphicFramePr>
            <p:xfrm>
              <a:off x="601561" y="1813374"/>
              <a:ext cx="1470661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311">
                      <a:extLst>
                        <a:ext uri="{9D8B030D-6E8A-4147-A177-3AD203B41FA5}">
                          <a16:colId xmlns:a16="http://schemas.microsoft.com/office/drawing/2014/main" val="1032937499"/>
                        </a:ext>
                      </a:extLst>
                    </a:gridCol>
                    <a:gridCol w="461582">
                      <a:extLst>
                        <a:ext uri="{9D8B030D-6E8A-4147-A177-3AD203B41FA5}">
                          <a16:colId xmlns:a16="http://schemas.microsoft.com/office/drawing/2014/main" val="4086227895"/>
                        </a:ext>
                      </a:extLst>
                    </a:gridCol>
                    <a:gridCol w="552768">
                      <a:extLst>
                        <a:ext uri="{9D8B030D-6E8A-4147-A177-3AD203B41FA5}">
                          <a16:colId xmlns:a16="http://schemas.microsoft.com/office/drawing/2014/main" val="169171334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rgbClr val="0070C0"/>
                              </a:solidFill>
                            </a:rPr>
                            <a:t>XOR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38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3" t="-108197" r="-226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8197" r="-12368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out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73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441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80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2996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3801027" y="4947186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4182027" y="4108986"/>
            <a:ext cx="152400" cy="757238"/>
            <a:chOff x="2643" y="3171"/>
            <a:chExt cx="96" cy="477"/>
          </a:xfrm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4165199" y="4242350"/>
                <a:ext cx="905056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GB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GB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1800" b="0" dirty="0">
                    <a:solidFill>
                      <a:srgbClr val="FF0000"/>
                    </a:solidFill>
                    <a:latin typeface="Times New Roman" charset="0"/>
                    <a:ea typeface="굴림" charset="0"/>
                    <a:cs typeface="굴림" charset="0"/>
                  </a:rPr>
                  <a:t>=-0.5</a:t>
                </a:r>
              </a:p>
            </p:txBody>
          </p:sp>
        </mc:Choice>
        <mc:Fallback xmlns="">
          <p:sp>
            <p:nvSpPr>
              <p:cNvPr id="5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5199" y="4242350"/>
                <a:ext cx="905056" cy="646331"/>
              </a:xfrm>
              <a:prstGeom prst="rect">
                <a:avLst/>
              </a:prstGeom>
              <a:blipFill>
                <a:blip r:embed="rId5"/>
                <a:stretch>
                  <a:fillRect t="-5660" r="-5369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8"/>
          <p:cNvSpPr>
            <a:spLocks noChangeShapeType="1"/>
          </p:cNvSpPr>
          <p:nvPr/>
        </p:nvSpPr>
        <p:spPr bwMode="auto">
          <a:xfrm flipV="1">
            <a:off x="4715427" y="5404385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056358" y="5137685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2662789" y="3484174"/>
            <a:ext cx="1178308" cy="16535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2662789" y="5031923"/>
            <a:ext cx="1092577" cy="38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00771" y="3503657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=1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98467" y="521397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4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=1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BFEE03A-8BB1-4D8E-B741-2E3B17C7A37D}"/>
              </a:ext>
            </a:extLst>
          </p:cNvPr>
          <p:cNvGrpSpPr/>
          <p:nvPr/>
        </p:nvGrpSpPr>
        <p:grpSpPr>
          <a:xfrm>
            <a:off x="5541463" y="3120992"/>
            <a:ext cx="3270285" cy="2283394"/>
            <a:chOff x="5541463" y="3120992"/>
            <a:chExt cx="3270285" cy="2283394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5546226" y="3299547"/>
              <a:ext cx="1035002" cy="850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 flipV="1">
              <a:off x="5541463" y="4581128"/>
              <a:ext cx="996448" cy="82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66" name="Oval 23"/>
            <p:cNvSpPr>
              <a:spLocks noChangeArrowheads="1"/>
            </p:cNvSpPr>
            <p:nvPr/>
          </p:nvSpPr>
          <p:spPr bwMode="auto">
            <a:xfrm>
              <a:off x="6537912" y="3959192"/>
              <a:ext cx="914400" cy="914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ko-KR" sz="3600" b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1800" b="0">
                <a:latin typeface="Arial" charset="0"/>
                <a:ea typeface="굴림" charset="0"/>
                <a:cs typeface="굴림" charset="0"/>
              </a:endParaRPr>
            </a:p>
          </p:txBody>
        </p:sp>
        <p:grpSp>
          <p:nvGrpSpPr>
            <p:cNvPr id="67" name="Group 24"/>
            <p:cNvGrpSpPr>
              <a:grpSpLocks/>
            </p:cNvGrpSpPr>
            <p:nvPr/>
          </p:nvGrpSpPr>
          <p:grpSpPr bwMode="auto">
            <a:xfrm>
              <a:off x="6918912" y="3120992"/>
              <a:ext cx="152400" cy="757238"/>
              <a:chOff x="2643" y="3171"/>
              <a:chExt cx="96" cy="477"/>
            </a:xfrm>
          </p:grpSpPr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 rot="5400000">
                <a:off x="2643" y="3171"/>
                <a:ext cx="96" cy="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69" name="Line 26"/>
              <p:cNvSpPr>
                <a:spLocks noChangeShapeType="1"/>
              </p:cNvSpPr>
              <p:nvPr/>
            </p:nvSpPr>
            <p:spPr bwMode="auto">
              <a:xfrm rot="5400000">
                <a:off x="2499" y="3456"/>
                <a:ext cx="381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902083" y="3254356"/>
                  <a:ext cx="905056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ko-KR" sz="1800" b="0" dirty="0">
                      <a:latin typeface="Arial" charset="0"/>
                      <a:ea typeface="굴림" charset="0"/>
                      <a:cs typeface="굴림" charset="0"/>
                    </a:rPr>
                    <a:t>Bias</a:t>
                  </a:r>
                </a:p>
                <a:p>
                  <a:pPr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en-US" altLang="ko-KR" dirty="0">
                      <a:solidFill>
                        <a:srgbClr val="FF0000"/>
                      </a:solidFill>
                      <a:latin typeface="Times New Roman" charset="0"/>
                      <a:ea typeface="굴림" charset="0"/>
                      <a:cs typeface="굴림" charset="0"/>
                    </a:rPr>
                    <a:t>=-0.5</a:t>
                  </a:r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2083" y="3254356"/>
                  <a:ext cx="905056" cy="646331"/>
                </a:xfrm>
                <a:prstGeom prst="rect">
                  <a:avLst/>
                </a:prstGeom>
                <a:blipFill>
                  <a:blip r:embed="rId9"/>
                  <a:stretch>
                    <a:fillRect t="-5660" r="-5369" b="-1415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ine 28"/>
            <p:cNvSpPr>
              <a:spLocks noChangeShapeType="1"/>
            </p:cNvSpPr>
            <p:nvPr/>
          </p:nvSpPr>
          <p:spPr bwMode="auto">
            <a:xfrm flipV="1">
              <a:off x="7452312" y="4416391"/>
              <a:ext cx="3409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7793243" y="4149691"/>
              <a:ext cx="477093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>
              <a:off x="8278348" y="4416392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7460324" y="4069485"/>
              <a:ext cx="2872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1800" b="0" i="1" dirty="0">
                  <a:latin typeface="Times New Roman" charset="0"/>
                  <a:ea typeface="굴림" charset="0"/>
                  <a:cs typeface="굴림" charset="0"/>
                </a:rPr>
                <a:t>v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406441" y="404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441" y="4047060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/>
            <p:cNvSpPr/>
            <p:nvPr/>
          </p:nvSpPr>
          <p:spPr>
            <a:xfrm>
              <a:off x="5872821" y="3235290"/>
              <a:ext cx="896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5</a:t>
              </a:r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=-2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93763" y="4932097"/>
              <a:ext cx="896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W</a:t>
              </a:r>
              <a:r>
                <a:rPr kumimoji="1" lang="en-US" altLang="ko-KR" baseline="-25000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6</a:t>
              </a:r>
              <a:r>
                <a:rPr kumimoji="1" lang="en-US" altLang="ko-KR" dirty="0">
                  <a:solidFill>
                    <a:srgbClr val="FF0000"/>
                  </a:solidFill>
                  <a:latin typeface="Arial" charset="0"/>
                  <a:ea typeface="굴림" charset="0"/>
                  <a:cs typeface="굴림" charset="0"/>
                </a:rPr>
                <a:t>=1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 Box 7">
            <a:extLst>
              <a:ext uri="{FF2B5EF4-FFF2-40B4-BE49-F238E27FC236}">
                <a16:creationId xmlns:a16="http://schemas.microsoft.com/office/drawing/2014/main" id="{F1FB2698-6755-400B-8D55-54494B089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864" y="374314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5851A073-0124-3C32-D020-D0D5C301E002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61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62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8703130">
            <a:off x="3569357" y="2458026"/>
            <a:ext cx="837686" cy="6154089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 – Both Neurons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2268836" y="3484498"/>
            <a:ext cx="3800377" cy="337350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/>
              <p:nvPr/>
            </p:nvSpPr>
            <p:spPr>
              <a:xfrm rot="18887112">
                <a:off x="151739" y="2870084"/>
                <a:ext cx="28105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7112">
                <a:off x="151739" y="2870084"/>
                <a:ext cx="2810577" cy="338554"/>
              </a:xfrm>
              <a:prstGeom prst="rect">
                <a:avLst/>
              </a:prstGeom>
              <a:blipFill>
                <a:blip r:embed="rId6"/>
                <a:stretch>
                  <a:fillRect r="-8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 rot="18703130">
            <a:off x="3808027" y="1102421"/>
            <a:ext cx="2698275" cy="615408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A4D71F-0BDC-4E71-A3B4-D964BBE16A68}"/>
              </a:ext>
            </a:extLst>
          </p:cNvPr>
          <p:cNvSpPr/>
          <p:nvPr/>
        </p:nvSpPr>
        <p:spPr>
          <a:xfrm rot="18703130">
            <a:off x="3348233" y="1975328"/>
            <a:ext cx="2105554" cy="615408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4E204E-8A27-4F63-98AE-0D9B91DD67A0}"/>
              </a:ext>
            </a:extLst>
          </p:cNvPr>
          <p:cNvSpPr/>
          <p:nvPr/>
        </p:nvSpPr>
        <p:spPr>
          <a:xfrm rot="18703130">
            <a:off x="4869606" y="631484"/>
            <a:ext cx="1423772" cy="6154089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9C3945E-3C87-BE67-9F34-232A67FCB8E6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344792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13CE40-E1E1-4646-AFBC-5372AA914AE0}"/>
              </a:ext>
            </a:extLst>
          </p:cNvPr>
          <p:cNvSpPr/>
          <p:nvPr/>
        </p:nvSpPr>
        <p:spPr>
          <a:xfrm rot="18703130">
            <a:off x="2405795" y="2946093"/>
            <a:ext cx="2105554" cy="6154089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28C9FB-0B86-4629-B614-BB327C4087BA}"/>
              </a:ext>
            </a:extLst>
          </p:cNvPr>
          <p:cNvSpPr/>
          <p:nvPr/>
        </p:nvSpPr>
        <p:spPr>
          <a:xfrm rot="18703130">
            <a:off x="4932411" y="351954"/>
            <a:ext cx="2105554" cy="6154089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(XOR)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53981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454263" y="541034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1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454263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ahoma" charset="0"/>
                <a:ea typeface="ＭＳ Ｐゴシック" charset="0"/>
              </a:rPr>
              <a:t>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2843807" y="2180446"/>
            <a:ext cx="4751759" cy="419663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2268836" y="3484498"/>
            <a:ext cx="3800377" cy="337350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/>
              <p:nvPr/>
            </p:nvSpPr>
            <p:spPr>
              <a:xfrm>
                <a:off x="5649921" y="4299587"/>
                <a:ext cx="281295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21" y="4299587"/>
                <a:ext cx="2812950" cy="338554"/>
              </a:xfrm>
              <a:prstGeom prst="rect">
                <a:avLst/>
              </a:prstGeom>
              <a:blipFill>
                <a:blip r:embed="rId6"/>
                <a:stretch>
                  <a:fillRect r="-434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/>
              <p:nvPr/>
            </p:nvSpPr>
            <p:spPr>
              <a:xfrm>
                <a:off x="2860076" y="6321842"/>
                <a:ext cx="28105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76" y="6321842"/>
                <a:ext cx="2810577" cy="338554"/>
              </a:xfrm>
              <a:prstGeom prst="rect">
                <a:avLst/>
              </a:prstGeom>
              <a:blipFill>
                <a:blip r:embed="rId7"/>
                <a:stretch>
                  <a:fillRect r="-434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7213D4F-222B-4A56-BCA3-2CE9BB960DF2}"/>
              </a:ext>
            </a:extLst>
          </p:cNvPr>
          <p:cNvSpPr/>
          <p:nvPr/>
        </p:nvSpPr>
        <p:spPr>
          <a:xfrm rot="18703130">
            <a:off x="4077651" y="1648425"/>
            <a:ext cx="1229627" cy="615408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5E2AE6-D8FA-E4B8-B1E1-2A1CA5643BB4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35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(Example 2)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7920" y="33730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93768" y="395820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14732" y="398261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170320" y="3525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2796" y="301903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1322" y="38791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7520" y="39826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9172" y="380613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2320" y="4287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0512" y="43006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6213" y="29105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04917" y="340469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89611" y="315516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2811" y="396982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85408" y="3821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7589" y="281726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0222" y="357774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4565" y="33047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8511" y="33193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7408" y="4583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9808" y="47358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66803" y="50370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51657" y="27117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4831" y="5204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9408" y="5345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7329" y="461800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7415" y="466216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57824" y="51294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1486" y="468689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1107" y="381742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2292" y="48928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6039" y="438861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71809" y="41783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8102" y="373863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496C5D5B-1377-258D-D48D-D70C5FB2F69E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64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7951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(Example 2 – First Neuron)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7920" y="33730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93768" y="395820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14732" y="398261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843808" y="4325521"/>
            <a:ext cx="5400600" cy="347051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/>
              <p:nvPr/>
            </p:nvSpPr>
            <p:spPr>
              <a:xfrm>
                <a:off x="514616" y="3965605"/>
                <a:ext cx="27265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6" y="3965605"/>
                <a:ext cx="2726516" cy="338554"/>
              </a:xfrm>
              <a:prstGeom prst="rect">
                <a:avLst/>
              </a:prstGeom>
              <a:blipFill>
                <a:blip r:embed="rId6"/>
                <a:stretch>
                  <a:fillRect l="-893" r="-1786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170320" y="3525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2796" y="301903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1322" y="38791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7520" y="39826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9172" y="380613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2320" y="4287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0512" y="43006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6213" y="29105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04917" y="340469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89611" y="315516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2811" y="396982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85408" y="3821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7589" y="281726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0222" y="357774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4565" y="33047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8511" y="33193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7408" y="4583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9808" y="47358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66803" y="50370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51657" y="27117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4831" y="5204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9408" y="5345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7329" y="461800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7415" y="466216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57824" y="51294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1486" y="468689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1107" y="381742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2292" y="48928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6039" y="438861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71809" y="41783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8102" y="373863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419090">
            <a:off x="4726882" y="2305243"/>
            <a:ext cx="1730834" cy="611925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419090">
            <a:off x="4845730" y="568744"/>
            <a:ext cx="1730834" cy="6119252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31C23DA-3B03-FB84-B233-29276CFE290B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65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55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52" grpId="0" animBg="1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(Example 2 - – Second Neuron)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7920" y="33730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93768" y="395820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14732" y="398261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5184401" y="2437410"/>
            <a:ext cx="814672" cy="3943917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/>
              <p:nvPr/>
            </p:nvSpPr>
            <p:spPr>
              <a:xfrm>
                <a:off x="4150769" y="2066742"/>
                <a:ext cx="28105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9" y="2066742"/>
                <a:ext cx="2810577" cy="338554"/>
              </a:xfrm>
              <a:prstGeom prst="rect">
                <a:avLst/>
              </a:prstGeom>
              <a:blipFill>
                <a:blip r:embed="rId6"/>
                <a:stretch>
                  <a:fillRect r="-434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170320" y="3525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2796" y="301903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1322" y="38791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7520" y="39826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9172" y="380613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2320" y="4287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0512" y="43006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6213" y="29105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04917" y="340469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89611" y="315516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2811" y="396982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85408" y="3821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7589" y="281726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0222" y="357774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4565" y="33047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8511" y="33193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7408" y="4583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9808" y="47358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66803" y="50370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51657" y="27117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4831" y="5204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9408" y="5345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7329" y="461800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7415" y="466216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57824" y="51294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1486" y="468689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1107" y="381742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2292" y="48928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6039" y="438861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71809" y="41783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8102" y="373863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20888549">
            <a:off x="3178468" y="1582302"/>
            <a:ext cx="2398999" cy="611925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20888549">
            <a:off x="5561459" y="1083248"/>
            <a:ext cx="2398999" cy="6119252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8A0C2187-3F7E-FA2E-6FA6-B4804EA43180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66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67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52" grpId="0" animBg="1"/>
      <p:bldP spid="5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(Example 2 – Combine)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7920" y="33730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93768" y="395820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14732" y="398261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843808" y="4325521"/>
            <a:ext cx="5400600" cy="347051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/>
              <p:nvPr/>
            </p:nvSpPr>
            <p:spPr>
              <a:xfrm>
                <a:off x="514616" y="3965605"/>
                <a:ext cx="27265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DD180-8920-451E-A1A4-80B2B3AF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6" y="3965605"/>
                <a:ext cx="2726516" cy="338554"/>
              </a:xfrm>
              <a:prstGeom prst="rect">
                <a:avLst/>
              </a:prstGeom>
              <a:blipFill>
                <a:blip r:embed="rId6"/>
                <a:stretch>
                  <a:fillRect l="-893" r="-1786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170320" y="3525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2796" y="301903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1322" y="38791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7520" y="39826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9172" y="380613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2320" y="4287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0512" y="43006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6213" y="29105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04917" y="340469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89611" y="315516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2811" y="396982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85408" y="3821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7589" y="281726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0222" y="357774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4565" y="33047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8511" y="33193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7408" y="4583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9808" y="47358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66803" y="50370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51657" y="27117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4831" y="5204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9408" y="5345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7329" y="461800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7415" y="466216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57824" y="51294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1486" y="468689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1107" y="381742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2292" y="48928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6039" y="438861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71809" y="41783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8102" y="373863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419090">
            <a:off x="4726882" y="2305243"/>
            <a:ext cx="1730834" cy="611925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419090">
            <a:off x="4845730" y="568744"/>
            <a:ext cx="1730834" cy="6119252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20888549">
            <a:off x="3178468" y="1582302"/>
            <a:ext cx="2398999" cy="611925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20888549">
            <a:off x="5561459" y="1083248"/>
            <a:ext cx="2398999" cy="6119252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 flipH="1" flipV="1">
            <a:off x="5184401" y="2437410"/>
            <a:ext cx="814672" cy="3943917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/>
              <p:nvPr/>
            </p:nvSpPr>
            <p:spPr>
              <a:xfrm>
                <a:off x="4150769" y="2066742"/>
                <a:ext cx="28105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72EF2B-2A99-40CC-B51E-0A0E04893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9" y="2066742"/>
                <a:ext cx="2810577" cy="338554"/>
              </a:xfrm>
              <a:prstGeom prst="rect">
                <a:avLst/>
              </a:prstGeom>
              <a:blipFill>
                <a:blip r:embed="rId7"/>
                <a:stretch>
                  <a:fillRect r="-434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4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59" grpId="0" animBg="1"/>
      <p:bldP spid="6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(Example 2 – Combine)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7920" y="33730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93768" y="395820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33008" y="36690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14732" y="398261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624358" y="4510412"/>
            <a:ext cx="2620049" cy="16216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0320" y="3525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2796" y="301903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41322" y="38791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7520" y="39826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9172" y="380613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2320" y="4287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0512" y="43006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6213" y="29105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04917" y="340469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89611" y="315516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2811" y="396982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85408" y="3821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7589" y="281726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0222" y="357774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4565" y="33047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8511" y="33193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7408" y="4583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9808" y="47358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66803" y="50370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51657" y="27117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4831" y="5204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9408" y="5345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7329" y="461800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7415" y="466216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57824" y="51294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1486" y="468689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1107" y="3817428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2292" y="48928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6039" y="438861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71809" y="417833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8102" y="373863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 flipH="1" flipV="1">
            <a:off x="5184401" y="2437409"/>
            <a:ext cx="439766" cy="209275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05984" y="2523744"/>
            <a:ext cx="3011424" cy="2145792"/>
          </a:xfrm>
          <a:custGeom>
            <a:avLst/>
            <a:gdLst>
              <a:gd name="connsiteX0" fmla="*/ 0 w 3011424"/>
              <a:gd name="connsiteY0" fmla="*/ 0 h 2145792"/>
              <a:gd name="connsiteX1" fmla="*/ 329184 w 3011424"/>
              <a:gd name="connsiteY1" fmla="*/ 1621536 h 2145792"/>
              <a:gd name="connsiteX2" fmla="*/ 377952 w 3011424"/>
              <a:gd name="connsiteY2" fmla="*/ 1889760 h 2145792"/>
              <a:gd name="connsiteX3" fmla="*/ 524256 w 3011424"/>
              <a:gd name="connsiteY3" fmla="*/ 2011680 h 2145792"/>
              <a:gd name="connsiteX4" fmla="*/ 3011424 w 3011424"/>
              <a:gd name="connsiteY4" fmla="*/ 2145792 h 2145792"/>
              <a:gd name="connsiteX0" fmla="*/ 0 w 3011424"/>
              <a:gd name="connsiteY0" fmla="*/ 0 h 2145792"/>
              <a:gd name="connsiteX1" fmla="*/ 329184 w 3011424"/>
              <a:gd name="connsiteY1" fmla="*/ 1621536 h 2145792"/>
              <a:gd name="connsiteX2" fmla="*/ 377952 w 3011424"/>
              <a:gd name="connsiteY2" fmla="*/ 1889760 h 2145792"/>
              <a:gd name="connsiteX3" fmla="*/ 841248 w 3011424"/>
              <a:gd name="connsiteY3" fmla="*/ 2048256 h 2145792"/>
              <a:gd name="connsiteX4" fmla="*/ 3011424 w 3011424"/>
              <a:gd name="connsiteY4" fmla="*/ 2145792 h 2145792"/>
              <a:gd name="connsiteX0" fmla="*/ 0 w 3011424"/>
              <a:gd name="connsiteY0" fmla="*/ 0 h 2145792"/>
              <a:gd name="connsiteX1" fmla="*/ 329184 w 3011424"/>
              <a:gd name="connsiteY1" fmla="*/ 1621536 h 2145792"/>
              <a:gd name="connsiteX2" fmla="*/ 402336 w 3011424"/>
              <a:gd name="connsiteY2" fmla="*/ 1926336 h 2145792"/>
              <a:gd name="connsiteX3" fmla="*/ 841248 w 3011424"/>
              <a:gd name="connsiteY3" fmla="*/ 2048256 h 2145792"/>
              <a:gd name="connsiteX4" fmla="*/ 3011424 w 3011424"/>
              <a:gd name="connsiteY4" fmla="*/ 2145792 h 214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424" h="2145792">
                <a:moveTo>
                  <a:pt x="0" y="0"/>
                </a:moveTo>
                <a:cubicBezTo>
                  <a:pt x="133096" y="653288"/>
                  <a:pt x="262128" y="1300480"/>
                  <a:pt x="329184" y="1621536"/>
                </a:cubicBezTo>
                <a:cubicBezTo>
                  <a:pt x="396240" y="1942592"/>
                  <a:pt x="316992" y="1855216"/>
                  <a:pt x="402336" y="1926336"/>
                </a:cubicBezTo>
                <a:cubicBezTo>
                  <a:pt x="487680" y="1997456"/>
                  <a:pt x="406400" y="2011680"/>
                  <a:pt x="841248" y="2048256"/>
                </a:cubicBezTo>
                <a:cubicBezTo>
                  <a:pt x="1276096" y="2084832"/>
                  <a:pt x="1987296" y="2100072"/>
                  <a:pt x="3011424" y="214579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2FDA9525-A0C2-79E1-2967-F9DEC852DB9A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39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Network</a:t>
            </a:r>
          </a:p>
          <a:p>
            <a:r>
              <a:rPr lang="en-US" dirty="0"/>
              <a:t>(Example 2 – Model )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334972" y="328498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805790" y="2842348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186790" y="2004148"/>
            <a:ext cx="152400" cy="757238"/>
            <a:chOff x="2643" y="3171"/>
            <a:chExt cx="96" cy="477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4305736" y="2137512"/>
                <a:ext cx="6335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26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736" y="2137512"/>
                <a:ext cx="633507" cy="646331"/>
              </a:xfrm>
              <a:prstGeom prst="rect">
                <a:avLst/>
              </a:prstGeom>
              <a:blipFill>
                <a:blip r:embed="rId2"/>
                <a:stretch>
                  <a:fillRect l="-7692" t="-5660" r="-86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4720190" y="3299547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061121" y="3032847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546226" y="3299547"/>
            <a:ext cx="1035002" cy="8501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2662788" y="3284984"/>
            <a:ext cx="1138239" cy="199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2662787" y="3484173"/>
            <a:ext cx="1167374" cy="1555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2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2952641"/>
                <a:ext cx="473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988399" y="303473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1</a:t>
            </a:r>
            <a:endParaRPr lang="en-GB" baseline="-25000" dirty="0">
              <a:solidFill>
                <a:srgbClr val="FF0000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342624" y="487169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780" y="160200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07933" y="4478259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3801027" y="4947186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4182027" y="4108986"/>
            <a:ext cx="152400" cy="757238"/>
            <a:chOff x="2643" y="3171"/>
            <a:chExt cx="96" cy="477"/>
          </a:xfrm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4300973" y="4242350"/>
                <a:ext cx="6335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5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973" y="4242350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 l="-8738" t="-5660" r="-8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8"/>
          <p:cNvSpPr>
            <a:spLocks noChangeShapeType="1"/>
          </p:cNvSpPr>
          <p:nvPr/>
        </p:nvSpPr>
        <p:spPr bwMode="auto">
          <a:xfrm flipV="1">
            <a:off x="4715427" y="5404385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056358" y="5137685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 flipV="1">
            <a:off x="5541463" y="4581128"/>
            <a:ext cx="996448" cy="8232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2662789" y="3484174"/>
            <a:ext cx="1178308" cy="16535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2662789" y="5031923"/>
            <a:ext cx="1092577" cy="38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9077" y="3497946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66993" y="5173553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6" name="Oval 23"/>
          <p:cNvSpPr>
            <a:spLocks noChangeArrowheads="1"/>
          </p:cNvSpPr>
          <p:nvPr/>
        </p:nvSpPr>
        <p:spPr bwMode="auto">
          <a:xfrm>
            <a:off x="6537912" y="3959192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en-US" altLang="ko-KR" sz="3600" b="0">
                <a:latin typeface="Arial" charset="0"/>
                <a:ea typeface="굴림" charset="0"/>
                <a:cs typeface="굴림" charset="0"/>
                <a:sym typeface="Symbol" charset="0"/>
              </a:rPr>
              <a:t></a:t>
            </a:r>
            <a:endParaRPr kumimoji="1" lang="en-US" altLang="ko-KR" sz="1800" b="0">
              <a:latin typeface="Arial" charset="0"/>
              <a:ea typeface="굴림" charset="0"/>
              <a:cs typeface="굴림" charset="0"/>
            </a:endParaRPr>
          </a:p>
        </p:txBody>
      </p: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6918912" y="3120992"/>
            <a:ext cx="152400" cy="757238"/>
            <a:chOff x="2643" y="3171"/>
            <a:chExt cx="96" cy="477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 rot="5400000">
              <a:off x="2643" y="3171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rot="5400000">
              <a:off x="2499" y="3456"/>
              <a:ext cx="38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7033755" y="3254356"/>
                <a:ext cx="641714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800" b="0" dirty="0">
                    <a:latin typeface="Arial" charset="0"/>
                    <a:ea typeface="굴림" charset="0"/>
                    <a:cs typeface="굴림" charset="0"/>
                  </a:rPr>
                  <a:t>Bias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GB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Times New Roman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0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3755" y="3254356"/>
                <a:ext cx="641714" cy="646331"/>
              </a:xfrm>
              <a:prstGeom prst="rect">
                <a:avLst/>
              </a:prstGeom>
              <a:blipFill>
                <a:blip r:embed="rId6"/>
                <a:stretch>
                  <a:fillRect l="-8571" t="-5660" r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28"/>
          <p:cNvSpPr>
            <a:spLocks noChangeShapeType="1"/>
          </p:cNvSpPr>
          <p:nvPr/>
        </p:nvSpPr>
        <p:spPr bwMode="auto">
          <a:xfrm flipV="1">
            <a:off x="7452312" y="4416391"/>
            <a:ext cx="340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7793243" y="4149691"/>
            <a:ext cx="47709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</a:t>
            </a:r>
            <a:r>
              <a:rPr kumimoji="1" lang="en-US" altLang="ko-KR" sz="1800" b="0" dirty="0">
                <a:latin typeface="Arial" charset="0"/>
                <a:ea typeface="굴림" charset="0"/>
                <a:cs typeface="굴림" charset="0"/>
                <a:sym typeface="Symbol" charset="0"/>
              </a:rPr>
              <a:t>(.)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8278348" y="441639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7460324" y="4069485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v</a:t>
            </a:r>
            <a:endParaRPr kumimoji="1" lang="en-US" altLang="ko-KR" sz="1800" b="0" dirty="0">
              <a:latin typeface="Arial" charset="0"/>
              <a:ea typeface="굴림" charset="0"/>
              <a:cs typeface="굴림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406441" y="404706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441" y="4047060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GB" altLang="ko-KR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7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7253" y="5018972"/>
                <a:ext cx="4789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5872821" y="3235290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93763" y="4932097"/>
            <a:ext cx="8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w</a:t>
            </a:r>
            <a:r>
              <a:rPr kumimoji="1" lang="en-US" altLang="ko-KR" baseline="-25000" dirty="0">
                <a:solidFill>
                  <a:srgbClr val="FF0000"/>
                </a:solidFill>
                <a:latin typeface="Arial" charset="0"/>
                <a:ea typeface="굴림" charset="0"/>
                <a:cs typeface="굴림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61610A19-177E-4048-AA94-D6AF3468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864" y="374314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C356B97-6755-47EB-A9A2-C26D7680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514" y="4992757"/>
            <a:ext cx="930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Output</a:t>
            </a:r>
          </a:p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8281E376-6AC8-4354-9A31-0F9B793C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469" y="5365898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48" name="Rectangle 57">
            <a:extLst>
              <a:ext uri="{FF2B5EF4-FFF2-40B4-BE49-F238E27FC236}">
                <a16:creationId xmlns:a16="http://schemas.microsoft.com/office/drawing/2014/main" id="{D411EBBE-D772-47AB-82F2-2BBDE236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59" y="5950457"/>
            <a:ext cx="955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Hidden</a:t>
            </a:r>
            <a:b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</a:b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Layers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857000" y="269407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6DB8B721-FF4A-5E1C-89BD-F976121C970F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69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699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949896" y="2189111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35496" y="599911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V="1">
            <a:off x="251520" y="2630285"/>
            <a:ext cx="3581400" cy="41910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"/>
              <p:cNvSpPr txBox="1">
                <a:spLocks noChangeArrowheads="1"/>
              </p:cNvSpPr>
              <p:nvPr/>
            </p:nvSpPr>
            <p:spPr>
              <a:xfrm>
                <a:off x="0" y="260350"/>
                <a:ext cx="8569325" cy="1143000"/>
              </a:xfr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Line Equation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350"/>
                <a:ext cx="8569325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67744" y="2249668"/>
                <a:ext cx="212397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49668"/>
                <a:ext cx="2123979" cy="338554"/>
              </a:xfrm>
              <a:prstGeom prst="rect">
                <a:avLst/>
              </a:prstGeom>
              <a:blipFill>
                <a:blip r:embed="rId3"/>
                <a:stretch>
                  <a:fillRect l="-1149" r="-2586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683695" y="5999111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95" y="5999111"/>
                <a:ext cx="5895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4487" y="205371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7" y="2053715"/>
                <a:ext cx="58189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BAB33-8B12-490F-B842-07D44A478F6B}"/>
                  </a:ext>
                </a:extLst>
              </p:cNvPr>
              <p:cNvSpPr/>
              <p:nvPr/>
            </p:nvSpPr>
            <p:spPr>
              <a:xfrm>
                <a:off x="4716016" y="3140968"/>
                <a:ext cx="4392488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GB" sz="2200" dirty="0">
                    <a:solidFill>
                      <a:srgbClr val="34495E"/>
                    </a:solidFill>
                    <a:latin typeface="Ubuntu"/>
                  </a:rPr>
                  <a:t>It allows you to </a:t>
                </a:r>
                <a:r>
                  <a:rPr lang="en-GB" sz="2200" b="1" dirty="0">
                    <a:solidFill>
                      <a:srgbClr val="7030A0"/>
                    </a:solidFill>
                    <a:latin typeface="Ubuntu"/>
                  </a:rPr>
                  <a:t>move the line down and up</a:t>
                </a:r>
                <a:r>
                  <a:rPr lang="en-GB" sz="2200" dirty="0">
                    <a:solidFill>
                      <a:srgbClr val="34495E"/>
                    </a:solidFill>
                    <a:latin typeface="Ubuntu"/>
                  </a:rPr>
                  <a:t> fitting the prediction with the data better.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GB" sz="2200" dirty="0">
                    <a:solidFill>
                      <a:srgbClr val="34495E"/>
                    </a:solidFill>
                    <a:latin typeface="Ubuntu"/>
                  </a:rPr>
                  <a:t>If the constant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rgbClr val="34495E"/>
                    </a:solidFill>
                    <a:latin typeface="Ubuntu"/>
                  </a:rPr>
                  <a:t>is absent then the line will </a:t>
                </a:r>
                <a:r>
                  <a:rPr lang="en-GB" sz="2200" b="1" dirty="0">
                    <a:solidFill>
                      <a:srgbClr val="FF0000"/>
                    </a:solidFill>
                    <a:latin typeface="Ubuntu"/>
                  </a:rPr>
                  <a:t>pass through the origin (0, 0) </a:t>
                </a:r>
                <a:r>
                  <a:rPr lang="en-GB" sz="2200" dirty="0">
                    <a:solidFill>
                      <a:srgbClr val="34495E"/>
                    </a:solidFill>
                    <a:latin typeface="Ubuntu"/>
                  </a:rPr>
                  <a:t>and you will get a poorer fit.</a:t>
                </a:r>
                <a:endParaRPr lang="en-AU" sz="2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BAB33-8B12-490F-B842-07D44A478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140968"/>
                <a:ext cx="4392488" cy="2462213"/>
              </a:xfrm>
              <a:prstGeom prst="rect">
                <a:avLst/>
              </a:prstGeom>
              <a:blipFill>
                <a:blip r:embed="rId6"/>
                <a:stretch>
                  <a:fillRect l="-1528" t="-1485" r="-1806" b="-5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7A47F4D-4886-4D3B-845F-4F5DE8DC4C28}"/>
              </a:ext>
            </a:extLst>
          </p:cNvPr>
          <p:cNvSpPr/>
          <p:nvPr/>
        </p:nvSpPr>
        <p:spPr>
          <a:xfrm>
            <a:off x="585854" y="598120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Ubuntu"/>
              </a:rPr>
              <a:t>(0, 0) </a:t>
            </a:r>
            <a:endParaRPr lang="en-AU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53BC438-CDAE-E483-78FA-BBBFB7EBCF14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7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7569468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Multi-Layer Perceptron</a:t>
            </a:r>
          </a:p>
          <a:p>
            <a:r>
              <a:rPr lang="en-US" altLang="zh-TW" dirty="0">
                <a:ea typeface="PMingLiU" pitchFamily="18" charset="-120"/>
              </a:rPr>
              <a:t>(One hidden layer) 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6810077" y="1642375"/>
            <a:ext cx="930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Output</a:t>
            </a:r>
          </a:p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2090724" y="1637589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2846374" y="2627338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2870187" y="2616225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>
            <a:off x="2859074" y="2616225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 flipV="1">
            <a:off x="2844787" y="2857525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2859074" y="3117875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>
            <a:off x="2881299" y="3130575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>
            <a:off x="2846374" y="3667150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3" name="Line 27"/>
          <p:cNvSpPr>
            <a:spLocks noChangeShapeType="1"/>
          </p:cNvSpPr>
          <p:nvPr/>
        </p:nvSpPr>
        <p:spPr bwMode="auto">
          <a:xfrm>
            <a:off x="2846374" y="3667150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>
            <a:off x="2859074" y="3667150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5" name="Line 29"/>
          <p:cNvSpPr>
            <a:spLocks noChangeShapeType="1"/>
          </p:cNvSpPr>
          <p:nvPr/>
        </p:nvSpPr>
        <p:spPr bwMode="auto">
          <a:xfrm flipV="1">
            <a:off x="2822562" y="2857525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 flipV="1">
            <a:off x="2859074" y="3808438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7" name="Line 31"/>
          <p:cNvSpPr>
            <a:spLocks noChangeShapeType="1"/>
          </p:cNvSpPr>
          <p:nvPr/>
        </p:nvSpPr>
        <p:spPr bwMode="auto">
          <a:xfrm>
            <a:off x="2859074" y="4238650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8" name="Line 32"/>
          <p:cNvSpPr>
            <a:spLocks noChangeShapeType="1"/>
          </p:cNvSpPr>
          <p:nvPr/>
        </p:nvSpPr>
        <p:spPr bwMode="auto">
          <a:xfrm>
            <a:off x="2859074" y="4216425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 flipV="1">
            <a:off x="2844787" y="3806850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0" name="Line 34"/>
          <p:cNvSpPr>
            <a:spLocks noChangeShapeType="1"/>
          </p:cNvSpPr>
          <p:nvPr/>
        </p:nvSpPr>
        <p:spPr bwMode="auto">
          <a:xfrm>
            <a:off x="2846374" y="4695850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 flipV="1">
            <a:off x="2846374" y="3797325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 flipV="1">
            <a:off x="2844787" y="4641875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>
            <a:off x="2846374" y="5222900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V="1">
            <a:off x="2870187" y="5432450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V="1">
            <a:off x="2870187" y="2859113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0" name="Line 54"/>
          <p:cNvSpPr>
            <a:spLocks noChangeShapeType="1"/>
          </p:cNvSpPr>
          <p:nvPr/>
        </p:nvSpPr>
        <p:spPr bwMode="auto">
          <a:xfrm>
            <a:off x="5344788" y="2865167"/>
            <a:ext cx="1476402" cy="122902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1" name="Line 55"/>
          <p:cNvSpPr>
            <a:spLocks noChangeShapeType="1"/>
          </p:cNvSpPr>
          <p:nvPr/>
        </p:nvSpPr>
        <p:spPr bwMode="auto">
          <a:xfrm>
            <a:off x="5354312" y="3786211"/>
            <a:ext cx="1466876" cy="30797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2" name="Line 56"/>
          <p:cNvSpPr>
            <a:spLocks noChangeShapeType="1"/>
          </p:cNvSpPr>
          <p:nvPr/>
        </p:nvSpPr>
        <p:spPr bwMode="auto">
          <a:xfrm flipV="1">
            <a:off x="5343201" y="4104244"/>
            <a:ext cx="1476401" cy="127039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3" name="Rectangle 57"/>
          <p:cNvSpPr>
            <a:spLocks noChangeArrowheads="1"/>
          </p:cNvSpPr>
          <p:nvPr/>
        </p:nvSpPr>
        <p:spPr bwMode="auto">
          <a:xfrm>
            <a:off x="4754549" y="1628800"/>
            <a:ext cx="955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  <a:t>Hidden</a:t>
            </a:r>
            <a:b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</a:br>
            <a: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Layers</a:t>
            </a: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2563" y="2589238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013" y="3122636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6375" y="2878162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9074" y="2865166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00" y="4624412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01" y="2868636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014" y="3786211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48" y="4610422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2465843" y="2373983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2465843" y="289324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465843" y="346580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465843" y="398506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465843" y="448867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465843" y="500792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465843" y="5586735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876787" y="261514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4876787" y="3523257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4876787" y="4375467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4876787" y="5158663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6821189" y="3886265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Line 56"/>
          <p:cNvSpPr>
            <a:spLocks noChangeShapeType="1"/>
          </p:cNvSpPr>
          <p:nvPr/>
        </p:nvSpPr>
        <p:spPr bwMode="auto">
          <a:xfrm flipV="1">
            <a:off x="5346377" y="4123446"/>
            <a:ext cx="1463700" cy="49820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1880" y="6153112"/>
            <a:ext cx="2251556" cy="553998"/>
            <a:chOff x="1622724" y="6153112"/>
            <a:chExt cx="2251556" cy="553998"/>
          </a:xfrm>
        </p:grpSpPr>
        <p:sp>
          <p:nvSpPr>
            <p:cNvPr id="88" name="Oval 87"/>
            <p:cNvSpPr/>
            <p:nvPr/>
          </p:nvSpPr>
          <p:spPr>
            <a:xfrm>
              <a:off x="1622724" y="616530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0072" y="6153112"/>
              <a:ext cx="2902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=</a:t>
              </a:r>
            </a:p>
          </p:txBody>
        </p:sp>
        <p:sp>
          <p:nvSpPr>
            <p:cNvPr id="89" name="Oval 23"/>
            <p:cNvSpPr>
              <a:spLocks noChangeArrowheads="1"/>
            </p:cNvSpPr>
            <p:nvPr/>
          </p:nvSpPr>
          <p:spPr bwMode="auto">
            <a:xfrm>
              <a:off x="2566595" y="6189168"/>
              <a:ext cx="468000" cy="46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sz="30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30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397187" y="6173710"/>
              <a:ext cx="477093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93" name="Line 30"/>
            <p:cNvSpPr>
              <a:spLocks noChangeShapeType="1"/>
            </p:cNvSpPr>
            <p:nvPr/>
          </p:nvSpPr>
          <p:spPr bwMode="auto">
            <a:xfrm flipV="1">
              <a:off x="3034595" y="6451625"/>
              <a:ext cx="362592" cy="1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2AE4C4A8-BAD4-73A3-2380-C0C3D8F5C8D3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70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881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Question: (Example 3)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V="1">
            <a:off x="3633167" y="1772816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718767" y="5582816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8626" y="342529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66957" y="219659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58854" y="411500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05438" y="403489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16" y="16880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34" y="5530696"/>
                <a:ext cx="58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61026" y="357769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53502" y="307130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2028" y="39314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18226" y="403489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59878" y="385841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3026" y="433969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218" y="43529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86919" y="296278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95623" y="345697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0317" y="320743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2811" y="396982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85408" y="3821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7589" y="2817264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0222" y="357774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4565" y="330478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8511" y="33193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7408" y="4583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65161" y="47358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66803" y="5037005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51657" y="271177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4831" y="5204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9408" y="534548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7329" y="461800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0604" y="290054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57824" y="51294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1486" y="468689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38551" y="227282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2292" y="4892859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59228" y="2627002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62515" y="4230611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28808" y="379091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2FDA9525-A0C2-79E1-2967-F9DEC852DB9A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71</a:t>
            </a:fld>
            <a:endParaRPr lang="en-GB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AF4BE9-19DF-F8D9-0193-AA577C68D57B}"/>
              </a:ext>
            </a:extLst>
          </p:cNvPr>
          <p:cNvSpPr/>
          <p:nvPr/>
        </p:nvSpPr>
        <p:spPr>
          <a:xfrm>
            <a:off x="6769877" y="400424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5FF9FB-9C45-718C-FE33-0C3A9EB0E9BE}"/>
              </a:ext>
            </a:extLst>
          </p:cNvPr>
          <p:cNvSpPr/>
          <p:nvPr/>
        </p:nvSpPr>
        <p:spPr>
          <a:xfrm>
            <a:off x="7653524" y="470819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135F8-3909-E252-45F9-8BF130CB9C2D}"/>
              </a:ext>
            </a:extLst>
          </p:cNvPr>
          <p:cNvSpPr/>
          <p:nvPr/>
        </p:nvSpPr>
        <p:spPr>
          <a:xfrm>
            <a:off x="7162148" y="4434646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37DB9C-1AF2-674C-EE43-7E3D06DB3286}"/>
              </a:ext>
            </a:extLst>
          </p:cNvPr>
          <p:cNvSpPr/>
          <p:nvPr/>
        </p:nvSpPr>
        <p:spPr>
          <a:xfrm>
            <a:off x="6730501" y="3228797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03D352-E44E-FA3A-314A-08B54EECE2D1}"/>
              </a:ext>
            </a:extLst>
          </p:cNvPr>
          <p:cNvSpPr/>
          <p:nvPr/>
        </p:nvSpPr>
        <p:spPr>
          <a:xfrm>
            <a:off x="7614148" y="3932750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CF540D-5092-E419-9B2F-A0E770F1D47D}"/>
              </a:ext>
            </a:extLst>
          </p:cNvPr>
          <p:cNvSpPr/>
          <p:nvPr/>
        </p:nvSpPr>
        <p:spPr>
          <a:xfrm>
            <a:off x="7122772" y="3659203"/>
            <a:ext cx="614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090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7318747" y="2160612"/>
            <a:ext cx="930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Output</a:t>
            </a:r>
          </a:p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1108447" y="1828088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1864097" y="2817837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1887910" y="2806724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>
            <a:off x="1876797" y="2806724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 flipV="1">
            <a:off x="1862510" y="3048024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1876797" y="3308374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>
            <a:off x="1899022" y="3321074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>
            <a:off x="1864097" y="3857649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3" name="Line 27"/>
          <p:cNvSpPr>
            <a:spLocks noChangeShapeType="1"/>
          </p:cNvSpPr>
          <p:nvPr/>
        </p:nvSpPr>
        <p:spPr bwMode="auto">
          <a:xfrm>
            <a:off x="1864097" y="3857649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>
            <a:off x="1876797" y="3857649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5" name="Line 29"/>
          <p:cNvSpPr>
            <a:spLocks noChangeShapeType="1"/>
          </p:cNvSpPr>
          <p:nvPr/>
        </p:nvSpPr>
        <p:spPr bwMode="auto">
          <a:xfrm flipV="1">
            <a:off x="1840285" y="3048024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 flipV="1">
            <a:off x="1876797" y="3998937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7" name="Line 31"/>
          <p:cNvSpPr>
            <a:spLocks noChangeShapeType="1"/>
          </p:cNvSpPr>
          <p:nvPr/>
        </p:nvSpPr>
        <p:spPr bwMode="auto">
          <a:xfrm>
            <a:off x="1876797" y="4429149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8" name="Line 32"/>
          <p:cNvSpPr>
            <a:spLocks noChangeShapeType="1"/>
          </p:cNvSpPr>
          <p:nvPr/>
        </p:nvSpPr>
        <p:spPr bwMode="auto">
          <a:xfrm>
            <a:off x="1876797" y="4406924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 flipV="1">
            <a:off x="1862510" y="3997349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0" name="Line 34"/>
          <p:cNvSpPr>
            <a:spLocks noChangeShapeType="1"/>
          </p:cNvSpPr>
          <p:nvPr/>
        </p:nvSpPr>
        <p:spPr bwMode="auto">
          <a:xfrm>
            <a:off x="1864097" y="4886349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 flipV="1">
            <a:off x="1864097" y="3987824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 flipV="1">
            <a:off x="1862510" y="4832374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>
            <a:off x="1864097" y="5413399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V="1">
            <a:off x="1887910" y="5622949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V="1">
            <a:off x="1887910" y="3049612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9" name="Line 43"/>
          <p:cNvSpPr>
            <a:spLocks noChangeShapeType="1"/>
          </p:cNvSpPr>
          <p:nvPr/>
        </p:nvSpPr>
        <p:spPr bwMode="auto">
          <a:xfrm>
            <a:off x="4231060" y="3068662"/>
            <a:ext cx="1882775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0" name="Line 44"/>
          <p:cNvSpPr>
            <a:spLocks noChangeShapeType="1"/>
          </p:cNvSpPr>
          <p:nvPr/>
        </p:nvSpPr>
        <p:spPr bwMode="auto">
          <a:xfrm>
            <a:off x="4254872" y="3079774"/>
            <a:ext cx="1870075" cy="1335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4254872" y="3079774"/>
            <a:ext cx="1870075" cy="21463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2" name="Line 46"/>
          <p:cNvSpPr>
            <a:spLocks noChangeShapeType="1"/>
          </p:cNvSpPr>
          <p:nvPr/>
        </p:nvSpPr>
        <p:spPr bwMode="auto">
          <a:xfrm flipV="1">
            <a:off x="4231060" y="3416324"/>
            <a:ext cx="1858962" cy="582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3" name="Line 47"/>
          <p:cNvSpPr>
            <a:spLocks noChangeShapeType="1"/>
          </p:cNvSpPr>
          <p:nvPr/>
        </p:nvSpPr>
        <p:spPr bwMode="auto">
          <a:xfrm>
            <a:off x="4254872" y="3994174"/>
            <a:ext cx="1870075" cy="407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4" name="Line 48"/>
          <p:cNvSpPr>
            <a:spLocks noChangeShapeType="1"/>
          </p:cNvSpPr>
          <p:nvPr/>
        </p:nvSpPr>
        <p:spPr bwMode="auto">
          <a:xfrm>
            <a:off x="4231060" y="4006874"/>
            <a:ext cx="1870075" cy="1219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5" name="Line 49"/>
          <p:cNvSpPr>
            <a:spLocks noChangeShapeType="1"/>
          </p:cNvSpPr>
          <p:nvPr/>
        </p:nvSpPr>
        <p:spPr bwMode="auto">
          <a:xfrm flipV="1">
            <a:off x="4264397" y="3414737"/>
            <a:ext cx="1847850" cy="14287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>
            <a:off x="4242172" y="4864124"/>
            <a:ext cx="1905000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7" name="Line 51"/>
          <p:cNvSpPr>
            <a:spLocks noChangeShapeType="1"/>
          </p:cNvSpPr>
          <p:nvPr/>
        </p:nvSpPr>
        <p:spPr bwMode="auto">
          <a:xfrm flipV="1">
            <a:off x="4275510" y="3438549"/>
            <a:ext cx="1812925" cy="21955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8" name="Line 52"/>
          <p:cNvSpPr>
            <a:spLocks noChangeShapeType="1"/>
          </p:cNvSpPr>
          <p:nvPr/>
        </p:nvSpPr>
        <p:spPr bwMode="auto">
          <a:xfrm flipV="1">
            <a:off x="4242172" y="4410099"/>
            <a:ext cx="1871663" cy="12461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9" name="Line 53"/>
          <p:cNvSpPr>
            <a:spLocks noChangeShapeType="1"/>
          </p:cNvSpPr>
          <p:nvPr/>
        </p:nvSpPr>
        <p:spPr bwMode="auto">
          <a:xfrm flipV="1">
            <a:off x="4242172" y="5234012"/>
            <a:ext cx="1871663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0" name="Line 54"/>
          <p:cNvSpPr>
            <a:spLocks noChangeShapeType="1"/>
          </p:cNvSpPr>
          <p:nvPr/>
        </p:nvSpPr>
        <p:spPr bwMode="auto">
          <a:xfrm>
            <a:off x="6471022" y="3525862"/>
            <a:ext cx="1185863" cy="7620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1" name="Line 55"/>
          <p:cNvSpPr>
            <a:spLocks noChangeShapeType="1"/>
          </p:cNvSpPr>
          <p:nvPr/>
        </p:nvSpPr>
        <p:spPr bwMode="auto">
          <a:xfrm flipV="1">
            <a:off x="6577073" y="4308498"/>
            <a:ext cx="1065524" cy="6608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2" name="Line 56"/>
          <p:cNvSpPr>
            <a:spLocks noChangeShapeType="1"/>
          </p:cNvSpPr>
          <p:nvPr/>
        </p:nvSpPr>
        <p:spPr bwMode="auto">
          <a:xfrm flipV="1">
            <a:off x="6483722" y="4284687"/>
            <a:ext cx="1160463" cy="10398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3" name="Rectangle 57"/>
          <p:cNvSpPr>
            <a:spLocks noChangeArrowheads="1"/>
          </p:cNvSpPr>
          <p:nvPr/>
        </p:nvSpPr>
        <p:spPr bwMode="auto">
          <a:xfrm>
            <a:off x="4775572" y="2160612"/>
            <a:ext cx="955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  <a:t>Hidden</a:t>
            </a:r>
            <a:b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</a:br>
            <a: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Layers</a:t>
            </a: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Multi-Layer Perceptron </a:t>
            </a:r>
          </a:p>
          <a:p>
            <a:r>
              <a:rPr lang="en-US" altLang="zh-TW" dirty="0">
                <a:ea typeface="PMingLiU" pitchFamily="18" charset="-120"/>
              </a:rPr>
              <a:t>(Two hidden layers)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2272" y="59201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dirty="0">
                <a:latin typeface="Tahoma" charset="0"/>
                <a:ea typeface="ＭＳ Ｐゴシック" charset="0"/>
              </a:rPr>
              <a:t>Each element of the preceding layer is connected with each element of the next layer (fully connected).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2272" y="62014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dirty="0">
                <a:latin typeface="Tahoma" charset="0"/>
                <a:ea typeface="ＭＳ Ｐゴシック" charset="0"/>
              </a:rPr>
              <a:t>Each hidden layer is built from artificial neurons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2272" y="59341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dirty="0">
                <a:latin typeface="Tahoma" charset="0"/>
                <a:ea typeface="ＭＳ Ｐゴシック" charset="0"/>
              </a:rPr>
              <a:t>There is no interconnection between artificial neurons from the same layer. </a:t>
            </a: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0286" y="2779737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36" y="3313135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4098" y="3068661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6797" y="3055665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0923" y="4814911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0924" y="3059135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4737" y="3976710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671" y="4800921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483566" y="256448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1483566" y="308374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483566" y="365630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1483566" y="417556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83566" y="467916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483566" y="519842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1483566" y="577723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851920" y="281636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3851920" y="372447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3851920" y="457668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3851920" y="53598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6109073" y="320986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6109073" y="411798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6109073" y="49701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7642597" y="405183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Multi-Layer Perceptron</a:t>
            </a:r>
          </a:p>
          <a:p>
            <a:r>
              <a:rPr lang="en-US" altLang="zh-TW" dirty="0">
                <a:ea typeface="PMingLiU" pitchFamily="18" charset="-120"/>
              </a:rPr>
              <a:t>(Visualizing Decision Boundary) </a:t>
            </a:r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502" t="21336" r="16740" b="14657"/>
          <a:stretch/>
        </p:blipFill>
        <p:spPr>
          <a:xfrm>
            <a:off x="26640" y="1772816"/>
            <a:ext cx="86784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The single-layer perceptron classifiers discussed previously can only deal with linearly separable sets of patterns. </a:t>
            </a: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The multilayer networks are the most widespread neural network architecture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Made useful until the 1980s, because of lack of efficient training algorithms  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The introduction of the </a:t>
            </a:r>
            <a:r>
              <a:rPr lang="en-US" altLang="zh-TW" dirty="0">
                <a:solidFill>
                  <a:srgbClr val="E52A0B"/>
                </a:solidFill>
                <a:ea typeface="PMingLiU" pitchFamily="18" charset="-120"/>
              </a:rPr>
              <a:t>backpropagation</a:t>
            </a:r>
            <a:r>
              <a:rPr lang="en-US" altLang="zh-TW" dirty="0">
                <a:ea typeface="PMingLiU" pitchFamily="18" charset="-120"/>
              </a:rPr>
              <a:t> training algorithm.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Why the MLP?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8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0820" name="Rectangle 4"/>
              <p:cNvSpPr>
                <a:spLocks noChangeArrowheads="1"/>
              </p:cNvSpPr>
              <p:nvPr/>
            </p:nvSpPr>
            <p:spPr bwMode="auto">
              <a:xfrm>
                <a:off x="6804248" y="1948683"/>
                <a:ext cx="1690335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</a:rPr>
                  <a:t>Output</a:t>
                </a:r>
              </a:p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ＭＳ Ｐゴシック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ＭＳ Ｐゴシック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ＭＳ Ｐゴシック" charset="0"/>
                      </a:rPr>
                      <m:t>𝑐𝑙𝑎𝑠𝑠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ＭＳ Ｐゴシック" charset="0"/>
                      </a:rPr>
                      <m:t>)</m:t>
                    </m:r>
                  </m:oMath>
                </a14:m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9082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248" y="1948683"/>
                <a:ext cx="1690335" cy="643766"/>
              </a:xfrm>
              <a:prstGeom prst="rect">
                <a:avLst/>
              </a:prstGeom>
              <a:blipFill>
                <a:blip r:embed="rId3"/>
                <a:stretch>
                  <a:fillRect l="-2527" t="-5714" r="-1083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-84136" y="1948683"/>
            <a:ext cx="75982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378651" y="2817837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402464" y="2806724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>
            <a:off x="391351" y="2806724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 flipV="1">
            <a:off x="377064" y="3048024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391351" y="3308374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>
            <a:off x="413576" y="3321074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>
            <a:off x="378651" y="3857649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3" name="Line 27"/>
          <p:cNvSpPr>
            <a:spLocks noChangeShapeType="1"/>
          </p:cNvSpPr>
          <p:nvPr/>
        </p:nvSpPr>
        <p:spPr bwMode="auto">
          <a:xfrm>
            <a:off x="378651" y="3857649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>
            <a:off x="391351" y="3857649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5" name="Line 29"/>
          <p:cNvSpPr>
            <a:spLocks noChangeShapeType="1"/>
          </p:cNvSpPr>
          <p:nvPr/>
        </p:nvSpPr>
        <p:spPr bwMode="auto">
          <a:xfrm flipV="1">
            <a:off x="354839" y="3048024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 flipV="1">
            <a:off x="391351" y="3998937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7" name="Line 31"/>
          <p:cNvSpPr>
            <a:spLocks noChangeShapeType="1"/>
          </p:cNvSpPr>
          <p:nvPr/>
        </p:nvSpPr>
        <p:spPr bwMode="auto">
          <a:xfrm>
            <a:off x="391351" y="4429149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8" name="Line 32"/>
          <p:cNvSpPr>
            <a:spLocks noChangeShapeType="1"/>
          </p:cNvSpPr>
          <p:nvPr/>
        </p:nvSpPr>
        <p:spPr bwMode="auto">
          <a:xfrm>
            <a:off x="391351" y="4406924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 flipV="1">
            <a:off x="377064" y="3997349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0" name="Line 34"/>
          <p:cNvSpPr>
            <a:spLocks noChangeShapeType="1"/>
          </p:cNvSpPr>
          <p:nvPr/>
        </p:nvSpPr>
        <p:spPr bwMode="auto">
          <a:xfrm>
            <a:off x="378651" y="4886349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 flipV="1">
            <a:off x="378651" y="3987824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 flipV="1">
            <a:off x="377064" y="4832374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>
            <a:off x="378651" y="5413399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V="1">
            <a:off x="402464" y="5622949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V="1">
            <a:off x="402464" y="3049612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9" name="Line 43"/>
          <p:cNvSpPr>
            <a:spLocks noChangeShapeType="1"/>
          </p:cNvSpPr>
          <p:nvPr/>
        </p:nvSpPr>
        <p:spPr bwMode="auto">
          <a:xfrm>
            <a:off x="3917710" y="3068662"/>
            <a:ext cx="1882775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0" name="Line 44"/>
          <p:cNvSpPr>
            <a:spLocks noChangeShapeType="1"/>
          </p:cNvSpPr>
          <p:nvPr/>
        </p:nvSpPr>
        <p:spPr bwMode="auto">
          <a:xfrm>
            <a:off x="3941522" y="3079774"/>
            <a:ext cx="1870075" cy="1335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3941522" y="3079774"/>
            <a:ext cx="1870075" cy="21463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2" name="Line 46"/>
          <p:cNvSpPr>
            <a:spLocks noChangeShapeType="1"/>
          </p:cNvSpPr>
          <p:nvPr/>
        </p:nvSpPr>
        <p:spPr bwMode="auto">
          <a:xfrm flipV="1">
            <a:off x="3917710" y="3416324"/>
            <a:ext cx="1858962" cy="582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3" name="Line 47"/>
          <p:cNvSpPr>
            <a:spLocks noChangeShapeType="1"/>
          </p:cNvSpPr>
          <p:nvPr/>
        </p:nvSpPr>
        <p:spPr bwMode="auto">
          <a:xfrm>
            <a:off x="3941522" y="3994174"/>
            <a:ext cx="1870075" cy="407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4" name="Line 48"/>
          <p:cNvSpPr>
            <a:spLocks noChangeShapeType="1"/>
          </p:cNvSpPr>
          <p:nvPr/>
        </p:nvSpPr>
        <p:spPr bwMode="auto">
          <a:xfrm>
            <a:off x="3917710" y="4006874"/>
            <a:ext cx="1870075" cy="1219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5" name="Line 49"/>
          <p:cNvSpPr>
            <a:spLocks noChangeShapeType="1"/>
          </p:cNvSpPr>
          <p:nvPr/>
        </p:nvSpPr>
        <p:spPr bwMode="auto">
          <a:xfrm flipV="1">
            <a:off x="3951047" y="3414737"/>
            <a:ext cx="1847850" cy="14287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>
            <a:off x="3928822" y="4864124"/>
            <a:ext cx="1905000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7" name="Line 51"/>
          <p:cNvSpPr>
            <a:spLocks noChangeShapeType="1"/>
          </p:cNvSpPr>
          <p:nvPr/>
        </p:nvSpPr>
        <p:spPr bwMode="auto">
          <a:xfrm flipV="1">
            <a:off x="3962160" y="3438549"/>
            <a:ext cx="1812925" cy="21955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8" name="Line 52"/>
          <p:cNvSpPr>
            <a:spLocks noChangeShapeType="1"/>
          </p:cNvSpPr>
          <p:nvPr/>
        </p:nvSpPr>
        <p:spPr bwMode="auto">
          <a:xfrm flipV="1">
            <a:off x="3928822" y="4410099"/>
            <a:ext cx="1871663" cy="12461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9" name="Line 53"/>
          <p:cNvSpPr>
            <a:spLocks noChangeShapeType="1"/>
          </p:cNvSpPr>
          <p:nvPr/>
        </p:nvSpPr>
        <p:spPr bwMode="auto">
          <a:xfrm flipV="1">
            <a:off x="3928822" y="5234012"/>
            <a:ext cx="1871663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0" name="Line 54"/>
          <p:cNvSpPr>
            <a:spLocks noChangeShapeType="1"/>
          </p:cNvSpPr>
          <p:nvPr/>
        </p:nvSpPr>
        <p:spPr bwMode="auto">
          <a:xfrm>
            <a:off x="6157672" y="3525862"/>
            <a:ext cx="1185863" cy="7620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1" name="Line 55"/>
          <p:cNvSpPr>
            <a:spLocks noChangeShapeType="1"/>
          </p:cNvSpPr>
          <p:nvPr/>
        </p:nvSpPr>
        <p:spPr bwMode="auto">
          <a:xfrm flipV="1">
            <a:off x="6263723" y="4308498"/>
            <a:ext cx="1065524" cy="6608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2" name="Line 56"/>
          <p:cNvSpPr>
            <a:spLocks noChangeShapeType="1"/>
          </p:cNvSpPr>
          <p:nvPr/>
        </p:nvSpPr>
        <p:spPr bwMode="auto">
          <a:xfrm flipV="1">
            <a:off x="6170372" y="4284687"/>
            <a:ext cx="1160463" cy="10398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873" name="Rectangle 57"/>
              <p:cNvSpPr>
                <a:spLocks noChangeArrowheads="1"/>
              </p:cNvSpPr>
              <p:nvPr/>
            </p:nvSpPr>
            <p:spPr bwMode="auto">
              <a:xfrm>
                <a:off x="2122636" y="1948683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90873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2636" y="1948683"/>
                <a:ext cx="952183" cy="643766"/>
              </a:xfrm>
              <a:prstGeom prst="rect">
                <a:avLst/>
              </a:prstGeom>
              <a:blipFill>
                <a:blip r:embed="rId4"/>
                <a:stretch>
                  <a:fillRect l="-5128" t="-5714" r="-1282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General Architecture </a:t>
            </a:r>
          </a:p>
          <a:p>
            <a:r>
              <a:rPr lang="en-US" altLang="zh-TW" dirty="0">
                <a:ea typeface="PMingLiU" pitchFamily="18" charset="-120"/>
              </a:rPr>
              <a:t>(Binary Classifier)</a:t>
            </a: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40" y="2779737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90" y="3313135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52" y="3068661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351" y="3055665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477" y="4814911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478" y="3059135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91" y="3976710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225" y="4800921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-1880" y="256448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-1880" y="308374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-1880" y="365630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-1880" y="417556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-1880" y="467916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-1880" y="519842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-1880" y="577723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66474" y="281636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2366474" y="372447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2366474" y="457668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2366474" y="53598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5795723" y="320986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5795723" y="411798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5795723" y="49701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7329247" y="405183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3175848" y="1948683"/>
                <a:ext cx="1364924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−1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66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5848" y="1948683"/>
                <a:ext cx="1364924" cy="643766"/>
              </a:xfrm>
              <a:prstGeom prst="rect">
                <a:avLst/>
              </a:prstGeom>
              <a:blipFill>
                <a:blip r:embed="rId5"/>
                <a:stretch>
                  <a:fillRect l="-3571" t="-5714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>
          <a:xfrm>
            <a:off x="3521718" y="281750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521718" y="372561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521718" y="457782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521718" y="536102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7"/>
              <p:cNvSpPr>
                <a:spLocks noChangeArrowheads="1"/>
              </p:cNvSpPr>
              <p:nvPr/>
            </p:nvSpPr>
            <p:spPr bwMode="auto">
              <a:xfrm>
                <a:off x="5553631" y="1948683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𝑛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94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3631" y="1948683"/>
                <a:ext cx="952183" cy="643766"/>
              </a:xfrm>
              <a:prstGeom prst="rect">
                <a:avLst/>
              </a:prstGeom>
              <a:blipFill>
                <a:blip r:embed="rId6"/>
                <a:stretch>
                  <a:fillRect l="-5769" t="-5714" r="-2564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2789560" y="2925427"/>
            <a:ext cx="69570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809398" y="3889390"/>
            <a:ext cx="69570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771800" y="4739903"/>
            <a:ext cx="69570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…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220072" y="6259378"/>
            <a:ext cx="2251556" cy="553998"/>
            <a:chOff x="1622724" y="6153112"/>
            <a:chExt cx="2251556" cy="553998"/>
          </a:xfrm>
        </p:grpSpPr>
        <p:sp>
          <p:nvSpPr>
            <p:cNvPr id="99" name="Oval 98"/>
            <p:cNvSpPr/>
            <p:nvPr/>
          </p:nvSpPr>
          <p:spPr>
            <a:xfrm>
              <a:off x="1622724" y="616530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50072" y="6153112"/>
              <a:ext cx="2902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=</a:t>
              </a:r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2566595" y="6189168"/>
              <a:ext cx="468000" cy="46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sz="30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30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3397187" y="6173710"/>
              <a:ext cx="477093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103" name="Line 30"/>
            <p:cNvSpPr>
              <a:spLocks noChangeShapeType="1"/>
            </p:cNvSpPr>
            <p:nvPr/>
          </p:nvSpPr>
          <p:spPr bwMode="auto">
            <a:xfrm flipV="1">
              <a:off x="3034595" y="6451625"/>
              <a:ext cx="362592" cy="1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68074" y="2708920"/>
            <a:ext cx="1029382" cy="3204928"/>
            <a:chOff x="8068074" y="2696728"/>
            <a:chExt cx="1029382" cy="3204928"/>
          </a:xfrm>
        </p:grpSpPr>
        <p:sp>
          <p:nvSpPr>
            <p:cNvPr id="2" name="Rounded Rectangle 1"/>
            <p:cNvSpPr/>
            <p:nvPr/>
          </p:nvSpPr>
          <p:spPr>
            <a:xfrm>
              <a:off x="8068074" y="2696728"/>
              <a:ext cx="1029382" cy="32049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Rectangle 5"/>
            <p:cNvSpPr>
              <a:spLocks noChangeArrowheads="1"/>
            </p:cNvSpPr>
            <p:nvPr/>
          </p:nvSpPr>
          <p:spPr bwMode="auto">
            <a:xfrm rot="16200000">
              <a:off x="6718759" y="4092236"/>
              <a:ext cx="310662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  <a:ea typeface="ＭＳ Ｐゴシック" charset="0"/>
                </a:rPr>
                <a:t>Binary Cross-Entropy (Error)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 rot="16200000">
                  <a:off x="7259456" y="3935617"/>
                  <a:ext cx="2918812" cy="6981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GB" sz="1400" b="1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259456" y="3935617"/>
                  <a:ext cx="2918812" cy="698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Arrow Connector 6"/>
          <p:cNvCxnSpPr>
            <a:stCxn id="91" idx="6"/>
            <a:endCxn id="104" idx="0"/>
          </p:cNvCxnSpPr>
          <p:nvPr/>
        </p:nvCxnSpPr>
        <p:spPr>
          <a:xfrm>
            <a:off x="7797247" y="4285830"/>
            <a:ext cx="291439" cy="19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413576" y="4705922"/>
            <a:ext cx="7654498" cy="1459381"/>
          </a:xfrm>
          <a:prstGeom prst="bentConnector3">
            <a:avLst>
              <a:gd name="adj1" fmla="val 3331"/>
            </a:avLst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16248" y="6372036"/>
            <a:ext cx="102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Label: </a:t>
            </a: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y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13575" y="6154375"/>
            <a:ext cx="1" cy="342272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32373" y="395218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ＭＳ Ｐゴシック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373" y="3952184"/>
                <a:ext cx="385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795578" y="435509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i="1" dirty="0">
                <a:latin typeface="Times New Roman" charset="0"/>
                <a:ea typeface="굴림" charset="0"/>
                <a:cs typeface="굴림" charset="0"/>
              </a:rPr>
              <a:t>y</a:t>
            </a:r>
            <a:endParaRPr kumimoji="1" lang="en-US" altLang="ko-KR" dirty="0">
              <a:latin typeface="Times New Roman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94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5724128" y="1948683"/>
            <a:ext cx="87523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Output</a:t>
            </a:r>
          </a:p>
          <a:p>
            <a:pPr algn="ctr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-84136" y="1948683"/>
            <a:ext cx="75982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378651" y="2817837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402464" y="2806724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>
            <a:off x="391351" y="2806724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 flipV="1">
            <a:off x="377064" y="3048024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391351" y="3308374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>
            <a:off x="413576" y="3321074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>
            <a:off x="378651" y="3857649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3" name="Line 27"/>
          <p:cNvSpPr>
            <a:spLocks noChangeShapeType="1"/>
          </p:cNvSpPr>
          <p:nvPr/>
        </p:nvSpPr>
        <p:spPr bwMode="auto">
          <a:xfrm>
            <a:off x="378651" y="3857649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>
            <a:off x="391351" y="3857649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5" name="Line 29"/>
          <p:cNvSpPr>
            <a:spLocks noChangeShapeType="1"/>
          </p:cNvSpPr>
          <p:nvPr/>
        </p:nvSpPr>
        <p:spPr bwMode="auto">
          <a:xfrm flipV="1">
            <a:off x="354839" y="3048024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 flipV="1">
            <a:off x="391351" y="3998937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7" name="Line 31"/>
          <p:cNvSpPr>
            <a:spLocks noChangeShapeType="1"/>
          </p:cNvSpPr>
          <p:nvPr/>
        </p:nvSpPr>
        <p:spPr bwMode="auto">
          <a:xfrm>
            <a:off x="391351" y="4429149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8" name="Line 32"/>
          <p:cNvSpPr>
            <a:spLocks noChangeShapeType="1"/>
          </p:cNvSpPr>
          <p:nvPr/>
        </p:nvSpPr>
        <p:spPr bwMode="auto">
          <a:xfrm>
            <a:off x="391351" y="4406924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 flipV="1">
            <a:off x="377064" y="3997349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0" name="Line 34"/>
          <p:cNvSpPr>
            <a:spLocks noChangeShapeType="1"/>
          </p:cNvSpPr>
          <p:nvPr/>
        </p:nvSpPr>
        <p:spPr bwMode="auto">
          <a:xfrm>
            <a:off x="378651" y="4886349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 flipV="1">
            <a:off x="378651" y="3987824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 flipV="1">
            <a:off x="377064" y="4832374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>
            <a:off x="378651" y="5413399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V="1">
            <a:off x="402464" y="5622949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V="1">
            <a:off x="402464" y="3049612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9" name="Line 43"/>
          <p:cNvSpPr>
            <a:spLocks noChangeShapeType="1"/>
          </p:cNvSpPr>
          <p:nvPr/>
        </p:nvSpPr>
        <p:spPr bwMode="auto">
          <a:xfrm>
            <a:off x="3917711" y="3068662"/>
            <a:ext cx="837539" cy="30604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0" name="Line 44"/>
          <p:cNvSpPr>
            <a:spLocks noChangeShapeType="1"/>
          </p:cNvSpPr>
          <p:nvPr/>
        </p:nvSpPr>
        <p:spPr bwMode="auto">
          <a:xfrm>
            <a:off x="3941522" y="3079774"/>
            <a:ext cx="814811" cy="123356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3941522" y="3079774"/>
            <a:ext cx="804201" cy="211865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2" name="Line 46"/>
          <p:cNvSpPr>
            <a:spLocks noChangeShapeType="1"/>
          </p:cNvSpPr>
          <p:nvPr/>
        </p:nvSpPr>
        <p:spPr bwMode="auto">
          <a:xfrm flipV="1">
            <a:off x="3917710" y="3389331"/>
            <a:ext cx="832774" cy="60960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3" name="Line 47"/>
          <p:cNvSpPr>
            <a:spLocks noChangeShapeType="1"/>
          </p:cNvSpPr>
          <p:nvPr/>
        </p:nvSpPr>
        <p:spPr bwMode="auto">
          <a:xfrm>
            <a:off x="3941523" y="3994174"/>
            <a:ext cx="797850" cy="33376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4" name="Line 48"/>
          <p:cNvSpPr>
            <a:spLocks noChangeShapeType="1"/>
          </p:cNvSpPr>
          <p:nvPr/>
        </p:nvSpPr>
        <p:spPr bwMode="auto">
          <a:xfrm>
            <a:off x="3917711" y="4006874"/>
            <a:ext cx="828012" cy="11982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5" name="Line 49"/>
          <p:cNvSpPr>
            <a:spLocks noChangeShapeType="1"/>
          </p:cNvSpPr>
          <p:nvPr/>
        </p:nvSpPr>
        <p:spPr bwMode="auto">
          <a:xfrm flipV="1">
            <a:off x="3951047" y="3382648"/>
            <a:ext cx="804203" cy="146083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>
            <a:off x="3928822" y="4864124"/>
            <a:ext cx="802639" cy="33430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7" name="Line 51"/>
          <p:cNvSpPr>
            <a:spLocks noChangeShapeType="1"/>
          </p:cNvSpPr>
          <p:nvPr/>
        </p:nvSpPr>
        <p:spPr bwMode="auto">
          <a:xfrm flipV="1">
            <a:off x="3962161" y="3405446"/>
            <a:ext cx="766100" cy="222861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8" name="Line 52"/>
          <p:cNvSpPr>
            <a:spLocks noChangeShapeType="1"/>
          </p:cNvSpPr>
          <p:nvPr/>
        </p:nvSpPr>
        <p:spPr bwMode="auto">
          <a:xfrm flipV="1">
            <a:off x="3928822" y="4327941"/>
            <a:ext cx="817401" cy="132834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9" name="Line 53"/>
          <p:cNvSpPr>
            <a:spLocks noChangeShapeType="1"/>
          </p:cNvSpPr>
          <p:nvPr/>
        </p:nvSpPr>
        <p:spPr bwMode="auto">
          <a:xfrm flipV="1">
            <a:off x="3928823" y="5219065"/>
            <a:ext cx="793726" cy="4261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873" name="Rectangle 57"/>
              <p:cNvSpPr>
                <a:spLocks noChangeArrowheads="1"/>
              </p:cNvSpPr>
              <p:nvPr/>
            </p:nvSpPr>
            <p:spPr bwMode="auto">
              <a:xfrm>
                <a:off x="2122636" y="1948683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90873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2636" y="1948683"/>
                <a:ext cx="952183" cy="643766"/>
              </a:xfrm>
              <a:prstGeom prst="rect">
                <a:avLst/>
              </a:prstGeom>
              <a:blipFill>
                <a:blip r:embed="rId3"/>
                <a:stretch>
                  <a:fillRect l="-5128" t="-5714" r="-1282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General Architecture </a:t>
            </a:r>
          </a:p>
          <a:p>
            <a:r>
              <a:rPr lang="en-US" altLang="zh-TW" dirty="0">
                <a:ea typeface="PMingLiU" pitchFamily="18" charset="-120"/>
              </a:rPr>
              <a:t>(Multi-Class Classifier)</a:t>
            </a: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40" y="2779737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90" y="3313135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52" y="3068661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351" y="3055665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477" y="4814911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478" y="3059135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91" y="3976710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225" y="4800921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-1880" y="256448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-1880" y="308374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-1880" y="365630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-1880" y="417556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-1880" y="467916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-1880" y="519842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-1880" y="577723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66474" y="281636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2366474" y="372447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2366474" y="457668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2366474" y="53598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4752072" y="320986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4752072" y="411798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752072" y="49701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3175848" y="1948683"/>
                <a:ext cx="1364924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−1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66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5848" y="1948683"/>
                <a:ext cx="1364924" cy="643766"/>
              </a:xfrm>
              <a:prstGeom prst="rect">
                <a:avLst/>
              </a:prstGeom>
              <a:blipFill>
                <a:blip r:embed="rId4"/>
                <a:stretch>
                  <a:fillRect l="-3571" t="-5714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>
          <a:xfrm>
            <a:off x="3521718" y="281750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521718" y="372561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521718" y="457782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521718" y="536102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7"/>
              <p:cNvSpPr>
                <a:spLocks noChangeArrowheads="1"/>
              </p:cNvSpPr>
              <p:nvPr/>
            </p:nvSpPr>
            <p:spPr bwMode="auto">
              <a:xfrm>
                <a:off x="4499992" y="1948683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𝑛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94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1948683"/>
                <a:ext cx="952183" cy="643766"/>
              </a:xfrm>
              <a:prstGeom prst="rect">
                <a:avLst/>
              </a:prstGeom>
              <a:blipFill>
                <a:blip r:embed="rId5"/>
                <a:stretch>
                  <a:fillRect l="-5128" t="-5714" r="-3205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2789560" y="2925427"/>
            <a:ext cx="69570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809398" y="3889390"/>
            <a:ext cx="69570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771800" y="4739903"/>
            <a:ext cx="69570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…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220072" y="6259378"/>
            <a:ext cx="2251556" cy="553998"/>
            <a:chOff x="1622724" y="6153112"/>
            <a:chExt cx="2251556" cy="553998"/>
          </a:xfrm>
        </p:grpSpPr>
        <p:sp>
          <p:nvSpPr>
            <p:cNvPr id="99" name="Oval 98"/>
            <p:cNvSpPr/>
            <p:nvPr/>
          </p:nvSpPr>
          <p:spPr>
            <a:xfrm>
              <a:off x="1622724" y="616530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50072" y="6153112"/>
              <a:ext cx="2902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=</a:t>
              </a:r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2566595" y="6189168"/>
              <a:ext cx="468000" cy="46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sz="30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30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3397187" y="6173710"/>
              <a:ext cx="477093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103" name="Line 30"/>
            <p:cNvSpPr>
              <a:spLocks noChangeShapeType="1"/>
            </p:cNvSpPr>
            <p:nvPr/>
          </p:nvSpPr>
          <p:spPr bwMode="auto">
            <a:xfrm flipV="1">
              <a:off x="3034595" y="6451625"/>
              <a:ext cx="362592" cy="1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068074" y="2708920"/>
            <a:ext cx="1029382" cy="3204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 rot="16200000">
            <a:off x="6675480" y="4119817"/>
            <a:ext cx="319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Arial" charset="0"/>
                <a:ea typeface="ＭＳ Ｐゴシック" charset="0"/>
              </a:rPr>
              <a:t>Nulti</a:t>
            </a:r>
            <a:r>
              <a:rPr lang="en-US" sz="1600" dirty="0">
                <a:latin typeface="Arial" charset="0"/>
                <a:ea typeface="ＭＳ Ｐゴシック" charset="0"/>
              </a:rPr>
              <a:t>-Class Cross-Entropy (Error)</a:t>
            </a:r>
          </a:p>
        </p:txBody>
      </p:sp>
      <p:cxnSp>
        <p:nvCxnSpPr>
          <p:cNvPr id="15" name="Elbow Connector 14"/>
          <p:cNvCxnSpPr>
            <a:stCxn id="2" idx="2"/>
          </p:cNvCxnSpPr>
          <p:nvPr/>
        </p:nvCxnSpPr>
        <p:spPr>
          <a:xfrm rot="5400000">
            <a:off x="4372444" y="1954981"/>
            <a:ext cx="251455" cy="8169189"/>
          </a:xfrm>
          <a:prstGeom prst="bentConnector2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16248" y="6372036"/>
            <a:ext cx="102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dirty="0">
                <a:latin typeface="Times New Roman" charset="0"/>
                <a:ea typeface="굴림" charset="0"/>
                <a:cs typeface="굴림" charset="0"/>
              </a:rPr>
              <a:t>Label: </a:t>
            </a: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y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13575" y="6154375"/>
            <a:ext cx="1" cy="342272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589118" y="586982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i="1" dirty="0">
                <a:latin typeface="Times New Roman" charset="0"/>
                <a:ea typeface="굴림" charset="0"/>
                <a:cs typeface="굴림" charset="0"/>
              </a:rPr>
              <a:t>y</a:t>
            </a:r>
            <a:endParaRPr kumimoji="1" lang="en-US" altLang="ko-KR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904200" y="281750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5904200" y="372561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/>
          <p:cNvSpPr/>
          <p:nvPr/>
        </p:nvSpPr>
        <p:spPr>
          <a:xfrm>
            <a:off x="5904200" y="457782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5904200" y="536102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Line 49"/>
          <p:cNvSpPr>
            <a:spLocks noChangeShapeType="1"/>
          </p:cNvSpPr>
          <p:nvPr/>
        </p:nvSpPr>
        <p:spPr bwMode="auto">
          <a:xfrm flipV="1">
            <a:off x="3989719" y="4369184"/>
            <a:ext cx="756004" cy="44509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6" name="Line 43"/>
          <p:cNvSpPr>
            <a:spLocks noChangeShapeType="1"/>
          </p:cNvSpPr>
          <p:nvPr/>
        </p:nvSpPr>
        <p:spPr bwMode="auto">
          <a:xfrm flipV="1">
            <a:off x="5201984" y="3032560"/>
            <a:ext cx="701134" cy="43928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7" name="Line 43"/>
          <p:cNvSpPr>
            <a:spLocks noChangeShapeType="1"/>
          </p:cNvSpPr>
          <p:nvPr/>
        </p:nvSpPr>
        <p:spPr bwMode="auto">
          <a:xfrm>
            <a:off x="5201984" y="3462811"/>
            <a:ext cx="701134" cy="48937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8" name="Line 43"/>
          <p:cNvSpPr>
            <a:spLocks noChangeShapeType="1"/>
          </p:cNvSpPr>
          <p:nvPr/>
        </p:nvSpPr>
        <p:spPr bwMode="auto">
          <a:xfrm>
            <a:off x="5228492" y="3462811"/>
            <a:ext cx="674626" cy="133811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19" name="Line 43"/>
          <p:cNvSpPr>
            <a:spLocks noChangeShapeType="1"/>
          </p:cNvSpPr>
          <p:nvPr/>
        </p:nvSpPr>
        <p:spPr bwMode="auto">
          <a:xfrm>
            <a:off x="5207043" y="3490942"/>
            <a:ext cx="696075" cy="211137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0" name="Line 43"/>
          <p:cNvSpPr>
            <a:spLocks noChangeShapeType="1"/>
          </p:cNvSpPr>
          <p:nvPr/>
        </p:nvSpPr>
        <p:spPr bwMode="auto">
          <a:xfrm flipV="1">
            <a:off x="5220073" y="3068661"/>
            <a:ext cx="662105" cy="130052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1" name="Line 43"/>
          <p:cNvSpPr>
            <a:spLocks noChangeShapeType="1"/>
          </p:cNvSpPr>
          <p:nvPr/>
        </p:nvSpPr>
        <p:spPr bwMode="auto">
          <a:xfrm flipV="1">
            <a:off x="5225922" y="3971283"/>
            <a:ext cx="664676" cy="39789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2" name="Line 43"/>
          <p:cNvSpPr>
            <a:spLocks noChangeShapeType="1"/>
          </p:cNvSpPr>
          <p:nvPr/>
        </p:nvSpPr>
        <p:spPr bwMode="auto">
          <a:xfrm>
            <a:off x="5221154" y="4382432"/>
            <a:ext cx="693075" cy="4170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3" name="Line 43"/>
          <p:cNvSpPr>
            <a:spLocks noChangeShapeType="1"/>
          </p:cNvSpPr>
          <p:nvPr/>
        </p:nvSpPr>
        <p:spPr bwMode="auto">
          <a:xfrm>
            <a:off x="5220072" y="4388281"/>
            <a:ext cx="693155" cy="124078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4" name="Line 43"/>
          <p:cNvSpPr>
            <a:spLocks noChangeShapeType="1"/>
          </p:cNvSpPr>
          <p:nvPr/>
        </p:nvSpPr>
        <p:spPr bwMode="auto">
          <a:xfrm flipV="1">
            <a:off x="5219071" y="3098356"/>
            <a:ext cx="669458" cy="213132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flipV="1">
            <a:off x="5225131" y="3971279"/>
            <a:ext cx="645936" cy="122561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 flipV="1">
            <a:off x="5218990" y="4806067"/>
            <a:ext cx="669539" cy="4099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27" name="Line 43"/>
          <p:cNvSpPr>
            <a:spLocks noChangeShapeType="1"/>
          </p:cNvSpPr>
          <p:nvPr/>
        </p:nvSpPr>
        <p:spPr bwMode="auto">
          <a:xfrm>
            <a:off x="5240684" y="5205110"/>
            <a:ext cx="660874" cy="41629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78195" y="2708920"/>
            <a:ext cx="586093" cy="3316937"/>
            <a:chOff x="6516216" y="2708920"/>
            <a:chExt cx="586093" cy="3316937"/>
          </a:xfrm>
        </p:grpSpPr>
        <p:sp>
          <p:nvSpPr>
            <p:cNvPr id="132" name="Rounded Rectangle 131"/>
            <p:cNvSpPr/>
            <p:nvPr/>
          </p:nvSpPr>
          <p:spPr>
            <a:xfrm>
              <a:off x="6526926" y="2708920"/>
              <a:ext cx="575383" cy="33169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395396" y="4002452"/>
              <a:ext cx="282641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3200" b="0" dirty="0" err="1">
                  <a:latin typeface="Arial" charset="0"/>
                  <a:ea typeface="굴림" charset="0"/>
                  <a:cs typeface="굴림" charset="0"/>
                </a:rPr>
                <a:t>Softmax</a:t>
              </a:r>
              <a:r>
                <a:rPr kumimoji="1" lang="en-US" altLang="ko-KR" sz="3200" b="0" dirty="0">
                  <a:latin typeface="Arial" charset="0"/>
                  <a:ea typeface="굴림" charset="0"/>
                  <a:cs typeface="굴림" charset="0"/>
                </a:rPr>
                <a:t> Layer</a:t>
              </a:r>
            </a:p>
          </p:txBody>
        </p:sp>
      </p:grpSp>
      <p:sp>
        <p:nvSpPr>
          <p:cNvPr id="141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5" y="3044570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5" y="3976710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3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5" y="4818853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4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5" y="5598858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5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941" y="3027333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941" y="3959473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941" y="4801616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941" y="5581621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2515" y="2636912"/>
                <a:ext cx="864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49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2515" y="2636912"/>
                <a:ext cx="8640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1562" y="3542036"/>
                <a:ext cx="8211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50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1562" y="3542036"/>
                <a:ext cx="82112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421" y="4427440"/>
                <a:ext cx="8211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51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7421" y="4427440"/>
                <a:ext cx="82112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4257" y="5219196"/>
                <a:ext cx="8211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152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4257" y="5219196"/>
                <a:ext cx="821122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 rot="16200000">
                <a:off x="7846856" y="3876294"/>
                <a:ext cx="1754583" cy="723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46856" y="3876294"/>
                <a:ext cx="1754583" cy="723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923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Training MLP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300" dirty="0"/>
              <a:t>This process tunes the parameters such that the input space is correctly mapped to the output space.</a:t>
            </a:r>
          </a:p>
          <a:p>
            <a:pPr algn="just"/>
            <a:r>
              <a:rPr lang="en-US" sz="2300" dirty="0">
                <a:latin typeface="Arial" panose="020B0604020202020204" pitchFamily="34" charset="0"/>
              </a:rPr>
              <a:t>The current estimate of the output variables is matched with the desired output.</a:t>
            </a:r>
            <a:endParaRPr lang="en-US" sz="2300" dirty="0"/>
          </a:p>
          <a:p>
            <a:pPr algn="just"/>
            <a:r>
              <a:rPr lang="en-US" sz="2300" dirty="0"/>
              <a:t>This matching function (e.g. </a:t>
            </a:r>
            <a:r>
              <a:rPr lang="en-US" sz="2300" b="1" u="sng" dirty="0"/>
              <a:t>Cross Entropy</a:t>
            </a:r>
            <a:r>
              <a:rPr lang="en-US" sz="2300" dirty="0"/>
              <a:t>) serves as an objective function during the MLP training and it is usually called the </a:t>
            </a:r>
            <a:r>
              <a:rPr lang="en-US" sz="23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loss function</a:t>
            </a:r>
            <a:r>
              <a:rPr lang="en-US" sz="2300" dirty="0"/>
              <a:t> or the </a:t>
            </a:r>
            <a:r>
              <a:rPr lang="en-US" sz="23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error function</a:t>
            </a:r>
            <a:r>
              <a:rPr lang="en-US" sz="2300" dirty="0"/>
              <a:t>. </a:t>
            </a:r>
          </a:p>
          <a:p>
            <a:pPr algn="just"/>
            <a:r>
              <a:rPr lang="en-US" sz="2300" dirty="0"/>
              <a:t>MLP training process involves the optimization of the model parameters such that the loss function is minimized.</a:t>
            </a:r>
          </a:p>
          <a:p>
            <a:pPr algn="just"/>
            <a:r>
              <a:rPr lang="en-US" sz="2300" dirty="0"/>
              <a:t>The optimization of such non-linear models is a </a:t>
            </a:r>
            <a:r>
              <a:rPr lang="en-US" sz="2300" b="1" dirty="0">
                <a:solidFill>
                  <a:srgbClr val="FF0066"/>
                </a:solidFill>
              </a:rPr>
              <a:t>hard task</a:t>
            </a:r>
            <a:r>
              <a:rPr lang="en-US" sz="2300" dirty="0"/>
              <a:t>.</a:t>
            </a:r>
          </a:p>
          <a:p>
            <a:pPr algn="just"/>
            <a:r>
              <a:rPr lang="en-US" sz="2300" dirty="0"/>
              <a:t>Search for </a:t>
            </a:r>
            <a:r>
              <a:rPr lang="en-US" sz="2300" b="1" dirty="0"/>
              <a:t>the locally optimal </a:t>
            </a:r>
            <a:r>
              <a:rPr lang="en-US" sz="2300" dirty="0"/>
              <a:t>solution at each step</a:t>
            </a:r>
          </a:p>
          <a:p>
            <a:pPr algn="just"/>
            <a:r>
              <a:rPr lang="en-US" sz="2300" dirty="0"/>
              <a:t>The </a:t>
            </a:r>
            <a:r>
              <a:rPr lang="en-US" sz="23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gradient based methods </a:t>
            </a:r>
            <a:r>
              <a:rPr lang="en-US" sz="2300" dirty="0"/>
              <a:t>come as a natural choice</a:t>
            </a:r>
            <a:endParaRPr lang="en-AU" altLang="en-US" sz="23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8652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Training MLP </a:t>
            </a:r>
          </a:p>
          <a:p>
            <a:r>
              <a:rPr lang="en-US" altLang="zh-TW" dirty="0">
                <a:ea typeface="PMingLiU" pitchFamily="18" charset="-120"/>
              </a:rPr>
              <a:t>(</a:t>
            </a:r>
            <a:r>
              <a:rPr lang="en-GB" altLang="zh-TW" dirty="0"/>
              <a:t>B</a:t>
            </a:r>
            <a:r>
              <a:rPr lang="en-GB" dirty="0"/>
              <a:t>ackpropagation Algorithm</a:t>
            </a:r>
            <a:r>
              <a:rPr lang="en-US" altLang="zh-TW" dirty="0">
                <a:ea typeface="PMingLiU" pitchFamily="18" charset="-120"/>
              </a:rPr>
              <a:t>)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GB" sz="2400" dirty="0"/>
              <a:t>The </a:t>
            </a:r>
            <a:r>
              <a:rPr lang="en-GB" sz="2400" b="1" dirty="0"/>
              <a:t>backpropagation</a:t>
            </a:r>
            <a:r>
              <a:rPr lang="en-GB" sz="2400" dirty="0"/>
              <a:t> algorithm looks for the minimum of the error function in weight space using the method of </a:t>
            </a:r>
            <a:r>
              <a:rPr lang="en-GB" sz="2400" b="1" dirty="0"/>
              <a:t>gradient descent</a:t>
            </a:r>
            <a:r>
              <a:rPr lang="en-GB" sz="24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The combination of weights which minimizes the error function (</a:t>
            </a:r>
            <a:r>
              <a:rPr lang="en-GB" sz="2400" b="1" dirty="0"/>
              <a:t>e.g. cross-entropy</a:t>
            </a:r>
            <a:r>
              <a:rPr lang="en-GB" sz="2400" dirty="0"/>
              <a:t>) is considered to be a solution of the learning problem.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 Since this method requires computation of the gradient of the error function at each iteration step, we must guarantee the continuity and differentiability of the error function. </a:t>
            </a:r>
          </a:p>
        </p:txBody>
      </p:sp>
    </p:spTree>
    <p:extLst>
      <p:ext uri="{BB962C8B-B14F-4D97-AF65-F5344CB8AC3E}">
        <p14:creationId xmlns:p14="http://schemas.microsoft.com/office/powerpoint/2010/main" val="42676376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TW" dirty="0"/>
              <a:t>B</a:t>
            </a:r>
            <a:r>
              <a:rPr lang="en-GB" dirty="0"/>
              <a:t>ackpropagation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GB" sz="2400" dirty="0"/>
              <a:t>The back propagation algorithm is a generalization of the perceptron learning algorithm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This algorithm updates the weights of the network by means of successive iterations, that minimize the cost function of the error:</a:t>
            </a:r>
          </a:p>
          <a:p>
            <a:pPr algn="just">
              <a:lnSpc>
                <a:spcPct val="90000"/>
              </a:lnSpc>
            </a:pPr>
            <a:endParaRPr lang="en-GB" altLang="zh-TW" sz="2400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endParaRPr lang="en-GB" altLang="zh-TW" sz="2400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GB" altLang="zh-TW" sz="2400" dirty="0">
                <a:ea typeface="PMingLiU" pitchFamily="18" charset="-120"/>
              </a:rPr>
              <a:t>The minimization of the error is obtained using the gradient of the cost function: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altLang="zh-TW" sz="2400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GB" altLang="zh-TW" sz="2400" dirty="0">
                <a:ea typeface="PMingLiU" pitchFamily="18" charset="-120"/>
              </a:rPr>
              <a:t>On the basis of this gradient the weights will be updated with the following mechanism:</a:t>
            </a:r>
            <a:endParaRPr lang="en-US" altLang="zh-TW" sz="2400" dirty="0">
              <a:ea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32040" y="4823499"/>
                <a:ext cx="927562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823499"/>
                <a:ext cx="927562" cy="604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55976" y="6226871"/>
                <a:ext cx="2400849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226871"/>
                <a:ext cx="2400849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99792" y="3537327"/>
                <a:ext cx="415947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537327"/>
                <a:ext cx="4159472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95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2133600" y="2189111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1219200" y="5999111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2347913" y="281458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V="1">
            <a:off x="2209800" y="2417711"/>
            <a:ext cx="3581400" cy="419100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6900863" y="2846336"/>
            <a:ext cx="19272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3200" b="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ＭＳ Ｐゴシック" charset="0"/>
              </a:rPr>
              <a:t>Decision</a:t>
            </a:r>
          </a:p>
          <a:p>
            <a:pPr>
              <a:defRPr/>
            </a:pPr>
            <a:r>
              <a:rPr lang="en-GB" sz="3200" b="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ＭＳ Ｐゴシック" charset="0"/>
              </a:rPr>
              <a:t>Boundary</a:t>
            </a:r>
            <a:endParaRPr lang="en-GB" sz="3200" b="0" dirty="0">
              <a:solidFill>
                <a:srgbClr val="D60093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54319" name="Arc 15"/>
          <p:cNvSpPr>
            <a:spLocks/>
          </p:cNvSpPr>
          <p:nvPr/>
        </p:nvSpPr>
        <p:spPr bwMode="auto">
          <a:xfrm>
            <a:off x="5564188" y="2798711"/>
            <a:ext cx="1295400" cy="533400"/>
          </a:xfrm>
          <a:custGeom>
            <a:avLst/>
            <a:gdLst>
              <a:gd name="T0" fmla="*/ 1295400 w 21600"/>
              <a:gd name="T1" fmla="*/ 533400 h 21600"/>
              <a:gd name="T2" fmla="*/ 0 w 21600"/>
              <a:gd name="T3" fmla="*/ 0 h 21600"/>
              <a:gd name="T4" fmla="*/ 129540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3276600" y="249391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21" name="Rectangle 17"/>
          <p:cNvSpPr>
            <a:spLocks noChangeArrowheads="1"/>
          </p:cNvSpPr>
          <p:nvPr/>
        </p:nvSpPr>
        <p:spPr bwMode="auto">
          <a:xfrm>
            <a:off x="3200400" y="356071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22" name="Rectangle 18"/>
          <p:cNvSpPr>
            <a:spLocks noChangeArrowheads="1"/>
          </p:cNvSpPr>
          <p:nvPr/>
        </p:nvSpPr>
        <p:spPr bwMode="auto">
          <a:xfrm>
            <a:off x="4343400" y="249391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23" name="Rectangle 19"/>
          <p:cNvSpPr>
            <a:spLocks noChangeArrowheads="1"/>
          </p:cNvSpPr>
          <p:nvPr/>
        </p:nvSpPr>
        <p:spPr bwMode="auto">
          <a:xfrm>
            <a:off x="2362200" y="470371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24" name="Rectangle 20"/>
          <p:cNvSpPr>
            <a:spLocks noChangeArrowheads="1"/>
          </p:cNvSpPr>
          <p:nvPr/>
        </p:nvSpPr>
        <p:spPr bwMode="auto">
          <a:xfrm>
            <a:off x="1371600" y="394171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25" name="Rectangle 21"/>
          <p:cNvSpPr>
            <a:spLocks noChangeArrowheads="1"/>
          </p:cNvSpPr>
          <p:nvPr/>
        </p:nvSpPr>
        <p:spPr bwMode="auto">
          <a:xfrm>
            <a:off x="1371600" y="5160911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354326" name="Rectangle 22"/>
          <p:cNvSpPr>
            <a:spLocks noChangeArrowheads="1"/>
          </p:cNvSpPr>
          <p:nvPr/>
        </p:nvSpPr>
        <p:spPr bwMode="auto">
          <a:xfrm>
            <a:off x="3505200" y="5160911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354327" name="Rectangle 23"/>
          <p:cNvSpPr>
            <a:spLocks noChangeArrowheads="1"/>
          </p:cNvSpPr>
          <p:nvPr/>
        </p:nvSpPr>
        <p:spPr bwMode="auto">
          <a:xfrm>
            <a:off x="5181600" y="3179711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354328" name="Rectangle 24"/>
          <p:cNvSpPr>
            <a:spLocks noChangeArrowheads="1"/>
          </p:cNvSpPr>
          <p:nvPr/>
        </p:nvSpPr>
        <p:spPr bwMode="auto">
          <a:xfrm>
            <a:off x="6096000" y="3865511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260350"/>
            <a:ext cx="8569325" cy="114300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Surface </a:t>
            </a:r>
            <a:br>
              <a:rPr lang="en-US" dirty="0"/>
            </a:br>
            <a:r>
              <a:rPr lang="en-US" dirty="0"/>
              <a:t>(Linear Decision Boundary)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911725" y="4854523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2800" b="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38764" y="1944989"/>
                <a:ext cx="26178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64" y="1944989"/>
                <a:ext cx="2617896" cy="338554"/>
              </a:xfrm>
              <a:prstGeom prst="rect">
                <a:avLst/>
              </a:prstGeom>
              <a:blipFill>
                <a:blip r:embed="rId2"/>
                <a:stretch>
                  <a:fillRect l="-1166" r="-2098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9"/>
          <p:cNvSpPr>
            <a:spLocks noChangeShapeType="1"/>
          </p:cNvSpPr>
          <p:nvPr/>
        </p:nvSpPr>
        <p:spPr bwMode="auto">
          <a:xfrm flipH="1" flipV="1">
            <a:off x="3109920" y="2032697"/>
            <a:ext cx="4044964" cy="4097338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 flipV="1">
            <a:off x="4033395" y="1929660"/>
            <a:ext cx="159232" cy="4913011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H="1" flipV="1">
            <a:off x="1814028" y="1772816"/>
            <a:ext cx="1988033" cy="4968552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67399" y="5999111"/>
                <a:ext cx="5895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5999111"/>
                <a:ext cx="5895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28191" y="205371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91" y="205371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00311" y="4432626"/>
                <a:ext cx="26178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311" y="4432626"/>
                <a:ext cx="2617896" cy="338554"/>
              </a:xfrm>
              <a:prstGeom prst="rect">
                <a:avLst/>
              </a:prstGeom>
              <a:blipFill>
                <a:blip r:embed="rId5"/>
                <a:stretch>
                  <a:fillRect l="-932" r="-2098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45716" y="3289977"/>
                <a:ext cx="261949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16" y="3289977"/>
                <a:ext cx="2619499" cy="338554"/>
              </a:xfrm>
              <a:prstGeom prst="rect">
                <a:avLst/>
              </a:prstGeom>
              <a:blipFill>
                <a:blip r:embed="rId6"/>
                <a:stretch>
                  <a:fillRect l="-1163" r="-1860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51BB47D4-3305-6587-40E0-5423BCFA6BEE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2603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  <p:bldP spid="354318" grpId="0"/>
      <p:bldP spid="35431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25" grpId="0"/>
      <p:bldP spid="2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Variants of Gradient Descent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611560" y="1772816"/>
            <a:ext cx="7772400" cy="5085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sz="2400" b="1" dirty="0">
                <a:solidFill>
                  <a:srgbClr val="0000CC"/>
                </a:solidFill>
              </a:rPr>
              <a:t>BATCH GRADIENT DESCENT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Computes gradient on the entire training set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The entire dataset to be loaded into memory for each iteration, which can be </a:t>
            </a:r>
            <a:r>
              <a:rPr lang="en-AU" sz="2000" dirty="0">
                <a:solidFill>
                  <a:srgbClr val="FF0000"/>
                </a:solidFill>
              </a:rPr>
              <a:t>computationally expensive for large datasets</a:t>
            </a:r>
          </a:p>
          <a:p>
            <a:pPr algn="just"/>
            <a:r>
              <a:rPr lang="en-AU" sz="2400" b="1" dirty="0">
                <a:solidFill>
                  <a:srgbClr val="0000CC"/>
                </a:solidFill>
              </a:rPr>
              <a:t>STOCHASTIC GRADIENT DESCENT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Performs parameter update for each set of input and output present in the training set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>
                <a:solidFill>
                  <a:srgbClr val="FF0000"/>
                </a:solidFill>
              </a:rPr>
              <a:t>Converges much faster </a:t>
            </a:r>
            <a:r>
              <a:rPr lang="en-AU" sz="2000" dirty="0"/>
              <a:t>compared to the batch gradient descent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Convergence behaviour is usually instable</a:t>
            </a:r>
            <a:endParaRPr lang="en-AU" sz="2400" b="1" dirty="0">
              <a:solidFill>
                <a:srgbClr val="0000CC"/>
              </a:solidFill>
            </a:endParaRPr>
          </a:p>
          <a:p>
            <a:pPr algn="just"/>
            <a:r>
              <a:rPr lang="en-AU" sz="2400" b="1" dirty="0">
                <a:solidFill>
                  <a:srgbClr val="0000CC"/>
                </a:solidFill>
              </a:rPr>
              <a:t>MINI-BATCH GRADIENT DESCENT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Dividing the training set into a number of mini-batches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An improved form of stochastic gradient descent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AU" sz="2000" dirty="0"/>
              <a:t>Provides </a:t>
            </a:r>
            <a:r>
              <a:rPr lang="en-AU" sz="2000" dirty="0">
                <a:solidFill>
                  <a:srgbClr val="FF0000"/>
                </a:solidFill>
              </a:rPr>
              <a:t>a decent trade-off</a:t>
            </a:r>
            <a:r>
              <a:rPr lang="en-AU" sz="2000" dirty="0"/>
              <a:t> between convergence efficiency and convergence stability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5816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2"/>
            <a:ext cx="7124700" cy="48363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Multi Layer Perceptron (MLP)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Why it is not good for images</a:t>
            </a:r>
          </a:p>
          <a:p>
            <a:pPr>
              <a:lnSpc>
                <a:spcPct val="90000"/>
              </a:lnSpc>
            </a:pPr>
            <a:r>
              <a:rPr lang="en-US" dirty="0"/>
              <a:t>Convolutional Neural Networks (CNN)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Convolution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Activation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Pooling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Transposed Convolution (</a:t>
            </a:r>
            <a:r>
              <a:rPr lang="en-US" dirty="0" err="1"/>
              <a:t>Deconv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Un-pooling layer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292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7318747" y="2160612"/>
            <a:ext cx="930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Output</a:t>
            </a:r>
          </a:p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1108447" y="1828088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1864097" y="2817837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1887910" y="2806724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>
            <a:off x="1876797" y="2806724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 flipV="1">
            <a:off x="1862510" y="3048024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1876797" y="3308374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>
            <a:off x="1899022" y="3321074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>
            <a:off x="1864097" y="3857649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3" name="Line 27"/>
          <p:cNvSpPr>
            <a:spLocks noChangeShapeType="1"/>
          </p:cNvSpPr>
          <p:nvPr/>
        </p:nvSpPr>
        <p:spPr bwMode="auto">
          <a:xfrm>
            <a:off x="1864097" y="3857649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>
            <a:off x="1876797" y="3857649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5" name="Line 29"/>
          <p:cNvSpPr>
            <a:spLocks noChangeShapeType="1"/>
          </p:cNvSpPr>
          <p:nvPr/>
        </p:nvSpPr>
        <p:spPr bwMode="auto">
          <a:xfrm flipV="1">
            <a:off x="1840285" y="3048024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 flipV="1">
            <a:off x="1876797" y="3998937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7" name="Line 31"/>
          <p:cNvSpPr>
            <a:spLocks noChangeShapeType="1"/>
          </p:cNvSpPr>
          <p:nvPr/>
        </p:nvSpPr>
        <p:spPr bwMode="auto">
          <a:xfrm>
            <a:off x="1876797" y="4429149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8" name="Line 32"/>
          <p:cNvSpPr>
            <a:spLocks noChangeShapeType="1"/>
          </p:cNvSpPr>
          <p:nvPr/>
        </p:nvSpPr>
        <p:spPr bwMode="auto">
          <a:xfrm>
            <a:off x="1876797" y="4406924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 flipV="1">
            <a:off x="1862510" y="3997349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0" name="Line 34"/>
          <p:cNvSpPr>
            <a:spLocks noChangeShapeType="1"/>
          </p:cNvSpPr>
          <p:nvPr/>
        </p:nvSpPr>
        <p:spPr bwMode="auto">
          <a:xfrm>
            <a:off x="1864097" y="4886349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 flipV="1">
            <a:off x="1864097" y="3987824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 flipV="1">
            <a:off x="1862510" y="4832374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>
            <a:off x="1864097" y="5413399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V="1">
            <a:off x="1887910" y="5622949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V="1">
            <a:off x="1887910" y="3049612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59" name="Line 43"/>
          <p:cNvSpPr>
            <a:spLocks noChangeShapeType="1"/>
          </p:cNvSpPr>
          <p:nvPr/>
        </p:nvSpPr>
        <p:spPr bwMode="auto">
          <a:xfrm>
            <a:off x="4231060" y="3068662"/>
            <a:ext cx="1882775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0" name="Line 44"/>
          <p:cNvSpPr>
            <a:spLocks noChangeShapeType="1"/>
          </p:cNvSpPr>
          <p:nvPr/>
        </p:nvSpPr>
        <p:spPr bwMode="auto">
          <a:xfrm>
            <a:off x="4254872" y="3079774"/>
            <a:ext cx="1870075" cy="1335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4254872" y="3079774"/>
            <a:ext cx="1870075" cy="21463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2" name="Line 46"/>
          <p:cNvSpPr>
            <a:spLocks noChangeShapeType="1"/>
          </p:cNvSpPr>
          <p:nvPr/>
        </p:nvSpPr>
        <p:spPr bwMode="auto">
          <a:xfrm flipV="1">
            <a:off x="4231060" y="3416324"/>
            <a:ext cx="1858962" cy="582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3" name="Line 47"/>
          <p:cNvSpPr>
            <a:spLocks noChangeShapeType="1"/>
          </p:cNvSpPr>
          <p:nvPr/>
        </p:nvSpPr>
        <p:spPr bwMode="auto">
          <a:xfrm>
            <a:off x="4254872" y="3994174"/>
            <a:ext cx="1870075" cy="407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4" name="Line 48"/>
          <p:cNvSpPr>
            <a:spLocks noChangeShapeType="1"/>
          </p:cNvSpPr>
          <p:nvPr/>
        </p:nvSpPr>
        <p:spPr bwMode="auto">
          <a:xfrm>
            <a:off x="4231060" y="4006874"/>
            <a:ext cx="1870075" cy="1219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5" name="Line 49"/>
          <p:cNvSpPr>
            <a:spLocks noChangeShapeType="1"/>
          </p:cNvSpPr>
          <p:nvPr/>
        </p:nvSpPr>
        <p:spPr bwMode="auto">
          <a:xfrm flipV="1">
            <a:off x="4264397" y="3414737"/>
            <a:ext cx="1847850" cy="14287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>
            <a:off x="4242172" y="4864124"/>
            <a:ext cx="1905000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7" name="Line 51"/>
          <p:cNvSpPr>
            <a:spLocks noChangeShapeType="1"/>
          </p:cNvSpPr>
          <p:nvPr/>
        </p:nvSpPr>
        <p:spPr bwMode="auto">
          <a:xfrm flipV="1">
            <a:off x="4275510" y="3438549"/>
            <a:ext cx="1812925" cy="21955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8" name="Line 52"/>
          <p:cNvSpPr>
            <a:spLocks noChangeShapeType="1"/>
          </p:cNvSpPr>
          <p:nvPr/>
        </p:nvSpPr>
        <p:spPr bwMode="auto">
          <a:xfrm flipV="1">
            <a:off x="4242172" y="4410099"/>
            <a:ext cx="1871663" cy="12461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69" name="Line 53"/>
          <p:cNvSpPr>
            <a:spLocks noChangeShapeType="1"/>
          </p:cNvSpPr>
          <p:nvPr/>
        </p:nvSpPr>
        <p:spPr bwMode="auto">
          <a:xfrm flipV="1">
            <a:off x="4242172" y="5234012"/>
            <a:ext cx="1871663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0" name="Line 54"/>
          <p:cNvSpPr>
            <a:spLocks noChangeShapeType="1"/>
          </p:cNvSpPr>
          <p:nvPr/>
        </p:nvSpPr>
        <p:spPr bwMode="auto">
          <a:xfrm>
            <a:off x="6471022" y="3525862"/>
            <a:ext cx="1185863" cy="7620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1" name="Line 55"/>
          <p:cNvSpPr>
            <a:spLocks noChangeShapeType="1"/>
          </p:cNvSpPr>
          <p:nvPr/>
        </p:nvSpPr>
        <p:spPr bwMode="auto">
          <a:xfrm flipV="1">
            <a:off x="6577073" y="4308498"/>
            <a:ext cx="1065524" cy="6608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2" name="Line 56"/>
          <p:cNvSpPr>
            <a:spLocks noChangeShapeType="1"/>
          </p:cNvSpPr>
          <p:nvPr/>
        </p:nvSpPr>
        <p:spPr bwMode="auto">
          <a:xfrm flipV="1">
            <a:off x="6483722" y="4284687"/>
            <a:ext cx="1160463" cy="10398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0873" name="Rectangle 57"/>
          <p:cNvSpPr>
            <a:spLocks noChangeArrowheads="1"/>
          </p:cNvSpPr>
          <p:nvPr/>
        </p:nvSpPr>
        <p:spPr bwMode="auto">
          <a:xfrm>
            <a:off x="4775572" y="2160612"/>
            <a:ext cx="955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  <a:t>Hidden</a:t>
            </a:r>
            <a:b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</a:br>
            <a:r>
              <a:rPr lang="en-US" sz="180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Layers</a:t>
            </a: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Multi-Layer Perceptron </a:t>
            </a:r>
          </a:p>
          <a:p>
            <a:r>
              <a:rPr lang="en-US" altLang="zh-TW" dirty="0">
                <a:ea typeface="PMingLiU" pitchFamily="18" charset="-120"/>
              </a:rPr>
              <a:t>(Two hidden layers)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2272" y="59201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dirty="0">
                <a:latin typeface="Tahoma" charset="0"/>
                <a:ea typeface="ＭＳ Ｐゴシック" charset="0"/>
              </a:rPr>
              <a:t>Each element of the preceding layer is connected with each element of the next layer (fully connected).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2272" y="62014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dirty="0">
                <a:latin typeface="Tahoma" charset="0"/>
                <a:ea typeface="ＭＳ Ｐゴシック" charset="0"/>
              </a:rPr>
              <a:t>Each hidden layer is built from artificial neurons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2272" y="59341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GB" dirty="0">
                <a:latin typeface="Tahoma" charset="0"/>
                <a:ea typeface="ＭＳ Ｐゴシック" charset="0"/>
              </a:rPr>
              <a:t>There is no interconnection between artificial neurons from the same layer. </a:t>
            </a: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0286" y="2779737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36" y="3313135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4098" y="3068661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6797" y="3055665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0923" y="4814911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0924" y="3059135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4737" y="3976710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671" y="4800921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483566" y="256448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1483566" y="308374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483566" y="365630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1483566" y="417556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83566" y="467916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483566" y="519842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1483566" y="577723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851920" y="281636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3851920" y="372447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3851920" y="457668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3851920" y="53598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6109073" y="320986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6109073" y="411798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6109073" y="49701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7642597" y="405183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56366" y="2581190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66" y="2581190"/>
                <a:ext cx="5018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132427" y="2818683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27" y="2818683"/>
                <a:ext cx="5018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742104" y="2943803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04" y="2943803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242861" y="3148229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61" y="3148229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4862768" y="2917955"/>
                <a:ext cx="600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68" y="2917955"/>
                <a:ext cx="60010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558928" y="5639675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928" y="5639675"/>
                <a:ext cx="604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4626350" y="3196099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50" y="3196099"/>
                <a:ext cx="6049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309631" y="3418163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31" y="3418163"/>
                <a:ext cx="6049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4860490" y="5255803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90" y="5255803"/>
                <a:ext cx="5979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6773670" y="3470332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70" y="3470332"/>
                <a:ext cx="5979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601813" y="4016668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13" y="4016668"/>
                <a:ext cx="5979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6901863" y="4748792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63" y="4748792"/>
                <a:ext cx="5979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Image Classification </a:t>
            </a:r>
          </a:p>
          <a:p>
            <a:r>
              <a:rPr lang="en-US" altLang="zh-TW" dirty="0">
                <a:ea typeface="PMingLiU" pitchFamily="18" charset="-120"/>
              </a:rPr>
              <a:t>using Features and MLP</a:t>
            </a:r>
            <a:endParaRPr lang="en-US" dirty="0"/>
          </a:p>
        </p:txBody>
      </p:sp>
      <p:sp>
        <p:nvSpPr>
          <p:cNvPr id="159" name="Rectangle 5"/>
          <p:cNvSpPr>
            <a:spLocks noChangeArrowheads="1"/>
          </p:cNvSpPr>
          <p:nvPr/>
        </p:nvSpPr>
        <p:spPr bwMode="auto">
          <a:xfrm rot="16200000">
            <a:off x="136934" y="4214015"/>
            <a:ext cx="340586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7030A0"/>
                </a:solidFill>
                <a:latin typeface="Arial" charset="0"/>
                <a:ea typeface="ＭＳ Ｐゴシック" charset="0"/>
              </a:rPr>
              <a:t>Extracted Features as input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110823" y="1883732"/>
            <a:ext cx="75982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2593043" y="2817837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2616856" y="2806724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2605743" y="2806724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 flipV="1">
            <a:off x="2591456" y="3048024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2605743" y="3308374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2627968" y="3321074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>
            <a:off x="2593043" y="3857649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2593043" y="3857649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2605743" y="3857649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2569231" y="3048024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 flipV="1">
            <a:off x="2605743" y="3998937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2605743" y="4429149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2605743" y="4406924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1" name="Line 33"/>
          <p:cNvSpPr>
            <a:spLocks noChangeShapeType="1"/>
          </p:cNvSpPr>
          <p:nvPr/>
        </p:nvSpPr>
        <p:spPr bwMode="auto">
          <a:xfrm flipV="1">
            <a:off x="2591456" y="3997349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2593043" y="4886349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3" name="Line 35"/>
          <p:cNvSpPr>
            <a:spLocks noChangeShapeType="1"/>
          </p:cNvSpPr>
          <p:nvPr/>
        </p:nvSpPr>
        <p:spPr bwMode="auto">
          <a:xfrm flipV="1">
            <a:off x="2593043" y="3987824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4" name="Line 36"/>
          <p:cNvSpPr>
            <a:spLocks noChangeShapeType="1"/>
          </p:cNvSpPr>
          <p:nvPr/>
        </p:nvSpPr>
        <p:spPr bwMode="auto">
          <a:xfrm flipV="1">
            <a:off x="2591456" y="4832374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5" name="Line 37"/>
          <p:cNvSpPr>
            <a:spLocks noChangeShapeType="1"/>
          </p:cNvSpPr>
          <p:nvPr/>
        </p:nvSpPr>
        <p:spPr bwMode="auto">
          <a:xfrm>
            <a:off x="2593043" y="5413399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V="1">
            <a:off x="2616856" y="5622949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7" name="Line 39"/>
          <p:cNvSpPr>
            <a:spLocks noChangeShapeType="1"/>
          </p:cNvSpPr>
          <p:nvPr/>
        </p:nvSpPr>
        <p:spPr bwMode="auto">
          <a:xfrm flipV="1">
            <a:off x="2616856" y="3049612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5063438" y="3068662"/>
            <a:ext cx="1882775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89" name="Line 44"/>
          <p:cNvSpPr>
            <a:spLocks noChangeShapeType="1"/>
          </p:cNvSpPr>
          <p:nvPr/>
        </p:nvSpPr>
        <p:spPr bwMode="auto">
          <a:xfrm>
            <a:off x="5087250" y="3079774"/>
            <a:ext cx="1870075" cy="1335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0" name="Line 45"/>
          <p:cNvSpPr>
            <a:spLocks noChangeShapeType="1"/>
          </p:cNvSpPr>
          <p:nvPr/>
        </p:nvSpPr>
        <p:spPr bwMode="auto">
          <a:xfrm>
            <a:off x="5087250" y="3079774"/>
            <a:ext cx="1870075" cy="21463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1" name="Line 46"/>
          <p:cNvSpPr>
            <a:spLocks noChangeShapeType="1"/>
          </p:cNvSpPr>
          <p:nvPr/>
        </p:nvSpPr>
        <p:spPr bwMode="auto">
          <a:xfrm flipV="1">
            <a:off x="5063438" y="3416324"/>
            <a:ext cx="1858962" cy="582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2" name="Line 47"/>
          <p:cNvSpPr>
            <a:spLocks noChangeShapeType="1"/>
          </p:cNvSpPr>
          <p:nvPr/>
        </p:nvSpPr>
        <p:spPr bwMode="auto">
          <a:xfrm>
            <a:off x="5087250" y="3994174"/>
            <a:ext cx="1870075" cy="407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3" name="Line 48"/>
          <p:cNvSpPr>
            <a:spLocks noChangeShapeType="1"/>
          </p:cNvSpPr>
          <p:nvPr/>
        </p:nvSpPr>
        <p:spPr bwMode="auto">
          <a:xfrm>
            <a:off x="5063438" y="4006874"/>
            <a:ext cx="1870075" cy="1219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 flipV="1">
            <a:off x="5096775" y="3414737"/>
            <a:ext cx="1847850" cy="14287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>
            <a:off x="5074550" y="4864124"/>
            <a:ext cx="1905000" cy="361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57" name="Line 51"/>
          <p:cNvSpPr>
            <a:spLocks noChangeShapeType="1"/>
          </p:cNvSpPr>
          <p:nvPr/>
        </p:nvSpPr>
        <p:spPr bwMode="auto">
          <a:xfrm flipV="1">
            <a:off x="5107888" y="3438549"/>
            <a:ext cx="1812925" cy="21955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0" name="Line 52"/>
          <p:cNvSpPr>
            <a:spLocks noChangeShapeType="1"/>
          </p:cNvSpPr>
          <p:nvPr/>
        </p:nvSpPr>
        <p:spPr bwMode="auto">
          <a:xfrm flipV="1">
            <a:off x="5074550" y="4410099"/>
            <a:ext cx="1871663" cy="12461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1" name="Line 53"/>
          <p:cNvSpPr>
            <a:spLocks noChangeShapeType="1"/>
          </p:cNvSpPr>
          <p:nvPr/>
        </p:nvSpPr>
        <p:spPr bwMode="auto">
          <a:xfrm flipV="1">
            <a:off x="5074550" y="5234012"/>
            <a:ext cx="1871663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2" name="Line 54"/>
          <p:cNvSpPr>
            <a:spLocks noChangeShapeType="1"/>
          </p:cNvSpPr>
          <p:nvPr/>
        </p:nvSpPr>
        <p:spPr bwMode="auto">
          <a:xfrm>
            <a:off x="7303400" y="3525862"/>
            <a:ext cx="1185863" cy="7620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3" name="Line 55"/>
          <p:cNvSpPr>
            <a:spLocks noChangeShapeType="1"/>
          </p:cNvSpPr>
          <p:nvPr/>
        </p:nvSpPr>
        <p:spPr bwMode="auto">
          <a:xfrm flipV="1">
            <a:off x="7409451" y="4308498"/>
            <a:ext cx="1065524" cy="6608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4" name="Line 56"/>
          <p:cNvSpPr>
            <a:spLocks noChangeShapeType="1"/>
          </p:cNvSpPr>
          <p:nvPr/>
        </p:nvSpPr>
        <p:spPr bwMode="auto">
          <a:xfrm flipV="1">
            <a:off x="7316100" y="4284687"/>
            <a:ext cx="1160463" cy="10398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57"/>
              <p:cNvSpPr>
                <a:spLocks noChangeArrowheads="1"/>
              </p:cNvSpPr>
              <p:nvPr/>
            </p:nvSpPr>
            <p:spPr bwMode="auto">
              <a:xfrm>
                <a:off x="4338774" y="1883732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65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774" y="1883732"/>
                <a:ext cx="952183" cy="643766"/>
              </a:xfrm>
              <a:prstGeom prst="rect">
                <a:avLst/>
              </a:prstGeom>
              <a:blipFill>
                <a:blip r:embed="rId4"/>
                <a:stretch>
                  <a:fillRect l="-5769" t="-5660" r="-641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9232" y="2779737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682" y="3313135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8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3044" y="3068661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69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5743" y="3055665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0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869" y="4814911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1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870" y="3059135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2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3683" y="3976710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3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1617" y="4800921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174" name="Text Box 7"/>
          <p:cNvSpPr txBox="1">
            <a:spLocks noChangeArrowheads="1"/>
          </p:cNvSpPr>
          <p:nvPr/>
        </p:nvSpPr>
        <p:spPr bwMode="auto">
          <a:xfrm>
            <a:off x="2212512" y="256448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75" name="Text Box 7"/>
          <p:cNvSpPr txBox="1">
            <a:spLocks noChangeArrowheads="1"/>
          </p:cNvSpPr>
          <p:nvPr/>
        </p:nvSpPr>
        <p:spPr bwMode="auto">
          <a:xfrm>
            <a:off x="2212512" y="308374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2212512" y="365630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77" name="Text Box 7"/>
          <p:cNvSpPr txBox="1">
            <a:spLocks noChangeArrowheads="1"/>
          </p:cNvSpPr>
          <p:nvPr/>
        </p:nvSpPr>
        <p:spPr bwMode="auto">
          <a:xfrm>
            <a:off x="2212512" y="417556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2212512" y="467916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79" name="Text Box 7"/>
          <p:cNvSpPr txBox="1">
            <a:spLocks noChangeArrowheads="1"/>
          </p:cNvSpPr>
          <p:nvPr/>
        </p:nvSpPr>
        <p:spPr bwMode="auto">
          <a:xfrm>
            <a:off x="2212512" y="519842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80" name="Text Box 7"/>
          <p:cNvSpPr txBox="1">
            <a:spLocks noChangeArrowheads="1"/>
          </p:cNvSpPr>
          <p:nvPr/>
        </p:nvSpPr>
        <p:spPr bwMode="auto">
          <a:xfrm>
            <a:off x="2212512" y="577723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80866" y="281636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/>
          <p:cNvSpPr/>
          <p:nvPr/>
        </p:nvSpPr>
        <p:spPr>
          <a:xfrm>
            <a:off x="4580866" y="372447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val 182"/>
          <p:cNvSpPr/>
          <p:nvPr/>
        </p:nvSpPr>
        <p:spPr>
          <a:xfrm>
            <a:off x="4580866" y="457668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/>
          <p:cNvSpPr/>
          <p:nvPr/>
        </p:nvSpPr>
        <p:spPr>
          <a:xfrm>
            <a:off x="4580866" y="53598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val 184"/>
          <p:cNvSpPr/>
          <p:nvPr/>
        </p:nvSpPr>
        <p:spPr>
          <a:xfrm>
            <a:off x="6941451" y="320986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Oval 185"/>
          <p:cNvSpPr/>
          <p:nvPr/>
        </p:nvSpPr>
        <p:spPr>
          <a:xfrm>
            <a:off x="6941451" y="411798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Oval 186"/>
          <p:cNvSpPr/>
          <p:nvPr/>
        </p:nvSpPr>
        <p:spPr>
          <a:xfrm>
            <a:off x="6941451" y="49701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val 187"/>
          <p:cNvSpPr/>
          <p:nvPr/>
        </p:nvSpPr>
        <p:spPr>
          <a:xfrm>
            <a:off x="8474975" y="405183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57"/>
              <p:cNvSpPr>
                <a:spLocks noChangeArrowheads="1"/>
              </p:cNvSpPr>
              <p:nvPr/>
            </p:nvSpPr>
            <p:spPr bwMode="auto">
              <a:xfrm>
                <a:off x="6698175" y="1883732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2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89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8175" y="1883732"/>
                <a:ext cx="952183" cy="643766"/>
              </a:xfrm>
              <a:prstGeom prst="rect">
                <a:avLst/>
              </a:prstGeom>
              <a:blipFill>
                <a:blip r:embed="rId5"/>
                <a:stretch>
                  <a:fillRect l="-5769" t="-5660" r="-2564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57"/>
          <p:cNvSpPr>
            <a:spLocks noChangeArrowheads="1"/>
          </p:cNvSpPr>
          <p:nvPr/>
        </p:nvSpPr>
        <p:spPr bwMode="auto">
          <a:xfrm>
            <a:off x="8271355" y="1883732"/>
            <a:ext cx="87523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Output</a:t>
            </a:r>
          </a:p>
          <a:p>
            <a:pPr algn="ctr"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5670555" y="6195384"/>
            <a:ext cx="2251556" cy="553998"/>
            <a:chOff x="1622724" y="6153112"/>
            <a:chExt cx="2251556" cy="553998"/>
          </a:xfrm>
        </p:grpSpPr>
        <p:sp>
          <p:nvSpPr>
            <p:cNvPr id="199" name="Oval 198"/>
            <p:cNvSpPr/>
            <p:nvPr/>
          </p:nvSpPr>
          <p:spPr>
            <a:xfrm>
              <a:off x="1622724" y="616530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50072" y="6153112"/>
              <a:ext cx="2902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=</a:t>
              </a:r>
            </a:p>
          </p:txBody>
        </p:sp>
        <p:sp>
          <p:nvSpPr>
            <p:cNvPr id="201" name="Oval 23"/>
            <p:cNvSpPr>
              <a:spLocks noChangeArrowheads="1"/>
            </p:cNvSpPr>
            <p:nvPr/>
          </p:nvSpPr>
          <p:spPr bwMode="auto">
            <a:xfrm>
              <a:off x="2566595" y="6189168"/>
              <a:ext cx="468000" cy="46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sz="30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30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202" name="Rectangle 29"/>
            <p:cNvSpPr>
              <a:spLocks noChangeArrowheads="1"/>
            </p:cNvSpPr>
            <p:nvPr/>
          </p:nvSpPr>
          <p:spPr bwMode="auto">
            <a:xfrm>
              <a:off x="3397187" y="6173710"/>
              <a:ext cx="477093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203" name="Line 30"/>
            <p:cNvSpPr>
              <a:spLocks noChangeShapeType="1"/>
            </p:cNvSpPr>
            <p:nvPr/>
          </p:nvSpPr>
          <p:spPr bwMode="auto">
            <a:xfrm flipV="1">
              <a:off x="3034595" y="6451625"/>
              <a:ext cx="362592" cy="1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cxnSp>
        <p:nvCxnSpPr>
          <p:cNvPr id="204" name="Straight Arrow Connector 203"/>
          <p:cNvCxnSpPr>
            <a:stCxn id="188" idx="6"/>
          </p:cNvCxnSpPr>
          <p:nvPr/>
        </p:nvCxnSpPr>
        <p:spPr>
          <a:xfrm>
            <a:off x="8942975" y="4285830"/>
            <a:ext cx="180000" cy="19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81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5"/>
          <p:cNvSpPr>
            <a:spLocks noChangeArrowheads="1"/>
          </p:cNvSpPr>
          <p:nvPr/>
        </p:nvSpPr>
        <p:spPr bwMode="auto">
          <a:xfrm rot="16200000">
            <a:off x="-82264" y="4214015"/>
            <a:ext cx="340586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7030A0"/>
                </a:solidFill>
                <a:latin typeface="Arial" charset="0"/>
                <a:ea typeface="ＭＳ Ｐゴシック" charset="0"/>
              </a:rPr>
              <a:t>Extracted Features as input</a:t>
            </a:r>
          </a:p>
        </p:txBody>
      </p:sp>
      <p:sp>
        <p:nvSpPr>
          <p:cNvPr id="216" name="Rectangle 5"/>
          <p:cNvSpPr>
            <a:spLocks noChangeArrowheads="1"/>
          </p:cNvSpPr>
          <p:nvPr/>
        </p:nvSpPr>
        <p:spPr bwMode="auto">
          <a:xfrm>
            <a:off x="1603593" y="1883732"/>
            <a:ext cx="75982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Input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Layer</a:t>
            </a:r>
          </a:p>
        </p:txBody>
      </p:sp>
      <p:sp>
        <p:nvSpPr>
          <p:cNvPr id="217" name="Line 20"/>
          <p:cNvSpPr>
            <a:spLocks noChangeShapeType="1"/>
          </p:cNvSpPr>
          <p:nvPr/>
        </p:nvSpPr>
        <p:spPr bwMode="auto">
          <a:xfrm>
            <a:off x="2085813" y="2817837"/>
            <a:ext cx="1997075" cy="223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18" name="Line 21"/>
          <p:cNvSpPr>
            <a:spLocks noChangeShapeType="1"/>
          </p:cNvSpPr>
          <p:nvPr/>
        </p:nvSpPr>
        <p:spPr bwMode="auto">
          <a:xfrm>
            <a:off x="2109626" y="2806724"/>
            <a:ext cx="1997075" cy="11842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19" name="Line 22"/>
          <p:cNvSpPr>
            <a:spLocks noChangeShapeType="1"/>
          </p:cNvSpPr>
          <p:nvPr/>
        </p:nvSpPr>
        <p:spPr bwMode="auto">
          <a:xfrm>
            <a:off x="2098513" y="2806724"/>
            <a:ext cx="2008188" cy="2784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0" name="Line 23"/>
          <p:cNvSpPr>
            <a:spLocks noChangeShapeType="1"/>
          </p:cNvSpPr>
          <p:nvPr/>
        </p:nvSpPr>
        <p:spPr bwMode="auto">
          <a:xfrm flipV="1">
            <a:off x="2084226" y="3048024"/>
            <a:ext cx="1997075" cy="263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1" name="Line 24"/>
          <p:cNvSpPr>
            <a:spLocks noChangeShapeType="1"/>
          </p:cNvSpPr>
          <p:nvPr/>
        </p:nvSpPr>
        <p:spPr bwMode="auto">
          <a:xfrm>
            <a:off x="2098513" y="3308374"/>
            <a:ext cx="1995488" cy="6826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2" name="Line 25"/>
          <p:cNvSpPr>
            <a:spLocks noChangeShapeType="1"/>
          </p:cNvSpPr>
          <p:nvPr/>
        </p:nvSpPr>
        <p:spPr bwMode="auto">
          <a:xfrm>
            <a:off x="2120738" y="3321074"/>
            <a:ext cx="1985963" cy="14938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3" name="Line 26"/>
          <p:cNvSpPr>
            <a:spLocks noChangeShapeType="1"/>
          </p:cNvSpPr>
          <p:nvPr/>
        </p:nvSpPr>
        <p:spPr bwMode="auto">
          <a:xfrm>
            <a:off x="2085813" y="3857649"/>
            <a:ext cx="2020888" cy="144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4" name="Line 27"/>
          <p:cNvSpPr>
            <a:spLocks noChangeShapeType="1"/>
          </p:cNvSpPr>
          <p:nvPr/>
        </p:nvSpPr>
        <p:spPr bwMode="auto">
          <a:xfrm>
            <a:off x="2085813" y="3857649"/>
            <a:ext cx="2032000" cy="9572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5" name="Line 28"/>
          <p:cNvSpPr>
            <a:spLocks noChangeShapeType="1"/>
          </p:cNvSpPr>
          <p:nvPr/>
        </p:nvSpPr>
        <p:spPr bwMode="auto">
          <a:xfrm>
            <a:off x="2098513" y="3857649"/>
            <a:ext cx="1995488" cy="1733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6" name="Line 29"/>
          <p:cNvSpPr>
            <a:spLocks noChangeShapeType="1"/>
          </p:cNvSpPr>
          <p:nvPr/>
        </p:nvSpPr>
        <p:spPr bwMode="auto">
          <a:xfrm flipV="1">
            <a:off x="2062001" y="3048024"/>
            <a:ext cx="1984375" cy="1349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7" name="Line 30"/>
          <p:cNvSpPr>
            <a:spLocks noChangeShapeType="1"/>
          </p:cNvSpPr>
          <p:nvPr/>
        </p:nvSpPr>
        <p:spPr bwMode="auto">
          <a:xfrm flipV="1">
            <a:off x="2098513" y="3998937"/>
            <a:ext cx="1995488" cy="4111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8" name="Line 31"/>
          <p:cNvSpPr>
            <a:spLocks noChangeShapeType="1"/>
          </p:cNvSpPr>
          <p:nvPr/>
        </p:nvSpPr>
        <p:spPr bwMode="auto">
          <a:xfrm>
            <a:off x="2098513" y="4429149"/>
            <a:ext cx="1995488" cy="3857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29" name="Line 32"/>
          <p:cNvSpPr>
            <a:spLocks noChangeShapeType="1"/>
          </p:cNvSpPr>
          <p:nvPr/>
        </p:nvSpPr>
        <p:spPr bwMode="auto">
          <a:xfrm>
            <a:off x="2098513" y="4406924"/>
            <a:ext cx="2019300" cy="12080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0" name="Line 33"/>
          <p:cNvSpPr>
            <a:spLocks noChangeShapeType="1"/>
          </p:cNvSpPr>
          <p:nvPr/>
        </p:nvSpPr>
        <p:spPr bwMode="auto">
          <a:xfrm flipV="1">
            <a:off x="2084226" y="3997349"/>
            <a:ext cx="1997075" cy="879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1" name="Line 34"/>
          <p:cNvSpPr>
            <a:spLocks noChangeShapeType="1"/>
          </p:cNvSpPr>
          <p:nvPr/>
        </p:nvSpPr>
        <p:spPr bwMode="auto">
          <a:xfrm>
            <a:off x="2085813" y="4886349"/>
            <a:ext cx="1985963" cy="715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2" name="Line 35"/>
          <p:cNvSpPr>
            <a:spLocks noChangeShapeType="1"/>
          </p:cNvSpPr>
          <p:nvPr/>
        </p:nvSpPr>
        <p:spPr bwMode="auto">
          <a:xfrm flipV="1">
            <a:off x="2085813" y="3987824"/>
            <a:ext cx="1985963" cy="14176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3" name="Line 36"/>
          <p:cNvSpPr>
            <a:spLocks noChangeShapeType="1"/>
          </p:cNvSpPr>
          <p:nvPr/>
        </p:nvSpPr>
        <p:spPr bwMode="auto">
          <a:xfrm flipV="1">
            <a:off x="2084226" y="4832374"/>
            <a:ext cx="2032000" cy="5715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4" name="Line 37"/>
          <p:cNvSpPr>
            <a:spLocks noChangeShapeType="1"/>
          </p:cNvSpPr>
          <p:nvPr/>
        </p:nvSpPr>
        <p:spPr bwMode="auto">
          <a:xfrm>
            <a:off x="2085813" y="5413399"/>
            <a:ext cx="2008188" cy="201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5" name="Line 38"/>
          <p:cNvSpPr>
            <a:spLocks noChangeShapeType="1"/>
          </p:cNvSpPr>
          <p:nvPr/>
        </p:nvSpPr>
        <p:spPr bwMode="auto">
          <a:xfrm flipV="1">
            <a:off x="2109626" y="5622949"/>
            <a:ext cx="1973262" cy="3984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6" name="Line 39"/>
          <p:cNvSpPr>
            <a:spLocks noChangeShapeType="1"/>
          </p:cNvSpPr>
          <p:nvPr/>
        </p:nvSpPr>
        <p:spPr bwMode="auto">
          <a:xfrm flipV="1">
            <a:off x="2109626" y="3049612"/>
            <a:ext cx="1938337" cy="29606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7" name="Line 43"/>
          <p:cNvSpPr>
            <a:spLocks noChangeShapeType="1"/>
          </p:cNvSpPr>
          <p:nvPr/>
        </p:nvSpPr>
        <p:spPr bwMode="auto">
          <a:xfrm>
            <a:off x="4556209" y="3068662"/>
            <a:ext cx="879888" cy="35035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8" name="Line 44"/>
          <p:cNvSpPr>
            <a:spLocks noChangeShapeType="1"/>
          </p:cNvSpPr>
          <p:nvPr/>
        </p:nvSpPr>
        <p:spPr bwMode="auto">
          <a:xfrm>
            <a:off x="4580020" y="3079774"/>
            <a:ext cx="844965" cy="128940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39" name="Line 45"/>
          <p:cNvSpPr>
            <a:spLocks noChangeShapeType="1"/>
          </p:cNvSpPr>
          <p:nvPr/>
        </p:nvSpPr>
        <p:spPr bwMode="auto">
          <a:xfrm>
            <a:off x="4580021" y="3079774"/>
            <a:ext cx="857984" cy="211712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0" name="Line 46"/>
          <p:cNvSpPr>
            <a:spLocks noChangeShapeType="1"/>
          </p:cNvSpPr>
          <p:nvPr/>
        </p:nvSpPr>
        <p:spPr bwMode="auto">
          <a:xfrm flipV="1">
            <a:off x="4556208" y="3431720"/>
            <a:ext cx="877819" cy="56721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1" name="Line 47"/>
          <p:cNvSpPr>
            <a:spLocks noChangeShapeType="1"/>
          </p:cNvSpPr>
          <p:nvPr/>
        </p:nvSpPr>
        <p:spPr bwMode="auto">
          <a:xfrm>
            <a:off x="4580021" y="3994174"/>
            <a:ext cx="866706" cy="37500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4556209" y="4006874"/>
            <a:ext cx="877246" cy="120875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3" name="Line 49"/>
          <p:cNvSpPr>
            <a:spLocks noChangeShapeType="1"/>
          </p:cNvSpPr>
          <p:nvPr/>
        </p:nvSpPr>
        <p:spPr bwMode="auto">
          <a:xfrm flipV="1">
            <a:off x="4589545" y="3431721"/>
            <a:ext cx="822739" cy="141176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4" name="Line 50"/>
          <p:cNvSpPr>
            <a:spLocks noChangeShapeType="1"/>
          </p:cNvSpPr>
          <p:nvPr/>
        </p:nvSpPr>
        <p:spPr bwMode="auto">
          <a:xfrm>
            <a:off x="4567320" y="4864124"/>
            <a:ext cx="866134" cy="3702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5" name="Line 51"/>
          <p:cNvSpPr>
            <a:spLocks noChangeShapeType="1"/>
          </p:cNvSpPr>
          <p:nvPr/>
        </p:nvSpPr>
        <p:spPr bwMode="auto">
          <a:xfrm flipV="1">
            <a:off x="4600659" y="3450453"/>
            <a:ext cx="809754" cy="218360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6" name="Line 52"/>
          <p:cNvSpPr>
            <a:spLocks noChangeShapeType="1"/>
          </p:cNvSpPr>
          <p:nvPr/>
        </p:nvSpPr>
        <p:spPr bwMode="auto">
          <a:xfrm flipV="1">
            <a:off x="4567321" y="4315241"/>
            <a:ext cx="866134" cy="134104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47" name="Line 53"/>
          <p:cNvSpPr>
            <a:spLocks noChangeShapeType="1"/>
          </p:cNvSpPr>
          <p:nvPr/>
        </p:nvSpPr>
        <p:spPr bwMode="auto">
          <a:xfrm flipV="1">
            <a:off x="4567320" y="5246510"/>
            <a:ext cx="872615" cy="398664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57"/>
              <p:cNvSpPr>
                <a:spLocks noChangeArrowheads="1"/>
              </p:cNvSpPr>
              <p:nvPr/>
            </p:nvSpPr>
            <p:spPr bwMode="auto">
              <a:xfrm>
                <a:off x="3831544" y="1883732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51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1544" y="1883732"/>
                <a:ext cx="952183" cy="643766"/>
              </a:xfrm>
              <a:prstGeom prst="rect">
                <a:avLst/>
              </a:prstGeom>
              <a:blipFill>
                <a:blip r:embed="rId4"/>
                <a:stretch>
                  <a:fillRect l="-5769" t="-5660" r="-641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Line 20">
            <a:extLst>
              <a:ext uri="{FF2B5EF4-FFF2-40B4-BE49-F238E27FC236}">
                <a16:creationId xmlns:a16="http://schemas.microsoft.com/office/drawing/2014/main" id="{D1A46792-3FCA-46AB-BB39-6B010A4C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002" y="2779737"/>
            <a:ext cx="2030412" cy="204311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3" name="Line 20">
            <a:extLst>
              <a:ext uri="{FF2B5EF4-FFF2-40B4-BE49-F238E27FC236}">
                <a16:creationId xmlns:a16="http://schemas.microsoft.com/office/drawing/2014/main" id="{D25FC078-5BE1-4E2C-B6B3-A6537C8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452" y="3313135"/>
            <a:ext cx="1955800" cy="224155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4" name="Line 20">
            <a:extLst>
              <a:ext uri="{FF2B5EF4-FFF2-40B4-BE49-F238E27FC236}">
                <a16:creationId xmlns:a16="http://schemas.microsoft.com/office/drawing/2014/main" id="{662561F5-5FCF-4BE0-8AA1-7BAD24B8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814" y="3068661"/>
            <a:ext cx="1984374" cy="784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5" name="Line 20">
            <a:extLst>
              <a:ext uri="{FF2B5EF4-FFF2-40B4-BE49-F238E27FC236}">
                <a16:creationId xmlns:a16="http://schemas.microsoft.com/office/drawing/2014/main" id="{B825A8BA-54E4-40B5-8369-EF0DB4462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8513" y="3055665"/>
            <a:ext cx="1947863" cy="182630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6" name="Line 20">
            <a:extLst>
              <a:ext uri="{FF2B5EF4-FFF2-40B4-BE49-F238E27FC236}">
                <a16:creationId xmlns:a16="http://schemas.microsoft.com/office/drawing/2014/main" id="{CB75C269-739A-4F10-8487-909F329A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639" y="4814911"/>
            <a:ext cx="1993900" cy="7470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7" name="Line 20">
            <a:extLst>
              <a:ext uri="{FF2B5EF4-FFF2-40B4-BE49-F238E27FC236}">
                <a16:creationId xmlns:a16="http://schemas.microsoft.com/office/drawing/2014/main" id="{0A3F64F1-A08D-4136-8BFA-081936FD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640" y="3059135"/>
            <a:ext cx="1971676" cy="23479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8" name="Line 20">
            <a:extLst>
              <a:ext uri="{FF2B5EF4-FFF2-40B4-BE49-F238E27FC236}">
                <a16:creationId xmlns:a16="http://schemas.microsoft.com/office/drawing/2014/main" id="{F2DCA499-64C2-4E5D-B933-347C4CD0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6453" y="3976710"/>
            <a:ext cx="1981198" cy="202594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59" name="Line 20">
            <a:extLst>
              <a:ext uri="{FF2B5EF4-FFF2-40B4-BE49-F238E27FC236}">
                <a16:creationId xmlns:a16="http://schemas.microsoft.com/office/drawing/2014/main" id="{4703AC2B-8850-4F99-BC2B-D77E27B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4387" y="4800921"/>
            <a:ext cx="2006601" cy="120173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60" name="Text Box 7"/>
          <p:cNvSpPr txBox="1">
            <a:spLocks noChangeArrowheads="1"/>
          </p:cNvSpPr>
          <p:nvPr/>
        </p:nvSpPr>
        <p:spPr bwMode="auto">
          <a:xfrm>
            <a:off x="1705282" y="2564482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1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1" name="Text Box 7"/>
          <p:cNvSpPr txBox="1">
            <a:spLocks noChangeArrowheads="1"/>
          </p:cNvSpPr>
          <p:nvPr/>
        </p:nvSpPr>
        <p:spPr bwMode="auto">
          <a:xfrm>
            <a:off x="1705282" y="3083741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2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2" name="Text Box 7"/>
          <p:cNvSpPr txBox="1">
            <a:spLocks noChangeArrowheads="1"/>
          </p:cNvSpPr>
          <p:nvPr/>
        </p:nvSpPr>
        <p:spPr bwMode="auto">
          <a:xfrm>
            <a:off x="1705282" y="365630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3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3" name="Text Box 7"/>
          <p:cNvSpPr txBox="1">
            <a:spLocks noChangeArrowheads="1"/>
          </p:cNvSpPr>
          <p:nvPr/>
        </p:nvSpPr>
        <p:spPr bwMode="auto">
          <a:xfrm>
            <a:off x="1705282" y="4175567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4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4" name="Text Box 7"/>
          <p:cNvSpPr txBox="1">
            <a:spLocks noChangeArrowheads="1"/>
          </p:cNvSpPr>
          <p:nvPr/>
        </p:nvSpPr>
        <p:spPr bwMode="auto">
          <a:xfrm>
            <a:off x="1705282" y="4679169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5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5" name="Text Box 7"/>
          <p:cNvSpPr txBox="1">
            <a:spLocks noChangeArrowheads="1"/>
          </p:cNvSpPr>
          <p:nvPr/>
        </p:nvSpPr>
        <p:spPr bwMode="auto">
          <a:xfrm>
            <a:off x="1705282" y="5198428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6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6" name="Text Box 7"/>
          <p:cNvSpPr txBox="1">
            <a:spLocks noChangeArrowheads="1"/>
          </p:cNvSpPr>
          <p:nvPr/>
        </p:nvSpPr>
        <p:spPr bwMode="auto">
          <a:xfrm>
            <a:off x="1705282" y="577723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1" dirty="0">
                <a:latin typeface="Times New Roman" charset="0"/>
                <a:ea typeface="굴림" charset="0"/>
                <a:cs typeface="굴림" charset="0"/>
              </a:rPr>
              <a:t>x</a:t>
            </a:r>
            <a:r>
              <a:rPr kumimoji="1" lang="en-US" altLang="ko-KR" sz="1800" b="0" baseline="-25000" dirty="0">
                <a:latin typeface="Times New Roman" charset="0"/>
                <a:ea typeface="굴림" charset="0"/>
                <a:cs typeface="굴림" charset="0"/>
              </a:rPr>
              <a:t>7</a:t>
            </a:r>
            <a:endParaRPr kumimoji="1" lang="en-US" altLang="ko-KR" sz="1800" b="0" dirty="0">
              <a:latin typeface="Times New Roman" charset="0"/>
              <a:ea typeface="굴림" charset="0"/>
              <a:cs typeface="굴림" charset="0"/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4073636" y="281636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Oval 267"/>
          <p:cNvSpPr/>
          <p:nvPr/>
        </p:nvSpPr>
        <p:spPr>
          <a:xfrm>
            <a:off x="4073636" y="372447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Oval 268"/>
          <p:cNvSpPr/>
          <p:nvPr/>
        </p:nvSpPr>
        <p:spPr>
          <a:xfrm>
            <a:off x="4073636" y="457668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Oval 269"/>
          <p:cNvSpPr/>
          <p:nvPr/>
        </p:nvSpPr>
        <p:spPr>
          <a:xfrm>
            <a:off x="4073636" y="53598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Oval 270"/>
          <p:cNvSpPr/>
          <p:nvPr/>
        </p:nvSpPr>
        <p:spPr>
          <a:xfrm>
            <a:off x="5436096" y="320986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Oval 271"/>
          <p:cNvSpPr/>
          <p:nvPr/>
        </p:nvSpPr>
        <p:spPr>
          <a:xfrm>
            <a:off x="5436096" y="411798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Oval 272"/>
          <p:cNvSpPr/>
          <p:nvPr/>
        </p:nvSpPr>
        <p:spPr>
          <a:xfrm>
            <a:off x="5436096" y="49701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57"/>
              <p:cNvSpPr>
                <a:spLocks noChangeArrowheads="1"/>
              </p:cNvSpPr>
              <p:nvPr/>
            </p:nvSpPr>
            <p:spPr bwMode="auto">
              <a:xfrm>
                <a:off x="5148064" y="1883732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2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75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1883732"/>
                <a:ext cx="952183" cy="643766"/>
              </a:xfrm>
              <a:prstGeom prst="rect">
                <a:avLst/>
              </a:prstGeom>
              <a:blipFill>
                <a:blip r:embed="rId5"/>
                <a:stretch>
                  <a:fillRect l="-5096" t="-5660" r="-2548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7764125" y="1883732"/>
            <a:ext cx="87523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Output</a:t>
            </a:r>
          </a:p>
          <a:p>
            <a:pPr algn="ctr">
              <a:defRPr/>
            </a:pPr>
            <a:r>
              <a:rPr lang="en-US" sz="18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Layer</a:t>
            </a:r>
          </a:p>
        </p:txBody>
      </p:sp>
      <p:grpSp>
        <p:nvGrpSpPr>
          <p:cNvPr id="277" name="Group 276"/>
          <p:cNvGrpSpPr/>
          <p:nvPr/>
        </p:nvGrpSpPr>
        <p:grpSpPr>
          <a:xfrm>
            <a:off x="2411760" y="6195384"/>
            <a:ext cx="2251556" cy="553998"/>
            <a:chOff x="1622724" y="6153112"/>
            <a:chExt cx="2251556" cy="553998"/>
          </a:xfrm>
        </p:grpSpPr>
        <p:sp>
          <p:nvSpPr>
            <p:cNvPr id="278" name="Oval 277"/>
            <p:cNvSpPr/>
            <p:nvPr/>
          </p:nvSpPr>
          <p:spPr>
            <a:xfrm>
              <a:off x="1622724" y="616530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150072" y="6153112"/>
              <a:ext cx="2902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=</a:t>
              </a:r>
            </a:p>
          </p:txBody>
        </p:sp>
        <p:sp>
          <p:nvSpPr>
            <p:cNvPr id="280" name="Oval 23"/>
            <p:cNvSpPr>
              <a:spLocks noChangeArrowheads="1"/>
            </p:cNvSpPr>
            <p:nvPr/>
          </p:nvSpPr>
          <p:spPr bwMode="auto">
            <a:xfrm>
              <a:off x="2566595" y="6189168"/>
              <a:ext cx="468000" cy="46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sz="30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30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281" name="Rectangle 29"/>
            <p:cNvSpPr>
              <a:spLocks noChangeArrowheads="1"/>
            </p:cNvSpPr>
            <p:nvPr/>
          </p:nvSpPr>
          <p:spPr bwMode="auto">
            <a:xfrm>
              <a:off x="3397187" y="6173710"/>
              <a:ext cx="477093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</a:t>
              </a:r>
              <a:r>
                <a:rPr kumimoji="1" lang="en-US" altLang="ko-KR" sz="18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(.)</a:t>
              </a:r>
              <a:endParaRPr kumimoji="1" lang="en-US" altLang="ko-KR" sz="1800" b="0" dirty="0">
                <a:latin typeface="Arial" charset="0"/>
                <a:ea typeface="굴림" charset="0"/>
                <a:cs typeface="굴림" charset="0"/>
              </a:endParaRPr>
            </a:p>
          </p:txBody>
        </p:sp>
        <p:sp>
          <p:nvSpPr>
            <p:cNvPr id="282" name="Line 30"/>
            <p:cNvSpPr>
              <a:spLocks noChangeShapeType="1"/>
            </p:cNvSpPr>
            <p:nvPr/>
          </p:nvSpPr>
          <p:spPr bwMode="auto">
            <a:xfrm flipV="1">
              <a:off x="3034595" y="6451625"/>
              <a:ext cx="362592" cy="1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286" name="Oval 285"/>
          <p:cNvSpPr/>
          <p:nvPr/>
        </p:nvSpPr>
        <p:spPr>
          <a:xfrm>
            <a:off x="6621945" y="281750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Oval 286"/>
          <p:cNvSpPr/>
          <p:nvPr/>
        </p:nvSpPr>
        <p:spPr>
          <a:xfrm>
            <a:off x="6621945" y="372561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Oval 287"/>
          <p:cNvSpPr/>
          <p:nvPr/>
        </p:nvSpPr>
        <p:spPr>
          <a:xfrm>
            <a:off x="6621945" y="457782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Oval 288"/>
          <p:cNvSpPr/>
          <p:nvPr/>
        </p:nvSpPr>
        <p:spPr>
          <a:xfrm>
            <a:off x="6621945" y="536102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Line 43"/>
          <p:cNvSpPr>
            <a:spLocks noChangeShapeType="1"/>
          </p:cNvSpPr>
          <p:nvPr/>
        </p:nvSpPr>
        <p:spPr bwMode="auto">
          <a:xfrm flipV="1">
            <a:off x="5919729" y="3032560"/>
            <a:ext cx="701134" cy="439281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1" name="Line 43"/>
          <p:cNvSpPr>
            <a:spLocks noChangeShapeType="1"/>
          </p:cNvSpPr>
          <p:nvPr/>
        </p:nvSpPr>
        <p:spPr bwMode="auto">
          <a:xfrm>
            <a:off x="5919729" y="3462811"/>
            <a:ext cx="701134" cy="48937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2" name="Line 43"/>
          <p:cNvSpPr>
            <a:spLocks noChangeShapeType="1"/>
          </p:cNvSpPr>
          <p:nvPr/>
        </p:nvSpPr>
        <p:spPr bwMode="auto">
          <a:xfrm>
            <a:off x="5946237" y="3462811"/>
            <a:ext cx="674626" cy="133811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3" name="Line 43"/>
          <p:cNvSpPr>
            <a:spLocks noChangeShapeType="1"/>
          </p:cNvSpPr>
          <p:nvPr/>
        </p:nvSpPr>
        <p:spPr bwMode="auto">
          <a:xfrm>
            <a:off x="5924788" y="3490942"/>
            <a:ext cx="696075" cy="211137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 flipV="1">
            <a:off x="5937818" y="3068661"/>
            <a:ext cx="662105" cy="130052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5" name="Line 43"/>
          <p:cNvSpPr>
            <a:spLocks noChangeShapeType="1"/>
          </p:cNvSpPr>
          <p:nvPr/>
        </p:nvSpPr>
        <p:spPr bwMode="auto">
          <a:xfrm flipV="1">
            <a:off x="5943667" y="3971283"/>
            <a:ext cx="664676" cy="39789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6" name="Line 43"/>
          <p:cNvSpPr>
            <a:spLocks noChangeShapeType="1"/>
          </p:cNvSpPr>
          <p:nvPr/>
        </p:nvSpPr>
        <p:spPr bwMode="auto">
          <a:xfrm>
            <a:off x="5938899" y="4382432"/>
            <a:ext cx="693075" cy="4170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7" name="Line 43"/>
          <p:cNvSpPr>
            <a:spLocks noChangeShapeType="1"/>
          </p:cNvSpPr>
          <p:nvPr/>
        </p:nvSpPr>
        <p:spPr bwMode="auto">
          <a:xfrm>
            <a:off x="5937817" y="4388281"/>
            <a:ext cx="693155" cy="124078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8" name="Line 43"/>
          <p:cNvSpPr>
            <a:spLocks noChangeShapeType="1"/>
          </p:cNvSpPr>
          <p:nvPr/>
        </p:nvSpPr>
        <p:spPr bwMode="auto">
          <a:xfrm flipV="1">
            <a:off x="5936816" y="3098356"/>
            <a:ext cx="669458" cy="2131326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299" name="Line 43"/>
          <p:cNvSpPr>
            <a:spLocks noChangeShapeType="1"/>
          </p:cNvSpPr>
          <p:nvPr/>
        </p:nvSpPr>
        <p:spPr bwMode="auto">
          <a:xfrm flipV="1">
            <a:off x="5942876" y="3971279"/>
            <a:ext cx="645936" cy="1225619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0" name="Line 43"/>
          <p:cNvSpPr>
            <a:spLocks noChangeShapeType="1"/>
          </p:cNvSpPr>
          <p:nvPr/>
        </p:nvSpPr>
        <p:spPr bwMode="auto">
          <a:xfrm flipV="1">
            <a:off x="5936735" y="4806067"/>
            <a:ext cx="669539" cy="4099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1" name="Line 43"/>
          <p:cNvSpPr>
            <a:spLocks noChangeShapeType="1"/>
          </p:cNvSpPr>
          <p:nvPr/>
        </p:nvSpPr>
        <p:spPr bwMode="auto">
          <a:xfrm>
            <a:off x="5958429" y="5205110"/>
            <a:ext cx="660874" cy="41629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7295940" y="2708920"/>
            <a:ext cx="586093" cy="3316937"/>
            <a:chOff x="6516216" y="2708920"/>
            <a:chExt cx="586093" cy="3316937"/>
          </a:xfrm>
        </p:grpSpPr>
        <p:sp>
          <p:nvSpPr>
            <p:cNvPr id="303" name="Rounded Rectangle 302"/>
            <p:cNvSpPr/>
            <p:nvPr/>
          </p:nvSpPr>
          <p:spPr>
            <a:xfrm>
              <a:off x="6526926" y="2708920"/>
              <a:ext cx="575383" cy="33169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Text Box 35">
              <a:extLst>
                <a:ext uri="{FF2B5EF4-FFF2-40B4-BE49-F238E27FC236}">
                  <a16:creationId xmlns:a16="http://schemas.microsoft.com/office/drawing/2014/main" id="{BA4A8913-1EDC-416B-8245-CF19349A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395396" y="4002452"/>
              <a:ext cx="282641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ko-KR" sz="3200" b="0" dirty="0" err="1">
                  <a:latin typeface="Arial" charset="0"/>
                  <a:ea typeface="굴림" charset="0"/>
                  <a:cs typeface="굴림" charset="0"/>
                </a:rPr>
                <a:t>Softmax</a:t>
              </a:r>
              <a:r>
                <a:rPr kumimoji="1" lang="en-US" altLang="ko-KR" sz="3200" b="0" dirty="0">
                  <a:latin typeface="Arial" charset="0"/>
                  <a:ea typeface="굴림" charset="0"/>
                  <a:cs typeface="굴림" charset="0"/>
                </a:rPr>
                <a:t> Layer</a:t>
              </a:r>
            </a:p>
          </p:txBody>
        </p:sp>
      </p:grpSp>
      <p:sp>
        <p:nvSpPr>
          <p:cNvPr id="305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1400" y="3044570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6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1400" y="3976710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7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1400" y="4818853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8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1400" y="5598858"/>
            <a:ext cx="234000" cy="6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09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8686" y="3027333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0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8686" y="3959473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1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8686" y="4801616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12" name="Line 28">
            <a:extLst>
              <a:ext uri="{FF2B5EF4-FFF2-40B4-BE49-F238E27FC236}">
                <a16:creationId xmlns:a16="http://schemas.microsoft.com/office/drawing/2014/main" id="{1F9DFB48-8300-46A7-8AA2-1FEBC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8686" y="5581621"/>
            <a:ext cx="864000" cy="6907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0260" y="2636912"/>
                <a:ext cx="864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13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0260" y="2636912"/>
                <a:ext cx="8640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9307" y="3542036"/>
                <a:ext cx="8211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14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9307" y="3542036"/>
                <a:ext cx="82112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5166" y="4427440"/>
                <a:ext cx="8211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15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5166" y="4427440"/>
                <a:ext cx="82112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2002" y="5219196"/>
                <a:ext cx="8211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GB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GB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1800" b="0" dirty="0">
                  <a:latin typeface="Arial" charset="0"/>
                  <a:ea typeface="굴림" charset="0"/>
                  <a:cs typeface="굴림" charset="0"/>
                </a:endParaRPr>
              </a:p>
            </p:txBody>
          </p:sp>
        </mc:Choice>
        <mc:Fallback xmlns="">
          <p:sp>
            <p:nvSpPr>
              <p:cNvPr id="316" name="Text Box 35">
                <a:extLst>
                  <a:ext uri="{FF2B5EF4-FFF2-40B4-BE49-F238E27FC236}">
                    <a16:creationId xmlns:a16="http://schemas.microsoft.com/office/drawing/2014/main" id="{BA4A8913-1EDC-416B-8245-CF19349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002" y="5219196"/>
                <a:ext cx="821122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ea typeface="PMingLiU" pitchFamily="18" charset="-120"/>
              </a:rPr>
              <a:t>Multiple Outputs </a:t>
            </a:r>
          </a:p>
          <a:p>
            <a:r>
              <a:rPr lang="en-US" altLang="zh-TW" dirty="0">
                <a:ea typeface="PMingLiU" pitchFamily="18" charset="-120"/>
              </a:rPr>
              <a:t>(more than 2 Class - Classification)</a:t>
            </a:r>
            <a:endParaRPr lang="en-US" dirty="0"/>
          </a:p>
        </p:txBody>
      </p:sp>
      <p:sp>
        <p:nvSpPr>
          <p:cNvPr id="318" name="Line 52"/>
          <p:cNvSpPr>
            <a:spLocks noChangeShapeType="1"/>
          </p:cNvSpPr>
          <p:nvPr/>
        </p:nvSpPr>
        <p:spPr bwMode="auto">
          <a:xfrm flipV="1">
            <a:off x="4572821" y="4346121"/>
            <a:ext cx="867114" cy="51609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Rectangle 57"/>
              <p:cNvSpPr>
                <a:spLocks noChangeArrowheads="1"/>
              </p:cNvSpPr>
              <p:nvPr/>
            </p:nvSpPr>
            <p:spPr bwMode="auto">
              <a:xfrm>
                <a:off x="6379853" y="1883732"/>
                <a:ext cx="952183" cy="643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Hidden</a:t>
                </a:r>
                <a:b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</a:br>
                <a:r>
                  <a:rPr lang="en-US" sz="1800" dirty="0">
                    <a:solidFill>
                      <a:srgbClr val="008000"/>
                    </a:solidFill>
                    <a:latin typeface="Arial" charset="0"/>
                    <a:ea typeface="ＭＳ Ｐゴシック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3</m:t>
                    </m:r>
                  </m:oMath>
                </a14:m>
                <a:endParaRPr lang="en-US" sz="1800" dirty="0">
                  <a:solidFill>
                    <a:srgbClr val="008000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319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9853" y="1883732"/>
                <a:ext cx="952183" cy="643766"/>
              </a:xfrm>
              <a:prstGeom prst="rect">
                <a:avLst/>
              </a:prstGeom>
              <a:blipFill>
                <a:blip r:embed="rId10"/>
                <a:stretch>
                  <a:fillRect l="-5769" t="-5660" r="-2564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0" name="Group 319"/>
          <p:cNvGrpSpPr/>
          <p:nvPr/>
        </p:nvGrpSpPr>
        <p:grpSpPr>
          <a:xfrm>
            <a:off x="5680409" y="6201125"/>
            <a:ext cx="1411871" cy="553998"/>
            <a:chOff x="1622724" y="6153112"/>
            <a:chExt cx="1411871" cy="553998"/>
          </a:xfrm>
        </p:grpSpPr>
        <p:sp>
          <p:nvSpPr>
            <p:cNvPr id="321" name="Oval 320"/>
            <p:cNvSpPr/>
            <p:nvPr/>
          </p:nvSpPr>
          <p:spPr>
            <a:xfrm>
              <a:off x="1622724" y="616530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150072" y="6153112"/>
              <a:ext cx="2902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=</a:t>
              </a:r>
            </a:p>
          </p:txBody>
        </p:sp>
        <p:sp>
          <p:nvSpPr>
            <p:cNvPr id="323" name="Oval 23"/>
            <p:cNvSpPr>
              <a:spLocks noChangeArrowheads="1"/>
            </p:cNvSpPr>
            <p:nvPr/>
          </p:nvSpPr>
          <p:spPr bwMode="auto">
            <a:xfrm>
              <a:off x="2566595" y="6189168"/>
              <a:ext cx="468000" cy="46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ko-KR" sz="3000" b="0" dirty="0">
                  <a:latin typeface="Arial" charset="0"/>
                  <a:ea typeface="굴림" charset="0"/>
                  <a:cs typeface="굴림" charset="0"/>
                  <a:sym typeface="Symbol" charset="0"/>
                </a:rPr>
                <a:t></a:t>
              </a:r>
              <a:endParaRPr kumimoji="1" lang="en-US" altLang="ko-KR" sz="3000" b="0" dirty="0">
                <a:latin typeface="Arial" charset="0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4572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7504" y="2992468"/>
            <a:ext cx="2736304" cy="1156612"/>
            <a:chOff x="279565" y="2490541"/>
            <a:chExt cx="2736304" cy="1156612"/>
          </a:xfrm>
        </p:grpSpPr>
        <p:pic>
          <p:nvPicPr>
            <p:cNvPr id="5" name="Picture 4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023" y="2490541"/>
              <a:ext cx="1197864" cy="77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79565" y="318548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0" dirty="0"/>
                <a:t>Input</a:t>
              </a:r>
              <a:endParaRPr lang="en-US" b="0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2114675" y="3243567"/>
            <a:ext cx="182880" cy="281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1646" y="2990586"/>
            <a:ext cx="1417483" cy="7728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prstClr val="black"/>
                </a:solidFill>
                <a:latin typeface="Calibri"/>
              </a:rPr>
              <a:t>Pre-processing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9724" y="2987055"/>
            <a:ext cx="1378275" cy="772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prstClr val="black"/>
                </a:solidFill>
                <a:latin typeface="Calibri"/>
              </a:rPr>
              <a:t>Feature extraction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0112" y="2987055"/>
            <a:ext cx="1656184" cy="7728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prstClr val="black"/>
                </a:solidFill>
                <a:latin typeface="Calibri"/>
              </a:rPr>
              <a:t>Feature selection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56396" y="2815447"/>
            <a:ext cx="1665591" cy="1138166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prstClr val="black"/>
                </a:solidFill>
                <a:latin typeface="Calibri"/>
              </a:rPr>
              <a:t>Class Prediction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55696" y="3243564"/>
            <a:ext cx="182880" cy="281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364088" y="3243564"/>
            <a:ext cx="182880" cy="281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269440" y="3243563"/>
            <a:ext cx="182880" cy="281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66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5462" y="4653136"/>
            <a:ext cx="8231025" cy="1553126"/>
            <a:chOff x="665462" y="4653136"/>
            <a:chExt cx="8231025" cy="1553126"/>
          </a:xfrm>
        </p:grpSpPr>
        <p:sp>
          <p:nvSpPr>
            <p:cNvPr id="15" name="Rectangle 14"/>
            <p:cNvSpPr/>
            <p:nvPr/>
          </p:nvSpPr>
          <p:spPr>
            <a:xfrm>
              <a:off x="2321646" y="4653136"/>
              <a:ext cx="4914650" cy="7728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2200" dirty="0">
                  <a:solidFill>
                    <a:prstClr val="black"/>
                  </a:solidFill>
                  <a:latin typeface="Calibri"/>
                </a:rPr>
                <a:t>Feature learner</a:t>
              </a:r>
              <a:endParaRPr lang="en-US" sz="2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462" y="5498376"/>
              <a:ext cx="8231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0" dirty="0"/>
                <a:t>Feature learning: Instead of design features, </a:t>
              </a:r>
            </a:p>
            <a:p>
              <a:pPr algn="ctr"/>
              <a:r>
                <a:rPr lang="en-AU" sz="2000" b="0" dirty="0"/>
                <a:t>let’s design feature learners</a:t>
              </a:r>
              <a:endParaRPr lang="en-US" sz="2000" b="0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297555" y="2789981"/>
            <a:ext cx="4967810" cy="1162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1F305-2975-4D5A-BB24-AD5F0A9694D0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-33338" y="234469"/>
            <a:ext cx="85693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Feature Representations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416 L 0.00104 -0.243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236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AB0E-0FC9-0C4F-9569-8D407A50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0D4EB-4D54-FD41-A726-6F133B85C00C}"/>
              </a:ext>
            </a:extLst>
          </p:cNvPr>
          <p:cNvSpPr txBox="1"/>
          <p:nvPr/>
        </p:nvSpPr>
        <p:spPr>
          <a:xfrm>
            <a:off x="2771800" y="3429000"/>
            <a:ext cx="3744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930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260350"/>
            <a:ext cx="8569325" cy="114300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Surface </a:t>
            </a:r>
          </a:p>
          <a:p>
            <a:r>
              <a:rPr lang="en-US" dirty="0"/>
              <a:t>(Higher Dimension, e.g. 3D)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6472" y="1988840"/>
                <a:ext cx="368992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72" y="1988840"/>
                <a:ext cx="3689920" cy="338554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88224" y="3446849"/>
            <a:ext cx="5040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3443528">
            <a:off x="5785247" y="5434526"/>
            <a:ext cx="5040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844827">
            <a:off x="3095836" y="5595902"/>
            <a:ext cx="5040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316" name="Picture 4" descr="Image result for 3d hype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5300"/>
            <a:ext cx="8520881" cy="36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582" y="395090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2" y="3950905"/>
                <a:ext cx="581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85652" y="5558307"/>
                <a:ext cx="5895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52" y="5558307"/>
                <a:ext cx="58958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289176" y="3704683"/>
                <a:ext cx="5895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76" y="3704683"/>
                <a:ext cx="58958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87270" y="5269649"/>
                <a:ext cx="5895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70" y="5269649"/>
                <a:ext cx="58958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025026" y="5496435"/>
                <a:ext cx="581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26" y="5496435"/>
                <a:ext cx="58189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3692" y="1988840"/>
                <a:ext cx="26178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92" y="1988840"/>
                <a:ext cx="2617896" cy="338554"/>
              </a:xfrm>
              <a:prstGeom prst="rect">
                <a:avLst/>
              </a:prstGeom>
              <a:blipFill>
                <a:blip r:embed="rId9"/>
                <a:stretch>
                  <a:fillRect l="-966" r="-193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87624" y="6258798"/>
                <a:ext cx="60394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/>
                  <a:t>General: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258798"/>
                <a:ext cx="6039474" cy="338554"/>
              </a:xfrm>
              <a:prstGeom prst="rect">
                <a:avLst/>
              </a:prstGeom>
              <a:blipFill>
                <a:blip r:embed="rId10"/>
                <a:stretch>
                  <a:fillRect l="-2725" t="-21429" r="-104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24E6654-E32D-549B-7093-10D43AF1C6DD}"/>
              </a:ext>
            </a:extLst>
          </p:cNvPr>
          <p:cNvSpPr txBox="1">
            <a:spLocks/>
          </p:cNvSpPr>
          <p:nvPr/>
        </p:nvSpPr>
        <p:spPr>
          <a:xfrm>
            <a:off x="5868144" y="623731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98E55D-8E2A-4AFE-A61C-B5DBBB7761E7}" type="slidenum">
              <a:rPr lang="en-GB" sz="2400" smtClean="0"/>
              <a:pPr algn="r"/>
              <a:t>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204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5100</Words>
  <Application>Microsoft Macintosh PowerPoint</Application>
  <PresentationFormat>On-screen Show (4:3)</PresentationFormat>
  <Paragraphs>2069</Paragraphs>
  <Slides>86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9" baseType="lpstr">
      <vt:lpstr>Arial</vt:lpstr>
      <vt:lpstr>Book Antiqua</vt:lpstr>
      <vt:lpstr>Calibri</vt:lpstr>
      <vt:lpstr>Cambria Math</vt:lpstr>
      <vt:lpstr>Comic Sans MS</vt:lpstr>
      <vt:lpstr>Roboto</vt:lpstr>
      <vt:lpstr>Söhne</vt:lpstr>
      <vt:lpstr>Tahoma</vt:lpstr>
      <vt:lpstr>Times New Roman</vt:lpstr>
      <vt:lpstr>Ubuntu</vt:lpstr>
      <vt:lpstr>Wingdings</vt:lpstr>
      <vt:lpstr>Office Theme</vt:lpstr>
      <vt:lpstr>Slide 2: Text Only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 (2 Inputs)</vt:lpstr>
      <vt:lpstr>Perceptron (general)</vt:lpstr>
      <vt:lpstr>Perceptron</vt:lpstr>
      <vt:lpstr>Perceptron Learning (2 Inputs)</vt:lpstr>
      <vt:lpstr>Perceptron Learning (2 Inputs)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 Learning (2 Inputs)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Rahmani, Hossein</cp:lastModifiedBy>
  <cp:revision>1202</cp:revision>
  <cp:lastPrinted>2019-12-02T15:44:46Z</cp:lastPrinted>
  <dcterms:created xsi:type="dcterms:W3CDTF">2011-10-31T13:04:17Z</dcterms:created>
  <dcterms:modified xsi:type="dcterms:W3CDTF">2024-12-20T10:32:38Z</dcterms:modified>
</cp:coreProperties>
</file>