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7" r:id="rId5"/>
    <p:sldId id="595" r:id="rId6"/>
    <p:sldId id="593" r:id="rId7"/>
    <p:sldId id="596" r:id="rId8"/>
    <p:sldId id="597" r:id="rId9"/>
    <p:sldId id="598" r:id="rId10"/>
    <p:sldId id="599" r:id="rId11"/>
    <p:sldId id="451" r:id="rId12"/>
    <p:sldId id="530" r:id="rId13"/>
    <p:sldId id="603" r:id="rId14"/>
    <p:sldId id="531" r:id="rId15"/>
    <p:sldId id="453" r:id="rId16"/>
    <p:sldId id="600" r:id="rId17"/>
    <p:sldId id="534" r:id="rId18"/>
    <p:sldId id="601" r:id="rId19"/>
    <p:sldId id="608" r:id="rId20"/>
    <p:sldId id="535" r:id="rId21"/>
    <p:sldId id="602" r:id="rId22"/>
    <p:sldId id="567" r:id="rId23"/>
    <p:sldId id="536" r:id="rId24"/>
    <p:sldId id="568" r:id="rId25"/>
    <p:sldId id="569" r:id="rId26"/>
    <p:sldId id="604" r:id="rId27"/>
    <p:sldId id="570" r:id="rId28"/>
    <p:sldId id="571" r:id="rId29"/>
    <p:sldId id="537" r:id="rId30"/>
    <p:sldId id="574" r:id="rId31"/>
    <p:sldId id="605" r:id="rId32"/>
    <p:sldId id="606" r:id="rId33"/>
    <p:sldId id="575" r:id="rId34"/>
    <p:sldId id="607" r:id="rId35"/>
    <p:sldId id="576" r:id="rId36"/>
    <p:sldId id="497" r:id="rId3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5121B"/>
    <a:srgbClr val="D730A0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7" autoAdjust="0"/>
    <p:restoredTop sz="94604" autoAdjust="0"/>
  </p:normalViewPr>
  <p:slideViewPr>
    <p:cSldViewPr snapToGrid="0">
      <p:cViewPr varScale="1">
        <p:scale>
          <a:sx n="104" d="100"/>
          <a:sy n="104" d="100"/>
        </p:scale>
        <p:origin x="199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2F3E7-441F-477B-9032-3EE7BEB30D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F0C5-9915-4C9D-B9C1-C3246B8D4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5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6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1EF2C280-F524-405F-B409-A0B3EEB3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5942" y="195942"/>
            <a:ext cx="11812555" cy="6475445"/>
          </a:xfrm>
          <a:custGeom>
            <a:avLst/>
            <a:gdLst/>
            <a:ahLst/>
            <a:cxnLst/>
            <a:rect l="l" t="t" r="r" b="b"/>
            <a:pathLst>
              <a:path w="12048490" h="6713220">
                <a:moveTo>
                  <a:pt x="0" y="6713004"/>
                </a:moveTo>
                <a:lnTo>
                  <a:pt x="12048210" y="6713004"/>
                </a:lnTo>
                <a:lnTo>
                  <a:pt x="12048210" y="0"/>
                </a:lnTo>
                <a:lnTo>
                  <a:pt x="0" y="0"/>
                </a:lnTo>
                <a:lnTo>
                  <a:pt x="0" y="6713004"/>
                </a:lnTo>
                <a:close/>
              </a:path>
            </a:pathLst>
          </a:custGeom>
          <a:solidFill>
            <a:srgbClr val="B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D4E107-ACD4-4A6A-8618-FDF878C3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E911A0A4-9D31-4F34-8E71-4A07A9FD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E2592A-4048-4211-B609-EB603E5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2CECB2-8BBC-4238-95E4-9CF53BEC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Lancaster University">
            <a:extLst>
              <a:ext uri="{FF2B5EF4-FFF2-40B4-BE49-F238E27FC236}">
                <a16:creationId xmlns:a16="http://schemas.microsoft.com/office/drawing/2014/main" id="{F43189D6-09CC-4664-8F2F-E317A914F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EB81DE-9DB5-4365-A5C5-617C96B6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5C828A-191B-48BF-BB4A-DF202F88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 descr="University Academy 92 Manchester">
            <a:extLst>
              <a:ext uri="{FF2B5EF4-FFF2-40B4-BE49-F238E27FC236}">
                <a16:creationId xmlns:a16="http://schemas.microsoft.com/office/drawing/2014/main" id="{97C89DA9-7708-4EE0-9C2E-17C843B198F5}"/>
              </a:ext>
            </a:extLst>
          </p:cNvPr>
          <p:cNvSpPr/>
          <p:nvPr userDrawn="1"/>
        </p:nvSpPr>
        <p:spPr>
          <a:xfrm>
            <a:off x="6888886" y="697941"/>
            <a:ext cx="1481137" cy="77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Blackburn College">
            <a:extLst>
              <a:ext uri="{FF2B5EF4-FFF2-40B4-BE49-F238E27FC236}">
                <a16:creationId xmlns:a16="http://schemas.microsoft.com/office/drawing/2014/main" id="{B2D8FC4D-6A10-4AFC-90EE-36BEDC612D9F}"/>
              </a:ext>
            </a:extLst>
          </p:cNvPr>
          <p:cNvSpPr/>
          <p:nvPr userDrawn="1"/>
        </p:nvSpPr>
        <p:spPr>
          <a:xfrm>
            <a:off x="4800858" y="717994"/>
            <a:ext cx="1763493" cy="617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Blackpool &amp; The Fylde college">
            <a:extLst>
              <a:ext uri="{FF2B5EF4-FFF2-40B4-BE49-F238E27FC236}">
                <a16:creationId xmlns:a16="http://schemas.microsoft.com/office/drawing/2014/main" id="{74C67722-6D8E-4717-BBA0-D9603159F8C3}"/>
              </a:ext>
            </a:extLst>
          </p:cNvPr>
          <p:cNvSpPr/>
          <p:nvPr userDrawn="1"/>
        </p:nvSpPr>
        <p:spPr>
          <a:xfrm>
            <a:off x="2927182" y="665080"/>
            <a:ext cx="1543981" cy="642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Furness college">
            <a:extLst>
              <a:ext uri="{FF2B5EF4-FFF2-40B4-BE49-F238E27FC236}">
                <a16:creationId xmlns:a16="http://schemas.microsoft.com/office/drawing/2014/main" id="{544291F1-FBE8-4BF5-82D3-3E12A047DE75}"/>
              </a:ext>
            </a:extLst>
          </p:cNvPr>
          <p:cNvSpPr/>
          <p:nvPr userDrawn="1"/>
        </p:nvSpPr>
        <p:spPr>
          <a:xfrm>
            <a:off x="891120" y="700908"/>
            <a:ext cx="1786115" cy="699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57897E-9B28-47E3-BC7F-FA671A16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5A2C7DA-9587-4F85-9BC4-F30F0308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5057" y="181946"/>
            <a:ext cx="11821886" cy="6494107"/>
          </a:xfrm>
          <a:custGeom>
            <a:avLst/>
            <a:gdLst/>
            <a:ahLst/>
            <a:cxnLst/>
            <a:rect l="l" t="t" r="r" b="b"/>
            <a:pathLst>
              <a:path w="12049125" h="6713855">
                <a:moveTo>
                  <a:pt x="0" y="6713410"/>
                </a:moveTo>
                <a:lnTo>
                  <a:pt x="12048617" y="6713410"/>
                </a:lnTo>
                <a:lnTo>
                  <a:pt x="12048617" y="0"/>
                </a:lnTo>
                <a:lnTo>
                  <a:pt x="0" y="0"/>
                </a:lnTo>
                <a:lnTo>
                  <a:pt x="0" y="6713410"/>
                </a:lnTo>
                <a:close/>
              </a:path>
            </a:pathLst>
          </a:custGeom>
          <a:solidFill>
            <a:srgbClr val="7CB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section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FFB34-2A03-4DFF-8F1A-D7E69F6F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C40D-D6BC-4D4D-AF4C-44A15A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5A3A47-0757-4333-ACCD-2584506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9228C-9B11-4DC9-8F13-D4D1ED50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0D9761CB-0BB4-44A2-BF26-F0470B4D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883" y="2313991"/>
            <a:ext cx="9742714" cy="3862971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rgbClr val="AEB4B9"/>
              </a:buClr>
              <a:buNone/>
              <a:defRPr sz="2600" i="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Template slide: text only (use italics for sub-headings)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9C926E-B465-430E-9BB4-30F751A3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BDBDF81-CC4C-4516-B38C-887511BA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31E803A-17E5-4587-B9C8-543F40CC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15D4E1DC-C857-4EB7-8E98-3A0E76300C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5D8C4-2991-4037-8748-66E7016A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91324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question text here</a:t>
            </a:r>
            <a:endParaRPr lang="en-GB" dirty="0"/>
          </a:p>
        </p:txBody>
      </p:sp>
      <p:pic>
        <p:nvPicPr>
          <p:cNvPr id="8" name="Picture 7" descr="Lancaster University">
            <a:extLst>
              <a:ext uri="{FF2B5EF4-FFF2-40B4-BE49-F238E27FC236}">
                <a16:creationId xmlns:a16="http://schemas.microsoft.com/office/drawing/2014/main" id="{5A0CDDDE-2A8D-4F00-B876-791A126CB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F40E0C-FCFE-45A8-B4CD-8E1C0339D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3096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5EE488-FA38-4ABE-A8A1-1C0A496D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EAACC63-D887-40E8-8239-FD16AE52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4D0BDC-AEAF-40AB-BD13-7775E203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313991"/>
            <a:ext cx="4965441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B46DBF-1B89-405C-A53C-EE0D38B3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DC973B-EFE1-44F1-9FB7-36E4227439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9696" y="2317095"/>
            <a:ext cx="4965442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49C0CEC-03F4-4704-9D20-E00E4CD06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 descr="Lancaster University">
            <a:extLst>
              <a:ext uri="{FF2B5EF4-FFF2-40B4-BE49-F238E27FC236}">
                <a16:creationId xmlns:a16="http://schemas.microsoft.com/office/drawing/2014/main" id="{607635CB-A9C5-437C-8837-4C730E8C6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887E-4F05-4593-B389-647D40DD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B9D8-EA34-4852-A458-9C736D59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478" y="2505075"/>
            <a:ext cx="5157787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91B9-1447-4EAE-9AB6-9200E96A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5AF1-67AB-413D-B37A-83B233A5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EF35C-6404-4538-8F34-0A88781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D487BA0-3AE0-4031-8055-C6AFDC31E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5846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83E33A9-9C13-43F2-93A7-5CD7A6D52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24641CFC-5847-40DB-B4F0-5496D257D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>
            <a:extLst>
              <a:ext uri="{FF2B5EF4-FFF2-40B4-BE49-F238E27FC236}">
                <a16:creationId xmlns:a16="http://schemas.microsoft.com/office/drawing/2014/main" id="{AEA68D54-1EAD-45D6-B6CC-D0722190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86" y="95973"/>
            <a:ext cx="12001500" cy="666623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ln w="191960">
            <a:solidFill>
              <a:srgbClr val="E9E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B8E11-7BA2-4A60-A654-2F22523E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89B7-2C82-485D-8C8C-9F6C4A0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3" r:id="rId3"/>
    <p:sldLayoutId id="2147483664" r:id="rId4"/>
    <p:sldLayoutId id="2147483650" r:id="rId5"/>
    <p:sldLayoutId id="2147483665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EB4B9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D079-FCD2-4885-8BE0-FD9919EE1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SCC.201</a:t>
            </a:r>
            <a:br>
              <a:rPr lang="en-GB" dirty="0"/>
            </a:br>
            <a:r>
              <a:rPr lang="en-GB" dirty="0"/>
              <a:t>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60A90-7F07-4A3F-9158-D95B5CA4B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2024 - Week 10 –Advanced SQL concepts – schemas, views, access control</a:t>
            </a:r>
          </a:p>
          <a:p>
            <a:r>
              <a:rPr lang="en-GB" dirty="0"/>
              <a:t>Uraz C Turker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0348-3B43-4A2F-B443-1B55BC3F1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0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Can perform all our usual operations within a schema</a:t>
            </a:r>
          </a:p>
          <a:p>
            <a:pPr marL="1143000" lvl="1" indent="-457200"/>
            <a:r>
              <a:rPr lang="en-GB" dirty="0"/>
              <a:t>CREATE, DROP, ALTER</a:t>
            </a:r>
          </a:p>
          <a:p>
            <a:pPr marL="1143000" lvl="1" indent="-457200"/>
            <a:r>
              <a:rPr lang="en-GB" dirty="0"/>
              <a:t>DROP VIEW</a:t>
            </a:r>
          </a:p>
          <a:p>
            <a:pPr marL="1143000" lvl="1" indent="-457200"/>
            <a:r>
              <a:rPr lang="en-GB" dirty="0"/>
              <a:t>DROP TABLE</a:t>
            </a:r>
          </a:p>
          <a:p>
            <a:pPr marL="1143000" lvl="1" indent="-457200"/>
            <a:r>
              <a:rPr lang="en-GB" dirty="0"/>
              <a:t>ALTER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1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Objects can have the same name in different schemas</a:t>
            </a:r>
          </a:p>
          <a:p>
            <a:pPr marL="1143000" lvl="1" indent="-457200"/>
            <a:r>
              <a:rPr lang="en-GB" dirty="0" err="1"/>
              <a:t>Sue.Customer</a:t>
            </a:r>
            <a:r>
              <a:rPr lang="en-GB" dirty="0"/>
              <a:t>, </a:t>
            </a:r>
            <a:r>
              <a:rPr lang="en-GB" dirty="0" err="1"/>
              <a:t>John.Customer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access an object outside of default/assigned schema specify the schema name</a:t>
            </a:r>
          </a:p>
          <a:p>
            <a:pPr marL="1143000" lvl="1" indent="-457200"/>
            <a:r>
              <a:rPr lang="en-GB" dirty="0"/>
              <a:t>For Sue:</a:t>
            </a:r>
          </a:p>
          <a:p>
            <a:pPr marL="1600200" lvl="2" indent="-457200"/>
            <a:r>
              <a:rPr lang="en-GB" dirty="0"/>
              <a:t>SELECT * FROM Customer, SELECT * FROM </a:t>
            </a:r>
            <a:r>
              <a:rPr lang="en-GB" dirty="0" err="1"/>
              <a:t>Sue.Customer</a:t>
            </a:r>
            <a:r>
              <a:rPr lang="en-GB" dirty="0"/>
              <a:t> are analogous</a:t>
            </a:r>
          </a:p>
          <a:p>
            <a:pPr marL="1600200" lvl="2" indent="-457200"/>
            <a:r>
              <a:rPr lang="en-GB" dirty="0"/>
              <a:t>SELECT * FROM </a:t>
            </a:r>
            <a:r>
              <a:rPr lang="en-GB" dirty="0" err="1"/>
              <a:t>John.Customer</a:t>
            </a:r>
            <a:r>
              <a:rPr lang="en-GB" dirty="0"/>
              <a:t> accesses the [John] schema</a:t>
            </a:r>
          </a:p>
          <a:p>
            <a:pPr marL="2057400" lvl="3" indent="-457200"/>
            <a:r>
              <a:rPr lang="en-GB" dirty="0"/>
              <a:t>Subject to access permissions</a:t>
            </a:r>
          </a:p>
          <a:p>
            <a:pPr marL="1143000" lvl="1" indent="-457200"/>
            <a:r>
              <a:rPr lang="en-GB" dirty="0"/>
              <a:t>Similar with Joins etc</a:t>
            </a:r>
          </a:p>
          <a:p>
            <a:pPr marL="1143000" lvl="1" indent="-457200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schema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8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schema looks like a distinct database</a:t>
            </a:r>
          </a:p>
          <a:p>
            <a:pPr marL="1143000" lvl="1" indent="-457200"/>
            <a:r>
              <a:rPr lang="en-GB" dirty="0"/>
              <a:t>Many of the same operations can be performed within both</a:t>
            </a:r>
          </a:p>
          <a:p>
            <a:pPr marL="1600200" lvl="2" indent="-457200"/>
            <a:r>
              <a:rPr lang="en-GB" dirty="0" err="1"/>
              <a:t>E.g</a:t>
            </a:r>
            <a:r>
              <a:rPr lang="en-GB" dirty="0"/>
              <a:t> CREATE objects, assign permissions etc</a:t>
            </a:r>
          </a:p>
          <a:p>
            <a:pPr marL="1143000" lvl="1" indent="-457200"/>
            <a:r>
              <a:rPr lang="en-GB" dirty="0"/>
              <a:t>So why not have a separate DB instead of multiple schemas?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Database is the main </a:t>
            </a:r>
            <a:r>
              <a:rPr lang="en-GB" dirty="0">
                <a:solidFill>
                  <a:srgbClr val="C00000"/>
                </a:solidFill>
              </a:rPr>
              <a:t>physical</a:t>
            </a:r>
            <a:r>
              <a:rPr lang="en-GB" dirty="0"/>
              <a:t> container contains data and log files and all the schemas within it.</a:t>
            </a:r>
          </a:p>
          <a:p>
            <a:pPr marL="1143000" lvl="1" indent="-457200"/>
            <a:r>
              <a:rPr lang="en-GB" dirty="0"/>
              <a:t>All backup and restore operations are performed at database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Schema is a </a:t>
            </a:r>
            <a:r>
              <a:rPr lang="en-GB" dirty="0">
                <a:solidFill>
                  <a:srgbClr val="C00000"/>
                </a:solidFill>
              </a:rPr>
              <a:t>logical</a:t>
            </a:r>
            <a:r>
              <a:rPr lang="en-GB" dirty="0"/>
              <a:t> container</a:t>
            </a:r>
          </a:p>
          <a:p>
            <a:pPr marL="1143000" lvl="1" indent="-457200"/>
            <a:r>
              <a:rPr lang="en-GB" dirty="0"/>
              <a:t>Enables ease of permissions setting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Decision whether to partition by schema or database (</a:t>
            </a:r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 err="1"/>
              <a:t>SalesDB</a:t>
            </a:r>
            <a:r>
              <a:rPr lang="en-GB" dirty="0"/>
              <a:t>, </a:t>
            </a:r>
            <a:r>
              <a:rPr lang="en-GB" dirty="0" err="1"/>
              <a:t>PersonnelDB</a:t>
            </a:r>
            <a:r>
              <a:rPr lang="en-GB" dirty="0"/>
              <a:t>) needs </a:t>
            </a:r>
            <a:r>
              <a:rPr lang="en-GB" dirty="0" err="1"/>
              <a:t>ot</a:t>
            </a:r>
            <a:r>
              <a:rPr lang="en-GB" dirty="0"/>
              <a:t> b e taken based on specific organisational considerations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Schemas or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4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2816923"/>
            <a:ext cx="11810081" cy="230592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09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view can be thought of as a ‘virtual table’</a:t>
            </a:r>
          </a:p>
          <a:p>
            <a:pPr marL="1143000" lvl="1" indent="-457200"/>
            <a:r>
              <a:rPr lang="en-GB" dirty="0"/>
              <a:t>Does not necessarily exist in physical form</a:t>
            </a:r>
          </a:p>
          <a:p>
            <a:pPr marL="1143000" lvl="1" indent="-457200"/>
            <a:r>
              <a:rPr lang="en-GB" dirty="0"/>
              <a:t>As opposed to base tables whose tuples are actually stored in database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Views are used to ‘focus, simplify and customise the perception a user or group has of a database.  Views can be used as security mechanisms by letting users access data through the view, without granting permissions to directly access the underlying base tables of the view’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9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CREATE VIEW [</a:t>
            </a:r>
            <a:r>
              <a:rPr lang="en-GB" dirty="0" err="1"/>
              <a:t>view_name</a:t>
            </a:r>
            <a:r>
              <a:rPr lang="en-GB" dirty="0"/>
              <a:t>] AS</a:t>
            </a:r>
          </a:p>
          <a:p>
            <a:r>
              <a:rPr lang="en-GB" dirty="0"/>
              <a:t>[SQL query]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r>
              <a:rPr lang="en-GB" dirty="0"/>
              <a:t>CREATE VIEW </a:t>
            </a:r>
            <a:r>
              <a:rPr lang="en-GB" dirty="0" err="1">
                <a:solidFill>
                  <a:srgbClr val="C00000"/>
                </a:solidFill>
              </a:rPr>
              <a:t>OrderDetails</a:t>
            </a:r>
            <a:r>
              <a:rPr lang="en-GB" dirty="0"/>
              <a:t> AS</a:t>
            </a:r>
          </a:p>
          <a:p>
            <a:r>
              <a:rPr lang="en-GB" dirty="0"/>
              <a:t>SELECT </a:t>
            </a:r>
            <a:r>
              <a:rPr lang="en-GB" dirty="0" err="1"/>
              <a:t>Customer.CustID</a:t>
            </a:r>
            <a:r>
              <a:rPr lang="en-GB" dirty="0"/>
              <a:t> AS ‘</a:t>
            </a:r>
            <a:r>
              <a:rPr lang="en-GB" dirty="0" err="1"/>
              <a:t>CustNo</a:t>
            </a:r>
            <a:r>
              <a:rPr lang="en-GB" dirty="0"/>
              <a:t>’, </a:t>
            </a:r>
            <a:r>
              <a:rPr lang="en-GB" dirty="0" err="1"/>
              <a:t>Customer.Name</a:t>
            </a:r>
            <a:r>
              <a:rPr lang="en-GB" dirty="0"/>
              <a:t> AS ‘</a:t>
            </a:r>
            <a:r>
              <a:rPr lang="en-GB" dirty="0" err="1"/>
              <a:t>CustName</a:t>
            </a:r>
            <a:r>
              <a:rPr lang="en-GB" dirty="0"/>
              <a:t>’, </a:t>
            </a:r>
            <a:r>
              <a:rPr lang="en-GB" dirty="0" err="1"/>
              <a:t>Order.OrderNo</a:t>
            </a:r>
            <a:r>
              <a:rPr lang="en-GB" dirty="0"/>
              <a:t>, </a:t>
            </a:r>
            <a:r>
              <a:rPr lang="en-GB" dirty="0" err="1"/>
              <a:t>Order.OrderDate</a:t>
            </a:r>
            <a:r>
              <a:rPr lang="en-GB" dirty="0"/>
              <a:t>, </a:t>
            </a:r>
            <a:r>
              <a:rPr lang="en-GB" dirty="0" err="1"/>
              <a:t>SalesPerson.Name</a:t>
            </a:r>
            <a:r>
              <a:rPr lang="en-GB" dirty="0"/>
              <a:t> AS ‘</a:t>
            </a:r>
            <a:r>
              <a:rPr lang="en-GB" dirty="0" err="1"/>
              <a:t>SalesPerson</a:t>
            </a:r>
            <a:r>
              <a:rPr lang="en-GB" dirty="0"/>
              <a:t>’, </a:t>
            </a:r>
            <a:r>
              <a:rPr lang="en-GB" dirty="0" err="1"/>
              <a:t>OrderLine.ItemName</a:t>
            </a:r>
            <a:r>
              <a:rPr lang="en-GB" dirty="0"/>
              <a:t>, </a:t>
            </a:r>
            <a:r>
              <a:rPr lang="en-GB" dirty="0" err="1"/>
              <a:t>OrderLine.Quantity</a:t>
            </a:r>
            <a:r>
              <a:rPr lang="en-GB" dirty="0"/>
              <a:t>, </a:t>
            </a:r>
            <a:r>
              <a:rPr lang="en-GB" dirty="0" err="1"/>
              <a:t>OrderLine.Price</a:t>
            </a:r>
            <a:endParaRPr lang="en-GB" dirty="0"/>
          </a:p>
          <a:p>
            <a:r>
              <a:rPr lang="en-GB" dirty="0"/>
              <a:t>FROM Customer JOIN Order JOIN </a:t>
            </a:r>
            <a:r>
              <a:rPr lang="en-GB" dirty="0" err="1"/>
              <a:t>SalesPerson</a:t>
            </a:r>
            <a:r>
              <a:rPr lang="en-GB" dirty="0"/>
              <a:t> JOIN </a:t>
            </a:r>
            <a:r>
              <a:rPr lang="en-GB" dirty="0" err="1"/>
              <a:t>OrderLine</a:t>
            </a:r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9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view from base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89525E-6D4B-DF53-AFFC-6D764817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75474"/>
              </p:ext>
            </p:extLst>
          </p:nvPr>
        </p:nvGraphicFramePr>
        <p:xfrm>
          <a:off x="686816" y="2037915"/>
          <a:ext cx="10818368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2296">
                  <a:extLst>
                    <a:ext uri="{9D8B030D-6E8A-4147-A177-3AD203B41FA5}">
                      <a16:colId xmlns:a16="http://schemas.microsoft.com/office/drawing/2014/main" val="3866443910"/>
                    </a:ext>
                  </a:extLst>
                </a:gridCol>
                <a:gridCol w="1511607">
                  <a:extLst>
                    <a:ext uri="{9D8B030D-6E8A-4147-A177-3AD203B41FA5}">
                      <a16:colId xmlns:a16="http://schemas.microsoft.com/office/drawing/2014/main" val="1182722514"/>
                    </a:ext>
                  </a:extLst>
                </a:gridCol>
                <a:gridCol w="1192985">
                  <a:extLst>
                    <a:ext uri="{9D8B030D-6E8A-4147-A177-3AD203B41FA5}">
                      <a16:colId xmlns:a16="http://schemas.microsoft.com/office/drawing/2014/main" val="3181928114"/>
                    </a:ext>
                  </a:extLst>
                </a:gridCol>
                <a:gridCol w="1352296">
                  <a:extLst>
                    <a:ext uri="{9D8B030D-6E8A-4147-A177-3AD203B41FA5}">
                      <a16:colId xmlns:a16="http://schemas.microsoft.com/office/drawing/2014/main" val="3860460783"/>
                    </a:ext>
                  </a:extLst>
                </a:gridCol>
                <a:gridCol w="1352296">
                  <a:extLst>
                    <a:ext uri="{9D8B030D-6E8A-4147-A177-3AD203B41FA5}">
                      <a16:colId xmlns:a16="http://schemas.microsoft.com/office/drawing/2014/main" val="1158523273"/>
                    </a:ext>
                  </a:extLst>
                </a:gridCol>
                <a:gridCol w="1352296">
                  <a:extLst>
                    <a:ext uri="{9D8B030D-6E8A-4147-A177-3AD203B41FA5}">
                      <a16:colId xmlns:a16="http://schemas.microsoft.com/office/drawing/2014/main" val="773513457"/>
                    </a:ext>
                  </a:extLst>
                </a:gridCol>
                <a:gridCol w="1352296">
                  <a:extLst>
                    <a:ext uri="{9D8B030D-6E8A-4147-A177-3AD203B41FA5}">
                      <a16:colId xmlns:a16="http://schemas.microsoft.com/office/drawing/2014/main" val="2974403422"/>
                    </a:ext>
                  </a:extLst>
                </a:gridCol>
                <a:gridCol w="1352296">
                  <a:extLst>
                    <a:ext uri="{9D8B030D-6E8A-4147-A177-3AD203B41FA5}">
                      <a16:colId xmlns:a16="http://schemas.microsoft.com/office/drawing/2014/main" val="3343596496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r>
                        <a:rPr lang="en-US" dirty="0" err="1"/>
                        <a:t>OrderDetails</a:t>
                      </a:r>
                      <a:endParaRPr lang="en-US" dirty="0"/>
                    </a:p>
                  </a:txBody>
                  <a:tcPr marL="100584" marR="10058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0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CustNo</a:t>
                      </a:r>
                      <a:endParaRPr lang="en-US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CustName</a:t>
                      </a:r>
                      <a:endParaRPr lang="en-US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OrderNo</a:t>
                      </a:r>
                      <a:endParaRPr lang="en-US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OrderDate</a:t>
                      </a:r>
                      <a:endParaRPr lang="en-US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</a:t>
                      </a:r>
                      <a:endParaRPr lang="en-US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ItemName</a:t>
                      </a:r>
                      <a:endParaRPr lang="en-US" dirty="0"/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34622773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74AB51-EDBB-911E-1A0B-559A925D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72198"/>
              </p:ext>
            </p:extLst>
          </p:nvPr>
        </p:nvGraphicFramePr>
        <p:xfrm>
          <a:off x="686816" y="5819307"/>
          <a:ext cx="5046847" cy="61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69">
                  <a:extLst>
                    <a:ext uri="{9D8B030D-6E8A-4147-A177-3AD203B41FA5}">
                      <a16:colId xmlns:a16="http://schemas.microsoft.com/office/drawing/2014/main" val="3643553028"/>
                    </a:ext>
                  </a:extLst>
                </a:gridCol>
                <a:gridCol w="598881">
                  <a:extLst>
                    <a:ext uri="{9D8B030D-6E8A-4147-A177-3AD203B41FA5}">
                      <a16:colId xmlns:a16="http://schemas.microsoft.com/office/drawing/2014/main" val="2535108965"/>
                    </a:ext>
                  </a:extLst>
                </a:gridCol>
                <a:gridCol w="1419859">
                  <a:extLst>
                    <a:ext uri="{9D8B030D-6E8A-4147-A177-3AD203B41FA5}">
                      <a16:colId xmlns:a16="http://schemas.microsoft.com/office/drawing/2014/main" val="638287438"/>
                    </a:ext>
                  </a:extLst>
                </a:gridCol>
                <a:gridCol w="1009369">
                  <a:extLst>
                    <a:ext uri="{9D8B030D-6E8A-4147-A177-3AD203B41FA5}">
                      <a16:colId xmlns:a16="http://schemas.microsoft.com/office/drawing/2014/main" val="1303228678"/>
                    </a:ext>
                  </a:extLst>
                </a:gridCol>
                <a:gridCol w="1009369">
                  <a:extLst>
                    <a:ext uri="{9D8B030D-6E8A-4147-A177-3AD203B41FA5}">
                      <a16:colId xmlns:a16="http://schemas.microsoft.com/office/drawing/2014/main" val="3156798544"/>
                    </a:ext>
                  </a:extLst>
                </a:gridCol>
              </a:tblGrid>
              <a:tr h="306479">
                <a:tc gridSpan="5">
                  <a:txBody>
                    <a:bodyPr/>
                    <a:lstStyle/>
                    <a:p>
                      <a:r>
                        <a:rPr lang="en-US" sz="1500" dirty="0"/>
                        <a:t>Customer</a:t>
                      </a:r>
                    </a:p>
                  </a:txBody>
                  <a:tcPr marL="83127" marR="83127" marT="41564" marB="4156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7236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US" sz="1500" dirty="0" err="1"/>
                        <a:t>CustID</a:t>
                      </a:r>
                      <a:endParaRPr lang="en-US" sz="1500" dirty="0"/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CreationDate</a:t>
                      </a:r>
                      <a:endParaRPr lang="en-US" sz="1500" dirty="0"/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Address</a:t>
                      </a:r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Telephone</a:t>
                      </a:r>
                    </a:p>
                  </a:txBody>
                  <a:tcPr marL="56777" marR="56777" marT="37785" marB="37785"/>
                </a:tc>
                <a:extLst>
                  <a:ext uri="{0D108BD9-81ED-4DB2-BD59-A6C34878D82A}">
                    <a16:rowId xmlns:a16="http://schemas.microsoft.com/office/drawing/2014/main" val="22821873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E27BD7-E5EC-4D1E-0072-BE9E79B19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60180"/>
              </p:ext>
            </p:extLst>
          </p:nvPr>
        </p:nvGraphicFramePr>
        <p:xfrm>
          <a:off x="5186622" y="4248091"/>
          <a:ext cx="3815283" cy="67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66">
                  <a:extLst>
                    <a:ext uri="{9D8B030D-6E8A-4147-A177-3AD203B41FA5}">
                      <a16:colId xmlns:a16="http://schemas.microsoft.com/office/drawing/2014/main" val="3643553028"/>
                    </a:ext>
                  </a:extLst>
                </a:gridCol>
                <a:gridCol w="1177447">
                  <a:extLst>
                    <a:ext uri="{9D8B030D-6E8A-4147-A177-3AD203B41FA5}">
                      <a16:colId xmlns:a16="http://schemas.microsoft.com/office/drawing/2014/main" val="2535108965"/>
                    </a:ext>
                  </a:extLst>
                </a:gridCol>
                <a:gridCol w="1012206">
                  <a:extLst>
                    <a:ext uri="{9D8B030D-6E8A-4147-A177-3AD203B41FA5}">
                      <a16:colId xmlns:a16="http://schemas.microsoft.com/office/drawing/2014/main" val="638287438"/>
                    </a:ext>
                  </a:extLst>
                </a:gridCol>
                <a:gridCol w="737264">
                  <a:extLst>
                    <a:ext uri="{9D8B030D-6E8A-4147-A177-3AD203B41FA5}">
                      <a16:colId xmlns:a16="http://schemas.microsoft.com/office/drawing/2014/main" val="3836370476"/>
                    </a:ext>
                  </a:extLst>
                </a:gridCol>
              </a:tblGrid>
              <a:tr h="366083">
                <a:tc gridSpan="4">
                  <a:txBody>
                    <a:bodyPr/>
                    <a:lstStyle/>
                    <a:p>
                      <a:r>
                        <a:rPr lang="en-US" sz="1500" dirty="0" err="1"/>
                        <a:t>SalesPerson</a:t>
                      </a:r>
                      <a:endParaRPr lang="en-US" sz="1500" dirty="0"/>
                    </a:p>
                  </a:txBody>
                  <a:tcPr marL="83127" marR="83127" marT="41564" marB="4156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7236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US" sz="1500" dirty="0"/>
                        <a:t>ID</a:t>
                      </a:r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Telephone</a:t>
                      </a:r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...</a:t>
                      </a:r>
                    </a:p>
                  </a:txBody>
                  <a:tcPr marL="56777" marR="56777" marT="37785" marB="37785"/>
                </a:tc>
                <a:extLst>
                  <a:ext uri="{0D108BD9-81ED-4DB2-BD59-A6C34878D82A}">
                    <a16:rowId xmlns:a16="http://schemas.microsoft.com/office/drawing/2014/main" val="228218731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B9BC1B-11C6-B769-10D7-F0598C876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55149"/>
              </p:ext>
            </p:extLst>
          </p:nvPr>
        </p:nvGraphicFramePr>
        <p:xfrm>
          <a:off x="7106789" y="3456876"/>
          <a:ext cx="4682232" cy="67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898">
                  <a:extLst>
                    <a:ext uri="{9D8B030D-6E8A-4147-A177-3AD203B41FA5}">
                      <a16:colId xmlns:a16="http://schemas.microsoft.com/office/drawing/2014/main" val="3643553028"/>
                    </a:ext>
                  </a:extLst>
                </a:gridCol>
                <a:gridCol w="701458">
                  <a:extLst>
                    <a:ext uri="{9D8B030D-6E8A-4147-A177-3AD203B41FA5}">
                      <a16:colId xmlns:a16="http://schemas.microsoft.com/office/drawing/2014/main" val="2155685863"/>
                    </a:ext>
                  </a:extLst>
                </a:gridCol>
                <a:gridCol w="1252602">
                  <a:extLst>
                    <a:ext uri="{9D8B030D-6E8A-4147-A177-3AD203B41FA5}">
                      <a16:colId xmlns:a16="http://schemas.microsoft.com/office/drawing/2014/main" val="2535108965"/>
                    </a:ext>
                  </a:extLst>
                </a:gridCol>
                <a:gridCol w="911481">
                  <a:extLst>
                    <a:ext uri="{9D8B030D-6E8A-4147-A177-3AD203B41FA5}">
                      <a16:colId xmlns:a16="http://schemas.microsoft.com/office/drawing/2014/main" val="638287438"/>
                    </a:ext>
                  </a:extLst>
                </a:gridCol>
                <a:gridCol w="904793">
                  <a:extLst>
                    <a:ext uri="{9D8B030D-6E8A-4147-A177-3AD203B41FA5}">
                      <a16:colId xmlns:a16="http://schemas.microsoft.com/office/drawing/2014/main" val="3836370476"/>
                    </a:ext>
                  </a:extLst>
                </a:gridCol>
              </a:tblGrid>
              <a:tr h="366083">
                <a:tc gridSpan="5">
                  <a:txBody>
                    <a:bodyPr/>
                    <a:lstStyle/>
                    <a:p>
                      <a:r>
                        <a:rPr lang="en-US" sz="1500" dirty="0" err="1"/>
                        <a:t>OrderLine</a:t>
                      </a:r>
                      <a:endParaRPr lang="en-US" sz="1500" dirty="0"/>
                    </a:p>
                  </a:txBody>
                  <a:tcPr marL="83127" marR="83127" marT="41564" marB="4156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7236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US" sz="1500" dirty="0"/>
                        <a:t>Order No</a:t>
                      </a:r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LineNo</a:t>
                      </a:r>
                      <a:endParaRPr lang="en-US" sz="1500" dirty="0"/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ItemName</a:t>
                      </a:r>
                      <a:endParaRPr lang="en-US" sz="1500" dirty="0"/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Quantity</a:t>
                      </a:r>
                    </a:p>
                  </a:txBody>
                  <a:tcPr marL="56777" marR="56777" marT="37785" marB="37785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Price</a:t>
                      </a:r>
                    </a:p>
                  </a:txBody>
                  <a:tcPr marL="56777" marR="56777" marT="37785" marB="37785"/>
                </a:tc>
                <a:extLst>
                  <a:ext uri="{0D108BD9-81ED-4DB2-BD59-A6C34878D82A}">
                    <a16:rowId xmlns:a16="http://schemas.microsoft.com/office/drawing/2014/main" val="2282187317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B476F4-F4E8-4C09-0550-A28769BF0933}"/>
              </a:ext>
            </a:extLst>
          </p:cNvPr>
          <p:cNvCxnSpPr>
            <a:cxnSpLocks/>
          </p:cNvCxnSpPr>
          <p:nvPr/>
        </p:nvCxnSpPr>
        <p:spPr>
          <a:xfrm flipV="1">
            <a:off x="1196229" y="2774515"/>
            <a:ext cx="31322" cy="33538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A87090-6787-87EA-80E3-4030A80A25CC}"/>
              </a:ext>
            </a:extLst>
          </p:cNvPr>
          <p:cNvCxnSpPr>
            <a:cxnSpLocks/>
          </p:cNvCxnSpPr>
          <p:nvPr/>
        </p:nvCxnSpPr>
        <p:spPr>
          <a:xfrm flipV="1">
            <a:off x="1965227" y="2774515"/>
            <a:ext cx="741377" cy="33538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FE690E-C817-C1E9-5C5F-1F0EBC396BA9}"/>
              </a:ext>
            </a:extLst>
          </p:cNvPr>
          <p:cNvCxnSpPr>
            <a:cxnSpLocks/>
          </p:cNvCxnSpPr>
          <p:nvPr/>
        </p:nvCxnSpPr>
        <p:spPr>
          <a:xfrm flipV="1">
            <a:off x="6638795" y="2774515"/>
            <a:ext cx="112734" cy="18098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6F7CDC-8126-7057-3ACE-78C27C38BF3E}"/>
              </a:ext>
            </a:extLst>
          </p:cNvPr>
          <p:cNvCxnSpPr>
            <a:cxnSpLocks/>
          </p:cNvCxnSpPr>
          <p:nvPr/>
        </p:nvCxnSpPr>
        <p:spPr>
          <a:xfrm flipH="1" flipV="1">
            <a:off x="8104340" y="2774515"/>
            <a:ext cx="1127342" cy="10932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71E585-0538-F481-CBED-CFF76B8E9EAA}"/>
              </a:ext>
            </a:extLst>
          </p:cNvPr>
          <p:cNvCxnSpPr>
            <a:cxnSpLocks/>
          </p:cNvCxnSpPr>
          <p:nvPr/>
        </p:nvCxnSpPr>
        <p:spPr>
          <a:xfrm flipH="1" flipV="1">
            <a:off x="9384082" y="2748419"/>
            <a:ext cx="1062625" cy="10447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578111-C763-E76E-7C4E-C1A7DC084615}"/>
              </a:ext>
            </a:extLst>
          </p:cNvPr>
          <p:cNvCxnSpPr>
            <a:cxnSpLocks/>
          </p:cNvCxnSpPr>
          <p:nvPr/>
        </p:nvCxnSpPr>
        <p:spPr>
          <a:xfrm flipH="1" flipV="1">
            <a:off x="10784910" y="2774515"/>
            <a:ext cx="388698" cy="10186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DA3CE349-8780-DBF7-C785-ACFE11A07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51406"/>
              </p:ext>
            </p:extLst>
          </p:nvPr>
        </p:nvGraphicFramePr>
        <p:xfrm>
          <a:off x="2789722" y="5025906"/>
          <a:ext cx="4603184" cy="66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89">
                  <a:extLst>
                    <a:ext uri="{9D8B030D-6E8A-4147-A177-3AD203B41FA5}">
                      <a16:colId xmlns:a16="http://schemas.microsoft.com/office/drawing/2014/main" val="1500916536"/>
                    </a:ext>
                  </a:extLst>
                </a:gridCol>
                <a:gridCol w="1052186">
                  <a:extLst>
                    <a:ext uri="{9D8B030D-6E8A-4147-A177-3AD203B41FA5}">
                      <a16:colId xmlns:a16="http://schemas.microsoft.com/office/drawing/2014/main" val="4197415352"/>
                    </a:ext>
                  </a:extLst>
                </a:gridCol>
                <a:gridCol w="1127343">
                  <a:extLst>
                    <a:ext uri="{9D8B030D-6E8A-4147-A177-3AD203B41FA5}">
                      <a16:colId xmlns:a16="http://schemas.microsoft.com/office/drawing/2014/main" val="3312349151"/>
                    </a:ext>
                  </a:extLst>
                </a:gridCol>
                <a:gridCol w="1604166">
                  <a:extLst>
                    <a:ext uri="{9D8B030D-6E8A-4147-A177-3AD203B41FA5}">
                      <a16:colId xmlns:a16="http://schemas.microsoft.com/office/drawing/2014/main" val="3931462840"/>
                    </a:ext>
                  </a:extLst>
                </a:gridCol>
              </a:tblGrid>
              <a:tr h="339742"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Order</a:t>
                      </a:r>
                    </a:p>
                  </a:txBody>
                  <a:tcPr marL="83127" marR="83127" marT="41564" marB="4156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55345"/>
                  </a:ext>
                </a:extLst>
              </a:tr>
              <a:tr h="3298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OrderNo</a:t>
                      </a:r>
                      <a:endParaRPr lang="en-US" sz="1400" dirty="0"/>
                    </a:p>
                  </a:txBody>
                  <a:tcPr marL="51615" marR="51615" marT="34350" marB="3435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CustomerID</a:t>
                      </a:r>
                      <a:endParaRPr lang="en-US" sz="1400" dirty="0"/>
                    </a:p>
                  </a:txBody>
                  <a:tcPr marL="51615" marR="51615" marT="34350" marB="3435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OrderDate</a:t>
                      </a:r>
                      <a:endParaRPr lang="en-US" sz="1400" dirty="0"/>
                    </a:p>
                  </a:txBody>
                  <a:tcPr marL="51615" marR="51615" marT="34350" marB="3435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SalesPersonID</a:t>
                      </a:r>
                      <a:endParaRPr lang="en-US" sz="1400" dirty="0"/>
                    </a:p>
                  </a:txBody>
                  <a:tcPr marL="51615" marR="51615" marT="34350" marB="34350"/>
                </a:tc>
                <a:extLst>
                  <a:ext uri="{0D108BD9-81ED-4DB2-BD59-A6C34878D82A}">
                    <a16:rowId xmlns:a16="http://schemas.microsoft.com/office/drawing/2014/main" val="2453536903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0EDFC7-CE20-4E6F-9765-D554ED7E2133}"/>
              </a:ext>
            </a:extLst>
          </p:cNvPr>
          <p:cNvCxnSpPr>
            <a:cxnSpLocks/>
          </p:cNvCxnSpPr>
          <p:nvPr/>
        </p:nvCxnSpPr>
        <p:spPr>
          <a:xfrm flipV="1">
            <a:off x="4947781" y="2748419"/>
            <a:ext cx="473873" cy="26281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9C1F0D-9E0E-FFD3-7D46-C9F6A8E9AA4E}"/>
              </a:ext>
            </a:extLst>
          </p:cNvPr>
          <p:cNvCxnSpPr>
            <a:cxnSpLocks/>
          </p:cNvCxnSpPr>
          <p:nvPr/>
        </p:nvCxnSpPr>
        <p:spPr>
          <a:xfrm flipV="1">
            <a:off x="3177047" y="2774515"/>
            <a:ext cx="969068" cy="260203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9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the same query is frequently executed on a database it makes sense to define a view based on results of the query and use a simpler query to retrieve tuples of interest from the view</a:t>
            </a:r>
          </a:p>
          <a:p>
            <a:pPr marL="1143000" lvl="1" indent="-457200"/>
            <a:r>
              <a:rPr lang="en-GB" dirty="0"/>
              <a:t>Particularly useful if the original query is complex – involving a number of joins</a:t>
            </a:r>
          </a:p>
          <a:p>
            <a:pPr marL="1143000" lvl="1" indent="-457200"/>
            <a:r>
              <a:rPr lang="en-GB" dirty="0"/>
              <a:t>Reducing need for querying users to specify join conditions reduces scope for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User can simply perform following query on </a:t>
            </a:r>
            <a:r>
              <a:rPr lang="en-GB" dirty="0" err="1"/>
              <a:t>OrderDetails</a:t>
            </a:r>
            <a:endParaRPr lang="en-GB" dirty="0"/>
          </a:p>
          <a:p>
            <a:pPr marL="1143000" lvl="1" indent="-457200"/>
            <a:r>
              <a:rPr lang="en-GB" dirty="0"/>
              <a:t>SELECT * FROM </a:t>
            </a:r>
            <a:r>
              <a:rPr lang="en-GB" dirty="0" err="1"/>
              <a:t>OrderDetails</a:t>
            </a:r>
            <a:r>
              <a:rPr lang="en-GB" dirty="0"/>
              <a:t> WHERE </a:t>
            </a:r>
            <a:r>
              <a:rPr lang="en-GB" dirty="0" err="1"/>
              <a:t>CustNo</a:t>
            </a:r>
            <a:r>
              <a:rPr lang="en-GB" dirty="0"/>
              <a:t> = 12345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22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Views can be queried using same SELECT operations as base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Join operations can be performed between views and tables</a:t>
            </a:r>
          </a:p>
          <a:p>
            <a:pPr marL="1143000" lvl="1" indent="-457200"/>
            <a:r>
              <a:rPr lang="en-GB" dirty="0"/>
              <a:t>Should we really do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Views can improve DB security</a:t>
            </a:r>
          </a:p>
          <a:p>
            <a:pPr marL="1143000" lvl="1" indent="-457200"/>
            <a:r>
              <a:rPr lang="en-GB" dirty="0"/>
              <a:t>Provides a projection of specified base data items</a:t>
            </a:r>
          </a:p>
          <a:p>
            <a:pPr marL="1600200" lvl="2" indent="-457200"/>
            <a:r>
              <a:rPr lang="en-GB" dirty="0"/>
              <a:t>Can be a subset of a specific entity</a:t>
            </a:r>
          </a:p>
          <a:p>
            <a:pPr marL="2057400" lvl="3" indent="-457200"/>
            <a:r>
              <a:rPr lang="en-GB" dirty="0"/>
              <a:t>E.g. a </a:t>
            </a:r>
            <a:r>
              <a:rPr lang="en-GB" dirty="0" err="1"/>
              <a:t>StaffMember</a:t>
            </a:r>
            <a:r>
              <a:rPr lang="en-GB" dirty="0"/>
              <a:t> view may omit social security and other sensitive fields from underlying entity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5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2816923"/>
            <a:ext cx="11810081" cy="230592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Access control : security in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7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All are ways of partitioning, segregating and controlling access to data within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Why do we want to do this?</a:t>
            </a:r>
          </a:p>
          <a:p>
            <a:pPr marL="1143000" lvl="1" indent="-457200"/>
            <a:r>
              <a:rPr lang="en-GB" dirty="0"/>
              <a:t>Security – Prevent unauthorised access to read and (heaven forbid) modify data</a:t>
            </a:r>
          </a:p>
          <a:p>
            <a:pPr marL="1143000" lvl="1" indent="-457200"/>
            <a:r>
              <a:rPr lang="en-GB" dirty="0"/>
              <a:t>Usability – Presenting a simplified view of underlying data structures can make working with data easier, particularly for non –expert users</a:t>
            </a:r>
          </a:p>
          <a:p>
            <a:pPr marL="1143000" lvl="1" indent="-457200"/>
            <a:r>
              <a:rPr lang="en-GB" dirty="0"/>
              <a:t>Flexibility – partitioning according to users can allow experimentation without affecting other users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Schemas, views, access controls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63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Level based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database </a:t>
            </a:r>
            <a:r>
              <a:rPr lang="en-GB" dirty="0">
                <a:solidFill>
                  <a:srgbClr val="C00000"/>
                </a:solidFill>
              </a:rPr>
              <a:t>object</a:t>
            </a:r>
            <a:r>
              <a:rPr lang="en-GB" dirty="0"/>
              <a:t> is assigned a </a:t>
            </a:r>
            <a:r>
              <a:rPr lang="en-GB" dirty="0">
                <a:solidFill>
                  <a:srgbClr val="C00000"/>
                </a:solidFill>
              </a:rPr>
              <a:t>classification</a:t>
            </a:r>
            <a:r>
              <a:rPr lang="en-GB" dirty="0"/>
              <a:t> level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Levels form a strict ordering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E.g. top secret &gt; secret &gt; confidential &gt; public &gt; not classified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>
                <a:solidFill>
                  <a:srgbClr val="C00000"/>
                </a:solidFill>
              </a:rPr>
              <a:t>subject</a:t>
            </a:r>
            <a:r>
              <a:rPr lang="en-GB" dirty="0"/>
              <a:t> (users or programs) is given a </a:t>
            </a:r>
            <a:r>
              <a:rPr lang="en-GB" dirty="0">
                <a:solidFill>
                  <a:srgbClr val="C00000"/>
                </a:solidFill>
              </a:rPr>
              <a:t>clearance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To access an </a:t>
            </a:r>
            <a:r>
              <a:rPr lang="en-GB" dirty="0">
                <a:solidFill>
                  <a:srgbClr val="C00000"/>
                </a:solidFill>
              </a:rPr>
              <a:t>object</a:t>
            </a:r>
            <a:r>
              <a:rPr lang="en-GB" dirty="0">
                <a:solidFill>
                  <a:srgbClr val="000000"/>
                </a:solidFill>
              </a:rPr>
              <a:t>, a </a:t>
            </a:r>
            <a:r>
              <a:rPr lang="en-GB" dirty="0">
                <a:solidFill>
                  <a:srgbClr val="C00000"/>
                </a:solidFill>
              </a:rPr>
              <a:t>subject</a:t>
            </a:r>
            <a:r>
              <a:rPr lang="en-GB" dirty="0">
                <a:solidFill>
                  <a:srgbClr val="000000"/>
                </a:solidFill>
              </a:rPr>
              <a:t> requires the necessary </a:t>
            </a:r>
            <a:r>
              <a:rPr lang="en-GB" dirty="0">
                <a:solidFill>
                  <a:srgbClr val="C00000"/>
                </a:solidFill>
              </a:rPr>
              <a:t>clearance</a:t>
            </a:r>
            <a:r>
              <a:rPr lang="en-GB" dirty="0">
                <a:solidFill>
                  <a:srgbClr val="000000"/>
                </a:solidFill>
              </a:rPr>
              <a:t> to read or write…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See the Bell-</a:t>
            </a:r>
            <a:r>
              <a:rPr lang="en-GB" dirty="0" err="1">
                <a:solidFill>
                  <a:srgbClr val="000000"/>
                </a:solidFill>
              </a:rPr>
              <a:t>LaPadula</a:t>
            </a:r>
            <a:r>
              <a:rPr lang="en-GB" dirty="0">
                <a:solidFill>
                  <a:srgbClr val="000000"/>
                </a:solidFill>
              </a:rPr>
              <a:t> access control model (1974)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Very few (no?) DBMS use this approach</a:t>
            </a:r>
          </a:p>
          <a:p>
            <a:pPr marL="1143000" lvl="1" indent="-457200"/>
            <a:r>
              <a:rPr lang="en-GB" dirty="0">
                <a:solidFill>
                  <a:srgbClr val="000000"/>
                </a:solidFill>
              </a:rPr>
              <a:t>Why?  </a:t>
            </a:r>
          </a:p>
          <a:p>
            <a:pPr marL="1600200" lvl="2" indent="-457200"/>
            <a:r>
              <a:rPr lang="en-GB" dirty="0">
                <a:solidFill>
                  <a:srgbClr val="000000"/>
                </a:solidFill>
              </a:rPr>
              <a:t>Seniority vs. appropriateness of access </a:t>
            </a:r>
          </a:p>
          <a:p>
            <a:pPr marL="1143000" lvl="1" indent="-45720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Mandatory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7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user is given appropriate access rights (or </a:t>
            </a:r>
            <a:r>
              <a:rPr lang="en-GB" dirty="0">
                <a:solidFill>
                  <a:srgbClr val="C00000"/>
                </a:solidFill>
              </a:rPr>
              <a:t>privileges</a:t>
            </a:r>
            <a:r>
              <a:rPr lang="en-GB" dirty="0"/>
              <a:t>) on specific database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Users obtain certain privileges when they create an object and can pass some or all of these privileges on to other users at their discretion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is the approach used in SQL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Discretionary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7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SQL identifier used to establish the identity of a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DBA sets up your username and usually a password</a:t>
            </a:r>
          </a:p>
          <a:p>
            <a:pPr marL="1143000" lvl="1" indent="-457200"/>
            <a:r>
              <a:rPr lang="en-GB" dirty="0"/>
              <a:t>Other mechanisms exist for some DBMS, </a:t>
            </a:r>
            <a:r>
              <a:rPr lang="en-GB" dirty="0" err="1"/>
              <a:t>e.g</a:t>
            </a:r>
            <a:r>
              <a:rPr lang="en-GB" dirty="0"/>
              <a:t> Microsoft SQL Server trusted connections, which use underlying windows domain credentials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Every SQL statement executed by the DBMS is performed on behalf of a specific user</a:t>
            </a:r>
          </a:p>
          <a:p>
            <a:endParaRPr lang="en-GB" dirty="0"/>
          </a:p>
          <a:p>
            <a:pPr marL="1143000" lvl="1" indent="-45720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Authorisation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2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Access rights associated with a user determine:</a:t>
            </a:r>
          </a:p>
          <a:p>
            <a:pPr marL="1143000" lvl="1" indent="-457200"/>
            <a:r>
              <a:rPr lang="en-GB" dirty="0"/>
              <a:t>What database objects a user can reference and</a:t>
            </a:r>
          </a:p>
          <a:p>
            <a:pPr marL="1143000" lvl="1" indent="-457200"/>
            <a:r>
              <a:rPr lang="en-GB" dirty="0"/>
              <a:t>What operations can be performed by the user on which objects</a:t>
            </a:r>
          </a:p>
          <a:p>
            <a:endParaRPr lang="en-GB" dirty="0"/>
          </a:p>
          <a:p>
            <a:pPr marL="1143000" lvl="1" indent="-45720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Authorisation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77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object created in SQL has an 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owner is identified by the auth identifier defined in the </a:t>
            </a:r>
            <a:r>
              <a:rPr lang="en-GB" dirty="0">
                <a:solidFill>
                  <a:srgbClr val="C00000"/>
                </a:solidFill>
              </a:rPr>
              <a:t>authorization</a:t>
            </a:r>
            <a:r>
              <a:rPr lang="en-GB" dirty="0"/>
              <a:t> clause of the schema to which the object belongs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Owner is initially the only person who knows the object exists and subsequently performs operations on that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8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ISO standard defines the following privileges among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SELECT</a:t>
            </a:r>
            <a:r>
              <a:rPr lang="en-GB" dirty="0"/>
              <a:t> – To retrieve data from a table/view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INSERT</a:t>
            </a:r>
            <a:r>
              <a:rPr lang="en-GB" dirty="0"/>
              <a:t> – To insert new rows into a table, can be restricted to specific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UPDATE</a:t>
            </a:r>
            <a:r>
              <a:rPr lang="en-GB" dirty="0"/>
              <a:t> – To modify rows of data in a table, can be restricted to specific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DELETE</a:t>
            </a:r>
            <a:r>
              <a:rPr lang="en-GB" dirty="0"/>
              <a:t> – To delete rows of data from a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REFERENCES</a:t>
            </a:r>
            <a:r>
              <a:rPr lang="en-GB" dirty="0"/>
              <a:t> – To reference columns of a table named in integrity constraints, can be restricted to specific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Privileges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4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you create a table you are the </a:t>
            </a:r>
            <a:r>
              <a:rPr lang="en-GB" dirty="0">
                <a:solidFill>
                  <a:srgbClr val="C00000"/>
                </a:solidFill>
              </a:rPr>
              <a:t>owner</a:t>
            </a:r>
            <a:r>
              <a:rPr lang="en-GB" dirty="0"/>
              <a:t> and have </a:t>
            </a:r>
            <a:r>
              <a:rPr lang="en-GB" dirty="0">
                <a:solidFill>
                  <a:srgbClr val="C00000"/>
                </a:solidFill>
              </a:rPr>
              <a:t>full privileges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Other users have no access and must be </a:t>
            </a:r>
            <a:r>
              <a:rPr lang="en-GB" dirty="0">
                <a:solidFill>
                  <a:srgbClr val="C00000"/>
                </a:solidFill>
              </a:rPr>
              <a:t>grant</a:t>
            </a:r>
            <a:r>
              <a:rPr lang="en-GB" dirty="0"/>
              <a:t>ed privileges by the 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you </a:t>
            </a:r>
            <a:r>
              <a:rPr lang="en-GB" dirty="0">
                <a:solidFill>
                  <a:srgbClr val="C00000"/>
                </a:solidFill>
              </a:rPr>
              <a:t>create</a:t>
            </a:r>
            <a:r>
              <a:rPr lang="en-GB" dirty="0"/>
              <a:t> a view you are the </a:t>
            </a:r>
            <a:r>
              <a:rPr lang="en-GB" dirty="0">
                <a:solidFill>
                  <a:srgbClr val="C00000"/>
                </a:solidFill>
              </a:rPr>
              <a:t>owner</a:t>
            </a:r>
            <a:r>
              <a:rPr lang="en-GB" dirty="0"/>
              <a:t> of the view, but you may </a:t>
            </a:r>
            <a:r>
              <a:rPr lang="en-GB" dirty="0">
                <a:solidFill>
                  <a:srgbClr val="C00000"/>
                </a:solidFill>
              </a:rPr>
              <a:t>not</a:t>
            </a:r>
            <a:r>
              <a:rPr lang="en-GB" dirty="0"/>
              <a:t> have full privileges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You must have </a:t>
            </a:r>
            <a:r>
              <a:rPr lang="en-GB" dirty="0">
                <a:solidFill>
                  <a:srgbClr val="C00000"/>
                </a:solidFill>
              </a:rPr>
              <a:t>select privileges </a:t>
            </a:r>
            <a:r>
              <a:rPr lang="en-GB" dirty="0"/>
              <a:t>on the base table(s) to create the view in the first place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10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GRANT [privilege list | ALL PRIVILEGES]</a:t>
            </a:r>
          </a:p>
          <a:p>
            <a:r>
              <a:rPr lang="en-GB" dirty="0">
                <a:solidFill>
                  <a:srgbClr val="000000"/>
                </a:solidFill>
              </a:rPr>
              <a:t>ON [</a:t>
            </a:r>
            <a:r>
              <a:rPr lang="en-GB" dirty="0" err="1">
                <a:solidFill>
                  <a:srgbClr val="000000"/>
                </a:solidFill>
              </a:rPr>
              <a:t>Object_name</a:t>
            </a:r>
            <a:r>
              <a:rPr lang="en-GB" dirty="0">
                <a:solidFill>
                  <a:srgbClr val="000000"/>
                </a:solidFill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</a:rPr>
              <a:t>TO [</a:t>
            </a:r>
            <a:r>
              <a:rPr lang="en-GB" dirty="0" err="1">
                <a:solidFill>
                  <a:srgbClr val="000000"/>
                </a:solidFill>
              </a:rPr>
              <a:t>Authorization_list</a:t>
            </a:r>
            <a:r>
              <a:rPr lang="en-GB" dirty="0">
                <a:solidFill>
                  <a:srgbClr val="000000"/>
                </a:solidFill>
              </a:rPr>
              <a:t> | PUBLIC ]</a:t>
            </a:r>
          </a:p>
          <a:p>
            <a:r>
              <a:rPr lang="en-GB" dirty="0">
                <a:solidFill>
                  <a:srgbClr val="000000"/>
                </a:solidFill>
              </a:rPr>
              <a:t>[WITH GRANT OPTION]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grant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539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GRANT ALL PRIVILEGES</a:t>
            </a:r>
          </a:p>
          <a:p>
            <a:r>
              <a:rPr lang="en-GB" dirty="0">
                <a:solidFill>
                  <a:srgbClr val="000000"/>
                </a:solidFill>
              </a:rPr>
              <a:t>ON 	Staff</a:t>
            </a:r>
          </a:p>
          <a:p>
            <a:r>
              <a:rPr lang="en-GB" dirty="0">
                <a:solidFill>
                  <a:srgbClr val="000000"/>
                </a:solidFill>
              </a:rPr>
              <a:t>TO 	manager</a:t>
            </a:r>
          </a:p>
          <a:p>
            <a:r>
              <a:rPr lang="en-GB" dirty="0">
                <a:solidFill>
                  <a:srgbClr val="000000"/>
                </a:solidFill>
              </a:rPr>
              <a:t>WITH	GRANT OPTION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user </a:t>
            </a:r>
            <a:r>
              <a:rPr lang="en-GB" dirty="0">
                <a:solidFill>
                  <a:srgbClr val="C00000"/>
                </a:solidFill>
              </a:rPr>
              <a:t>manager </a:t>
            </a:r>
            <a:r>
              <a:rPr lang="en-GB" dirty="0"/>
              <a:t>can now retrieve rows from the Staff table and also insert, update and 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manager can pass these privileges on to other 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19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GRANT SELECT, UPDATE (salary)</a:t>
            </a:r>
          </a:p>
          <a:p>
            <a:r>
              <a:rPr lang="en-GB" dirty="0">
                <a:solidFill>
                  <a:srgbClr val="000000"/>
                </a:solidFill>
              </a:rPr>
              <a:t>ON 	Staff</a:t>
            </a:r>
          </a:p>
          <a:p>
            <a:r>
              <a:rPr lang="en-GB" dirty="0">
                <a:solidFill>
                  <a:srgbClr val="000000"/>
                </a:solidFill>
              </a:rPr>
              <a:t>TO 	personnel, director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Gives personnel and director the privileges to select and update the salary column on the Staff table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Grant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4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2816923"/>
            <a:ext cx="11810081" cy="230592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Database schemas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9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REVOKE</a:t>
            </a:r>
            <a:r>
              <a:rPr lang="en-GB" dirty="0">
                <a:solidFill>
                  <a:srgbClr val="000000"/>
                </a:solidFill>
              </a:rPr>
              <a:t> statement can remove all or some of the privileges previously granted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REVOKE [</a:t>
            </a:r>
            <a:r>
              <a:rPr lang="en-GB" dirty="0" err="1">
                <a:solidFill>
                  <a:srgbClr val="000000"/>
                </a:solidFill>
              </a:rPr>
              <a:t>privilege_list</a:t>
            </a:r>
            <a:r>
              <a:rPr lang="en-GB" dirty="0">
                <a:solidFill>
                  <a:srgbClr val="000000"/>
                </a:solidFill>
              </a:rPr>
              <a:t> | ALL PRIVILEGES 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ON </a:t>
            </a:r>
            <a:r>
              <a:rPr lang="en-GB" dirty="0" err="1">
                <a:solidFill>
                  <a:srgbClr val="000000"/>
                </a:solidFill>
              </a:rPr>
              <a:t>object_name</a:t>
            </a:r>
            <a:endParaRPr lang="en-GB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FROM [</a:t>
            </a:r>
            <a:r>
              <a:rPr lang="en-GB" dirty="0" err="1">
                <a:solidFill>
                  <a:srgbClr val="000000"/>
                </a:solidFill>
              </a:rPr>
              <a:t>Authorization_list</a:t>
            </a:r>
            <a:r>
              <a:rPr lang="en-GB" dirty="0">
                <a:solidFill>
                  <a:srgbClr val="000000"/>
                </a:solidFill>
              </a:rPr>
              <a:t> | PUBLIC]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Revoking privileges from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62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REVOKE ALL PRIVILEGES</a:t>
            </a:r>
          </a:p>
          <a:p>
            <a:r>
              <a:rPr lang="en-GB" dirty="0">
                <a:solidFill>
                  <a:srgbClr val="000000"/>
                </a:solidFill>
              </a:rPr>
              <a:t>ON 	Staff</a:t>
            </a:r>
          </a:p>
          <a:p>
            <a:r>
              <a:rPr lang="en-GB" dirty="0">
                <a:solidFill>
                  <a:srgbClr val="000000"/>
                </a:solidFill>
              </a:rPr>
              <a:t>FROM 	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Remove all the privileges you gave to the manager on the Staff table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Revoke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04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In most DBMS, typical approach is not to give permissions to individual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Instead define groups or roles based on the activities certain types of user enact</a:t>
            </a:r>
          </a:p>
          <a:p>
            <a:pPr marL="1143000" lvl="1" indent="-457200"/>
            <a:r>
              <a:rPr lang="en-GB" dirty="0">
                <a:solidFill>
                  <a:srgbClr val="000000"/>
                </a:solidFill>
              </a:rPr>
              <a:t>E.g.  Accounts, Sales, Managers, Auditors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Allocated user to one or more groups as appropriate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Grant object </a:t>
            </a:r>
            <a:r>
              <a:rPr lang="en-GB" dirty="0" err="1">
                <a:solidFill>
                  <a:srgbClr val="000000"/>
                </a:solidFill>
              </a:rPr>
              <a:t>priviliges</a:t>
            </a:r>
            <a:r>
              <a:rPr lang="en-GB" dirty="0">
                <a:solidFill>
                  <a:srgbClr val="000000"/>
                </a:solidFill>
              </a:rPr>
              <a:t> to each group as appropriate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DBA is a special role – has full privileges over entire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based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95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2016564"/>
            <a:ext cx="9742714" cy="38629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Don’t over grant permissions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Best practice as with all aspects of software development and system administration:</a:t>
            </a:r>
          </a:p>
          <a:p>
            <a:pPr marL="1143000" lvl="1" indent="-457200"/>
            <a:r>
              <a:rPr lang="en-GB" dirty="0"/>
              <a:t>Start with a totally locked down database and grant access as necessary</a:t>
            </a:r>
          </a:p>
          <a:p>
            <a:pPr marL="1143000" lvl="1" indent="-457200"/>
            <a:r>
              <a:rPr lang="en-GB" dirty="0"/>
              <a:t>Closing down an open system invariably leaves holes and security risks!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consideration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</a:rPr>
              <a:t>A SQL database contains multiple objects such as tables, views, stored procedures, indexes, triggers etc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</a:rPr>
              <a:t>   A schema is a logical collection of database objects</a:t>
            </a:r>
          </a:p>
          <a:p>
            <a:pPr lvl="1"/>
            <a:r>
              <a:rPr lang="en-GB" sz="2400" dirty="0">
                <a:effectLst/>
                <a:latin typeface="Calibri" panose="020F0502020204030204" pitchFamily="34" charset="0"/>
              </a:rPr>
              <a:t>Loosely analogous to a namespace in </a:t>
            </a:r>
            <a:r>
              <a:rPr lang="en-GB" sz="2400" dirty="0">
                <a:latin typeface="Calibri" panose="020F0502020204030204" pitchFamily="34" charset="0"/>
              </a:rPr>
              <a:t>languages such as Java, 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Note:  this material focusses on ‘full’ SQL – some features may  not be implemented in certain DBMS that implement a subset of full SQL (such as SQLite)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a schema?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9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</a:rPr>
              <a:t>Logical grouping by object function</a:t>
            </a:r>
          </a:p>
          <a:p>
            <a:pPr marL="1028700" lvl="1" indent="-342900"/>
            <a:r>
              <a:rPr lang="en-GB" dirty="0">
                <a:latin typeface="Calibri" panose="020F0502020204030204" pitchFamily="34" charset="0"/>
              </a:rPr>
              <a:t>Sales schema contains objects pertinent to sales dept</a:t>
            </a:r>
          </a:p>
          <a:p>
            <a:pPr marL="1028700" lvl="1" indent="-342900"/>
            <a:r>
              <a:rPr lang="en-GB" dirty="0">
                <a:latin typeface="Calibri" panose="020F0502020204030204" pitchFamily="34" charset="0"/>
              </a:rPr>
              <a:t>Personnel schema contains staff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Logical grouping by user</a:t>
            </a:r>
          </a:p>
          <a:p>
            <a:pPr marL="1143000" lvl="1" indent="-457200"/>
            <a:r>
              <a:rPr lang="en-GB" dirty="0">
                <a:latin typeface="Calibri" panose="020F0502020204030204" pitchFamily="34" charset="0"/>
              </a:rPr>
              <a:t>Individual users/groups may be given their own space in a database</a:t>
            </a:r>
          </a:p>
          <a:p>
            <a:pPr marL="1143000" lvl="1" indent="-457200"/>
            <a:r>
              <a:rPr lang="en-GB" dirty="0">
                <a:latin typeface="Calibri" panose="020F0502020204030204" pitchFamily="34" charset="0"/>
              </a:rPr>
              <a:t>E.g. each developer in a team may have their own ‘sandpit’ in a development database where they can make changes to their own set of objects without affecting other developers|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organise schemas?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7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C2288F-1756-F472-24E3-E4746650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partition by object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2E6C9-DBEE-533C-63BE-88EDC2C27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49298-A45E-9B74-2315-39F52ECFFD11}"/>
              </a:ext>
            </a:extLst>
          </p:cNvPr>
          <p:cNvSpPr/>
          <p:nvPr/>
        </p:nvSpPr>
        <p:spPr>
          <a:xfrm>
            <a:off x="689751" y="2041742"/>
            <a:ext cx="4767011" cy="4171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57D85-BD4B-E7DA-1D9D-56B4651D6653}"/>
              </a:ext>
            </a:extLst>
          </p:cNvPr>
          <p:cNvSpPr/>
          <p:nvPr/>
        </p:nvSpPr>
        <p:spPr>
          <a:xfrm>
            <a:off x="6735238" y="2065610"/>
            <a:ext cx="4663448" cy="4060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396345-7362-75F8-FADD-A4BE63416AD2}"/>
              </a:ext>
            </a:extLst>
          </p:cNvPr>
          <p:cNvSpPr/>
          <p:nvPr/>
        </p:nvSpPr>
        <p:spPr>
          <a:xfrm>
            <a:off x="1002492" y="2910931"/>
            <a:ext cx="1164921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341E3-610D-C3D7-BB79-188C41DC246E}"/>
              </a:ext>
            </a:extLst>
          </p:cNvPr>
          <p:cNvSpPr/>
          <p:nvPr/>
        </p:nvSpPr>
        <p:spPr>
          <a:xfrm>
            <a:off x="2480154" y="3989513"/>
            <a:ext cx="1164921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FFF4A-7F53-14FC-B2A8-4EF8AEC3E5BA}"/>
              </a:ext>
            </a:extLst>
          </p:cNvPr>
          <p:cNvSpPr/>
          <p:nvPr/>
        </p:nvSpPr>
        <p:spPr>
          <a:xfrm>
            <a:off x="1450092" y="5127175"/>
            <a:ext cx="1164921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1ADBA-A52E-6A4E-4572-137D49793099}"/>
              </a:ext>
            </a:extLst>
          </p:cNvPr>
          <p:cNvSpPr/>
          <p:nvPr/>
        </p:nvSpPr>
        <p:spPr>
          <a:xfrm>
            <a:off x="3522331" y="5127174"/>
            <a:ext cx="1164921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D5EB8C-E045-84DD-0221-C95C5F495DFA}"/>
              </a:ext>
            </a:extLst>
          </p:cNvPr>
          <p:cNvSpPr/>
          <p:nvPr/>
        </p:nvSpPr>
        <p:spPr>
          <a:xfrm>
            <a:off x="3645075" y="2910931"/>
            <a:ext cx="1306676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Salesperson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17CAAC8-29B6-6D8D-9664-55668AD89A8D}"/>
              </a:ext>
            </a:extLst>
          </p:cNvPr>
          <p:cNvCxnSpPr>
            <a:endCxn id="10" idx="1"/>
          </p:cNvCxnSpPr>
          <p:nvPr/>
        </p:nvCxnSpPr>
        <p:spPr>
          <a:xfrm>
            <a:off x="1584952" y="3675019"/>
            <a:ext cx="895202" cy="696538"/>
          </a:xfrm>
          <a:prstGeom prst="bentConnector3">
            <a:avLst>
              <a:gd name="adj1" fmla="val 10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AE21EDE-EE26-45FF-3276-923348623288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073259" y="3292975"/>
            <a:ext cx="571817" cy="696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C20A171-BD2B-9695-EA35-FCB70DFFE654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rot="5400000" flipH="1" flipV="1">
            <a:off x="2461005" y="3943105"/>
            <a:ext cx="755618" cy="1612522"/>
          </a:xfrm>
          <a:prstGeom prst="bentConnector4">
            <a:avLst>
              <a:gd name="adj1" fmla="val 24720"/>
              <a:gd name="adj2" fmla="val 114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33E435-2A56-70E1-31E8-108E985CCAA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615013" y="5509218"/>
            <a:ext cx="907318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77849F-60A8-0E49-E318-10B447C045D0}"/>
              </a:ext>
            </a:extLst>
          </p:cNvPr>
          <p:cNvSpPr txBox="1"/>
          <p:nvPr/>
        </p:nvSpPr>
        <p:spPr>
          <a:xfrm>
            <a:off x="689751" y="2107005"/>
            <a:ext cx="208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9E6990-7273-B262-A526-B64AC9976626}"/>
              </a:ext>
            </a:extLst>
          </p:cNvPr>
          <p:cNvSpPr txBox="1"/>
          <p:nvPr/>
        </p:nvSpPr>
        <p:spPr>
          <a:xfrm>
            <a:off x="6735238" y="2088030"/>
            <a:ext cx="208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Personnel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EB974C-2E2A-69FC-6BE0-A01E92CA41AC}"/>
              </a:ext>
            </a:extLst>
          </p:cNvPr>
          <p:cNvSpPr/>
          <p:nvPr/>
        </p:nvSpPr>
        <p:spPr>
          <a:xfrm>
            <a:off x="7040046" y="2857685"/>
            <a:ext cx="1164921" cy="6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E8ED68-E02F-E2EC-0692-7DC0A21DFC88}"/>
              </a:ext>
            </a:extLst>
          </p:cNvPr>
          <p:cNvSpPr/>
          <p:nvPr/>
        </p:nvSpPr>
        <p:spPr>
          <a:xfrm>
            <a:off x="9268208" y="2822953"/>
            <a:ext cx="1324506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EC8227-CD7E-3026-B39D-91DA8010C7B0}"/>
              </a:ext>
            </a:extLst>
          </p:cNvPr>
          <p:cNvSpPr/>
          <p:nvPr/>
        </p:nvSpPr>
        <p:spPr>
          <a:xfrm>
            <a:off x="6946540" y="4474567"/>
            <a:ext cx="1324506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C06C6C-7690-BD03-14D6-C7F3887CD538}"/>
              </a:ext>
            </a:extLst>
          </p:cNvPr>
          <p:cNvSpPr/>
          <p:nvPr/>
        </p:nvSpPr>
        <p:spPr>
          <a:xfrm>
            <a:off x="8955058" y="4474567"/>
            <a:ext cx="1324506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3DACF97-DCD5-4429-1485-A62AD332F01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204967" y="3204997"/>
            <a:ext cx="1063241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1434CB-6B93-4FB6-B8A6-6D0323BF5873}"/>
              </a:ext>
            </a:extLst>
          </p:cNvPr>
          <p:cNvCxnSpPr>
            <a:cxnSpLocks/>
            <a:endCxn id="36" idx="0"/>
          </p:cNvCxnSpPr>
          <p:nvPr/>
        </p:nvCxnSpPr>
        <p:spPr>
          <a:xfrm rot="5400000">
            <a:off x="7163154" y="4022578"/>
            <a:ext cx="897628" cy="6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68C457E-A3E0-3AD0-0D22-C86F9C9275E6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9342058" y="3862296"/>
            <a:ext cx="863658" cy="3131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B761843-1C60-327E-214A-5BEAA0D80E7F}"/>
              </a:ext>
            </a:extLst>
          </p:cNvPr>
          <p:cNvCxnSpPr>
            <a:endCxn id="34" idx="1"/>
          </p:cNvCxnSpPr>
          <p:nvPr/>
        </p:nvCxnSpPr>
        <p:spPr>
          <a:xfrm flipV="1">
            <a:off x="4951751" y="3204998"/>
            <a:ext cx="2088295" cy="87977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5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C2288F-1756-F472-24E3-E4746650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partition by user – developers working on ‘Sales’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2E6C9-DBEE-533C-63BE-88EDC2C27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57D85-BD4B-E7DA-1D9D-56B4651D6653}"/>
              </a:ext>
            </a:extLst>
          </p:cNvPr>
          <p:cNvSpPr/>
          <p:nvPr/>
        </p:nvSpPr>
        <p:spPr>
          <a:xfrm>
            <a:off x="375781" y="2065609"/>
            <a:ext cx="11022905" cy="4401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100834-344B-18F9-FD63-8E500E5CDBA4}"/>
              </a:ext>
            </a:extLst>
          </p:cNvPr>
          <p:cNvGrpSpPr/>
          <p:nvPr/>
        </p:nvGrpSpPr>
        <p:grpSpPr>
          <a:xfrm>
            <a:off x="493742" y="4619924"/>
            <a:ext cx="3481416" cy="1762210"/>
            <a:chOff x="689751" y="2041742"/>
            <a:chExt cx="4767011" cy="41711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449298-A45E-9B74-2315-39F52ECFFD11}"/>
                </a:ext>
              </a:extLst>
            </p:cNvPr>
            <p:cNvSpPr/>
            <p:nvPr/>
          </p:nvSpPr>
          <p:spPr>
            <a:xfrm>
              <a:off x="689751" y="2041742"/>
              <a:ext cx="4767011" cy="41711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396345-7362-75F8-FADD-A4BE63416AD2}"/>
                </a:ext>
              </a:extLst>
            </p:cNvPr>
            <p:cNvSpPr/>
            <p:nvPr/>
          </p:nvSpPr>
          <p:spPr>
            <a:xfrm>
              <a:off x="1002492" y="2910931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D341E3-610D-C3D7-BB79-188C41DC246E}"/>
                </a:ext>
              </a:extLst>
            </p:cNvPr>
            <p:cNvSpPr/>
            <p:nvPr/>
          </p:nvSpPr>
          <p:spPr>
            <a:xfrm>
              <a:off x="2480154" y="3989513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8FFF4A-7F53-14FC-B2A8-4EF8AEC3E5BA}"/>
                </a:ext>
              </a:extLst>
            </p:cNvPr>
            <p:cNvSpPr/>
            <p:nvPr/>
          </p:nvSpPr>
          <p:spPr>
            <a:xfrm>
              <a:off x="1450092" y="5127175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 Line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A1ADBA-A52E-6A4E-4572-137D49793099}"/>
                </a:ext>
              </a:extLst>
            </p:cNvPr>
            <p:cNvSpPr/>
            <p:nvPr/>
          </p:nvSpPr>
          <p:spPr>
            <a:xfrm>
              <a:off x="3522331" y="5127174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Stock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D5EB8C-E045-84DD-0221-C95C5F495DFA}"/>
                </a:ext>
              </a:extLst>
            </p:cNvPr>
            <p:cNvSpPr/>
            <p:nvPr/>
          </p:nvSpPr>
          <p:spPr>
            <a:xfrm>
              <a:off x="3645075" y="2910931"/>
              <a:ext cx="1306676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Salesperson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917CAAC8-29B6-6D8D-9664-55668AD89A8D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1584952" y="3675019"/>
              <a:ext cx="895202" cy="696538"/>
            </a:xfrm>
            <a:prstGeom prst="bentConnector3">
              <a:avLst>
                <a:gd name="adj1" fmla="val 10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9AE21EDE-EE26-45FF-3276-923348623288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3073259" y="3292975"/>
              <a:ext cx="571817" cy="69653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C20A171-BD2B-9695-EA35-FCB70DFFE654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rot="5400000" flipH="1" flipV="1">
              <a:off x="2461005" y="3943105"/>
              <a:ext cx="755618" cy="1612522"/>
            </a:xfrm>
            <a:prstGeom prst="bentConnector4">
              <a:avLst>
                <a:gd name="adj1" fmla="val 24720"/>
                <a:gd name="adj2" fmla="val 11417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CD33E435-2A56-70E1-31E8-108E985CCAAE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2615013" y="5509218"/>
              <a:ext cx="907318" cy="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77849F-60A8-0E49-E318-10B447C045D0}"/>
                </a:ext>
              </a:extLst>
            </p:cNvPr>
            <p:cNvSpPr txBox="1"/>
            <p:nvPr/>
          </p:nvSpPr>
          <p:spPr>
            <a:xfrm>
              <a:off x="689751" y="2107005"/>
              <a:ext cx="2087673" cy="65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29E6990-7273-B262-A526-B64AC9976626}"/>
              </a:ext>
            </a:extLst>
          </p:cNvPr>
          <p:cNvSpPr txBox="1"/>
          <p:nvPr/>
        </p:nvSpPr>
        <p:spPr>
          <a:xfrm>
            <a:off x="355582" y="2087963"/>
            <a:ext cx="208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Global/Default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EB974C-2E2A-69FC-6BE0-A01E92CA41AC}"/>
              </a:ext>
            </a:extLst>
          </p:cNvPr>
          <p:cNvSpPr/>
          <p:nvPr/>
        </p:nvSpPr>
        <p:spPr>
          <a:xfrm>
            <a:off x="2441420" y="3618550"/>
            <a:ext cx="1164921" cy="6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E8ED68-E02F-E2EC-0692-7DC0A21DFC88}"/>
              </a:ext>
            </a:extLst>
          </p:cNvPr>
          <p:cNvSpPr/>
          <p:nvPr/>
        </p:nvSpPr>
        <p:spPr>
          <a:xfrm>
            <a:off x="5427165" y="2715989"/>
            <a:ext cx="1324506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EC8227-CD7E-3026-B39D-91DA8010C7B0}"/>
              </a:ext>
            </a:extLst>
          </p:cNvPr>
          <p:cNvSpPr/>
          <p:nvPr/>
        </p:nvSpPr>
        <p:spPr>
          <a:xfrm>
            <a:off x="1237909" y="2701088"/>
            <a:ext cx="1324506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C06C6C-7690-BD03-14D6-C7F3887CD538}"/>
              </a:ext>
            </a:extLst>
          </p:cNvPr>
          <p:cNvSpPr/>
          <p:nvPr/>
        </p:nvSpPr>
        <p:spPr>
          <a:xfrm>
            <a:off x="8147837" y="2715989"/>
            <a:ext cx="1324506" cy="7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3DACF97-DCD5-4429-1485-A62AD332F01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3606341" y="3098033"/>
            <a:ext cx="1820824" cy="8678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1434CB-6B93-4FB6-B8A6-6D0323BF5873}"/>
              </a:ext>
            </a:extLst>
          </p:cNvPr>
          <p:cNvCxnSpPr>
            <a:cxnSpLocks/>
            <a:stCxn id="34" idx="0"/>
            <a:endCxn id="36" idx="3"/>
          </p:cNvCxnSpPr>
          <p:nvPr/>
        </p:nvCxnSpPr>
        <p:spPr>
          <a:xfrm rot="16200000" flipV="1">
            <a:off x="2525439" y="3120108"/>
            <a:ext cx="535418" cy="4614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68C457E-A3E0-3AD0-0D22-C86F9C9275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771872" y="3083131"/>
            <a:ext cx="1375965" cy="14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BF10EB-0D8D-05BD-59B4-F7F3CFFFD54C}"/>
              </a:ext>
            </a:extLst>
          </p:cNvPr>
          <p:cNvGrpSpPr/>
          <p:nvPr/>
        </p:nvGrpSpPr>
        <p:grpSpPr>
          <a:xfrm>
            <a:off x="7829423" y="4619924"/>
            <a:ext cx="3481416" cy="1762210"/>
            <a:chOff x="689751" y="2041742"/>
            <a:chExt cx="4767011" cy="41711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48C2DB-6F5A-152E-54C2-09705E6C5A6E}"/>
                </a:ext>
              </a:extLst>
            </p:cNvPr>
            <p:cNvSpPr/>
            <p:nvPr/>
          </p:nvSpPr>
          <p:spPr>
            <a:xfrm>
              <a:off x="689751" y="2041742"/>
              <a:ext cx="4767011" cy="41711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85D045-9977-F48A-6C9E-707D77E57F88}"/>
                </a:ext>
              </a:extLst>
            </p:cNvPr>
            <p:cNvSpPr/>
            <p:nvPr/>
          </p:nvSpPr>
          <p:spPr>
            <a:xfrm>
              <a:off x="1002492" y="2910931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C02225-D55C-2C24-C811-F3EB0E817732}"/>
                </a:ext>
              </a:extLst>
            </p:cNvPr>
            <p:cNvSpPr/>
            <p:nvPr/>
          </p:nvSpPr>
          <p:spPr>
            <a:xfrm>
              <a:off x="2480154" y="3989513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C46196-1822-887A-0838-5C7CC7DA64AD}"/>
                </a:ext>
              </a:extLst>
            </p:cNvPr>
            <p:cNvSpPr/>
            <p:nvPr/>
          </p:nvSpPr>
          <p:spPr>
            <a:xfrm>
              <a:off x="1450092" y="5127175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 Line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C558CB-C312-2545-AA3D-373D0EBE05D1}"/>
                </a:ext>
              </a:extLst>
            </p:cNvPr>
            <p:cNvSpPr/>
            <p:nvPr/>
          </p:nvSpPr>
          <p:spPr>
            <a:xfrm>
              <a:off x="3522331" y="5127174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Stock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4B0ADF-A154-125F-A72B-F6869143788C}"/>
                </a:ext>
              </a:extLst>
            </p:cNvPr>
            <p:cNvSpPr/>
            <p:nvPr/>
          </p:nvSpPr>
          <p:spPr>
            <a:xfrm>
              <a:off x="3645075" y="2910931"/>
              <a:ext cx="1306676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Salesperson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802A5474-E007-5A56-88B0-51A92A2E0133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1584952" y="3675019"/>
              <a:ext cx="895202" cy="696538"/>
            </a:xfrm>
            <a:prstGeom prst="bentConnector3">
              <a:avLst>
                <a:gd name="adj1" fmla="val 10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9ED5C94B-67A8-0C67-492F-1BF5A9C995AE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rot="10800000" flipV="1">
              <a:off x="3073259" y="3292975"/>
              <a:ext cx="571817" cy="69653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545C2934-020D-5147-0E69-F67E2430A673}"/>
                </a:ext>
              </a:extLst>
            </p:cNvPr>
            <p:cNvCxnSpPr>
              <a:cxnSpLocks/>
              <a:stCxn id="39" idx="0"/>
              <a:endCxn id="31" idx="3"/>
            </p:cNvCxnSpPr>
            <p:nvPr/>
          </p:nvCxnSpPr>
          <p:spPr>
            <a:xfrm rot="5400000" flipH="1" flipV="1">
              <a:off x="2461005" y="3943105"/>
              <a:ext cx="755618" cy="1612522"/>
            </a:xfrm>
            <a:prstGeom prst="bentConnector4">
              <a:avLst>
                <a:gd name="adj1" fmla="val 24720"/>
                <a:gd name="adj2" fmla="val 11417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C100F02B-01F8-B091-1CBF-27401D68D7D2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V="1">
              <a:off x="2615013" y="5509218"/>
              <a:ext cx="907318" cy="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CFEDB5-86BF-7952-0117-A4ABB6B6DBBF}"/>
                </a:ext>
              </a:extLst>
            </p:cNvPr>
            <p:cNvSpPr txBox="1"/>
            <p:nvPr/>
          </p:nvSpPr>
          <p:spPr>
            <a:xfrm>
              <a:off x="689751" y="2107005"/>
              <a:ext cx="2087673" cy="65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John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A4187D-166C-7828-E1C5-4078DBBA4753}"/>
              </a:ext>
            </a:extLst>
          </p:cNvPr>
          <p:cNvGrpSpPr/>
          <p:nvPr/>
        </p:nvGrpSpPr>
        <p:grpSpPr>
          <a:xfrm>
            <a:off x="4119608" y="4620416"/>
            <a:ext cx="3481416" cy="1762210"/>
            <a:chOff x="689751" y="2041742"/>
            <a:chExt cx="4767011" cy="417116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35ED9A-02BB-A457-609F-B605279221FB}"/>
                </a:ext>
              </a:extLst>
            </p:cNvPr>
            <p:cNvSpPr/>
            <p:nvPr/>
          </p:nvSpPr>
          <p:spPr>
            <a:xfrm>
              <a:off x="689751" y="2041742"/>
              <a:ext cx="4767011" cy="41711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B8FDD87-AC21-21A1-CF4E-F375AF7BB332}"/>
                </a:ext>
              </a:extLst>
            </p:cNvPr>
            <p:cNvSpPr/>
            <p:nvPr/>
          </p:nvSpPr>
          <p:spPr>
            <a:xfrm>
              <a:off x="1002492" y="2910931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BE10B5-EDFD-D6E9-F317-F7EBFF65E0A1}"/>
                </a:ext>
              </a:extLst>
            </p:cNvPr>
            <p:cNvSpPr/>
            <p:nvPr/>
          </p:nvSpPr>
          <p:spPr>
            <a:xfrm>
              <a:off x="2480154" y="3989513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51EF13-D91A-0867-E563-AA4D0AB599B5}"/>
                </a:ext>
              </a:extLst>
            </p:cNvPr>
            <p:cNvSpPr/>
            <p:nvPr/>
          </p:nvSpPr>
          <p:spPr>
            <a:xfrm>
              <a:off x="1450092" y="5127175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Order Line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049E745-AE7F-BD88-B4F2-11EE8B1CACF8}"/>
                </a:ext>
              </a:extLst>
            </p:cNvPr>
            <p:cNvSpPr/>
            <p:nvPr/>
          </p:nvSpPr>
          <p:spPr>
            <a:xfrm>
              <a:off x="3522331" y="5127174"/>
              <a:ext cx="1164921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Stock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842C78-D139-C443-8D5B-12126554D26B}"/>
                </a:ext>
              </a:extLst>
            </p:cNvPr>
            <p:cNvSpPr/>
            <p:nvPr/>
          </p:nvSpPr>
          <p:spPr>
            <a:xfrm>
              <a:off x="3645075" y="2910931"/>
              <a:ext cx="1306676" cy="764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Salesperson</a:t>
              </a:r>
            </a:p>
          </p:txBody>
        </p: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FE846C5C-C6B9-5194-561D-7EE65FFF1B00}"/>
                </a:ext>
              </a:extLst>
            </p:cNvPr>
            <p:cNvCxnSpPr>
              <a:endCxn id="52" idx="1"/>
            </p:cNvCxnSpPr>
            <p:nvPr/>
          </p:nvCxnSpPr>
          <p:spPr>
            <a:xfrm>
              <a:off x="1584952" y="3675019"/>
              <a:ext cx="895202" cy="696538"/>
            </a:xfrm>
            <a:prstGeom prst="bentConnector3">
              <a:avLst>
                <a:gd name="adj1" fmla="val 10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EB20364B-7894-FFFB-BA82-48C2E189155F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rot="10800000" flipV="1">
              <a:off x="3073259" y="3292975"/>
              <a:ext cx="571817" cy="69653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7A905CFD-EEC8-596D-7C73-D808A954B4EE}"/>
                </a:ext>
              </a:extLst>
            </p:cNvPr>
            <p:cNvCxnSpPr>
              <a:cxnSpLocks/>
              <a:stCxn id="53" idx="0"/>
              <a:endCxn id="52" idx="3"/>
            </p:cNvCxnSpPr>
            <p:nvPr/>
          </p:nvCxnSpPr>
          <p:spPr>
            <a:xfrm rot="5400000" flipH="1" flipV="1">
              <a:off x="2461005" y="3943105"/>
              <a:ext cx="755618" cy="1612522"/>
            </a:xfrm>
            <a:prstGeom prst="bentConnector4">
              <a:avLst>
                <a:gd name="adj1" fmla="val 24720"/>
                <a:gd name="adj2" fmla="val 11417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5AAFDC30-9C48-0407-75A0-C06F87701D4C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 flipV="1">
              <a:off x="2615013" y="5509218"/>
              <a:ext cx="907318" cy="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E436C2-A98F-8FA0-CE1B-03C0DFEF6BAC}"/>
                </a:ext>
              </a:extLst>
            </p:cNvPr>
            <p:cNvSpPr txBox="1"/>
            <p:nvPr/>
          </p:nvSpPr>
          <p:spPr>
            <a:xfrm>
              <a:off x="689751" y="2107005"/>
              <a:ext cx="2087673" cy="65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Carol</a:t>
              </a:r>
            </a:p>
          </p:txBody>
        </p:sp>
      </p:grp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CB4DFB4-B192-9E6C-3D90-29292D233514}"/>
              </a:ext>
            </a:extLst>
          </p:cNvPr>
          <p:cNvCxnSpPr>
            <a:stCxn id="13" idx="0"/>
            <a:endCxn id="34" idx="2"/>
          </p:cNvCxnSpPr>
          <p:nvPr/>
        </p:nvCxnSpPr>
        <p:spPr>
          <a:xfrm rot="16200000" flipV="1">
            <a:off x="2739561" y="4597496"/>
            <a:ext cx="673959" cy="105318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67C0DBB-4F53-2CE4-71D7-FDF18B70E422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6439922" y="962175"/>
            <a:ext cx="601382" cy="74485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03647D5-699D-E59D-88EE-931919E0D5DA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V="1">
            <a:off x="4561387" y="2793947"/>
            <a:ext cx="656173" cy="373118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7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create a schema:</a:t>
            </a:r>
          </a:p>
          <a:p>
            <a:pPr lvl="1" indent="0">
              <a:buNone/>
            </a:pPr>
            <a:r>
              <a:rPr lang="en-GB" dirty="0"/>
              <a:t>CREATE SCHEMA [</a:t>
            </a:r>
            <a:r>
              <a:rPr lang="en-GB" dirty="0" err="1"/>
              <a:t>schema_name</a:t>
            </a:r>
            <a:r>
              <a:rPr lang="en-GB" dirty="0"/>
              <a:t>]</a:t>
            </a:r>
          </a:p>
          <a:p>
            <a:pPr lvl="1" indent="0">
              <a:buNone/>
            </a:pPr>
            <a:r>
              <a:rPr lang="en-GB" dirty="0"/>
              <a:t>Authorisation [</a:t>
            </a:r>
            <a:r>
              <a:rPr lang="en-GB" dirty="0" err="1"/>
              <a:t>owner_name</a:t>
            </a:r>
            <a:r>
              <a:rPr lang="en-GB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our user based example:</a:t>
            </a:r>
          </a:p>
          <a:p>
            <a:pPr lvl="1" indent="0">
              <a:buNone/>
            </a:pPr>
            <a:r>
              <a:rPr lang="en-GB" dirty="0"/>
              <a:t>CREATE SCHEMA Carol</a:t>
            </a:r>
          </a:p>
          <a:p>
            <a:pPr lvl="1" indent="0">
              <a:buNone/>
            </a:pPr>
            <a:r>
              <a:rPr lang="en-GB" dirty="0"/>
              <a:t>Authorisation Carol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[</a:t>
            </a:r>
            <a:r>
              <a:rPr lang="en-GB" dirty="0" err="1"/>
              <a:t>owner_name</a:t>
            </a:r>
            <a:r>
              <a:rPr lang="en-GB" dirty="0"/>
              <a:t>] is (initially) only user able to create and access objects within the schema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user can be specified as belonging to a default schema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schema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create tables for a schema explicitly</a:t>
            </a:r>
          </a:p>
          <a:p>
            <a:pPr lvl="1" indent="0">
              <a:buNone/>
            </a:pPr>
            <a:r>
              <a:rPr lang="en-GB" dirty="0"/>
              <a:t>CREATE TABLE [</a:t>
            </a:r>
            <a:r>
              <a:rPr lang="en-GB" dirty="0" err="1"/>
              <a:t>schema_name</a:t>
            </a:r>
            <a:r>
              <a:rPr lang="en-GB" dirty="0"/>
              <a:t>].[</a:t>
            </a:r>
            <a:r>
              <a:rPr lang="en-GB" dirty="0" err="1"/>
              <a:t>table_name</a:t>
            </a:r>
            <a:r>
              <a:rPr lang="en-GB" dirty="0"/>
              <a:t>]</a:t>
            </a:r>
          </a:p>
          <a:p>
            <a:pPr lvl="1" indent="0">
              <a:buNone/>
            </a:pPr>
            <a:r>
              <a:rPr lang="en-GB" dirty="0"/>
              <a:t>[table definition…]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create tables for a schema implicitly</a:t>
            </a:r>
          </a:p>
          <a:p>
            <a:pPr lvl="1" indent="0">
              <a:buNone/>
            </a:pPr>
            <a:r>
              <a:rPr lang="en-GB" dirty="0"/>
              <a:t>CREATE TABLE [</a:t>
            </a:r>
            <a:r>
              <a:rPr lang="en-GB" dirty="0" err="1"/>
              <a:t>table_name</a:t>
            </a:r>
            <a:r>
              <a:rPr lang="en-GB" dirty="0"/>
              <a:t>]</a:t>
            </a:r>
          </a:p>
          <a:p>
            <a:pPr lvl="1" indent="0">
              <a:buNone/>
            </a:pPr>
            <a:r>
              <a:rPr lang="en-GB" dirty="0"/>
              <a:t>[table definition …]</a:t>
            </a:r>
          </a:p>
          <a:p>
            <a:pPr marL="1028700" lvl="1" indent="-342900"/>
            <a:r>
              <a:rPr lang="en-GB" dirty="0"/>
              <a:t>Default/current schema for defining user is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schema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1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23-scc210-week1 (2).pptx" id="{55942061-33DD-42E2-9BAB-F73AF8FF6393}" vid="{FB6A022B-74DF-401A-A15D-95435BCDDA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18fc51-a862-484b-b21e-6f61e10cf96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3369532941F3409E5738B17359484A" ma:contentTypeVersion="8" ma:contentTypeDescription="Create a new document." ma:contentTypeScope="" ma:versionID="b26a849366da294233d136793232b4ae">
  <xsd:schema xmlns:xsd="http://www.w3.org/2001/XMLSchema" xmlns:xs="http://www.w3.org/2001/XMLSchema" xmlns:p="http://schemas.microsoft.com/office/2006/metadata/properties" xmlns:ns3="3e18fc51-a862-484b-b21e-6f61e10cf96f" xmlns:ns4="6dfd187e-8570-4591-bf28-7fb3f3b8c111" targetNamespace="http://schemas.microsoft.com/office/2006/metadata/properties" ma:root="true" ma:fieldsID="6483de5a87605350170501352ae295ed" ns3:_="" ns4:_="">
    <xsd:import namespace="3e18fc51-a862-484b-b21e-6f61e10cf96f"/>
    <xsd:import namespace="6dfd187e-8570-4591-bf28-7fb3f3b8c1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8fc51-a862-484b-b21e-6f61e10cf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d187e-8570-4591-bf28-7fb3f3b8c1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131A07-B9F4-41F1-B147-3444C79168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0A5DD-E3EF-48F9-B2D7-B4E5F080DD27}">
  <ds:schemaRefs>
    <ds:schemaRef ds:uri="3e18fc51-a862-484b-b21e-6f61e10cf96f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6dfd187e-8570-4591-bf28-7fb3f3b8c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9D14134-5E3D-4740-A651-0F71D308B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8fc51-a862-484b-b21e-6f61e10cf96f"/>
    <ds:schemaRef ds:uri="6dfd187e-8570-4591-bf28-7fb3f3b8c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Lancaster</Template>
  <TotalTime>28659</TotalTime>
  <Words>1720</Words>
  <Application>Microsoft Office PowerPoint</Application>
  <PresentationFormat>Widescreen</PresentationFormat>
  <Paragraphs>279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SCC.201 Database Management Systems</vt:lpstr>
      <vt:lpstr>Schemas, views, access controls</vt:lpstr>
      <vt:lpstr>Database schemas</vt:lpstr>
      <vt:lpstr>What’s a schema?</vt:lpstr>
      <vt:lpstr>How can we organise schemas?</vt:lpstr>
      <vt:lpstr>Schema partition by object domain</vt:lpstr>
      <vt:lpstr>Schema partition by user – developers working on ‘Sales’</vt:lpstr>
      <vt:lpstr>Conceptual schema definition</vt:lpstr>
      <vt:lpstr>Conceptual schema definition</vt:lpstr>
      <vt:lpstr>Schema operations</vt:lpstr>
      <vt:lpstr>Cross schema considerations</vt:lpstr>
      <vt:lpstr>Schemas or databases</vt:lpstr>
      <vt:lpstr>Views</vt:lpstr>
      <vt:lpstr>Views</vt:lpstr>
      <vt:lpstr>Creating a view</vt:lpstr>
      <vt:lpstr>Building a view from base entities</vt:lpstr>
      <vt:lpstr>Views</vt:lpstr>
      <vt:lpstr>Views</vt:lpstr>
      <vt:lpstr>Access control : security in SQL</vt:lpstr>
      <vt:lpstr>Mandatory access control</vt:lpstr>
      <vt:lpstr>Discretionary access control</vt:lpstr>
      <vt:lpstr>Authorisation identifier</vt:lpstr>
      <vt:lpstr>Authorisation identifier</vt:lpstr>
      <vt:lpstr>Ownership</vt:lpstr>
      <vt:lpstr>Privileges</vt:lpstr>
      <vt:lpstr>Create table</vt:lpstr>
      <vt:lpstr>The grant command</vt:lpstr>
      <vt:lpstr>Grant example</vt:lpstr>
      <vt:lpstr>Grant example 2</vt:lpstr>
      <vt:lpstr>Revoking privileges from users</vt:lpstr>
      <vt:lpstr>Revoke example</vt:lpstr>
      <vt:lpstr>Role based security</vt:lpstr>
      <vt:lpstr>Security consideration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SCC.201 Databases</dc:title>
  <dc:creator>Turker, Uraz</dc:creator>
  <cp:lastModifiedBy>Turker, Uraz</cp:lastModifiedBy>
  <cp:revision>192</cp:revision>
  <cp:lastPrinted>2023-02-28T09:08:13Z</cp:lastPrinted>
  <dcterms:created xsi:type="dcterms:W3CDTF">2022-12-05T10:28:28Z</dcterms:created>
  <dcterms:modified xsi:type="dcterms:W3CDTF">2024-03-21T08:54:59Z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0x0101005F3369532941F3409E5738B17359484A</vt:lpwstr>
  </property>
</Properties>
</file>