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4" r:id="rId3"/>
    <p:sldId id="283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image" Target="../media/image1.pn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rgbClr val="034373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敏捷SDLC沙盘游戏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敏捷</a:t>
            </a:r>
            <a:r>
              <a:rPr lang="en-US" altLang="zh-CN">
                <a:solidFill>
                  <a:schemeClr val="bg1"/>
                </a:solidFill>
              </a:rPr>
              <a:t>SDLC</a:t>
            </a:r>
            <a:r>
              <a:rPr lang="zh-CN" altLang="en-US">
                <a:solidFill>
                  <a:schemeClr val="bg1"/>
                </a:solidFill>
              </a:rPr>
              <a:t>（软件开发生命周期）沙盘游戏   预计时长</a:t>
            </a:r>
            <a:r>
              <a:rPr lang="en-US" altLang="zh-CN">
                <a:solidFill>
                  <a:schemeClr val="bg1"/>
                </a:solidFill>
              </a:rPr>
              <a:t>200</a:t>
            </a:r>
            <a:r>
              <a:rPr lang="zh-CN" altLang="en-US">
                <a:solidFill>
                  <a:schemeClr val="bg1"/>
                </a:solidFill>
              </a:rPr>
              <a:t>分钟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dk1"/>
                </a:solidFill>
              </a:rPr>
              <a:t>各组总结</a:t>
            </a:r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dk1"/>
                </a:solidFill>
              </a:rPr>
              <a:t>各组总结经验教训并分享</a:t>
            </a:r>
            <a:endParaRPr lang="zh-CN" altLang="en-US">
              <a:solidFill>
                <a:schemeClr val="dk1"/>
              </a:solidFill>
            </a:endParaRPr>
          </a:p>
          <a:p>
            <a:r>
              <a:rPr lang="zh-CN" altLang="en-US">
                <a:solidFill>
                  <a:schemeClr val="dk1"/>
                </a:solidFill>
              </a:rPr>
              <a:t>总结要点包括不限于计划、质量、风险、产能等。</a:t>
            </a:r>
            <a:endParaRPr lang="zh-CN" altLang="en-US">
              <a:solidFill>
                <a:schemeClr val="dk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4043" t="20807" r="10173" b="33687"/>
          <a:stretch>
            <a:fillRect/>
          </a:stretch>
        </p:blipFill>
        <p:spPr>
          <a:xfrm>
            <a:off x="3330575" y="3448050"/>
            <a:ext cx="5970270" cy="23755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讲师简介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Steven, </a:t>
            </a:r>
            <a:r>
              <a:rPr lang="zh-CN" altLang="en-US"/>
              <a:t>研究生阶段研究方向为</a:t>
            </a:r>
            <a:r>
              <a:rPr lang="en-US" altLang="zh-CN"/>
              <a:t>IT</a:t>
            </a:r>
            <a:r>
              <a:rPr lang="zh-CN" altLang="en-US"/>
              <a:t>项目管理，</a:t>
            </a:r>
            <a:r>
              <a:rPr lang="en-US" altLang="zh-CN"/>
              <a:t>2009</a:t>
            </a:r>
            <a:r>
              <a:rPr lang="zh-CN" altLang="en-US"/>
              <a:t>年获得</a:t>
            </a:r>
            <a:r>
              <a:rPr lang="en-US" altLang="zh-CN"/>
              <a:t>PMP</a:t>
            </a:r>
            <a:r>
              <a:rPr lang="zh-CN" altLang="en-US"/>
              <a:t>认证，</a:t>
            </a:r>
            <a:r>
              <a:rPr lang="zh-CN" altLang="en-US"/>
              <a:t>曾在华为、</a:t>
            </a:r>
            <a:r>
              <a:rPr lang="en-US" altLang="zh-CN"/>
              <a:t>IBM</a:t>
            </a:r>
            <a:r>
              <a:rPr lang="zh-CN" altLang="en-US"/>
              <a:t>等企业从事软件项目研发和管理多年，熟悉传统项目管理及敏捷项目管理，有较丰富的敏捷转型及敏捷教练经验。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dk1"/>
                </a:solidFill>
              </a:rPr>
              <a:t>分组</a:t>
            </a:r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10515600" cy="3521075"/>
          </a:xfrm>
        </p:spPr>
        <p:txBody>
          <a:bodyPr/>
          <a:p>
            <a:r>
              <a:rPr lang="zh-CN" altLang="en-US">
                <a:solidFill>
                  <a:schemeClr val="dk1"/>
                </a:solidFill>
              </a:rPr>
              <a:t>制作名牌</a:t>
            </a:r>
            <a:endParaRPr lang="zh-CN" altLang="en-US">
              <a:solidFill>
                <a:schemeClr val="dk1"/>
              </a:solidFill>
            </a:endParaRPr>
          </a:p>
          <a:p>
            <a:r>
              <a:rPr lang="zh-CN" altLang="en-US">
                <a:solidFill>
                  <a:schemeClr val="dk1"/>
                </a:solidFill>
              </a:rPr>
              <a:t>制定组名</a:t>
            </a:r>
            <a:endParaRPr lang="en-US" altLang="zh-CN">
              <a:solidFill>
                <a:schemeClr val="dk1"/>
              </a:solidFill>
            </a:endParaRPr>
          </a:p>
          <a:p>
            <a:r>
              <a:rPr lang="zh-CN" altLang="en-US">
                <a:solidFill>
                  <a:schemeClr val="dk1"/>
                </a:solidFill>
              </a:rPr>
              <a:t>设计</a:t>
            </a:r>
            <a:r>
              <a:rPr lang="en-US" altLang="zh-CN">
                <a:solidFill>
                  <a:schemeClr val="dk1"/>
                </a:solidFill>
              </a:rPr>
              <a:t>LOGO</a:t>
            </a:r>
            <a:endParaRPr lang="en-US" altLang="zh-CN">
              <a:solidFill>
                <a:schemeClr val="dk1"/>
              </a:solidFill>
            </a:endParaRPr>
          </a:p>
          <a:p>
            <a:r>
              <a:rPr lang="zh-CN" altLang="en-US">
                <a:solidFill>
                  <a:schemeClr val="dk1"/>
                </a:solidFill>
              </a:rPr>
              <a:t>设计口号</a:t>
            </a:r>
            <a:endParaRPr lang="zh-CN" altLang="en-US">
              <a:solidFill>
                <a:schemeClr val="dk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67885" y="1691005"/>
            <a:ext cx="5784215" cy="32607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085215" y="4434205"/>
            <a:ext cx="1510665" cy="517525"/>
            <a:chOff x="1709" y="6983"/>
            <a:chExt cx="2379" cy="815"/>
          </a:xfrm>
        </p:grpSpPr>
        <p:sp>
          <p:nvSpPr>
            <p:cNvPr id="5" name="流程图: 数据 4"/>
            <p:cNvSpPr/>
            <p:nvPr>
              <p:custDataLst>
                <p:tags r:id="rId5"/>
              </p:custDataLst>
            </p:nvPr>
          </p:nvSpPr>
          <p:spPr>
            <a:xfrm flipH="1">
              <a:off x="1948" y="6983"/>
              <a:ext cx="2140" cy="815"/>
            </a:xfrm>
            <a:prstGeom prst="flowChartInputOutput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lt1"/>
                  </a:solidFill>
                  <a:latin typeface="华光魏体_CNKI" panose="02000500000000000000" charset="-122"/>
                  <a:ea typeface="华光魏体_CNKI" panose="02000500000000000000" charset="-122"/>
                </a:rPr>
                <a:t>李白</a:t>
              </a:r>
              <a:endParaRPr lang="zh-CN" altLang="en-US">
                <a:solidFill>
                  <a:schemeClr val="lt1"/>
                </a:solidFill>
                <a:latin typeface="华光魏体_CNKI" panose="02000500000000000000" charset="-122"/>
                <a:ea typeface="华光魏体_CNKI" panose="02000500000000000000" charset="-122"/>
              </a:endParaRPr>
            </a:p>
          </p:txBody>
        </p:sp>
        <p:cxnSp>
          <p:nvCxnSpPr>
            <p:cNvPr id="7" name="直接连接符 6"/>
            <p:cNvCxnSpPr/>
            <p:nvPr>
              <p:custDataLst>
                <p:tags r:id="rId6"/>
              </p:custDataLst>
            </p:nvPr>
          </p:nvCxnSpPr>
          <p:spPr>
            <a:xfrm flipH="1">
              <a:off x="1740" y="6984"/>
              <a:ext cx="208" cy="68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>
              <p:custDataLst>
                <p:tags r:id="rId7"/>
              </p:custDataLst>
            </p:nvPr>
          </p:nvCxnSpPr>
          <p:spPr>
            <a:xfrm>
              <a:off x="1709" y="7670"/>
              <a:ext cx="670" cy="12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dk1"/>
                </a:solidFill>
              </a:rPr>
              <a:t>游戏目标</a:t>
            </a:r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dk1"/>
                </a:solidFill>
              </a:rPr>
              <a:t>了解</a:t>
            </a:r>
            <a:r>
              <a:rPr lang="en-US" altLang="zh-CN">
                <a:solidFill>
                  <a:schemeClr val="dk1"/>
                </a:solidFill>
              </a:rPr>
              <a:t>SDLC</a:t>
            </a:r>
            <a:r>
              <a:rPr lang="zh-CN" altLang="en-US">
                <a:solidFill>
                  <a:schemeClr val="dk1"/>
                </a:solidFill>
              </a:rPr>
              <a:t>中各个角色工作的重要性</a:t>
            </a:r>
            <a:endParaRPr lang="zh-CN" altLang="en-US">
              <a:solidFill>
                <a:schemeClr val="dk1"/>
              </a:solidFill>
            </a:endParaRPr>
          </a:p>
          <a:p>
            <a:r>
              <a:rPr lang="zh-CN" altLang="en-US">
                <a:solidFill>
                  <a:schemeClr val="dk1"/>
                </a:solidFill>
              </a:rPr>
              <a:t>理解</a:t>
            </a:r>
            <a:r>
              <a:rPr lang="en-US" altLang="zh-CN">
                <a:solidFill>
                  <a:schemeClr val="dk1"/>
                </a:solidFill>
                <a:sym typeface="+mn-ea"/>
              </a:rPr>
              <a:t>SDLC</a:t>
            </a:r>
            <a:r>
              <a:rPr lang="zh-CN" altLang="en-US">
                <a:solidFill>
                  <a:schemeClr val="dk1"/>
                </a:solidFill>
              </a:rPr>
              <a:t>计划的重要性</a:t>
            </a:r>
            <a:endParaRPr lang="zh-CN" altLang="en-US">
              <a:solidFill>
                <a:schemeClr val="dk1"/>
              </a:solidFill>
            </a:endParaRPr>
          </a:p>
          <a:p>
            <a:r>
              <a:rPr lang="zh-CN" altLang="en-US">
                <a:solidFill>
                  <a:schemeClr val="dk1"/>
                </a:solidFill>
                <a:sym typeface="+mn-ea"/>
              </a:rPr>
              <a:t>理解</a:t>
            </a:r>
            <a:r>
              <a:rPr lang="en-US" altLang="zh-CN">
                <a:solidFill>
                  <a:schemeClr val="dk1"/>
                </a:solidFill>
                <a:sym typeface="+mn-ea"/>
              </a:rPr>
              <a:t>SDLC</a:t>
            </a:r>
            <a:r>
              <a:rPr lang="zh-CN" altLang="en-US">
                <a:solidFill>
                  <a:schemeClr val="dk1"/>
                </a:solidFill>
              </a:rPr>
              <a:t>质量的重要性</a:t>
            </a:r>
            <a:endParaRPr lang="zh-CN" altLang="en-US">
              <a:solidFill>
                <a:schemeClr val="dk1"/>
              </a:solidFill>
            </a:endParaRPr>
          </a:p>
          <a:p>
            <a:r>
              <a:rPr lang="zh-CN" altLang="en-US">
                <a:solidFill>
                  <a:schemeClr val="dk1"/>
                </a:solidFill>
                <a:sym typeface="+mn-ea"/>
              </a:rPr>
              <a:t>理解</a:t>
            </a:r>
            <a:r>
              <a:rPr lang="en-US" altLang="zh-CN">
                <a:solidFill>
                  <a:schemeClr val="dk1"/>
                </a:solidFill>
                <a:sym typeface="+mn-ea"/>
              </a:rPr>
              <a:t>SDLC</a:t>
            </a:r>
            <a:r>
              <a:rPr lang="zh-CN" altLang="en-US">
                <a:solidFill>
                  <a:schemeClr val="dk1"/>
                </a:solidFill>
              </a:rPr>
              <a:t>风险管理的重要性</a:t>
            </a:r>
            <a:endParaRPr lang="zh-CN" altLang="en-US">
              <a:solidFill>
                <a:schemeClr val="dk1"/>
              </a:solidFill>
            </a:endParaRPr>
          </a:p>
          <a:p>
            <a:r>
              <a:rPr lang="zh-CN" altLang="en-US">
                <a:solidFill>
                  <a:schemeClr val="dk1"/>
                </a:solidFill>
              </a:rPr>
              <a:t>理解</a:t>
            </a:r>
            <a:r>
              <a:rPr lang="en-US" altLang="zh-CN">
                <a:solidFill>
                  <a:schemeClr val="dk1"/>
                </a:solidFill>
                <a:sym typeface="+mn-ea"/>
              </a:rPr>
              <a:t>SDLC</a:t>
            </a:r>
            <a:r>
              <a:rPr lang="zh-CN" altLang="en-US">
                <a:solidFill>
                  <a:schemeClr val="dk1"/>
                </a:solidFill>
              </a:rPr>
              <a:t>度量的重要性</a:t>
            </a:r>
            <a:endParaRPr lang="zh-CN" altLang="en-US">
              <a:solidFill>
                <a:schemeClr val="dk1"/>
              </a:solidFill>
            </a:endParaRPr>
          </a:p>
          <a:p>
            <a:endParaRPr lang="zh-CN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dk1"/>
                </a:solidFill>
              </a:rPr>
              <a:t>角色介绍</a:t>
            </a:r>
            <a:endParaRPr lang="zh-CN" altLang="en-US">
              <a:solidFill>
                <a:schemeClr val="dk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817870" y="1945640"/>
            <a:ext cx="5285740" cy="3890010"/>
          </a:xfrm>
          <a:prstGeom prst="rect">
            <a:avLst/>
          </a:prstGeom>
        </p:spPr>
      </p:pic>
      <p:graphicFrame>
        <p:nvGraphicFramePr>
          <p:cNvPr id="6" name="内容占位符 5"/>
          <p:cNvGraphicFramePr/>
          <p:nvPr>
            <p:ph idx="1"/>
            <p:custDataLst>
              <p:tags r:id="rId4"/>
            </p:custDataLst>
          </p:nvPr>
        </p:nvGraphicFramePr>
        <p:xfrm>
          <a:off x="858520" y="1642745"/>
          <a:ext cx="433959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530"/>
                <a:gridCol w="1446530"/>
                <a:gridCol w="14465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/>
                        <a:t>小组角色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/>
                        <a:t>活动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/>
                        <a:t>工具</a:t>
                      </a:r>
                      <a:endParaRPr lang="zh-CN" altLang="en-US" sz="9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/>
                        <a:t>组长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/>
                        <a:t>帮助团队持续改进，以又好又快的工作，保护团队不受干扰。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/>
                        <a:t>沙盘过程表，计划日历表</a:t>
                      </a:r>
                      <a:endParaRPr lang="zh-CN" altLang="en-US" sz="9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/>
                        <a:t>产品经理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/>
                        <a:t>对团队对外交付的价值负责。定义或分析需求、需求优先级、验收标准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/>
                        <a:t>计划日历表，刻度尺</a:t>
                      </a:r>
                      <a:endParaRPr lang="zh-CN" altLang="en-US" sz="9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/>
                        <a:t>开发、测试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完成产品的开发及测试</a:t>
                      </a:r>
                      <a:endParaRPr lang="zh-CN" altLang="en-US" sz="900"/>
                    </a:p>
                    <a:p>
                      <a:pPr>
                        <a:buNone/>
                      </a:pP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沙盘过程表，计划日历表</a:t>
                      </a:r>
                      <a:endParaRPr lang="zh-CN" altLang="en-US" sz="9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/>
                        <a:t>MC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/>
                        <a:t>负责计划日历中数据记录并配合助教汇总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沙盘过程表，计划日历表</a:t>
                      </a:r>
                      <a:endParaRPr lang="zh-CN" altLang="en-US" sz="9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/>
                        <a:t>CMO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/>
                        <a:t>负责原材料，在制品及成品的管理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沙盘过程表，计划日历表</a:t>
                      </a:r>
                      <a:endParaRPr lang="zh-CN" altLang="en-US" sz="9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/>
                        <a:t>QA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/>
                        <a:t>实施质量保证，协助团队持续改进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沙盘过程表，计划日历表、质量活动签名表</a:t>
                      </a:r>
                      <a:endParaRPr lang="zh-CN" altLang="en-US" sz="9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/>
                        <a:t>版本经理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/>
                        <a:t>记录并提示沙盘当前所处环节，控制每个环节时间，协助全团队管理版本节奏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计时工具，沙盘过程表，计划日历表</a:t>
                      </a:r>
                      <a:endParaRPr lang="zh-CN" altLang="en-US" sz="900"/>
                    </a:p>
                    <a:p>
                      <a:pPr>
                        <a:buNone/>
                      </a:pPr>
                      <a:endParaRPr lang="zh-CN" altLang="en-US" sz="9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5"/>
            </p:custDataLst>
          </p:nvPr>
        </p:nvGraphicFramePr>
        <p:xfrm>
          <a:off x="843280" y="5178425"/>
          <a:ext cx="4339590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530"/>
                <a:gridCol w="1446530"/>
                <a:gridCol w="14465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/>
                        <a:t>小组角色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/>
                        <a:t>活动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/>
                        <a:t>工具</a:t>
                      </a:r>
                      <a:endParaRPr lang="zh-CN" altLang="en-US" sz="900"/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/>
                        <a:t>业务用户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/>
                        <a:t>协助需求澄清、完成产品验收，派发产品原材料（</a:t>
                      </a:r>
                      <a:r>
                        <a:rPr lang="en-US" altLang="zh-CN" sz="900"/>
                        <a:t>A4</a:t>
                      </a:r>
                      <a:r>
                        <a:rPr lang="zh-CN" altLang="en-US" sz="900"/>
                        <a:t>纸</a:t>
                      </a:r>
                      <a:r>
                        <a:rPr lang="zh-CN" altLang="en-US" sz="900"/>
                        <a:t>）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/>
                        <a:t>计时工具，沙盘过程表，</a:t>
                      </a:r>
                      <a:endParaRPr lang="zh-CN" altLang="en-US" sz="900"/>
                    </a:p>
                    <a:p>
                      <a:pPr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刻度尺</a:t>
                      </a:r>
                      <a:endParaRPr lang="zh-CN" altLang="en-US" sz="900"/>
                    </a:p>
                    <a:p>
                      <a:pPr>
                        <a:buNone/>
                      </a:pPr>
                      <a:endParaRPr lang="zh-CN" altLang="en-US" sz="9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/>
                        <a:t>助教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/>
                        <a:t>汇总度量数据、派发风险卡、派发，扣减及统计积分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/>
                        <a:t>沙盘过程表、度量统计表、风险卡、计划日历表</a:t>
                      </a:r>
                      <a:endParaRPr lang="zh-CN" altLang="en-US" sz="9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dk1"/>
                </a:solidFill>
              </a:rPr>
              <a:t>游戏过程及规则</a:t>
            </a:r>
            <a:endParaRPr lang="zh-CN" altLang="en-US">
              <a:solidFill>
                <a:schemeClr val="dk1"/>
              </a:solidFill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865505" y="1882140"/>
          <a:ext cx="5093335" cy="3940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955"/>
                <a:gridCol w="953135"/>
                <a:gridCol w="3611245"/>
              </a:tblGrid>
              <a:tr h="4210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日期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活动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描述</a:t>
                      </a:r>
                      <a:endParaRPr lang="zh-CN" altLang="en-US" sz="1000"/>
                    </a:p>
                  </a:txBody>
                  <a:tcPr/>
                </a:tc>
              </a:tr>
              <a:tr h="5556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/>
                        <a:t>周一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/>
                        <a:t>认领需求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、</a:t>
                      </a:r>
                      <a:r>
                        <a:rPr lang="en-US" altLang="zh-CN" sz="900"/>
                        <a:t>BA</a:t>
                      </a:r>
                      <a:r>
                        <a:rPr lang="zh-CN" altLang="en-US" sz="900"/>
                        <a:t>根据周五计划认领需求（制作如右图所示标准帽，具体需求参考产品规格说明），数量不限，但如果不能按计划完成，每少完成一个扣</a:t>
                      </a:r>
                      <a:r>
                        <a:rPr lang="en-US" altLang="zh-CN" sz="900"/>
                        <a:t>10</a:t>
                      </a:r>
                      <a:r>
                        <a:rPr lang="zh-CN" altLang="en-US" sz="900"/>
                        <a:t>分</a:t>
                      </a:r>
                      <a:endParaRPr lang="zh-CN" altLang="en-US" sz="900"/>
                    </a:p>
                    <a:p>
                      <a:pPr>
                        <a:buNone/>
                      </a:pPr>
                      <a:r>
                        <a:rPr lang="en-US" altLang="zh-CN" sz="900"/>
                        <a:t>2</a:t>
                      </a:r>
                      <a:r>
                        <a:rPr lang="zh-CN" altLang="en-US" sz="900"/>
                        <a:t>、第</a:t>
                      </a: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天组长认领积分</a:t>
                      </a:r>
                      <a:r>
                        <a:rPr lang="en-US" altLang="zh-CN" sz="900"/>
                        <a:t>100</a:t>
                      </a:r>
                      <a:r>
                        <a:rPr lang="zh-CN" altLang="en-US" sz="900"/>
                        <a:t>分。</a:t>
                      </a:r>
                      <a:endParaRPr lang="zh-CN" altLang="en-US" sz="900"/>
                    </a:p>
                  </a:txBody>
                  <a:tcPr/>
                </a:tc>
              </a:tr>
              <a:tr h="8591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/>
                        <a:t>周二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/>
                        <a:t>需求澄清及开发测试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、</a:t>
                      </a:r>
                      <a:r>
                        <a:rPr lang="en-US" altLang="zh-CN" sz="900"/>
                        <a:t>BA</a:t>
                      </a:r>
                      <a:r>
                        <a:rPr lang="zh-CN" altLang="en-US" sz="900"/>
                        <a:t>（产品经理）与团队澄清需求，</a:t>
                      </a:r>
                      <a:r>
                        <a:rPr lang="en-US" altLang="zh-CN" sz="900"/>
                        <a:t>BA</a:t>
                      </a:r>
                      <a:r>
                        <a:rPr lang="zh-CN" altLang="en-US" sz="900"/>
                        <a:t>每周二有一次机会与业务用户沟通澄清需求。团队完成开发及测试。</a:t>
                      </a:r>
                      <a:endParaRPr lang="zh-CN" altLang="en-US" sz="900"/>
                    </a:p>
                    <a:p>
                      <a:pPr>
                        <a:buNone/>
                      </a:pPr>
                      <a:r>
                        <a:rPr lang="en-US" altLang="zh-CN" sz="900"/>
                        <a:t>2</a:t>
                      </a:r>
                      <a:r>
                        <a:rPr lang="zh-CN" altLang="en-US" sz="900"/>
                        <a:t>、开发完成自测并签名，结对评审并签名，测试完成测试并签名，</a:t>
                      </a:r>
                      <a:r>
                        <a:rPr lang="en-US" altLang="zh-CN" sz="900"/>
                        <a:t>BA</a:t>
                      </a:r>
                      <a:r>
                        <a:rPr lang="zh-CN" altLang="en-US" sz="900"/>
                        <a:t>完成验收并签名。</a:t>
                      </a:r>
                      <a:endParaRPr lang="zh-CN" altLang="en-US" sz="900"/>
                    </a:p>
                    <a:p>
                      <a:pPr>
                        <a:buNone/>
                      </a:pPr>
                      <a:r>
                        <a:rPr lang="en-US" altLang="zh-CN" sz="900"/>
                        <a:t>3</a:t>
                      </a:r>
                      <a:r>
                        <a:rPr lang="zh-CN" altLang="en-US" sz="900"/>
                        <a:t>、助教派发风险卡。</a:t>
                      </a:r>
                      <a:endParaRPr lang="zh-CN" altLang="en-US" sz="900"/>
                    </a:p>
                  </a:txBody>
                  <a:tcPr/>
                </a:tc>
              </a:tr>
              <a:tr h="4210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/>
                        <a:t>周三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/>
                        <a:t>验收需求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/>
                        <a:t>BA</a:t>
                      </a:r>
                      <a:r>
                        <a:rPr lang="zh-CN" altLang="en-US" sz="900"/>
                        <a:t>将完成的需求交到业务方验收，业务用户验收完成并签名，对于不合格产品当场销毁。每产生一个不合格产品扣</a:t>
                      </a:r>
                      <a:r>
                        <a:rPr lang="en-US" altLang="zh-CN" sz="900"/>
                        <a:t>10</a:t>
                      </a:r>
                      <a:r>
                        <a:rPr lang="zh-CN" altLang="en-US" sz="900"/>
                        <a:t>分。</a:t>
                      </a:r>
                      <a:endParaRPr lang="zh-CN" altLang="en-US" sz="900"/>
                    </a:p>
                  </a:txBody>
                  <a:tcPr/>
                </a:tc>
              </a:tr>
              <a:tr h="4210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/>
                        <a:t>周四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/>
                        <a:t>版本回顾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/>
                        <a:t>组长引导团队总结上个版本的经验教训，提出改进点并记录下来，做为待办事项在下个版本版本回顾时跟进改进情况。</a:t>
                      </a:r>
                      <a:endParaRPr lang="zh-CN" altLang="en-US" sz="900"/>
                    </a:p>
                  </a:txBody>
                  <a:tcPr/>
                </a:tc>
              </a:tr>
              <a:tr h="4210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/>
                        <a:t>周五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/>
                        <a:t>制定下个版本计划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/>
                        <a:t>组长引导团队制定下个版本计划</a:t>
                      </a:r>
                      <a:endParaRPr lang="zh-CN" altLang="en-US" sz="900"/>
                    </a:p>
                  </a:txBody>
                  <a:tcPr/>
                </a:tc>
              </a:tr>
              <a:tr h="4210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/>
                        <a:t>周六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/>
                        <a:t>采购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/>
                        <a:t>组长根据团队要求采购相关商品</a:t>
                      </a:r>
                      <a:endParaRPr lang="zh-CN" altLang="en-US" sz="900"/>
                    </a:p>
                  </a:txBody>
                  <a:tcPr/>
                </a:tc>
              </a:tr>
              <a:tr h="4210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/>
                        <a:t>周日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/>
                        <a:t>休息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/>
                        <a:t>各组伏案休息，不能做其它事情，否则扣</a:t>
                      </a:r>
                      <a:r>
                        <a:rPr lang="en-US" altLang="zh-CN" sz="900"/>
                        <a:t>10</a:t>
                      </a:r>
                      <a:r>
                        <a:rPr lang="zh-CN" altLang="en-US" sz="900"/>
                        <a:t>分。</a:t>
                      </a:r>
                      <a:endParaRPr lang="zh-CN" altLang="en-US" sz="9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320280" y="2506345"/>
            <a:ext cx="2315210" cy="2692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dk1"/>
                </a:solidFill>
              </a:rPr>
              <a:t>计划日历</a:t>
            </a:r>
            <a:endParaRPr lang="zh-CN" altLang="en-US">
              <a:solidFill>
                <a:schemeClr val="dk1"/>
              </a:solidFill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1336675" y="1398270"/>
          <a:ext cx="9782175" cy="539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7000"/>
                <a:gridCol w="1397635"/>
                <a:gridCol w="932815"/>
                <a:gridCol w="1539875"/>
                <a:gridCol w="1720215"/>
                <a:gridCol w="1398270"/>
                <a:gridCol w="1396365"/>
              </a:tblGrid>
              <a:tr h="2743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星期一</a:t>
                      </a:r>
                      <a:endParaRPr lang="en-US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星期二</a:t>
                      </a:r>
                      <a:endParaRPr lang="en-US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星期三</a:t>
                      </a:r>
                      <a:endParaRPr lang="en-US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星期四</a:t>
                      </a:r>
                      <a:endParaRPr lang="en-US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星期五</a:t>
                      </a:r>
                      <a:endParaRPr lang="en-US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星期六</a:t>
                      </a:r>
                      <a:endParaRPr lang="en-US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星期日</a:t>
                      </a:r>
                      <a:endParaRPr lang="en-US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1启动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改进点：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2制定计划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计划：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次品：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实际：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在制：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3采购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奖励：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扣减：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采购：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结余：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4休息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认领需求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6需求澄清及开发测试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风险：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7验收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8回顾总结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改进点：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9制定计划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计划：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次品：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实际：</a:t>
                      </a:r>
                      <a:endParaRPr lang="en-US" sz="1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在制：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10采购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奖励：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扣减：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采购：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结余：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11休息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12认领需求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13需求澄清及开发测试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风险：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14验收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15回顾总结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改进点：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16制定计划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计划：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次品：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实际：</a:t>
                      </a:r>
                      <a:endParaRPr lang="en-US" sz="1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在制：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17采购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奖励：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扣减：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采购：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结余：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18休息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19认领需求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20需求澄清及开发测试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风险：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21验收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22回顾总结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改进点：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23制定计划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计划：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次品：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实际：</a:t>
                      </a:r>
                      <a:endParaRPr lang="en-US" sz="1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在制：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24采购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奖励：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扣减：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采购：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结余：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25休息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34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26认领需求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27需求澄清及开发测试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风险：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28验收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29回顾总结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改进点：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30汇总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计划（总）：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次品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（总）：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实际</a:t>
                      </a:r>
                      <a:r>
                        <a:rPr lang="zh-CN" alt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（总）：</a:t>
                      </a:r>
                      <a:endParaRPr lang="zh-CN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在制</a:t>
                      </a:r>
                      <a:r>
                        <a:rPr lang="zh-CN" alt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（总）</a:t>
                      </a: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：</a:t>
                      </a:r>
                      <a:endParaRPr lang="zh-CN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奖励（总）：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扣减（总）：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采购（总）：</a:t>
                      </a:r>
                      <a:endParaRPr 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结余（总）：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dk1"/>
                </a:solidFill>
              </a:rPr>
              <a:t>各组成绩表</a:t>
            </a:r>
            <a:endParaRPr lang="zh-CN" altLang="en-US">
              <a:solidFill>
                <a:schemeClr val="dk1"/>
              </a:solidFill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1341755" y="1880235"/>
          <a:ext cx="9854565" cy="3255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297"/>
                <a:gridCol w="934689"/>
                <a:gridCol w="1005200"/>
                <a:gridCol w="1005199"/>
                <a:gridCol w="1005199"/>
                <a:gridCol w="1005198"/>
                <a:gridCol w="1005199"/>
                <a:gridCol w="962894"/>
                <a:gridCol w="1110964"/>
                <a:gridCol w="1138726"/>
              </a:tblGrid>
              <a:tr h="5803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组名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计划需求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完成需求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需求误差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在制品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次品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版本产能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结余积分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完成需求排名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结余结分排名</a:t>
                      </a:r>
                      <a:endParaRPr lang="zh-CN" altLang="en-US"/>
                    </a:p>
                  </a:txBody>
                  <a:tcPr/>
                </a:tc>
              </a:tr>
              <a:tr h="87122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87185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87249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dk1"/>
                </a:solidFill>
              </a:rPr>
              <a:t>风险卡</a:t>
            </a:r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0000" lnSpcReduction="20000"/>
          </a:bodyPr>
          <a:p>
            <a:r>
              <a:rPr lang="zh-CN" altLang="en-US">
                <a:solidFill>
                  <a:schemeClr val="dk1"/>
                </a:solidFill>
              </a:rPr>
              <a:t>当前版本某个开发成员休假</a:t>
            </a:r>
            <a:endParaRPr lang="zh-CN" altLang="en-US">
              <a:solidFill>
                <a:schemeClr val="dk1"/>
              </a:solidFill>
            </a:endParaRPr>
          </a:p>
          <a:p>
            <a:r>
              <a:rPr lang="zh-CN" altLang="en-US">
                <a:solidFill>
                  <a:schemeClr val="dk1"/>
                </a:solidFill>
                <a:sym typeface="+mn-ea"/>
              </a:rPr>
              <a:t>当前版本</a:t>
            </a:r>
            <a:r>
              <a:rPr lang="zh-CN" altLang="en-US">
                <a:solidFill>
                  <a:schemeClr val="dk1"/>
                </a:solidFill>
              </a:rPr>
              <a:t>临时加入新的需求</a:t>
            </a:r>
            <a:r>
              <a:rPr lang="en-US" altLang="zh-CN">
                <a:solidFill>
                  <a:schemeClr val="dk1"/>
                </a:solidFill>
              </a:rPr>
              <a:t>2</a:t>
            </a:r>
            <a:r>
              <a:rPr lang="zh-CN" altLang="en-US">
                <a:solidFill>
                  <a:schemeClr val="dk1"/>
                </a:solidFill>
              </a:rPr>
              <a:t>个</a:t>
            </a:r>
            <a:endParaRPr lang="zh-CN" altLang="en-US">
              <a:solidFill>
                <a:schemeClr val="dk1"/>
              </a:solidFill>
            </a:endParaRPr>
          </a:p>
          <a:p>
            <a:r>
              <a:rPr lang="zh-CN" altLang="en-US">
                <a:solidFill>
                  <a:schemeClr val="dk1"/>
                </a:solidFill>
                <a:sym typeface="+mn-ea"/>
              </a:rPr>
              <a:t>某</a:t>
            </a:r>
            <a:r>
              <a:rPr lang="zh-CN" altLang="en-US">
                <a:solidFill>
                  <a:schemeClr val="dk1"/>
                </a:solidFill>
              </a:rPr>
              <a:t>个生产缺陷需求修复，占用当前版本</a:t>
            </a:r>
            <a:r>
              <a:rPr lang="en-US" altLang="zh-CN">
                <a:solidFill>
                  <a:schemeClr val="dk1"/>
                </a:solidFill>
              </a:rPr>
              <a:t>1</a:t>
            </a:r>
            <a:r>
              <a:rPr lang="zh-CN" altLang="en-US">
                <a:solidFill>
                  <a:schemeClr val="dk1"/>
                </a:solidFill>
              </a:rPr>
              <a:t>个人力</a:t>
            </a:r>
            <a:endParaRPr lang="zh-CN" altLang="en-US">
              <a:solidFill>
                <a:schemeClr val="dk1"/>
              </a:solidFill>
            </a:endParaRPr>
          </a:p>
          <a:p>
            <a:r>
              <a:rPr lang="zh-CN" altLang="en-US">
                <a:solidFill>
                  <a:schemeClr val="dk1"/>
                </a:solidFill>
                <a:sym typeface="+mn-ea"/>
              </a:rPr>
              <a:t>当前版本</a:t>
            </a:r>
            <a:r>
              <a:rPr lang="zh-CN" altLang="en-US">
                <a:solidFill>
                  <a:schemeClr val="dk1"/>
                </a:solidFill>
              </a:rPr>
              <a:t>某</a:t>
            </a:r>
            <a:r>
              <a:rPr lang="zh-CN" altLang="en-US">
                <a:solidFill>
                  <a:schemeClr val="dk1"/>
                </a:solidFill>
                <a:sym typeface="+mn-ea"/>
              </a:rPr>
              <a:t>个</a:t>
            </a:r>
            <a:r>
              <a:rPr lang="zh-CN" altLang="en-US">
                <a:solidFill>
                  <a:schemeClr val="dk1"/>
                </a:solidFill>
              </a:rPr>
              <a:t>测试成员需要休假</a:t>
            </a:r>
            <a:endParaRPr lang="zh-CN" altLang="en-US">
              <a:solidFill>
                <a:schemeClr val="dk1"/>
              </a:solidFill>
            </a:endParaRPr>
          </a:p>
          <a:p>
            <a:r>
              <a:rPr lang="zh-CN" altLang="en-US">
                <a:solidFill>
                  <a:schemeClr val="dk1"/>
                </a:solidFill>
                <a:sym typeface="+mn-ea"/>
              </a:rPr>
              <a:t>当前版本</a:t>
            </a:r>
            <a:r>
              <a:rPr lang="zh-CN" altLang="en-US">
                <a:solidFill>
                  <a:schemeClr val="dk1"/>
                </a:solidFill>
              </a:rPr>
              <a:t>业务用户休假</a:t>
            </a:r>
            <a:endParaRPr lang="zh-CN" altLang="en-US">
              <a:solidFill>
                <a:schemeClr val="dk1"/>
              </a:solidFill>
            </a:endParaRPr>
          </a:p>
          <a:p>
            <a:r>
              <a:rPr lang="zh-CN" altLang="en-US">
                <a:solidFill>
                  <a:schemeClr val="dk1"/>
                </a:solidFill>
              </a:rPr>
              <a:t>有个紧急工单需求支持，</a:t>
            </a:r>
            <a:r>
              <a:rPr lang="zh-CN" altLang="en-US">
                <a:solidFill>
                  <a:schemeClr val="dk1"/>
                </a:solidFill>
                <a:sym typeface="+mn-ea"/>
              </a:rPr>
              <a:t>占用当前版本</a:t>
            </a:r>
            <a:r>
              <a:rPr lang="en-US" altLang="zh-CN">
                <a:solidFill>
                  <a:schemeClr val="dk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dk1"/>
                </a:solidFill>
                <a:sym typeface="+mn-ea"/>
              </a:rPr>
              <a:t>个人力</a:t>
            </a:r>
            <a:endParaRPr lang="zh-CN" altLang="en-US">
              <a:solidFill>
                <a:schemeClr val="dk1"/>
              </a:solidFill>
            </a:endParaRPr>
          </a:p>
          <a:p>
            <a:r>
              <a:rPr lang="zh-CN" altLang="en-US">
                <a:solidFill>
                  <a:schemeClr val="dk1"/>
                </a:solidFill>
              </a:rPr>
              <a:t>当前版本需求发生变更（产品规格发生变化）</a:t>
            </a:r>
            <a:endParaRPr lang="zh-CN" altLang="en-US">
              <a:solidFill>
                <a:schemeClr val="dk1"/>
              </a:solidFill>
            </a:endParaRPr>
          </a:p>
          <a:p>
            <a:r>
              <a:rPr lang="zh-CN" altLang="en-US">
                <a:solidFill>
                  <a:schemeClr val="dk1"/>
                </a:solidFill>
              </a:rPr>
              <a:t>当前版本需求暂停（取消</a:t>
            </a:r>
            <a:r>
              <a:rPr lang="en-US" altLang="zh-CN">
                <a:solidFill>
                  <a:schemeClr val="dk1"/>
                </a:solidFill>
              </a:rPr>
              <a:t>2</a:t>
            </a:r>
            <a:r>
              <a:rPr lang="zh-CN" altLang="en-US">
                <a:solidFill>
                  <a:schemeClr val="dk1"/>
                </a:solidFill>
              </a:rPr>
              <a:t>个产品制作）</a:t>
            </a:r>
            <a:endParaRPr lang="zh-CN" altLang="en-US">
              <a:solidFill>
                <a:schemeClr val="dk1"/>
              </a:solidFill>
            </a:endParaRPr>
          </a:p>
          <a:p>
            <a:r>
              <a:rPr lang="zh-CN" altLang="en-US">
                <a:solidFill>
                  <a:schemeClr val="dk1"/>
                </a:solidFill>
              </a:rPr>
              <a:t>当前版本积分遗失</a:t>
            </a:r>
            <a:r>
              <a:rPr lang="en-US" altLang="zh-CN">
                <a:solidFill>
                  <a:schemeClr val="dk1"/>
                </a:solidFill>
              </a:rPr>
              <a:t>20</a:t>
            </a:r>
            <a:r>
              <a:rPr lang="zh-CN" altLang="en-US">
                <a:solidFill>
                  <a:schemeClr val="dk1"/>
                </a:solidFill>
              </a:rPr>
              <a:t>分</a:t>
            </a:r>
            <a:endParaRPr lang="zh-CN" altLang="en-US">
              <a:solidFill>
                <a:schemeClr val="dk1"/>
              </a:solidFill>
            </a:endParaRPr>
          </a:p>
          <a:p>
            <a:r>
              <a:rPr lang="zh-CN" altLang="en-US">
                <a:solidFill>
                  <a:schemeClr val="dk1"/>
                </a:solidFill>
              </a:rPr>
              <a:t>当前版本成品遗失</a:t>
            </a:r>
            <a:r>
              <a:rPr lang="en-US" altLang="zh-CN">
                <a:solidFill>
                  <a:schemeClr val="dk1"/>
                </a:solidFill>
              </a:rPr>
              <a:t>2</a:t>
            </a:r>
            <a:r>
              <a:rPr lang="zh-CN" altLang="en-US">
                <a:solidFill>
                  <a:schemeClr val="dk1"/>
                </a:solidFill>
              </a:rPr>
              <a:t>个</a:t>
            </a:r>
            <a:endParaRPr lang="zh-CN" altLang="en-US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dk1"/>
              </a:solidFill>
            </a:endParaRPr>
          </a:p>
          <a:p>
            <a:endParaRPr lang="zh-CN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FULL_TEXT_BEAUTIFY_COPY_ID" val="4"/>
  <p:tag name="KSO_WM_UNIT_PLACING_PICTURE_USER_VIEWPORT" val="{&quot;height&quot;:6126,&quot;width&quot;:8324}"/>
</p:tagLst>
</file>

<file path=ppt/tags/tag13.xml><?xml version="1.0" encoding="utf-8"?>
<p:tagLst xmlns:p="http://schemas.openxmlformats.org/presentationml/2006/main">
  <p:tag name="KSO_WM_UNIT_TABLE_BEAUTIFY" val="smartTable{6f6e8522-2c46-4bff-a6a7-b2a1167d0644}"/>
</p:tagLst>
</file>

<file path=ppt/tags/tag14.xml><?xml version="1.0" encoding="utf-8"?>
<p:tagLst xmlns:p="http://schemas.openxmlformats.org/presentationml/2006/main">
  <p:tag name="KSO_WM_UNIT_TABLE_BEAUTIFY" val="smartTable{ea33b28d-1735-442e-856c-d6e4bc5e907e}"/>
</p:tagLst>
</file>

<file path=ppt/tags/tag1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TABLE_BEAUTIFY" val="smartTable{dfebed39-978b-4d98-8d2a-77ab90279d87}"/>
  <p:tag name="TABLE_ENDDRAG_ORIGIN_RECT" val="401*310"/>
  <p:tag name="TABLE_ENDDRAG_RECT" val="68*148*401*310"/>
</p:tagLst>
</file>

<file path=ppt/tags/tag17.xml><?xml version="1.0" encoding="utf-8"?>
<p:tagLst xmlns:p="http://schemas.openxmlformats.org/presentationml/2006/main">
  <p:tag name="KSO_WM_FULL_TEXT_BEAUTIFY_COPY_ID" val="3"/>
</p:tagLst>
</file>

<file path=ppt/tags/tag1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TABLE_BEAUTIFY" val="smartTable{5312b15f-3762-496c-8a3f-683b218cd81c}"/>
  <p:tag name="TABLE_ENDDRAG_ORIGIN_RECT" val="770*388"/>
  <p:tag name="TABLE_ENDDRAG_RECT" val="105*110*770*388"/>
</p:tagLst>
</file>

<file path=ppt/tags/tag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TABLE_BEAUTIFY" val="smartTable{f75d566b-1f1a-4f48-9e8b-64df28e2957e}"/>
  <p:tag name="TABLE_ENDDRAG_ORIGIN_RECT" val="775*323"/>
  <p:tag name="TABLE_ENDDRAG_RECT" val="105*148*775*323"/>
</p:tagLst>
</file>

<file path=ppt/tags/tag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FULL_TEXT_BEAUTIFY_COPY_ID" val="4"/>
</p:tagLst>
</file>

<file path=ppt/tags/tag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FULL_TEXT_BEAUTIFY_COPY_ID" val="4"/>
  <p:tag name="KSO_WM_UNIT_PLACING_PICTURE_USER_VIEWPORT" val="{&quot;height&quot;:5135,&quot;width&quot;:9109}"/>
</p:tagLst>
</file>

<file path=ppt/tags/tag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7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8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1608</Words>
  <Application>WPS 演示</Application>
  <PresentationFormat>宽屏</PresentationFormat>
  <Paragraphs>327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华光魏体_CNKI</vt:lpstr>
      <vt:lpstr>Calibri</vt:lpstr>
      <vt:lpstr>微软雅黑</vt:lpstr>
      <vt:lpstr>Arial Unicode MS</vt:lpstr>
      <vt:lpstr>Office 主题</vt:lpstr>
      <vt:lpstr>敏捷SDLC沙盘游戏</vt:lpstr>
      <vt:lpstr>PowerPoint 演示文稿</vt:lpstr>
      <vt:lpstr>分组</vt:lpstr>
      <vt:lpstr>游戏目标</vt:lpstr>
      <vt:lpstr>角色介绍</vt:lpstr>
      <vt:lpstr>游戏过程及规则</vt:lpstr>
      <vt:lpstr>计划日历</vt:lpstr>
      <vt:lpstr>各组成绩表</vt:lpstr>
      <vt:lpstr>风险卡</vt:lpstr>
      <vt:lpstr>各组总结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shanxf0139</dc:creator>
  <cp:lastModifiedBy>韩洁冉</cp:lastModifiedBy>
  <cp:revision>128</cp:revision>
  <dcterms:created xsi:type="dcterms:W3CDTF">2021-08-21T00:54:00Z</dcterms:created>
  <dcterms:modified xsi:type="dcterms:W3CDTF">2021-10-08T23:27:03Z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