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A252B-89E6-41DF-8C63-6067D081CD2D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8ACF1-BD49-40FB-B89F-5FBF81984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65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5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1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3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8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9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DD9F-1604-49D7-8D20-2CF5CBE80740}" type="datetimeFigureOut">
              <a:rPr lang="en-SG" smtClean="0"/>
              <a:t>21/2/2018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5FAFCD-9E2E-47A1-8A13-A1AFD57E031F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4E19-6F3F-4FD9-BEE9-A5ACE0016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94"/>
            <a:ext cx="9144000" cy="3145330"/>
          </a:xfrm>
        </p:spPr>
        <p:txBody>
          <a:bodyPr>
            <a:normAutofit/>
          </a:bodyPr>
          <a:lstStyle/>
          <a:p>
            <a:pPr algn="ctr"/>
            <a:r>
              <a:rPr lang="en-SG" b="1" dirty="0"/>
              <a:t>Group Member </a:t>
            </a:r>
            <a:br>
              <a:rPr lang="en-SG" b="1" dirty="0"/>
            </a:br>
            <a:r>
              <a:rPr lang="en-SG" b="1" dirty="0"/>
              <a:t>&amp; </a:t>
            </a:r>
            <a:br>
              <a:rPr lang="en-SG" b="1" dirty="0"/>
            </a:br>
            <a:r>
              <a:rPr lang="en-SG" b="1" dirty="0"/>
              <a:t>Respective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CAD5-7B44-42F3-B52B-F4AA784C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633" y="3571875"/>
            <a:ext cx="10058400" cy="2664619"/>
          </a:xfrm>
        </p:spPr>
        <p:txBody>
          <a:bodyPr>
            <a:normAutofit/>
          </a:bodyPr>
          <a:lstStyle/>
          <a:p>
            <a:r>
              <a:rPr lang="en-SG" sz="2000" dirty="0"/>
              <a:t>Team Leader: </a:t>
            </a:r>
            <a:r>
              <a:rPr lang="en-SG" sz="2000" dirty="0" err="1"/>
              <a:t>Yiu</a:t>
            </a:r>
            <a:r>
              <a:rPr lang="en-SG" sz="2000" dirty="0"/>
              <a:t> Hong Sum</a:t>
            </a:r>
          </a:p>
          <a:p>
            <a:r>
              <a:rPr lang="en-SG" sz="2000" dirty="0"/>
              <a:t>Requirement Analysis: Bryan Lim</a:t>
            </a:r>
          </a:p>
          <a:p>
            <a:r>
              <a:rPr lang="en-SG" sz="2000" dirty="0"/>
              <a:t>SDLC: Chen </a:t>
            </a:r>
            <a:r>
              <a:rPr lang="en-SG" sz="2000" dirty="0" err="1"/>
              <a:t>ZhenNi</a:t>
            </a:r>
            <a:endParaRPr lang="en-SG" sz="2000" dirty="0"/>
          </a:p>
          <a:p>
            <a:r>
              <a:rPr lang="en-SG" sz="2000" dirty="0"/>
              <a:t>Implementation: Lim Yan Jun</a:t>
            </a:r>
          </a:p>
          <a:p>
            <a:r>
              <a:rPr lang="en-SG" sz="2000" dirty="0"/>
              <a:t>Design: Deon Tan</a:t>
            </a:r>
          </a:p>
        </p:txBody>
      </p:sp>
    </p:spTree>
    <p:extLst>
      <p:ext uri="{BB962C8B-B14F-4D97-AF65-F5344CB8AC3E}">
        <p14:creationId xmlns:p14="http://schemas.microsoft.com/office/powerpoint/2010/main" val="21177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E4E1F5-4A2C-4C3D-AB54-27F682DAAC04}"/>
              </a:ext>
            </a:extLst>
          </p:cNvPr>
          <p:cNvSpPr txBox="1">
            <a:spLocks/>
          </p:cNvSpPr>
          <p:nvPr/>
        </p:nvSpPr>
        <p:spPr>
          <a:xfrm>
            <a:off x="1524000" y="-1303735"/>
            <a:ext cx="9144000" cy="3118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SG" sz="7200" b="1" dirty="0"/>
              <a:t>Artist Illustration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6F7D66-110A-4937-9FA8-EDC03FAF182C}"/>
              </a:ext>
            </a:extLst>
          </p:cNvPr>
          <p:cNvGrpSpPr/>
          <p:nvPr/>
        </p:nvGrpSpPr>
        <p:grpSpPr>
          <a:xfrm>
            <a:off x="892913" y="1985963"/>
            <a:ext cx="9042690" cy="4071937"/>
            <a:chOff x="182045" y="402806"/>
            <a:chExt cx="11010415" cy="64590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3229FE-561B-4086-907E-1BAA0058C327}"/>
                </a:ext>
              </a:extLst>
            </p:cNvPr>
            <p:cNvGrpSpPr/>
            <p:nvPr/>
          </p:nvGrpSpPr>
          <p:grpSpPr>
            <a:xfrm>
              <a:off x="182045" y="2385258"/>
              <a:ext cx="2218089" cy="1877918"/>
              <a:chOff x="613562" y="1151467"/>
              <a:chExt cx="3184529" cy="2917613"/>
            </a:xfrm>
          </p:grpSpPr>
          <p:pic>
            <p:nvPicPr>
              <p:cNvPr id="33" name="Picture 2" descr="https://www.hccfl.edu/media/565378/project1.jpg">
                <a:extLst>
                  <a:ext uri="{FF2B5EF4-FFF2-40B4-BE49-F238E27FC236}">
                    <a16:creationId xmlns:a16="http://schemas.microsoft.com/office/drawing/2014/main" id="{29BA7809-617E-401A-AE2E-B2B994C617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079" y="1151467"/>
                <a:ext cx="2918012" cy="1945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0FD20D-4E6D-4DA0-BEDF-BA3532F87D0A}"/>
                  </a:ext>
                </a:extLst>
              </p:cNvPr>
              <p:cNvSpPr txBox="1"/>
              <p:nvPr/>
            </p:nvSpPr>
            <p:spPr>
              <a:xfrm>
                <a:off x="613562" y="3158878"/>
                <a:ext cx="3097871" cy="91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911 Operator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4EE31F-BE5A-42D2-815D-8AEF0A14D3C9}"/>
                </a:ext>
              </a:extLst>
            </p:cNvPr>
            <p:cNvGrpSpPr/>
            <p:nvPr/>
          </p:nvGrpSpPr>
          <p:grpSpPr>
            <a:xfrm>
              <a:off x="287942" y="5277768"/>
              <a:ext cx="2032589" cy="1294935"/>
              <a:chOff x="879885" y="4207934"/>
              <a:chExt cx="2918206" cy="2011865"/>
            </a:xfrm>
          </p:grpSpPr>
          <p:pic>
            <p:nvPicPr>
              <p:cNvPr id="31" name="Picture 4" descr="https://media.bizarrepedia.com/images/frightened-911-caller.jpg">
                <a:extLst>
                  <a:ext uri="{FF2B5EF4-FFF2-40B4-BE49-F238E27FC236}">
                    <a16:creationId xmlns:a16="http://schemas.microsoft.com/office/drawing/2014/main" id="{FCB7A3F0-08EE-4EC6-9858-EB57D8C2D5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9885" y="4207934"/>
                <a:ext cx="2918206" cy="1642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8D0803-9890-469E-875F-1EBC4D9AEAC2}"/>
                  </a:ext>
                </a:extLst>
              </p:cNvPr>
              <p:cNvSpPr txBox="1"/>
              <p:nvPr/>
            </p:nvSpPr>
            <p:spPr>
              <a:xfrm>
                <a:off x="1174821" y="5850467"/>
                <a:ext cx="2328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Caller</a:t>
                </a:r>
              </a:p>
            </p:txBody>
          </p:sp>
        </p:grp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974EFEAD-EBFE-498C-92E2-18A80A1E087F}"/>
                </a:ext>
              </a:extLst>
            </p:cNvPr>
            <p:cNvSpPr/>
            <p:nvPr/>
          </p:nvSpPr>
          <p:spPr>
            <a:xfrm>
              <a:off x="1482856" y="750666"/>
              <a:ext cx="1935634" cy="1562894"/>
            </a:xfrm>
            <a:prstGeom prst="bentArrow">
              <a:avLst>
                <a:gd name="adj1" fmla="val 18632"/>
                <a:gd name="adj2" fmla="val 20224"/>
                <a:gd name="adj3" fmla="val 25000"/>
                <a:gd name="adj4" fmla="val 448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D1807B-1E8E-4079-98C4-DD5A9D870E94}"/>
                </a:ext>
              </a:extLst>
            </p:cNvPr>
            <p:cNvGrpSpPr/>
            <p:nvPr/>
          </p:nvGrpSpPr>
          <p:grpSpPr>
            <a:xfrm>
              <a:off x="6407480" y="2881118"/>
              <a:ext cx="1621731" cy="1389874"/>
              <a:chOff x="9346464" y="2861662"/>
              <a:chExt cx="1621731" cy="1389874"/>
            </a:xfrm>
          </p:grpSpPr>
          <p:pic>
            <p:nvPicPr>
              <p:cNvPr id="29" name="Picture 10" descr="https://www.retriever.nl/wp-content/uploads/2016/11/api-321x250.png">
                <a:extLst>
                  <a:ext uri="{FF2B5EF4-FFF2-40B4-BE49-F238E27FC236}">
                    <a16:creationId xmlns:a16="http://schemas.microsoft.com/office/drawing/2014/main" id="{79BAE991-10C4-408D-8AFD-26CB01B907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2353" y="2861662"/>
                <a:ext cx="1089955" cy="10205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0980A6-1824-4FFE-A81B-4752C09F1FBE}"/>
                  </a:ext>
                </a:extLst>
              </p:cNvPr>
              <p:cNvSpPr txBox="1"/>
              <p:nvPr/>
            </p:nvSpPr>
            <p:spPr>
              <a:xfrm>
                <a:off x="9346464" y="3882203"/>
                <a:ext cx="1621731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911 API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8BE704-100F-44DB-967C-130779631BA1}"/>
                </a:ext>
              </a:extLst>
            </p:cNvPr>
            <p:cNvGrpSpPr/>
            <p:nvPr/>
          </p:nvGrpSpPr>
          <p:grpSpPr>
            <a:xfrm>
              <a:off x="9095316" y="5012582"/>
              <a:ext cx="2032589" cy="1618508"/>
              <a:chOff x="5487201" y="4320122"/>
              <a:chExt cx="2269252" cy="1885573"/>
            </a:xfrm>
          </p:grpSpPr>
          <p:pic>
            <p:nvPicPr>
              <p:cNvPr id="27" name="Picture 12" descr="http://im.rediff.com/news/2015/dec/24pm1.jpg">
                <a:extLst>
                  <a:ext uri="{FF2B5EF4-FFF2-40B4-BE49-F238E27FC236}">
                    <a16:creationId xmlns:a16="http://schemas.microsoft.com/office/drawing/2014/main" id="{45C686BE-4FA0-43A3-A772-ABA42B3554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201" y="4320122"/>
                <a:ext cx="2269252" cy="1493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70EBE-A6AB-44AD-BF7B-9C876DF1D25C}"/>
                  </a:ext>
                </a:extLst>
              </p:cNvPr>
              <p:cNvSpPr txBox="1"/>
              <p:nvPr/>
            </p:nvSpPr>
            <p:spPr>
              <a:xfrm>
                <a:off x="5815218" y="5836363"/>
                <a:ext cx="1621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CMO</a:t>
                </a:r>
              </a:p>
            </p:txBody>
          </p:sp>
        </p:grp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F21D9D1E-910B-4E85-A2DF-C02265575D94}"/>
                </a:ext>
              </a:extLst>
            </p:cNvPr>
            <p:cNvSpPr/>
            <p:nvPr/>
          </p:nvSpPr>
          <p:spPr>
            <a:xfrm>
              <a:off x="1037834" y="4560150"/>
              <a:ext cx="460469" cy="7024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852DCCBF-51FB-485D-B34C-1B88994124F6}"/>
                </a:ext>
              </a:extLst>
            </p:cNvPr>
            <p:cNvSpPr/>
            <p:nvPr/>
          </p:nvSpPr>
          <p:spPr>
            <a:xfrm rot="8635972">
              <a:off x="5819026" y="1546389"/>
              <a:ext cx="460470" cy="18207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D714228-DFC5-409A-A7F0-AEC78B38F1D8}"/>
                </a:ext>
              </a:extLst>
            </p:cNvPr>
            <p:cNvGrpSpPr/>
            <p:nvPr/>
          </p:nvGrpSpPr>
          <p:grpSpPr>
            <a:xfrm>
              <a:off x="3315836" y="5012583"/>
              <a:ext cx="2056845" cy="1849303"/>
              <a:chOff x="3628060" y="4804204"/>
              <a:chExt cx="1801556" cy="1572268"/>
            </a:xfrm>
          </p:grpSpPr>
          <p:pic>
            <p:nvPicPr>
              <p:cNvPr id="25" name="Picture 24" descr="https://static.straitstimes.com.sg/sites/default/files/styles/medium/public/articles/2016/10/18/ylterror1801_1.jpg?itok=k_W8CxtY">
                <a:extLst>
                  <a:ext uri="{FF2B5EF4-FFF2-40B4-BE49-F238E27FC236}">
                    <a16:creationId xmlns:a16="http://schemas.microsoft.com/office/drawing/2014/main" id="{30343544-BBD6-4169-934F-F068DC941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8060" y="4804204"/>
                <a:ext cx="1801556" cy="12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9A9B0-0B68-4741-BA7F-F6C23818295E}"/>
                  </a:ext>
                </a:extLst>
              </p:cNvPr>
              <p:cNvSpPr txBox="1"/>
              <p:nvPr/>
            </p:nvSpPr>
            <p:spPr>
              <a:xfrm>
                <a:off x="3717972" y="6007140"/>
                <a:ext cx="1621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EF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3D282F-7DCA-4EFE-B276-08AA7438239D}"/>
                </a:ext>
              </a:extLst>
            </p:cNvPr>
            <p:cNvGrpSpPr/>
            <p:nvPr/>
          </p:nvGrpSpPr>
          <p:grpSpPr>
            <a:xfrm>
              <a:off x="3375843" y="402806"/>
              <a:ext cx="2123996" cy="2817477"/>
              <a:chOff x="924004" y="403786"/>
              <a:chExt cx="2123996" cy="2817477"/>
            </a:xfrm>
          </p:grpSpPr>
          <p:pic>
            <p:nvPicPr>
              <p:cNvPr id="23" name="Picture 6" descr="https://powerphone.com/assets/Powerphone_213.jpg">
                <a:extLst>
                  <a:ext uri="{FF2B5EF4-FFF2-40B4-BE49-F238E27FC236}">
                    <a16:creationId xmlns:a16="http://schemas.microsoft.com/office/drawing/2014/main" id="{2E66C4AC-AB03-4024-BF49-974FE0AF2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546" y="403786"/>
                <a:ext cx="2032454" cy="135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725910-1F82-4CA6-8211-B2BE19C425EE}"/>
                  </a:ext>
                </a:extLst>
              </p:cNvPr>
              <p:cNvSpPr txBox="1"/>
              <p:nvPr/>
            </p:nvSpPr>
            <p:spPr>
              <a:xfrm>
                <a:off x="924004" y="1756638"/>
                <a:ext cx="2008697" cy="1464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911 Supervisor in Classification Team</a:t>
                </a:r>
              </a:p>
            </p:txBody>
          </p:sp>
        </p:grp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D944967C-575E-4D6F-9113-60C0357D16D7}"/>
                </a:ext>
              </a:extLst>
            </p:cNvPr>
            <p:cNvSpPr/>
            <p:nvPr/>
          </p:nvSpPr>
          <p:spPr>
            <a:xfrm rot="5400000">
              <a:off x="6961416" y="-431410"/>
              <a:ext cx="642222" cy="316362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11AB8E-D17A-4D78-AB80-46506342E3D2}"/>
                </a:ext>
              </a:extLst>
            </p:cNvPr>
            <p:cNvGrpSpPr/>
            <p:nvPr/>
          </p:nvGrpSpPr>
          <p:grpSpPr>
            <a:xfrm>
              <a:off x="9095316" y="402806"/>
              <a:ext cx="2097144" cy="1982452"/>
              <a:chOff x="6240330" y="289263"/>
              <a:chExt cx="2097144" cy="198245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DAF05C-8A1A-4214-B4A1-250932AC81CF}"/>
                  </a:ext>
                </a:extLst>
              </p:cNvPr>
              <p:cNvSpPr txBox="1"/>
              <p:nvPr/>
            </p:nvSpPr>
            <p:spPr>
              <a:xfrm>
                <a:off x="6534138" y="1625384"/>
                <a:ext cx="1621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CMO Liaison Officer</a:t>
                </a:r>
              </a:p>
            </p:txBody>
          </p:sp>
          <p:pic>
            <p:nvPicPr>
              <p:cNvPr id="22" name="Picture 6" descr="https://www.garda.com/sites/default/files/service_taxonomy/2017-07/Crisis-management-consulting.jpg">
                <a:extLst>
                  <a:ext uri="{FF2B5EF4-FFF2-40B4-BE49-F238E27FC236}">
                    <a16:creationId xmlns:a16="http://schemas.microsoft.com/office/drawing/2014/main" id="{1AC22D79-1BBE-4C6F-8EDA-4B7E8BB95E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0330" y="289263"/>
                <a:ext cx="2097144" cy="13985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69DE47F3-353F-4033-8187-907AAE62BAA4}"/>
                </a:ext>
              </a:extLst>
            </p:cNvPr>
            <p:cNvSpPr/>
            <p:nvPr/>
          </p:nvSpPr>
          <p:spPr>
            <a:xfrm rot="13548643">
              <a:off x="5691973" y="4190892"/>
              <a:ext cx="650574" cy="133205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5" name="Picture 10" descr="https://www.retriever.nl/wp-content/uploads/2016/11/api-321x250.png">
            <a:extLst>
              <a:ext uri="{FF2B5EF4-FFF2-40B4-BE49-F238E27FC236}">
                <a16:creationId xmlns:a16="http://schemas.microsoft.com/office/drawing/2014/main" id="{6B010BD6-4BC9-4087-92C5-8E735D1E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01" y="3548342"/>
            <a:ext cx="895164" cy="6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E96595-9351-47E4-B153-40C3B4A4EA6F}"/>
              </a:ext>
            </a:extLst>
          </p:cNvPr>
          <p:cNvSpPr txBox="1"/>
          <p:nvPr/>
        </p:nvSpPr>
        <p:spPr>
          <a:xfrm>
            <a:off x="10125667" y="4205847"/>
            <a:ext cx="133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CMO API</a:t>
            </a: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BC412613-E7A5-4227-9C55-F492096A1FCD}"/>
              </a:ext>
            </a:extLst>
          </p:cNvPr>
          <p:cNvSpPr/>
          <p:nvPr/>
        </p:nvSpPr>
        <p:spPr>
          <a:xfrm rot="5400000">
            <a:off x="9985246" y="2419704"/>
            <a:ext cx="1033312" cy="985281"/>
          </a:xfrm>
          <a:prstGeom prst="bentArrow">
            <a:avLst>
              <a:gd name="adj1" fmla="val 18632"/>
              <a:gd name="adj2" fmla="val 20224"/>
              <a:gd name="adj3" fmla="val 25000"/>
              <a:gd name="adj4" fmla="val 44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98DE1B33-B7E7-462A-8965-8773AFD429A7}"/>
              </a:ext>
            </a:extLst>
          </p:cNvPr>
          <p:cNvSpPr/>
          <p:nvPr/>
        </p:nvSpPr>
        <p:spPr>
          <a:xfrm rot="10800000">
            <a:off x="10007621" y="4630357"/>
            <a:ext cx="846535" cy="985281"/>
          </a:xfrm>
          <a:prstGeom prst="bentArrow">
            <a:avLst>
              <a:gd name="adj1" fmla="val 18632"/>
              <a:gd name="adj2" fmla="val 20224"/>
              <a:gd name="adj3" fmla="val 25000"/>
              <a:gd name="adj4" fmla="val 44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2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2">
            <a:extLst>
              <a:ext uri="{FF2B5EF4-FFF2-40B4-BE49-F238E27FC236}">
                <a16:creationId xmlns:a16="http://schemas.microsoft.com/office/drawing/2014/main" id="{4850CCBB-5823-464C-9C37-CFD2960A14AF}"/>
              </a:ext>
            </a:extLst>
          </p:cNvPr>
          <p:cNvSpPr txBox="1">
            <a:spLocks/>
          </p:cNvSpPr>
          <p:nvPr/>
        </p:nvSpPr>
        <p:spPr>
          <a:xfrm>
            <a:off x="1240630" y="1923256"/>
            <a:ext cx="9960770" cy="41417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sz="2400" dirty="0"/>
              <a:t>911subsystem ::= &lt;</a:t>
            </a:r>
            <a:r>
              <a:rPr lang="en-GB" sz="2400" dirty="0" err="1"/>
              <a:t>swproduct</a:t>
            </a:r>
            <a:r>
              <a:rPr lang="en-GB" sz="2400" dirty="0"/>
              <a:t>&gt;</a:t>
            </a:r>
            <a:r>
              <a:rPr lang="en-GB" sz="2400" baseline="30000" dirty="0"/>
              <a:t>+</a:t>
            </a:r>
            <a:r>
              <a:rPr lang="en-GB" sz="2400" dirty="0"/>
              <a:t> + &lt;Secured Network&gt;</a:t>
            </a:r>
            <a:r>
              <a:rPr lang="en-GB" sz="2400" baseline="30000" dirty="0"/>
              <a:t> </a:t>
            </a:r>
            <a:r>
              <a:rPr lang="en-GB" sz="2400" dirty="0"/>
              <a:t>+ &lt;Operator&gt;</a:t>
            </a:r>
            <a:r>
              <a:rPr lang="en-GB" sz="2400" baseline="30000" dirty="0"/>
              <a:t>+ </a:t>
            </a:r>
            <a:r>
              <a:rPr lang="en-GB" sz="2400"/>
              <a:t>+ </a:t>
            </a:r>
            <a:r>
              <a:rPr lang="en-GB" sz="2400">
                <a:highlight>
                  <a:srgbClr val="FF0000"/>
                </a:highlight>
              </a:rPr>
              <a:t>&lt;</a:t>
            </a:r>
            <a:r>
              <a:rPr lang="en-GB" sz="2400" dirty="0">
                <a:highlight>
                  <a:srgbClr val="FF0000"/>
                </a:highlight>
              </a:rPr>
              <a:t>Access Pass </a:t>
            </a:r>
            <a:r>
              <a:rPr lang="en-GB" sz="2400" dirty="0" err="1">
                <a:highlight>
                  <a:srgbClr val="FF0000"/>
                </a:highlight>
              </a:rPr>
              <a:t>Legacy,Manual</a:t>
            </a:r>
            <a:r>
              <a:rPr lang="en-GB" sz="2400" dirty="0">
                <a:highlight>
                  <a:srgbClr val="FF0000"/>
                </a:highlight>
              </a:rPr>
              <a:t>&gt;</a:t>
            </a:r>
            <a:r>
              <a:rPr lang="en-GB" sz="2400" baseline="30000" dirty="0">
                <a:highlight>
                  <a:srgbClr val="FF0000"/>
                </a:highlight>
              </a:rPr>
              <a:t>+ </a:t>
            </a:r>
            <a:r>
              <a:rPr lang="en-GB" sz="2400" dirty="0"/>
              <a:t>+ &lt;Power Line&gt;</a:t>
            </a:r>
            <a:r>
              <a:rPr lang="en-GB" sz="2400" baseline="30000" dirty="0"/>
              <a:t>+ </a:t>
            </a:r>
            <a:r>
              <a:rPr lang="en-GB" sz="2400" dirty="0"/>
              <a:t>+ </a:t>
            </a:r>
            <a:r>
              <a:rPr lang="en-GB" sz="2400" dirty="0">
                <a:highlight>
                  <a:srgbClr val="FF0000"/>
                </a:highlight>
              </a:rPr>
              <a:t>&lt;Firewall &gt;</a:t>
            </a:r>
            <a:r>
              <a:rPr lang="en-GB" sz="2400" baseline="30000" dirty="0">
                <a:highlight>
                  <a:srgbClr val="FF0000"/>
                </a:highlight>
              </a:rPr>
              <a:t>+ </a:t>
            </a:r>
            <a:r>
              <a:rPr lang="en-GB" sz="2400" dirty="0"/>
              <a:t>+ &lt;Workstation OS &gt;</a:t>
            </a:r>
            <a:r>
              <a:rPr lang="en-GB" sz="2400" baseline="30000" dirty="0"/>
              <a:t>+ </a:t>
            </a:r>
            <a:r>
              <a:rPr lang="en-GB" sz="2400" dirty="0"/>
              <a:t>+ &lt;Supervisor&gt;</a:t>
            </a:r>
            <a:r>
              <a:rPr lang="en-GB" sz="2400" baseline="30000" dirty="0"/>
              <a:t>+ </a:t>
            </a:r>
            <a:r>
              <a:rPr lang="en-GB" sz="2400" dirty="0"/>
              <a:t>+ &lt;Google Map API&gt; + &lt;MySQL&gt;</a:t>
            </a:r>
            <a:r>
              <a:rPr lang="en-GB" sz="2400" baseline="30000" dirty="0"/>
              <a:t> </a:t>
            </a:r>
            <a:r>
              <a:rPr lang="en-GB" sz="2400" dirty="0"/>
              <a:t>+ &lt;ASP.NET Framework&gt; + &lt;911-CMO API&gt; + &lt;911-EF API&gt; + [ &lt;CMO liaison officer&gt;</a:t>
            </a:r>
            <a:r>
              <a:rPr lang="en-GB" sz="2400" baseline="30000" dirty="0"/>
              <a:t>+</a:t>
            </a:r>
            <a:r>
              <a:rPr lang="en-GB" sz="24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GB" sz="2400" dirty="0" err="1"/>
              <a:t>swproduct</a:t>
            </a:r>
            <a:r>
              <a:rPr lang="en-GB" sz="2400" dirty="0"/>
              <a:t> ::= &lt;</a:t>
            </a:r>
            <a:r>
              <a:rPr lang="en-GB" sz="2400" dirty="0" err="1"/>
              <a:t>Compiledcode</a:t>
            </a:r>
            <a:r>
              <a:rPr lang="en-GB" sz="2400" dirty="0"/>
              <a:t>&gt;</a:t>
            </a:r>
            <a:r>
              <a:rPr lang="en-GB" sz="2400" baseline="30000" dirty="0"/>
              <a:t>+ </a:t>
            </a:r>
            <a:r>
              <a:rPr lang="en-GB" sz="2400" dirty="0"/>
              <a:t>+ [ &lt;doc&gt;</a:t>
            </a:r>
            <a:r>
              <a:rPr lang="en-GB" sz="2400" baseline="30000" dirty="0"/>
              <a:t>+</a:t>
            </a:r>
            <a:r>
              <a:rPr lang="en-GB" sz="2400" dirty="0"/>
              <a:t>]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GB" sz="17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4F652-4ED2-4BE1-A53D-03385DD8C6D2}"/>
              </a:ext>
            </a:extLst>
          </p:cNvPr>
          <p:cNvSpPr txBox="1">
            <a:spLocks/>
          </p:cNvSpPr>
          <p:nvPr/>
        </p:nvSpPr>
        <p:spPr>
          <a:xfrm>
            <a:off x="1524000" y="292894"/>
            <a:ext cx="9144000" cy="1564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800" b="1" dirty="0"/>
              <a:t>High-level design </a:t>
            </a:r>
          </a:p>
          <a:p>
            <a:pPr algn="ctr"/>
            <a:r>
              <a:rPr lang="en-SG" sz="4800" b="1" dirty="0"/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27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C2D42-5738-4AC3-8D6A-2BFCBE33E0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40" y="2006160"/>
            <a:ext cx="6735919" cy="393926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1762C60-D563-4851-87CC-D7A42B1D2051}"/>
              </a:ext>
            </a:extLst>
          </p:cNvPr>
          <p:cNvSpPr txBox="1">
            <a:spLocks/>
          </p:cNvSpPr>
          <p:nvPr/>
        </p:nvSpPr>
        <p:spPr>
          <a:xfrm>
            <a:off x="1445418" y="198791"/>
            <a:ext cx="9605963" cy="180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800" b="1" dirty="0"/>
              <a:t>Initiate structure &amp; behaviour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41658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137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Group Member  &amp;  Respective Roles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#YIU HONG SUM#</dc:creator>
  <cp:lastModifiedBy> </cp:lastModifiedBy>
  <cp:revision>18</cp:revision>
  <dcterms:created xsi:type="dcterms:W3CDTF">2018-02-14T01:52:43Z</dcterms:created>
  <dcterms:modified xsi:type="dcterms:W3CDTF">2018-02-21T03:15:44Z</dcterms:modified>
</cp:coreProperties>
</file>