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4" r:id="rId7"/>
    <p:sldId id="263" r:id="rId8"/>
    <p:sldId id="265" r:id="rId9"/>
    <p:sldId id="273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7" r:id="rId19"/>
    <p:sldId id="289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291"/>
    <a:srgbClr val="2F40A6"/>
    <a:srgbClr val="60155A"/>
    <a:srgbClr val="997081"/>
    <a:srgbClr val="33CCFF"/>
    <a:srgbClr val="F37459"/>
    <a:srgbClr val="03779F"/>
    <a:srgbClr val="5B9BD5"/>
    <a:srgbClr val="E7E6E6"/>
    <a:srgbClr val="F8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7" autoAdjust="0"/>
  </p:normalViewPr>
  <p:slideViewPr>
    <p:cSldViewPr snapToGrid="0">
      <p:cViewPr>
        <p:scale>
          <a:sx n="75" d="100"/>
          <a:sy n="75" d="100"/>
        </p:scale>
        <p:origin x="226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4463D-9238-4F51-8F8B-3989789A9C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5EE3F-09D2-4C40-BDEE-3916A2A6E3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82BB-6011-49F1-99E4-27487DF6D1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864-2C41-4624-BEB6-8E271173E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82BB-6011-49F1-99E4-27487DF6D1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864-2C41-4624-BEB6-8E271173E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82BB-6011-49F1-99E4-27487DF6D1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864-2C41-4624-BEB6-8E271173E928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95785" y="136478"/>
            <a:ext cx="802223" cy="423080"/>
            <a:chOff x="395785" y="136478"/>
            <a:chExt cx="802223" cy="423080"/>
          </a:xfrm>
        </p:grpSpPr>
        <p:sp>
          <p:nvSpPr>
            <p:cNvPr id="6" name="燕尾形 5"/>
            <p:cNvSpPr/>
            <p:nvPr/>
          </p:nvSpPr>
          <p:spPr>
            <a:xfrm>
              <a:off x="395785" y="136478"/>
              <a:ext cx="313899" cy="423080"/>
            </a:xfrm>
            <a:prstGeom prst="chevron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82389" y="136478"/>
              <a:ext cx="515619" cy="423080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82BB-6011-49F1-99E4-27487DF6D1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A864-2C41-4624-BEB6-8E271173E9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1753385" y="2481922"/>
            <a:ext cx="9144000" cy="205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725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计科</a:t>
            </a:r>
            <a:r>
              <a:rPr lang="en-US" altLang="zh-CN" sz="4725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172</a:t>
            </a:r>
            <a:br>
              <a:rPr lang="en-US" altLang="zh-CN" sz="4725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zh-CN" altLang="en-US" sz="4725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张翔玮 </a:t>
            </a:r>
            <a:r>
              <a:rPr lang="en-US" altLang="zh-CN" sz="4725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1717000150</a:t>
            </a:r>
            <a:br>
              <a:rPr lang="en-US" altLang="zh-CN" sz="4725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zh-CN" altLang="en-US" sz="4725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张欢鑫 </a:t>
            </a:r>
            <a:r>
              <a:rPr lang="en-US" altLang="zh-CN" sz="4725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1717000110</a:t>
            </a:r>
            <a:endParaRPr lang="zh-CN" altLang="en-US" sz="4725" dirty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03629" y="1041019"/>
            <a:ext cx="5392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4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书店管理系统</a:t>
            </a:r>
            <a:endParaRPr lang="zh-CN" altLang="en-US" sz="6400" dirty="0">
              <a:solidFill>
                <a:schemeClr val="accent4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时尚中黑简体" panose="01010104010101010101" pitchFamily="2" charset="-122"/>
              <a:cs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374" y="129671"/>
            <a:ext cx="333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一层数据流图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 descr="])FG5A07$QMH00F7]BT810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863600"/>
            <a:ext cx="10058400" cy="5666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2076450" y="2609850"/>
            <a:ext cx="8382000" cy="1771650"/>
          </a:xfrm>
          <a:custGeom>
            <a:avLst/>
            <a:gdLst>
              <a:gd name="connsiteX0" fmla="*/ 0 w 8153400"/>
              <a:gd name="connsiteY0" fmla="*/ 0 h 1428750"/>
              <a:gd name="connsiteX1" fmla="*/ 8153400 w 8153400"/>
              <a:gd name="connsiteY1" fmla="*/ 0 h 1428750"/>
              <a:gd name="connsiteX2" fmla="*/ 8153400 w 8153400"/>
              <a:gd name="connsiteY2" fmla="*/ 1428750 h 1428750"/>
              <a:gd name="connsiteX3" fmla="*/ 0 w 8153400"/>
              <a:gd name="connsiteY3" fmla="*/ 1428750 h 1428750"/>
              <a:gd name="connsiteX4" fmla="*/ 0 w 8153400"/>
              <a:gd name="connsiteY4" fmla="*/ 0 h 1428750"/>
              <a:gd name="connsiteX0-1" fmla="*/ 0 w 8382000"/>
              <a:gd name="connsiteY0-2" fmla="*/ 0 h 1771650"/>
              <a:gd name="connsiteX1-3" fmla="*/ 8153400 w 8382000"/>
              <a:gd name="connsiteY1-4" fmla="*/ 0 h 1771650"/>
              <a:gd name="connsiteX2-5" fmla="*/ 8382000 w 8382000"/>
              <a:gd name="connsiteY2-6" fmla="*/ 1771650 h 1771650"/>
              <a:gd name="connsiteX3-7" fmla="*/ 0 w 8382000"/>
              <a:gd name="connsiteY3-8" fmla="*/ 1428750 h 1771650"/>
              <a:gd name="connsiteX4-9" fmla="*/ 0 w 8382000"/>
              <a:gd name="connsiteY4-10" fmla="*/ 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82000" h="1771650">
                <a:moveTo>
                  <a:pt x="0" y="0"/>
                </a:moveTo>
                <a:lnTo>
                  <a:pt x="8153400" y="0"/>
                </a:lnTo>
                <a:lnTo>
                  <a:pt x="8382000" y="17716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11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72099" y="1485900"/>
            <a:ext cx="1562100" cy="15621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dirty="0">
                <a:solidFill>
                  <a:schemeClr val="bg2"/>
                </a:solidFill>
              </a:rPr>
              <a:t>4</a:t>
            </a:r>
            <a:endParaRPr lang="zh-CN" altLang="en-US" sz="6600" b="1" dirty="0">
              <a:solidFill>
                <a:schemeClr val="bg2"/>
              </a:solidFill>
            </a:endParaRPr>
          </a:p>
        </p:txBody>
      </p:sp>
      <p:sp>
        <p:nvSpPr>
          <p:cNvPr id="5" name="Copyright Notice"/>
          <p:cNvSpPr/>
          <p:nvPr/>
        </p:nvSpPr>
        <p:spPr bwMode="auto">
          <a:xfrm>
            <a:off x="5386352" y="3257550"/>
            <a:ext cx="1533607" cy="6194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cap="small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 </a:t>
            </a:r>
            <a:r>
              <a:rPr lang="zh-CN" altLang="en-US" sz="3600" b="1" cap="small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sz="3600" b="1" cap="small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374" y="129671"/>
            <a:ext cx="333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供应商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4960" y="1247650"/>
            <a:ext cx="6847840" cy="49237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0894" y="149991"/>
            <a:ext cx="333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顾客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8495" y="1333662"/>
            <a:ext cx="7603804" cy="41906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374" y="129671"/>
            <a:ext cx="333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管理员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4080" y="1037950"/>
            <a:ext cx="5170327" cy="44549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374" y="129671"/>
            <a:ext cx="333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订单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8960" y="1220169"/>
            <a:ext cx="6190153" cy="41895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374" y="129671"/>
            <a:ext cx="333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书籍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4960" y="1121728"/>
            <a:ext cx="6310824" cy="48486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7103" y="903250"/>
            <a:ext cx="6168628" cy="5298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2076450" y="2609850"/>
            <a:ext cx="8382000" cy="1771650"/>
          </a:xfrm>
          <a:custGeom>
            <a:avLst/>
            <a:gdLst>
              <a:gd name="connsiteX0" fmla="*/ 0 w 8153400"/>
              <a:gd name="connsiteY0" fmla="*/ 0 h 1428750"/>
              <a:gd name="connsiteX1" fmla="*/ 8153400 w 8153400"/>
              <a:gd name="connsiteY1" fmla="*/ 0 h 1428750"/>
              <a:gd name="connsiteX2" fmla="*/ 8153400 w 8153400"/>
              <a:gd name="connsiteY2" fmla="*/ 1428750 h 1428750"/>
              <a:gd name="connsiteX3" fmla="*/ 0 w 8153400"/>
              <a:gd name="connsiteY3" fmla="*/ 1428750 h 1428750"/>
              <a:gd name="connsiteX4" fmla="*/ 0 w 8153400"/>
              <a:gd name="connsiteY4" fmla="*/ 0 h 1428750"/>
              <a:gd name="connsiteX0-1" fmla="*/ 0 w 8382000"/>
              <a:gd name="connsiteY0-2" fmla="*/ 0 h 1771650"/>
              <a:gd name="connsiteX1-3" fmla="*/ 8153400 w 8382000"/>
              <a:gd name="connsiteY1-4" fmla="*/ 0 h 1771650"/>
              <a:gd name="connsiteX2-5" fmla="*/ 8382000 w 8382000"/>
              <a:gd name="connsiteY2-6" fmla="*/ 1771650 h 1771650"/>
              <a:gd name="connsiteX3-7" fmla="*/ 0 w 8382000"/>
              <a:gd name="connsiteY3-8" fmla="*/ 1428750 h 1771650"/>
              <a:gd name="connsiteX4-9" fmla="*/ 0 w 8382000"/>
              <a:gd name="connsiteY4-10" fmla="*/ 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82000" h="1771650">
                <a:moveTo>
                  <a:pt x="0" y="0"/>
                </a:moveTo>
                <a:lnTo>
                  <a:pt x="8153400" y="0"/>
                </a:lnTo>
                <a:lnTo>
                  <a:pt x="8382000" y="17716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11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72099" y="1485900"/>
            <a:ext cx="1562100" cy="15621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dirty="0">
                <a:solidFill>
                  <a:schemeClr val="bg2"/>
                </a:solidFill>
              </a:rPr>
              <a:t>5</a:t>
            </a:r>
            <a:endParaRPr lang="zh-CN" altLang="en-US" sz="6600" b="1" dirty="0">
              <a:solidFill>
                <a:schemeClr val="bg2"/>
              </a:solidFill>
            </a:endParaRPr>
          </a:p>
        </p:txBody>
      </p:sp>
      <p:sp>
        <p:nvSpPr>
          <p:cNvPr id="5" name="Copyright Notice"/>
          <p:cNvSpPr/>
          <p:nvPr/>
        </p:nvSpPr>
        <p:spPr bwMode="auto">
          <a:xfrm>
            <a:off x="5157126" y="3257550"/>
            <a:ext cx="1992066" cy="6194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cap="small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  <a:endParaRPr lang="en-US" sz="3600" b="1" cap="small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893" y="1210529"/>
            <a:ext cx="478207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10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198008" y="1667015"/>
            <a:ext cx="3458724" cy="3458716"/>
            <a:chOff x="1497630" y="1143957"/>
            <a:chExt cx="4392030" cy="4392020"/>
          </a:xfrm>
          <a:solidFill>
            <a:srgbClr val="44546A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497630" y="1143957"/>
              <a:ext cx="4392030" cy="4392020"/>
              <a:chOff x="1497631" y="616892"/>
              <a:chExt cx="4392030" cy="4392020"/>
            </a:xfrm>
            <a:grpFill/>
          </p:grpSpPr>
          <p:sp>
            <p:nvSpPr>
              <p:cNvPr id="31" name="椭圆 30"/>
              <p:cNvSpPr/>
              <p:nvPr/>
            </p:nvSpPr>
            <p:spPr>
              <a:xfrm>
                <a:off x="1497631" y="616892"/>
                <a:ext cx="4392030" cy="43920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5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886633" y="2280879"/>
                <a:ext cx="3921315" cy="104057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725" b="1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4725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6011" y="2870911"/>
              <a:ext cx="4297142" cy="1713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46011" y="3740941"/>
              <a:ext cx="4297142" cy="1713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6733321" y="1"/>
            <a:ext cx="4446872" cy="6858000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5"/>
          </a:p>
        </p:txBody>
      </p:sp>
      <p:sp>
        <p:nvSpPr>
          <p:cNvPr id="34" name="文本框 33"/>
          <p:cNvSpPr txBox="1"/>
          <p:nvPr/>
        </p:nvSpPr>
        <p:spPr>
          <a:xfrm>
            <a:off x="6903166" y="1899866"/>
            <a:ext cx="41071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50" b="1" dirty="0">
                <a:solidFill>
                  <a:schemeClr val="bg1"/>
                </a:solidFill>
              </a:rPr>
              <a:t>1</a:t>
            </a:r>
            <a:r>
              <a:rPr lang="zh-CN" altLang="en-US" sz="3150" b="1" dirty="0">
                <a:solidFill>
                  <a:schemeClr val="bg1"/>
                </a:solidFill>
              </a:rPr>
              <a:t>、引言</a:t>
            </a:r>
            <a:endParaRPr lang="zh-CN" altLang="en-US" sz="3150" b="1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03166" y="2653726"/>
            <a:ext cx="41071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50" b="1" dirty="0">
                <a:solidFill>
                  <a:schemeClr val="bg1"/>
                </a:solidFill>
              </a:rPr>
              <a:t>2</a:t>
            </a:r>
            <a:r>
              <a:rPr lang="zh-CN" altLang="en-US" sz="3150" b="1" dirty="0">
                <a:solidFill>
                  <a:schemeClr val="bg1"/>
                </a:solidFill>
              </a:rPr>
              <a:t>、需求描述</a:t>
            </a:r>
            <a:endParaRPr lang="zh-CN" altLang="en-US" sz="315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03166" y="3407585"/>
            <a:ext cx="41071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50" b="1" dirty="0">
                <a:solidFill>
                  <a:schemeClr val="bg1"/>
                </a:solidFill>
              </a:rPr>
              <a:t>3</a:t>
            </a:r>
            <a:r>
              <a:rPr lang="zh-CN" altLang="en-US" sz="3150" b="1" dirty="0">
                <a:solidFill>
                  <a:schemeClr val="bg1"/>
                </a:solidFill>
              </a:rPr>
              <a:t>、数据流图</a:t>
            </a:r>
            <a:endParaRPr lang="zh-CN" altLang="en-US" sz="315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03166" y="4161445"/>
            <a:ext cx="41071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50" b="1" dirty="0">
                <a:solidFill>
                  <a:schemeClr val="bg1"/>
                </a:solidFill>
              </a:rPr>
              <a:t>4</a:t>
            </a:r>
            <a:r>
              <a:rPr lang="zh-CN" altLang="en-US" sz="3150" b="1" dirty="0">
                <a:solidFill>
                  <a:schemeClr val="bg1"/>
                </a:solidFill>
              </a:rPr>
              <a:t>、</a:t>
            </a:r>
            <a:r>
              <a:rPr lang="en-US" altLang="zh-CN" sz="3150" b="1" dirty="0">
                <a:solidFill>
                  <a:schemeClr val="bg1"/>
                </a:solidFill>
              </a:rPr>
              <a:t>E-R</a:t>
            </a:r>
            <a:r>
              <a:rPr lang="zh-CN" altLang="en-US" sz="3150" b="1" dirty="0">
                <a:solidFill>
                  <a:schemeClr val="bg1"/>
                </a:solidFill>
              </a:rPr>
              <a:t>图</a:t>
            </a:r>
            <a:endParaRPr lang="zh-CN" altLang="en-US" sz="315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03166" y="4915304"/>
            <a:ext cx="41071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50" b="1" dirty="0">
                <a:solidFill>
                  <a:schemeClr val="bg1"/>
                </a:solidFill>
              </a:rPr>
              <a:t>5</a:t>
            </a:r>
            <a:r>
              <a:rPr lang="zh-CN" altLang="en-US" sz="3150" b="1" dirty="0">
                <a:solidFill>
                  <a:schemeClr val="bg1"/>
                </a:solidFill>
              </a:rPr>
              <a:t>、系统展示</a:t>
            </a:r>
            <a:endParaRPr lang="zh-CN" altLang="en-US" sz="3150" b="1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5785" y="136478"/>
            <a:ext cx="802223" cy="423080"/>
            <a:chOff x="395785" y="136478"/>
            <a:chExt cx="802223" cy="423080"/>
          </a:xfrm>
        </p:grpSpPr>
        <p:sp>
          <p:nvSpPr>
            <p:cNvPr id="4" name="燕尾形 3"/>
            <p:cNvSpPr/>
            <p:nvPr/>
          </p:nvSpPr>
          <p:spPr>
            <a:xfrm>
              <a:off x="395785" y="136478"/>
              <a:ext cx="313899" cy="423080"/>
            </a:xfrm>
            <a:prstGeom prst="chevron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38"/>
            <p:cNvSpPr/>
            <p:nvPr/>
          </p:nvSpPr>
          <p:spPr>
            <a:xfrm>
              <a:off x="682389" y="136478"/>
              <a:ext cx="515619" cy="423080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2076450" y="2609850"/>
            <a:ext cx="8382000" cy="1771650"/>
          </a:xfrm>
          <a:custGeom>
            <a:avLst/>
            <a:gdLst>
              <a:gd name="connsiteX0" fmla="*/ 0 w 8153400"/>
              <a:gd name="connsiteY0" fmla="*/ 0 h 1428750"/>
              <a:gd name="connsiteX1" fmla="*/ 8153400 w 8153400"/>
              <a:gd name="connsiteY1" fmla="*/ 0 h 1428750"/>
              <a:gd name="connsiteX2" fmla="*/ 8153400 w 8153400"/>
              <a:gd name="connsiteY2" fmla="*/ 1428750 h 1428750"/>
              <a:gd name="connsiteX3" fmla="*/ 0 w 8153400"/>
              <a:gd name="connsiteY3" fmla="*/ 1428750 h 1428750"/>
              <a:gd name="connsiteX4" fmla="*/ 0 w 8153400"/>
              <a:gd name="connsiteY4" fmla="*/ 0 h 1428750"/>
              <a:gd name="connsiteX0-1" fmla="*/ 0 w 8382000"/>
              <a:gd name="connsiteY0-2" fmla="*/ 0 h 1771650"/>
              <a:gd name="connsiteX1-3" fmla="*/ 8153400 w 8382000"/>
              <a:gd name="connsiteY1-4" fmla="*/ 0 h 1771650"/>
              <a:gd name="connsiteX2-5" fmla="*/ 8382000 w 8382000"/>
              <a:gd name="connsiteY2-6" fmla="*/ 1771650 h 1771650"/>
              <a:gd name="connsiteX3-7" fmla="*/ 0 w 8382000"/>
              <a:gd name="connsiteY3-8" fmla="*/ 1428750 h 1771650"/>
              <a:gd name="connsiteX4-9" fmla="*/ 0 w 8382000"/>
              <a:gd name="connsiteY4-10" fmla="*/ 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82000" h="1771650">
                <a:moveTo>
                  <a:pt x="0" y="0"/>
                </a:moveTo>
                <a:lnTo>
                  <a:pt x="8153400" y="0"/>
                </a:lnTo>
                <a:lnTo>
                  <a:pt x="8382000" y="17716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11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72099" y="1485900"/>
            <a:ext cx="1562100" cy="1562100"/>
          </a:xfrm>
          <a:prstGeom prst="ellipse">
            <a:avLst/>
          </a:prstGeom>
          <a:solidFill>
            <a:srgbClr val="5B9BD5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dirty="0">
                <a:solidFill>
                  <a:schemeClr val="bg2"/>
                </a:solidFill>
              </a:rPr>
              <a:t>1</a:t>
            </a:r>
            <a:endParaRPr lang="zh-CN" altLang="en-US" sz="6600" b="1" dirty="0">
              <a:solidFill>
                <a:schemeClr val="bg2"/>
              </a:solidFill>
            </a:endParaRPr>
          </a:p>
        </p:txBody>
      </p:sp>
      <p:sp>
        <p:nvSpPr>
          <p:cNvPr id="5" name="Copyright Notice"/>
          <p:cNvSpPr/>
          <p:nvPr/>
        </p:nvSpPr>
        <p:spPr bwMode="auto">
          <a:xfrm>
            <a:off x="5618785" y="3257550"/>
            <a:ext cx="1068736" cy="6194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cap="small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en-US" sz="3600" b="1" cap="small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1361374" y="129671"/>
            <a:ext cx="333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引言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844607" y="1128681"/>
            <a:ext cx="83771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系统设计，首先要对系统的现状进行分析。根据系统的目标、需求和功能，制定和选择一个较好的系统方案，书店管理系统就是能满足书店日常经营及后台统计电算化的系统。具有方便，人性化的系统可以帮助营业员和管理人员处理般的管理项目， 并且各项权限分明。 使书店能够满足快速发展的现代化会的需要，书店管理系统对书店图书日常销售中的手工操作繁项、易出错的问题进行研究，利用计算机管理繁项的日常图书销售管理工作，避免手工操作过程中繁项且易出错的现象，提高工作的质量和效率。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报告根据书店的管理过程中所要遇到的各类情况，在系统中都做了详细而又正确的处理结果，本系统不仅对书店管理进行了统计和查询，而且对书店的日常管理、信息检索等进行了分析，解决了用手工方法带来的困难，和数据出错的概率。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45992" y="953716"/>
            <a:ext cx="315382" cy="349930"/>
          </a:xfrm>
          <a:custGeom>
            <a:avLst/>
            <a:gdLst/>
            <a:ahLst/>
            <a:cxnLst/>
            <a:rect l="l" t="t" r="r" b="b"/>
            <a:pathLst>
              <a:path w="315382" h="349930">
                <a:moveTo>
                  <a:pt x="291979" y="0"/>
                </a:moveTo>
                <a:lnTo>
                  <a:pt x="315382" y="37891"/>
                </a:lnTo>
                <a:cubicBezTo>
                  <a:pt x="258175" y="66123"/>
                  <a:pt x="229571" y="130760"/>
                  <a:pt x="229571" y="231801"/>
                </a:cubicBezTo>
                <a:lnTo>
                  <a:pt x="294208" y="231801"/>
                </a:lnTo>
                <a:lnTo>
                  <a:pt x="294208" y="349930"/>
                </a:lnTo>
                <a:lnTo>
                  <a:pt x="178308" y="349930"/>
                </a:lnTo>
                <a:lnTo>
                  <a:pt x="178308" y="240716"/>
                </a:lnTo>
                <a:cubicBezTo>
                  <a:pt x="178308" y="187967"/>
                  <a:pt x="188152" y="139304"/>
                  <a:pt x="207840" y="94727"/>
                </a:cubicBezTo>
                <a:cubicBezTo>
                  <a:pt x="227528" y="50150"/>
                  <a:pt x="255574" y="18574"/>
                  <a:pt x="291979" y="0"/>
                </a:cubicBezTo>
                <a:close/>
                <a:moveTo>
                  <a:pt x="113671" y="0"/>
                </a:moveTo>
                <a:lnTo>
                  <a:pt x="137074" y="37891"/>
                </a:lnTo>
                <a:cubicBezTo>
                  <a:pt x="79867" y="66123"/>
                  <a:pt x="51263" y="130760"/>
                  <a:pt x="51263" y="231801"/>
                </a:cubicBezTo>
                <a:lnTo>
                  <a:pt x="115900" y="231801"/>
                </a:lnTo>
                <a:lnTo>
                  <a:pt x="115900" y="349930"/>
                </a:lnTo>
                <a:lnTo>
                  <a:pt x="0" y="349930"/>
                </a:lnTo>
                <a:lnTo>
                  <a:pt x="0" y="240716"/>
                </a:lnTo>
                <a:cubicBezTo>
                  <a:pt x="0" y="187967"/>
                  <a:pt x="9844" y="139304"/>
                  <a:pt x="29532" y="94727"/>
                </a:cubicBezTo>
                <a:cubicBezTo>
                  <a:pt x="49220" y="50150"/>
                  <a:pt x="77267" y="18574"/>
                  <a:pt x="113671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8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586629" y="5913965"/>
            <a:ext cx="315382" cy="349930"/>
          </a:xfrm>
          <a:custGeom>
            <a:avLst/>
            <a:gdLst/>
            <a:ahLst/>
            <a:cxnLst/>
            <a:rect l="l" t="t" r="r" b="b"/>
            <a:pathLst>
              <a:path w="315382" h="349930">
                <a:moveTo>
                  <a:pt x="199482" y="0"/>
                </a:moveTo>
                <a:lnTo>
                  <a:pt x="315382" y="0"/>
                </a:lnTo>
                <a:lnTo>
                  <a:pt x="315382" y="109214"/>
                </a:lnTo>
                <a:cubicBezTo>
                  <a:pt x="315382" y="161964"/>
                  <a:pt x="305538" y="210627"/>
                  <a:pt x="285850" y="255204"/>
                </a:cubicBezTo>
                <a:cubicBezTo>
                  <a:pt x="266162" y="299781"/>
                  <a:pt x="238116" y="331356"/>
                  <a:pt x="201711" y="349930"/>
                </a:cubicBezTo>
                <a:lnTo>
                  <a:pt x="178308" y="312039"/>
                </a:lnTo>
                <a:cubicBezTo>
                  <a:pt x="235515" y="283807"/>
                  <a:pt x="264119" y="219171"/>
                  <a:pt x="264119" y="118130"/>
                </a:cubicBezTo>
                <a:lnTo>
                  <a:pt x="199482" y="118130"/>
                </a:lnTo>
                <a:close/>
                <a:moveTo>
                  <a:pt x="21174" y="0"/>
                </a:moveTo>
                <a:lnTo>
                  <a:pt x="137074" y="0"/>
                </a:lnTo>
                <a:lnTo>
                  <a:pt x="137074" y="109214"/>
                </a:lnTo>
                <a:cubicBezTo>
                  <a:pt x="137074" y="161964"/>
                  <a:pt x="127230" y="210627"/>
                  <a:pt x="107542" y="255204"/>
                </a:cubicBezTo>
                <a:cubicBezTo>
                  <a:pt x="87854" y="299781"/>
                  <a:pt x="59808" y="331356"/>
                  <a:pt x="23403" y="349930"/>
                </a:cubicBezTo>
                <a:lnTo>
                  <a:pt x="0" y="312039"/>
                </a:lnTo>
                <a:cubicBezTo>
                  <a:pt x="57207" y="283807"/>
                  <a:pt x="85811" y="219171"/>
                  <a:pt x="85811" y="118130"/>
                </a:cubicBezTo>
                <a:lnTo>
                  <a:pt x="21174" y="1181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8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2076450" y="2609850"/>
            <a:ext cx="8382000" cy="1771650"/>
          </a:xfrm>
          <a:custGeom>
            <a:avLst/>
            <a:gdLst>
              <a:gd name="connsiteX0" fmla="*/ 0 w 8153400"/>
              <a:gd name="connsiteY0" fmla="*/ 0 h 1428750"/>
              <a:gd name="connsiteX1" fmla="*/ 8153400 w 8153400"/>
              <a:gd name="connsiteY1" fmla="*/ 0 h 1428750"/>
              <a:gd name="connsiteX2" fmla="*/ 8153400 w 8153400"/>
              <a:gd name="connsiteY2" fmla="*/ 1428750 h 1428750"/>
              <a:gd name="connsiteX3" fmla="*/ 0 w 8153400"/>
              <a:gd name="connsiteY3" fmla="*/ 1428750 h 1428750"/>
              <a:gd name="connsiteX4" fmla="*/ 0 w 8153400"/>
              <a:gd name="connsiteY4" fmla="*/ 0 h 1428750"/>
              <a:gd name="connsiteX0-1" fmla="*/ 0 w 8382000"/>
              <a:gd name="connsiteY0-2" fmla="*/ 0 h 1771650"/>
              <a:gd name="connsiteX1-3" fmla="*/ 8153400 w 8382000"/>
              <a:gd name="connsiteY1-4" fmla="*/ 0 h 1771650"/>
              <a:gd name="connsiteX2-5" fmla="*/ 8382000 w 8382000"/>
              <a:gd name="connsiteY2-6" fmla="*/ 1771650 h 1771650"/>
              <a:gd name="connsiteX3-7" fmla="*/ 0 w 8382000"/>
              <a:gd name="connsiteY3-8" fmla="*/ 1428750 h 1771650"/>
              <a:gd name="connsiteX4-9" fmla="*/ 0 w 8382000"/>
              <a:gd name="connsiteY4-10" fmla="*/ 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82000" h="1771650">
                <a:moveTo>
                  <a:pt x="0" y="0"/>
                </a:moveTo>
                <a:lnTo>
                  <a:pt x="8153400" y="0"/>
                </a:lnTo>
                <a:lnTo>
                  <a:pt x="8382000" y="17716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11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72099" y="1485900"/>
            <a:ext cx="1562100" cy="15621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dirty="0">
                <a:solidFill>
                  <a:schemeClr val="bg2"/>
                </a:solidFill>
              </a:rPr>
              <a:t>2</a:t>
            </a:r>
            <a:endParaRPr lang="zh-CN" altLang="en-US" sz="6600" b="1" dirty="0">
              <a:solidFill>
                <a:schemeClr val="bg2"/>
              </a:solidFill>
            </a:endParaRPr>
          </a:p>
        </p:txBody>
      </p:sp>
      <p:sp>
        <p:nvSpPr>
          <p:cNvPr id="5" name="Copyright Notice"/>
          <p:cNvSpPr/>
          <p:nvPr/>
        </p:nvSpPr>
        <p:spPr bwMode="auto">
          <a:xfrm>
            <a:off x="5157122" y="3257550"/>
            <a:ext cx="1992066" cy="6194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cap="small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需求描述</a:t>
            </a:r>
            <a:endParaRPr lang="en-US" sz="3600" b="1" cap="small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7"/>
          <p:cNvSpPr txBox="1"/>
          <p:nvPr/>
        </p:nvSpPr>
        <p:spPr>
          <a:xfrm>
            <a:off x="1507082" y="4344481"/>
            <a:ext cx="43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E4860"/>
                </a:solidFill>
              </a:rPr>
              <a:t>”</a:t>
            </a:r>
            <a:endParaRPr lang="zh-CN" altLang="en-US" sz="3600" b="1" dirty="0">
              <a:solidFill>
                <a:srgbClr val="2E486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71" y="0"/>
            <a:ext cx="105924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99771" y="364300"/>
            <a:ext cx="10592457" cy="63413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49669" y="842112"/>
            <a:ext cx="8809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649669" y="6418117"/>
            <a:ext cx="86516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1649669" y="1142056"/>
            <a:ext cx="8809784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    </a:t>
            </a:r>
            <a:r>
              <a:rPr lang="zh-CN" altLang="zh-CN" sz="2400" dirty="0">
                <a:latin typeface="+mn-ea"/>
              </a:rPr>
              <a:t>书店正常经营所涉及的基础信息，如：图书信息，库存信息，顾客信息等是一个书店最重要的信息。我们这个书店系统主要是实现选书、购书、产生订单等功能的系统。购物车管理、顾客信息注册登录管理、订单处理等模块。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</a:t>
            </a:r>
            <a:r>
              <a:rPr lang="zh-CN" altLang="zh-CN" sz="2400" dirty="0">
                <a:latin typeface="+mn-ea"/>
              </a:rPr>
              <a:t>根据书店的基本需求，本系统需要完成的具体任务如下：</a:t>
            </a:r>
            <a:endParaRPr lang="en-US" altLang="zh-CN" sz="2400" dirty="0">
              <a:latin typeface="+mn-ea"/>
            </a:endParaRPr>
          </a:p>
          <a:p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1)</a:t>
            </a:r>
            <a:r>
              <a:rPr lang="zh-CN" altLang="zh-CN" sz="2400" b="1" dirty="0">
                <a:latin typeface="+mn-ea"/>
              </a:rPr>
              <a:t>书籍查询</a:t>
            </a:r>
            <a:r>
              <a:rPr lang="en-US" altLang="zh-CN" sz="2400" dirty="0">
                <a:latin typeface="+mn-ea"/>
              </a:rPr>
              <a:t>: </a:t>
            </a:r>
            <a:r>
              <a:rPr lang="zh-CN" altLang="zh-CN" sz="2400" dirty="0">
                <a:latin typeface="+mn-ea"/>
              </a:rPr>
              <a:t>当顾客进入书店时，应该在主页面中分类显示最新的书目信息，以供客户选择所需图书，同时也应该提供按照图书名称，或者作者信息快速查询所需书目信息的功能。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2)</a:t>
            </a:r>
            <a:r>
              <a:rPr lang="zh-CN" altLang="zh-CN" sz="2400" b="1" dirty="0">
                <a:latin typeface="+mn-ea"/>
              </a:rPr>
              <a:t>订单处理</a:t>
            </a:r>
            <a:r>
              <a:rPr lang="zh-CN" altLang="zh-CN" sz="2400" dirty="0">
                <a:latin typeface="+mn-ea"/>
              </a:rPr>
              <a:t>：对应客户购买图书商品信息的需求，在确定了所购图书商品的价格、数量等信息后，最终生成对应的订单记录。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3)</a:t>
            </a:r>
            <a:r>
              <a:rPr lang="zh-CN" altLang="zh-CN" sz="2400" b="1" dirty="0">
                <a:latin typeface="+mn-ea"/>
              </a:rPr>
              <a:t>后台管理</a:t>
            </a:r>
            <a:r>
              <a:rPr lang="zh-CN" altLang="zh-CN" sz="2400" dirty="0">
                <a:latin typeface="+mn-ea"/>
              </a:rPr>
              <a:t>：管理员对整个书店的关系，具有对顾客，书籍，订单，供货商</a:t>
            </a:r>
            <a:r>
              <a:rPr lang="zh-CN" altLang="zh-CN" sz="2400" dirty="0">
                <a:latin typeface="+mn-ea"/>
              </a:rPr>
              <a:t>的管理权限。</a:t>
            </a:r>
            <a:endParaRPr lang="zh-CN" altLang="zh-CN" sz="24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2076450" y="2609850"/>
            <a:ext cx="8382000" cy="1771650"/>
          </a:xfrm>
          <a:custGeom>
            <a:avLst/>
            <a:gdLst>
              <a:gd name="connsiteX0" fmla="*/ 0 w 8153400"/>
              <a:gd name="connsiteY0" fmla="*/ 0 h 1428750"/>
              <a:gd name="connsiteX1" fmla="*/ 8153400 w 8153400"/>
              <a:gd name="connsiteY1" fmla="*/ 0 h 1428750"/>
              <a:gd name="connsiteX2" fmla="*/ 8153400 w 8153400"/>
              <a:gd name="connsiteY2" fmla="*/ 1428750 h 1428750"/>
              <a:gd name="connsiteX3" fmla="*/ 0 w 8153400"/>
              <a:gd name="connsiteY3" fmla="*/ 1428750 h 1428750"/>
              <a:gd name="connsiteX4" fmla="*/ 0 w 8153400"/>
              <a:gd name="connsiteY4" fmla="*/ 0 h 1428750"/>
              <a:gd name="connsiteX0-1" fmla="*/ 0 w 8382000"/>
              <a:gd name="connsiteY0-2" fmla="*/ 0 h 1771650"/>
              <a:gd name="connsiteX1-3" fmla="*/ 8153400 w 8382000"/>
              <a:gd name="connsiteY1-4" fmla="*/ 0 h 1771650"/>
              <a:gd name="connsiteX2-5" fmla="*/ 8382000 w 8382000"/>
              <a:gd name="connsiteY2-6" fmla="*/ 1771650 h 1771650"/>
              <a:gd name="connsiteX3-7" fmla="*/ 0 w 8382000"/>
              <a:gd name="connsiteY3-8" fmla="*/ 1428750 h 1771650"/>
              <a:gd name="connsiteX4-9" fmla="*/ 0 w 8382000"/>
              <a:gd name="connsiteY4-10" fmla="*/ 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82000" h="1771650">
                <a:moveTo>
                  <a:pt x="0" y="0"/>
                </a:moveTo>
                <a:lnTo>
                  <a:pt x="8153400" y="0"/>
                </a:lnTo>
                <a:lnTo>
                  <a:pt x="8382000" y="17716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11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72099" y="1485900"/>
            <a:ext cx="1562100" cy="15621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dirty="0">
                <a:solidFill>
                  <a:schemeClr val="bg2"/>
                </a:solidFill>
              </a:rPr>
              <a:t>3</a:t>
            </a:r>
            <a:endParaRPr lang="zh-CN" altLang="en-US" sz="6600" b="1" dirty="0">
              <a:solidFill>
                <a:schemeClr val="bg2"/>
              </a:solidFill>
            </a:endParaRPr>
          </a:p>
        </p:txBody>
      </p:sp>
      <p:sp>
        <p:nvSpPr>
          <p:cNvPr id="5" name="Copyright Notice"/>
          <p:cNvSpPr/>
          <p:nvPr/>
        </p:nvSpPr>
        <p:spPr bwMode="auto">
          <a:xfrm>
            <a:off x="5129068" y="3257550"/>
            <a:ext cx="2048171" cy="6194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cap="small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sz="3600" b="1" cap="small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374" y="129671"/>
            <a:ext cx="333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顶层数据流图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图片 8" descr="0层"/>
          <p:cNvPicPr/>
          <p:nvPr/>
        </p:nvPicPr>
        <p:blipFill>
          <a:blip r:embed="rId1"/>
          <a:stretch>
            <a:fillRect/>
          </a:stretch>
        </p:blipFill>
        <p:spPr>
          <a:xfrm>
            <a:off x="894080" y="985520"/>
            <a:ext cx="10495280" cy="5364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1374" y="129671"/>
            <a:ext cx="333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零层数据流图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图片 4" descr="]9QMSM7$W4B$IC9L240[3~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824230"/>
            <a:ext cx="10057765" cy="5662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宽屏</PresentationFormat>
  <Paragraphs>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Segoe UI Black</vt:lpstr>
      <vt:lpstr>时尚中黑简体</vt:lpstr>
      <vt:lpstr>黑体</vt:lpstr>
      <vt:lpstr>微软雅黑</vt:lpstr>
      <vt:lpstr>华文楷体</vt:lpstr>
      <vt:lpstr>华文细黑</vt:lpstr>
      <vt:lpstr>Arial Unicode MS</vt:lpstr>
      <vt:lpstr>Calibri Light</vt:lpstr>
      <vt:lpstr>Calibri</vt:lpstr>
      <vt:lpstr>等线</vt:lpstr>
      <vt:lpstr>Office 主题</vt:lpstr>
      <vt:lpstr>计科172 张翔玮 1717000150 张欢鑫 1717000110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天天快乐</cp:lastModifiedBy>
  <cp:revision>40</cp:revision>
  <dcterms:created xsi:type="dcterms:W3CDTF">2015-05-07T06:07:00Z</dcterms:created>
  <dcterms:modified xsi:type="dcterms:W3CDTF">2019-12-22T02:09:46Z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