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0" r:id="rId2"/>
    <p:sldId id="292" r:id="rId3"/>
    <p:sldId id="295" r:id="rId4"/>
    <p:sldId id="296" r:id="rId5"/>
    <p:sldId id="297" r:id="rId6"/>
    <p:sldId id="298" r:id="rId7"/>
    <p:sldId id="299" r:id="rId8"/>
    <p:sldId id="291" r:id="rId9"/>
    <p:sldId id="300" r:id="rId10"/>
    <p:sldId id="301" r:id="rId11"/>
    <p:sldId id="302" r:id="rId12"/>
    <p:sldId id="303" r:id="rId13"/>
    <p:sldId id="304" r:id="rId14"/>
    <p:sldId id="306" r:id="rId15"/>
    <p:sldId id="305" r:id="rId16"/>
    <p:sldId id="307" r:id="rId17"/>
    <p:sldId id="293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B20A"/>
    <a:srgbClr val="30519A"/>
    <a:srgbClr val="3B9395"/>
    <a:srgbClr val="91358D"/>
    <a:srgbClr val="6FAF66"/>
    <a:srgbClr val="5FAE31"/>
    <a:srgbClr val="EA5519"/>
    <a:srgbClr val="E73A1C"/>
    <a:srgbClr val="232A34"/>
    <a:srgbClr val="F60A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69" autoAdjust="0"/>
    <p:restoredTop sz="94686"/>
  </p:normalViewPr>
  <p:slideViewPr>
    <p:cSldViewPr snapToGrid="0">
      <p:cViewPr varScale="1">
        <p:scale>
          <a:sx n="66" d="100"/>
          <a:sy n="66" d="100"/>
        </p:scale>
        <p:origin x="504" y="78"/>
      </p:cViewPr>
      <p:guideLst>
        <p:guide orient="horz" pos="2160"/>
        <p:guide pos="383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40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rgbClr val="053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rgbClr val="053D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504825" cy="119017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504825" y="543840"/>
            <a:ext cx="370068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2000" cy="4210050"/>
          </a:xfrm>
          <a:prstGeom prst="rect">
            <a:avLst/>
          </a:prstGeom>
          <a:solidFill>
            <a:srgbClr val="00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0" y="0"/>
            <a:ext cx="485775" cy="119017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485775" y="543840"/>
            <a:ext cx="371973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7421798" y="2425848"/>
            <a:ext cx="1758553" cy="1758553"/>
          </a:xfrm>
          <a:prstGeom prst="ellipse">
            <a:avLst/>
          </a:prstGeom>
          <a:solidFill>
            <a:srgbClr val="007A3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8103970" y="3191897"/>
            <a:ext cx="1306286" cy="1306286"/>
          </a:xfrm>
          <a:prstGeom prst="ellipse">
            <a:avLst/>
          </a:prstGeom>
          <a:solidFill>
            <a:srgbClr val="007A37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9167327" y="3330383"/>
            <a:ext cx="854018" cy="854018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 userDrawn="1"/>
        </p:nvSpPr>
        <p:spPr>
          <a:xfrm flipH="1">
            <a:off x="2803231" y="2511771"/>
            <a:ext cx="1758553" cy="1758553"/>
          </a:xfrm>
          <a:prstGeom prst="ellipse">
            <a:avLst/>
          </a:prstGeom>
          <a:solidFill>
            <a:srgbClr val="007A37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 flipH="1">
            <a:off x="2573326" y="3277820"/>
            <a:ext cx="1306286" cy="1306286"/>
          </a:xfrm>
          <a:prstGeom prst="ellipse">
            <a:avLst/>
          </a:prstGeom>
          <a:solidFill>
            <a:srgbClr val="007A37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 flipH="1">
            <a:off x="1962237" y="3416306"/>
            <a:ext cx="854018" cy="854018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 9"/>
          <p:cNvGrpSpPr/>
          <p:nvPr userDrawn="1"/>
        </p:nvGrpSpPr>
        <p:grpSpPr>
          <a:xfrm>
            <a:off x="4143657" y="1469396"/>
            <a:ext cx="3671455" cy="3671455"/>
            <a:chOff x="2736273" y="748180"/>
            <a:chExt cx="3671455" cy="3671455"/>
          </a:xfrm>
        </p:grpSpPr>
        <p:sp>
          <p:nvSpPr>
            <p:cNvPr id="16" name="椭圆 15"/>
            <p:cNvSpPr/>
            <p:nvPr/>
          </p:nvSpPr>
          <p:spPr>
            <a:xfrm>
              <a:off x="2736273" y="748180"/>
              <a:ext cx="3671455" cy="3671455"/>
            </a:xfrm>
            <a:prstGeom prst="ellipse">
              <a:avLst/>
            </a:prstGeom>
            <a:solidFill>
              <a:srgbClr val="007A3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103154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494148" y="1790555"/>
              <a:ext cx="184731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endParaRPr kumimoji="1" lang="en-US" altLang="zh-CN" sz="4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椭圆 20"/>
          <p:cNvSpPr/>
          <p:nvPr userDrawn="1"/>
        </p:nvSpPr>
        <p:spPr>
          <a:xfrm flipH="1">
            <a:off x="3840150" y="1160785"/>
            <a:ext cx="4258939" cy="4258939"/>
          </a:xfrm>
          <a:prstGeom prst="ellipse">
            <a:avLst/>
          </a:prstGeom>
          <a:solidFill>
            <a:srgbClr val="007A37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 userDrawn="1"/>
        </p:nvSpPr>
        <p:spPr>
          <a:xfrm>
            <a:off x="8441104" y="3552384"/>
            <a:ext cx="632017" cy="632017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 userDrawn="1"/>
        </p:nvSpPr>
        <p:spPr>
          <a:xfrm>
            <a:off x="2910460" y="3614954"/>
            <a:ext cx="632017" cy="632017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161230" y="948020"/>
            <a:ext cx="433105" cy="433105"/>
          </a:xfrm>
          <a:prstGeom prst="ellipse">
            <a:avLst/>
          </a:prstGeom>
          <a:solidFill>
            <a:srgbClr val="007A37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1185619" y="4278092"/>
            <a:ext cx="436783" cy="436783"/>
          </a:xfrm>
          <a:prstGeom prst="ellipse">
            <a:avLst/>
          </a:prstGeom>
          <a:solidFill>
            <a:srgbClr val="007A37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rgbClr val="053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095028" y="1564107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</a:rPr>
              <a:t>课程名称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pic>
        <p:nvPicPr>
          <p:cNvPr id="1032" name="Picture 8" descr="C:\Users\Administrator\Desktop\未标题-4拷贝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2837" y="-18471"/>
            <a:ext cx="12224837" cy="6876471"/>
          </a:xfrm>
          <a:prstGeom prst="rect">
            <a:avLst/>
          </a:prstGeom>
          <a:noFill/>
        </p:spPr>
      </p:pic>
      <p:sp>
        <p:nvSpPr>
          <p:cNvPr id="2" name="文本框 1"/>
          <p:cNvSpPr txBox="1"/>
          <p:nvPr/>
        </p:nvSpPr>
        <p:spPr>
          <a:xfrm>
            <a:off x="9829800" y="1526007"/>
            <a:ext cx="2296553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Django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BB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noFill/>
              </a:rPr>
              <a:t>   </a:t>
            </a:r>
            <a:endParaRPr lang="zh-CN" altLang="en-US" dirty="0">
              <a:noFill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3535" y="685165"/>
            <a:ext cx="40944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events</a:t>
            </a: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2" name="文本框 1"/>
          <p:cNvSpPr txBox="1"/>
          <p:nvPr/>
        </p:nvSpPr>
        <p:spPr>
          <a:xfrm>
            <a:off x="343535" y="1506220"/>
            <a:ext cx="11565890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指定工作模式和以及连接上限</a:t>
            </a:r>
          </a:p>
          <a:p>
            <a:endParaRPr lang="zh-CN" altLang="en-US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events{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use </a:t>
            </a:r>
            <a:r>
              <a:rPr lang="en-US" altLang="zh-CN" dirty="0" err="1">
                <a:solidFill>
                  <a:schemeClr val="bg1"/>
                </a:solidFill>
              </a:rPr>
              <a:t>epoll</a:t>
            </a:r>
            <a:r>
              <a:rPr lang="en-US" altLang="zh-CN" dirty="0">
                <a:solidFill>
                  <a:schemeClr val="bg1"/>
                </a:solidFill>
              </a:rPr>
              <a:t>;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en-US" altLang="zh-CN" dirty="0" err="1">
                <a:solidFill>
                  <a:schemeClr val="bg1"/>
                </a:solidFill>
              </a:rPr>
              <a:t>worker_connections</a:t>
            </a:r>
            <a:r>
              <a:rPr lang="en-US" altLang="zh-CN" dirty="0">
                <a:solidFill>
                  <a:schemeClr val="bg1"/>
                </a:solidFill>
              </a:rPr>
              <a:t> 1024;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}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use </a:t>
            </a:r>
            <a:r>
              <a:rPr lang="zh-CN" altLang="en-US" dirty="0">
                <a:solidFill>
                  <a:schemeClr val="bg1"/>
                </a:solidFill>
              </a:rPr>
              <a:t>指定</a:t>
            </a:r>
            <a:r>
              <a:rPr lang="en-US" altLang="zh-CN" dirty="0" err="1">
                <a:solidFill>
                  <a:schemeClr val="bg1"/>
                </a:solidFill>
              </a:rPr>
              <a:t>nginx</a:t>
            </a:r>
            <a:r>
              <a:rPr lang="zh-CN" altLang="en-US" dirty="0">
                <a:solidFill>
                  <a:schemeClr val="bg1"/>
                </a:solidFill>
              </a:rPr>
              <a:t>工作模式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en-US" altLang="zh-CN" dirty="0" err="1">
                <a:solidFill>
                  <a:schemeClr val="bg1"/>
                </a:solidFill>
              </a:rPr>
              <a:t>epoll</a:t>
            </a:r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zh-CN" altLang="en-US" dirty="0">
                <a:solidFill>
                  <a:schemeClr val="bg1"/>
                </a:solidFill>
              </a:rPr>
              <a:t>高效工作模式，</a:t>
            </a:r>
            <a:r>
              <a:rPr lang="en-US" altLang="zh-CN" dirty="0" err="1">
                <a:solidFill>
                  <a:schemeClr val="bg1"/>
                </a:solidFill>
              </a:rPr>
              <a:t>linux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en-US" altLang="zh-CN" dirty="0" err="1">
                <a:solidFill>
                  <a:schemeClr val="bg1"/>
                </a:solidFill>
              </a:rPr>
              <a:t>kqueue</a:t>
            </a:r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zh-CN" altLang="en-US" dirty="0">
                <a:solidFill>
                  <a:schemeClr val="bg1"/>
                </a:solidFill>
              </a:rPr>
              <a:t>高效工作模式， </a:t>
            </a:r>
            <a:r>
              <a:rPr lang="en-US" altLang="zh-CN" dirty="0" err="1">
                <a:solidFill>
                  <a:schemeClr val="bg1"/>
                </a:solidFill>
              </a:rPr>
              <a:t>bsd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	poll	</a:t>
            </a:r>
            <a:r>
              <a:rPr lang="zh-CN" altLang="en-US" dirty="0">
                <a:solidFill>
                  <a:schemeClr val="bg1"/>
                </a:solidFill>
              </a:rPr>
              <a:t>标准模式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select	</a:t>
            </a:r>
            <a:r>
              <a:rPr lang="zh-CN" altLang="en-US" dirty="0">
                <a:solidFill>
                  <a:schemeClr val="bg1"/>
                </a:solidFill>
              </a:rPr>
              <a:t>标准模式</a:t>
            </a:r>
          </a:p>
          <a:p>
            <a:endParaRPr lang="zh-CN" altLang="en-US" dirty="0">
              <a:solidFill>
                <a:schemeClr val="bg1"/>
              </a:solidFill>
            </a:endParaRPr>
          </a:p>
          <a:p>
            <a:r>
              <a:rPr lang="en-US" altLang="zh-CN" dirty="0" err="1">
                <a:solidFill>
                  <a:schemeClr val="bg1"/>
                </a:solidFill>
              </a:rPr>
              <a:t>worker_connections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定义</a:t>
            </a:r>
            <a:r>
              <a:rPr lang="en-US" altLang="zh-CN" dirty="0" err="1">
                <a:solidFill>
                  <a:schemeClr val="bg1"/>
                </a:solidFill>
              </a:rPr>
              <a:t>nginx</a:t>
            </a:r>
            <a:r>
              <a:rPr lang="zh-CN" altLang="en-US" dirty="0">
                <a:solidFill>
                  <a:schemeClr val="bg1"/>
                </a:solidFill>
              </a:rPr>
              <a:t>每个进程的最大连接数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zh-CN" altLang="en-US" dirty="0">
                <a:solidFill>
                  <a:schemeClr val="bg1"/>
                </a:solidFill>
              </a:rPr>
              <a:t>正向代理</a:t>
            </a:r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zh-CN" altLang="en-US" dirty="0">
                <a:solidFill>
                  <a:schemeClr val="bg1"/>
                </a:solidFill>
              </a:rPr>
              <a:t>连接数 </a:t>
            </a:r>
            <a:r>
              <a:rPr lang="en-US" altLang="zh-CN" dirty="0">
                <a:solidFill>
                  <a:schemeClr val="bg1"/>
                </a:solidFill>
              </a:rPr>
              <a:t>* </a:t>
            </a:r>
            <a:r>
              <a:rPr lang="zh-CN" altLang="en-US" dirty="0">
                <a:solidFill>
                  <a:schemeClr val="bg1"/>
                </a:solidFill>
              </a:rPr>
              <a:t>进程数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zh-CN" altLang="en-US" dirty="0">
                <a:solidFill>
                  <a:schemeClr val="bg1"/>
                </a:solidFill>
              </a:rPr>
              <a:t>反向代理</a:t>
            </a:r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zh-CN" altLang="en-US" dirty="0">
                <a:solidFill>
                  <a:schemeClr val="bg1"/>
                </a:solidFill>
              </a:rPr>
              <a:t>连接数 </a:t>
            </a:r>
            <a:r>
              <a:rPr lang="en-US" altLang="zh-CN" dirty="0">
                <a:solidFill>
                  <a:schemeClr val="bg1"/>
                </a:solidFill>
              </a:rPr>
              <a:t>* </a:t>
            </a:r>
            <a:r>
              <a:rPr lang="zh-CN" altLang="en-US" dirty="0">
                <a:solidFill>
                  <a:schemeClr val="bg1"/>
                </a:solidFill>
              </a:rPr>
              <a:t>进程数 </a:t>
            </a:r>
            <a:r>
              <a:rPr lang="en-US" altLang="zh-CN" dirty="0">
                <a:solidFill>
                  <a:schemeClr val="bg1"/>
                </a:solidFill>
              </a:rPr>
              <a:t>/ 4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en-US" altLang="zh-CN" dirty="0" err="1">
                <a:solidFill>
                  <a:schemeClr val="bg1"/>
                </a:solidFill>
              </a:rPr>
              <a:t>linux</a:t>
            </a:r>
            <a:r>
              <a:rPr lang="zh-CN" altLang="en-US" dirty="0">
                <a:solidFill>
                  <a:schemeClr val="bg1"/>
                </a:solidFill>
              </a:rPr>
              <a:t>系统限制最多能同时打开</a:t>
            </a:r>
            <a:r>
              <a:rPr lang="en-US" altLang="zh-CN" dirty="0">
                <a:solidFill>
                  <a:schemeClr val="bg1"/>
                </a:solidFill>
              </a:rPr>
              <a:t>65535</a:t>
            </a:r>
            <a:r>
              <a:rPr lang="zh-CN" altLang="en-US" dirty="0">
                <a:solidFill>
                  <a:schemeClr val="bg1"/>
                </a:solidFill>
              </a:rPr>
              <a:t>个文件，默认上限就是</a:t>
            </a:r>
            <a:r>
              <a:rPr lang="en-US" altLang="zh-CN" dirty="0">
                <a:solidFill>
                  <a:schemeClr val="bg1"/>
                </a:solidFill>
              </a:rPr>
              <a:t>65535</a:t>
            </a:r>
            <a:r>
              <a:rPr lang="zh-CN" altLang="en-US" dirty="0">
                <a:solidFill>
                  <a:schemeClr val="bg1"/>
                </a:solidFill>
              </a:rPr>
              <a:t>，可解除 </a:t>
            </a:r>
            <a:r>
              <a:rPr lang="en-US" altLang="zh-CN" dirty="0" err="1">
                <a:solidFill>
                  <a:schemeClr val="bg1"/>
                </a:solidFill>
              </a:rPr>
              <a:t>ulimit</a:t>
            </a:r>
            <a:r>
              <a:rPr lang="en-US" altLang="zh-CN" dirty="0">
                <a:solidFill>
                  <a:schemeClr val="bg1"/>
                </a:solidFill>
              </a:rPr>
              <a:t> -n 65535</a:t>
            </a: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BB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noFill/>
              </a:rPr>
              <a:t>   </a:t>
            </a:r>
            <a:endParaRPr lang="zh-CN" altLang="en-US" dirty="0">
              <a:noFill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6430" y="687070"/>
            <a:ext cx="40944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http</a:t>
            </a: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2" name="文本框 1"/>
          <p:cNvSpPr txBox="1"/>
          <p:nvPr/>
        </p:nvSpPr>
        <p:spPr>
          <a:xfrm>
            <a:off x="313055" y="1506220"/>
            <a:ext cx="1156589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最核心的模块，主要负责</a:t>
            </a:r>
            <a:r>
              <a:rPr lang="en-US" altLang="zh-CN">
                <a:solidFill>
                  <a:schemeClr val="bg1"/>
                </a:solidFill>
              </a:rPr>
              <a:t>http</a:t>
            </a:r>
            <a:r>
              <a:rPr lang="zh-CN" altLang="en-US">
                <a:solidFill>
                  <a:schemeClr val="bg1"/>
                </a:solidFill>
              </a:rPr>
              <a:t>服务器相关配置，包含</a:t>
            </a:r>
            <a:r>
              <a:rPr lang="en-US" altLang="zh-CN">
                <a:solidFill>
                  <a:schemeClr val="bg1"/>
                </a:solidFill>
              </a:rPr>
              <a:t>server</a:t>
            </a:r>
            <a:r>
              <a:rPr lang="zh-CN" altLang="en-US">
                <a:solidFill>
                  <a:schemeClr val="bg1"/>
                </a:solidFill>
              </a:rPr>
              <a:t>，</a:t>
            </a:r>
            <a:r>
              <a:rPr lang="en-US" altLang="zh-CN">
                <a:solidFill>
                  <a:schemeClr val="bg1"/>
                </a:solidFill>
              </a:rPr>
              <a:t>upstream</a:t>
            </a:r>
            <a:r>
              <a:rPr lang="zh-CN" altLang="en-US">
                <a:solidFill>
                  <a:schemeClr val="bg1"/>
                </a:solidFill>
              </a:rPr>
              <a:t>子模块</a:t>
            </a: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include mime.types;</a:t>
            </a:r>
            <a:r>
              <a:rPr lang="zh-CN" altLang="en-US">
                <a:solidFill>
                  <a:schemeClr val="bg1"/>
                </a:solidFill>
              </a:rPr>
              <a:t>设置文件的</a:t>
            </a:r>
            <a:r>
              <a:rPr lang="en-US" altLang="zh-CN">
                <a:solidFill>
                  <a:schemeClr val="bg1"/>
                </a:solidFill>
              </a:rPr>
              <a:t>mime</a:t>
            </a:r>
            <a:r>
              <a:rPr lang="zh-CN" altLang="en-US">
                <a:solidFill>
                  <a:schemeClr val="bg1"/>
                </a:solidFill>
              </a:rPr>
              <a:t>类型</a:t>
            </a: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include xxxconfig;	</a:t>
            </a:r>
            <a:r>
              <a:rPr lang="zh-CN" altLang="en-US">
                <a:solidFill>
                  <a:schemeClr val="bg1"/>
                </a:solidFill>
              </a:rPr>
              <a:t>包含其它配置文件，分开规划解耦</a:t>
            </a:r>
            <a:endParaRPr lang="en-US" altLang="zh-CN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default_type  xxx;	</a:t>
            </a:r>
            <a:r>
              <a:rPr lang="zh-CN" altLang="en-US">
                <a:solidFill>
                  <a:schemeClr val="bg1"/>
                </a:solidFill>
              </a:rPr>
              <a:t>设置默认类型为二进制流，文件类型未知时就会使用默认</a:t>
            </a: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log_format 	</a:t>
            </a:r>
            <a:r>
              <a:rPr lang="zh-CN" altLang="en-US">
                <a:solidFill>
                  <a:schemeClr val="bg1"/>
                </a:solidFill>
              </a:rPr>
              <a:t>设置日志格式</a:t>
            </a: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sendfile		</a:t>
            </a:r>
            <a:r>
              <a:rPr lang="zh-CN" altLang="en-US">
                <a:solidFill>
                  <a:schemeClr val="bg1"/>
                </a:solidFill>
              </a:rPr>
              <a:t>设置高效文件传输模式</a:t>
            </a: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keepalive_timeout	</a:t>
            </a:r>
            <a:r>
              <a:rPr lang="zh-CN" altLang="en-US">
                <a:solidFill>
                  <a:schemeClr val="bg1"/>
                </a:solidFill>
              </a:rPr>
              <a:t>设置客户端连接活跃超时</a:t>
            </a: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gzip	 	gzip</a:t>
            </a:r>
            <a:r>
              <a:rPr lang="zh-CN" altLang="en-US">
                <a:solidFill>
                  <a:schemeClr val="bg1"/>
                </a:solidFill>
              </a:rPr>
              <a:t>压缩</a:t>
            </a:r>
          </a:p>
          <a:p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BB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noFill/>
              </a:rPr>
              <a:t>   </a:t>
            </a:r>
            <a:endParaRPr lang="zh-CN" altLang="en-US" dirty="0">
              <a:noFill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6430" y="687070"/>
            <a:ext cx="40944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server</a:t>
            </a: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2" name="文本框 1"/>
          <p:cNvSpPr txBox="1"/>
          <p:nvPr/>
        </p:nvSpPr>
        <p:spPr>
          <a:xfrm>
            <a:off x="343535" y="1506220"/>
            <a:ext cx="11565890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用来指定虚拟主机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listen 	80;		</a:t>
            </a:r>
            <a:r>
              <a:rPr lang="zh-CN" altLang="en-US" dirty="0">
                <a:solidFill>
                  <a:schemeClr val="bg1"/>
                </a:solidFill>
              </a:rPr>
              <a:t>指定虚拟主机监听的端口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 err="1">
                <a:solidFill>
                  <a:schemeClr val="bg1"/>
                </a:solidFill>
              </a:rPr>
              <a:t>server_name</a:t>
            </a:r>
            <a:r>
              <a:rPr lang="en-US" altLang="zh-CN" dirty="0">
                <a:solidFill>
                  <a:schemeClr val="bg1"/>
                </a:solidFill>
              </a:rPr>
              <a:t> localhost;	</a:t>
            </a:r>
            <a:r>
              <a:rPr lang="zh-CN" altLang="en-US" dirty="0">
                <a:solidFill>
                  <a:schemeClr val="bg1"/>
                </a:solidFill>
              </a:rPr>
              <a:t>指定</a:t>
            </a:r>
            <a:r>
              <a:rPr lang="en-US" altLang="zh-CN" dirty="0" err="1">
                <a:solidFill>
                  <a:schemeClr val="bg1"/>
                </a:solidFill>
              </a:rPr>
              <a:t>ip</a:t>
            </a:r>
            <a:r>
              <a:rPr lang="zh-CN" altLang="en-US" dirty="0">
                <a:solidFill>
                  <a:schemeClr val="bg1"/>
                </a:solidFill>
              </a:rPr>
              <a:t>地址或域名，多个域名使用空格隔开</a:t>
            </a:r>
          </a:p>
          <a:p>
            <a:endParaRPr lang="zh-CN" altLang="en-US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charset  	utf-8;		</a:t>
            </a:r>
            <a:r>
              <a:rPr lang="zh-CN" altLang="en-US" dirty="0">
                <a:solidFill>
                  <a:schemeClr val="bg1"/>
                </a:solidFill>
              </a:rPr>
              <a:t>指定网页的默认编码格式</a:t>
            </a:r>
          </a:p>
          <a:p>
            <a:endParaRPr lang="zh-CN" altLang="en-US" dirty="0">
              <a:solidFill>
                <a:schemeClr val="bg1"/>
              </a:solidFill>
            </a:endParaRPr>
          </a:p>
          <a:p>
            <a:r>
              <a:rPr lang="en-US" altLang="zh-CN" dirty="0" err="1">
                <a:solidFill>
                  <a:schemeClr val="bg1"/>
                </a:solidFill>
              </a:rPr>
              <a:t>error_page</a:t>
            </a:r>
            <a:r>
              <a:rPr lang="en-US" altLang="zh-CN" dirty="0">
                <a:solidFill>
                  <a:schemeClr val="bg1"/>
                </a:solidFill>
              </a:rPr>
              <a:t> 500 502 /50x.html </a:t>
            </a:r>
            <a:r>
              <a:rPr lang="zh-CN" altLang="en-US" dirty="0">
                <a:solidFill>
                  <a:schemeClr val="bg1"/>
                </a:solidFill>
              </a:rPr>
              <a:t>指定错误页面</a:t>
            </a:r>
          </a:p>
          <a:p>
            <a:endParaRPr lang="zh-CN" altLang="en-US" dirty="0">
              <a:solidFill>
                <a:schemeClr val="bg1"/>
              </a:solidFill>
            </a:endParaRPr>
          </a:p>
          <a:p>
            <a:r>
              <a:rPr lang="en-US" altLang="zh-CN" dirty="0" err="1">
                <a:solidFill>
                  <a:schemeClr val="bg1"/>
                </a:solidFill>
              </a:rPr>
              <a:t>access_log</a:t>
            </a:r>
            <a:r>
              <a:rPr lang="en-US" altLang="zh-CN" dirty="0">
                <a:solidFill>
                  <a:schemeClr val="bg1"/>
                </a:solidFill>
              </a:rPr>
              <a:t>   xxx main;	</a:t>
            </a:r>
            <a:r>
              <a:rPr lang="zh-CN" altLang="en-US" dirty="0">
                <a:solidFill>
                  <a:schemeClr val="bg1"/>
                </a:solidFill>
              </a:rPr>
              <a:t>指定虚拟主机的访问日志存放路径</a:t>
            </a:r>
          </a:p>
          <a:p>
            <a:endParaRPr lang="zh-CN" altLang="en-US" dirty="0">
              <a:solidFill>
                <a:schemeClr val="bg1"/>
              </a:solidFill>
            </a:endParaRPr>
          </a:p>
          <a:p>
            <a:r>
              <a:rPr lang="en-US" altLang="zh-CN" dirty="0" err="1" smtClean="0">
                <a:solidFill>
                  <a:schemeClr val="bg1"/>
                </a:solidFill>
              </a:rPr>
              <a:t>error_log</a:t>
            </a:r>
            <a:r>
              <a:rPr lang="en-US" altLang="zh-CN" dirty="0" smtClean="0">
                <a:solidFill>
                  <a:schemeClr val="bg1"/>
                </a:solidFill>
              </a:rPr>
              <a:t>   </a:t>
            </a:r>
            <a:r>
              <a:rPr lang="en-US" altLang="zh-CN" dirty="0">
                <a:solidFill>
                  <a:schemeClr val="bg1"/>
                </a:solidFill>
              </a:rPr>
              <a:t>xxx main;	</a:t>
            </a:r>
            <a:r>
              <a:rPr lang="zh-CN" altLang="en-US" dirty="0">
                <a:solidFill>
                  <a:schemeClr val="bg1"/>
                </a:solidFill>
              </a:rPr>
              <a:t>指定虚拟主机的错误日志存放路径</a:t>
            </a:r>
          </a:p>
          <a:p>
            <a:endParaRPr lang="zh-CN" altLang="en-US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root	xxx;		</a:t>
            </a:r>
            <a:r>
              <a:rPr lang="zh-CN" altLang="en-US" dirty="0">
                <a:solidFill>
                  <a:schemeClr val="bg1"/>
                </a:solidFill>
              </a:rPr>
              <a:t>指定这个虚拟主机的根目录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index	xxx;		</a:t>
            </a:r>
            <a:r>
              <a:rPr lang="zh-CN" altLang="en-US" dirty="0">
                <a:solidFill>
                  <a:schemeClr val="bg1"/>
                </a:solidFill>
              </a:rPr>
              <a:t>指定默认首页</a:t>
            </a: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BB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noFill/>
              </a:rPr>
              <a:t>   </a:t>
            </a:r>
            <a:endParaRPr lang="zh-CN" altLang="en-US" dirty="0">
              <a:noFill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6430" y="687070"/>
            <a:ext cx="40944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location</a:t>
            </a: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2" name="文本框 1"/>
          <p:cNvSpPr txBox="1"/>
          <p:nvPr/>
        </p:nvSpPr>
        <p:spPr>
          <a:xfrm>
            <a:off x="343535" y="1506220"/>
            <a:ext cx="11565890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核心中的核心，以后的主要配置都在这</a:t>
            </a: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主要功能</a:t>
            </a:r>
            <a:r>
              <a:rPr lang="en-US" altLang="zh-CN">
                <a:solidFill>
                  <a:schemeClr val="bg1"/>
                </a:solidFill>
              </a:rPr>
              <a:t>:</a:t>
            </a:r>
            <a:r>
              <a:rPr lang="zh-CN" altLang="en-US">
                <a:solidFill>
                  <a:schemeClr val="bg1"/>
                </a:solidFill>
              </a:rPr>
              <a:t>定位</a:t>
            </a:r>
            <a:r>
              <a:rPr lang="en-US" altLang="zh-CN">
                <a:solidFill>
                  <a:schemeClr val="bg1"/>
                </a:solidFill>
              </a:rPr>
              <a:t>url</a:t>
            </a:r>
            <a:r>
              <a:rPr lang="zh-CN" altLang="en-US">
                <a:solidFill>
                  <a:schemeClr val="bg1"/>
                </a:solidFill>
              </a:rPr>
              <a:t>，解析</a:t>
            </a:r>
            <a:r>
              <a:rPr lang="en-US" altLang="zh-CN">
                <a:solidFill>
                  <a:schemeClr val="bg1"/>
                </a:solidFill>
              </a:rPr>
              <a:t>url</a:t>
            </a:r>
            <a:r>
              <a:rPr lang="zh-CN" altLang="en-US">
                <a:solidFill>
                  <a:schemeClr val="bg1"/>
                </a:solidFill>
              </a:rPr>
              <a:t>，支持正则匹配，还能支持条件，实现动静分离</a:t>
            </a: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语法</a:t>
            </a:r>
          </a:p>
          <a:p>
            <a:r>
              <a:rPr lang="en-US" altLang="zh-CN">
                <a:solidFill>
                  <a:schemeClr val="bg1"/>
                </a:solidFill>
              </a:rPr>
              <a:t>	location [modifier]  uri{</a:t>
            </a:r>
          </a:p>
          <a:p>
            <a:r>
              <a:rPr lang="en-US" altLang="zh-CN">
                <a:solidFill>
                  <a:schemeClr val="bg1"/>
                </a:solidFill>
              </a:rPr>
              <a:t>		...</a:t>
            </a:r>
          </a:p>
          <a:p>
            <a:r>
              <a:rPr lang="en-US" altLang="zh-CN">
                <a:solidFill>
                  <a:schemeClr val="bg1"/>
                </a:solidFill>
              </a:rPr>
              <a:t>	}</a:t>
            </a:r>
          </a:p>
          <a:p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modifier </a:t>
            </a:r>
            <a:r>
              <a:rPr lang="zh-CN" altLang="en-US">
                <a:solidFill>
                  <a:schemeClr val="bg1"/>
                </a:solidFill>
              </a:rPr>
              <a:t>修饰符</a:t>
            </a:r>
          </a:p>
          <a:p>
            <a:r>
              <a:rPr lang="en-US" altLang="zh-CN">
                <a:solidFill>
                  <a:schemeClr val="bg1"/>
                </a:solidFill>
              </a:rPr>
              <a:t>	=	</a:t>
            </a:r>
            <a:r>
              <a:rPr lang="zh-CN" altLang="en-US">
                <a:solidFill>
                  <a:schemeClr val="bg1"/>
                </a:solidFill>
              </a:rPr>
              <a:t>使用精确匹配并且终止搜索</a:t>
            </a:r>
          </a:p>
          <a:p>
            <a:r>
              <a:rPr lang="en-US" altLang="zh-CN">
                <a:solidFill>
                  <a:schemeClr val="bg1"/>
                </a:solidFill>
              </a:rPr>
              <a:t>	~	</a:t>
            </a:r>
            <a:r>
              <a:rPr lang="zh-CN" altLang="en-US">
                <a:solidFill>
                  <a:schemeClr val="bg1"/>
                </a:solidFill>
              </a:rPr>
              <a:t>区分大小写的正则表达式</a:t>
            </a:r>
          </a:p>
          <a:p>
            <a:r>
              <a:rPr lang="en-US" altLang="zh-CN">
                <a:solidFill>
                  <a:schemeClr val="bg1"/>
                </a:solidFill>
              </a:rPr>
              <a:t>	~*	</a:t>
            </a:r>
            <a:r>
              <a:rPr lang="zh-CN" altLang="en-US">
                <a:solidFill>
                  <a:schemeClr val="bg1"/>
                </a:solidFill>
              </a:rPr>
              <a:t>不区分大小写的正则表达式</a:t>
            </a:r>
          </a:p>
          <a:p>
            <a:r>
              <a:rPr lang="en-US" altLang="zh-CN">
                <a:solidFill>
                  <a:schemeClr val="bg1"/>
                </a:solidFill>
              </a:rPr>
              <a:t>	^~	</a:t>
            </a:r>
            <a:r>
              <a:rPr lang="zh-CN" altLang="en-US">
                <a:solidFill>
                  <a:schemeClr val="bg1"/>
                </a:solidFill>
              </a:rPr>
              <a:t>最佳匹配，不是正则匹配，通常用来匹配目录</a:t>
            </a:r>
          </a:p>
          <a:p>
            <a:r>
              <a:rPr lang="en-US" altLang="zh-CN">
                <a:solidFill>
                  <a:schemeClr val="bg1"/>
                </a:solidFill>
              </a:rPr>
              <a:t>	</a:t>
            </a:r>
          </a:p>
          <a:p>
            <a:r>
              <a:rPr lang="zh-CN" altLang="en-US">
                <a:solidFill>
                  <a:schemeClr val="bg1"/>
                </a:solidFill>
              </a:rPr>
              <a:t>常用指令</a:t>
            </a:r>
          </a:p>
          <a:p>
            <a:r>
              <a:rPr lang="en-US" altLang="zh-CN">
                <a:solidFill>
                  <a:schemeClr val="bg1"/>
                </a:solidFill>
              </a:rPr>
              <a:t>	alias	</a:t>
            </a:r>
            <a:r>
              <a:rPr lang="zh-CN" altLang="en-US">
                <a:solidFill>
                  <a:schemeClr val="bg1"/>
                </a:solidFill>
              </a:rPr>
              <a:t>别名，定义</a:t>
            </a:r>
            <a:r>
              <a:rPr lang="en-US" altLang="zh-CN">
                <a:solidFill>
                  <a:schemeClr val="bg1"/>
                </a:solidFill>
              </a:rPr>
              <a:t>location</a:t>
            </a:r>
            <a:r>
              <a:rPr lang="zh-CN" altLang="en-US">
                <a:solidFill>
                  <a:schemeClr val="bg1"/>
                </a:solidFill>
              </a:rPr>
              <a:t>的其他名字，在文件系统中能够找到，如果</a:t>
            </a:r>
            <a:r>
              <a:rPr lang="en-US" altLang="zh-CN">
                <a:solidFill>
                  <a:schemeClr val="bg1"/>
                </a:solidFill>
              </a:rPr>
              <a:t>location</a:t>
            </a:r>
            <a:r>
              <a:rPr lang="zh-CN" altLang="en-US">
                <a:solidFill>
                  <a:schemeClr val="bg1"/>
                </a:solidFill>
              </a:rPr>
              <a:t>指定了正则表达式，</a:t>
            </a:r>
            <a:r>
              <a:rPr lang="en-US" altLang="zh-CN">
                <a:solidFill>
                  <a:schemeClr val="bg1"/>
                </a:solidFill>
              </a:rPr>
              <a:t>alias</a:t>
            </a:r>
            <a:r>
              <a:rPr lang="zh-CN" altLang="en-US">
                <a:solidFill>
                  <a:schemeClr val="bg1"/>
                </a:solidFill>
              </a:rPr>
              <a:t>将会引用正则表达式中的捕获，</a:t>
            </a:r>
            <a:r>
              <a:rPr lang="en-US" altLang="zh-CN">
                <a:solidFill>
                  <a:schemeClr val="bg1"/>
                </a:solidFill>
              </a:rPr>
              <a:t>alias</a:t>
            </a:r>
            <a:r>
              <a:rPr lang="zh-CN" altLang="en-US">
                <a:solidFill>
                  <a:schemeClr val="bg1"/>
                </a:solidFill>
              </a:rPr>
              <a:t>替代</a:t>
            </a:r>
            <a:r>
              <a:rPr lang="en-US" altLang="zh-CN">
                <a:solidFill>
                  <a:schemeClr val="bg1"/>
                </a:solidFill>
              </a:rPr>
              <a:t>lication</a:t>
            </a:r>
            <a:r>
              <a:rPr lang="zh-CN" altLang="en-US">
                <a:solidFill>
                  <a:schemeClr val="bg1"/>
                </a:solidFill>
              </a:rPr>
              <a:t>中匹配的部分，没有匹配的部分将会在文件系统中搜索</a:t>
            </a:r>
          </a:p>
          <a:p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BB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noFill/>
              </a:rPr>
              <a:t>   </a:t>
            </a:r>
            <a:endParaRPr lang="zh-CN" altLang="en-US" dirty="0">
              <a:noFill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6430" y="687070"/>
            <a:ext cx="40944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Django</a:t>
            </a:r>
            <a:r>
              <a:rPr lang="zh-CN" altLang="en-US" sz="2800" b="1" dirty="0">
                <a:solidFill>
                  <a:schemeClr val="bg1"/>
                </a:solidFill>
              </a:rPr>
              <a:t>项目部署</a:t>
            </a: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2" name="文本框 1"/>
          <p:cNvSpPr txBox="1"/>
          <p:nvPr/>
        </p:nvSpPr>
        <p:spPr>
          <a:xfrm>
            <a:off x="313055" y="1419225"/>
            <a:ext cx="11565890" cy="5908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</a:rPr>
              <a:t>django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服务器 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en-US" altLang="zh-CN" dirty="0" err="1">
                <a:solidFill>
                  <a:schemeClr val="bg1"/>
                </a:solidFill>
              </a:rPr>
              <a:t>runserver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en-US" altLang="zh-CN" dirty="0" err="1">
                <a:solidFill>
                  <a:schemeClr val="bg1"/>
                </a:solidFill>
              </a:rPr>
              <a:t>wsgi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 err="1">
                <a:solidFill>
                  <a:schemeClr val="bg1"/>
                </a:solidFill>
              </a:rPr>
              <a:t>uwsgi</a:t>
            </a:r>
            <a:r>
              <a:rPr lang="en-US" altLang="zh-CN" dirty="0">
                <a:solidFill>
                  <a:schemeClr val="bg1"/>
                </a:solidFill>
              </a:rPr>
              <a:t> : web</a:t>
            </a:r>
            <a:r>
              <a:rPr lang="zh-CN" altLang="en-US" dirty="0">
                <a:solidFill>
                  <a:schemeClr val="bg1"/>
                </a:solidFill>
              </a:rPr>
              <a:t>服务器</a:t>
            </a:r>
            <a:r>
              <a:rPr lang="en-US" altLang="zh-CN" dirty="0">
                <a:solidFill>
                  <a:schemeClr val="bg1"/>
                </a:solidFill>
              </a:rPr>
              <a:t>,</a:t>
            </a:r>
            <a:r>
              <a:rPr lang="zh-CN" altLang="en-US" dirty="0">
                <a:solidFill>
                  <a:schemeClr val="bg1"/>
                </a:solidFill>
              </a:rPr>
              <a:t>多线程处理的不错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1. pip install </a:t>
            </a:r>
            <a:r>
              <a:rPr lang="en-US" altLang="zh-CN" dirty="0" err="1">
                <a:solidFill>
                  <a:schemeClr val="bg1"/>
                </a:solidFill>
              </a:rPr>
              <a:t>uwsgi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	2. </a:t>
            </a:r>
            <a:r>
              <a:rPr lang="zh-CN" altLang="en-US" dirty="0">
                <a:solidFill>
                  <a:schemeClr val="bg1"/>
                </a:solidFill>
              </a:rPr>
              <a:t>工程目录下创建</a:t>
            </a:r>
            <a:r>
              <a:rPr lang="en-US" altLang="zh-CN" dirty="0">
                <a:solidFill>
                  <a:schemeClr val="bg1"/>
                </a:solidFill>
              </a:rPr>
              <a:t>uwsgi.ini</a:t>
            </a:r>
            <a:r>
              <a:rPr lang="zh-CN" altLang="en-US" dirty="0">
                <a:solidFill>
                  <a:schemeClr val="bg1"/>
                </a:solidFill>
              </a:rPr>
              <a:t> 配置文件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3. </a:t>
            </a:r>
            <a:r>
              <a:rPr lang="zh-CN" altLang="en-US" dirty="0">
                <a:solidFill>
                  <a:schemeClr val="bg1"/>
                </a:solidFill>
              </a:rPr>
              <a:t>书写配置信息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4. </a:t>
            </a:r>
            <a:r>
              <a:rPr lang="zh-CN" altLang="en-US" dirty="0">
                <a:solidFill>
                  <a:schemeClr val="bg1"/>
                </a:solidFill>
              </a:rPr>
              <a:t>使用</a:t>
            </a:r>
            <a:r>
              <a:rPr lang="en-US" altLang="zh-CN" dirty="0" err="1">
                <a:solidFill>
                  <a:schemeClr val="bg1"/>
                </a:solidFill>
              </a:rPr>
              <a:t>uwsgi</a:t>
            </a:r>
            <a:r>
              <a:rPr lang="zh-CN" altLang="en-US" dirty="0">
                <a:solidFill>
                  <a:schemeClr val="bg1"/>
                </a:solidFill>
              </a:rPr>
              <a:t>服务器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	- </a:t>
            </a:r>
            <a:r>
              <a:rPr lang="zh-CN" altLang="en-US" dirty="0">
                <a:solidFill>
                  <a:schemeClr val="bg1"/>
                </a:solidFill>
              </a:rPr>
              <a:t>启动</a:t>
            </a:r>
            <a:r>
              <a:rPr lang="en-US" altLang="zh-CN" dirty="0">
                <a:solidFill>
                  <a:schemeClr val="bg1"/>
                </a:solidFill>
              </a:rPr>
              <a:t>		</a:t>
            </a:r>
            <a:r>
              <a:rPr lang="en-US" altLang="zh-CN" dirty="0" err="1">
                <a:solidFill>
                  <a:schemeClr val="bg1"/>
                </a:solidFill>
              </a:rPr>
              <a:t>uwsgi</a:t>
            </a:r>
            <a:r>
              <a:rPr lang="en-US" altLang="zh-CN" dirty="0">
                <a:solidFill>
                  <a:schemeClr val="bg1"/>
                </a:solidFill>
              </a:rPr>
              <a:t>    --</a:t>
            </a:r>
            <a:r>
              <a:rPr lang="en-US" altLang="zh-CN" dirty="0" err="1">
                <a:solidFill>
                  <a:schemeClr val="bg1"/>
                </a:solidFill>
              </a:rPr>
              <a:t>ini</a:t>
            </a:r>
            <a:r>
              <a:rPr lang="en-US" altLang="zh-CN" dirty="0">
                <a:solidFill>
                  <a:schemeClr val="bg1"/>
                </a:solidFill>
              </a:rPr>
              <a:t>    uwsgi.ini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	- </a:t>
            </a:r>
            <a:r>
              <a:rPr lang="zh-CN" altLang="en-US" dirty="0">
                <a:solidFill>
                  <a:schemeClr val="bg1"/>
                </a:solidFill>
              </a:rPr>
              <a:t>停止</a:t>
            </a:r>
            <a:r>
              <a:rPr lang="en-US" altLang="zh-CN" dirty="0">
                <a:solidFill>
                  <a:schemeClr val="bg1"/>
                </a:solidFill>
              </a:rPr>
              <a:t>		</a:t>
            </a:r>
            <a:r>
              <a:rPr lang="en-US" altLang="zh-CN" dirty="0" err="1">
                <a:solidFill>
                  <a:schemeClr val="bg1"/>
                </a:solidFill>
              </a:rPr>
              <a:t>uwsgi</a:t>
            </a:r>
            <a:r>
              <a:rPr lang="en-US" altLang="zh-CN" dirty="0">
                <a:solidFill>
                  <a:schemeClr val="bg1"/>
                </a:solidFill>
              </a:rPr>
              <a:t>    --stop    </a:t>
            </a:r>
            <a:r>
              <a:rPr lang="en-US" altLang="zh-CN" dirty="0" err="1" smtClean="0">
                <a:solidFill>
                  <a:schemeClr val="bg1"/>
                </a:solidFill>
              </a:rPr>
              <a:t>uwsgi.pid</a:t>
            </a:r>
            <a:endParaRPr lang="zh-CN" altLang="en-US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 err="1">
                <a:solidFill>
                  <a:schemeClr val="bg1"/>
                </a:solidFill>
              </a:rPr>
              <a:t>nginx</a:t>
            </a:r>
            <a:r>
              <a:rPr lang="zh-CN" altLang="en-US" dirty="0">
                <a:solidFill>
                  <a:schemeClr val="bg1"/>
                </a:solidFill>
              </a:rPr>
              <a:t>配置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location /static{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	alias  xxx/static/;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}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location / {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	include </a:t>
            </a:r>
            <a:r>
              <a:rPr lang="en-US" altLang="zh-CN" dirty="0" err="1">
                <a:solidFill>
                  <a:schemeClr val="bg1"/>
                </a:solidFill>
              </a:rPr>
              <a:t>uwsgi_params</a:t>
            </a:r>
            <a:r>
              <a:rPr lang="en-US" altLang="zh-CN" dirty="0">
                <a:solidFill>
                  <a:schemeClr val="bg1"/>
                </a:solidFill>
              </a:rPr>
              <a:t>;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	</a:t>
            </a:r>
            <a:r>
              <a:rPr lang="en-US" altLang="zh-CN" dirty="0" err="1">
                <a:solidFill>
                  <a:schemeClr val="bg1"/>
                </a:solidFill>
              </a:rPr>
              <a:t>uwsgi_pass</a:t>
            </a:r>
            <a:r>
              <a:rPr lang="en-US" altLang="zh-CN" dirty="0">
                <a:solidFill>
                  <a:schemeClr val="bg1"/>
                </a:solidFill>
              </a:rPr>
              <a:t> localhost:8000;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}</a:t>
            </a:r>
          </a:p>
          <a:p>
            <a:endParaRPr lang="zh-CN" altLang="en-US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BB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noFill/>
              </a:rPr>
              <a:t>   </a:t>
            </a:r>
            <a:endParaRPr lang="zh-CN" altLang="en-US" dirty="0">
              <a:noFill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6430" y="687070"/>
            <a:ext cx="40944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反向代理</a:t>
            </a: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2" name="文本框 1"/>
          <p:cNvSpPr txBox="1"/>
          <p:nvPr/>
        </p:nvSpPr>
        <p:spPr>
          <a:xfrm>
            <a:off x="313055" y="1915795"/>
            <a:ext cx="1156589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</a:rPr>
              <a:t>proxy_pass</a:t>
            </a:r>
            <a:r>
              <a:rPr lang="en-US" altLang="zh-CN" dirty="0">
                <a:solidFill>
                  <a:schemeClr val="bg1"/>
                </a:solidFill>
              </a:rPr>
              <a:t>  URL;			</a:t>
            </a:r>
            <a:r>
              <a:rPr lang="zh-CN" altLang="en-US" dirty="0">
                <a:solidFill>
                  <a:schemeClr val="bg1"/>
                </a:solidFill>
              </a:rPr>
              <a:t>反向代理转发地址，默认不转发</a:t>
            </a:r>
            <a:r>
              <a:rPr lang="en-US" altLang="zh-CN" dirty="0">
                <a:solidFill>
                  <a:schemeClr val="bg1"/>
                </a:solidFill>
              </a:rPr>
              <a:t>header</a:t>
            </a:r>
            <a:r>
              <a:rPr lang="zh-CN" altLang="en-US" dirty="0">
                <a:solidFill>
                  <a:schemeClr val="bg1"/>
                </a:solidFill>
              </a:rPr>
              <a:t>，需要转发</a:t>
            </a:r>
            <a:r>
              <a:rPr lang="en-US" altLang="zh-CN" dirty="0">
                <a:solidFill>
                  <a:schemeClr val="bg1"/>
                </a:solidFill>
              </a:rPr>
              <a:t>header</a:t>
            </a:r>
            <a:r>
              <a:rPr lang="zh-CN" altLang="en-US" dirty="0">
                <a:solidFill>
                  <a:schemeClr val="bg1"/>
                </a:solidFill>
              </a:rPr>
              <a:t>则设置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				</a:t>
            </a:r>
            <a:r>
              <a:rPr lang="en-US" altLang="zh-CN" dirty="0" err="1">
                <a:solidFill>
                  <a:schemeClr val="bg1"/>
                </a:solidFill>
              </a:rPr>
              <a:t>proxy_set_header</a:t>
            </a:r>
            <a:r>
              <a:rPr lang="en-US" altLang="zh-CN" dirty="0">
                <a:solidFill>
                  <a:schemeClr val="bg1"/>
                </a:solidFill>
              </a:rPr>
              <a:t> HOST $host;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proxy_method</a:t>
            </a:r>
            <a:r>
              <a:rPr lang="en-US" altLang="zh-CN" dirty="0">
                <a:solidFill>
                  <a:schemeClr val="bg1"/>
                </a:solidFill>
              </a:rPr>
              <a:t>  POST;		</a:t>
            </a:r>
            <a:r>
              <a:rPr lang="zh-CN" altLang="en-US" dirty="0">
                <a:solidFill>
                  <a:schemeClr val="bg1"/>
                </a:solidFill>
              </a:rPr>
              <a:t>转发的方法名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 err="1">
                <a:solidFill>
                  <a:schemeClr val="bg1"/>
                </a:solidFill>
              </a:rPr>
              <a:t>proxy_hide_header</a:t>
            </a:r>
            <a:r>
              <a:rPr lang="en-US" altLang="zh-CN" dirty="0">
                <a:solidFill>
                  <a:schemeClr val="bg1"/>
                </a:solidFill>
              </a:rPr>
              <a:t> Cache-Control;	</a:t>
            </a:r>
            <a:r>
              <a:rPr lang="zh-CN" altLang="en-US" dirty="0">
                <a:solidFill>
                  <a:schemeClr val="bg1"/>
                </a:solidFill>
              </a:rPr>
              <a:t>指定头部不被转发</a:t>
            </a:r>
            <a:r>
              <a:rPr lang="en-US" altLang="zh-CN" dirty="0">
                <a:solidFill>
                  <a:schemeClr val="bg1"/>
                </a:solidFill>
              </a:rPr>
              <a:t>		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 err="1">
                <a:solidFill>
                  <a:schemeClr val="bg1"/>
                </a:solidFill>
              </a:rPr>
              <a:t>proxy_pass_header</a:t>
            </a:r>
            <a:r>
              <a:rPr lang="en-US" altLang="zh-CN" dirty="0">
                <a:solidFill>
                  <a:schemeClr val="bg1"/>
                </a:solidFill>
              </a:rPr>
              <a:t> Cache-Control;	</a:t>
            </a:r>
            <a:r>
              <a:rPr lang="zh-CN" altLang="en-US" dirty="0">
                <a:solidFill>
                  <a:schemeClr val="bg1"/>
                </a:solidFill>
              </a:rPr>
              <a:t>设置哪些头部转发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 err="1">
                <a:solidFill>
                  <a:schemeClr val="bg1"/>
                </a:solidFill>
              </a:rPr>
              <a:t>proxy_pass_request_header</a:t>
            </a:r>
            <a:r>
              <a:rPr lang="en-US" altLang="zh-CN" dirty="0">
                <a:solidFill>
                  <a:schemeClr val="bg1"/>
                </a:solidFill>
              </a:rPr>
              <a:t> on;	</a:t>
            </a:r>
            <a:r>
              <a:rPr lang="zh-CN" altLang="en-US" dirty="0">
                <a:solidFill>
                  <a:schemeClr val="bg1"/>
                </a:solidFill>
              </a:rPr>
              <a:t>设置转发</a:t>
            </a:r>
            <a:r>
              <a:rPr lang="en-US" altLang="zh-CN" dirty="0">
                <a:solidFill>
                  <a:schemeClr val="bg1"/>
                </a:solidFill>
              </a:rPr>
              <a:t>http</a:t>
            </a:r>
            <a:r>
              <a:rPr lang="zh-CN" altLang="en-US" dirty="0">
                <a:solidFill>
                  <a:schemeClr val="bg1"/>
                </a:solidFill>
              </a:rPr>
              <a:t>请求头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 err="1">
                <a:solidFill>
                  <a:schemeClr val="bg1"/>
                </a:solidFill>
              </a:rPr>
              <a:t>proxy_pass_request_body</a:t>
            </a:r>
            <a:r>
              <a:rPr lang="en-US" altLang="zh-CN" dirty="0">
                <a:solidFill>
                  <a:schemeClr val="bg1"/>
                </a:solidFill>
              </a:rPr>
              <a:t> on;	</a:t>
            </a:r>
            <a:r>
              <a:rPr lang="zh-CN" altLang="en-US" dirty="0">
                <a:solidFill>
                  <a:schemeClr val="bg1"/>
                </a:solidFill>
              </a:rPr>
              <a:t>设置转发请求体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BB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noFill/>
              </a:rPr>
              <a:t>   </a:t>
            </a:r>
            <a:endParaRPr lang="zh-CN" altLang="en-US" dirty="0">
              <a:noFill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6430" y="687070"/>
            <a:ext cx="40944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upstream</a:t>
            </a: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2" name="文本框 1"/>
          <p:cNvSpPr txBox="1"/>
          <p:nvPr/>
        </p:nvSpPr>
        <p:spPr>
          <a:xfrm>
            <a:off x="343535" y="1506220"/>
            <a:ext cx="11565890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dirty="0">
                <a:solidFill>
                  <a:schemeClr val="bg1"/>
                </a:solidFill>
              </a:rPr>
              <a:t>负载均衡模块，通过一个简单的调度算法来实现客户</a:t>
            </a:r>
            <a:r>
              <a:rPr lang="en-US" altLang="zh-CN" dirty="0" err="1">
                <a:solidFill>
                  <a:schemeClr val="bg1"/>
                </a:solidFill>
              </a:rPr>
              <a:t>ip</a:t>
            </a:r>
            <a:r>
              <a:rPr lang="zh-CN" altLang="en-US" dirty="0">
                <a:solidFill>
                  <a:schemeClr val="bg1"/>
                </a:solidFill>
              </a:rPr>
              <a:t>到后端服务器的负载平衡</a:t>
            </a:r>
          </a:p>
          <a:p>
            <a:endParaRPr lang="zh-CN" altLang="en-US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写法 </a:t>
            </a:r>
            <a:r>
              <a:rPr lang="en-US" altLang="zh-CN" dirty="0">
                <a:solidFill>
                  <a:schemeClr val="bg1"/>
                </a:solidFill>
              </a:rPr>
              <a:t>upstream  </a:t>
            </a:r>
            <a:r>
              <a:rPr lang="en-US" altLang="zh-CN" dirty="0" err="1">
                <a:solidFill>
                  <a:schemeClr val="bg1"/>
                </a:solidFill>
              </a:rPr>
              <a:t>myproject</a:t>
            </a:r>
            <a:r>
              <a:rPr lang="en-US" altLang="zh-CN" dirty="0">
                <a:solidFill>
                  <a:schemeClr val="bg1"/>
                </a:solidFill>
              </a:rPr>
              <a:t>{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en-US" altLang="zh-CN" dirty="0" err="1">
                <a:solidFill>
                  <a:schemeClr val="bg1"/>
                </a:solidFill>
              </a:rPr>
              <a:t>ip_hash</a:t>
            </a:r>
            <a:r>
              <a:rPr lang="en-US" altLang="zh-CN" dirty="0">
                <a:solidFill>
                  <a:schemeClr val="bg1"/>
                </a:solidFill>
              </a:rPr>
              <a:t>;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        	server 127.0.0.1:8000;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server 127.0.0.1:8001 down;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server 127.0.0.1:8002 weight=3;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server 127.0.0.1:8003 backup</a:t>
            </a:r>
            <a:r>
              <a:rPr lang="zh-CN" altLang="en-US" dirty="0">
                <a:solidFill>
                  <a:schemeClr val="bg1"/>
                </a:solidFill>
              </a:rPr>
              <a:t>；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fair</a:t>
            </a:r>
            <a:r>
              <a:rPr lang="zh-CN" altLang="en-US" dirty="0">
                <a:solidFill>
                  <a:schemeClr val="bg1"/>
                </a:solidFill>
              </a:rPr>
              <a:t>；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          }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负载均衡算法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weight 	</a:t>
            </a:r>
            <a:r>
              <a:rPr lang="zh-CN" altLang="en-US" dirty="0">
                <a:solidFill>
                  <a:schemeClr val="bg1"/>
                </a:solidFill>
              </a:rPr>
              <a:t>负载权重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down	</a:t>
            </a:r>
            <a:r>
              <a:rPr lang="zh-CN" altLang="en-US" dirty="0">
                <a:solidFill>
                  <a:schemeClr val="bg1"/>
                </a:solidFill>
              </a:rPr>
              <a:t>当前</a:t>
            </a:r>
            <a:r>
              <a:rPr lang="en-US" altLang="zh-CN" dirty="0">
                <a:solidFill>
                  <a:schemeClr val="bg1"/>
                </a:solidFill>
              </a:rPr>
              <a:t>server</a:t>
            </a:r>
            <a:r>
              <a:rPr lang="zh-CN" altLang="en-US" dirty="0">
                <a:solidFill>
                  <a:schemeClr val="bg1"/>
                </a:solidFill>
              </a:rPr>
              <a:t>不</a:t>
            </a:r>
            <a:r>
              <a:rPr lang="zh-CN" altLang="en-US" dirty="0" smtClean="0">
                <a:solidFill>
                  <a:schemeClr val="bg1"/>
                </a:solidFill>
              </a:rPr>
              <a:t>参与负载均衡</a:t>
            </a:r>
            <a:endParaRPr lang="zh-CN" altLang="en-US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	backup	</a:t>
            </a:r>
            <a:r>
              <a:rPr lang="zh-CN" altLang="en-US" dirty="0">
                <a:solidFill>
                  <a:schemeClr val="bg1"/>
                </a:solidFill>
              </a:rPr>
              <a:t>其它机器全</a:t>
            </a:r>
            <a:r>
              <a:rPr lang="en-US" altLang="zh-CN" dirty="0">
                <a:solidFill>
                  <a:schemeClr val="bg1"/>
                </a:solidFill>
              </a:rPr>
              <a:t>down</a:t>
            </a:r>
            <a:r>
              <a:rPr lang="zh-CN" altLang="en-US" dirty="0">
                <a:solidFill>
                  <a:schemeClr val="bg1"/>
                </a:solidFill>
              </a:rPr>
              <a:t>掉或满载使用此服务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en-US" altLang="zh-CN" dirty="0" err="1">
                <a:solidFill>
                  <a:schemeClr val="bg1"/>
                </a:solidFill>
              </a:rPr>
              <a:t>ip_hash</a:t>
            </a:r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zh-CN" altLang="en-US" dirty="0">
                <a:solidFill>
                  <a:schemeClr val="bg1"/>
                </a:solidFill>
              </a:rPr>
              <a:t>按每个请求的</a:t>
            </a:r>
            <a:r>
              <a:rPr lang="en-US" altLang="zh-CN" dirty="0">
                <a:solidFill>
                  <a:schemeClr val="bg1"/>
                </a:solidFill>
              </a:rPr>
              <a:t>hash</a:t>
            </a:r>
            <a:r>
              <a:rPr lang="zh-CN" altLang="en-US" dirty="0">
                <a:solidFill>
                  <a:schemeClr val="bg1"/>
                </a:solidFill>
              </a:rPr>
              <a:t>结果分配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fair	</a:t>
            </a:r>
            <a:r>
              <a:rPr lang="zh-CN" altLang="en-US" dirty="0">
                <a:solidFill>
                  <a:schemeClr val="bg1"/>
                </a:solidFill>
              </a:rPr>
              <a:t>按后端响应时间来分（第三方的）</a:t>
            </a: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pic>
        <p:nvPicPr>
          <p:cNvPr id="3080" name="Picture 8" descr="C:\Users\Administrator\Desktop\未标题-1 拷贝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41032" y="793109"/>
            <a:ext cx="9336505" cy="5251430"/>
          </a:xfrm>
          <a:prstGeom prst="rect">
            <a:avLst/>
          </a:prstGeom>
          <a:noFill/>
        </p:spPr>
      </p:pic>
      <p:pic>
        <p:nvPicPr>
          <p:cNvPr id="3076" name="Picture 4" descr="C:\Users\Administrator\Desktop\做教育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4865" y="246313"/>
            <a:ext cx="11754904" cy="6611687"/>
          </a:xfrm>
          <a:prstGeom prst="rect">
            <a:avLst/>
          </a:prstGeom>
          <a:noFill/>
        </p:spPr>
      </p:pic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86857" y="4220266"/>
            <a:ext cx="1560786" cy="468119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3657600" y="2317531"/>
            <a:ext cx="4556233" cy="10562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45888" y="2490947"/>
            <a:ext cx="46748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rgbClr val="232A34"/>
                </a:solidFill>
              </a:rPr>
              <a:t>THANK  YOU</a:t>
            </a:r>
            <a:endParaRPr lang="zh-CN" altLang="en-US" sz="4000" b="1" dirty="0">
              <a:solidFill>
                <a:srgbClr val="232A3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C:\Users\Administrator\Desktop\未标题-1 2拷贝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58001"/>
          </a:xfrm>
          <a:prstGeom prst="rect">
            <a:avLst/>
          </a:prstGeom>
          <a:noFill/>
        </p:spPr>
      </p:pic>
      <p:sp>
        <p:nvSpPr>
          <p:cNvPr id="3" name="矩形 2"/>
          <p:cNvSpPr/>
          <p:nvPr/>
        </p:nvSpPr>
        <p:spPr>
          <a:xfrm>
            <a:off x="5931243" y="1260389"/>
            <a:ext cx="790833" cy="790833"/>
          </a:xfrm>
          <a:prstGeom prst="rect">
            <a:avLst/>
          </a:prstGeom>
          <a:solidFill>
            <a:srgbClr val="EBB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931243" y="2438400"/>
            <a:ext cx="790833" cy="790833"/>
          </a:xfrm>
          <a:prstGeom prst="rect">
            <a:avLst/>
          </a:prstGeom>
          <a:solidFill>
            <a:srgbClr val="EBB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931243" y="3616411"/>
            <a:ext cx="790833" cy="790833"/>
          </a:xfrm>
          <a:prstGeom prst="rect">
            <a:avLst/>
          </a:prstGeom>
          <a:solidFill>
            <a:srgbClr val="EBB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931243" y="4794421"/>
            <a:ext cx="790833" cy="790833"/>
          </a:xfrm>
          <a:prstGeom prst="rect">
            <a:avLst/>
          </a:prstGeom>
          <a:solidFill>
            <a:srgbClr val="EBB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23719" y="1394195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94487" y="1450427"/>
            <a:ext cx="5239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</a:t>
            </a:r>
            <a:r>
              <a:rPr lang="en-US" altLang="zh-CN" dirty="0" smtClean="0">
                <a:solidFill>
                  <a:schemeClr val="bg1"/>
                </a:solidFill>
              </a:rPr>
              <a:t>Nginx</a:t>
            </a:r>
            <a:r>
              <a:rPr lang="zh-CN" altLang="en-US" dirty="0" smtClean="0">
                <a:solidFill>
                  <a:schemeClr val="bg1"/>
                </a:solidFill>
              </a:rPr>
              <a:t>简介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23719" y="2576609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23719" y="3759022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23717" y="4925671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4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94487" y="2589538"/>
            <a:ext cx="5239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</a:t>
            </a:r>
            <a:r>
              <a:rPr lang="en-US" altLang="zh-CN" dirty="0" smtClean="0">
                <a:solidFill>
                  <a:schemeClr val="bg1"/>
                </a:solidFill>
              </a:rPr>
              <a:t>Nginx</a:t>
            </a:r>
            <a:r>
              <a:rPr lang="zh-CN" altLang="en-US" dirty="0" smtClean="0">
                <a:solidFill>
                  <a:schemeClr val="bg1"/>
                </a:solidFill>
              </a:rPr>
              <a:t>安装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094487" y="3819249"/>
            <a:ext cx="5239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</a:t>
            </a:r>
            <a:r>
              <a:rPr lang="en-US" altLang="zh-CN" dirty="0" smtClean="0">
                <a:solidFill>
                  <a:schemeClr val="bg1"/>
                </a:solidFill>
              </a:rPr>
              <a:t>Nginx</a:t>
            </a:r>
            <a:r>
              <a:rPr lang="zh-CN" altLang="en-US" dirty="0" smtClean="0">
                <a:solidFill>
                  <a:schemeClr val="bg1"/>
                </a:solidFill>
              </a:rPr>
              <a:t>配置文件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094487" y="5048960"/>
            <a:ext cx="5239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</a:t>
            </a:r>
            <a:r>
              <a:rPr lang="en-US" altLang="zh-CN" dirty="0" smtClean="0">
                <a:solidFill>
                  <a:schemeClr val="bg1"/>
                </a:solidFill>
              </a:rPr>
              <a:t>Django</a:t>
            </a:r>
            <a:r>
              <a:rPr lang="zh-CN" altLang="en-US" smtClean="0">
                <a:solidFill>
                  <a:schemeClr val="bg1"/>
                </a:solidFill>
              </a:rPr>
              <a:t>项目部署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2051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BB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noFill/>
              </a:rPr>
              <a:t>   </a:t>
            </a:r>
            <a:endParaRPr lang="zh-CN" altLang="en-US" dirty="0">
              <a:noFill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6430" y="687070"/>
            <a:ext cx="26873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Nginx</a:t>
            </a:r>
            <a:r>
              <a:rPr lang="zh-CN" altLang="en-US" sz="2800" b="1" dirty="0">
                <a:solidFill>
                  <a:schemeClr val="bg1"/>
                </a:solidFill>
              </a:rPr>
              <a:t>简介</a:t>
            </a: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2" name="文本框 1"/>
          <p:cNvSpPr txBox="1"/>
          <p:nvPr/>
        </p:nvSpPr>
        <p:spPr>
          <a:xfrm>
            <a:off x="380365" y="2005330"/>
            <a:ext cx="1143127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Nginx</a:t>
            </a:r>
            <a:r>
              <a:rPr lang="zh-CN" altLang="en-US" dirty="0">
                <a:solidFill>
                  <a:schemeClr val="bg1"/>
                </a:solidFill>
              </a:rPr>
              <a:t>是一个高性能的</a:t>
            </a:r>
            <a:r>
              <a:rPr lang="en-US" altLang="zh-CN" dirty="0">
                <a:solidFill>
                  <a:schemeClr val="bg1"/>
                </a:solidFill>
              </a:rPr>
              <a:t>HTTP</a:t>
            </a:r>
            <a:r>
              <a:rPr lang="zh-CN" altLang="en-US" dirty="0">
                <a:solidFill>
                  <a:schemeClr val="bg1"/>
                </a:solidFill>
              </a:rPr>
              <a:t>和反向代理服务器，也是一个</a:t>
            </a:r>
            <a:r>
              <a:rPr lang="en-US" altLang="zh-CN" dirty="0">
                <a:solidFill>
                  <a:schemeClr val="bg1"/>
                </a:solidFill>
              </a:rPr>
              <a:t>IMAP/POP3/SMTP</a:t>
            </a:r>
            <a:r>
              <a:rPr lang="zh-CN" altLang="en-US" dirty="0">
                <a:solidFill>
                  <a:schemeClr val="bg1"/>
                </a:solidFill>
              </a:rPr>
              <a:t>服务器。</a:t>
            </a:r>
          </a:p>
          <a:p>
            <a:endParaRPr lang="zh-CN" altLang="en-US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  <a:sym typeface="+mn-ea"/>
              </a:rPr>
              <a:t>Nginx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是一款轻量级的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Web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服务器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/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反向代理服务器以及电子邮件代理服务器</a:t>
            </a:r>
            <a:r>
              <a:rPr lang="zh-CN" altLang="en-US" dirty="0">
                <a:solidFill>
                  <a:schemeClr val="bg1"/>
                </a:solidFill>
              </a:rPr>
              <a:t>，其特点是占用内存少，并发能力强，在同类型的网页服务器中表现优秀</a:t>
            </a:r>
          </a:p>
          <a:p>
            <a:endParaRPr lang="zh-CN" altLang="en-US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Nginx</a:t>
            </a:r>
            <a:r>
              <a:rPr lang="zh-CN" altLang="en-US" dirty="0">
                <a:solidFill>
                  <a:schemeClr val="bg1"/>
                </a:solidFill>
              </a:rPr>
              <a:t>是由伊戈尔</a:t>
            </a:r>
            <a:r>
              <a:rPr lang="en-US" altLang="zh-CN" dirty="0">
                <a:solidFill>
                  <a:schemeClr val="bg1"/>
                </a:solidFill>
              </a:rPr>
              <a:t>.</a:t>
            </a:r>
            <a:r>
              <a:rPr lang="zh-CN" altLang="en-US" dirty="0">
                <a:solidFill>
                  <a:schemeClr val="bg1"/>
                </a:solidFill>
              </a:rPr>
              <a:t>塞索耶夫开发的，于</a:t>
            </a:r>
            <a:r>
              <a:rPr lang="en-US" altLang="zh-CN" dirty="0">
                <a:solidFill>
                  <a:schemeClr val="bg1"/>
                </a:solidFill>
              </a:rPr>
              <a:t>2004</a:t>
            </a:r>
            <a:r>
              <a:rPr lang="zh-CN" altLang="en-US" dirty="0">
                <a:solidFill>
                  <a:schemeClr val="bg1"/>
                </a:solidFill>
              </a:rPr>
              <a:t>年</a:t>
            </a:r>
            <a:r>
              <a:rPr lang="en-US" altLang="zh-CN" dirty="0">
                <a:solidFill>
                  <a:schemeClr val="bg1"/>
                </a:solidFill>
              </a:rPr>
              <a:t>10</a:t>
            </a:r>
            <a:r>
              <a:rPr lang="zh-CN" altLang="en-US" dirty="0">
                <a:solidFill>
                  <a:schemeClr val="bg1"/>
                </a:solidFill>
              </a:rPr>
              <a:t>月</a:t>
            </a:r>
            <a:r>
              <a:rPr lang="en-US" altLang="zh-CN" dirty="0">
                <a:solidFill>
                  <a:schemeClr val="bg1"/>
                </a:solidFill>
              </a:rPr>
              <a:t>4</a:t>
            </a:r>
            <a:r>
              <a:rPr lang="zh-CN" altLang="en-US" dirty="0">
                <a:solidFill>
                  <a:schemeClr val="bg1"/>
                </a:solidFill>
              </a:rPr>
              <a:t>日公开源码，以类</a:t>
            </a:r>
            <a:r>
              <a:rPr lang="en-US" altLang="zh-CN" dirty="0">
                <a:solidFill>
                  <a:schemeClr val="bg1"/>
                </a:solidFill>
              </a:rPr>
              <a:t>BSD</a:t>
            </a:r>
            <a:r>
              <a:rPr lang="zh-CN" altLang="en-US" dirty="0">
                <a:solidFill>
                  <a:schemeClr val="bg1"/>
                </a:solidFill>
              </a:rPr>
              <a:t>许可证形式发布</a:t>
            </a:r>
          </a:p>
          <a:p>
            <a:endParaRPr lang="zh-CN" altLang="en-US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Nginx</a:t>
            </a:r>
            <a:r>
              <a:rPr lang="zh-CN" altLang="en-US" dirty="0">
                <a:solidFill>
                  <a:schemeClr val="bg1"/>
                </a:solidFill>
              </a:rPr>
              <a:t>因它的稳定性，丰富的功能，示例配置文件和低系统资源的消耗而闻名</a:t>
            </a:r>
          </a:p>
          <a:p>
            <a:endParaRPr lang="zh-CN" altLang="en-US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中国大陆使用</a:t>
            </a:r>
            <a:r>
              <a:rPr lang="en-US" altLang="zh-CN" dirty="0">
                <a:solidFill>
                  <a:schemeClr val="bg1"/>
                </a:solidFill>
              </a:rPr>
              <a:t>Nginx</a:t>
            </a:r>
            <a:r>
              <a:rPr lang="zh-CN" altLang="en-US" dirty="0">
                <a:solidFill>
                  <a:schemeClr val="bg1"/>
                </a:solidFill>
              </a:rPr>
              <a:t>的网站</a:t>
            </a:r>
            <a:r>
              <a:rPr lang="en-US" altLang="zh-CN" dirty="0">
                <a:solidFill>
                  <a:schemeClr val="bg1"/>
                </a:solidFill>
              </a:rPr>
              <a:t>: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zh-CN" altLang="en-US" dirty="0">
                <a:solidFill>
                  <a:schemeClr val="bg1"/>
                </a:solidFill>
              </a:rPr>
              <a:t>淘宝，京东，腾讯，百度，新浪，网易</a:t>
            </a:r>
            <a:r>
              <a:rPr lang="en-US" altLang="zh-CN" dirty="0">
                <a:solidFill>
                  <a:schemeClr val="bg1"/>
                </a:solidFill>
              </a:rPr>
              <a:t>...</a:t>
            </a: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BB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noFill/>
              </a:rPr>
              <a:t>   </a:t>
            </a:r>
            <a:endParaRPr lang="zh-CN" altLang="en-US" dirty="0">
              <a:noFill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6430" y="687070"/>
            <a:ext cx="37401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Nginx</a:t>
            </a:r>
            <a:r>
              <a:rPr lang="zh-CN" altLang="en-US" sz="2800" b="1" dirty="0">
                <a:solidFill>
                  <a:schemeClr val="bg1"/>
                </a:solidFill>
              </a:rPr>
              <a:t>简介</a:t>
            </a: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2" name="文本框 1"/>
          <p:cNvSpPr txBox="1"/>
          <p:nvPr/>
        </p:nvSpPr>
        <p:spPr>
          <a:xfrm>
            <a:off x="313055" y="1699260"/>
            <a:ext cx="11566525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官网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http://nginx.org/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中文资料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http://www.nginx.cn/doc/index.html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	http://tengine.taobao.org/book/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为什么选择</a:t>
            </a:r>
            <a:r>
              <a:rPr lang="en-US" altLang="zh-CN" dirty="0">
                <a:solidFill>
                  <a:schemeClr val="bg1"/>
                </a:solidFill>
              </a:rPr>
              <a:t>Nginx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zh-CN" altLang="en-US" dirty="0">
                <a:solidFill>
                  <a:schemeClr val="bg1"/>
                </a:solidFill>
              </a:rPr>
              <a:t>作为</a:t>
            </a:r>
            <a:r>
              <a:rPr lang="en-US" altLang="zh-CN" dirty="0">
                <a:solidFill>
                  <a:schemeClr val="bg1"/>
                </a:solidFill>
              </a:rPr>
              <a:t>We</a:t>
            </a:r>
            <a:r>
              <a:rPr lang="zh-CN" altLang="en-US" dirty="0">
                <a:solidFill>
                  <a:schemeClr val="bg1"/>
                </a:solidFill>
              </a:rPr>
              <a:t>服务器：相比</a:t>
            </a:r>
            <a:r>
              <a:rPr lang="en-US" altLang="zh-CN" dirty="0">
                <a:solidFill>
                  <a:schemeClr val="bg1"/>
                </a:solidFill>
              </a:rPr>
              <a:t>Apache</a:t>
            </a:r>
            <a:r>
              <a:rPr lang="zh-CN" altLang="en-US" dirty="0">
                <a:solidFill>
                  <a:schemeClr val="bg1"/>
                </a:solidFill>
              </a:rPr>
              <a:t>，</a:t>
            </a:r>
            <a:r>
              <a:rPr lang="en-US" altLang="zh-CN" dirty="0">
                <a:solidFill>
                  <a:schemeClr val="bg1"/>
                </a:solidFill>
              </a:rPr>
              <a:t>Nginx</a:t>
            </a:r>
            <a:r>
              <a:rPr lang="zh-CN" altLang="en-US" dirty="0">
                <a:solidFill>
                  <a:schemeClr val="bg1"/>
                </a:solidFill>
              </a:rPr>
              <a:t>使用资源更少，支持更多的并发连接，体现更高的效率，使</a:t>
            </a:r>
            <a:r>
              <a:rPr lang="en-US" altLang="zh-CN" dirty="0">
                <a:solidFill>
                  <a:schemeClr val="bg1"/>
                </a:solidFill>
              </a:rPr>
              <a:t>Nginx</a:t>
            </a:r>
            <a:r>
              <a:rPr lang="zh-CN" altLang="en-US" dirty="0">
                <a:solidFill>
                  <a:schemeClr val="bg1"/>
                </a:solidFill>
              </a:rPr>
              <a:t>倍受欢迎，能够支持高达</a:t>
            </a:r>
            <a:r>
              <a:rPr lang="en-US" altLang="zh-CN" dirty="0">
                <a:solidFill>
                  <a:schemeClr val="bg1"/>
                </a:solidFill>
              </a:rPr>
              <a:t>50000</a:t>
            </a:r>
            <a:r>
              <a:rPr lang="zh-CN" altLang="en-US" dirty="0">
                <a:solidFill>
                  <a:schemeClr val="bg1"/>
                </a:solidFill>
              </a:rPr>
              <a:t>个并发连接数的响应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zh-CN" altLang="en-US" dirty="0">
                <a:solidFill>
                  <a:schemeClr val="bg1"/>
                </a:solidFill>
              </a:rPr>
              <a:t>作为负载均衡服务器：</a:t>
            </a:r>
            <a:r>
              <a:rPr lang="en-US" altLang="zh-CN" dirty="0">
                <a:solidFill>
                  <a:schemeClr val="bg1"/>
                </a:solidFill>
              </a:rPr>
              <a:t>Nginx</a:t>
            </a:r>
            <a:r>
              <a:rPr lang="zh-CN" altLang="en-US" dirty="0">
                <a:solidFill>
                  <a:schemeClr val="bg1"/>
                </a:solidFill>
              </a:rPr>
              <a:t>既可以在内部直接支持</a:t>
            </a:r>
            <a:r>
              <a:rPr lang="en-US" altLang="zh-CN" dirty="0" err="1">
                <a:solidFill>
                  <a:schemeClr val="bg1"/>
                </a:solidFill>
              </a:rPr>
              <a:t>Redis</a:t>
            </a:r>
            <a:r>
              <a:rPr lang="zh-CN" altLang="en-US" dirty="0">
                <a:solidFill>
                  <a:schemeClr val="bg1"/>
                </a:solidFill>
              </a:rPr>
              <a:t>和</a:t>
            </a:r>
            <a:r>
              <a:rPr lang="en-US" altLang="zh-CN" dirty="0">
                <a:solidFill>
                  <a:schemeClr val="bg1"/>
                </a:solidFill>
              </a:rPr>
              <a:t>PHP</a:t>
            </a:r>
            <a:r>
              <a:rPr lang="zh-CN" altLang="en-US" dirty="0">
                <a:solidFill>
                  <a:schemeClr val="bg1"/>
                </a:solidFill>
              </a:rPr>
              <a:t>，也可以支持作为</a:t>
            </a:r>
            <a:r>
              <a:rPr lang="en-US" altLang="zh-CN" dirty="0">
                <a:solidFill>
                  <a:schemeClr val="bg1"/>
                </a:solidFill>
              </a:rPr>
              <a:t>HTTP</a:t>
            </a:r>
            <a:r>
              <a:rPr lang="zh-CN" altLang="en-US" dirty="0">
                <a:solidFill>
                  <a:schemeClr val="bg1"/>
                </a:solidFill>
              </a:rPr>
              <a:t>代理服务器对外进行服务，</a:t>
            </a:r>
            <a:r>
              <a:rPr lang="en-US" altLang="zh-CN" dirty="0">
                <a:solidFill>
                  <a:schemeClr val="bg1"/>
                </a:solidFill>
              </a:rPr>
              <a:t>Nginx</a:t>
            </a:r>
            <a:r>
              <a:rPr lang="zh-CN" altLang="en-US" dirty="0">
                <a:solidFill>
                  <a:schemeClr val="bg1"/>
                </a:solidFill>
              </a:rPr>
              <a:t>使用</a:t>
            </a:r>
            <a:r>
              <a:rPr lang="en-US" altLang="zh-CN" dirty="0">
                <a:solidFill>
                  <a:schemeClr val="bg1"/>
                </a:solidFill>
              </a:rPr>
              <a:t>C</a:t>
            </a:r>
            <a:r>
              <a:rPr lang="zh-CN" altLang="en-US" dirty="0">
                <a:solidFill>
                  <a:schemeClr val="bg1"/>
                </a:solidFill>
              </a:rPr>
              <a:t>编写，不论是系统资源开销还是</a:t>
            </a:r>
            <a:r>
              <a:rPr lang="en-US" altLang="zh-CN" dirty="0">
                <a:solidFill>
                  <a:schemeClr val="bg1"/>
                </a:solidFill>
              </a:rPr>
              <a:t>CPU</a:t>
            </a:r>
            <a:r>
              <a:rPr lang="zh-CN" altLang="en-US" dirty="0">
                <a:solidFill>
                  <a:schemeClr val="bg1"/>
                </a:solidFill>
              </a:rPr>
              <a:t>使用效率</a:t>
            </a:r>
            <a:r>
              <a:rPr lang="zh-CN" dirty="0">
                <a:solidFill>
                  <a:schemeClr val="bg1"/>
                </a:solidFill>
              </a:rPr>
              <a:t>都处理的非常优秀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Nginx</a:t>
            </a:r>
            <a:r>
              <a:rPr lang="zh-CN" altLang="en-US" dirty="0">
                <a:solidFill>
                  <a:schemeClr val="bg1"/>
                </a:solidFill>
              </a:rPr>
              <a:t>安装非常简单，配置文件非常简洁，</a:t>
            </a:r>
            <a:r>
              <a:rPr lang="en-US" altLang="zh-CN" dirty="0">
                <a:solidFill>
                  <a:schemeClr val="bg1"/>
                </a:solidFill>
              </a:rPr>
              <a:t>Bug</a:t>
            </a:r>
            <a:r>
              <a:rPr lang="zh-CN" altLang="en-US" dirty="0">
                <a:solidFill>
                  <a:schemeClr val="bg1"/>
                </a:solidFill>
              </a:rPr>
              <a:t>非常少：</a:t>
            </a:r>
            <a:r>
              <a:rPr lang="en-US" altLang="zh-CN" dirty="0">
                <a:solidFill>
                  <a:schemeClr val="bg1"/>
                </a:solidFill>
              </a:rPr>
              <a:t>Nginx</a:t>
            </a:r>
            <a:r>
              <a:rPr lang="zh-CN" altLang="en-US" dirty="0">
                <a:solidFill>
                  <a:schemeClr val="bg1"/>
                </a:solidFill>
              </a:rPr>
              <a:t>启动非常容易，并且几乎可以做到</a:t>
            </a:r>
            <a:r>
              <a:rPr lang="en-US" altLang="zh-CN" dirty="0">
                <a:solidFill>
                  <a:schemeClr val="bg1"/>
                </a:solidFill>
              </a:rPr>
              <a:t>7 * 24</a:t>
            </a:r>
            <a:r>
              <a:rPr lang="zh-CN" altLang="en-US" dirty="0">
                <a:solidFill>
                  <a:schemeClr val="bg1"/>
                </a:solidFill>
              </a:rPr>
              <a:t>小时不间断运行，即使运行数个月也不需要重新启动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BB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noFill/>
              </a:rPr>
              <a:t>   </a:t>
            </a:r>
            <a:endParaRPr lang="zh-CN" altLang="en-US" dirty="0">
              <a:noFill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6430" y="687070"/>
            <a:ext cx="35464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Nginx</a:t>
            </a:r>
            <a:r>
              <a:rPr lang="zh-CN" altLang="en-US" sz="2800" b="1" dirty="0">
                <a:solidFill>
                  <a:schemeClr val="bg1"/>
                </a:solidFill>
              </a:rPr>
              <a:t>安装</a:t>
            </a: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2" name="文本框 1"/>
          <p:cNvSpPr txBox="1"/>
          <p:nvPr/>
        </p:nvSpPr>
        <p:spPr>
          <a:xfrm>
            <a:off x="311785" y="1952625"/>
            <a:ext cx="1155954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Nginx</a:t>
            </a:r>
            <a:r>
              <a:rPr lang="zh-CN" altLang="en-US" dirty="0">
                <a:solidFill>
                  <a:schemeClr val="bg1"/>
                </a:solidFill>
              </a:rPr>
              <a:t>安装主要有两种方式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zh-CN" altLang="en-US" dirty="0">
                <a:solidFill>
                  <a:schemeClr val="bg1"/>
                </a:solidFill>
              </a:rPr>
              <a:t>源码安装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	1. </a:t>
            </a:r>
            <a:r>
              <a:rPr lang="zh-CN" altLang="en-US" dirty="0">
                <a:solidFill>
                  <a:schemeClr val="bg1"/>
                </a:solidFill>
              </a:rPr>
              <a:t>下载源码压缩包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	2. </a:t>
            </a:r>
            <a:r>
              <a:rPr lang="zh-CN" altLang="en-US" dirty="0">
                <a:solidFill>
                  <a:schemeClr val="bg1"/>
                </a:solidFill>
              </a:rPr>
              <a:t>安装源码编译依赖包 </a:t>
            </a:r>
            <a:r>
              <a:rPr lang="en-US" altLang="zh-CN" dirty="0" err="1">
                <a:solidFill>
                  <a:schemeClr val="bg1"/>
                </a:solidFill>
              </a:rPr>
              <a:t>gcc,zlib,make</a:t>
            </a:r>
            <a:r>
              <a:rPr lang="en-US" altLang="zh-CN" dirty="0">
                <a:solidFill>
                  <a:schemeClr val="bg1"/>
                </a:solidFill>
              </a:rPr>
              <a:t>...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	3. </a:t>
            </a:r>
            <a:r>
              <a:rPr lang="zh-CN" altLang="en-US" dirty="0">
                <a:solidFill>
                  <a:schemeClr val="bg1"/>
                </a:solidFill>
              </a:rPr>
              <a:t>配置编译模块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	4. make &amp;&amp; make test 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	5. make	install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zh-CN" altLang="en-US" dirty="0">
                <a:solidFill>
                  <a:schemeClr val="bg1"/>
                </a:solidFill>
              </a:rPr>
              <a:t>包管理工具安装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	1. </a:t>
            </a:r>
            <a:r>
              <a:rPr lang="zh-CN" altLang="en-US" dirty="0">
                <a:solidFill>
                  <a:schemeClr val="bg1"/>
                </a:solidFill>
              </a:rPr>
              <a:t>去官网将所使用依赖添加到包管理工具中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	2. </a:t>
            </a:r>
            <a:r>
              <a:rPr lang="zh-CN" altLang="en-US" dirty="0">
                <a:solidFill>
                  <a:schemeClr val="bg1"/>
                </a:solidFill>
              </a:rPr>
              <a:t>更新包管理工具资源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	3. </a:t>
            </a:r>
            <a:r>
              <a:rPr lang="zh-CN" altLang="en-US" dirty="0">
                <a:solidFill>
                  <a:schemeClr val="bg1"/>
                </a:solidFill>
              </a:rPr>
              <a:t>使用包管理工具安装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BB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noFill/>
              </a:rPr>
              <a:t>   </a:t>
            </a:r>
            <a:endParaRPr lang="zh-CN" altLang="en-US" dirty="0">
              <a:noFill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6430" y="687070"/>
            <a:ext cx="26873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Nginx</a:t>
            </a:r>
            <a:r>
              <a:rPr lang="zh-CN" altLang="en-US" sz="2800" b="1" dirty="0">
                <a:solidFill>
                  <a:schemeClr val="bg1"/>
                </a:solidFill>
              </a:rPr>
              <a:t>控制</a:t>
            </a: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2" name="文本框 1"/>
          <p:cNvSpPr txBox="1"/>
          <p:nvPr/>
        </p:nvSpPr>
        <p:spPr>
          <a:xfrm>
            <a:off x="367030" y="1503680"/>
            <a:ext cx="11457940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启动</a:t>
            </a:r>
            <a:r>
              <a:rPr lang="en-US" altLang="zh-CN" dirty="0">
                <a:solidFill>
                  <a:schemeClr val="bg1"/>
                </a:solidFill>
              </a:rPr>
              <a:t>Nginx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en-US" altLang="zh-CN" dirty="0" err="1">
                <a:solidFill>
                  <a:schemeClr val="bg1"/>
                </a:solidFill>
              </a:rPr>
              <a:t>nginx</a:t>
            </a:r>
            <a:r>
              <a:rPr lang="en-US" altLang="zh-CN" dirty="0">
                <a:solidFill>
                  <a:schemeClr val="bg1"/>
                </a:solidFill>
              </a:rPr>
              <a:t> 	[ -c  </a:t>
            </a:r>
            <a:r>
              <a:rPr lang="en-US" altLang="zh-CN" dirty="0" err="1">
                <a:solidFill>
                  <a:schemeClr val="bg1"/>
                </a:solidFill>
              </a:rPr>
              <a:t>configpath</a:t>
            </a:r>
            <a:r>
              <a:rPr lang="en-US" altLang="zh-CN" dirty="0">
                <a:solidFill>
                  <a:schemeClr val="bg1"/>
                </a:solidFill>
              </a:rPr>
              <a:t>]</a:t>
            </a:r>
            <a:endParaRPr lang="zh-CN" altLang="en-US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信息查看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en-US" altLang="zh-CN" dirty="0" err="1">
                <a:solidFill>
                  <a:schemeClr val="bg1"/>
                </a:solidFill>
              </a:rPr>
              <a:t>nginx</a:t>
            </a:r>
            <a:r>
              <a:rPr lang="en-US" altLang="zh-CN" dirty="0">
                <a:solidFill>
                  <a:schemeClr val="bg1"/>
                </a:solidFill>
              </a:rPr>
              <a:t> 	-v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en-US" altLang="zh-CN" dirty="0" err="1">
                <a:solidFill>
                  <a:schemeClr val="bg1"/>
                </a:solidFill>
              </a:rPr>
              <a:t>nginx</a:t>
            </a:r>
            <a:r>
              <a:rPr lang="en-US" altLang="zh-CN" dirty="0">
                <a:solidFill>
                  <a:schemeClr val="bg1"/>
                </a:solidFill>
              </a:rPr>
              <a:t>	-V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控制</a:t>
            </a:r>
            <a:r>
              <a:rPr lang="en-US" altLang="zh-CN" dirty="0">
                <a:solidFill>
                  <a:schemeClr val="bg1"/>
                </a:solidFill>
              </a:rPr>
              <a:t>Nginx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en-US" altLang="zh-CN" dirty="0" err="1">
                <a:solidFill>
                  <a:schemeClr val="bg1"/>
                </a:solidFill>
              </a:rPr>
              <a:t>nginx</a:t>
            </a:r>
            <a:r>
              <a:rPr lang="en-US" altLang="zh-CN" dirty="0">
                <a:solidFill>
                  <a:schemeClr val="bg1"/>
                </a:solidFill>
              </a:rPr>
              <a:t> -s signal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	stop 		</a:t>
            </a:r>
            <a:r>
              <a:rPr lang="zh-CN" altLang="en-US" dirty="0">
                <a:solidFill>
                  <a:schemeClr val="bg1"/>
                </a:solidFill>
              </a:rPr>
              <a:t>快速关闭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	quit		</a:t>
            </a:r>
            <a:r>
              <a:rPr lang="zh-CN" altLang="en-US" dirty="0">
                <a:solidFill>
                  <a:schemeClr val="bg1"/>
                </a:solidFill>
              </a:rPr>
              <a:t>优雅的关闭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		reload		</a:t>
            </a:r>
            <a:r>
              <a:rPr lang="zh-CN" altLang="en-US" dirty="0">
                <a:solidFill>
                  <a:schemeClr val="bg1"/>
                </a:solidFill>
              </a:rPr>
              <a:t>重新加载配置</a:t>
            </a:r>
          </a:p>
          <a:p>
            <a:endParaRPr lang="zh-CN" altLang="en-US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通过系统管理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en-US" altLang="zh-CN" dirty="0" err="1">
                <a:solidFill>
                  <a:schemeClr val="bg1"/>
                </a:solidFill>
              </a:rPr>
              <a:t>systemctl</a:t>
            </a:r>
            <a:r>
              <a:rPr lang="en-US" altLang="zh-CN" dirty="0">
                <a:solidFill>
                  <a:schemeClr val="bg1"/>
                </a:solidFill>
              </a:rPr>
              <a:t>  status  </a:t>
            </a:r>
            <a:r>
              <a:rPr lang="en-US" altLang="zh-CN" dirty="0" err="1">
                <a:solidFill>
                  <a:schemeClr val="bg1"/>
                </a:solidFill>
              </a:rPr>
              <a:t>nginx</a:t>
            </a:r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zh-CN" altLang="en-US" dirty="0">
                <a:solidFill>
                  <a:schemeClr val="bg1"/>
                </a:solidFill>
              </a:rPr>
              <a:t>查看</a:t>
            </a:r>
            <a:r>
              <a:rPr lang="en-US" altLang="zh-CN" dirty="0" err="1">
                <a:solidFill>
                  <a:schemeClr val="bg1"/>
                </a:solidFill>
              </a:rPr>
              <a:t>nginx</a:t>
            </a:r>
            <a:r>
              <a:rPr lang="zh-CN" altLang="en-US" dirty="0">
                <a:solidFill>
                  <a:schemeClr val="bg1"/>
                </a:solidFill>
              </a:rPr>
              <a:t>状态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en-US" altLang="zh-CN" dirty="0" err="1">
                <a:solidFill>
                  <a:schemeClr val="bg1"/>
                </a:solidFill>
              </a:rPr>
              <a:t>systemctl</a:t>
            </a:r>
            <a:r>
              <a:rPr lang="en-US" altLang="zh-CN" dirty="0">
                <a:solidFill>
                  <a:schemeClr val="bg1"/>
                </a:solidFill>
              </a:rPr>
              <a:t>  start    </a:t>
            </a:r>
            <a:r>
              <a:rPr lang="en-US" altLang="zh-CN" dirty="0" err="1">
                <a:solidFill>
                  <a:schemeClr val="bg1"/>
                </a:solidFill>
              </a:rPr>
              <a:t>nginx</a:t>
            </a:r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zh-CN" altLang="en-US" dirty="0">
                <a:solidFill>
                  <a:schemeClr val="bg1"/>
                </a:solidFill>
              </a:rPr>
              <a:t>启动</a:t>
            </a:r>
            <a:r>
              <a:rPr lang="en-US" altLang="zh-CN" dirty="0" err="1">
                <a:solidFill>
                  <a:schemeClr val="bg1"/>
                </a:solidFill>
              </a:rPr>
              <a:t>nginx</a:t>
            </a:r>
            <a:r>
              <a:rPr lang="zh-CN" altLang="en-US" dirty="0">
                <a:solidFill>
                  <a:schemeClr val="bg1"/>
                </a:solidFill>
              </a:rPr>
              <a:t>服务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en-US" altLang="zh-CN" dirty="0" err="1">
                <a:solidFill>
                  <a:schemeClr val="bg1"/>
                </a:solidFill>
              </a:rPr>
              <a:t>systemctl</a:t>
            </a:r>
            <a:r>
              <a:rPr lang="en-US" altLang="zh-CN" dirty="0">
                <a:solidFill>
                  <a:schemeClr val="bg1"/>
                </a:solidFill>
              </a:rPr>
              <a:t>  stop     </a:t>
            </a:r>
            <a:r>
              <a:rPr lang="en-US" altLang="zh-CN" dirty="0" err="1">
                <a:solidFill>
                  <a:schemeClr val="bg1"/>
                </a:solidFill>
              </a:rPr>
              <a:t>nginx</a:t>
            </a:r>
            <a:r>
              <a:rPr lang="en-US" altLang="zh-CN" dirty="0">
                <a:solidFill>
                  <a:schemeClr val="bg1"/>
                </a:solidFill>
              </a:rPr>
              <a:t>            </a:t>
            </a:r>
            <a:r>
              <a:rPr lang="zh-CN" altLang="en-US" dirty="0">
                <a:solidFill>
                  <a:schemeClr val="bg1"/>
                </a:solidFill>
              </a:rPr>
              <a:t>关闭</a:t>
            </a:r>
            <a:r>
              <a:rPr lang="en-US" altLang="zh-CN" dirty="0" err="1">
                <a:solidFill>
                  <a:schemeClr val="bg1"/>
                </a:solidFill>
              </a:rPr>
              <a:t>nginx</a:t>
            </a:r>
            <a:r>
              <a:rPr lang="zh-CN" altLang="en-US" dirty="0">
                <a:solidFill>
                  <a:schemeClr val="bg1"/>
                </a:solidFill>
              </a:rPr>
              <a:t>服务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en-US" altLang="zh-CN" dirty="0" err="1">
                <a:solidFill>
                  <a:schemeClr val="bg1"/>
                </a:solidFill>
              </a:rPr>
              <a:t>systemctl</a:t>
            </a:r>
            <a:r>
              <a:rPr lang="en-US" altLang="zh-CN" dirty="0">
                <a:solidFill>
                  <a:schemeClr val="bg1"/>
                </a:solidFill>
              </a:rPr>
              <a:t>  enable </a:t>
            </a:r>
            <a:r>
              <a:rPr lang="en-US" altLang="zh-CN" dirty="0" err="1">
                <a:solidFill>
                  <a:schemeClr val="bg1"/>
                </a:solidFill>
              </a:rPr>
              <a:t>nginx</a:t>
            </a:r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zh-CN" altLang="en-US" dirty="0">
                <a:solidFill>
                  <a:schemeClr val="bg1"/>
                </a:solidFill>
              </a:rPr>
              <a:t>设置开机自启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en-US" altLang="zh-CN" dirty="0" err="1">
                <a:solidFill>
                  <a:schemeClr val="bg1"/>
                </a:solidFill>
              </a:rPr>
              <a:t>systemctl</a:t>
            </a:r>
            <a:r>
              <a:rPr lang="en-US" altLang="zh-CN" dirty="0">
                <a:solidFill>
                  <a:schemeClr val="bg1"/>
                </a:solidFill>
              </a:rPr>
              <a:t>  disable </a:t>
            </a:r>
            <a:r>
              <a:rPr lang="en-US" altLang="zh-CN" dirty="0" err="1">
                <a:solidFill>
                  <a:schemeClr val="bg1"/>
                </a:solidFill>
              </a:rPr>
              <a:t>nginx</a:t>
            </a:r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zh-CN" altLang="en-US" dirty="0">
                <a:solidFill>
                  <a:schemeClr val="bg1"/>
                </a:solidFill>
              </a:rPr>
              <a:t>禁止开机自启</a:t>
            </a:r>
          </a:p>
          <a:p>
            <a:endParaRPr lang="zh-CN" altLang="en-US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	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BB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noFill/>
              </a:rPr>
              <a:t>   </a:t>
            </a:r>
            <a:endParaRPr lang="zh-CN" altLang="en-US" dirty="0">
              <a:noFill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6430" y="687070"/>
            <a:ext cx="26873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Nginx</a:t>
            </a:r>
            <a:r>
              <a:rPr lang="zh-CN" altLang="en-US" sz="2800" b="1" dirty="0">
                <a:solidFill>
                  <a:schemeClr val="bg1"/>
                </a:solidFill>
              </a:rPr>
              <a:t>配置文件</a:t>
            </a: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2" name="文本框 1"/>
          <p:cNvSpPr txBox="1"/>
          <p:nvPr/>
        </p:nvSpPr>
        <p:spPr>
          <a:xfrm>
            <a:off x="349885" y="1986915"/>
            <a:ext cx="11491595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Nginx</a:t>
            </a:r>
            <a:r>
              <a:rPr lang="zh-CN" altLang="en-US">
                <a:solidFill>
                  <a:schemeClr val="bg1"/>
                </a:solidFill>
              </a:rPr>
              <a:t>配置文件包含指定指令控制的模块。</a:t>
            </a:r>
          </a:p>
          <a:p>
            <a:r>
              <a:rPr lang="en-US" altLang="zh-CN">
                <a:solidFill>
                  <a:schemeClr val="bg1"/>
                </a:solidFill>
              </a:rPr>
              <a:t>	</a:t>
            </a:r>
            <a:r>
              <a:rPr lang="zh-CN" altLang="en-US">
                <a:solidFill>
                  <a:schemeClr val="bg1"/>
                </a:solidFill>
              </a:rPr>
              <a:t>指令分为简单指令和块指令</a:t>
            </a:r>
          </a:p>
          <a:p>
            <a:r>
              <a:rPr lang="en-US" altLang="zh-CN">
                <a:solidFill>
                  <a:schemeClr val="bg1"/>
                </a:solidFill>
              </a:rPr>
              <a:t>		</a:t>
            </a:r>
            <a:r>
              <a:rPr lang="zh-CN" altLang="en-US">
                <a:solidFill>
                  <a:schemeClr val="bg1"/>
                </a:solidFill>
              </a:rPr>
              <a:t>一个简单指令由名称和参数组成，以空格分隔，并以分号结尾</a:t>
            </a:r>
          </a:p>
          <a:p>
            <a:r>
              <a:rPr lang="en-US" altLang="zh-CN">
                <a:solidFill>
                  <a:schemeClr val="bg1"/>
                </a:solidFill>
              </a:rPr>
              <a:t>		</a:t>
            </a:r>
            <a:r>
              <a:rPr lang="zh-CN" altLang="en-US">
                <a:solidFill>
                  <a:schemeClr val="bg1"/>
                </a:solidFill>
              </a:rPr>
              <a:t>一个块指令和简单指令具有相同的结构，但不是以分号结束，而是以一个大括号包围的一堆附</a:t>
            </a:r>
            <a:r>
              <a:rPr lang="en-US" altLang="zh-CN">
                <a:solidFill>
                  <a:schemeClr val="bg1"/>
                </a:solidFill>
              </a:rPr>
              <a:t>			</a:t>
            </a:r>
            <a:r>
              <a:rPr lang="zh-CN" altLang="en-US">
                <a:solidFill>
                  <a:schemeClr val="bg1"/>
                </a:solidFill>
              </a:rPr>
              <a:t>加指令结束</a:t>
            </a:r>
          </a:p>
          <a:p>
            <a:r>
              <a:rPr lang="en-US" altLang="zh-CN">
                <a:solidFill>
                  <a:schemeClr val="bg1"/>
                </a:solidFill>
              </a:rPr>
              <a:t>	</a:t>
            </a:r>
            <a:r>
              <a:rPr lang="zh-CN" altLang="en-US">
                <a:solidFill>
                  <a:schemeClr val="bg1"/>
                </a:solidFill>
              </a:rPr>
              <a:t>如果一个大括号内可以有其他的指令，它就被称为一个上下文，比如（</a:t>
            </a:r>
            <a:r>
              <a:rPr lang="en-US" altLang="zh-CN">
                <a:solidFill>
                  <a:schemeClr val="bg1"/>
                </a:solidFill>
              </a:rPr>
              <a:t>events</a:t>
            </a:r>
            <a:r>
              <a:rPr lang="zh-CN" altLang="en-US">
                <a:solidFill>
                  <a:schemeClr val="bg1"/>
                </a:solidFill>
              </a:rPr>
              <a:t>，</a:t>
            </a:r>
            <a:r>
              <a:rPr lang="en-US" altLang="zh-CN">
                <a:solidFill>
                  <a:schemeClr val="bg1"/>
                </a:solidFill>
              </a:rPr>
              <a:t>http</a:t>
            </a:r>
            <a:r>
              <a:rPr lang="zh-CN" altLang="en-US">
                <a:solidFill>
                  <a:schemeClr val="bg1"/>
                </a:solidFill>
              </a:rPr>
              <a:t>，</a:t>
            </a:r>
            <a:r>
              <a:rPr lang="en-US" altLang="zh-CN">
                <a:solidFill>
                  <a:schemeClr val="bg1"/>
                </a:solidFill>
              </a:rPr>
              <a:t>server</a:t>
            </a:r>
            <a:r>
              <a:rPr lang="zh-CN" altLang="en-US">
                <a:solidFill>
                  <a:schemeClr val="bg1"/>
                </a:solidFill>
              </a:rPr>
              <a:t>，</a:t>
            </a:r>
            <a:r>
              <a:rPr lang="en-US" altLang="zh-CN">
                <a:solidFill>
                  <a:schemeClr val="bg1"/>
                </a:solidFill>
              </a:rPr>
              <a:t>location</a:t>
            </a:r>
            <a:r>
              <a:rPr lang="zh-CN" altLang="en-US">
                <a:solidFill>
                  <a:schemeClr val="bg1"/>
                </a:solidFill>
              </a:rPr>
              <a:t>）</a:t>
            </a:r>
          </a:p>
          <a:p>
            <a:r>
              <a:rPr lang="en-US" altLang="zh-CN">
                <a:solidFill>
                  <a:schemeClr val="bg1"/>
                </a:solidFill>
              </a:rPr>
              <a:t>	</a:t>
            </a: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指令</a:t>
            </a:r>
          </a:p>
          <a:p>
            <a:r>
              <a:rPr lang="en-US" altLang="zh-CN">
                <a:solidFill>
                  <a:schemeClr val="bg1"/>
                </a:solidFill>
              </a:rPr>
              <a:t>	nginx 	-t		</a:t>
            </a:r>
            <a:r>
              <a:rPr lang="zh-CN" altLang="en-US">
                <a:solidFill>
                  <a:schemeClr val="bg1"/>
                </a:solidFill>
              </a:rPr>
              <a:t>不运行，仅测试配置文件</a:t>
            </a:r>
          </a:p>
          <a:p>
            <a:r>
              <a:rPr lang="en-US" altLang="zh-CN">
                <a:solidFill>
                  <a:schemeClr val="bg1"/>
                </a:solidFill>
              </a:rPr>
              <a:t>	nginx        -c     configpath	</a:t>
            </a:r>
            <a:r>
              <a:rPr lang="zh-CN" altLang="en-US">
                <a:solidFill>
                  <a:schemeClr val="bg1"/>
                </a:solidFill>
              </a:rPr>
              <a:t>从指定路径加载配置文件</a:t>
            </a:r>
          </a:p>
          <a:p>
            <a:r>
              <a:rPr lang="en-US" altLang="zh-CN">
                <a:solidFill>
                  <a:schemeClr val="bg1"/>
                </a:solidFill>
              </a:rPr>
              <a:t>	nginx     -t    -c    configpath      </a:t>
            </a:r>
            <a:r>
              <a:rPr lang="zh-CN" altLang="en-US">
                <a:solidFill>
                  <a:schemeClr val="bg1"/>
                </a:solidFill>
              </a:rPr>
              <a:t>测试指定配置文件</a:t>
            </a:r>
          </a:p>
          <a:p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BB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noFill/>
              </a:rPr>
              <a:t>   </a:t>
            </a:r>
            <a:endParaRPr lang="zh-CN" altLang="en-US" dirty="0">
              <a:noFill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6430" y="687070"/>
            <a:ext cx="40944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Nginx</a:t>
            </a:r>
            <a:r>
              <a:rPr lang="zh-CN" altLang="en-US" sz="2800" b="1" dirty="0">
                <a:solidFill>
                  <a:schemeClr val="bg1"/>
                </a:solidFill>
              </a:rPr>
              <a:t>配置文件结构</a:t>
            </a: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2" name="文本框 1"/>
          <p:cNvSpPr txBox="1"/>
          <p:nvPr/>
        </p:nvSpPr>
        <p:spPr>
          <a:xfrm>
            <a:off x="343535" y="1506220"/>
            <a:ext cx="11565890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main		</a:t>
            </a:r>
            <a:r>
              <a:rPr lang="zh-CN" altLang="en-US" dirty="0">
                <a:solidFill>
                  <a:schemeClr val="accent4"/>
                </a:solidFill>
              </a:rPr>
              <a:t>全局设置</a:t>
            </a:r>
          </a:p>
          <a:p>
            <a:endParaRPr lang="zh-CN" altLang="en-US" dirty="0">
              <a:solidFill>
                <a:schemeClr val="accent4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events{		</a:t>
            </a:r>
            <a:r>
              <a:rPr lang="zh-CN" altLang="en-US" dirty="0">
                <a:solidFill>
                  <a:schemeClr val="accent4"/>
                </a:solidFill>
              </a:rPr>
              <a:t>工作模式，连接配置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...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}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http{		</a:t>
            </a:r>
            <a:r>
              <a:rPr lang="en-US" altLang="zh-CN" dirty="0">
                <a:solidFill>
                  <a:schemeClr val="accent4"/>
                </a:solidFill>
              </a:rPr>
              <a:t>http</a:t>
            </a:r>
            <a:r>
              <a:rPr lang="zh-CN" altLang="en-US" dirty="0">
                <a:solidFill>
                  <a:schemeClr val="accent4"/>
                </a:solidFill>
              </a:rPr>
              <a:t>的配置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...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upstream xxx{	</a:t>
            </a:r>
            <a:r>
              <a:rPr lang="zh-CN" altLang="en-US" dirty="0">
                <a:solidFill>
                  <a:schemeClr val="accent4"/>
                </a:solidFill>
              </a:rPr>
              <a:t>负载均衡配置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	...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}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server{		</a:t>
            </a:r>
            <a:r>
              <a:rPr lang="zh-CN" altLang="en-US" dirty="0">
                <a:solidFill>
                  <a:schemeClr val="accent4"/>
                </a:solidFill>
              </a:rPr>
              <a:t>主机设置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	...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	location xxx{	</a:t>
            </a:r>
            <a:r>
              <a:rPr lang="en-US" altLang="zh-CN" dirty="0">
                <a:solidFill>
                  <a:schemeClr val="accent4"/>
                </a:solidFill>
              </a:rPr>
              <a:t>URL</a:t>
            </a:r>
            <a:r>
              <a:rPr lang="zh-CN" altLang="en-US" dirty="0">
                <a:solidFill>
                  <a:schemeClr val="accent4"/>
                </a:solidFill>
              </a:rPr>
              <a:t>匹配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		...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	}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}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BB2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noFill/>
              </a:rPr>
              <a:t>   </a:t>
            </a:r>
            <a:endParaRPr lang="zh-CN" altLang="en-US" dirty="0">
              <a:noFill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3730" y="685165"/>
            <a:ext cx="40944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main</a:t>
            </a: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2" name="文本框 1"/>
          <p:cNvSpPr txBox="1"/>
          <p:nvPr/>
        </p:nvSpPr>
        <p:spPr>
          <a:xfrm>
            <a:off x="443230" y="1980565"/>
            <a:ext cx="1156589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user 	</a:t>
            </a:r>
            <a:r>
              <a:rPr lang="en-US" altLang="zh-CN" dirty="0" err="1">
                <a:solidFill>
                  <a:schemeClr val="bg1"/>
                </a:solidFill>
              </a:rPr>
              <a:t>nginx</a:t>
            </a:r>
            <a:r>
              <a:rPr lang="en-US" altLang="zh-CN" dirty="0">
                <a:solidFill>
                  <a:schemeClr val="bg1"/>
                </a:solidFill>
              </a:rPr>
              <a:t>;	worker</a:t>
            </a:r>
            <a:r>
              <a:rPr lang="zh-CN" altLang="en-US" dirty="0">
                <a:solidFill>
                  <a:schemeClr val="bg1"/>
                </a:solidFill>
              </a:rPr>
              <a:t>进程运行的用户和组</a:t>
            </a:r>
          </a:p>
          <a:p>
            <a:endParaRPr lang="zh-CN" altLang="en-US" dirty="0">
              <a:solidFill>
                <a:schemeClr val="bg1"/>
              </a:solidFill>
            </a:endParaRPr>
          </a:p>
          <a:p>
            <a:r>
              <a:rPr lang="en-US" altLang="zh-CN" dirty="0" err="1">
                <a:solidFill>
                  <a:schemeClr val="bg1"/>
                </a:solidFill>
              </a:rPr>
              <a:t>worker_processes</a:t>
            </a:r>
            <a:r>
              <a:rPr lang="en-US" altLang="zh-CN" dirty="0">
                <a:solidFill>
                  <a:schemeClr val="bg1"/>
                </a:solidFill>
              </a:rPr>
              <a:t>	1;	</a:t>
            </a:r>
            <a:r>
              <a:rPr lang="zh-CN" altLang="en-US" dirty="0">
                <a:solidFill>
                  <a:schemeClr val="bg1"/>
                </a:solidFill>
              </a:rPr>
              <a:t>指定</a:t>
            </a:r>
            <a:r>
              <a:rPr lang="en-US" altLang="zh-CN" dirty="0">
                <a:solidFill>
                  <a:schemeClr val="bg1"/>
                </a:solidFill>
              </a:rPr>
              <a:t>Nginx</a:t>
            </a:r>
            <a:r>
              <a:rPr lang="zh-CN" altLang="en-US" dirty="0">
                <a:solidFill>
                  <a:schemeClr val="bg1"/>
                </a:solidFill>
              </a:rPr>
              <a:t>开启的子进程数，多核</a:t>
            </a:r>
            <a:r>
              <a:rPr lang="en-US" altLang="zh-CN" dirty="0">
                <a:solidFill>
                  <a:schemeClr val="bg1"/>
                </a:solidFill>
              </a:rPr>
              <a:t>CPU</a:t>
            </a:r>
            <a:r>
              <a:rPr lang="zh-CN" altLang="en-US" dirty="0">
                <a:solidFill>
                  <a:schemeClr val="bg1"/>
                </a:solidFill>
              </a:rPr>
              <a:t>建议设置和</a:t>
            </a:r>
            <a:r>
              <a:rPr lang="en-US" altLang="zh-CN" dirty="0">
                <a:solidFill>
                  <a:schemeClr val="bg1"/>
                </a:solidFill>
              </a:rPr>
              <a:t>CPU</a:t>
            </a:r>
            <a:r>
              <a:rPr lang="zh-CN" altLang="en-US" dirty="0">
                <a:solidFill>
                  <a:schemeClr val="bg1"/>
                </a:solidFill>
              </a:rPr>
              <a:t>数量一样的进程数</a:t>
            </a:r>
          </a:p>
          <a:p>
            <a:endParaRPr lang="zh-CN" altLang="en-US" dirty="0">
              <a:solidFill>
                <a:schemeClr val="bg1"/>
              </a:solidFill>
            </a:endParaRPr>
          </a:p>
          <a:p>
            <a:r>
              <a:rPr lang="en-US" altLang="zh-CN" dirty="0" err="1">
                <a:solidFill>
                  <a:schemeClr val="bg1"/>
                </a:solidFill>
              </a:rPr>
              <a:t>error_log</a:t>
            </a:r>
            <a:r>
              <a:rPr lang="en-US" altLang="zh-CN" dirty="0">
                <a:solidFill>
                  <a:schemeClr val="bg1"/>
                </a:solidFill>
              </a:rPr>
              <a:t>	  xxx  level;		</a:t>
            </a:r>
            <a:r>
              <a:rPr lang="zh-CN" altLang="en-US" dirty="0">
                <a:solidFill>
                  <a:schemeClr val="bg1"/>
                </a:solidFill>
              </a:rPr>
              <a:t>用来定义全局错误日志文件，通常放在</a:t>
            </a:r>
            <a:r>
              <a:rPr lang="en-US" altLang="zh-CN" dirty="0" err="1">
                <a:solidFill>
                  <a:schemeClr val="bg1"/>
                </a:solidFill>
              </a:rPr>
              <a:t>var</a:t>
            </a:r>
            <a:r>
              <a:rPr lang="zh-CN" altLang="en-US" dirty="0">
                <a:solidFill>
                  <a:schemeClr val="bg1"/>
                </a:solidFill>
              </a:rPr>
              <a:t>中，</a:t>
            </a:r>
            <a:r>
              <a:rPr lang="en-US" altLang="zh-CN" dirty="0">
                <a:solidFill>
                  <a:schemeClr val="bg1"/>
                </a:solidFill>
              </a:rPr>
              <a:t>level</a:t>
            </a:r>
            <a:r>
              <a:rPr lang="zh-CN" altLang="en-US" dirty="0">
                <a:solidFill>
                  <a:schemeClr val="bg1"/>
                </a:solidFill>
              </a:rPr>
              <a:t>有 </a:t>
            </a:r>
            <a:r>
              <a:rPr lang="en-US" altLang="zh-CN" dirty="0">
                <a:solidFill>
                  <a:schemeClr val="bg1"/>
                </a:solidFill>
              </a:rPr>
              <a:t>debug</a:t>
            </a:r>
            <a:r>
              <a:rPr lang="zh-CN" altLang="en-US" dirty="0">
                <a:solidFill>
                  <a:schemeClr val="bg1"/>
                </a:solidFill>
              </a:rPr>
              <a:t>，</a:t>
            </a:r>
            <a:r>
              <a:rPr lang="en-US" altLang="zh-CN" dirty="0">
                <a:solidFill>
                  <a:schemeClr val="bg1"/>
                </a:solidFill>
              </a:rPr>
              <a:t>info</a:t>
            </a:r>
            <a:r>
              <a:rPr lang="zh-CN" altLang="en-US" dirty="0">
                <a:solidFill>
                  <a:schemeClr val="bg1"/>
                </a:solidFill>
              </a:rPr>
              <a:t>，</a:t>
            </a:r>
            <a:r>
              <a:rPr lang="en-US" altLang="zh-CN" dirty="0">
                <a:solidFill>
                  <a:schemeClr val="bg1"/>
                </a:solidFill>
              </a:rPr>
              <a:t>notice</a:t>
            </a:r>
            <a:r>
              <a:rPr lang="zh-CN" altLang="en-US" dirty="0">
                <a:solidFill>
                  <a:schemeClr val="bg1"/>
                </a:solidFill>
              </a:rPr>
              <a:t>，</a:t>
            </a:r>
            <a:r>
              <a:rPr lang="en-US" altLang="zh-CN" dirty="0">
                <a:solidFill>
                  <a:schemeClr val="bg1"/>
                </a:solidFill>
              </a:rPr>
              <a:t>										warn</a:t>
            </a:r>
            <a:r>
              <a:rPr lang="zh-CN" altLang="en-US" dirty="0">
                <a:solidFill>
                  <a:schemeClr val="bg1"/>
                </a:solidFill>
              </a:rPr>
              <a:t>，</a:t>
            </a:r>
            <a:r>
              <a:rPr lang="en-US" altLang="zh-CN" dirty="0">
                <a:solidFill>
                  <a:schemeClr val="bg1"/>
                </a:solidFill>
              </a:rPr>
              <a:t>error</a:t>
            </a:r>
            <a:r>
              <a:rPr lang="zh-CN" altLang="en-US" dirty="0">
                <a:solidFill>
                  <a:schemeClr val="bg1"/>
                </a:solidFill>
              </a:rPr>
              <a:t>，</a:t>
            </a:r>
            <a:r>
              <a:rPr lang="en-US" altLang="zh-CN" dirty="0" err="1">
                <a:solidFill>
                  <a:schemeClr val="bg1"/>
                </a:solidFill>
              </a:rPr>
              <a:t>crit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 err="1">
                <a:solidFill>
                  <a:schemeClr val="bg1"/>
                </a:solidFill>
              </a:rPr>
              <a:t>pid</a:t>
            </a:r>
            <a:r>
              <a:rPr lang="en-US" altLang="zh-CN" dirty="0">
                <a:solidFill>
                  <a:schemeClr val="bg1"/>
                </a:solidFill>
              </a:rPr>
              <a:t>          xxx;		</a:t>
            </a:r>
            <a:r>
              <a:rPr lang="zh-CN" altLang="en-US" dirty="0">
                <a:solidFill>
                  <a:schemeClr val="bg1"/>
                </a:solidFill>
              </a:rPr>
              <a:t>指定进程</a:t>
            </a:r>
            <a:r>
              <a:rPr lang="en-US" altLang="zh-CN" dirty="0">
                <a:solidFill>
                  <a:schemeClr val="bg1"/>
                </a:solidFill>
              </a:rPr>
              <a:t>id</a:t>
            </a:r>
            <a:r>
              <a:rPr lang="zh-CN" altLang="en-US" dirty="0">
                <a:solidFill>
                  <a:schemeClr val="bg1"/>
                </a:solidFill>
              </a:rPr>
              <a:t>的存储文件位置</a:t>
            </a: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模板网：www.1ppt.com">
  <a:themeElements>
    <a:clrScheme name="自定义 2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2C869"/>
      </a:accent1>
      <a:accent2>
        <a:srgbClr val="323F4F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749</TotalTime>
  <Words>302</Words>
  <Application>Microsoft Office PowerPoint</Application>
  <PresentationFormat>宽屏</PresentationFormat>
  <Paragraphs>243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微软雅黑</vt:lpstr>
      <vt:lpstr>Arial</vt:lpstr>
      <vt:lpstr>Calibri</vt:lpstr>
      <vt:lpstr>Calibri Light</vt:lpstr>
      <vt:lpstr>第一PPT模板网：www.1ppt.com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www.1ppt.com</dc:creator>
  <cp:lastModifiedBy>Windows 用户</cp:lastModifiedBy>
  <cp:revision>81</cp:revision>
  <dcterms:created xsi:type="dcterms:W3CDTF">2015-08-05T01:47:00Z</dcterms:created>
  <dcterms:modified xsi:type="dcterms:W3CDTF">2018-07-12T09:01:42Z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