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4688800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11163" indent="4603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822325" indent="92075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233488" indent="138113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44650" indent="18415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76" userDrawn="1">
          <p15:clr>
            <a:srgbClr val="A4A3A4"/>
          </p15:clr>
        </p15:guide>
        <p15:guide id="2" pos="14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4BA"/>
    <a:srgbClr val="D54727"/>
    <a:srgbClr val="B31B19"/>
    <a:srgbClr val="E97722"/>
    <a:srgbClr val="AA1E29"/>
    <a:srgbClr val="FAC230"/>
    <a:srgbClr val="1B5495"/>
    <a:srgbClr val="F9F9F9"/>
    <a:srgbClr val="E3EFF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7" autoAdjust="0"/>
    <p:restoredTop sz="86395" autoAdjust="0"/>
  </p:normalViewPr>
  <p:slideViewPr>
    <p:cSldViewPr snapToObjects="1">
      <p:cViewPr>
        <p:scale>
          <a:sx n="30" d="100"/>
          <a:sy n="30" d="100"/>
        </p:scale>
        <p:origin x="954" y="-516"/>
      </p:cViewPr>
      <p:guideLst>
        <p:guide orient="horz" pos="7776"/>
        <p:guide pos="146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7F08E-C51E-432E-B55F-17F8936E2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1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83A960-7F10-4F0D-951A-A5280C9B9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111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223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334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446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05740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BAAD3-B683-4D88-93CA-FB3036802B8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7" y="7670006"/>
            <a:ext cx="27979688" cy="5291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4" y="13989847"/>
            <a:ext cx="23043356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29184" indent="0" algn="ctr">
              <a:buNone/>
              <a:defRPr/>
            </a:lvl2pPr>
            <a:lvl3pPr marL="658368" indent="0" algn="ctr">
              <a:buNone/>
              <a:defRPr/>
            </a:lvl3pPr>
            <a:lvl4pPr marL="987552" indent="0" algn="ctr">
              <a:buNone/>
              <a:defRPr/>
            </a:lvl4pPr>
            <a:lvl5pPr marL="1316736" indent="0" algn="ctr">
              <a:buNone/>
              <a:defRPr/>
            </a:lvl5pPr>
            <a:lvl6pPr marL="1645920" indent="0" algn="ctr">
              <a:buNone/>
              <a:defRPr/>
            </a:lvl6pPr>
            <a:lvl7pPr marL="1975104" indent="0" algn="ctr">
              <a:buNone/>
              <a:defRPr/>
            </a:lvl7pPr>
            <a:lvl8pPr marL="2304288" indent="0" algn="ctr">
              <a:buNone/>
              <a:defRPr/>
            </a:lvl8pPr>
            <a:lvl9pPr marL="26334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756DA-1340-460F-BDDA-9164A2CAE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14FE2-6E9D-49E1-B8EB-7F585030A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8" y="988221"/>
            <a:ext cx="7405688" cy="21065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36" y="988221"/>
            <a:ext cx="22105144" cy="21065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5CB44-34DC-41EB-AC88-BFDF49D7C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87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6637" y="988219"/>
            <a:ext cx="29625131" cy="411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6637" y="5760244"/>
            <a:ext cx="14755415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16350" y="5760244"/>
            <a:ext cx="14755416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6637" y="13963653"/>
            <a:ext cx="14755415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16350" y="13963653"/>
            <a:ext cx="14755416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51595-F8DF-4345-A01E-823A4EFD0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25630-1BEC-47FF-8364-293922CC7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6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5865080"/>
            <a:ext cx="27980879" cy="4902994"/>
          </a:xfrm>
        </p:spPr>
        <p:txBody>
          <a:bodyPr anchor="t"/>
          <a:lstStyle>
            <a:lvl1pPr algn="l">
              <a:defRPr sz="288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464405"/>
            <a:ext cx="27980879" cy="5400675"/>
          </a:xfrm>
        </p:spPr>
        <p:txBody>
          <a:bodyPr anchor="b"/>
          <a:lstStyle>
            <a:lvl1pPr marL="0" indent="0">
              <a:buNone/>
              <a:defRPr sz="1440"/>
            </a:lvl1pPr>
            <a:lvl2pPr marL="329184" indent="0">
              <a:buNone/>
              <a:defRPr sz="1360"/>
            </a:lvl2pPr>
            <a:lvl3pPr marL="658368" indent="0">
              <a:buNone/>
              <a:defRPr sz="1120"/>
            </a:lvl3pPr>
            <a:lvl4pPr marL="987552" indent="0">
              <a:buNone/>
              <a:defRPr sz="1040"/>
            </a:lvl4pPr>
            <a:lvl5pPr marL="1316736" indent="0">
              <a:buNone/>
              <a:defRPr sz="1040"/>
            </a:lvl5pPr>
            <a:lvl6pPr marL="1645920" indent="0">
              <a:buNone/>
              <a:defRPr sz="1040"/>
            </a:lvl6pPr>
            <a:lvl7pPr marL="1975104" indent="0">
              <a:buNone/>
              <a:defRPr sz="1040"/>
            </a:lvl7pPr>
            <a:lvl8pPr marL="2304288" indent="0">
              <a:buNone/>
              <a:defRPr sz="1040"/>
            </a:lvl8pPr>
            <a:lvl9pPr marL="2633472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BB4C2-2BBF-4D62-ACD2-6147966C9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37" y="5760243"/>
            <a:ext cx="14755415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5760243"/>
            <a:ext cx="14755416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E7E-A99C-403E-804A-54E732B4F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6" y="988219"/>
            <a:ext cx="29627513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6" y="5526885"/>
            <a:ext cx="14544675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360" b="1"/>
            </a:lvl3pPr>
            <a:lvl4pPr marL="987552" indent="0">
              <a:buNone/>
              <a:defRPr sz="1120" b="1"/>
            </a:lvl4pPr>
            <a:lvl5pPr marL="1316736" indent="0">
              <a:buNone/>
              <a:defRPr sz="1120" b="1"/>
            </a:lvl5pPr>
            <a:lvl6pPr marL="1645920" indent="0">
              <a:buNone/>
              <a:defRPr sz="1120" b="1"/>
            </a:lvl6pPr>
            <a:lvl7pPr marL="1975104" indent="0">
              <a:buNone/>
              <a:defRPr sz="1120" b="1"/>
            </a:lvl7pPr>
            <a:lvl8pPr marL="2304288" indent="0">
              <a:buNone/>
              <a:defRPr sz="1120" b="1"/>
            </a:lvl8pPr>
            <a:lvl9pPr marL="2633472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6" y="7829551"/>
            <a:ext cx="14544675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1" y="5526885"/>
            <a:ext cx="14550628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360" b="1"/>
            </a:lvl3pPr>
            <a:lvl4pPr marL="987552" indent="0">
              <a:buNone/>
              <a:defRPr sz="1120" b="1"/>
            </a:lvl4pPr>
            <a:lvl5pPr marL="1316736" indent="0">
              <a:buNone/>
              <a:defRPr sz="1120" b="1"/>
            </a:lvl5pPr>
            <a:lvl6pPr marL="1645920" indent="0">
              <a:buNone/>
              <a:defRPr sz="1120" b="1"/>
            </a:lvl6pPr>
            <a:lvl7pPr marL="1975104" indent="0">
              <a:buNone/>
              <a:defRPr sz="1120" b="1"/>
            </a:lvl7pPr>
            <a:lvl8pPr marL="2304288" indent="0">
              <a:buNone/>
              <a:defRPr sz="1120" b="1"/>
            </a:lvl8pPr>
            <a:lvl9pPr marL="2633472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1" y="7829551"/>
            <a:ext cx="14550628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78793-ECBC-4836-BC09-00BB11F02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A09F8-AC16-42E2-B0DC-5BB6C720F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0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CA0B0-0A5C-4C98-9580-54063AAE6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5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6" y="983457"/>
            <a:ext cx="10829925" cy="4182666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983460"/>
            <a:ext cx="18402300" cy="21070491"/>
          </a:xfrm>
        </p:spPr>
        <p:txBody>
          <a:bodyPr/>
          <a:lstStyle>
            <a:lvl1pPr>
              <a:defRPr sz="2320"/>
            </a:lvl1pPr>
            <a:lvl2pPr>
              <a:defRPr sz="2000"/>
            </a:lvl2pPr>
            <a:lvl3pPr>
              <a:defRPr sz="176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6" y="5166124"/>
            <a:ext cx="10829925" cy="16887825"/>
          </a:xfrm>
        </p:spPr>
        <p:txBody>
          <a:bodyPr/>
          <a:lstStyle>
            <a:lvl1pPr marL="0" indent="0">
              <a:buNone/>
              <a:defRPr sz="1040"/>
            </a:lvl1pPr>
            <a:lvl2pPr marL="329184" indent="0">
              <a:buNone/>
              <a:defRPr sz="880"/>
            </a:lvl2pPr>
            <a:lvl3pPr marL="658368" indent="0">
              <a:buNone/>
              <a:defRPr sz="800"/>
            </a:lvl3pPr>
            <a:lvl4pPr marL="987552" indent="0">
              <a:buNone/>
              <a:defRPr sz="640"/>
            </a:lvl4pPr>
            <a:lvl5pPr marL="1316736" indent="0">
              <a:buNone/>
              <a:defRPr sz="640"/>
            </a:lvl5pPr>
            <a:lvl6pPr marL="1645920" indent="0">
              <a:buNone/>
              <a:defRPr sz="640"/>
            </a:lvl6pPr>
            <a:lvl7pPr marL="1975104" indent="0">
              <a:buNone/>
              <a:defRPr sz="640"/>
            </a:lvl7pPr>
            <a:lvl8pPr marL="2304288" indent="0">
              <a:buNone/>
              <a:defRPr sz="640"/>
            </a:lvl8pPr>
            <a:lvl9pPr marL="263347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182FA-9D38-4E44-B69B-BBF40D836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2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17281926"/>
            <a:ext cx="19751278" cy="2040731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2206230"/>
            <a:ext cx="19751278" cy="14812565"/>
          </a:xfrm>
        </p:spPr>
        <p:txBody>
          <a:bodyPr/>
          <a:lstStyle>
            <a:lvl1pPr marL="0" indent="0">
              <a:buNone/>
              <a:defRPr sz="2320"/>
            </a:lvl1pPr>
            <a:lvl2pPr marL="329184" indent="0">
              <a:buNone/>
              <a:defRPr sz="2000"/>
            </a:lvl2pPr>
            <a:lvl3pPr marL="658368" indent="0">
              <a:buNone/>
              <a:defRPr sz="1760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19322654"/>
            <a:ext cx="19751278" cy="2896790"/>
          </a:xfrm>
        </p:spPr>
        <p:txBody>
          <a:bodyPr/>
          <a:lstStyle>
            <a:lvl1pPr marL="0" indent="0">
              <a:buNone/>
              <a:defRPr sz="1040"/>
            </a:lvl1pPr>
            <a:lvl2pPr marL="329184" indent="0">
              <a:buNone/>
              <a:defRPr sz="880"/>
            </a:lvl2pPr>
            <a:lvl3pPr marL="658368" indent="0">
              <a:buNone/>
              <a:defRPr sz="800"/>
            </a:lvl3pPr>
            <a:lvl4pPr marL="987552" indent="0">
              <a:buNone/>
              <a:defRPr sz="640"/>
            </a:lvl4pPr>
            <a:lvl5pPr marL="1316736" indent="0">
              <a:buNone/>
              <a:defRPr sz="640"/>
            </a:lvl5pPr>
            <a:lvl6pPr marL="1645920" indent="0">
              <a:buNone/>
              <a:defRPr sz="640"/>
            </a:lvl6pPr>
            <a:lvl7pPr marL="1975104" indent="0">
              <a:buNone/>
              <a:defRPr sz="640"/>
            </a:lvl7pPr>
            <a:lvl8pPr marL="2304288" indent="0">
              <a:buNone/>
              <a:defRPr sz="640"/>
            </a:lvl8pPr>
            <a:lvl9pPr marL="263347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D435E-1CD1-4E0D-97D2-7574F8540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191" y="989013"/>
            <a:ext cx="296240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191" y="5759450"/>
            <a:ext cx="29624020" cy="162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191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8391" y="22482175"/>
            <a:ext cx="104216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ctr"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791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r">
              <a:defRPr sz="4480"/>
            </a:lvl1pPr>
          </a:lstStyle>
          <a:p>
            <a:fld id="{36313287-BE77-4D1F-95A0-C53E352FC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93370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3370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2pPr>
      <a:lvl3pPr algn="ctr" defTabSz="293370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3pPr>
      <a:lvl4pPr algn="ctr" defTabSz="293370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4pPr>
      <a:lvl5pPr algn="ctr" defTabSz="293370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5pPr>
      <a:lvl6pPr marL="329184" algn="ctr" defTabSz="2934082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6pPr>
      <a:lvl7pPr marL="658368" algn="ctr" defTabSz="2934082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7pPr>
      <a:lvl8pPr marL="987552" algn="ctr" defTabSz="2934082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8pPr>
      <a:lvl9pPr marL="1316736" algn="ctr" defTabSz="2934082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9pPr>
    </p:titleStyle>
    <p:bodyStyle>
      <a:lvl1pPr marL="1099820" indent="-1099820" algn="l" defTabSz="2933700" rtl="0" eaLnBrk="0" fontAlgn="base" hangingPunct="0">
        <a:spcBef>
          <a:spcPct val="20000"/>
        </a:spcBef>
        <a:spcAft>
          <a:spcPct val="0"/>
        </a:spcAft>
        <a:buChar char="•"/>
        <a:defRPr sz="10240">
          <a:solidFill>
            <a:schemeClr val="tx1"/>
          </a:solidFill>
          <a:latin typeface="+mn-lt"/>
          <a:ea typeface="+mn-ea"/>
          <a:cs typeface="+mn-cs"/>
        </a:defRPr>
      </a:lvl1pPr>
      <a:lvl2pPr marL="2383790" indent="-915670" algn="l" defTabSz="2933700" rtl="0" eaLnBrk="0" fontAlgn="base" hangingPunct="0">
        <a:spcBef>
          <a:spcPct val="20000"/>
        </a:spcBef>
        <a:spcAft>
          <a:spcPct val="0"/>
        </a:spcAft>
        <a:buChar char="–"/>
        <a:defRPr sz="9040">
          <a:solidFill>
            <a:schemeClr val="tx1"/>
          </a:solidFill>
          <a:latin typeface="+mn-lt"/>
        </a:defRPr>
      </a:lvl2pPr>
      <a:lvl3pPr marL="3667760" indent="-732790" algn="l" defTabSz="2933700" rtl="0" eaLnBrk="0" fontAlgn="base" hangingPunct="0">
        <a:spcBef>
          <a:spcPct val="20000"/>
        </a:spcBef>
        <a:spcAft>
          <a:spcPct val="0"/>
        </a:spcAft>
        <a:buChar char="•"/>
        <a:defRPr sz="7680">
          <a:solidFill>
            <a:schemeClr val="tx1"/>
          </a:solidFill>
          <a:latin typeface="+mn-lt"/>
        </a:defRPr>
      </a:lvl3pPr>
      <a:lvl4pPr marL="5134610" indent="-732790" algn="l" defTabSz="2933700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01460" indent="-731520" algn="l" defTabSz="2933700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31152" indent="-732663" algn="l" defTabSz="2934082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0336" indent="-732663" algn="l" defTabSz="2934082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9520" indent="-732663" algn="l" defTabSz="2934082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18704" indent="-732663" algn="l" defTabSz="2934082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3" Type="http://schemas.openxmlformats.org/officeDocument/2006/relationships/image" Target="../media/image1.tif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384517"/>
            <a:ext cx="32918400" cy="22494784"/>
          </a:xfrm>
          <a:prstGeom prst="rect">
            <a:avLst/>
          </a:prstGeom>
          <a:solidFill>
            <a:srgbClr val="FAC2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1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C3AE2-3F20-A648-81ED-B612A4A6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901" y="335443"/>
            <a:ext cx="7871118" cy="1983778"/>
          </a:xfrm>
          <a:prstGeom prst="rect">
            <a:avLst/>
          </a:prstGeom>
        </p:spPr>
      </p:pic>
      <p:graphicFrame>
        <p:nvGraphicFramePr>
          <p:cNvPr id="61" name="Group 128">
            <a:extLst>
              <a:ext uri="{FF2B5EF4-FFF2-40B4-BE49-F238E27FC236}">
                <a16:creationId xmlns:a16="http://schemas.microsoft.com/office/drawing/2014/main" id="{648C6BD1-5383-424C-BFDA-D2145DFDF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32646"/>
              </p:ext>
            </p:extLst>
          </p:nvPr>
        </p:nvGraphicFramePr>
        <p:xfrm>
          <a:off x="10772631" y="3201565"/>
          <a:ext cx="10679489" cy="21487235"/>
        </p:xfrm>
        <a:graphic>
          <a:graphicData uri="http://schemas.openxmlformats.org/drawingml/2006/table">
            <a:tbl>
              <a:tblPr/>
              <a:tblGrid>
                <a:gridCol w="106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87235">
                <a:tc>
                  <a:txBody>
                    <a:bodyPr/>
                    <a:lstStyle/>
                    <a:p>
                      <a:pPr marL="0" indent="0" algn="just"/>
                      <a:endParaRPr lang="en-US" sz="2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68" descr="Blue tissue paper">
            <a:extLst>
              <a:ext uri="{FF2B5EF4-FFF2-40B4-BE49-F238E27FC236}">
                <a16:creationId xmlns:a16="http://schemas.microsoft.com/office/drawing/2014/main" id="{F745C541-6A06-CE49-A6A5-3131CCF4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4529" y="2479995"/>
            <a:ext cx="10717591" cy="595855"/>
          </a:xfrm>
          <a:prstGeom prst="rect">
            <a:avLst/>
          </a:prstGeom>
          <a:solidFill>
            <a:srgbClr val="B31B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>
                <a:solidFill>
                  <a:schemeClr val="bg1"/>
                </a:solidFill>
              </a:rPr>
              <a:t>METHOD</a:t>
            </a:r>
          </a:p>
        </p:txBody>
      </p:sp>
      <p:graphicFrame>
        <p:nvGraphicFramePr>
          <p:cNvPr id="63" name="Group 128">
            <a:extLst>
              <a:ext uri="{FF2B5EF4-FFF2-40B4-BE49-F238E27FC236}">
                <a16:creationId xmlns:a16="http://schemas.microsoft.com/office/drawing/2014/main" id="{D0ED94D2-2E69-EA47-9D3A-C67AFC68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20058"/>
              </p:ext>
            </p:extLst>
          </p:nvPr>
        </p:nvGraphicFramePr>
        <p:xfrm>
          <a:off x="21745430" y="14499554"/>
          <a:ext cx="10972800" cy="547321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3213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 Box 68" descr="Blue tissue paper">
            <a:extLst>
              <a:ext uri="{FF2B5EF4-FFF2-40B4-BE49-F238E27FC236}">
                <a16:creationId xmlns:a16="http://schemas.microsoft.com/office/drawing/2014/main" id="{5FFAE44D-6160-6D4B-9356-7A56D232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189" y="13787642"/>
            <a:ext cx="10972800" cy="595855"/>
          </a:xfrm>
          <a:prstGeom prst="rect">
            <a:avLst/>
          </a:prstGeom>
          <a:solidFill>
            <a:srgbClr val="B31B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 smtClean="0">
                <a:solidFill>
                  <a:schemeClr val="bg1"/>
                </a:solidFill>
              </a:rPr>
              <a:t>LIMITATION AND FUTURE WORK</a:t>
            </a:r>
            <a:endParaRPr lang="en-US" altLang="en-US" sz="3440" b="1" dirty="0">
              <a:solidFill>
                <a:schemeClr val="bg1"/>
              </a:solidFill>
            </a:endParaRPr>
          </a:p>
        </p:txBody>
      </p:sp>
      <p:graphicFrame>
        <p:nvGraphicFramePr>
          <p:cNvPr id="65" name="Group 128">
            <a:extLst>
              <a:ext uri="{FF2B5EF4-FFF2-40B4-BE49-F238E27FC236}">
                <a16:creationId xmlns:a16="http://schemas.microsoft.com/office/drawing/2014/main" id="{D6FB62DE-3558-1E4F-97ED-FD131EA36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87905"/>
              </p:ext>
            </p:extLst>
          </p:nvPr>
        </p:nvGraphicFramePr>
        <p:xfrm>
          <a:off x="83777" y="3110731"/>
          <a:ext cx="10292306" cy="21578069"/>
        </p:xfrm>
        <a:graphic>
          <a:graphicData uri="http://schemas.openxmlformats.org/drawingml/2006/table">
            <a:tbl>
              <a:tblPr/>
              <a:tblGrid>
                <a:gridCol w="1029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806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Patients with psychotic depression</a:t>
                      </a:r>
                      <a:r>
                        <a:rPr lang="en-US" sz="2400" baseline="0" dirty="0" smtClean="0">
                          <a:latin typeface="+mn-lt"/>
                        </a:rPr>
                        <a:t> (PD) </a:t>
                      </a:r>
                      <a:r>
                        <a:rPr lang="en-US" sz="2400" dirty="0" smtClean="0">
                          <a:latin typeface="+mn-lt"/>
                        </a:rPr>
                        <a:t>often experience unexpected relapses, even after reaching remission status from a major episode.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A combination of antidepressant-antipsychotic</a:t>
                      </a:r>
                      <a:r>
                        <a:rPr lang="en-US" sz="2400" baseline="0" dirty="0" smtClean="0">
                          <a:latin typeface="+mn-lt"/>
                        </a:rPr>
                        <a:t> achieves remission and c</a:t>
                      </a:r>
                      <a:r>
                        <a:rPr lang="en-US" sz="2400" dirty="0" smtClean="0">
                          <a:latin typeface="+mn-lt"/>
                        </a:rPr>
                        <a:t>ontinuation</a:t>
                      </a:r>
                      <a:r>
                        <a:rPr lang="en-US" sz="2400" baseline="0" dirty="0" smtClean="0">
                          <a:latin typeface="+mn-lt"/>
                        </a:rPr>
                        <a:t> of antidepressant prevents relapse of depression, however, it is unknown if continuation of antipsychotics could further prevent relapse.</a:t>
                      </a: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marR="0" lvl="0" indent="-457200" algn="l" defTabSz="6583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</a:rPr>
                        <a:t>STOP PD-II trial</a:t>
                      </a:r>
                      <a:r>
                        <a:rPr lang="en-US" sz="2400" dirty="0" smtClean="0">
                          <a:latin typeface="+mn-lt"/>
                        </a:rPr>
                        <a:t>: (</a:t>
                      </a:r>
                      <a:r>
                        <a:rPr lang="en-US" sz="2400" i="1" u="sng" dirty="0" smtClean="0">
                          <a:latin typeface="+mn-lt"/>
                        </a:rPr>
                        <a:t>Inclusion)</a:t>
                      </a:r>
                      <a:r>
                        <a:rPr lang="en-US" sz="2400" dirty="0" smtClean="0">
                          <a:latin typeface="+mn-lt"/>
                        </a:rPr>
                        <a:t>: </a:t>
                      </a:r>
                      <a:r>
                        <a:rPr lang="en-US" sz="2400" dirty="0" smtClean="0"/>
                        <a:t>&gt;18 </a:t>
                      </a:r>
                      <a:r>
                        <a:rPr lang="en-US" sz="2400" dirty="0" err="1" smtClean="0"/>
                        <a:t>yrs</a:t>
                      </a:r>
                      <a:r>
                        <a:rPr lang="en-US" sz="2400" dirty="0" smtClean="0"/>
                        <a:t> with PD who remitted (</a:t>
                      </a:r>
                      <a:r>
                        <a:rPr lang="en-US" sz="2400" i="1" u="sng" dirty="0" smtClean="0"/>
                        <a:t>RCT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0" dirty="0" smtClean="0"/>
                        <a:t> N=126 </a:t>
                      </a:r>
                      <a:r>
                        <a:rPr lang="en-US" sz="2400" dirty="0" smtClean="0"/>
                        <a:t>randomized to </a:t>
                      </a:r>
                      <a:r>
                        <a:rPr lang="en-US" sz="2400" dirty="0" smtClean="0">
                          <a:solidFill>
                            <a:srgbClr val="0284BA"/>
                          </a:solidFill>
                        </a:rPr>
                        <a:t>Sertraline(anti-depressant )+ Olanzapine(anti-psychotic)</a:t>
                      </a:r>
                      <a:r>
                        <a:rPr lang="en-US" sz="2400" dirty="0" smtClean="0"/>
                        <a:t> vs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Sertraline(anti-depressant )+ placebo</a:t>
                      </a:r>
                      <a:r>
                        <a:rPr lang="en-US" sz="2400" dirty="0" smtClean="0"/>
                        <a:t>. </a:t>
                      </a:r>
                      <a:endParaRPr lang="en-US" sz="2400" dirty="0" smtClean="0"/>
                    </a:p>
                    <a:p>
                      <a:pPr marL="457200" marR="0" lvl="0" indent="-457200" algn="l" defTabSz="6583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marR="0" lvl="0" indent="-457200" algn="l" defTabSz="6583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>
                        <a:latin typeface="+mn-lt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/>
                        <a:t>Rationale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prognosis of relapse is of critical clinical importance and side-effects of 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S+O</a:t>
                      </a:r>
                      <a:r>
                        <a:rPr lang="en-US" sz="2400" baseline="0" dirty="0" smtClean="0"/>
                        <a:t> or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can inform the prognosis.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/>
                        <a:t>Objective: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we analyze the prognostic value of treatment in joint model of survival and longitudinal outcomes using Bayesian estimation.</a:t>
                      </a:r>
                      <a:endParaRPr lang="en-US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latin typeface="+mn-lt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1" name="Group 128">
                <a:extLst>
                  <a:ext uri="{FF2B5EF4-FFF2-40B4-BE49-F238E27FC236}">
                    <a16:creationId xmlns:a16="http://schemas.microsoft.com/office/drawing/2014/main" id="{343D6A8E-856B-7B44-B2B9-DE62C11DF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581413"/>
                  </p:ext>
                </p:extLst>
              </p:nvPr>
            </p:nvGraphicFramePr>
            <p:xfrm>
              <a:off x="21810567" y="3107448"/>
              <a:ext cx="10918422" cy="10584165"/>
            </p:xfrm>
            <a:graphic>
              <a:graphicData uri="http://schemas.openxmlformats.org/drawingml/2006/table">
                <a:tbl>
                  <a:tblPr/>
                  <a:tblGrid>
                    <a:gridCol w="10918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584165">
                    <a:tc>
                      <a:txBody>
                        <a:bodyPr/>
                        <a:lstStyle/>
                        <a:p>
                          <a:endParaRPr lang="en-US" sz="2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=−0.0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033, 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&lt;0.001</m:t>
                              </m:r>
                            </m:oMath>
                          </a14:m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;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𝐻𝐷𝐿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↑ 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sz="2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endParaRPr lang="en-US" sz="2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patients with the same age at baseline and in treatment group, an increase of </a:t>
                          </a: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 mg/</a:t>
                          </a:r>
                          <a:r>
                            <a:rPr lang="en-US" sz="28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gL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will 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results in </a:t>
                          </a: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0.72 folder 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(95% CI: [</a:t>
                          </a: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0.59,0.82]) 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of decrease of risk in relapse</a:t>
                          </a:r>
                          <a:r>
                            <a:rPr lang="en-US" sz="2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endParaRPr lang="en-US" sz="2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Time-dependent</a:t>
                          </a:r>
                          <a:r>
                            <a:rPr lang="en-US" sz="28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AUC: </a:t>
                          </a:r>
                          <a:r>
                            <a:rPr lang="en-US" sz="28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Harrell’s c-index type measure for comparable subjects (with ordered event times).</a:t>
                          </a:r>
                          <a:endParaRPr lang="en-US" sz="2800" b="1" i="1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400" b="0" i="1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𝐴𝑈𝐶</m:t>
                                </m:r>
                                <m:d>
                                  <m:dPr>
                                    <m:ctrlP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Δt</m:t>
                                    </m:r>
                                  </m:e>
                                </m:d>
                                <m:r>
                                  <a:rPr lang="en-US" sz="2400" b="0" i="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Δ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Δ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e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endChr m:val="]"/>
                                            <m:ctrlP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∩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&gt;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Δ</m:t>
                                        </m:r>
                                        <m:r>
                                          <a:rPr lang="en-US" sz="2400" b="0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0" indent="-457200" algn="l" defTabSz="65836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28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 algn="just"/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just">
                            <a:buFont typeface="Arial" panose="020B0604020202020204" pitchFamily="34" charset="0"/>
                            <a:buChar char="•"/>
                          </a:pPr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just">
                            <a:buFont typeface="Arial" panose="020B0604020202020204" pitchFamily="34" charset="0"/>
                            <a:buChar char="•"/>
                          </a:pPr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just">
                            <a:buFont typeface="Arial" panose="020B0604020202020204" pitchFamily="34" charset="0"/>
                            <a:buChar char="•"/>
                          </a:pPr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just">
                            <a:buFont typeface="Arial" panose="020B0604020202020204" pitchFamily="34" charset="0"/>
                            <a:buChar char="•"/>
                          </a:pPr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just">
                            <a:buFont typeface="Arial" panose="020B0604020202020204" pitchFamily="34" charset="0"/>
                            <a:buChar char="•"/>
                          </a:pPr>
                          <a:endParaRPr lang="en-US" sz="2800" b="0" i="0" u="non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endParaRPr lang="en-US" sz="26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endParaRPr lang="en-US" sz="26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05668" marR="305668" marT="122246" marB="12224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1" name="Group 128">
                <a:extLst>
                  <a:ext uri="{FF2B5EF4-FFF2-40B4-BE49-F238E27FC236}">
                    <a16:creationId xmlns:a16="http://schemas.microsoft.com/office/drawing/2014/main" id="{343D6A8E-856B-7B44-B2B9-DE62C11DF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581413"/>
                  </p:ext>
                </p:extLst>
              </p:nvPr>
            </p:nvGraphicFramePr>
            <p:xfrm>
              <a:off x="21810567" y="3107448"/>
              <a:ext cx="10918422" cy="10584165"/>
            </p:xfrm>
            <a:graphic>
              <a:graphicData uri="http://schemas.openxmlformats.org/drawingml/2006/table">
                <a:tbl>
                  <a:tblPr/>
                  <a:tblGrid>
                    <a:gridCol w="10918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584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05668" marR="305668" marT="122246" marB="12224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12" t="-115" r="-279" b="-2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" name="Text Box 68" descr="Blue tissue paper">
            <a:extLst>
              <a:ext uri="{FF2B5EF4-FFF2-40B4-BE49-F238E27FC236}">
                <a16:creationId xmlns:a16="http://schemas.microsoft.com/office/drawing/2014/main" id="{C0B518F3-7250-C540-A113-2785FCAC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7004" y="2491582"/>
            <a:ext cx="10957921" cy="595855"/>
          </a:xfrm>
          <a:prstGeom prst="rect">
            <a:avLst/>
          </a:prstGeom>
          <a:solidFill>
            <a:srgbClr val="B31B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>
                <a:solidFill>
                  <a:schemeClr val="bg1"/>
                </a:solidFill>
              </a:rPr>
              <a:t>RESULT</a:t>
            </a:r>
          </a:p>
        </p:txBody>
      </p:sp>
      <p:graphicFrame>
        <p:nvGraphicFramePr>
          <p:cNvPr id="28" name="Group 128">
            <a:extLst>
              <a:ext uri="{FF2B5EF4-FFF2-40B4-BE49-F238E27FC236}">
                <a16:creationId xmlns:a16="http://schemas.microsoft.com/office/drawing/2014/main" id="{7EED884C-FC0D-8648-B1C0-A3D11D83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15076"/>
              </p:ext>
            </p:extLst>
          </p:nvPr>
        </p:nvGraphicFramePr>
        <p:xfrm>
          <a:off x="21799808" y="20740214"/>
          <a:ext cx="10907508" cy="3948586"/>
        </p:xfrm>
        <a:graphic>
          <a:graphicData uri="http://schemas.openxmlformats.org/drawingml/2006/table">
            <a:tbl>
              <a:tblPr/>
              <a:tblGrid>
                <a:gridCol w="10907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8586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68" descr="Blue tissue paper">
            <a:extLst>
              <a:ext uri="{FF2B5EF4-FFF2-40B4-BE49-F238E27FC236}">
                <a16:creationId xmlns:a16="http://schemas.microsoft.com/office/drawing/2014/main" id="{40CED192-CD2D-5042-B661-1C09A658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966" y="20068795"/>
            <a:ext cx="10972800" cy="595855"/>
          </a:xfrm>
          <a:prstGeom prst="rect">
            <a:avLst/>
          </a:prstGeom>
          <a:solidFill>
            <a:srgbClr val="B31B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440" b="1" dirty="0" smtClean="0">
                <a:solidFill>
                  <a:schemeClr val="bg1"/>
                </a:solidFill>
              </a:rPr>
              <a:t>REFERENCE</a:t>
            </a:r>
            <a:endParaRPr lang="en-US" altLang="en-US" sz="3440" b="1" dirty="0">
              <a:solidFill>
                <a:schemeClr val="bg1"/>
              </a:solidFill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7577" y="164885"/>
            <a:ext cx="23766823" cy="923330"/>
          </a:xfrm>
          <a:prstGeom prst="rect">
            <a:avLst/>
          </a:prstGeom>
          <a:solidFill>
            <a:srgbClr val="B31B1B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</a:rPr>
              <a:t>Dynamic prognosis of psychotic depression: a Bayesian joint modeling </a:t>
            </a:r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approach</a:t>
            </a:r>
            <a:endParaRPr lang="en-US" sz="5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1874" y="1411077"/>
            <a:ext cx="213586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Samprit Banerjee (Weill Cornell Medicine), Yiyuan Wu (Weill Cornell Medicine), George </a:t>
            </a:r>
            <a:r>
              <a:rPr lang="en-US" sz="2800" dirty="0" err="1" smtClean="0">
                <a:latin typeface="+mj-lt"/>
              </a:rPr>
              <a:t>Alexopoulos</a:t>
            </a:r>
            <a:r>
              <a:rPr lang="en-US" sz="2800" dirty="0" smtClean="0">
                <a:latin typeface="+mj-lt"/>
              </a:rPr>
              <a:t> (Weill Cornell Medicine), </a:t>
            </a:r>
            <a:r>
              <a:rPr lang="en-US" sz="2800" dirty="0">
                <a:latin typeface="+mj-lt"/>
              </a:rPr>
              <a:t>Alastair </a:t>
            </a:r>
            <a:r>
              <a:rPr lang="en-US" sz="2800" dirty="0" smtClean="0">
                <a:latin typeface="+mj-lt"/>
              </a:rPr>
              <a:t>Flint (University of Toronto)</a:t>
            </a:r>
            <a:endParaRPr lang="en-US" sz="2800" dirty="0">
              <a:latin typeface="+mj-lt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0888" y="2479995"/>
            <a:ext cx="10368756" cy="578791"/>
          </a:xfrm>
          <a:prstGeom prst="rect">
            <a:avLst/>
          </a:prstGeom>
          <a:solidFill>
            <a:srgbClr val="B31B1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37124" tIns="68562" rIns="137124" bIns="68562" anchor="ctr"/>
          <a:lstStyle/>
          <a:p>
            <a:pPr algn="ctr" defTabSz="4703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40" b="1" dirty="0" smtClean="0">
                <a:solidFill>
                  <a:schemeClr val="bg1"/>
                </a:solidFill>
                <a:latin typeface="+mj-lt"/>
              </a:rPr>
              <a:t>BACKGROUND AND OBJECTIVES</a:t>
            </a:r>
            <a:endParaRPr lang="en-US" sz="344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0853607" y="3307207"/>
                <a:ext cx="10609272" cy="76222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1416" tIns="45708" rIns="91416" bIns="45708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Survival Model</a:t>
                </a:r>
                <a:r>
                  <a:rPr lang="en-US" sz="2400" dirty="0"/>
                  <a:t>: </a:t>
                </a:r>
                <a:r>
                  <a:rPr lang="en-US" sz="2400" dirty="0" smtClean="0"/>
                  <a:t>Time to relapse in Cox PH </a:t>
                </a:r>
                <a:r>
                  <a:rPr lang="en-US" sz="2400" dirty="0"/>
                  <a:t>Model </a:t>
                </a:r>
                <a:r>
                  <a:rPr lang="en-US" sz="2400" dirty="0" smtClean="0"/>
                  <a:t>with time-varying covariate HDL, treatment arm.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+mn-lt"/>
                  </a:rPr>
                  <a:t>Longitudinal sub-model</a:t>
                </a:r>
                <a:r>
                  <a:rPr lang="en-US" sz="2400" dirty="0" smtClean="0">
                    <a:latin typeface="+mn-lt"/>
                  </a:rPr>
                  <a:t>: HDL with patient-level random intercept and slope in LMM.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+mn-lt"/>
                  </a:rPr>
                  <a:t>Joint model: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𝐻𝐷𝐿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𝐻𝐷𝐿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+mn-lt"/>
                  </a:rPr>
                  <a:t> is the longitudinal sub-model.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Estimation: </a:t>
                </a:r>
                <a:r>
                  <a:rPr lang="en-US" sz="2400" dirty="0" err="1" smtClean="0">
                    <a:latin typeface="+mn-lt"/>
                  </a:rPr>
                  <a:t>JMBayes</a:t>
                </a:r>
                <a:r>
                  <a:rPr lang="en-US" sz="2400" dirty="0" smtClean="0">
                    <a:latin typeface="+mn-lt"/>
                  </a:rPr>
                  <a:t> (</a:t>
                </a:r>
                <a:r>
                  <a:rPr lang="en-US" sz="2400" i="1" u="sng" dirty="0" smtClean="0">
                    <a:latin typeface="+mn-lt"/>
                  </a:rPr>
                  <a:t>assumption:</a:t>
                </a:r>
                <a:r>
                  <a:rPr lang="en-US" sz="2400" dirty="0" smtClean="0">
                    <a:latin typeface="+mn-lt"/>
                  </a:rPr>
                  <a:t>) given random effects, longitudinal and survival process are independent </a:t>
                </a:r>
              </a:p>
              <a:p>
                <a:endParaRPr lang="en-US" sz="2400" dirty="0" smtClean="0"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b="0" dirty="0" smtClean="0"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𝑓𝑢𝑙𝑙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Prediction </a:t>
                </a:r>
                <a:r>
                  <a:rPr lang="en-US" sz="2400" dirty="0" smtClean="0">
                    <a:latin typeface="+mn-lt"/>
                  </a:rPr>
                  <a:t>based on </a:t>
                </a:r>
                <a:r>
                  <a:rPr lang="en-US" sz="2400" dirty="0" smtClean="0">
                    <a:latin typeface="+mn-lt"/>
                  </a:rPr>
                  <a:t>randomly chosen set-aside test 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n-lt"/>
                </a:endParaRPr>
              </a:p>
              <a:p>
                <a:r>
                  <a:rPr lang="en-US" sz="2800" dirty="0" smtClean="0"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3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07" y="3307207"/>
                <a:ext cx="10609272" cy="7622255"/>
              </a:xfrm>
              <a:prstGeom prst="rect">
                <a:avLst/>
              </a:prstGeom>
              <a:blipFill>
                <a:blip r:embed="rId5"/>
                <a:stretch>
                  <a:fillRect l="-747" t="-56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68" descr="Blue tissue paper">
            <a:extLst>
              <a:ext uri="{FF2B5EF4-FFF2-40B4-BE49-F238E27FC236}">
                <a16:creationId xmlns:a16="http://schemas.microsoft.com/office/drawing/2014/main" id="{F745C541-6A06-CE49-A6A5-3131CCF4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4530" y="10962305"/>
            <a:ext cx="10728349" cy="595855"/>
          </a:xfrm>
          <a:prstGeom prst="rect">
            <a:avLst/>
          </a:prstGeom>
          <a:solidFill>
            <a:srgbClr val="B31B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 smtClean="0">
                <a:solidFill>
                  <a:schemeClr val="bg1"/>
                </a:solidFill>
              </a:rPr>
              <a:t>Prediction on test set</a:t>
            </a:r>
            <a:endParaRPr lang="en-US" altLang="en-US" sz="344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411" y="11959689"/>
            <a:ext cx="8140415" cy="620598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1903055" y="20758540"/>
            <a:ext cx="10804261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1 Jeffrey D. Long, James A. Mills.</a:t>
            </a:r>
            <a:r>
              <a:rPr lang="en-US" sz="2800" dirty="0">
                <a:latin typeface="+mj-lt"/>
              </a:rPr>
              <a:t> Joint modeling of multivariate longitudinal data and survival data in several observational studies of Huntington’s </a:t>
            </a:r>
            <a:r>
              <a:rPr lang="en-US" sz="2800" dirty="0" smtClean="0">
                <a:latin typeface="+mj-lt"/>
              </a:rPr>
              <a:t>disease. In: BMC Med Res </a:t>
            </a:r>
            <a:r>
              <a:rPr lang="en-US" sz="2800" dirty="0" err="1" smtClean="0">
                <a:latin typeface="+mj-lt"/>
              </a:rPr>
              <a:t>Methodol</a:t>
            </a:r>
            <a:r>
              <a:rPr lang="en-US" sz="2800" dirty="0" smtClean="0">
                <a:latin typeface="+mj-lt"/>
              </a:rPr>
              <a:t>; 2018.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2.</a:t>
            </a:r>
            <a:r>
              <a:rPr lang="en-US" sz="2800" dirty="0">
                <a:latin typeface="+mj-lt"/>
              </a:rPr>
              <a:t> Dimitris </a:t>
            </a:r>
            <a:r>
              <a:rPr lang="en-US" sz="2800" dirty="0" err="1" smtClean="0">
                <a:latin typeface="+mj-lt"/>
              </a:rPr>
              <a:t>Rizopoulos</a:t>
            </a:r>
            <a:r>
              <a:rPr lang="en-US" sz="2800" dirty="0" smtClean="0">
                <a:latin typeface="+mj-lt"/>
              </a:rPr>
              <a:t>.</a:t>
            </a:r>
            <a:r>
              <a:rPr lang="en-US" sz="2800" dirty="0">
                <a:latin typeface="+mj-lt"/>
              </a:rPr>
              <a:t> The R Package </a:t>
            </a:r>
            <a:r>
              <a:rPr lang="en-US" sz="2800" dirty="0" err="1">
                <a:latin typeface="+mj-lt"/>
              </a:rPr>
              <a:t>JMbayes</a:t>
            </a:r>
            <a:r>
              <a:rPr lang="en-US" sz="2800" dirty="0">
                <a:latin typeface="+mj-lt"/>
              </a:rPr>
              <a:t> for Fitting Joint Models for Longitudinal and Time-to-Event Data Using </a:t>
            </a:r>
            <a:r>
              <a:rPr lang="en-US" sz="2800" dirty="0" smtClean="0">
                <a:latin typeface="+mj-lt"/>
              </a:rPr>
              <a:t>MCMC. In: journal of statistical software; 2016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940876" y="14630146"/>
                <a:ext cx="1059790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+mn-lt"/>
                  </a:rPr>
                  <a:t>Small relapse events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=47</m:t>
                    </m:r>
                  </m:oMath>
                </a14:m>
                <a:r>
                  <a:rPr lang="en-US" sz="2600" dirty="0" smtClean="0">
                    <a:latin typeface="+mn-lt"/>
                  </a:rPr>
                  <a:t>) therefore low prediction accuracy in cross-validation.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+mn-lt"/>
                  </a:rPr>
                  <a:t>Model uncertainty: a specific formulation of the association structure may be accurate for specific patients with particular longitudinal profile. Bayesian Model Averaging can produce better prediction.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 smtClean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+mn-lt"/>
                  </a:rPr>
                  <a:t>Utilize multiple longitudinal outcomes or metabolic side-effects of medication (e.g. total cholesterol, LDL, weight etc.)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+mn-lt"/>
                  </a:rPr>
                  <a:t>Current AUC is on training set (underestimate), therefore use prediction defined by a test set tailored for longitudinal prediction.</a:t>
                </a:r>
                <a:endParaRPr lang="en-US" sz="260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876" y="14630146"/>
                <a:ext cx="10597902" cy="4893647"/>
              </a:xfrm>
              <a:prstGeom prst="rect">
                <a:avLst/>
              </a:prstGeom>
              <a:blipFill>
                <a:blip r:embed="rId9"/>
                <a:stretch>
                  <a:fillRect l="-863" t="-1121" r="-1725" b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9" y="7834041"/>
            <a:ext cx="9575981" cy="589013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87642"/>
            <a:ext cx="9144000" cy="69525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5143"/>
              </p:ext>
            </p:extLst>
          </p:nvPr>
        </p:nvGraphicFramePr>
        <p:xfrm>
          <a:off x="12801600" y="9282582"/>
          <a:ext cx="6400800" cy="143408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0022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199465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140088"/>
                    </a:ext>
                  </a:extLst>
                </a:gridCol>
              </a:tblGrid>
              <a:tr h="5196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 relapsed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Relapsed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973916"/>
                  </a:ext>
                </a:extLst>
              </a:tr>
              <a:tr h="3846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S+O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422905"/>
                  </a:ext>
                </a:extLst>
              </a:tr>
              <a:tr h="3846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4300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0000" y="8022691"/>
            <a:ext cx="8229600" cy="5078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40844" y="17717042"/>
            <a:ext cx="9845516" cy="6580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2650" y="11279201"/>
            <a:ext cx="9913709" cy="6625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&amp;#x0D;&amp;#x0A;AUTHOR&amp;#x0D;&amp;#x0A;PRACTICUM ORGANIZATION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ster Template 36x48 design 1">
  <a:themeElements>
    <a:clrScheme name="Poster Template 36x48 design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 Template 36x48 design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Template 36x48 desig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J:\Poster printer\Poster Template 36x48 design 1.pot</Template>
  <TotalTime>3397</TotalTime>
  <Words>384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Poster Template 36x48 design 1</vt:lpstr>
      <vt:lpstr>PowerPoint Presentation</vt:lpstr>
    </vt:vector>
  </TitlesOfParts>
  <Company>New York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AUTHOR INSTITUTION</dc:title>
  <dc:creator>CATHERINE_YANKOU</dc:creator>
  <cp:lastModifiedBy>Yiyuan Wu</cp:lastModifiedBy>
  <cp:revision>363</cp:revision>
  <dcterms:created xsi:type="dcterms:W3CDTF">2005-02-08T19:36:23Z</dcterms:created>
  <dcterms:modified xsi:type="dcterms:W3CDTF">2019-05-30T21:20:20Z</dcterms:modified>
</cp:coreProperties>
</file>