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1">
                  <c:v>Misclassification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23-42FD-9D0D-8063C77AC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470457707655631E-2"/>
          <c:y val="8.7356959226077516E-2"/>
          <c:w val="0.89268413464415441"/>
          <c:h val="0.59906267101865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Accuracy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5-4445-A812-57BD1D8B9D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cutting down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Accuracy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0.125</c:v>
                </c:pt>
                <c:pt idx="1">
                  <c:v>0.81740000000000002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75-4445-A812-57BD1D8B9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5068008"/>
        <c:axId val="675068336"/>
      </c:barChart>
      <c:catAx>
        <c:axId val="67506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68336"/>
        <c:crosses val="autoZero"/>
        <c:auto val="1"/>
        <c:lblAlgn val="ctr"/>
        <c:lblOffset val="100"/>
        <c:noMultiLvlLbl val="0"/>
      </c:catAx>
      <c:valAx>
        <c:axId val="6750683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06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6818439617681"/>
          <c:y val="0.85472071587606557"/>
          <c:w val="0.54507823086153639"/>
          <c:h val="0.145279284123934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8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5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8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EF9714-BD4C-48FC-B787-62F0917F1D0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0300571-C5E1-4244-9827-1F84FA53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yiweisun2018@u.northwestern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FC19-2990-46FF-80D3-96F60DB1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20889"/>
            <a:ext cx="7315200" cy="2472985"/>
          </a:xfrm>
        </p:spPr>
        <p:txBody>
          <a:bodyPr/>
          <a:lstStyle/>
          <a:p>
            <a:pPr algn="ctr"/>
            <a:r>
              <a:rPr lang="en-US" b="1" dirty="0">
                <a:latin typeface="Baskerville Old Face" panose="02020602080505020303" pitchFamily="18" charset="0"/>
              </a:rPr>
              <a:t>Toxic Comments Classification Web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55356-9E14-475A-B8B1-82C20427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629" y="4407598"/>
            <a:ext cx="6849067" cy="12640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Project Owner:  Aisha </a:t>
            </a:r>
            <a:r>
              <a:rPr lang="en-US" sz="2400" dirty="0" err="1">
                <a:latin typeface="Baskerville Old Face" panose="02020602080505020303" pitchFamily="18" charset="0"/>
              </a:rPr>
              <a:t>Dubhashi</a:t>
            </a:r>
            <a:endParaRPr lang="en-US" sz="2400" dirty="0">
              <a:latin typeface="Baskerville Old Face" panose="02020602080505020303" pitchFamily="18" charset="0"/>
            </a:endParaRPr>
          </a:p>
          <a:p>
            <a:r>
              <a:rPr lang="en-US" sz="2400" dirty="0">
                <a:latin typeface="Baskerville Old Face" panose="02020602080505020303" pitchFamily="18" charset="0"/>
              </a:rPr>
              <a:t>Developer:   Yiwei Sun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QA: 	 Jerry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39CE-C047-447F-B921-7ACDFB5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011B-19E6-421E-AF82-82523997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81136"/>
            <a:ext cx="7315200" cy="3988142"/>
          </a:xfrm>
        </p:spPr>
        <p:txBody>
          <a:bodyPr>
            <a:normAutofit lnSpcReduction="10000"/>
          </a:bodyPr>
          <a:lstStyle/>
          <a:p>
            <a:r>
              <a:rPr lang="en-US" sz="2800" u="sng" dirty="0"/>
              <a:t>Background</a:t>
            </a:r>
          </a:p>
          <a:p>
            <a:pPr marL="502920" lvl="1" indent="0">
              <a:buNone/>
            </a:pPr>
            <a:r>
              <a:rPr lang="en-US" sz="2600" dirty="0"/>
              <a:t>Online comments are informative</a:t>
            </a:r>
          </a:p>
          <a:p>
            <a:pPr marL="502920" lvl="1" indent="0">
              <a:buNone/>
            </a:pPr>
            <a:endParaRPr lang="en-US" sz="2600" dirty="0"/>
          </a:p>
          <a:p>
            <a:r>
              <a:rPr lang="en-US" sz="2800" u="sng" dirty="0"/>
              <a:t>Problem</a:t>
            </a:r>
          </a:p>
          <a:p>
            <a:pPr marL="502920" lvl="1" indent="0">
              <a:buNone/>
            </a:pPr>
            <a:r>
              <a:rPr lang="en-US" sz="2600" dirty="0"/>
              <a:t>They can be misleading with negative online behavior</a:t>
            </a:r>
          </a:p>
          <a:p>
            <a:pPr marL="502920" lvl="1" indent="0">
              <a:buNone/>
            </a:pPr>
            <a:endParaRPr lang="en-US" sz="2600" dirty="0"/>
          </a:p>
          <a:p>
            <a:r>
              <a:rPr lang="en-US" sz="2800" u="sng" dirty="0"/>
              <a:t>Solution</a:t>
            </a:r>
          </a:p>
          <a:p>
            <a:pPr marL="502920" lvl="1" indent="0">
              <a:buNone/>
            </a:pPr>
            <a:r>
              <a:rPr lang="en-US" sz="2600" dirty="0"/>
              <a:t>Classify the toxic comment with a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5135E-CE37-4A79-8BF2-5961D61C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946" y="4782451"/>
            <a:ext cx="2127688" cy="12619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8E6F8-15EC-4D6C-A605-A6442465B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5"/>
          <a:stretch/>
        </p:blipFill>
        <p:spPr>
          <a:xfrm>
            <a:off x="4414698" y="4782451"/>
            <a:ext cx="317287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8152-DAC7-49A6-B203-8B7D6470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E7E9-6E9A-459C-ACC5-C7249F85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91886"/>
            <a:ext cx="7315200" cy="6158204"/>
          </a:xfrm>
        </p:spPr>
        <p:txBody>
          <a:bodyPr>
            <a:normAutofit/>
          </a:bodyPr>
          <a:lstStyle/>
          <a:p>
            <a:r>
              <a:rPr lang="en-US" sz="2800" u="sng" dirty="0"/>
              <a:t>Datasets</a:t>
            </a:r>
          </a:p>
          <a:p>
            <a:pPr marL="502920" lvl="1" indent="0">
              <a:buNone/>
            </a:pPr>
            <a:r>
              <a:rPr lang="en-US" sz="2600" dirty="0"/>
              <a:t>Wikipedia comments that have been labeled by human raters for toxic behavior (toxic vs. non-toxic)</a:t>
            </a:r>
          </a:p>
          <a:p>
            <a:r>
              <a:rPr lang="en-US" sz="2800" u="sng" dirty="0"/>
              <a:t>Train set</a:t>
            </a:r>
          </a:p>
          <a:p>
            <a:pPr marL="502920" lvl="1" indent="0">
              <a:buNone/>
            </a:pPr>
            <a:endParaRPr lang="en-US" sz="2600" dirty="0"/>
          </a:p>
          <a:p>
            <a:pPr marL="502920" lvl="1" indent="0">
              <a:buNone/>
            </a:pPr>
            <a:endParaRPr lang="en-US" sz="2600" dirty="0"/>
          </a:p>
          <a:p>
            <a:pPr marL="502920" lvl="1" indent="0">
              <a:buNone/>
            </a:pPr>
            <a:endParaRPr lang="en-US" sz="2200" dirty="0"/>
          </a:p>
          <a:p>
            <a:r>
              <a:rPr lang="en-US" sz="2800" u="sng" dirty="0"/>
              <a:t>Test set</a:t>
            </a:r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B2675B-7E0D-441C-948E-56294A5AE095}"/>
              </a:ext>
            </a:extLst>
          </p:cNvPr>
          <p:cNvSpPr/>
          <p:nvPr/>
        </p:nvSpPr>
        <p:spPr>
          <a:xfrm>
            <a:off x="4142793" y="3112256"/>
            <a:ext cx="2875218" cy="8949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Total  -  9359 obs.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A6465BF-3ED2-4BE3-8AEA-9A3E3564FE80}"/>
              </a:ext>
            </a:extLst>
          </p:cNvPr>
          <p:cNvSpPr/>
          <p:nvPr/>
        </p:nvSpPr>
        <p:spPr>
          <a:xfrm>
            <a:off x="7686878" y="2201333"/>
            <a:ext cx="1996673" cy="8949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Toxic    4240 obs.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516F059-D6EB-47DE-8379-253E450FC85A}"/>
              </a:ext>
            </a:extLst>
          </p:cNvPr>
          <p:cNvSpPr/>
          <p:nvPr/>
        </p:nvSpPr>
        <p:spPr>
          <a:xfrm>
            <a:off x="7768469" y="3220651"/>
            <a:ext cx="1996673" cy="8949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Toxic    4240 obs.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2876C-25D3-4A46-A2A1-2A85ABF12D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7018011" y="2648805"/>
            <a:ext cx="668867" cy="91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04830-6EBD-4DF4-8552-BCFE1CEA853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018011" y="3559728"/>
            <a:ext cx="750458" cy="10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2C0CB112-573C-41FA-BF59-C042687AD434}"/>
              </a:ext>
            </a:extLst>
          </p:cNvPr>
          <p:cNvSpPr/>
          <p:nvPr/>
        </p:nvSpPr>
        <p:spPr>
          <a:xfrm>
            <a:off x="4142793" y="4918723"/>
            <a:ext cx="2875218" cy="8949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Total  -  1871 obs.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(20% of train set )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8ABA99B-EF86-4581-88DE-CA8AA7A164F5}"/>
              </a:ext>
            </a:extLst>
          </p:cNvPr>
          <p:cNvSpPr/>
          <p:nvPr/>
        </p:nvSpPr>
        <p:spPr>
          <a:xfrm>
            <a:off x="7768469" y="4437898"/>
            <a:ext cx="1996673" cy="8949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Toxic    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848 obs.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378D5AD3-F626-4C51-AEE1-4E5FD364CAEF}"/>
              </a:ext>
            </a:extLst>
          </p:cNvPr>
          <p:cNvSpPr/>
          <p:nvPr/>
        </p:nvSpPr>
        <p:spPr>
          <a:xfrm>
            <a:off x="7867270" y="5539202"/>
            <a:ext cx="1996673" cy="89494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Toxic    1023 obs.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5591C9-42CE-4F1D-AE76-C73207773381}"/>
              </a:ext>
            </a:extLst>
          </p:cNvPr>
          <p:cNvCxnSpPr>
            <a:endCxn id="12" idx="2"/>
          </p:cNvCxnSpPr>
          <p:nvPr/>
        </p:nvCxnSpPr>
        <p:spPr>
          <a:xfrm flipV="1">
            <a:off x="7018011" y="4885370"/>
            <a:ext cx="750458" cy="4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917669-ACDF-4EC5-AD1B-3913B5A46F73}"/>
              </a:ext>
            </a:extLst>
          </p:cNvPr>
          <p:cNvCxnSpPr/>
          <p:nvPr/>
        </p:nvCxnSpPr>
        <p:spPr>
          <a:xfrm>
            <a:off x="7067411" y="5366195"/>
            <a:ext cx="799859" cy="59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2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6AE2-DDF5-48CE-942D-6E26B607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1123837"/>
            <a:ext cx="3228391" cy="4601183"/>
          </a:xfrm>
        </p:spPr>
        <p:txBody>
          <a:bodyPr/>
          <a:lstStyle/>
          <a:p>
            <a:pPr algn="ctr"/>
            <a:r>
              <a:rPr lang="en-US" b="1" dirty="0"/>
              <a:t>Model &amp; 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13D6-F2C2-4B8E-8630-710EE3BA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M</a:t>
            </a:r>
            <a:r>
              <a:rPr lang="en-US" altLang="zh-CN" sz="2800" u="sng" dirty="0"/>
              <a:t>odel</a:t>
            </a:r>
          </a:p>
          <a:p>
            <a:pPr lvl="1"/>
            <a:r>
              <a:rPr lang="en-US" sz="2600" dirty="0"/>
              <a:t>Word &amp; Characters Tokenization and Stemming by </a:t>
            </a:r>
            <a:r>
              <a:rPr lang="en-US" sz="2600" dirty="0" err="1"/>
              <a:t>TfidfVectorizer</a:t>
            </a:r>
            <a:r>
              <a:rPr lang="en-US" sz="2600" dirty="0"/>
              <a:t>() in Python </a:t>
            </a:r>
          </a:p>
          <a:p>
            <a:pPr lvl="1"/>
            <a:r>
              <a:rPr lang="en-US" altLang="zh-CN" sz="2600" dirty="0"/>
              <a:t>Logistic Regression to predict Toxic (1) or Not Toxic (0)</a:t>
            </a:r>
          </a:p>
          <a:p>
            <a:pPr lvl="1"/>
            <a:endParaRPr lang="en-US" altLang="zh-CN" sz="2600" dirty="0"/>
          </a:p>
          <a:p>
            <a:r>
              <a:rPr lang="en-US" sz="2800" u="sng" dirty="0"/>
              <a:t>Success Criteria</a:t>
            </a:r>
          </a:p>
          <a:p>
            <a:pPr lvl="1"/>
            <a:r>
              <a:rPr lang="en-US" sz="2600" dirty="0"/>
              <a:t>Performance of classification</a:t>
            </a:r>
          </a:p>
          <a:p>
            <a:pPr lvl="1"/>
            <a:r>
              <a:rPr lang="en-US" sz="2600" dirty="0"/>
              <a:t>Cross Validation Accuracy: 81.74%</a:t>
            </a:r>
          </a:p>
          <a:p>
            <a:pPr lvl="1"/>
            <a:r>
              <a:rPr lang="en-US" sz="2600" dirty="0"/>
              <a:t>Test Accuracy: 84.29%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78489A9-AC0B-40C2-8525-FA9742442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96594"/>
              </p:ext>
            </p:extLst>
          </p:nvPr>
        </p:nvGraphicFramePr>
        <p:xfrm>
          <a:off x="9450719" y="4163438"/>
          <a:ext cx="1911187" cy="146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06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8FAD-DD7C-4F55-80C0-89C5AFFB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Interesting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2161-2F7E-4123-862E-B045FAA6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357" y="260993"/>
            <a:ext cx="7315200" cy="5120640"/>
          </a:xfrm>
        </p:spPr>
        <p:txBody>
          <a:bodyPr>
            <a:normAutofit/>
          </a:bodyPr>
          <a:lstStyle/>
          <a:p>
            <a:r>
              <a:rPr lang="en-US" sz="2800" u="sng" dirty="0"/>
              <a:t>Data</a:t>
            </a:r>
          </a:p>
          <a:p>
            <a:pPr marL="502920" lvl="1" indent="0">
              <a:buNone/>
            </a:pPr>
            <a:r>
              <a:rPr lang="en-US" sz="2600" dirty="0"/>
              <a:t>T</a:t>
            </a:r>
            <a:r>
              <a:rPr lang="en-US" altLang="zh-CN" sz="2600" dirty="0"/>
              <a:t>he word “Toxic” is not Toxic comment – Not a rude or disrespectful word</a:t>
            </a:r>
            <a:endParaRPr lang="en-US" sz="2800" dirty="0"/>
          </a:p>
          <a:p>
            <a:r>
              <a:rPr lang="en-US" sz="2800" u="sng" dirty="0"/>
              <a:t>Model</a:t>
            </a:r>
          </a:p>
          <a:p>
            <a:pPr marL="502920" lvl="1" indent="0">
              <a:buNone/>
            </a:pPr>
            <a:r>
              <a:rPr lang="en-US" sz="2600" dirty="0"/>
              <a:t>To increase time efficiency, training set has been cut down to </a:t>
            </a:r>
            <a:r>
              <a:rPr lang="en-US" sz="2600" b="1" dirty="0"/>
              <a:t>1/8 </a:t>
            </a:r>
            <a:r>
              <a:rPr lang="en-US" sz="2600" dirty="0"/>
              <a:t>and the model </a:t>
            </a:r>
            <a:r>
              <a:rPr lang="en-US" sz="2600"/>
              <a:t>10-fold cv </a:t>
            </a:r>
            <a:r>
              <a:rPr lang="en-US" sz="2600" dirty="0"/>
              <a:t>accuracy only decreases </a:t>
            </a:r>
            <a:r>
              <a:rPr lang="en-US" sz="2600" b="1" dirty="0"/>
              <a:t>6%</a:t>
            </a:r>
          </a:p>
          <a:p>
            <a:pPr lvl="1"/>
            <a:r>
              <a:rPr lang="en-US" sz="2600" dirty="0"/>
              <a:t>Because of marginal effect for word tokenization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EFDA782-0C57-42EF-B2B2-20201A58F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572730"/>
              </p:ext>
            </p:extLst>
          </p:nvPr>
        </p:nvGraphicFramePr>
        <p:xfrm>
          <a:off x="5212312" y="4766553"/>
          <a:ext cx="4127591" cy="178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818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64B9-D5BF-432F-91EC-AA3704FD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</a:t>
            </a:r>
            <a:r>
              <a:rPr lang="en-US" altLang="zh-CN" b="1" dirty="0"/>
              <a:t>he End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C635-92D6-4739-8369-39D8EE75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 very much for listening!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Contact Info:</a:t>
            </a:r>
          </a:p>
          <a:p>
            <a:pPr lvl="1"/>
            <a:r>
              <a:rPr lang="en-US" sz="2600" dirty="0"/>
              <a:t>Name: Yiwei Sun</a:t>
            </a:r>
          </a:p>
          <a:p>
            <a:pPr lvl="1"/>
            <a:r>
              <a:rPr lang="en-US" sz="2600" dirty="0"/>
              <a:t>Master of Science in Analytics (</a:t>
            </a:r>
            <a:r>
              <a:rPr lang="en-US" sz="2600" dirty="0" err="1"/>
              <a:t>MSiA</a:t>
            </a:r>
            <a:r>
              <a:rPr lang="en-US" sz="2600" dirty="0"/>
              <a:t>) 2018</a:t>
            </a:r>
          </a:p>
          <a:p>
            <a:pPr lvl="1"/>
            <a:r>
              <a:rPr lang="en-US" sz="2600" dirty="0"/>
              <a:t>Email: </a:t>
            </a:r>
            <a:r>
              <a:rPr lang="en-US" sz="2600" dirty="0">
                <a:hlinkClick r:id="rId2"/>
              </a:rPr>
              <a:t>yiweisun2018@u.northwestern.edu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845409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1241</TotalTime>
  <Words>233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幼圆</vt:lpstr>
      <vt:lpstr>Baskerville Old Face</vt:lpstr>
      <vt:lpstr>Corbel</vt:lpstr>
      <vt:lpstr>Wingdings 2</vt:lpstr>
      <vt:lpstr>Frame</vt:lpstr>
      <vt:lpstr>Toxic Comments Classification Web App</vt:lpstr>
      <vt:lpstr>Motivation</vt:lpstr>
      <vt:lpstr>Datasets</vt:lpstr>
      <vt:lpstr>Model &amp; Success Criteria</vt:lpstr>
      <vt:lpstr>Interesting Insight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Yiwei Sun</dc:creator>
  <cp:lastModifiedBy>Yiwei Sun</cp:lastModifiedBy>
  <cp:revision>51</cp:revision>
  <dcterms:created xsi:type="dcterms:W3CDTF">2018-03-18T22:34:38Z</dcterms:created>
  <dcterms:modified xsi:type="dcterms:W3CDTF">2018-03-19T19:16:27Z</dcterms:modified>
</cp:coreProperties>
</file>