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890a92fe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90a92fe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890a92fe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890a92fe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890a92fe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890a92fe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890a92fe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890a92fe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890a92fe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890a92fe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solidFill>
                  <a:srgbClr val="202124"/>
                </a:solidFill>
                <a:highlight>
                  <a:srgbClr val="FFFFFF"/>
                </a:highlight>
              </a:rPr>
              <a:t>Implementation Difficulties</a:t>
            </a:r>
            <a:endParaRPr sz="1250">
              <a:solidFill>
                <a:srgbClr val="202124"/>
              </a:solidFill>
              <a:highlight>
                <a:srgbClr val="FFFFFF"/>
              </a:highlight>
            </a:endParaRPr>
          </a:p>
          <a:p>
            <a:pPr indent="-307975" lvl="0" marL="457200" rtl="0" algn="l">
              <a:lnSpc>
                <a:spcPct val="115000"/>
              </a:lnSpc>
              <a:spcBef>
                <a:spcPts val="0"/>
              </a:spcBef>
              <a:spcAft>
                <a:spcPts val="0"/>
              </a:spcAft>
              <a:buClr>
                <a:srgbClr val="202124"/>
              </a:buClr>
              <a:buSzPts val="1250"/>
              <a:buChar char="-"/>
            </a:pPr>
            <a:r>
              <a:rPr lang="en" sz="1250">
                <a:solidFill>
                  <a:srgbClr val="202124"/>
                </a:solidFill>
                <a:highlight>
                  <a:srgbClr val="FFFFFF"/>
                </a:highlight>
              </a:rPr>
              <a:t>Problems</a:t>
            </a:r>
            <a:endParaRPr sz="1250">
              <a:solidFill>
                <a:srgbClr val="202124"/>
              </a:solidFill>
              <a:highlight>
                <a:srgbClr val="FFFFFF"/>
              </a:highlight>
            </a:endParaRPr>
          </a:p>
          <a:p>
            <a:pPr indent="-307975" lvl="1" marL="914400" rtl="0" algn="l">
              <a:lnSpc>
                <a:spcPct val="115000"/>
              </a:lnSpc>
              <a:spcBef>
                <a:spcPts val="0"/>
              </a:spcBef>
              <a:spcAft>
                <a:spcPts val="0"/>
              </a:spcAft>
              <a:buClr>
                <a:srgbClr val="202124"/>
              </a:buClr>
              <a:buSzPts val="1250"/>
              <a:buAutoNum type="alphaLcPeriod"/>
            </a:pPr>
            <a:r>
              <a:rPr lang="en" sz="1250">
                <a:solidFill>
                  <a:srgbClr val="202124"/>
                </a:solidFill>
                <a:highlight>
                  <a:srgbClr val="FFFFFF"/>
                </a:highlight>
              </a:rPr>
              <a:t>Reading questions from firebase before starting quiz</a:t>
            </a:r>
            <a:endParaRPr sz="1250">
              <a:solidFill>
                <a:srgbClr val="202124"/>
              </a:solidFill>
              <a:highlight>
                <a:srgbClr val="FFFFFF"/>
              </a:highlight>
            </a:endParaRPr>
          </a:p>
          <a:p>
            <a:pPr indent="-307975" lvl="2" marL="1371600" rtl="0" algn="l">
              <a:lnSpc>
                <a:spcPct val="115000"/>
              </a:lnSpc>
              <a:spcBef>
                <a:spcPts val="0"/>
              </a:spcBef>
              <a:spcAft>
                <a:spcPts val="0"/>
              </a:spcAft>
              <a:buClr>
                <a:srgbClr val="202124"/>
              </a:buClr>
              <a:buSzPts val="1250"/>
              <a:buAutoNum type="romanLcPeriod"/>
            </a:pPr>
            <a:r>
              <a:rPr lang="en" sz="1250">
                <a:solidFill>
                  <a:srgbClr val="202124"/>
                </a:solidFill>
                <a:highlight>
                  <a:srgbClr val="FFFFFF"/>
                </a:highlight>
              </a:rPr>
              <a:t>Render the page before the firebase operation is completed</a:t>
            </a:r>
            <a:endParaRPr sz="1250">
              <a:solidFill>
                <a:srgbClr val="202124"/>
              </a:solidFill>
              <a:highlight>
                <a:srgbClr val="FFFFFF"/>
              </a:highlight>
            </a:endParaRPr>
          </a:p>
          <a:p>
            <a:pPr indent="-307975" lvl="1" marL="914400" rtl="0" algn="l">
              <a:lnSpc>
                <a:spcPct val="115000"/>
              </a:lnSpc>
              <a:spcBef>
                <a:spcPts val="0"/>
              </a:spcBef>
              <a:spcAft>
                <a:spcPts val="0"/>
              </a:spcAft>
              <a:buClr>
                <a:srgbClr val="202124"/>
              </a:buClr>
              <a:buSzPts val="1250"/>
              <a:buAutoNum type="alphaLcPeriod"/>
            </a:pPr>
            <a:r>
              <a:rPr lang="en" sz="1250">
                <a:solidFill>
                  <a:srgbClr val="202124"/>
                </a:solidFill>
                <a:highlight>
                  <a:srgbClr val="FFFFFF"/>
                </a:highlight>
              </a:rPr>
              <a:t>Ranking all the players until all finish</a:t>
            </a:r>
            <a:endParaRPr sz="1250">
              <a:solidFill>
                <a:srgbClr val="202124"/>
              </a:solidFill>
              <a:highlight>
                <a:srgbClr val="FFFFFF"/>
              </a:highlight>
            </a:endParaRPr>
          </a:p>
          <a:p>
            <a:pPr indent="-307975" lvl="2" marL="1371600" rtl="0" algn="l">
              <a:lnSpc>
                <a:spcPct val="115000"/>
              </a:lnSpc>
              <a:spcBef>
                <a:spcPts val="0"/>
              </a:spcBef>
              <a:spcAft>
                <a:spcPts val="0"/>
              </a:spcAft>
              <a:buClr>
                <a:srgbClr val="202124"/>
              </a:buClr>
              <a:buSzPts val="1250"/>
              <a:buAutoNum type="romanLcPeriod"/>
            </a:pPr>
            <a:r>
              <a:rPr lang="en" sz="1250">
                <a:solidFill>
                  <a:srgbClr val="202124"/>
                </a:solidFill>
                <a:highlight>
                  <a:srgbClr val="FFFFFF"/>
                </a:highlight>
              </a:rPr>
              <a:t>Not all players finish at the same time, so data in firebase is not up-to-date</a:t>
            </a:r>
            <a:endParaRPr sz="1250">
              <a:solidFill>
                <a:srgbClr val="202124"/>
              </a:solidFill>
              <a:highlight>
                <a:srgbClr val="FFFFFF"/>
              </a:highlight>
            </a:endParaRPr>
          </a:p>
          <a:p>
            <a:pPr indent="0" lvl="0" marL="0" rtl="0" algn="l">
              <a:spcBef>
                <a:spcPts val="0"/>
              </a:spcBef>
              <a:spcAft>
                <a:spcPts val="0"/>
              </a:spcAft>
              <a:buNone/>
            </a:pPr>
            <a:r>
              <a:t/>
            </a:r>
            <a:endParaRPr sz="1000"/>
          </a:p>
          <a:p>
            <a:pPr indent="-317500" lvl="0" marL="457200" rtl="0" algn="l">
              <a:lnSpc>
                <a:spcPct val="115000"/>
              </a:lnSpc>
              <a:spcBef>
                <a:spcPts val="0"/>
              </a:spcBef>
              <a:spcAft>
                <a:spcPts val="0"/>
              </a:spcAft>
              <a:buClr>
                <a:srgbClr val="000000"/>
              </a:buClr>
              <a:buSzPts val="1400"/>
              <a:buFont typeface="Montserrat"/>
              <a:buChar char="-"/>
            </a:pPr>
            <a:r>
              <a:rPr lang="en" sz="1400">
                <a:latin typeface="Montserrat"/>
                <a:ea typeface="Montserrat"/>
                <a:cs typeface="Montserrat"/>
                <a:sym typeface="Montserrat"/>
              </a:rPr>
              <a:t>Solution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Clr>
                <a:srgbClr val="000000"/>
              </a:buClr>
              <a:buSzPts val="1400"/>
              <a:buFont typeface="Montserrat"/>
              <a:buChar char="-"/>
            </a:pPr>
            <a:r>
              <a:rPr lang="en" sz="1400">
                <a:latin typeface="Montserrat"/>
                <a:ea typeface="Montserrat"/>
                <a:cs typeface="Montserrat"/>
                <a:sym typeface="Montserrat"/>
              </a:rPr>
              <a:t>Create a new thread and use handler</a:t>
            </a:r>
            <a:endParaRPr sz="1400">
              <a:latin typeface="Montserrat"/>
              <a:ea typeface="Montserrat"/>
              <a:cs typeface="Montserrat"/>
              <a:sym typeface="Montserrat"/>
            </a:endParaRPr>
          </a:p>
          <a:p>
            <a:pPr indent="-317500" lvl="1" marL="914400" rtl="0" algn="l">
              <a:lnSpc>
                <a:spcPct val="115000"/>
              </a:lnSpc>
              <a:spcBef>
                <a:spcPts val="0"/>
              </a:spcBef>
              <a:spcAft>
                <a:spcPts val="0"/>
              </a:spcAft>
              <a:buClr>
                <a:srgbClr val="000000"/>
              </a:buClr>
              <a:buSzPts val="1400"/>
              <a:buFont typeface="Montserrat"/>
              <a:buChar char="-"/>
            </a:pPr>
            <a:r>
              <a:rPr lang="en" sz="1400">
                <a:latin typeface="Montserrat"/>
                <a:ea typeface="Montserrat"/>
                <a:cs typeface="Montserrat"/>
                <a:sym typeface="Montserrat"/>
              </a:rPr>
              <a:t>Create a dialogue window</a:t>
            </a:r>
            <a:endParaRPr sz="1400">
              <a:latin typeface="Montserrat"/>
              <a:ea typeface="Montserrat"/>
              <a:cs typeface="Montserrat"/>
              <a:sym typeface="Montserrat"/>
            </a:endParaRPr>
          </a:p>
          <a:p>
            <a:pPr indent="-317500" lvl="1" marL="914400" rtl="0" algn="l">
              <a:lnSpc>
                <a:spcPct val="115000"/>
              </a:lnSpc>
              <a:spcBef>
                <a:spcPts val="0"/>
              </a:spcBef>
              <a:spcAft>
                <a:spcPts val="0"/>
              </a:spcAft>
              <a:buClr>
                <a:schemeClr val="lt1"/>
              </a:buClr>
              <a:buSzPts val="1400"/>
              <a:buFont typeface="Montserrat"/>
              <a:buChar char="-"/>
            </a:pPr>
            <a:r>
              <a:rPr lang="en" sz="1400">
                <a:latin typeface="Montserrat"/>
                <a:ea typeface="Montserrat"/>
                <a:cs typeface="Montserrat"/>
                <a:sym typeface="Montserrat"/>
              </a:rPr>
              <a:t>Wait for firebase operations are completed before rendering the page</a:t>
            </a:r>
            <a:endParaRPr sz="1400">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91f3c6fe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91f3c6fe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890a92fe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890a92fe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latin typeface="Montserrat"/>
                <a:ea typeface="Montserrat"/>
                <a:cs typeface="Montserrat"/>
                <a:sym typeface="Montserrat"/>
              </a:rPr>
              <a:t>1.</a:t>
            </a:r>
            <a:r>
              <a:rPr lang="en" sz="1200">
                <a:latin typeface="Montserrat"/>
                <a:ea typeface="Montserrat"/>
                <a:cs typeface="Montserrat"/>
                <a:sym typeface="Montserrat"/>
              </a:rPr>
              <a:t>Add some animations when one user interacts with the application</a:t>
            </a:r>
            <a:endParaRPr sz="1200">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latin typeface="Montserrat"/>
                <a:ea typeface="Montserrat"/>
                <a:cs typeface="Montserrat"/>
                <a:sym typeface="Montserrat"/>
              </a:rPr>
              <a:t>2.</a:t>
            </a:r>
            <a:r>
              <a:rPr lang="en" sz="1600">
                <a:latin typeface="Montserrat"/>
                <a:ea typeface="Montserrat"/>
                <a:cs typeface="Montserrat"/>
                <a:sym typeface="Montserrat"/>
              </a:rPr>
              <a:t>Allow groups of people to play against each other groups (e.g., 3vs3).</a:t>
            </a:r>
            <a:endParaRPr sz="1600">
              <a:latin typeface="Montserrat"/>
              <a:ea typeface="Montserrat"/>
              <a:cs typeface="Montserrat"/>
              <a:sym typeface="Montserrat"/>
            </a:endParaRPr>
          </a:p>
          <a:p>
            <a:pPr indent="0" lvl="0" marL="457200" rtl="0" algn="l">
              <a:lnSpc>
                <a:spcPct val="115000"/>
              </a:lnSpc>
              <a:spcBef>
                <a:spcPts val="0"/>
              </a:spcBef>
              <a:spcAft>
                <a:spcPts val="0"/>
              </a:spcAft>
              <a:buClr>
                <a:schemeClr val="dk1"/>
              </a:buClr>
              <a:buSzPts val="1100"/>
              <a:buFont typeface="Arial"/>
              <a:buNone/>
            </a:pPr>
            <a:r>
              <a:rPr lang="en" sz="1600">
                <a:latin typeface="Montserrat"/>
                <a:ea typeface="Montserrat"/>
                <a:cs typeface="Montserrat"/>
                <a:sym typeface="Montserrat"/>
              </a:rPr>
              <a:t>3.One user can invite friends to do a quiz(against the user or with the user).</a:t>
            </a:r>
            <a:endParaRPr sz="1600">
              <a:latin typeface="Montserrat"/>
              <a:ea typeface="Montserrat"/>
              <a:cs typeface="Montserrat"/>
              <a:sym typeface="Montserra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890a92fe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890a92fe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91f3c6fe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91f3c6fe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890a92f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890a92f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rgbClr val="FFFFFF"/>
                </a:highlight>
              </a:rPr>
              <a:t>This app includes quiz games, and a Friend system. </a:t>
            </a:r>
            <a:endParaRPr sz="1300">
              <a:solidFill>
                <a:schemeClr val="dk1"/>
              </a:solidFill>
              <a:highlight>
                <a:srgbClr val="FFFFFF"/>
              </a:highlight>
            </a:endParaRPr>
          </a:p>
          <a:p>
            <a:pPr indent="0" lvl="0" marL="0" rtl="0" algn="l">
              <a:lnSpc>
                <a:spcPct val="115000"/>
              </a:lnSpc>
              <a:spcBef>
                <a:spcPts val="0"/>
              </a:spcBef>
              <a:spcAft>
                <a:spcPts val="0"/>
              </a:spcAft>
              <a:buNone/>
            </a:pPr>
            <a:r>
              <a:rPr lang="en" sz="1300">
                <a:solidFill>
                  <a:schemeClr val="dk1"/>
                </a:solidFill>
                <a:highlight>
                  <a:srgbClr val="FFFFFF"/>
                </a:highlight>
              </a:rPr>
              <a:t>Friends can challenge the same quiz game. Based on the score they get, the system will rank them.</a:t>
            </a:r>
            <a:endParaRPr sz="1300">
              <a:solidFill>
                <a:schemeClr val="dk1"/>
              </a:solidFill>
              <a:highlight>
                <a:srgbClr val="FFFFFF"/>
              </a:highlight>
            </a:endParaRPr>
          </a:p>
          <a:p>
            <a:pPr indent="0" lvl="0" marL="0" rtl="0" algn="l">
              <a:lnSpc>
                <a:spcPct val="115000"/>
              </a:lnSpc>
              <a:spcBef>
                <a:spcPts val="0"/>
              </a:spcBef>
              <a:spcAft>
                <a:spcPts val="0"/>
              </a:spcAft>
              <a:buNone/>
            </a:pPr>
            <a:r>
              <a:rPr lang="en" sz="1300">
                <a:solidFill>
                  <a:schemeClr val="dk1"/>
                </a:solidFill>
                <a:highlight>
                  <a:srgbClr val="FFFFFF"/>
                </a:highlight>
              </a:rPr>
              <a:t>Users also can upload the quiz game if they want. Teachers can ask students to do the same quiz at the same time. Like in lecture, instructors can interact with students online.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90a92f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90a92f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50">
                <a:solidFill>
                  <a:schemeClr val="dk1"/>
                </a:solidFill>
                <a:highlight>
                  <a:schemeClr val="lt1"/>
                </a:highlight>
              </a:rPr>
              <a:t>Before the pandemic, instructors use a device like an i-clicker to monitor students’ participation. During the pandemic, it is hard to get students’ attention and keep students active in class. With the live quiz systems, teachers can easily host a live quiz for their students and record the results. It is also a great leisure entertainment for people who want to socialize with their friends, to answer some general purpose questions, and compete with each other.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890a92fe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90a92fe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890a92fe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90a92fe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890a92fe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90a92fe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890a92fe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90a92fe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890a92f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90a92f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Room introduction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890a92fe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890a92fe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CS184 Project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Jiajun Li, Qinghang Hong, Yiwei Zhang, Haochen Yang</a:t>
            </a:r>
            <a:endParaRPr/>
          </a:p>
        </p:txBody>
      </p:sp>
      <p:pic>
        <p:nvPicPr>
          <p:cNvPr id="136" name="Google Shape;136;p13"/>
          <p:cNvPicPr preferRelativeResize="0"/>
          <p:nvPr/>
        </p:nvPicPr>
        <p:blipFill rotWithShape="1">
          <a:blip r:embed="rId3">
            <a:alphaModFix/>
          </a:blip>
          <a:srcRect b="0" l="0" r="0" t="0"/>
          <a:stretch/>
        </p:blipFill>
        <p:spPr>
          <a:xfrm>
            <a:off x="1045300" y="3050825"/>
            <a:ext cx="1801354" cy="168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 Answer Questions and Rank</a:t>
            </a:r>
            <a:endParaRPr/>
          </a:p>
        </p:txBody>
      </p:sp>
      <p:pic>
        <p:nvPicPr>
          <p:cNvPr id="195" name="Google Shape;195;p22"/>
          <p:cNvPicPr preferRelativeResize="0"/>
          <p:nvPr/>
        </p:nvPicPr>
        <p:blipFill>
          <a:blip r:embed="rId3">
            <a:alphaModFix/>
          </a:blip>
          <a:stretch>
            <a:fillRect/>
          </a:stretch>
        </p:blipFill>
        <p:spPr>
          <a:xfrm>
            <a:off x="1365900" y="1307850"/>
            <a:ext cx="1990631" cy="3530850"/>
          </a:xfrm>
          <a:prstGeom prst="rect">
            <a:avLst/>
          </a:prstGeom>
          <a:noFill/>
          <a:ln>
            <a:noFill/>
          </a:ln>
        </p:spPr>
      </p:pic>
      <p:pic>
        <p:nvPicPr>
          <p:cNvPr id="196" name="Google Shape;196;p22"/>
          <p:cNvPicPr preferRelativeResize="0"/>
          <p:nvPr/>
        </p:nvPicPr>
        <p:blipFill>
          <a:blip r:embed="rId4">
            <a:alphaModFix/>
          </a:blip>
          <a:stretch>
            <a:fillRect/>
          </a:stretch>
        </p:blipFill>
        <p:spPr>
          <a:xfrm>
            <a:off x="3970406" y="1307850"/>
            <a:ext cx="1984331" cy="3530850"/>
          </a:xfrm>
          <a:prstGeom prst="rect">
            <a:avLst/>
          </a:prstGeom>
          <a:noFill/>
          <a:ln>
            <a:noFill/>
          </a:ln>
        </p:spPr>
      </p:pic>
      <p:pic>
        <p:nvPicPr>
          <p:cNvPr id="197" name="Google Shape;197;p22"/>
          <p:cNvPicPr preferRelativeResize="0"/>
          <p:nvPr/>
        </p:nvPicPr>
        <p:blipFill>
          <a:blip r:embed="rId5">
            <a:alphaModFix/>
          </a:blip>
          <a:stretch>
            <a:fillRect/>
          </a:stretch>
        </p:blipFill>
        <p:spPr>
          <a:xfrm>
            <a:off x="6364387" y="1307850"/>
            <a:ext cx="1972017"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Upload Customized Questions</a:t>
            </a:r>
            <a:endParaRPr/>
          </a:p>
        </p:txBody>
      </p:sp>
      <p:pic>
        <p:nvPicPr>
          <p:cNvPr id="203" name="Google Shape;203;p23"/>
          <p:cNvPicPr preferRelativeResize="0"/>
          <p:nvPr/>
        </p:nvPicPr>
        <p:blipFill>
          <a:blip r:embed="rId3">
            <a:alphaModFix/>
          </a:blip>
          <a:stretch>
            <a:fillRect/>
          </a:stretch>
        </p:blipFill>
        <p:spPr>
          <a:xfrm>
            <a:off x="4322775" y="1307850"/>
            <a:ext cx="1984537" cy="3530849"/>
          </a:xfrm>
          <a:prstGeom prst="rect">
            <a:avLst/>
          </a:prstGeom>
          <a:noFill/>
          <a:ln>
            <a:noFill/>
          </a:ln>
        </p:spPr>
      </p:pic>
      <p:pic>
        <p:nvPicPr>
          <p:cNvPr id="204" name="Google Shape;204;p23"/>
          <p:cNvPicPr preferRelativeResize="0"/>
          <p:nvPr/>
        </p:nvPicPr>
        <p:blipFill>
          <a:blip r:embed="rId4">
            <a:alphaModFix/>
          </a:blip>
          <a:stretch>
            <a:fillRect/>
          </a:stretch>
        </p:blipFill>
        <p:spPr>
          <a:xfrm>
            <a:off x="1529712" y="1307850"/>
            <a:ext cx="1984537"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Friend System</a:t>
            </a:r>
            <a:endParaRPr/>
          </a:p>
        </p:txBody>
      </p:sp>
      <p:pic>
        <p:nvPicPr>
          <p:cNvPr id="210" name="Google Shape;210;p24"/>
          <p:cNvPicPr preferRelativeResize="0"/>
          <p:nvPr/>
        </p:nvPicPr>
        <p:blipFill rotWithShape="1">
          <a:blip r:embed="rId3">
            <a:alphaModFix/>
          </a:blip>
          <a:srcRect b="-2997" l="0" r="-6906" t="0"/>
          <a:stretch/>
        </p:blipFill>
        <p:spPr>
          <a:xfrm>
            <a:off x="1381725" y="1078550"/>
            <a:ext cx="2324441" cy="3959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It’s Show Time !</a:t>
            </a:r>
            <a:endParaRPr sz="24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Difficulties</a:t>
            </a:r>
            <a:endParaRPr/>
          </a:p>
        </p:txBody>
      </p:sp>
      <p:sp>
        <p:nvSpPr>
          <p:cNvPr id="221" name="Google Shape;221;p26"/>
          <p:cNvSpPr txBox="1"/>
          <p:nvPr>
            <p:ph idx="1" type="body"/>
          </p:nvPr>
        </p:nvSpPr>
        <p:spPr>
          <a:xfrm>
            <a:off x="888675" y="1116150"/>
            <a:ext cx="74478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Cannot pull information on time</a:t>
            </a:r>
            <a:endParaRPr sz="11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 sz="2400">
                <a:latin typeface="Montserrat"/>
                <a:ea typeface="Montserrat"/>
                <a:cs typeface="Montserrat"/>
                <a:sym typeface="Montserrat"/>
              </a:rPr>
              <a:t>Read questions &amp;  Rank all players</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135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02124"/>
              </a:solidFill>
              <a:highlight>
                <a:srgbClr val="FFFFFF"/>
              </a:highlight>
              <a:latin typeface="Arial"/>
              <a:ea typeface="Arial"/>
              <a:cs typeface="Arial"/>
              <a:sym typeface="Arial"/>
            </a:endParaRPr>
          </a:p>
        </p:txBody>
      </p:sp>
      <p:pic>
        <p:nvPicPr>
          <p:cNvPr id="222" name="Google Shape;222;p26"/>
          <p:cNvPicPr preferRelativeResize="0"/>
          <p:nvPr/>
        </p:nvPicPr>
        <p:blipFill>
          <a:blip r:embed="rId3">
            <a:alphaModFix/>
          </a:blip>
          <a:stretch>
            <a:fillRect/>
          </a:stretch>
        </p:blipFill>
        <p:spPr>
          <a:xfrm>
            <a:off x="2361675" y="2094750"/>
            <a:ext cx="1514775" cy="2712149"/>
          </a:xfrm>
          <a:prstGeom prst="rect">
            <a:avLst/>
          </a:prstGeom>
          <a:noFill/>
          <a:ln>
            <a:noFill/>
          </a:ln>
        </p:spPr>
      </p:pic>
      <p:pic>
        <p:nvPicPr>
          <p:cNvPr id="223" name="Google Shape;223;p26"/>
          <p:cNvPicPr preferRelativeResize="0"/>
          <p:nvPr/>
        </p:nvPicPr>
        <p:blipFill>
          <a:blip r:embed="rId4">
            <a:alphaModFix/>
          </a:blip>
          <a:stretch>
            <a:fillRect/>
          </a:stretch>
        </p:blipFill>
        <p:spPr>
          <a:xfrm>
            <a:off x="5194074" y="2039272"/>
            <a:ext cx="1514774" cy="26868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Difficulties</a:t>
            </a:r>
            <a:endParaRPr/>
          </a:p>
        </p:txBody>
      </p:sp>
      <p:sp>
        <p:nvSpPr>
          <p:cNvPr id="229" name="Google Shape;229;p27"/>
          <p:cNvSpPr txBox="1"/>
          <p:nvPr>
            <p:ph idx="1" type="body"/>
          </p:nvPr>
        </p:nvSpPr>
        <p:spPr>
          <a:xfrm>
            <a:off x="0" y="1392525"/>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Solution</a:t>
            </a:r>
            <a:endParaRPr sz="24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 sz="2400">
                <a:latin typeface="Montserrat"/>
                <a:ea typeface="Montserrat"/>
                <a:cs typeface="Montserrat"/>
                <a:sym typeface="Montserrat"/>
              </a:rPr>
              <a:t>Create a new thread and use handler</a:t>
            </a:r>
            <a:endParaRPr sz="24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 sz="2400">
                <a:latin typeface="Montserrat"/>
                <a:ea typeface="Montserrat"/>
                <a:cs typeface="Montserrat"/>
                <a:sym typeface="Montserrat"/>
              </a:rPr>
              <a:t>Create a dialogue window</a:t>
            </a:r>
            <a:endParaRPr/>
          </a:p>
        </p:txBody>
      </p:sp>
      <p:pic>
        <p:nvPicPr>
          <p:cNvPr id="230" name="Google Shape;230;p27"/>
          <p:cNvPicPr preferRelativeResize="0"/>
          <p:nvPr/>
        </p:nvPicPr>
        <p:blipFill>
          <a:blip r:embed="rId3">
            <a:alphaModFix/>
          </a:blip>
          <a:stretch>
            <a:fillRect/>
          </a:stretch>
        </p:blipFill>
        <p:spPr>
          <a:xfrm>
            <a:off x="6895676" y="520119"/>
            <a:ext cx="1996176" cy="43137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a:t>
            </a:r>
            <a:endParaRPr/>
          </a:p>
        </p:txBody>
      </p:sp>
      <p:sp>
        <p:nvSpPr>
          <p:cNvPr id="236" name="Google Shape;236;p28"/>
          <p:cNvSpPr txBox="1"/>
          <p:nvPr>
            <p:ph idx="1" type="body"/>
          </p:nvPr>
        </p:nvSpPr>
        <p:spPr>
          <a:xfrm>
            <a:off x="1297500" y="1232625"/>
            <a:ext cx="7420800" cy="324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ontserrat"/>
              <a:buAutoNum type="arabicPeriod"/>
            </a:pPr>
            <a:r>
              <a:rPr lang="en" sz="2000">
                <a:latin typeface="Montserrat"/>
                <a:ea typeface="Montserrat"/>
                <a:cs typeface="Montserrat"/>
                <a:sym typeface="Montserrat"/>
              </a:rPr>
              <a:t>UI Design Improvement</a:t>
            </a:r>
            <a:endParaRPr sz="2000">
              <a:latin typeface="Montserrat"/>
              <a:ea typeface="Montserrat"/>
              <a:cs typeface="Montserrat"/>
              <a:sym typeface="Montserrat"/>
            </a:endParaRPr>
          </a:p>
          <a:p>
            <a:pPr indent="-355600" lvl="0" marL="914400" rtl="0" algn="l">
              <a:spcBef>
                <a:spcPts val="0"/>
              </a:spcBef>
              <a:spcAft>
                <a:spcPts val="0"/>
              </a:spcAft>
              <a:buSzPts val="2000"/>
              <a:buFont typeface="Montserrat"/>
              <a:buChar char="-"/>
            </a:pPr>
            <a:r>
              <a:rPr lang="en" sz="2000">
                <a:latin typeface="Montserrat"/>
                <a:ea typeface="Montserrat"/>
                <a:cs typeface="Montserrat"/>
                <a:sym typeface="Montserrat"/>
              </a:rPr>
              <a:t>Add animation</a:t>
            </a:r>
            <a:endParaRPr sz="2000">
              <a:latin typeface="Montserrat"/>
              <a:ea typeface="Montserrat"/>
              <a:cs typeface="Montserrat"/>
              <a:sym typeface="Montserrat"/>
            </a:endParaRPr>
          </a:p>
          <a:p>
            <a:pPr indent="0" lvl="0" marL="1371600" rtl="0" algn="l">
              <a:spcBef>
                <a:spcPts val="0"/>
              </a:spcBef>
              <a:spcAft>
                <a:spcPts val="0"/>
              </a:spcAft>
              <a:buNone/>
            </a:pPr>
            <a:r>
              <a:t/>
            </a:r>
            <a:endParaRPr sz="2000">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lang="en" sz="2000">
                <a:latin typeface="Montserrat"/>
                <a:ea typeface="Montserrat"/>
                <a:cs typeface="Montserrat"/>
                <a:sym typeface="Montserrat"/>
              </a:rPr>
              <a:t>Create group game</a:t>
            </a:r>
            <a:endParaRPr sz="2000">
              <a:latin typeface="Montserrat"/>
              <a:ea typeface="Montserrat"/>
              <a:cs typeface="Montserrat"/>
              <a:sym typeface="Montserrat"/>
            </a:endParaRPr>
          </a:p>
          <a:p>
            <a:pPr indent="-355600" lvl="0" marL="914400" rtl="0" algn="l">
              <a:spcBef>
                <a:spcPts val="0"/>
              </a:spcBef>
              <a:spcAft>
                <a:spcPts val="0"/>
              </a:spcAft>
              <a:buSzPts val="2000"/>
              <a:buFont typeface="Montserrat"/>
              <a:buChar char="-"/>
            </a:pPr>
            <a:r>
              <a:rPr lang="en" sz="2000">
                <a:latin typeface="Montserrat"/>
                <a:ea typeface="Montserrat"/>
                <a:cs typeface="Montserrat"/>
                <a:sym typeface="Montserrat"/>
              </a:rPr>
              <a:t>Allow group </a:t>
            </a:r>
            <a:r>
              <a:rPr lang="en" sz="2000">
                <a:latin typeface="Montserrat"/>
                <a:ea typeface="Montserrat"/>
                <a:cs typeface="Montserrat"/>
                <a:sym typeface="Montserrat"/>
              </a:rPr>
              <a:t>competition</a:t>
            </a:r>
            <a:r>
              <a:rPr lang="en" sz="2000">
                <a:latin typeface="Montserrat"/>
                <a:ea typeface="Montserrat"/>
                <a:cs typeface="Montserrat"/>
                <a:sym typeface="Montserrat"/>
              </a:rPr>
              <a:t> (3v3)</a:t>
            </a:r>
            <a:endParaRPr sz="2000">
              <a:latin typeface="Montserrat"/>
              <a:ea typeface="Montserrat"/>
              <a:cs typeface="Montserrat"/>
              <a:sym typeface="Montserrat"/>
            </a:endParaRPr>
          </a:p>
          <a:p>
            <a:pPr indent="0" lvl="0" marL="457200" rtl="0" algn="l">
              <a:spcBef>
                <a:spcPts val="0"/>
              </a:spcBef>
              <a:spcAft>
                <a:spcPts val="0"/>
              </a:spcAft>
              <a:buNone/>
            </a:pPr>
            <a:r>
              <a:t/>
            </a:r>
            <a:endParaRPr sz="2000">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lang="en" sz="2000">
                <a:latin typeface="Montserrat"/>
                <a:ea typeface="Montserrat"/>
                <a:cs typeface="Montserrat"/>
                <a:sym typeface="Montserrat"/>
              </a:rPr>
              <a:t>Send game invitation to friend</a:t>
            </a:r>
            <a:endParaRPr sz="2000">
              <a:latin typeface="Montserrat"/>
              <a:ea typeface="Montserrat"/>
              <a:cs typeface="Montserrat"/>
              <a:sym typeface="Montserrat"/>
            </a:endParaRPr>
          </a:p>
          <a:p>
            <a:pPr indent="-355600" lvl="0" marL="914400" rtl="0" algn="l">
              <a:spcBef>
                <a:spcPts val="0"/>
              </a:spcBef>
              <a:spcAft>
                <a:spcPts val="0"/>
              </a:spcAft>
              <a:buSzPts val="2000"/>
              <a:buFont typeface="Montserrat"/>
              <a:buChar char="-"/>
            </a:pPr>
            <a:r>
              <a:rPr lang="en" sz="2000">
                <a:latin typeface="Montserrat"/>
                <a:ea typeface="Montserrat"/>
                <a:cs typeface="Montserrat"/>
                <a:sym typeface="Montserrat"/>
              </a:rPr>
              <a:t>One click to join the game</a:t>
            </a:r>
            <a:endParaRPr sz="20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1600"/>
              </a:spcAft>
              <a:buNone/>
            </a:pPr>
            <a:r>
              <a:t/>
            </a:r>
            <a:endParaRPr sz="1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06775" y="411225"/>
            <a:ext cx="4491900" cy="23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Woohoo</a:t>
            </a:r>
            <a:endParaRPr/>
          </a:p>
        </p:txBody>
      </p:sp>
      <p:sp>
        <p:nvSpPr>
          <p:cNvPr id="142" name="Google Shape;142;p14"/>
          <p:cNvSpPr txBox="1"/>
          <p:nvPr>
            <p:ph idx="1" type="body"/>
          </p:nvPr>
        </p:nvSpPr>
        <p:spPr>
          <a:xfrm>
            <a:off x="945200" y="1567550"/>
            <a:ext cx="73911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A quiz game application</a:t>
            </a:r>
            <a:endParaRPr sz="2400">
              <a:latin typeface="Montserrat"/>
              <a:ea typeface="Montserrat"/>
              <a:cs typeface="Montserrat"/>
              <a:sym typeface="Montserrat"/>
            </a:endParaRPr>
          </a:p>
          <a:p>
            <a:pPr indent="-381000" lvl="0" marL="914400" rtl="0" algn="l">
              <a:spcBef>
                <a:spcPts val="0"/>
              </a:spcBef>
              <a:spcAft>
                <a:spcPts val="0"/>
              </a:spcAft>
              <a:buSzPts val="2400"/>
              <a:buFont typeface="Montserrat"/>
              <a:buChar char="-"/>
            </a:pPr>
            <a:r>
              <a:rPr lang="en" sz="2400">
                <a:latin typeface="Montserrat"/>
                <a:ea typeface="Montserrat"/>
                <a:cs typeface="Montserrat"/>
                <a:sym typeface="Montserrat"/>
              </a:rPr>
              <a:t>Friends answer challenging set of questions together</a:t>
            </a:r>
            <a:endParaRPr sz="2400">
              <a:latin typeface="Montserrat"/>
              <a:ea typeface="Montserrat"/>
              <a:cs typeface="Montserrat"/>
              <a:sym typeface="Montserrat"/>
            </a:endParaRPr>
          </a:p>
          <a:p>
            <a:pPr indent="-381000" lvl="0" marL="914400" rtl="0" algn="l">
              <a:spcBef>
                <a:spcPts val="0"/>
              </a:spcBef>
              <a:spcAft>
                <a:spcPts val="0"/>
              </a:spcAft>
              <a:buSzPts val="2400"/>
              <a:buFont typeface="Montserrat"/>
              <a:buChar char="-"/>
            </a:pPr>
            <a:r>
              <a:rPr lang="en" sz="2400">
                <a:latin typeface="Montserrat"/>
                <a:ea typeface="Montserrat"/>
                <a:cs typeface="Montserrat"/>
                <a:sym typeface="Montserrat"/>
              </a:rPr>
              <a:t>Players are ranked based on scores in each game</a:t>
            </a:r>
            <a:endParaRPr sz="2400">
              <a:latin typeface="Montserrat"/>
              <a:ea typeface="Montserrat"/>
              <a:cs typeface="Montserrat"/>
              <a:sym typeface="Montserrat"/>
            </a:endParaRPr>
          </a:p>
          <a:p>
            <a:pPr indent="-381000" lvl="0" marL="914400" rtl="0" algn="l">
              <a:spcBef>
                <a:spcPts val="0"/>
              </a:spcBef>
              <a:spcAft>
                <a:spcPts val="0"/>
              </a:spcAft>
              <a:buSzPts val="2400"/>
              <a:buFont typeface="Montserrat"/>
              <a:buChar char="-"/>
            </a:pPr>
            <a:r>
              <a:rPr lang="en" sz="2400">
                <a:latin typeface="Montserrat"/>
                <a:ea typeface="Montserrat"/>
                <a:cs typeface="Montserrat"/>
                <a:sym typeface="Montserrat"/>
              </a:rPr>
              <a:t>Make friends</a:t>
            </a:r>
            <a:endParaRPr sz="2400">
              <a:latin typeface="Montserrat"/>
              <a:ea typeface="Montserrat"/>
              <a:cs typeface="Montserrat"/>
              <a:sym typeface="Montserrat"/>
            </a:endParaRPr>
          </a:p>
          <a:p>
            <a:pPr indent="0" lvl="0" marL="0" rtl="0" algn="l">
              <a:spcBef>
                <a:spcPts val="1600"/>
              </a:spcBef>
              <a:spcAft>
                <a:spcPts val="1600"/>
              </a:spcAft>
              <a:buNone/>
            </a:pPr>
            <a:r>
              <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build this app?</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I-Clicker is not useful during zoom classes</a:t>
            </a:r>
            <a:endParaRPr sz="2100">
              <a:latin typeface="Montserrat"/>
              <a:ea typeface="Montserrat"/>
              <a:cs typeface="Montserrat"/>
              <a:sym typeface="Montserrat"/>
            </a:endParaRPr>
          </a:p>
          <a:p>
            <a:pPr indent="-361950" lvl="1" marL="914400" rtl="0" algn="l">
              <a:spcBef>
                <a:spcPts val="0"/>
              </a:spcBef>
              <a:spcAft>
                <a:spcPts val="0"/>
              </a:spcAft>
              <a:buSzPts val="2100"/>
              <a:buFont typeface="Montserrat"/>
              <a:buChar char="-"/>
            </a:pPr>
            <a:r>
              <a:rPr lang="en" sz="2100">
                <a:latin typeface="Montserrat"/>
                <a:ea typeface="Montserrat"/>
                <a:cs typeface="Montserrat"/>
                <a:sym typeface="Montserrat"/>
              </a:rPr>
              <a:t>An online quiz keeps students engaged</a:t>
            </a:r>
            <a:endParaRPr sz="2100">
              <a:latin typeface="Montserrat"/>
              <a:ea typeface="Montserrat"/>
              <a:cs typeface="Montserrat"/>
              <a:sym typeface="Montserrat"/>
            </a:endParaRPr>
          </a:p>
          <a:p>
            <a:pPr indent="0" lvl="0" marL="457200" rtl="0" algn="l">
              <a:spcBef>
                <a:spcPts val="0"/>
              </a:spcBef>
              <a:spcAft>
                <a:spcPts val="0"/>
              </a:spcAft>
              <a:buNone/>
            </a:pPr>
            <a:r>
              <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Char char="-"/>
            </a:pPr>
            <a:r>
              <a:rPr lang="en" sz="2100">
                <a:latin typeface="Montserrat"/>
                <a:ea typeface="Montserrat"/>
                <a:cs typeface="Montserrat"/>
                <a:sym typeface="Montserrat"/>
              </a:rPr>
              <a:t>People need some fun </a:t>
            </a:r>
            <a:endParaRPr sz="2100">
              <a:latin typeface="Montserrat"/>
              <a:ea typeface="Montserrat"/>
              <a:cs typeface="Montserrat"/>
              <a:sym typeface="Montserrat"/>
            </a:endParaRPr>
          </a:p>
          <a:p>
            <a:pPr indent="-361950" lvl="1" marL="914400" rtl="0" algn="l">
              <a:spcBef>
                <a:spcPts val="0"/>
              </a:spcBef>
              <a:spcAft>
                <a:spcPts val="0"/>
              </a:spcAft>
              <a:buSzPts val="2100"/>
              <a:buFont typeface="Montserrat"/>
              <a:buChar char="-"/>
            </a:pPr>
            <a:r>
              <a:rPr lang="en" sz="2100">
                <a:latin typeface="Montserrat"/>
                <a:ea typeface="Montserrat"/>
                <a:cs typeface="Montserrat"/>
                <a:sym typeface="Montserrat"/>
              </a:rPr>
              <a:t>Play with friends in leisure time </a:t>
            </a:r>
            <a:endParaRPr sz="21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Existing apps and website</a:t>
            </a:r>
            <a:endParaRPr/>
          </a:p>
        </p:txBody>
      </p:sp>
      <p:sp>
        <p:nvSpPr>
          <p:cNvPr id="154" name="Google Shape;154;p16"/>
          <p:cNvSpPr txBox="1"/>
          <p:nvPr>
            <p:ph idx="1" type="body"/>
          </p:nvPr>
        </p:nvSpPr>
        <p:spPr>
          <a:xfrm>
            <a:off x="1297500" y="1307850"/>
            <a:ext cx="7287600" cy="3264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Kahoot!</a:t>
            </a:r>
            <a:endParaRPr sz="24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 sz="2400">
                <a:latin typeface="Montserrat"/>
                <a:ea typeface="Montserrat"/>
                <a:cs typeface="Montserrat"/>
                <a:sym typeface="Montserrat"/>
              </a:rPr>
              <a:t>A free game-based learning plat</a:t>
            </a:r>
            <a:r>
              <a:rPr lang="en" sz="2400">
                <a:latin typeface="Montserrat"/>
                <a:ea typeface="Montserrat"/>
                <a:cs typeface="Montserrat"/>
                <a:sym typeface="Montserrat"/>
              </a:rPr>
              <a:t>form</a:t>
            </a:r>
            <a:endParaRPr sz="24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 sz="2400">
                <a:latin typeface="Montserrat"/>
                <a:ea typeface="Montserrat"/>
                <a:cs typeface="Montserrat"/>
                <a:sym typeface="Montserrat"/>
              </a:rPr>
              <a:t>Developed in multiply platform</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Zoom</a:t>
            </a:r>
            <a:endParaRPr sz="2400">
              <a:latin typeface="Montserrat"/>
              <a:ea typeface="Montserrat"/>
              <a:cs typeface="Montserrat"/>
              <a:sym typeface="Montserrat"/>
            </a:endParaRPr>
          </a:p>
          <a:p>
            <a:pPr indent="-381000" lvl="1" marL="914400" rtl="0" algn="l">
              <a:spcBef>
                <a:spcPts val="0"/>
              </a:spcBef>
              <a:spcAft>
                <a:spcPts val="0"/>
              </a:spcAft>
              <a:buSzPts val="2400"/>
              <a:buFont typeface="Montserrat"/>
              <a:buChar char="-"/>
            </a:pPr>
            <a:r>
              <a:rPr lang="en" sz="2400">
                <a:latin typeface="Montserrat"/>
                <a:ea typeface="Montserrat"/>
                <a:cs typeface="Montserrat"/>
                <a:sym typeface="Montserrat"/>
              </a:rPr>
              <a:t>Hosts can only choose polls created by themselves</a:t>
            </a:r>
            <a:endParaRPr sz="2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functionalities</a:t>
            </a:r>
            <a:endParaRPr/>
          </a:p>
        </p:txBody>
      </p:sp>
      <p:sp>
        <p:nvSpPr>
          <p:cNvPr id="160" name="Google Shape;160;p17"/>
          <p:cNvSpPr txBox="1"/>
          <p:nvPr>
            <p:ph idx="1" type="body"/>
          </p:nvPr>
        </p:nvSpPr>
        <p:spPr>
          <a:xfrm>
            <a:off x="439425" y="1440950"/>
            <a:ext cx="8372100" cy="3431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Users can answer quizzes concurrently by sharing room code.</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Users can upload customized questions.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Friend System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Activity</a:t>
            </a:r>
            <a:endParaRPr/>
          </a:p>
        </p:txBody>
      </p:sp>
      <p:pic>
        <p:nvPicPr>
          <p:cNvPr id="166" name="Google Shape;166;p18"/>
          <p:cNvPicPr preferRelativeResize="0"/>
          <p:nvPr/>
        </p:nvPicPr>
        <p:blipFill>
          <a:blip r:embed="rId3">
            <a:alphaModFix/>
          </a:blip>
          <a:stretch>
            <a:fillRect/>
          </a:stretch>
        </p:blipFill>
        <p:spPr>
          <a:xfrm>
            <a:off x="1297500" y="1307850"/>
            <a:ext cx="2002478" cy="3530850"/>
          </a:xfrm>
          <a:prstGeom prst="rect">
            <a:avLst/>
          </a:prstGeom>
          <a:noFill/>
          <a:ln>
            <a:noFill/>
          </a:ln>
        </p:spPr>
      </p:pic>
      <p:pic>
        <p:nvPicPr>
          <p:cNvPr id="167" name="Google Shape;167;p18"/>
          <p:cNvPicPr preferRelativeResize="0"/>
          <p:nvPr/>
        </p:nvPicPr>
        <p:blipFill>
          <a:blip r:embed="rId4">
            <a:alphaModFix/>
          </a:blip>
          <a:stretch>
            <a:fillRect/>
          </a:stretch>
        </p:blipFill>
        <p:spPr>
          <a:xfrm>
            <a:off x="3828304" y="1307850"/>
            <a:ext cx="1981025" cy="35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pic>
        <p:nvPicPr>
          <p:cNvPr id="173" name="Google Shape;173;p19"/>
          <p:cNvPicPr preferRelativeResize="0"/>
          <p:nvPr/>
        </p:nvPicPr>
        <p:blipFill>
          <a:blip r:embed="rId3">
            <a:alphaModFix/>
          </a:blip>
          <a:stretch>
            <a:fillRect/>
          </a:stretch>
        </p:blipFill>
        <p:spPr>
          <a:xfrm>
            <a:off x="4318751" y="1007875"/>
            <a:ext cx="2135025" cy="3771678"/>
          </a:xfrm>
          <a:prstGeom prst="rect">
            <a:avLst/>
          </a:prstGeom>
          <a:noFill/>
          <a:ln>
            <a:noFill/>
          </a:ln>
        </p:spPr>
      </p:pic>
      <p:pic>
        <p:nvPicPr>
          <p:cNvPr id="174" name="Google Shape;174;p19"/>
          <p:cNvPicPr preferRelativeResize="0"/>
          <p:nvPr/>
        </p:nvPicPr>
        <p:blipFill>
          <a:blip r:embed="rId4">
            <a:alphaModFix/>
          </a:blip>
          <a:stretch>
            <a:fillRect/>
          </a:stretch>
        </p:blipFill>
        <p:spPr>
          <a:xfrm>
            <a:off x="1389825" y="1004537"/>
            <a:ext cx="2135022" cy="377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 Create Room</a:t>
            </a:r>
            <a:endParaRPr/>
          </a:p>
        </p:txBody>
      </p:sp>
      <p:pic>
        <p:nvPicPr>
          <p:cNvPr id="180" name="Google Shape;180;p20"/>
          <p:cNvPicPr preferRelativeResize="0"/>
          <p:nvPr/>
        </p:nvPicPr>
        <p:blipFill>
          <a:blip r:embed="rId3">
            <a:alphaModFix/>
          </a:blip>
          <a:stretch>
            <a:fillRect/>
          </a:stretch>
        </p:blipFill>
        <p:spPr>
          <a:xfrm>
            <a:off x="1297503" y="1307850"/>
            <a:ext cx="1999773" cy="3530849"/>
          </a:xfrm>
          <a:prstGeom prst="rect">
            <a:avLst/>
          </a:prstGeom>
          <a:noFill/>
          <a:ln>
            <a:noFill/>
          </a:ln>
        </p:spPr>
      </p:pic>
      <p:pic>
        <p:nvPicPr>
          <p:cNvPr id="181" name="Google Shape;181;p20"/>
          <p:cNvPicPr preferRelativeResize="0"/>
          <p:nvPr/>
        </p:nvPicPr>
        <p:blipFill>
          <a:blip r:embed="rId4">
            <a:alphaModFix/>
          </a:blip>
          <a:stretch>
            <a:fillRect/>
          </a:stretch>
        </p:blipFill>
        <p:spPr>
          <a:xfrm>
            <a:off x="3760476" y="1307850"/>
            <a:ext cx="1992720" cy="3530851"/>
          </a:xfrm>
          <a:prstGeom prst="rect">
            <a:avLst/>
          </a:prstGeom>
          <a:noFill/>
          <a:ln>
            <a:noFill/>
          </a:ln>
        </p:spPr>
      </p:pic>
      <p:pic>
        <p:nvPicPr>
          <p:cNvPr id="182" name="Google Shape;182;p20"/>
          <p:cNvPicPr preferRelativeResize="0"/>
          <p:nvPr/>
        </p:nvPicPr>
        <p:blipFill>
          <a:blip r:embed="rId5">
            <a:alphaModFix/>
          </a:blip>
          <a:stretch>
            <a:fillRect/>
          </a:stretch>
        </p:blipFill>
        <p:spPr>
          <a:xfrm>
            <a:off x="6216409" y="1307850"/>
            <a:ext cx="1990798"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 Find Room</a:t>
            </a:r>
            <a:endParaRPr/>
          </a:p>
          <a:p>
            <a:pPr indent="0" lvl="0" marL="0" rtl="0" algn="l">
              <a:spcBef>
                <a:spcPts val="0"/>
              </a:spcBef>
              <a:spcAft>
                <a:spcPts val="0"/>
              </a:spcAft>
              <a:buNone/>
            </a:pPr>
            <a:r>
              <a:t/>
            </a:r>
            <a:endParaRPr/>
          </a:p>
        </p:txBody>
      </p:sp>
      <p:pic>
        <p:nvPicPr>
          <p:cNvPr id="188" name="Google Shape;188;p21"/>
          <p:cNvPicPr preferRelativeResize="0"/>
          <p:nvPr/>
        </p:nvPicPr>
        <p:blipFill>
          <a:blip r:embed="rId3">
            <a:alphaModFix/>
          </a:blip>
          <a:stretch>
            <a:fillRect/>
          </a:stretch>
        </p:blipFill>
        <p:spPr>
          <a:xfrm>
            <a:off x="1571000" y="1307850"/>
            <a:ext cx="2006878" cy="3530852"/>
          </a:xfrm>
          <a:prstGeom prst="rect">
            <a:avLst/>
          </a:prstGeom>
          <a:noFill/>
          <a:ln>
            <a:noFill/>
          </a:ln>
        </p:spPr>
      </p:pic>
      <p:pic>
        <p:nvPicPr>
          <p:cNvPr id="189" name="Google Shape;189;p21"/>
          <p:cNvPicPr preferRelativeResize="0"/>
          <p:nvPr/>
        </p:nvPicPr>
        <p:blipFill>
          <a:blip r:embed="rId4">
            <a:alphaModFix/>
          </a:blip>
          <a:stretch>
            <a:fillRect/>
          </a:stretch>
        </p:blipFill>
        <p:spPr>
          <a:xfrm>
            <a:off x="4572003" y="1307850"/>
            <a:ext cx="1984537" cy="353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