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embeddedFontLst>
    <p:embeddedFont>
      <p:font typeface="Teko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DDE9D72-8002-4187-A6DF-A3B603DCAAA9}">
  <a:tblStyle styleId="{CDDE9D72-8002-4187-A6DF-A3B603DCAAA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Teko-bold.fntdata"/><Relationship Id="rId10" Type="http://schemas.openxmlformats.org/officeDocument/2006/relationships/font" Target="fonts/Tek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3037f2d1_0_10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5e3037f2d1_0_10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5e3037f2d1_0_10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e3037f2d1_2_2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5e3037f2d1_2_2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5e3037f2d1_2_2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e3037f2d1_0_10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5e3037f2d1_0_10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5e3037f2d1_0_108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内容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eko"/>
              <a:buNone/>
              <a:defRPr b="0" i="0" sz="33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0" Type="http://schemas.openxmlformats.org/officeDocument/2006/relationships/hyperlink" Target="https://tinyurl.com/y53na3nm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2.png"/><Relationship Id="rId8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1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7798555" y="3405227"/>
            <a:ext cx="1345444" cy="18070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图片包含 植物&#10;&#10;已生成极高可信度的说明" id="62" name="Google Shape;6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335918" y="4398682"/>
            <a:ext cx="683621" cy="7448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图片包含 植物, 树叶&#10;&#10;已生成极高可信度的说明"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10" y="7"/>
            <a:ext cx="1670294" cy="13284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图片包含 柑橘, 水果&#10;&#10;已生成高可信度的说明" id="64" name="Google Shape;64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 rot="5400000">
            <a:off x="1031007" y="-180559"/>
            <a:ext cx="628020" cy="989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-14"/>
            <a:ext cx="9144000" cy="5143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0288" y="164001"/>
            <a:ext cx="5923625" cy="481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7798555" y="3405227"/>
            <a:ext cx="1345444" cy="18070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图片包含 植物&#10;&#10;已生成极高可信度的说明" id="73" name="Google Shape;73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6783130" y="4398682"/>
            <a:ext cx="683621" cy="7448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图片包含 美食, 香蕉, 盘子, 水果&#10;&#10;已生成极高可信度的说明" id="74" name="Google Shape;74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 rot="5400000">
            <a:off x="7289993" y="3327106"/>
            <a:ext cx="1403738" cy="2304295"/>
          </a:xfrm>
          <a:prstGeom prst="rect">
            <a:avLst/>
          </a:prstGeom>
          <a:noFill/>
          <a:ln>
            <a:noFill/>
          </a:ln>
          <a:effectLst>
            <a:outerShdw blurRad="330200" sx="102000" rotWithShape="0" algn="ctr" dir="5400000" dist="50800" sy="102000">
              <a:srgbClr val="000000">
                <a:alpha val="40784"/>
              </a:srgbClr>
            </a:outerShdw>
          </a:effectLst>
        </p:spPr>
      </p:pic>
      <p:pic>
        <p:nvPicPr>
          <p:cNvPr descr="图片包含 植物, 树叶&#10;&#10;已生成极高可信度的说明" id="75" name="Google Shape;7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10" y="7"/>
            <a:ext cx="1670294" cy="13284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图片包含 柑橘, 水果&#10;&#10;已生成高可信度的说明" id="76" name="Google Shape;76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 rot="5400000">
            <a:off x="1031007" y="-180559"/>
            <a:ext cx="628020" cy="9891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图片包含 餐桌, 就坐, 杯子, 室内&#10;&#10;已生成极高可信度的说明" id="77" name="Google Shape;77;p1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flipH="1" rot="10800000">
            <a:off x="-5" y="-319697"/>
            <a:ext cx="1174319" cy="235004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139425" y="4488350"/>
            <a:ext cx="3777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● </a:t>
            </a:r>
            <a:r>
              <a:rPr lang="zh-TW"/>
              <a:t>字典檔： </a:t>
            </a:r>
            <a:r>
              <a:rPr lang="zh-TW" u="sng">
                <a:solidFill>
                  <a:schemeClr val="hlink"/>
                </a:solidFill>
                <a:hlinkClick r:id="rId10"/>
              </a:rPr>
              <a:t>https://tinyurl.com/y53na3nm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7798555" y="3405227"/>
            <a:ext cx="1345444" cy="18070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图片包含 植物&#10;&#10;已生成极高可信度的说明" id="85" name="Google Shape;8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6783130" y="4398682"/>
            <a:ext cx="683621" cy="7448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图片包含 美食, 香蕉, 盘子, 水果&#10;&#10;已生成极高可信度的说明" id="86" name="Google Shape;86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5400000">
            <a:off x="7289993" y="3327106"/>
            <a:ext cx="1403738" cy="2304295"/>
          </a:xfrm>
          <a:prstGeom prst="rect">
            <a:avLst/>
          </a:prstGeom>
          <a:noFill/>
          <a:ln>
            <a:noFill/>
          </a:ln>
          <a:effectLst>
            <a:outerShdw blurRad="330200" sx="102000" rotWithShape="0" algn="ctr" dir="5400000" dist="50800" sy="102000">
              <a:srgbClr val="000000">
                <a:alpha val="40780"/>
              </a:srgbClr>
            </a:outerShdw>
          </a:effectLst>
        </p:spPr>
      </p:pic>
      <p:pic>
        <p:nvPicPr>
          <p:cNvPr descr="图片包含 植物, 树叶&#10;&#10;已生成极高可信度的说明" id="87" name="Google Shape;8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10" y="7"/>
            <a:ext cx="1670294" cy="13284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图片包含 柑橘, 水果&#10;&#10;已生成高可信度的说明" id="88" name="Google Shape;88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 rot="5400000">
            <a:off x="1031007" y="-180559"/>
            <a:ext cx="628020" cy="9891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图片包含 餐桌, 就坐, 杯子, 室内&#10;&#10;已生成极高可信度的说明" id="89" name="Google Shape;89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 rot="10800000">
            <a:off x="-5" y="-319697"/>
            <a:ext cx="1174319" cy="235004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0" name="Google Shape;90;p16"/>
          <p:cNvGraphicFramePr/>
          <p:nvPr/>
        </p:nvGraphicFramePr>
        <p:xfrm>
          <a:off x="381000" y="16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{CDDE9D72-8002-4187-A6DF-A3B603DCAAA9}</a:tableStyleId>
              </a:tblPr>
              <a:tblGrid>
                <a:gridCol w="4191000"/>
              </a:tblGrid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6A99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 搜尋店名，找出該店的所有商品</a:t>
                      </a:r>
                      <a:endParaRPr sz="1200">
                        <a:solidFill>
                          <a:srgbClr val="6A995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E1E1E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DELIMITER $$</a:t>
                      </a:r>
                      <a:endParaRPr sz="120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E1E1E"/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 PROCEDURE show_item(store_name varchar(50))</a:t>
                      </a:r>
                      <a:endParaRPr sz="120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E1E1E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BEGIN</a:t>
                      </a:r>
                      <a:endParaRPr sz="1200">
                        <a:solidFill>
                          <a:srgbClr val="569CD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E1E1E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 s.sl_name as '店名',</a:t>
                      </a:r>
                      <a:endParaRPr sz="120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E1E1E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s.sl_address as '地址',</a:t>
                      </a:r>
                      <a:endParaRPr sz="120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E1E1E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s.sl_phone as '電話',</a:t>
                      </a:r>
                      <a:endParaRPr sz="120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E1E1E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p.pl_name as '菜名',</a:t>
                      </a:r>
                      <a:endParaRPr sz="120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E1E1E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p.pl_img as '圖片',</a:t>
                      </a:r>
                      <a:endParaRPr sz="120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E1E1E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p.pl_price as '單價',</a:t>
                      </a:r>
                      <a:endParaRPr sz="120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E1E1E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p.pl_content as '簡介'</a:t>
                      </a:r>
                      <a:endParaRPr sz="1200">
                        <a:solidFill>
                          <a:srgbClr val="CE917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E1E1E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 store_list as s</a:t>
                      </a:r>
                      <a:endParaRPr sz="120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E1E1E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LEFT JOIN menu_list as m on m.sl_id = s.sl_id</a:t>
                      </a:r>
                      <a:endParaRPr sz="120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E1E1E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LEFT JOIN product_list as p on p.pl_id = m.pl_id</a:t>
                      </a:r>
                      <a:endParaRPr sz="120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E1E1E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 s.sl_name =store_name;</a:t>
                      </a:r>
                      <a:endParaRPr sz="120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E1E1E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END$$</a:t>
                      </a:r>
                      <a:endParaRPr sz="120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E1E1E"/>
                    </a:solidFill>
                  </a:tcPr>
                </a:tc>
              </a:tr>
            </a:tbl>
          </a:graphicData>
        </a:graphic>
      </p:graphicFrame>
      <p:pic>
        <p:nvPicPr>
          <p:cNvPr id="91" name="Google Shape;91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99475" y="4088988"/>
            <a:ext cx="6324600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