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735" r:id="rId3"/>
    <p:sldId id="814" r:id="rId4"/>
    <p:sldId id="816" r:id="rId5"/>
    <p:sldId id="842" r:id="rId6"/>
    <p:sldId id="282" r:id="rId7"/>
    <p:sldId id="284" r:id="rId8"/>
    <p:sldId id="286" r:id="rId9"/>
    <p:sldId id="285" r:id="rId10"/>
    <p:sldId id="847" r:id="rId11"/>
    <p:sldId id="846" r:id="rId12"/>
    <p:sldId id="844" r:id="rId13"/>
    <p:sldId id="843" r:id="rId14"/>
    <p:sldId id="848" r:id="rId15"/>
    <p:sldId id="850" r:id="rId16"/>
    <p:sldId id="851" r:id="rId17"/>
    <p:sldId id="853" r:id="rId18"/>
    <p:sldId id="748" r:id="rId19"/>
    <p:sldId id="281" r:id="rId20"/>
    <p:sldId id="789" r:id="rId21"/>
    <p:sldId id="768" r:id="rId22"/>
    <p:sldId id="769" r:id="rId23"/>
    <p:sldId id="761" r:id="rId24"/>
    <p:sldId id="815" r:id="rId25"/>
    <p:sldId id="790" r:id="rId26"/>
    <p:sldId id="805" r:id="rId27"/>
    <p:sldId id="804" r:id="rId28"/>
    <p:sldId id="809" r:id="rId29"/>
    <p:sldId id="81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2" autoAdjust="0"/>
    <p:restoredTop sz="95256" autoAdjust="0"/>
  </p:normalViewPr>
  <p:slideViewPr>
    <p:cSldViewPr snapToGrid="0">
      <p:cViewPr>
        <p:scale>
          <a:sx n="70" d="100"/>
          <a:sy n="70" d="100"/>
        </p:scale>
        <p:origin x="1224" y="3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442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5F6D90-F237-4324-B308-048CB7E63E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5ED536-D285-4B03-971E-6566573DAB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34A4C-E5E7-4089-9441-C991B1F9D691}" type="datetimeFigureOut">
              <a:rPr lang="zh-CN" altLang="en-US"/>
              <a:pPr>
                <a:defRPr/>
              </a:pPr>
              <a:t>2024/3/24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F5A93B8-2ED6-45DA-98EB-CE97B73D7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BF621C9-B9BE-415B-8157-D409A572F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F994B0-9211-4773-B3F6-C885D03239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23A4E6-2AA4-4381-9A71-FECBF21E1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0E5F70-E83A-4CBA-9B5E-6ACAC9B719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4FAAEA4D-FF10-42E1-B903-279592EBF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027098E-8261-4BE7-8EA3-652955387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C1E861E-4D7A-4710-886C-EC6D3D6E5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1DB15-3271-40E2-B8DF-40EAE5B769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A1D23A88-F6FE-466B-9927-BDB39CC93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49E88D-5BDF-4E60-8673-87CE09AA9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050" dirty="0"/>
              <a:t>RV32I provides two types of control transfer instructions: unconditional jumps and conditional branches. Control transfer instructions in RV32I do not have architecturally visible delay slots.</a:t>
            </a:r>
            <a:endParaRPr lang="zh-CN" altLang="en-US" sz="1050" dirty="0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B2B36D33-A7EC-4C54-A7FC-A81BD5E42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5ED80B-F4D5-491A-B704-FCD8710D568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37B437A-9D8A-41CD-A605-B600522873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6276B84-6ED0-4D71-B0C1-E08517CF59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RISC-V Assembly Programmer's Manual</a:t>
            </a:r>
          </a:p>
          <a:p>
            <a:r>
              <a:rPr lang="en-US" altLang="zh-CN"/>
              <a:t>https://github.com/riscv/riscv-asm-manual</a:t>
            </a:r>
          </a:p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F762ACAD-8262-4A60-89CE-E4358D0D0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BD550C-8527-4F8F-A834-FF012A48927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985747CD-DFDA-41B3-B43F-7FE82BDA8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8692E915-11B3-4BC0-B73B-3854F1F03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08BB3652-461C-4931-8A29-B7DF0ED84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0BB4DD-D4E8-4489-BE5E-0C45725FCDF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算术</a:t>
            </a:r>
            <a:r>
              <a:rPr lang="en-US" altLang="zh-CN"/>
              <a:t>/</a:t>
            </a:r>
            <a:r>
              <a:rPr lang="zh-CN" altLang="en-US"/>
              <a:t>比较运算：</a:t>
            </a:r>
            <a:r>
              <a:rPr lang="en-US" altLang="zh-CN"/>
              <a:t>add.w, sub.w, addi.w, lu12i.w, pcaddu12i, mul.w, slt, sltu, slti, sltui</a:t>
            </a:r>
          </a:p>
          <a:p>
            <a:r>
              <a:rPr lang="zh-CN" altLang="en-US"/>
              <a:t>逻辑运算：</a:t>
            </a:r>
            <a:r>
              <a:rPr lang="en-US" altLang="zh-CN"/>
              <a:t>and, or, nor, xor, andi, ori, xori</a:t>
            </a:r>
          </a:p>
          <a:p>
            <a:r>
              <a:rPr lang="zh-CN" altLang="en-US"/>
              <a:t>移位运算：</a:t>
            </a:r>
            <a:r>
              <a:rPr lang="en-US" altLang="zh-CN"/>
              <a:t>sll.w, srl.w, sra.w, slli.w, srli.w, srai.w</a:t>
            </a:r>
          </a:p>
          <a:p>
            <a:r>
              <a:rPr lang="zh-CN" altLang="en-US"/>
              <a:t>访存：</a:t>
            </a:r>
            <a:r>
              <a:rPr lang="en-US" altLang="zh-CN"/>
              <a:t>st.w, st.h, st.b, ld.w, ld.h, ld.b, ld.hu, ld.bu</a:t>
            </a:r>
          </a:p>
          <a:p>
            <a:r>
              <a:rPr lang="zh-CN" altLang="en-US"/>
              <a:t>转移：</a:t>
            </a:r>
            <a:r>
              <a:rPr lang="en-US" altLang="zh-CN"/>
              <a:t>beq, bne, blt, bge, bltu, bgeu, b, bl, jirl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0E5F70-E83A-4CBA-9B5E-6ACAC9B719D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7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BAB18FF-0013-4156-B0F6-97A9FB21AA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9844EC7A-52A8-4C3D-B5F3-B2547A2924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应用程序二进制接口（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Binary Interface,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900"/>
          </a:p>
          <a:p>
            <a:r>
              <a:rPr lang="zh-CN" altLang="en-US" sz="900"/>
              <a:t>寄存器名称首个</a:t>
            </a:r>
            <a:r>
              <a:rPr lang="en-US" altLang="zh-CN" sz="900"/>
              <a:t>'$'</a:t>
            </a:r>
            <a:r>
              <a:rPr lang="zh-CN" altLang="en-US" sz="900"/>
              <a:t>符号可以省略，即</a:t>
            </a:r>
            <a:r>
              <a:rPr lang="en-US" altLang="zh-CN" sz="900"/>
              <a:t>zero</a:t>
            </a:r>
            <a:r>
              <a:rPr lang="zh-CN" altLang="en-US" sz="900"/>
              <a:t>和</a:t>
            </a:r>
            <a:r>
              <a:rPr lang="en-US" altLang="zh-CN" sz="900"/>
              <a:t>$zero</a:t>
            </a:r>
            <a:r>
              <a:rPr lang="zh-CN" altLang="en-US" sz="900"/>
              <a:t>是等价的</a:t>
            </a:r>
            <a:r>
              <a:rPr lang="en-US" altLang="zh-CN" sz="900"/>
              <a:t>, r0</a:t>
            </a:r>
            <a:r>
              <a:rPr lang="zh-CN" altLang="en-US" sz="900"/>
              <a:t>和</a:t>
            </a:r>
            <a:r>
              <a:rPr lang="en-US" altLang="zh-CN" sz="900"/>
              <a:t>$r0</a:t>
            </a:r>
            <a:r>
              <a:rPr lang="zh-CN" altLang="en-US" sz="900"/>
              <a:t>是等价的。</a:t>
            </a:r>
            <a:endParaRPr lang="en-US" altLang="zh-CN" sz="9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/>
              <a:t>寄存器名称不区分大小写，即</a:t>
            </a:r>
            <a:r>
              <a:rPr lang="en-US" altLang="zh-CN" sz="900"/>
              <a:t>$zero</a:t>
            </a:r>
            <a:r>
              <a:rPr lang="zh-CN" altLang="en-US" sz="900"/>
              <a:t>和</a:t>
            </a:r>
            <a:r>
              <a:rPr lang="en-US" altLang="zh-CN" sz="900"/>
              <a:t>$ZERO</a:t>
            </a:r>
            <a:r>
              <a:rPr lang="zh-CN" altLang="en-US" sz="900"/>
              <a:t>是等价的</a:t>
            </a:r>
            <a:r>
              <a:rPr lang="en-US" altLang="zh-CN" sz="900"/>
              <a:t>, $r0</a:t>
            </a:r>
            <a:r>
              <a:rPr lang="zh-CN" altLang="en-US" sz="900"/>
              <a:t>和</a:t>
            </a:r>
            <a:r>
              <a:rPr lang="en-US" altLang="zh-CN" sz="900"/>
              <a:t>$R0</a:t>
            </a:r>
            <a:r>
              <a:rPr lang="zh-CN" altLang="en-US" sz="900"/>
              <a:t>是等价的。</a:t>
            </a:r>
          </a:p>
          <a:p>
            <a:endParaRPr lang="zh-CN" altLang="en-US" sz="90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FC245ED5-DF2E-4ABB-B05E-B93F6C82F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CD882F-BBEB-41B0-83A2-074C4A7BE15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LD.{H[U]/W}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ST.{B/H/W}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指令，只要其访存地址是自然对齐的，都不会触发非对齐例外；否则的话将触发非对齐例外。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88E89-1B9C-464E-A1AE-57B0BD889B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3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37B437A-9D8A-41CD-A605-B600522873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6276B84-6ED0-4D71-B0C1-E08517CF59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.ascii  “hello\0”</a:t>
            </a:r>
          </a:p>
          <a:p>
            <a:r>
              <a:rPr lang="en-US" altLang="zh-CN"/>
              <a:t>.asciz  “hello”</a:t>
            </a:r>
          </a:p>
          <a:p>
            <a:r>
              <a:rPr lang="en-US" altLang="zh-CN"/>
              <a:t>.string  “hello”</a:t>
            </a: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F762ACAD-8262-4A60-89CE-E4358D0D0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BD550C-8527-4F8F-A834-FF012A48927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4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b="0"/>
              <a:t>另一个版本的测试程序</a:t>
            </a:r>
            <a:endParaRPr lang="en-US" altLang="zh-CN" sz="1200" b="0"/>
          </a:p>
          <a:p>
            <a:pPr marL="90488" indent="0">
              <a:buFontTx/>
              <a:buNone/>
            </a:pPr>
            <a:r>
              <a:rPr lang="en-US" altLang="zh-CN" sz="1200" b="0" kern="0"/>
              <a:t>.data                      #</a:t>
            </a:r>
            <a:r>
              <a:rPr lang="zh-CN" altLang="en-US" sz="1200" b="0" kern="0"/>
              <a:t>数据段</a:t>
            </a:r>
            <a:endParaRPr lang="en-US" altLang="zh-CN" sz="1200" b="0" kern="0"/>
          </a:p>
          <a:p>
            <a:pPr marL="90488" indent="0">
              <a:buFontTx/>
              <a:buNone/>
            </a:pPr>
            <a:r>
              <a:rPr lang="en-US" altLang="zh-CN" sz="1200" b="0" kern="0"/>
              <a:t>    .align        2</a:t>
            </a:r>
          </a:p>
          <a:p>
            <a:pPr marL="90488" indent="0">
              <a:buNone/>
            </a:pPr>
            <a:r>
              <a:rPr lang="en-US" altLang="zh-CN" sz="1200" b="0" kern="0"/>
              <a:t>num:</a:t>
            </a:r>
          </a:p>
          <a:p>
            <a:pPr marL="90488" indent="0">
              <a:buFontTx/>
              <a:buNone/>
            </a:pPr>
            <a:r>
              <a:rPr lang="en-US" altLang="zh-CN" sz="1200" b="0" kern="0"/>
              <a:t>    .word        20        #</a:t>
            </a:r>
            <a:r>
              <a:rPr lang="zh-CN" altLang="en-US" sz="1200" b="0" kern="0"/>
              <a:t>数列项数</a:t>
            </a:r>
            <a:endParaRPr lang="en-US" altLang="zh-CN" sz="1200" b="0" kern="0"/>
          </a:p>
          <a:p>
            <a:pPr marL="90488" indent="0">
              <a:buFontTx/>
              <a:buNone/>
            </a:pPr>
            <a:r>
              <a:rPr lang="en-US" altLang="zh-CN" sz="1200" b="0" kern="0"/>
              <a:t>fib:</a:t>
            </a:r>
          </a:p>
          <a:p>
            <a:pPr marL="90488" indent="0">
              <a:buFontTx/>
              <a:buNone/>
            </a:pPr>
            <a:r>
              <a:rPr lang="en-US" altLang="zh-CN" sz="1200" b="0" kern="0"/>
              <a:t>    .word                    #</a:t>
            </a:r>
            <a:r>
              <a:rPr lang="zh-CN" altLang="en-US" sz="1200" b="0" kern="0"/>
              <a:t>数列存储</a:t>
            </a:r>
            <a:endParaRPr lang="en-US" altLang="zh-CN" sz="1200" b="0" kern="0"/>
          </a:p>
          <a:p>
            <a:pPr marL="0" indent="0">
              <a:buNone/>
            </a:pPr>
            <a:endParaRPr lang="en-US" altLang="zh-CN" sz="1200" b="0"/>
          </a:p>
          <a:p>
            <a:pPr marL="90488" indent="0">
              <a:buNone/>
            </a:pPr>
            <a:r>
              <a:rPr lang="en-US" altLang="zh-CN" sz="1200" b="0"/>
              <a:t> .text          # </a:t>
            </a:r>
            <a:r>
              <a:rPr lang="zh-CN" altLang="en-US" sz="1200" b="0"/>
              <a:t>代码段</a:t>
            </a:r>
            <a:endParaRPr lang="en-US" altLang="zh-CN" sz="1200" b="0"/>
          </a:p>
          <a:p>
            <a:pPr marL="90488" indent="0">
              <a:buNone/>
            </a:pPr>
            <a:r>
              <a:rPr lang="en-US" altLang="zh-CN" sz="1200" b="0"/>
              <a:t>    .align        2</a:t>
            </a:r>
          </a:p>
          <a:p>
            <a:pPr marL="90488" indent="0">
              <a:buNone/>
            </a:pPr>
            <a:r>
              <a:rPr lang="en-US" altLang="zh-CN" sz="1200" b="0"/>
              <a:t>    la.local     $a0, fib                 # a0 = fib</a:t>
            </a:r>
            <a:r>
              <a:rPr lang="zh-CN" altLang="en-US" sz="1200" b="0"/>
              <a:t>地址</a:t>
            </a:r>
            <a:endParaRPr lang="en-US" altLang="zh-CN" sz="1200" b="0"/>
          </a:p>
          <a:p>
            <a:pPr marL="90488" indent="0">
              <a:buNone/>
            </a:pPr>
            <a:r>
              <a:rPr lang="en-US" altLang="zh-CN" sz="1200" b="0"/>
              <a:t>    ld.w          $a1, $a0, -4          # a1 = num</a:t>
            </a:r>
          </a:p>
          <a:p>
            <a:pPr marL="90488" indent="0">
              <a:buNone/>
            </a:pPr>
            <a:r>
              <a:rPr lang="en-US" altLang="zh-CN" sz="1200" b="0"/>
              <a:t>    addi.w      $t0, $zero, 1         # t0 = 1</a:t>
            </a:r>
          </a:p>
          <a:p>
            <a:pPr marL="90488" indent="0">
              <a:buNone/>
            </a:pPr>
            <a:r>
              <a:rPr lang="en-US" altLang="zh-CN" sz="1200" b="0"/>
              <a:t>    addi.w      $t1, $zero, 0x1     # t1 = 1</a:t>
            </a:r>
          </a:p>
          <a:p>
            <a:pPr marL="90488" indent="0">
              <a:buNone/>
            </a:pPr>
            <a:r>
              <a:rPr lang="en-US" altLang="zh-CN" sz="1200" b="0"/>
              <a:t>loop:</a:t>
            </a:r>
          </a:p>
          <a:p>
            <a:pPr marL="90488" indent="0">
              <a:buNone/>
            </a:pPr>
            <a:r>
              <a:rPr lang="en-US" altLang="zh-CN" sz="1200" b="0"/>
              <a:t>    add.w       $t2, $t0, $t1          # t2 = t0 + t1</a:t>
            </a:r>
          </a:p>
          <a:p>
            <a:pPr marL="90488" indent="0">
              <a:buNone/>
            </a:pPr>
            <a:r>
              <a:rPr lang="en-US" altLang="zh-CN" sz="1200" b="0"/>
              <a:t>    st.w          $t2, $a0, 0             # save t2</a:t>
            </a:r>
          </a:p>
          <a:p>
            <a:pPr marL="90488" indent="0">
              <a:buNone/>
            </a:pPr>
            <a:r>
              <a:rPr lang="en-US" altLang="zh-CN" sz="1200" b="0"/>
              <a:t>    addi.w      $t0, $t1, 0             # t0 = t1</a:t>
            </a:r>
          </a:p>
          <a:p>
            <a:pPr marL="90488" indent="0">
              <a:buNone/>
            </a:pPr>
            <a:r>
              <a:rPr lang="en-US" altLang="zh-CN" sz="1200" b="0"/>
              <a:t>    addi.w      $t1, $t2, 0             # t1 = t2</a:t>
            </a:r>
          </a:p>
          <a:p>
            <a:pPr marL="90488" indent="0">
              <a:buNone/>
            </a:pPr>
            <a:r>
              <a:rPr lang="en-US" altLang="zh-CN" sz="1200" b="0"/>
              <a:t>    addi.w      $a0, $a0, 4            # a0 = a0 + 4</a:t>
            </a:r>
          </a:p>
          <a:p>
            <a:pPr marL="90488" indent="0">
              <a:buNone/>
            </a:pPr>
            <a:r>
              <a:rPr lang="en-US" altLang="zh-CN" sz="1200" b="0"/>
              <a:t>    addi.w      $a1, $a1, -1           # a1 = a1 - 1</a:t>
            </a:r>
          </a:p>
          <a:p>
            <a:pPr marL="90488" indent="0">
              <a:buNone/>
            </a:pPr>
            <a:r>
              <a:rPr lang="en-US" altLang="zh-CN" sz="1200" b="0"/>
              <a:t>    bne           $a1, $zero, loop</a:t>
            </a:r>
          </a:p>
          <a:p>
            <a:pPr marL="90488" indent="0">
              <a:buNone/>
            </a:pPr>
            <a:r>
              <a:rPr lang="en-US" altLang="zh-CN" sz="1200" b="0"/>
              <a:t>end:</a:t>
            </a:r>
          </a:p>
          <a:p>
            <a:pPr marL="90488" indent="0">
              <a:buNone/>
            </a:pPr>
            <a:r>
              <a:rPr lang="en-US" altLang="zh-CN" sz="1200" b="0"/>
              <a:t>    bne         $a0, $zero, end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2E4CA-20E6-4A20-A43A-C2898E27AD62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1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设计实战：</a:t>
            </a:r>
            <a:r>
              <a:rPr lang="en-US" altLang="zh-CN"/>
              <a:t>LoongArch</a:t>
            </a:r>
            <a:r>
              <a:rPr lang="zh-CN" altLang="en-US"/>
              <a:t>版</a:t>
            </a:r>
            <a:endParaRPr lang="en-US" altLang="zh-CN"/>
          </a:p>
          <a:p>
            <a:r>
              <a:rPr lang="en-US" altLang="zh-CN"/>
              <a:t>https://bookdown.org/loongson/_book3/</a:t>
            </a:r>
          </a:p>
          <a:p>
            <a:endParaRPr lang="en-US" altLang="zh-CN"/>
          </a:p>
          <a:p>
            <a:r>
              <a:rPr lang="zh-CN" altLang="en-US"/>
              <a:t>配套实验环境</a:t>
            </a:r>
            <a:endParaRPr lang="en-US" altLang="zh-CN"/>
          </a:p>
          <a:p>
            <a:r>
              <a:rPr lang="en-US" altLang="zh-CN"/>
              <a:t>https://gitee.com/loongson-edu/cdp_ede_local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0E5F70-E83A-4CBA-9B5E-6ACAC9B719D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5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BAB18FF-0013-4156-B0F6-97A9FB21AA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9844EC7A-52A8-4C3D-B5F3-B2547A2924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900"/>
              <a:t>In practice, the programmer doesn't use this notation for the registers. Though x1 to x31 are all equally general-use registers as far as the processor is concerned, by convention certain registers are used for special tasks. In assembler, they are given standardized names as part of the RISC-V </a:t>
            </a:r>
            <a:r>
              <a:rPr lang="en-US" altLang="zh-CN" sz="900" b="1"/>
              <a:t>application binary interface</a:t>
            </a:r>
            <a:r>
              <a:rPr lang="en-US" altLang="zh-CN" sz="900"/>
              <a:t> (ABI). This is what you will usually see in code listings. If you really want to see the numeric register names, the -M argument to objdump will provide them.</a:t>
            </a:r>
          </a:p>
          <a:p>
            <a:endParaRPr lang="en-US" altLang="zh-CN" sz="900"/>
          </a:p>
          <a:p>
            <a:r>
              <a:rPr lang="en-US" altLang="zh-CN"/>
              <a:t>As a general rule, the </a:t>
            </a:r>
            <a:r>
              <a:rPr lang="en-US" altLang="zh-CN" b="1"/>
              <a:t>saved registers</a:t>
            </a:r>
            <a:r>
              <a:rPr lang="en-US" altLang="zh-CN"/>
              <a:t> </a:t>
            </a:r>
            <a:r>
              <a:rPr lang="en-US" altLang="zh-CN" sz="900"/>
              <a:t>s0</a:t>
            </a:r>
            <a:r>
              <a:rPr lang="en-US" altLang="zh-CN"/>
              <a:t> to </a:t>
            </a:r>
            <a:r>
              <a:rPr lang="en-US" altLang="zh-CN" sz="900"/>
              <a:t>s11</a:t>
            </a:r>
            <a:r>
              <a:rPr lang="en-US" altLang="zh-CN"/>
              <a:t> are preserved across function calls, while the </a:t>
            </a:r>
            <a:r>
              <a:rPr lang="en-US" altLang="zh-CN" b="1"/>
              <a:t>argument registers</a:t>
            </a:r>
            <a:r>
              <a:rPr lang="en-US" altLang="zh-CN"/>
              <a:t> </a:t>
            </a:r>
            <a:r>
              <a:rPr lang="en-US" altLang="zh-CN" sz="900"/>
              <a:t>a0</a:t>
            </a:r>
            <a:r>
              <a:rPr lang="en-US" altLang="zh-CN"/>
              <a:t> to </a:t>
            </a:r>
            <a:r>
              <a:rPr lang="en-US" altLang="zh-CN" sz="900"/>
              <a:t>a7</a:t>
            </a:r>
            <a:r>
              <a:rPr lang="en-US" altLang="zh-CN"/>
              <a:t> and the </a:t>
            </a:r>
            <a:r>
              <a:rPr lang="en-US" altLang="zh-CN" b="1"/>
              <a:t>temporary registers</a:t>
            </a:r>
            <a:r>
              <a:rPr lang="en-US" altLang="zh-CN"/>
              <a:t> </a:t>
            </a:r>
            <a:r>
              <a:rPr lang="en-US" altLang="zh-CN" sz="900"/>
              <a:t>t0</a:t>
            </a:r>
            <a:r>
              <a:rPr lang="en-US" altLang="zh-CN"/>
              <a:t> to </a:t>
            </a:r>
            <a:r>
              <a:rPr lang="en-US" altLang="zh-CN" sz="900"/>
              <a:t>t6</a:t>
            </a:r>
            <a:r>
              <a:rPr lang="en-US" altLang="zh-CN"/>
              <a:t> are not. The use of the various specialized registers such as </a:t>
            </a:r>
            <a:r>
              <a:rPr lang="en-US" altLang="zh-CN" sz="900"/>
              <a:t>sp</a:t>
            </a:r>
            <a:r>
              <a:rPr lang="en-US" altLang="zh-CN"/>
              <a:t> by convention will be discussed later in more detail.</a:t>
            </a:r>
          </a:p>
          <a:p>
            <a:endParaRPr lang="zh-CN" altLang="en-US" sz="90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FC245ED5-DF2E-4ABB-B05E-B93F6C82F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CD882F-BBEB-41B0-83A2-074C4A7BE15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4939030F-EA02-43A3-8540-147CF44964C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542D0-DA3F-4FBD-9FDB-127221501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574FE789-8D99-4445-AB0F-A7B5BDE6238E}" type="datetime1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4B65D-2F45-45AB-817A-28897410C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BFFEB-5ED2-4EDD-A4BB-621D228C4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4549DFBE-A171-4B88-8B86-6FA5E67FE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8473CAC-8548-419A-B4F5-CC89377EAAA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8FA21-F82D-4D59-A5F9-06B6CD79D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48C148AC-A5C6-4105-852D-2CEF27080E97}" type="datetime1">
              <a:rPr lang="zh-CN" altLang="en-US" smtClean="0"/>
              <a:t>2024/3/24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BF83A-EE40-44B6-806A-11E7A149B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6C8E0-5F62-4545-83FB-43400E31B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7588958E-3350-42C1-9380-421A917C3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7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6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43FF1B-C71D-43CA-9030-89699221B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37AF3C-A8AD-41E0-8AD9-D34D43D52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5C919AD-A77B-401C-A0B3-4810CC1E21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4002992-8DCC-4C9A-8658-9BEEA2E20804}" type="datetime1">
              <a:rPr lang="zh-CN" altLang="en-US" smtClean="0"/>
              <a:t>2024/3/24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5874036-2297-4815-8293-3E6D240238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7AA33FE-92EF-4772-85BD-1594012187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9D498E5-4764-4F05-8195-FE3BAAFB14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4A81A7ED-EC2C-4661-A537-C95FB0599EE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loongson/_book3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ee.com/loongson-edu/cdp_ede_loca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-non-isa/riscv-asm-manual/blob/master/riscv-asm.md#risc-v-assembly-programmers-manua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ED67F2BF-5FC1-4D93-A24C-C305BC8E4E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55700" y="2132856"/>
            <a:ext cx="6729413" cy="1470025"/>
          </a:xfrm>
        </p:spPr>
        <p:txBody>
          <a:bodyPr/>
          <a:lstStyle/>
          <a:p>
            <a:pPr eaLnBrk="1" hangingPunct="1"/>
            <a:r>
              <a:rPr lang="zh-CN" altLang="en-US" sz="4800"/>
              <a:t>实验二  </a:t>
            </a:r>
            <a:r>
              <a:rPr lang="zh-CN" altLang="en-US" sz="4800" dirty="0"/>
              <a:t>汇编程序设计</a:t>
            </a:r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F344D5D4-8A69-416A-AE13-2732D54AE2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F9C2DBC-5E77-41E2-9D41-085DA18AB8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9C47AC57-D6DA-45B1-ABC3-767687DCA3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D78E41A-6166-4B8B-8102-5B7B2D2CB6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/>
              <a:t>2024</a:t>
            </a:r>
            <a:r>
              <a:rPr lang="zh-CN" altLang="en-US" sz="320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3433-7FCA-4EDD-9646-4A44A95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指令编码格式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7FFF617-A5B3-4D11-97DB-F6029C8D81D1}"/>
              </a:ext>
            </a:extLst>
          </p:cNvPr>
          <p:cNvGrpSpPr/>
          <p:nvPr/>
        </p:nvGrpSpPr>
        <p:grpSpPr>
          <a:xfrm>
            <a:off x="667069" y="1448780"/>
            <a:ext cx="7622826" cy="4675403"/>
            <a:chOff x="863588" y="1473479"/>
            <a:chExt cx="7622826" cy="467540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82FD585-C668-4CF1-BA69-95FDAFE56F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96"/>
            <a:stretch/>
          </p:blipFill>
          <p:spPr>
            <a:xfrm>
              <a:off x="863588" y="1808820"/>
              <a:ext cx="7622826" cy="434006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5DFB826-1B94-42CD-9AC8-6374C789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936" y="1473479"/>
              <a:ext cx="6660740" cy="221354"/>
            </a:xfrm>
            <a:prstGeom prst="rect">
              <a:avLst/>
            </a:prstGeom>
          </p:spPr>
        </p:pic>
      </p:grpSp>
      <p:sp>
        <p:nvSpPr>
          <p:cNvPr id="13" name="页脚占位符 1">
            <a:extLst>
              <a:ext uri="{FF2B5EF4-FFF2-40B4-BE49-F238E27FC236}">
                <a16:creationId xmlns:a16="http://schemas.microsoft.com/office/drawing/2014/main" id="{2D45933F-AECC-41B6-B05C-1DD711C0D9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822308B6-938B-4217-BA9C-B625E8F71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3E68B916-7C10-4C8F-AC45-B5B81AAAD4C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0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B8A0E-5D15-4BAF-AE90-D5918BDD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996"/>
            <a:ext cx="8229600" cy="46021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54E6CD-2EE0-417B-9915-808D9D09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7" y="321433"/>
            <a:ext cx="8401305" cy="591587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F7DD2F9-58B0-4BA3-9A93-701A4D41C8D6}"/>
              </a:ext>
            </a:extLst>
          </p:cNvPr>
          <p:cNvSpPr/>
          <p:nvPr/>
        </p:nvSpPr>
        <p:spPr bwMode="auto">
          <a:xfrm>
            <a:off x="4104410" y="353290"/>
            <a:ext cx="719846" cy="2989677"/>
          </a:xfrm>
          <a:prstGeom prst="roundRect">
            <a:avLst>
              <a:gd name="adj" fmla="val 7242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E95E351-D003-4B79-AC49-5964BF551938}"/>
              </a:ext>
            </a:extLst>
          </p:cNvPr>
          <p:cNvSpPr/>
          <p:nvPr/>
        </p:nvSpPr>
        <p:spPr bwMode="auto">
          <a:xfrm>
            <a:off x="3064212" y="353292"/>
            <a:ext cx="1031133" cy="5843230"/>
          </a:xfrm>
          <a:prstGeom prst="roundRect">
            <a:avLst>
              <a:gd name="adj" fmla="val 8605"/>
            </a:avLst>
          </a:prstGeom>
          <a:noFill/>
          <a:ln w="285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2FC12532-822A-4D8F-ACF6-74C2AAD256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45B28F2B-0DAE-43AF-B774-71BC4CDB8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825DBE60-9B96-4258-80EB-37F00D0C3D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5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D866E9D-6CA7-4819-8404-83D4C426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2" y="1066495"/>
            <a:ext cx="8302412" cy="4389351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6EDDAC-568D-4667-9473-84A45C0050CE}"/>
              </a:ext>
            </a:extLst>
          </p:cNvPr>
          <p:cNvSpPr/>
          <p:nvPr/>
        </p:nvSpPr>
        <p:spPr bwMode="auto">
          <a:xfrm>
            <a:off x="4855429" y="1101213"/>
            <a:ext cx="1196501" cy="1549459"/>
          </a:xfrm>
          <a:prstGeom prst="roundRect">
            <a:avLst>
              <a:gd name="adj" fmla="val 8851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0492BA6-7C61-43E6-AFA0-0C966E2EE8E7}"/>
              </a:ext>
            </a:extLst>
          </p:cNvPr>
          <p:cNvSpPr/>
          <p:nvPr/>
        </p:nvSpPr>
        <p:spPr bwMode="auto">
          <a:xfrm>
            <a:off x="4125192" y="1101213"/>
            <a:ext cx="719846" cy="3657600"/>
          </a:xfrm>
          <a:prstGeom prst="roundRect">
            <a:avLst>
              <a:gd name="adj" fmla="val 7242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C0D7CB9-36E1-4318-99CB-BB34E241A67A}"/>
              </a:ext>
            </a:extLst>
          </p:cNvPr>
          <p:cNvSpPr/>
          <p:nvPr/>
        </p:nvSpPr>
        <p:spPr bwMode="auto">
          <a:xfrm>
            <a:off x="3095837" y="1101213"/>
            <a:ext cx="1018964" cy="4285762"/>
          </a:xfrm>
          <a:prstGeom prst="roundRect">
            <a:avLst>
              <a:gd name="adj" fmla="val 11568"/>
            </a:avLst>
          </a:prstGeom>
          <a:noFill/>
          <a:ln w="285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页脚占位符 1">
            <a:extLst>
              <a:ext uri="{FF2B5EF4-FFF2-40B4-BE49-F238E27FC236}">
                <a16:creationId xmlns:a16="http://schemas.microsoft.com/office/drawing/2014/main" id="{6E78EB72-DD9A-4ABC-9507-2459ED39F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873BA116-2C54-412A-8EC7-07E132AB1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9F07BBC1-52D8-4F14-AA6E-0818FE53EC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4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DE505-28DE-4E0D-98FE-746AD8B5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2479"/>
            <a:ext cx="8229600" cy="46021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781D6F-72B7-4E6C-A4AD-667B80B5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636"/>
            <a:ext cx="8241669" cy="6079159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0D64A0-0C62-4ACD-8726-7E70B04B1618}"/>
              </a:ext>
            </a:extLst>
          </p:cNvPr>
          <p:cNvSpPr/>
          <p:nvPr/>
        </p:nvSpPr>
        <p:spPr bwMode="auto">
          <a:xfrm>
            <a:off x="4820000" y="186812"/>
            <a:ext cx="1200757" cy="5997677"/>
          </a:xfrm>
          <a:prstGeom prst="roundRect">
            <a:avLst>
              <a:gd name="adj" fmla="val 8013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D776DD-2BF4-42CA-BF8F-43A23A0D0105}"/>
              </a:ext>
            </a:extLst>
          </p:cNvPr>
          <p:cNvSpPr/>
          <p:nvPr/>
        </p:nvSpPr>
        <p:spPr bwMode="auto">
          <a:xfrm>
            <a:off x="4115465" y="186813"/>
            <a:ext cx="685136" cy="6017342"/>
          </a:xfrm>
          <a:prstGeom prst="roundRect">
            <a:avLst>
              <a:gd name="adj" fmla="val 12296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ADB1427-0119-40A5-8844-316F354FA4D8}"/>
              </a:ext>
            </a:extLst>
          </p:cNvPr>
          <p:cNvSpPr/>
          <p:nvPr/>
        </p:nvSpPr>
        <p:spPr bwMode="auto">
          <a:xfrm>
            <a:off x="3095837" y="186813"/>
            <a:ext cx="1009236" cy="6017342"/>
          </a:xfrm>
          <a:prstGeom prst="roundRect">
            <a:avLst>
              <a:gd name="adj" fmla="val 9460"/>
            </a:avLst>
          </a:prstGeom>
          <a:noFill/>
          <a:ln w="285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页脚占位符 1">
            <a:extLst>
              <a:ext uri="{FF2B5EF4-FFF2-40B4-BE49-F238E27FC236}">
                <a16:creationId xmlns:a16="http://schemas.microsoft.com/office/drawing/2014/main" id="{876A0FE4-24E9-45F0-ABD5-752DC9EB06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5" name="灯片编号占位符 2">
            <a:extLst>
              <a:ext uri="{FF2B5EF4-FFF2-40B4-BE49-F238E27FC236}">
                <a16:creationId xmlns:a16="http://schemas.microsoft.com/office/drawing/2014/main" id="{BBC50AE7-24EB-44FA-95C5-F50FDD867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6286038E-D7D6-4180-84F4-C45D4B335B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2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DA2C7353-E0F4-4A96-99F9-F87A64541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汇编器指令和</a:t>
            </a:r>
            <a:r>
              <a:rPr lang="zh-CN" altLang="en-US" dirty="0"/>
              <a:t>宏</a:t>
            </a:r>
            <a:r>
              <a:rPr lang="zh-CN" altLang="en-US"/>
              <a:t>指令</a:t>
            </a:r>
            <a:endParaRPr lang="zh-CN" altLang="en-US" dirty="0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E9BA114D-B6EC-4AE6-AFD5-4C752C961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82758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/>
              <a:t>汇编器指令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/>
              <a:t>.data, </a:t>
            </a:r>
            <a:r>
              <a:rPr lang="en-US" altLang="zh-CN" sz="2000"/>
              <a:t>.text			# </a:t>
            </a:r>
            <a:r>
              <a:rPr lang="zh-CN" altLang="en-US" sz="2000"/>
              <a:t>数据段，代码段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/>
              <a:t>.word, .half, .byte, </a:t>
            </a:r>
            <a:r>
              <a:rPr lang="en-US" altLang="zh-CN" sz="2000"/>
              <a:t>.string	# </a:t>
            </a:r>
            <a:r>
              <a:rPr lang="zh-CN" altLang="en-US" sz="2000"/>
              <a:t>字，半字，字节，字符串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.align n			# 2</a:t>
            </a:r>
            <a:r>
              <a:rPr lang="en-US" altLang="zh-CN" sz="2000" baseline="40000"/>
              <a:t>n</a:t>
            </a:r>
            <a:r>
              <a:rPr lang="en-US" altLang="zh-CN" sz="2000"/>
              <a:t> </a:t>
            </a:r>
            <a:r>
              <a:rPr lang="zh-CN" altLang="en-US" sz="2000"/>
              <a:t>字节对齐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… …</a:t>
            </a:r>
            <a:endParaRPr lang="en-US" altLang="zh-CN" sz="20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/>
              <a:t>宏指令</a:t>
            </a:r>
            <a:endParaRPr lang="en-US" altLang="zh-CN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nop		# </a:t>
            </a:r>
            <a:r>
              <a:rPr lang="zh-CN" altLang="en-US" sz="2000"/>
              <a:t>空操作，等价 </a:t>
            </a:r>
            <a:r>
              <a:rPr lang="en-US" altLang="zh-CN" sz="2000"/>
              <a:t>andi/ori  r0, r0, 0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li.w rd, imm	# rd = imm, </a:t>
            </a:r>
            <a:r>
              <a:rPr lang="zh-CN" altLang="en-US" sz="2000"/>
              <a:t>最多转换为 </a:t>
            </a:r>
            <a:r>
              <a:rPr lang="en-US" altLang="zh-CN" sz="2000"/>
              <a:t>lu12i.w </a:t>
            </a:r>
            <a:r>
              <a:rPr lang="zh-CN" altLang="en-US" sz="2000"/>
              <a:t>和 </a:t>
            </a:r>
            <a:r>
              <a:rPr lang="en-US" altLang="zh-CN" sz="2000"/>
              <a:t>ori </a:t>
            </a:r>
            <a:r>
              <a:rPr lang="zh-CN" altLang="en-US" sz="2000"/>
              <a:t>两条指令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la.local rd, label	# rd = label, </a:t>
            </a:r>
            <a:r>
              <a:rPr lang="zh-CN" altLang="en-US" sz="2000"/>
              <a:t>最多转换为 </a:t>
            </a:r>
            <a:r>
              <a:rPr lang="en-US" altLang="zh-CN" sz="2000"/>
              <a:t>lu12i.w </a:t>
            </a:r>
            <a:r>
              <a:rPr lang="zh-CN" altLang="en-US" sz="2000"/>
              <a:t>和 </a:t>
            </a:r>
            <a:r>
              <a:rPr lang="en-US" altLang="zh-CN" sz="2000"/>
              <a:t>ori </a:t>
            </a:r>
            <a:r>
              <a:rPr lang="zh-CN" altLang="en-US" sz="2000"/>
              <a:t>两条指令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… …</a:t>
            </a:r>
            <a:endParaRPr lang="zh-CN" altLang="en-US" sz="2000" dirty="0"/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FD5EF625-F8EB-46F1-96BB-C340C8FAF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C8F40EEA-8B81-429D-B147-B30B7C02F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F9BAB356-150C-417B-B3D3-67FAB2C4DE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8E4CD-A885-4AC4-BDD1-E8577B1A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06" y="1510748"/>
            <a:ext cx="4974400" cy="4734477"/>
          </a:xfrm>
          <a:ln>
            <a:solidFill>
              <a:schemeClr val="tx1"/>
            </a:solidFill>
          </a:ln>
        </p:spPr>
        <p:txBody>
          <a:bodyPr tIns="108000"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b="0"/>
              <a:t># inst_ram.txt, </a:t>
            </a:r>
            <a:r>
              <a:rPr lang="zh-CN" altLang="en-US" sz="1600" b="0"/>
              <a:t>计算斐波拉契数列</a:t>
            </a:r>
            <a:endParaRPr lang="en-US" altLang="zh-CN" sz="1600" b="0"/>
          </a:p>
          <a:p>
            <a:pPr marL="0" indent="0">
              <a:buNone/>
            </a:pPr>
            <a:r>
              <a:rPr lang="en-US" altLang="zh-CN" sz="1600" b="0"/>
              <a:t>1c000000:   addi.w   $t0, $zero, 0x0    # f0 = 0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1c000004:   addi.w   $t1, $zero, 0x1    # f1 = 1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1c000008:   addi.w   $s0, $zero, 0x0   # </a:t>
            </a:r>
            <a:r>
              <a:rPr lang="zh-CN" altLang="en-US" sz="1600" b="0"/>
              <a:t>循环计数</a:t>
            </a:r>
            <a:r>
              <a:rPr lang="en-US" altLang="zh-CN" sz="1600" b="0"/>
              <a:t>i = 0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1c00000c:   addi.w   $s1, $zero, 0x1   # </a:t>
            </a:r>
            <a:r>
              <a:rPr lang="zh-CN" altLang="en-US" sz="1600" b="0"/>
              <a:t>计数</a:t>
            </a:r>
            <a:r>
              <a:rPr lang="zh-CN" altLang="zh-CN" sz="1600" b="0"/>
              <a:t>步长</a:t>
            </a:r>
            <a:r>
              <a:rPr lang="en-US" altLang="zh-CN" sz="1600" b="0"/>
              <a:t> = 1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1c000010:   ld.w     $a0, $zero, 1024   # </a:t>
            </a:r>
            <a:r>
              <a:rPr lang="zh-CN" altLang="zh-CN" sz="1600" b="0"/>
              <a:t>输入</a:t>
            </a:r>
            <a:r>
              <a:rPr lang="zh-CN" altLang="en-US" sz="1600" b="0"/>
              <a:t>循环</a:t>
            </a:r>
            <a:r>
              <a:rPr lang="zh-CN" altLang="zh-CN" sz="1600" b="0"/>
              <a:t>终值</a:t>
            </a:r>
            <a:r>
              <a:rPr lang="en-US" altLang="zh-CN" sz="1600" b="0"/>
              <a:t>n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        loop: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1c000014:   add.w    $t2, $t0, $t1       # fi = fi-2 + fi-1 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1c000018:   addi.w   $t0, $t1, 0x0      # fi-2 = fi-1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1c00001c:   addi.w   $t1, $t2, 0x0      # fi-1 = fi 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1c000020:   add.w    $s0, $s0, $s1     # i++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1c000024:   bne     $s0, $a0, loop      # if i! = n, </a:t>
            </a:r>
            <a:r>
              <a:rPr lang="zh-CN" altLang="en-US" sz="1600" b="0"/>
              <a:t>循环</a:t>
            </a:r>
            <a:r>
              <a:rPr lang="en-US" altLang="zh-CN" sz="1600" b="0"/>
              <a:t>loop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1c000028:   st.w    $t2, $zero, 1028   # </a:t>
            </a:r>
            <a:r>
              <a:rPr lang="zh-CN" altLang="en-US" sz="1600" b="0"/>
              <a:t>结束，</a:t>
            </a:r>
            <a:r>
              <a:rPr lang="zh-CN" altLang="zh-CN" sz="1600" b="0"/>
              <a:t>输出</a:t>
            </a:r>
            <a:r>
              <a:rPr lang="en-US" altLang="zh-CN" sz="1600" b="0"/>
              <a:t>fn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          end:</a:t>
            </a:r>
            <a:endParaRPr lang="zh-CN" altLang="zh-CN" sz="1600" b="0"/>
          </a:p>
          <a:p>
            <a:pPr marL="0" indent="0">
              <a:buNone/>
            </a:pPr>
            <a:r>
              <a:rPr lang="en-US" altLang="zh-CN" sz="1600" b="0"/>
              <a:t>1c00002c:   bne      $s1, $zero, end    # </a:t>
            </a:r>
            <a:r>
              <a:rPr lang="zh-CN" altLang="en-US" sz="1600" b="0"/>
              <a:t>进入</a:t>
            </a:r>
            <a:r>
              <a:rPr lang="zh-CN" altLang="zh-CN" sz="1600" b="0"/>
              <a:t>死循环</a:t>
            </a:r>
            <a:r>
              <a:rPr lang="en-US" altLang="zh-CN" sz="1600" b="0"/>
              <a:t>end</a:t>
            </a:r>
            <a:endParaRPr lang="zh-CN" altLang="zh-CN" sz="1600" b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C5C87F-E66C-4EA8-9FAC-FF2C7967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LA32R</a:t>
            </a:r>
            <a:r>
              <a:rPr lang="zh-CN" altLang="en-US"/>
              <a:t>简单测试程序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B751926-FEBF-4D55-9EAF-363D53416771}"/>
              </a:ext>
            </a:extLst>
          </p:cNvPr>
          <p:cNvSpPr txBox="1">
            <a:spLocks/>
          </p:cNvSpPr>
          <p:nvPr/>
        </p:nvSpPr>
        <p:spPr bwMode="auto">
          <a:xfrm>
            <a:off x="5456370" y="1510748"/>
            <a:ext cx="3240156" cy="47344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10800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0488" indent="0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1600" b="0"/>
              <a:t>; inst_ram.coe</a:t>
            </a:r>
            <a:endParaRPr lang="en-US" altLang="zh-CN" sz="1600" b="0" kern="0"/>
          </a:p>
          <a:p>
            <a:pPr marL="90488" indent="0">
              <a:buFontTx/>
              <a:buNone/>
            </a:pPr>
            <a:r>
              <a:rPr lang="en-US" altLang="zh-CN" sz="1600" b="0" kern="0"/>
              <a:t>memory_initialization_radix = 16;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memory_initialization_vector =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0280000c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0280040d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02800017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02800418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28900004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0010358e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028001ac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028001cd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001062f7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5ffff2e4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2990100e</a:t>
            </a:r>
          </a:p>
          <a:p>
            <a:pPr marL="90488" indent="0">
              <a:buFontTx/>
              <a:buNone/>
            </a:pPr>
            <a:r>
              <a:rPr lang="en-US" altLang="zh-CN" sz="1600" b="0" kern="0"/>
              <a:t>5c000300</a:t>
            </a:r>
          </a:p>
        </p:txBody>
      </p:sp>
      <p:sp>
        <p:nvSpPr>
          <p:cNvPr id="12" name="页脚占位符 1">
            <a:extLst>
              <a:ext uri="{FF2B5EF4-FFF2-40B4-BE49-F238E27FC236}">
                <a16:creationId xmlns:a16="http://schemas.microsoft.com/office/drawing/2014/main" id="{BF942706-CC6A-4EE5-AF61-910791B7C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49FACC5A-0416-4C2E-913D-BB8754FC3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F52996E7-6BF5-4069-99A4-EF2E31A9A9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8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5164F-22D4-4F30-9C35-4823DB5D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LA32R</a:t>
            </a:r>
            <a:r>
              <a:rPr lang="zh-CN" altLang="en-US"/>
              <a:t>指令功能测试程序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64C77-2DD8-4C86-9FDA-5464660D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304835" cy="46021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参考资料</a:t>
            </a:r>
            <a:endParaRPr lang="en-US" altLang="zh-CN" sz="24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/>
              <a:t>CPU</a:t>
            </a:r>
            <a:r>
              <a:rPr lang="zh-CN" altLang="en-US" sz="2000"/>
              <a:t>设计实战：</a:t>
            </a:r>
            <a:r>
              <a:rPr lang="en-US" altLang="zh-CN" sz="2000"/>
              <a:t>LoongArch</a:t>
            </a:r>
            <a:r>
              <a:rPr lang="zh-CN" altLang="en-US" sz="2000"/>
              <a:t>版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>
                <a:hlinkClick r:id="rId3"/>
              </a:rPr>
              <a:t>https://bookdown.org/loongson/_book3/</a:t>
            </a:r>
            <a:endParaRPr lang="en-US" altLang="zh-CN" sz="200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000">
                <a:hlinkClick r:id="rId4"/>
              </a:rPr>
              <a:t>https://gitee.com/loongson-edu/cdp_ede_local</a:t>
            </a:r>
            <a:endParaRPr lang="en-US" altLang="zh-CN" sz="200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/>
              <a:t>mycpu_env/func/inst/*.S </a:t>
            </a:r>
            <a:r>
              <a:rPr lang="zh-CN" altLang="en-US" sz="2400"/>
              <a:t>：针对每条指令或功能点的汇编测试程序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400"/>
              <a:t>mycpu_env/func/start.S </a:t>
            </a:r>
            <a:r>
              <a:rPr lang="zh-CN" altLang="en-US" sz="2400"/>
              <a:t>：主函数，执行必要的启动初始化后调用</a:t>
            </a:r>
            <a:r>
              <a:rPr lang="en-US" altLang="zh-CN" sz="2400"/>
              <a:t>func/inst/</a:t>
            </a:r>
            <a:r>
              <a:rPr lang="zh-CN" altLang="en-US" sz="2400"/>
              <a:t>下的各汇编程序</a:t>
            </a:r>
            <a:endParaRPr lang="en-US" altLang="zh-CN" sz="24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400"/>
              <a:t>mycpu_envfunc/include/*.h </a:t>
            </a:r>
            <a:r>
              <a:rPr lang="zh-CN" altLang="en-US" sz="2400"/>
              <a:t>：测试程序配置信息和宏定义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A6DF8-17EF-4C64-86B3-C4E76F6F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148AC-A5C6-4105-852D-2CEF27080E97}" type="datetime1">
              <a:rPr lang="zh-CN" altLang="en-US" smtClean="0"/>
              <a:t>2024/3/25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39FDB-F2A5-48F1-9900-3C11DA63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23508-9A1A-40D6-B32D-2100D4CF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8958E-3350-42C1-9380-421A917C33E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9781C-067F-4DDE-A9F4-778D877F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8A519-CB1B-47A2-BE99-326771D1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79C91-57E0-4557-AC88-B6AE6478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148AC-A5C6-4105-852D-2CEF27080E97}" type="datetime1">
              <a:rPr lang="zh-CN" altLang="en-US" smtClean="0"/>
              <a:t>2024/3/25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2E9E9-7798-42E3-A99E-17D57F47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D95EE-5E44-4030-98DC-B3D0DC36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8958E-3350-42C1-9380-421A917C33E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8CE020-C899-4940-B733-AC6EDDF2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5" y="356990"/>
            <a:ext cx="8160027" cy="58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A0605893-B8FD-4BA7-903D-727B8F1FC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</a:t>
            </a:r>
            <a:r>
              <a:rPr lang="zh-CN" altLang="en-US"/>
              <a:t>要求</a:t>
            </a:r>
            <a:endParaRPr lang="zh-CN" altLang="zh-CN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9F04C33D-5D5B-4E2F-9079-8C23B8A7E4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3999"/>
            <a:ext cx="8161506" cy="472122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阅读理解用于</a:t>
            </a:r>
            <a:r>
              <a:rPr lang="en-US" altLang="zh-CN" sz="2400"/>
              <a:t>LA32R</a:t>
            </a:r>
            <a:r>
              <a:rPr lang="zh-CN" altLang="en-US" sz="2400"/>
              <a:t>指令测试的汇编程序</a:t>
            </a:r>
            <a:endParaRPr lang="en-US" altLang="zh-CN" sz="2400"/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设计</a:t>
            </a:r>
            <a:r>
              <a:rPr lang="zh-CN" altLang="en-US" sz="2400" dirty="0"/>
              <a:t>汇编程序，实现数组排序，并生成</a:t>
            </a:r>
            <a:r>
              <a:rPr lang="en-US" altLang="zh-CN" sz="2400"/>
              <a:t>COE</a:t>
            </a:r>
            <a:r>
              <a:rPr lang="zh-CN" altLang="en-US" sz="2400"/>
              <a:t>文件</a:t>
            </a:r>
            <a:endParaRPr lang="en-US" altLang="zh-CN" sz="2400"/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使用</a:t>
            </a:r>
            <a:r>
              <a:rPr lang="en-US" altLang="zh-CN"/>
              <a:t>LARS</a:t>
            </a:r>
            <a:r>
              <a:rPr lang="zh-CN" altLang="en-US"/>
              <a:t>（</a:t>
            </a:r>
            <a:r>
              <a:rPr lang="en-US" altLang="zh-CN"/>
              <a:t>Loongarch32R Assembler and Runtime Simulator</a:t>
            </a:r>
            <a:r>
              <a:rPr lang="zh-CN" altLang="en-US"/>
              <a:t>）</a:t>
            </a:r>
            <a:endParaRPr lang="en-US" altLang="zh-CN" sz="2000"/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https://soc.ustc.edu.cn/COD/lab1/lars/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400" dirty="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7565BFDF-3058-4520-BA29-9D524AFEC1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BCA866E-1E0D-4645-8FE0-08DBE7CC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278478-414C-4FEE-BB31-F095AF8935B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756087A3-813C-41D6-994E-E3D4973980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837A27-6917-4CAA-8B40-FEFC185AFF1C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86DFF21F-6557-4807-878A-025EC454E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9FC45601-1A45-4963-AFB0-8FE84DC4A0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D65173B2-E856-4A81-A3E4-D3E1AAA172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82DECB50-79B5-46D0-A3F9-708CBFA31E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4DDBD04C-78A7-429E-AEB8-C905D9A2F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319089B1-9D50-4895-92BA-8857F12320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3DA1DDE4-DDF5-4BF9-AB3E-B869C7DCD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A70BB-B518-42C9-95F1-A0077A7C9DF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8AD757FF-1920-4EF1-8BF3-3E6F365230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990492-B83C-4808-8A44-05AA34740FC3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54FF6439-71AE-4AD8-B595-5B0A8C80D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524000"/>
            <a:ext cx="8217877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/>
              <a:t>理解龙芯架构</a:t>
            </a:r>
            <a:r>
              <a:rPr lang="en-US" altLang="zh-CN" sz="2400"/>
              <a:t>32</a:t>
            </a:r>
            <a:r>
              <a:rPr lang="zh-CN" altLang="en-US" sz="2400"/>
              <a:t>位精简</a:t>
            </a:r>
            <a:r>
              <a:rPr lang="en-US" altLang="zh-CN" sz="2400"/>
              <a:t>(LoongArch32 Reduced, LA32R) </a:t>
            </a:r>
            <a:r>
              <a:rPr lang="zh-CN" altLang="en-US" sz="2400"/>
              <a:t>处理器基础整数指令的功能和编码格式</a:t>
            </a:r>
            <a:endParaRPr lang="zh-CN" altLang="en-US" sz="2400" dirty="0"/>
          </a:p>
          <a:p>
            <a:pPr>
              <a:spcBef>
                <a:spcPts val="1200"/>
              </a:spcBef>
            </a:pPr>
            <a:r>
              <a:rPr lang="zh-CN" altLang="en-US" sz="2400"/>
              <a:t>掌握</a:t>
            </a:r>
            <a:r>
              <a:rPr lang="en-US" altLang="zh-CN" sz="2400"/>
              <a:t>LA32R</a:t>
            </a:r>
            <a:r>
              <a:rPr lang="zh-CN" altLang="en-US" sz="2400"/>
              <a:t>简单汇编程序设计、仿真和调试的基本方法，以及下载测试代码和数据</a:t>
            </a:r>
            <a:r>
              <a:rPr lang="en-US" altLang="zh-CN" sz="2400" dirty="0"/>
              <a:t>(COE</a:t>
            </a:r>
            <a:r>
              <a:rPr lang="zh-CN" altLang="en-US" sz="2400" dirty="0"/>
              <a:t>文件</a:t>
            </a:r>
            <a:r>
              <a:rPr lang="en-US" altLang="zh-CN" sz="2400" dirty="0"/>
              <a:t>) </a:t>
            </a:r>
            <a:r>
              <a:rPr lang="zh-CN" altLang="en-US" sz="2400" dirty="0"/>
              <a:t>的生成方法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5F8AE366-A0CB-4991-BAA4-E2D414F73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寄存器</a:t>
            </a:r>
          </a:p>
        </p:txBody>
      </p:sp>
      <p:pic>
        <p:nvPicPr>
          <p:cNvPr id="12294" name="图片 6">
            <a:extLst>
              <a:ext uri="{FF2B5EF4-FFF2-40B4-BE49-F238E27FC236}">
                <a16:creationId xmlns:a16="http://schemas.microsoft.com/office/drawing/2014/main" id="{71B8498E-9FB7-41F3-BA17-9C27B106D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77" y="2132856"/>
            <a:ext cx="4988446" cy="381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内容占位符 2">
            <a:extLst>
              <a:ext uri="{FF2B5EF4-FFF2-40B4-BE49-F238E27FC236}">
                <a16:creationId xmlns:a16="http://schemas.microsoft.com/office/drawing/2014/main" id="{D07E611E-2AAE-481B-87C4-0C41D5888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682625"/>
          </a:xfrm>
        </p:spPr>
        <p:txBody>
          <a:bodyPr/>
          <a:lstStyle/>
          <a:p>
            <a:r>
              <a:rPr lang="en-US" altLang="zh-CN" sz="2400" dirty="0"/>
              <a:t>PC</a:t>
            </a:r>
            <a:r>
              <a:rPr lang="zh-CN" altLang="en-US" sz="2400" dirty="0"/>
              <a:t>和</a:t>
            </a:r>
            <a:r>
              <a:rPr lang="en-US" altLang="zh-CN" sz="2400" dirty="0"/>
              <a:t>32</a:t>
            </a:r>
            <a:r>
              <a:rPr lang="zh-CN" altLang="en-US" sz="2400" dirty="0"/>
              <a:t>个通用寄存器（合称寄存器堆）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000" dirty="0"/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A3FA6176-B0AE-42E0-88A1-8A685D54D0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219639D-65E8-42B7-82B0-E0EC072478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6F89FFA-E4D8-4ED7-95BE-0D2A5615F4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B1B2916-083C-4F5E-B209-D19A3CFA5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RV32I</a:t>
            </a:r>
            <a:r>
              <a:rPr lang="zh-CN" altLang="en-US"/>
              <a:t>指令类型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A87D6D4E-2D94-4614-A940-3D8315AE7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3322638" cy="46910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运算类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算术：</a:t>
            </a:r>
            <a:r>
              <a:rPr lang="en-US" altLang="zh-CN" sz="2000" dirty="0">
                <a:solidFill>
                  <a:srgbClr val="0070C0"/>
                </a:solidFill>
              </a:rPr>
              <a:t>add, sub, </a:t>
            </a:r>
            <a:r>
              <a:rPr lang="en-US" altLang="zh-CN" sz="2000" dirty="0" err="1">
                <a:solidFill>
                  <a:srgbClr val="0070C0"/>
                </a:solidFill>
              </a:rPr>
              <a:t>addi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lui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逻辑：</a:t>
            </a:r>
            <a:r>
              <a:rPr lang="en-US" altLang="zh-CN" sz="2000" dirty="0">
                <a:solidFill>
                  <a:srgbClr val="0070C0"/>
                </a:solidFill>
              </a:rPr>
              <a:t>and, or, </a:t>
            </a:r>
            <a:r>
              <a:rPr lang="en-US" altLang="zh-CN" sz="2000" dirty="0" err="1">
                <a:solidFill>
                  <a:srgbClr val="0070C0"/>
                </a:solidFill>
              </a:rPr>
              <a:t>xor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andi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ori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xori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移位</a:t>
            </a:r>
            <a:r>
              <a:rPr lang="en-US" altLang="zh-CN" sz="2000" dirty="0"/>
              <a:t>(shift)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sll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sra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slli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srli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srai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比较</a:t>
            </a:r>
            <a:r>
              <a:rPr lang="en-US" altLang="zh-CN" sz="2000" dirty="0"/>
              <a:t>(set if</a:t>
            </a:r>
            <a:r>
              <a:rPr lang="zh-CN" altLang="en-US" sz="2000" dirty="0"/>
              <a:t> </a:t>
            </a:r>
            <a:r>
              <a:rPr lang="en-US" altLang="zh-CN" sz="2000" dirty="0"/>
              <a:t>less than)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slt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sltu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slti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sltiu</a:t>
            </a:r>
            <a:endParaRPr lang="zh-CN" altLang="en-US" sz="2000" dirty="0"/>
          </a:p>
        </p:txBody>
      </p:sp>
      <p:pic>
        <p:nvPicPr>
          <p:cNvPr id="14343" name="图片 6">
            <a:extLst>
              <a:ext uri="{FF2B5EF4-FFF2-40B4-BE49-F238E27FC236}">
                <a16:creationId xmlns:a16="http://schemas.microsoft.com/office/drawing/2014/main" id="{36AB3E71-686C-42E3-9FAD-A3399F128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84784"/>
            <a:ext cx="3910497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CD82C687-B810-4A45-AB70-0CBCCBB55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2DFDE6C-333E-4200-90BF-1A46D6EC8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F6B83AE5-C4F6-4C1C-A06A-5F1DCB7621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492EDCB3-D747-4FD9-9CCE-BD496213D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指令类型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6DAD2F55-DECC-4F5A-B569-3ADC0FF37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3200400" cy="47085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访存类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加载</a:t>
            </a:r>
            <a:r>
              <a:rPr lang="en-US" altLang="zh-CN" sz="2000" dirty="0"/>
              <a:t>(load)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lb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lbu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lhu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存储</a:t>
            </a:r>
            <a:r>
              <a:rPr lang="en-US" altLang="zh-CN" sz="2000" dirty="0"/>
              <a:t>(store)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sw</a:t>
            </a:r>
            <a:r>
              <a:rPr lang="en-US" altLang="zh-CN" sz="2000" dirty="0"/>
              <a:t>, sb, </a:t>
            </a:r>
            <a:r>
              <a:rPr lang="en-US" altLang="zh-CN" sz="2000" dirty="0" err="1"/>
              <a:t>sh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转移类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分支</a:t>
            </a:r>
            <a:r>
              <a:rPr lang="en-US" altLang="zh-CN" sz="2000" dirty="0"/>
              <a:t>(branch)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beq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blt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bltu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bge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bgeu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跳转</a:t>
            </a:r>
            <a:r>
              <a:rPr lang="en-US" altLang="zh-CN" sz="2000" dirty="0"/>
              <a:t>(jump)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solidFill>
                  <a:srgbClr val="0070C0"/>
                </a:solidFill>
              </a:rPr>
              <a:t>jal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jalr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15367" name="图片 7">
            <a:extLst>
              <a:ext uri="{FF2B5EF4-FFF2-40B4-BE49-F238E27FC236}">
                <a16:creationId xmlns:a16="http://schemas.microsoft.com/office/drawing/2014/main" id="{90CA4377-14AE-4BC4-A6FD-AB7861389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43" y="1536700"/>
            <a:ext cx="4379357" cy="405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BFA357F6-6C87-40C1-85D5-B0533EEC8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BA1767BC-CC47-41D3-97A2-99A2C33F5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3A8F1C81-7EA4-4DA4-A42D-5B39DB9761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30126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指令功能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04764"/>
            <a:ext cx="8075240" cy="49404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/>
              <a:t>sub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- x[rs2]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/>
              <a:t>and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&amp; x[rs2]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/>
              <a:t>or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| x[rs2]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xor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^ x[rs2]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slli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≪ </a:t>
            </a:r>
            <a:r>
              <a:rPr lang="en-US" altLang="zh-CN" sz="2400" b="0" dirty="0" err="1"/>
              <a:t>shamt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srli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≫</a:t>
            </a:r>
            <a:r>
              <a:rPr lang="zh-CN" altLang="en-US" sz="2400" b="0" baseline="-25000" dirty="0"/>
              <a:t>𝑢</a:t>
            </a:r>
            <a:r>
              <a:rPr lang="zh-CN" altLang="en-US" sz="2400" b="0" dirty="0"/>
              <a:t> </a:t>
            </a:r>
            <a:r>
              <a:rPr lang="en-US" altLang="zh-CN" sz="2400" b="0" dirty="0" err="1"/>
              <a:t>shamt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srai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≫</a:t>
            </a:r>
            <a:r>
              <a:rPr lang="en-US" altLang="zh-CN" sz="2400" b="0" baseline="-25000" dirty="0"/>
              <a:t>s</a:t>
            </a:r>
            <a:r>
              <a:rPr lang="zh-CN" altLang="en-US" sz="2400" b="0" dirty="0"/>
              <a:t> </a:t>
            </a:r>
            <a:r>
              <a:rPr lang="en-US" altLang="zh-CN" sz="2400" b="0" dirty="0" err="1"/>
              <a:t>shamt</a:t>
            </a:r>
            <a:endParaRPr lang="en-US" altLang="zh-CN" sz="2400" b="0" dirty="0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7ACC5F7B-5FB7-440B-A2FA-1616AD95CA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D514A6DD-F889-42D0-9AC9-105440B39D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D61AC03F-C529-4C2C-BD9C-AA2FDB07A2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30126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指令功能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04764"/>
            <a:ext cx="8003232" cy="49404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	# M[x[rs1] + sext(offset)] = x[rs2]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	# if (rs1 ==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	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	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pc+4, pc += sext(offset) </a:t>
            </a:r>
          </a:p>
          <a:p>
            <a:pPr marL="357188">
              <a:spcBef>
                <a:spcPts val="600"/>
              </a:spcBef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	# t = pc + 4; pc = (x[rs1] + sext(offset)) &amp; 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]=t </a:t>
            </a:r>
          </a:p>
          <a:p>
            <a:pPr>
              <a:spcBef>
                <a:spcPts val="600"/>
              </a:spcBef>
            </a:pPr>
            <a:endParaRPr lang="en-US" altLang="zh-CN" sz="2400" b="0" dirty="0" err="1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FF7A551E-1030-40EC-80C7-FCD92463C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13BCA184-C593-4F23-8690-747E825E92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D1E7FC40-C781-45E2-B817-FF67147577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2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DA2C7353-E0F4-4A96-99F9-F87A64541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汇编指示符和伪指令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E9BA114D-B6EC-4AE6-AFD5-4C752C961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8275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汇编指示符（</a:t>
            </a:r>
            <a:r>
              <a:rPr lang="en-US" altLang="zh-CN" sz="2400" dirty="0"/>
              <a:t>Assembly Directives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.data, .text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.word, .half, .byte, .string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.align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……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伪指令（</a:t>
            </a:r>
            <a:r>
              <a:rPr lang="en-US" altLang="zh-CN" sz="2400" dirty="0"/>
              <a:t>Pseudo Instructions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li, la, mv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err="1"/>
              <a:t>nop</a:t>
            </a:r>
            <a:r>
              <a:rPr lang="en-US" altLang="zh-CN" sz="2000" dirty="0"/>
              <a:t>, not, neg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j, </a:t>
            </a:r>
            <a:r>
              <a:rPr lang="en-US" altLang="zh-CN" sz="2000" dirty="0" err="1"/>
              <a:t>jr</a:t>
            </a:r>
            <a:r>
              <a:rPr lang="en-US" altLang="zh-CN" sz="2000" dirty="0"/>
              <a:t>, call, ret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……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参考资料：</a:t>
            </a:r>
            <a:r>
              <a:rPr lang="en-US" altLang="zh-CN" sz="2000" dirty="0"/>
              <a:t>RISC-V Assembly Programmer's Manual</a:t>
            </a:r>
          </a:p>
          <a:p>
            <a:pPr lvl="1">
              <a:spcBef>
                <a:spcPts val="0"/>
              </a:spcBef>
            </a:pPr>
            <a:r>
              <a:rPr lang="en-US" altLang="zh-CN" sz="1600">
                <a:hlinkClick r:id="rId3"/>
              </a:rPr>
              <a:t>https://github</a:t>
            </a:r>
            <a:r>
              <a:rPr lang="en-US" altLang="zh-CN" sz="1600" dirty="0">
                <a:hlinkClick r:id="rId3"/>
              </a:rPr>
              <a:t>.com/riscv-non-isa/riscv-asm-manual/blob/master/riscv-asm.md#risc-v-assembly-programmers-manual</a:t>
            </a:r>
            <a:endParaRPr lang="en-US" altLang="zh-CN" sz="1600" dirty="0"/>
          </a:p>
          <a:p>
            <a:pPr lvl="1">
              <a:spcBef>
                <a:spcPts val="0"/>
              </a:spcBef>
            </a:pPr>
            <a:endParaRPr lang="zh-CN" altLang="en-US" sz="1600" dirty="0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7DAF88AE-807A-4E01-9EF8-5AD458A62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511A0899-B00D-442B-8FCC-4B4C99037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22EF9A30-4D44-47B9-8A61-3A97C29D41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B06B762-F7D4-4D32-BA46-501465BFC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49"/>
            <a:ext cx="8229600" cy="1030287"/>
          </a:xfrm>
        </p:spPr>
        <p:txBody>
          <a:bodyPr/>
          <a:lstStyle/>
          <a:p>
            <a:r>
              <a:rPr lang="en-US" altLang="zh-CN" dirty="0"/>
              <a:t>RARS</a:t>
            </a:r>
            <a:endParaRPr lang="zh-CN" altLang="en-US" dirty="0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7D9ACAE6-F14A-4711-8826-64A9D030B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39656"/>
            <a:ext cx="8229600" cy="639762"/>
          </a:xfrm>
        </p:spPr>
        <p:txBody>
          <a:bodyPr/>
          <a:lstStyle/>
          <a:p>
            <a:r>
              <a:rPr lang="en-US" altLang="zh-CN" dirty="0"/>
              <a:t>RISC-V Assembler &amp; Runtime Simulator</a:t>
            </a:r>
            <a:endParaRPr lang="zh-CN" altLang="en-US" dirty="0"/>
          </a:p>
        </p:txBody>
      </p:sp>
      <p:pic>
        <p:nvPicPr>
          <p:cNvPr id="28679" name="图片 9">
            <a:extLst>
              <a:ext uri="{FF2B5EF4-FFF2-40B4-BE49-F238E27FC236}">
                <a16:creationId xmlns:a16="http://schemas.microsoft.com/office/drawing/2014/main" id="{5489DBBC-92AB-473C-A394-86C4ACAE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5918"/>
            <a:ext cx="82296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BE99359F-4D47-4EB5-B5AD-E9AAA272C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FB68DE2C-BF80-4272-9A42-90AD1326E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DAA5B12C-B583-4272-A82B-3722D1D9E4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9A56892A-D0E6-4F23-9F63-7C314149C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E1098983-398C-47B4-A19E-AFAFE872B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/>
              <a:t>RISCV</a:t>
            </a:r>
            <a:r>
              <a:rPr lang="zh-CN" altLang="en-US" sz="2400"/>
              <a:t>：指令、伪指令、指示符、系统调用</a:t>
            </a:r>
            <a:r>
              <a:rPr lang="en-US" altLang="zh-CN" sz="2400"/>
              <a:t>……</a:t>
            </a:r>
          </a:p>
          <a:p>
            <a:r>
              <a:rPr lang="en-US" altLang="zh-CN" sz="2400"/>
              <a:t>RARS</a:t>
            </a:r>
            <a:r>
              <a:rPr lang="zh-CN" altLang="en-US" sz="2400"/>
              <a:t>：</a:t>
            </a:r>
            <a:r>
              <a:rPr lang="en-US" altLang="zh-CN" sz="2400"/>
              <a:t>IDE</a:t>
            </a:r>
            <a:r>
              <a:rPr lang="zh-CN" altLang="en-US" sz="2400"/>
              <a:t>、调试、工具</a:t>
            </a:r>
            <a:r>
              <a:rPr lang="en-US" altLang="zh-CN" sz="2400"/>
              <a:t>……</a:t>
            </a:r>
            <a:endParaRPr lang="zh-CN" altLang="en-US" sz="2400"/>
          </a:p>
        </p:txBody>
      </p:sp>
      <p:pic>
        <p:nvPicPr>
          <p:cNvPr id="29703" name="图片 8">
            <a:extLst>
              <a:ext uri="{FF2B5EF4-FFF2-40B4-BE49-F238E27FC236}">
                <a16:creationId xmlns:a16="http://schemas.microsoft.com/office/drawing/2014/main" id="{57A281D5-8E8C-486B-8788-536BED5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375"/>
            <a:ext cx="8229600" cy="359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4" name="图片 9">
            <a:extLst>
              <a:ext uri="{FF2B5EF4-FFF2-40B4-BE49-F238E27FC236}">
                <a16:creationId xmlns:a16="http://schemas.microsoft.com/office/drawing/2014/main" id="{17A79229-3A2B-48CF-B8BA-9EFAB000C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492375"/>
            <a:ext cx="6543675" cy="19335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页脚占位符 1">
            <a:extLst>
              <a:ext uri="{FF2B5EF4-FFF2-40B4-BE49-F238E27FC236}">
                <a16:creationId xmlns:a16="http://schemas.microsoft.com/office/drawing/2014/main" id="{AA325FB6-E8F9-4CA2-A8B3-546A13C36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74674317-4592-48D5-9A5E-18E7301CBA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7A35AC29-95F1-47B9-A096-588EBEEBD8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C6A961-C833-471B-9BB3-0125FD9D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586295"/>
            <a:ext cx="4618856" cy="4547296"/>
          </a:xfrm>
          <a:prstGeom prst="rect">
            <a:avLst/>
          </a:prstGeom>
        </p:spPr>
      </p:pic>
      <p:sp>
        <p:nvSpPr>
          <p:cNvPr id="30722" name="标题 1">
            <a:extLst>
              <a:ext uri="{FF2B5EF4-FFF2-40B4-BE49-F238E27FC236}">
                <a16:creationId xmlns:a16="http://schemas.microsoft.com/office/drawing/2014/main" id="{21E2E0F9-2157-4DF5-A3C9-0E84A08EF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存储器配置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5D1FD1F4-BE9F-4775-8CFE-564275CF1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3286708" cy="4602163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Setting &gt;&gt; Memory Configuration…</a:t>
            </a:r>
          </a:p>
          <a:p>
            <a:pPr>
              <a:spcBef>
                <a:spcPts val="1800"/>
              </a:spcBef>
              <a:defRPr/>
            </a:pPr>
            <a:r>
              <a:rPr lang="zh-CN" altLang="en-US" sz="2400" dirty="0"/>
              <a:t>假定配置为紧凑型</a:t>
            </a:r>
            <a:endParaRPr lang="en-US" altLang="zh-CN" sz="2400" dirty="0"/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代码地址：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0x0000 ~ 0xffc</a:t>
            </a:r>
          </a:p>
          <a:p>
            <a:pPr marL="360363" indent="0">
              <a:spcBef>
                <a:spcPts val="1200"/>
              </a:spcBef>
              <a:buFontTx/>
              <a:buNone/>
              <a:defRPr/>
            </a:pPr>
            <a:r>
              <a:rPr lang="zh-CN" altLang="en-US" sz="2400" dirty="0"/>
              <a:t>数据地址：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dirty="0"/>
              <a:t>0x2000 ~ 0x2ffc</a:t>
            </a:r>
          </a:p>
          <a:p>
            <a:pPr>
              <a:defRPr/>
            </a:pPr>
            <a:endParaRPr lang="zh-CN" altLang="en-US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4D2B074-FD90-4103-A59F-1BE6E5BAC116}"/>
              </a:ext>
            </a:extLst>
          </p:cNvPr>
          <p:cNvCxnSpPr/>
          <p:nvPr/>
        </p:nvCxnSpPr>
        <p:spPr bwMode="auto">
          <a:xfrm>
            <a:off x="6156176" y="5220322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4929D22-E34C-4DBB-A305-682C62CD30F0}"/>
              </a:ext>
            </a:extLst>
          </p:cNvPr>
          <p:cNvCxnSpPr/>
          <p:nvPr/>
        </p:nvCxnSpPr>
        <p:spPr bwMode="auto">
          <a:xfrm>
            <a:off x="6156176" y="4545124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A5E5EC8-A7FF-413F-9863-9C96AB68BAAD}"/>
              </a:ext>
            </a:extLst>
          </p:cNvPr>
          <p:cNvCxnSpPr/>
          <p:nvPr/>
        </p:nvCxnSpPr>
        <p:spPr bwMode="auto">
          <a:xfrm>
            <a:off x="6156176" y="4320222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13DFA81-C40B-4351-BB95-D91B92AD2652}"/>
              </a:ext>
            </a:extLst>
          </p:cNvPr>
          <p:cNvCxnSpPr/>
          <p:nvPr/>
        </p:nvCxnSpPr>
        <p:spPr bwMode="auto">
          <a:xfrm>
            <a:off x="6156176" y="2960948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页脚占位符 1">
            <a:extLst>
              <a:ext uri="{FF2B5EF4-FFF2-40B4-BE49-F238E27FC236}">
                <a16:creationId xmlns:a16="http://schemas.microsoft.com/office/drawing/2014/main" id="{7623524B-C509-41D1-8D26-CFACBFA50A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093FC389-26B3-4E3A-9D9D-F9DAE8436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081F7BFD-04B4-47BE-A3D0-4B329E1409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6520C39-92F3-46E8-ABAF-4E75BB717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汇编程序转</a:t>
            </a:r>
            <a:r>
              <a:rPr lang="en-US" altLang="zh-CN"/>
              <a:t>COE</a:t>
            </a:r>
            <a:r>
              <a:rPr lang="zh-CN" altLang="en-US"/>
              <a:t>文件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61251180-7E86-4303-9AD6-A2D6B9B3D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配置存储器：</a:t>
            </a:r>
            <a:r>
              <a:rPr lang="en-US" altLang="zh-CN" sz="2400" dirty="0"/>
              <a:t>Setting &gt;&gt; Memory Configuration…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汇编程序：</a:t>
            </a:r>
            <a:r>
              <a:rPr lang="en-US" altLang="zh-CN" sz="2400" dirty="0"/>
              <a:t>Run &gt;&gt; Assemble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导出代码和数据：</a:t>
            </a:r>
            <a:r>
              <a:rPr lang="en-US" altLang="zh-CN" sz="2400" dirty="0"/>
              <a:t>File &gt;&gt; Dump Memory…</a:t>
            </a:r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zh-CN" altLang="en-US" sz="2400" dirty="0"/>
              <a:t>生成</a:t>
            </a:r>
            <a:r>
              <a:rPr lang="en-US" altLang="zh-CN" sz="2400" dirty="0"/>
              <a:t>COE</a:t>
            </a:r>
            <a:r>
              <a:rPr lang="zh-CN" altLang="en-US" sz="2400" dirty="0"/>
              <a:t>文件：导出文本的开头添加以下两行</a:t>
            </a:r>
            <a:endParaRPr lang="en-US" altLang="zh-CN" sz="2000" dirty="0"/>
          </a:p>
          <a:p>
            <a:pPr marL="457200" lvl="1" indent="0">
              <a:spcBef>
                <a:spcPts val="600"/>
              </a:spcBef>
              <a:buFontTx/>
              <a:buNone/>
            </a:pPr>
            <a:r>
              <a:rPr lang="en-US" altLang="zh-CN" sz="2000" dirty="0" err="1"/>
              <a:t>memory_initialization_radix</a:t>
            </a:r>
            <a:r>
              <a:rPr lang="en-US" altLang="zh-CN" sz="2000" dirty="0"/>
              <a:t>  = 16;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 sz="2000" dirty="0" err="1"/>
              <a:t>memory_initialization_vector</a:t>
            </a:r>
            <a:r>
              <a:rPr lang="en-US" altLang="zh-CN" sz="2000" dirty="0"/>
              <a:t> =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pic>
        <p:nvPicPr>
          <p:cNvPr id="32775" name="图片 6">
            <a:extLst>
              <a:ext uri="{FF2B5EF4-FFF2-40B4-BE49-F238E27FC236}">
                <a16:creationId xmlns:a16="http://schemas.microsoft.com/office/drawing/2014/main" id="{A77B60B2-9231-4585-BC05-0B570ACE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852738"/>
            <a:ext cx="612140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84FDE288-D32F-45CD-9DAA-2DE890DC6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BE1D18B4-4E29-40C9-A566-AE3FA1093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E034584-B58A-4346-9331-66767C0C36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347F3-1385-4814-AFBE-9E10AAB3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4F9A3-07D3-43F0-BEB6-CA64663D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7295745" cy="4602163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/>
              <a:t>理解</a:t>
            </a:r>
            <a:r>
              <a:rPr lang="en-US" altLang="zh-CN" sz="2400"/>
              <a:t>LA32R</a:t>
            </a:r>
            <a:r>
              <a:rPr lang="zh-CN" altLang="en-US" sz="2400"/>
              <a:t>基础整数指令功能和编码格式</a:t>
            </a:r>
            <a:endParaRPr lang="en-US" altLang="zh-CN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算术</a:t>
            </a:r>
            <a:r>
              <a:rPr lang="en-US" altLang="zh-CN" sz="2000"/>
              <a:t>/</a:t>
            </a:r>
            <a:r>
              <a:rPr lang="zh-CN" altLang="en-US" sz="2000"/>
              <a:t>比较运算：</a:t>
            </a:r>
            <a:r>
              <a:rPr lang="en-US" altLang="zh-CN" sz="2000"/>
              <a:t>add.w, sub.w, addi.w, lu12i.w, pcaddu12i, slt, sltu, slti, sltui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逻辑运算：</a:t>
            </a:r>
            <a:r>
              <a:rPr lang="en-US" altLang="zh-CN" sz="2000"/>
              <a:t>and, or, nor, xor, andi, ori, xori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移位运算：</a:t>
            </a:r>
            <a:r>
              <a:rPr lang="en-US" altLang="zh-CN" sz="2000"/>
              <a:t>sll.w, srl.w, sra.w, slli.w, srli.w, srai.w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访存：</a:t>
            </a:r>
            <a:r>
              <a:rPr lang="en-US" altLang="zh-CN" sz="2000"/>
              <a:t>st.w, ld.w, st.h, st.b, ld.h, ld.b, ld.hu, ld.bu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转移：</a:t>
            </a:r>
            <a:r>
              <a:rPr lang="en-US" altLang="zh-CN" sz="2000"/>
              <a:t>beq, bne, blt, bge, bltu, bgeu, b, bl, jirl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/>
              <a:t>设计</a:t>
            </a:r>
            <a:r>
              <a:rPr lang="zh-CN" altLang="en-US" sz="2400" dirty="0"/>
              <a:t>汇编程序</a:t>
            </a:r>
            <a:r>
              <a:rPr lang="zh-CN" altLang="en-US" sz="2400"/>
              <a:t>，实现数组</a:t>
            </a:r>
            <a:r>
              <a:rPr lang="zh-CN" altLang="en-US" sz="2400" dirty="0"/>
              <a:t>排序</a:t>
            </a:r>
          </a:p>
          <a:p>
            <a:pPr marL="715963" lvl="1" indent="-358775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数组数据：</a:t>
            </a:r>
            <a:r>
              <a:rPr lang="en-US" altLang="zh-CN" sz="2000"/>
              <a:t>1024</a:t>
            </a:r>
            <a:r>
              <a:rPr lang="zh-CN" altLang="en-US" sz="2000"/>
              <a:t>个</a:t>
            </a:r>
            <a:r>
              <a:rPr lang="en-US" altLang="zh-CN" sz="2000"/>
              <a:t>32</a:t>
            </a:r>
            <a:r>
              <a:rPr lang="zh-CN" altLang="en-US" sz="2000"/>
              <a:t>位无符号数</a:t>
            </a:r>
            <a:endParaRPr lang="en-US" altLang="zh-CN" sz="2000"/>
          </a:p>
          <a:p>
            <a:pPr marL="715963" lvl="1" indent="-358775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排序算法：冒泡降序</a:t>
            </a:r>
            <a:r>
              <a:rPr lang="zh-CN" altLang="en-US" sz="2000" dirty="0"/>
              <a:t>排序</a:t>
            </a:r>
            <a:endParaRPr lang="en-US" altLang="zh-CN" sz="2000" dirty="0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ECA52052-0BEF-4168-B1F4-CD72CE1B6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811A92B4-2B8C-4E49-B5B3-C5C111CF9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BE5573C-FAD1-4EC0-8855-39324EFE89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2024/3/24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5F8AE366-A0CB-4991-BAA4-E2D414F73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LA32R</a:t>
            </a:r>
            <a:r>
              <a:rPr lang="zh-CN" altLang="en-US"/>
              <a:t>寄存器</a:t>
            </a:r>
            <a:endParaRPr lang="zh-CN" altLang="en-US" dirty="0"/>
          </a:p>
        </p:txBody>
      </p:sp>
      <p:sp>
        <p:nvSpPr>
          <p:cNvPr id="12295" name="内容占位符 2">
            <a:extLst>
              <a:ext uri="{FF2B5EF4-FFF2-40B4-BE49-F238E27FC236}">
                <a16:creationId xmlns:a16="http://schemas.microsoft.com/office/drawing/2014/main" id="{D07E611E-2AAE-481B-87C4-0C41D5888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4663440" cy="482176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2400"/>
              <a:t>32</a:t>
            </a:r>
            <a:r>
              <a:rPr lang="zh-CN" altLang="en-US" sz="2400" dirty="0"/>
              <a:t>个</a:t>
            </a:r>
            <a:r>
              <a:rPr lang="zh-CN" altLang="en-US" sz="2400"/>
              <a:t>通用寄存器（寄存器</a:t>
            </a:r>
            <a:r>
              <a:rPr lang="zh-CN" altLang="en-US" sz="2400" dirty="0"/>
              <a:t>堆）</a:t>
            </a:r>
            <a:endParaRPr lang="en-US" altLang="zh-CN" sz="2400" dirty="0"/>
          </a:p>
          <a:p>
            <a:pPr marL="354013" lvl="1" indent="-354013">
              <a:spcBef>
                <a:spcPts val="600"/>
              </a:spcBef>
              <a:spcAft>
                <a:spcPts val="600"/>
              </a:spcAft>
            </a:pPr>
            <a:r>
              <a:rPr lang="en-US" altLang="zh-CN" sz="2000"/>
              <a:t>r0 ~ r31</a:t>
            </a:r>
          </a:p>
          <a:p>
            <a:pPr marL="354013" lvl="1" indent="-354013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助记符与</a:t>
            </a:r>
            <a:r>
              <a:rPr lang="en-US" altLang="zh-CN" sz="2000"/>
              <a:t>rn</a:t>
            </a:r>
            <a:r>
              <a:rPr lang="zh-CN" altLang="en-US" sz="2000"/>
              <a:t>等价</a:t>
            </a:r>
            <a:endParaRPr lang="en-US" altLang="zh-CN" sz="2000"/>
          </a:p>
          <a:p>
            <a:pPr marL="0" lvl="1" indent="354013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/>
              <a:t>例如，</a:t>
            </a:r>
            <a:r>
              <a:rPr lang="en-US" altLang="zh-CN" sz="2000"/>
              <a:t>ra = r1</a:t>
            </a:r>
          </a:p>
          <a:p>
            <a:pPr marL="354013" lvl="1" indent="-354013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有无</a:t>
            </a:r>
            <a:r>
              <a:rPr lang="en-US" altLang="zh-CN" sz="2000"/>
              <a:t>$</a:t>
            </a:r>
            <a:r>
              <a:rPr lang="zh-CN" altLang="en-US" sz="2000"/>
              <a:t>前缀等价</a:t>
            </a:r>
            <a:endParaRPr lang="en-US" altLang="zh-CN" sz="2000"/>
          </a:p>
          <a:p>
            <a:pPr marL="354013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/>
              <a:t>例如，</a:t>
            </a:r>
            <a:r>
              <a:rPr lang="en-US" altLang="zh-CN" sz="2000"/>
              <a:t>$ra = ra,</a:t>
            </a:r>
          </a:p>
          <a:p>
            <a:pPr marL="354013" lvl="1" indent="-354013">
              <a:spcBef>
                <a:spcPts val="600"/>
              </a:spcBef>
              <a:spcAft>
                <a:spcPts val="600"/>
              </a:spcAft>
            </a:pPr>
            <a:r>
              <a:rPr lang="zh-CN" altLang="en-US" sz="2000"/>
              <a:t>大小写等价</a:t>
            </a:r>
            <a:endParaRPr lang="en-US" altLang="zh-CN" sz="2000"/>
          </a:p>
          <a:p>
            <a:pPr marL="354013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/>
              <a:t>例如，</a:t>
            </a:r>
            <a:r>
              <a:rPr lang="en-US" altLang="zh-CN" sz="2000"/>
              <a:t>R1 = r1</a:t>
            </a:r>
          </a:p>
          <a:p>
            <a:pPr marL="457200" lvl="1" indent="0">
              <a:buNone/>
            </a:pPr>
            <a:endParaRPr lang="en-US" altLang="zh-CN" sz="2000"/>
          </a:p>
          <a:p>
            <a:r>
              <a:rPr lang="en-US" altLang="zh-CN" sz="2400"/>
              <a:t>PC</a:t>
            </a:r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lvl="1"/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C2E630-DBAE-4565-94D2-8DD772CD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787" y="2040386"/>
            <a:ext cx="5561281" cy="3852440"/>
          </a:xfrm>
          <a:prstGeom prst="rect">
            <a:avLst/>
          </a:prstGeom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83982795-76D1-4F61-8587-60B689A60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37CD8ADD-49A6-4083-9426-9237A91F3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F69D69D-EC6C-476E-9660-B6A78CCBBDF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663C0-0709-436A-96D2-E1AEF422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en-US" altLang="zh-CN" dirty="0"/>
              <a:t>/</a:t>
            </a:r>
            <a:r>
              <a:rPr lang="zh-CN" altLang="en-US" dirty="0"/>
              <a:t>比较运算指令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98B06-730A-4F6E-B60F-32205E6E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 err="1"/>
              <a:t>add.w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+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en-US" altLang="zh-CN" sz="2400" b="0" dirty="0" err="1"/>
              <a:t>sub.w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-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it-IT" altLang="zh-CN" sz="2400" b="0" dirty="0"/>
              <a:t>addi.w rd, rj, si12</a:t>
            </a:r>
            <a:r>
              <a:rPr lang="it-IT" altLang="zh-CN" sz="2400" b="0"/>
              <a:t>		</a:t>
            </a:r>
            <a:r>
              <a:rPr lang="en-US" altLang="zh-CN" sz="2400" b="0"/>
              <a:t>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+ SE(si12)</a:t>
            </a:r>
          </a:p>
          <a:p>
            <a:r>
              <a:rPr lang="en-US" altLang="zh-CN" sz="2400" b="0"/>
              <a:t>lu12i</a:t>
            </a:r>
            <a:r>
              <a:rPr lang="en-US" altLang="zh-CN" sz="2400" b="0" dirty="0"/>
              <a:t>.w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si20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 = {si20, 12’b0}</a:t>
            </a:r>
          </a:p>
          <a:p>
            <a:r>
              <a:rPr lang="en-US" altLang="zh-CN" sz="2400" b="0" dirty="0"/>
              <a:t>pcaddu12i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si20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pc </a:t>
            </a:r>
            <a:r>
              <a:rPr lang="en-US" altLang="zh-CN" sz="2400" b="0"/>
              <a:t>+ {</a:t>
            </a:r>
            <a:r>
              <a:rPr lang="en-US" altLang="zh-CN" sz="2400" b="0" dirty="0"/>
              <a:t>si20, </a:t>
            </a:r>
            <a:r>
              <a:rPr lang="en-US" altLang="zh-CN" sz="2400" b="0"/>
              <a:t>12’b0}</a:t>
            </a:r>
          </a:p>
          <a:p>
            <a:endParaRPr lang="en-US" altLang="zh-CN" sz="1800" b="0" dirty="0"/>
          </a:p>
          <a:p>
            <a:r>
              <a:rPr lang="en-US" altLang="zh-CN" sz="2400" b="0" dirty="0" err="1"/>
              <a:t>slt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</a:t>
            </a:r>
            <a:r>
              <a:rPr lang="en-US" altLang="zh-CN" sz="2400" b="0" baseline="-10000" dirty="0"/>
              <a:t>s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en-US" altLang="zh-CN" sz="2400" b="0" dirty="0" err="1"/>
              <a:t>sltu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</a:t>
            </a:r>
            <a:r>
              <a:rPr lang="en-US" altLang="zh-CN" sz="2400" b="0" baseline="-10000" dirty="0"/>
              <a:t>u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en-US" altLang="zh-CN" sz="2400" b="0" dirty="0" err="1"/>
              <a:t>slti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si12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</a:t>
            </a:r>
            <a:r>
              <a:rPr lang="en-US" altLang="zh-CN" sz="2400" b="0" baseline="-10000" dirty="0"/>
              <a:t>s</a:t>
            </a:r>
            <a:r>
              <a:rPr lang="en-US" altLang="zh-CN" sz="2400" b="0" dirty="0"/>
              <a:t> SE(si12)</a:t>
            </a:r>
          </a:p>
          <a:p>
            <a:r>
              <a:rPr lang="en-US" altLang="zh-CN" sz="2400" b="0" dirty="0" err="1"/>
              <a:t>sltui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si12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</a:t>
            </a:r>
            <a:r>
              <a:rPr lang="en-US" altLang="zh-CN" sz="2400" b="0" baseline="-10000" dirty="0"/>
              <a:t>u</a:t>
            </a:r>
            <a:r>
              <a:rPr lang="en-US" altLang="zh-CN" sz="2400" b="0" dirty="0"/>
              <a:t> SE(si12)</a:t>
            </a:r>
          </a:p>
          <a:p>
            <a:endParaRPr lang="zh-CN" altLang="en-US" sz="2400" dirty="0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F0FD04EB-EF58-4A12-8C16-C772BDD11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4345206E-FDF1-4BC2-BC2B-E378E448C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7CB81EB4-DEF4-4B18-BD0E-1232BC9C690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0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AFF19-ACFD-459F-80D5-94489C4C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1CF81-2A7E-4705-AC72-460B7EB0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and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&amp;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en-US" altLang="zh-CN" sz="2400" b="0" dirty="0"/>
              <a:t>or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| </a:t>
            </a:r>
            <a:r>
              <a:rPr lang="en-US" altLang="zh-CN" sz="2400" b="0" dirty="0" err="1"/>
              <a:t>rk</a:t>
            </a:r>
            <a:endParaRPr lang="en-US" altLang="zh-CN" sz="2400" b="0" dirty="0"/>
          </a:p>
          <a:p>
            <a:r>
              <a:rPr lang="en-US" altLang="zh-CN" sz="2400" b="0" dirty="0"/>
              <a:t>nor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~ (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|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)</a:t>
            </a:r>
          </a:p>
          <a:p>
            <a:r>
              <a:rPr lang="en-US" altLang="zh-CN" sz="2400" b="0" dirty="0" err="1"/>
              <a:t>xor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	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</a:t>
            </a:r>
            <a:r>
              <a:rPr lang="en-US" altLang="zh-CN" sz="2400" b="0"/>
              <a:t>^ rk</a:t>
            </a:r>
          </a:p>
          <a:p>
            <a:endParaRPr lang="en-US" altLang="zh-CN" sz="1800" b="0" dirty="0"/>
          </a:p>
          <a:p>
            <a:r>
              <a:rPr lang="en-US" altLang="zh-CN" sz="2400" b="0" dirty="0" err="1"/>
              <a:t>andi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ui12</a:t>
            </a:r>
            <a:r>
              <a:rPr lang="it-IT" altLang="zh-CN" sz="2400" b="0"/>
              <a:t>		</a:t>
            </a:r>
            <a:r>
              <a:rPr lang="en-US" altLang="zh-CN" sz="2400" b="0"/>
              <a:t>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&amp; ZE(ui12)</a:t>
            </a:r>
          </a:p>
          <a:p>
            <a:r>
              <a:rPr lang="en-US" altLang="zh-CN" sz="2400" b="0" dirty="0" err="1"/>
              <a:t>ori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ui12</a:t>
            </a:r>
            <a:r>
              <a:rPr lang="it-IT" altLang="zh-CN" sz="2400" b="0"/>
              <a:t>		</a:t>
            </a:r>
            <a:r>
              <a:rPr lang="en-US" altLang="zh-CN" sz="2400" b="0"/>
              <a:t>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| ZE(ui12)</a:t>
            </a:r>
          </a:p>
          <a:p>
            <a:r>
              <a:rPr lang="en-US" altLang="zh-CN" sz="2400" b="0" dirty="0" err="1"/>
              <a:t>xori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ui12</a:t>
            </a:r>
            <a:r>
              <a:rPr lang="it-IT" altLang="zh-CN" sz="2400" b="0"/>
              <a:t>		</a:t>
            </a:r>
            <a:r>
              <a:rPr lang="en-US" altLang="zh-CN" sz="2400" b="0"/>
              <a:t>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^ ZE(ui12)</a:t>
            </a:r>
          </a:p>
          <a:p>
            <a:endParaRPr lang="zh-CN" altLang="en-US" sz="2400" b="0" dirty="0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C4D1F4BD-4BB2-45C6-9568-8B3905C31F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69C8523E-3A41-4754-94B5-BB70C95CB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F85CFF5-1256-482F-98FE-EE1989AEDC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6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96D7-173E-4249-98CA-06143EFB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移位运算指令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8B7CB-48F1-4065-A768-AF5A4F5D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err="1"/>
              <a:t>sll.w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&lt;&lt;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[4 : 0]</a:t>
            </a:r>
          </a:p>
          <a:p>
            <a:r>
              <a:rPr lang="en-US" altLang="zh-CN" sz="2400" b="0" dirty="0" err="1"/>
              <a:t>srl.w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&gt;&gt; 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[4 : 0]</a:t>
            </a:r>
          </a:p>
          <a:p>
            <a:r>
              <a:rPr lang="en-US" altLang="zh-CN" sz="2400" b="0" dirty="0" err="1"/>
              <a:t>sra.w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rk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&gt;&gt;&gt;  </a:t>
            </a:r>
            <a:r>
              <a:rPr lang="en-US" altLang="zh-CN" sz="2400" b="0" dirty="0" err="1"/>
              <a:t>rk</a:t>
            </a:r>
            <a:r>
              <a:rPr lang="en-US" altLang="zh-CN" sz="2400" b="0" dirty="0"/>
              <a:t>[4 : 0]</a:t>
            </a:r>
          </a:p>
          <a:p>
            <a:endParaRPr lang="en-US" altLang="zh-CN" sz="2400" b="0"/>
          </a:p>
          <a:p>
            <a:r>
              <a:rPr lang="en-US" altLang="zh-CN" sz="2400" b="0"/>
              <a:t>slli</a:t>
            </a:r>
            <a:r>
              <a:rPr lang="en-US" altLang="zh-CN" sz="2400" b="0" dirty="0" err="1"/>
              <a:t>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ui5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&lt;&lt; ui5</a:t>
            </a:r>
          </a:p>
          <a:p>
            <a:r>
              <a:rPr lang="en-US" altLang="zh-CN" sz="2400" b="0" dirty="0" err="1"/>
              <a:t>srli.w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ui5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&gt;&gt; ui5</a:t>
            </a:r>
          </a:p>
          <a:p>
            <a:r>
              <a:rPr lang="en-US" altLang="zh-CN" sz="2400" b="0" dirty="0" err="1"/>
              <a:t>srai.w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ui5</a:t>
            </a:r>
            <a:r>
              <a:rPr lang="en-US" altLang="zh-CN" sz="2400" b="0"/>
              <a:t>	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&gt;&gt;&gt; ui5</a:t>
            </a:r>
          </a:p>
          <a:p>
            <a:endParaRPr lang="en-US" altLang="zh-CN" sz="2400" b="0" dirty="0"/>
          </a:p>
          <a:p>
            <a:endParaRPr lang="zh-CN" altLang="en-US" sz="2400" dirty="0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FD4099AA-9D17-4BE4-8E55-59191D1B36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FFB1335B-FC50-4340-B86C-AAFB4BAC1F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1D2D9C86-B80C-4B86-9372-631D9F9F24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7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10CCB-0C98-43C5-B798-4B1D9639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访存指令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A54DA-CDB6-4F52-B325-8B0635E4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2400" b="0"/>
              <a:t>ld.w rd, rj, si12		# rd = MemW[rj + SE(si12)] </a:t>
            </a:r>
          </a:p>
          <a:p>
            <a:r>
              <a:rPr lang="it-IT" altLang="zh-CN" sz="2400" b="0"/>
              <a:t>ld</a:t>
            </a:r>
            <a:r>
              <a:rPr lang="it-IT" altLang="zh-CN" sz="2400" b="0" dirty="0"/>
              <a:t>.b rd, rj</a:t>
            </a:r>
            <a:r>
              <a:rPr lang="it-IT" altLang="zh-CN" sz="2400" b="0"/>
              <a:t>, si12		# rd = SE(MemB[rj + SE(si12)])</a:t>
            </a:r>
            <a:endParaRPr lang="en-US" altLang="zh-CN" sz="2400" b="0" dirty="0"/>
          </a:p>
          <a:p>
            <a:r>
              <a:rPr lang="it-IT" altLang="zh-CN" sz="2400" b="0"/>
              <a:t>ld</a:t>
            </a:r>
            <a:r>
              <a:rPr lang="it-IT" altLang="zh-CN" sz="2400" b="0" dirty="0"/>
              <a:t>.h rd, rj</a:t>
            </a:r>
            <a:r>
              <a:rPr lang="it-IT" altLang="zh-CN" sz="2400" b="0"/>
              <a:t>, si12		# rd = SE(MemH[rj + SE(si12)])</a:t>
            </a:r>
            <a:endParaRPr lang="it-IT" altLang="zh-CN" sz="2400" b="0" dirty="0"/>
          </a:p>
          <a:p>
            <a:r>
              <a:rPr lang="en-US" altLang="zh-CN" sz="2400" b="0"/>
              <a:t>ld</a:t>
            </a:r>
            <a:r>
              <a:rPr lang="en-US" altLang="zh-CN" sz="2400" b="0" dirty="0" err="1"/>
              <a:t>.bu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/>
              <a:t>, si12</a:t>
            </a:r>
            <a:r>
              <a:rPr lang="it-IT" altLang="zh-CN" sz="2400" b="0"/>
              <a:t>		# rd = ZE(MemB[rj + SE(si12)])</a:t>
            </a:r>
            <a:endParaRPr lang="en-US" altLang="zh-CN" sz="2400" b="0" dirty="0"/>
          </a:p>
          <a:p>
            <a:r>
              <a:rPr lang="en-US" altLang="zh-CN" sz="2400" b="0" dirty="0"/>
              <a:t>ld.hu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/>
              <a:t>, si12</a:t>
            </a:r>
            <a:r>
              <a:rPr lang="it-IT" altLang="zh-CN" sz="2400" b="0"/>
              <a:t>		# rd = ZE(MemH[rj + SE(si12)])</a:t>
            </a:r>
            <a:endParaRPr lang="en-US" altLang="zh-CN" sz="2400" b="0" dirty="0"/>
          </a:p>
          <a:p>
            <a:endParaRPr lang="en-US" altLang="zh-CN" sz="2400" b="0" dirty="0"/>
          </a:p>
          <a:p>
            <a:r>
              <a:rPr lang="it-IT" altLang="zh-CN" sz="2400" b="0"/>
              <a:t>st.w rd, rj, si12		# MemW[rj + SE(si12)] = rd</a:t>
            </a:r>
          </a:p>
          <a:p>
            <a:r>
              <a:rPr lang="it-IT" altLang="zh-CN" sz="2400" b="0"/>
              <a:t>st.b rd, rj, si12		# MemB[rj + SE(si12)] = rd[7:0]</a:t>
            </a:r>
          </a:p>
          <a:p>
            <a:r>
              <a:rPr lang="it-IT" altLang="zh-CN" sz="2400" b="0"/>
              <a:t>st</a:t>
            </a:r>
            <a:r>
              <a:rPr lang="it-IT" altLang="zh-CN" sz="2400" b="0" dirty="0"/>
              <a:t>.h rd, rj</a:t>
            </a:r>
            <a:r>
              <a:rPr lang="it-IT" altLang="zh-CN" sz="2400" b="0"/>
              <a:t>, si12		# MemH[rj + SE(si12)] = rd[15:0]</a:t>
            </a:r>
            <a:endParaRPr lang="it-IT" altLang="zh-CN" sz="2400" b="0" dirty="0"/>
          </a:p>
          <a:p>
            <a:endParaRPr lang="zh-CN" altLang="en-US" sz="2400" b="0" dirty="0"/>
          </a:p>
        </p:txBody>
      </p:sp>
      <p:sp>
        <p:nvSpPr>
          <p:cNvPr id="9" name="页脚占位符 1">
            <a:extLst>
              <a:ext uri="{FF2B5EF4-FFF2-40B4-BE49-F238E27FC236}">
                <a16:creationId xmlns:a16="http://schemas.microsoft.com/office/drawing/2014/main" id="{7E5B4AE1-2C5D-468F-BFA3-3F2A7B08A0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228DC70A-1E42-4C48-8606-F8F5EC4B7A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40741F74-104F-4B5C-B01A-860E2122521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8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5DFAB-1C74-4AB6-89B0-0BA0B047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转移指令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FF8A4-986D-406C-8BDF-5CEA0FFF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4275"/>
            <a:ext cx="8119815" cy="4602687"/>
          </a:xfrm>
        </p:spPr>
        <p:txBody>
          <a:bodyPr/>
          <a:lstStyle/>
          <a:p>
            <a:r>
              <a:rPr lang="en-US" altLang="zh-CN" sz="2400" b="0" dirty="0" err="1"/>
              <a:t>beq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if (</a:t>
            </a:r>
            <a:r>
              <a:rPr lang="en-US" altLang="zh-CN" sz="2400" b="0" dirty="0" err="1"/>
              <a:t>ri</a:t>
            </a:r>
            <a:r>
              <a:rPr lang="en-US" altLang="zh-CN" sz="2400" b="0" dirty="0"/>
              <a:t> ==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)  pc += SE({offs16, 2'b0}) </a:t>
            </a:r>
          </a:p>
          <a:p>
            <a:r>
              <a:rPr lang="en-US" altLang="zh-CN" sz="2400" b="0" dirty="0" err="1"/>
              <a:t>bne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!=</a:t>
            </a:r>
          </a:p>
          <a:p>
            <a:r>
              <a:rPr lang="en-US" altLang="zh-CN" sz="2400" b="0" dirty="0" err="1"/>
              <a:t>blt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&lt;</a:t>
            </a:r>
            <a:r>
              <a:rPr lang="en-US" altLang="zh-CN" sz="2400" b="0" baseline="-10000" dirty="0"/>
              <a:t>s</a:t>
            </a:r>
          </a:p>
          <a:p>
            <a:r>
              <a:rPr lang="en-US" altLang="zh-CN" sz="2400" b="0" dirty="0" err="1"/>
              <a:t>bge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!&lt;</a:t>
            </a:r>
            <a:r>
              <a:rPr lang="en-US" altLang="zh-CN" sz="2400" b="0" baseline="-10000" dirty="0"/>
              <a:t>s</a:t>
            </a:r>
          </a:p>
          <a:p>
            <a:r>
              <a:rPr lang="en-US" altLang="zh-CN" sz="2400" b="0" dirty="0" err="1"/>
              <a:t>bltu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&lt;</a:t>
            </a:r>
            <a:r>
              <a:rPr lang="en-US" altLang="zh-CN" sz="2400" b="0" baseline="-10000" dirty="0"/>
              <a:t>u</a:t>
            </a:r>
          </a:p>
          <a:p>
            <a:r>
              <a:rPr lang="en-US" altLang="zh-CN" sz="2400" b="0" dirty="0" err="1"/>
              <a:t>bgeu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offs16	# !&lt;</a:t>
            </a:r>
            <a:r>
              <a:rPr lang="en-US" altLang="zh-CN" sz="2400" b="0" baseline="-10000" dirty="0"/>
              <a:t>u</a:t>
            </a:r>
          </a:p>
          <a:p>
            <a:endParaRPr lang="en-US" altLang="zh-CN" sz="1800" b="0"/>
          </a:p>
          <a:p>
            <a:r>
              <a:rPr lang="en-US" altLang="zh-CN" sz="2400" b="0"/>
              <a:t>b </a:t>
            </a:r>
            <a:r>
              <a:rPr lang="en-US" altLang="zh-CN" sz="2400" b="0" dirty="0"/>
              <a:t>offs26		# pc += SE({offs26, 2'b0}) </a:t>
            </a:r>
          </a:p>
          <a:p>
            <a:r>
              <a:rPr lang="en-US" altLang="zh-CN" sz="2400" b="0" dirty="0"/>
              <a:t>bl offs26		# r1 = pc + 4, pc += SE({offs26, 2'b0}) </a:t>
            </a:r>
          </a:p>
          <a:p>
            <a:r>
              <a:rPr lang="en-US" altLang="zh-CN" sz="2400" b="0" dirty="0" err="1"/>
              <a:t>jirl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, offs16	#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 = pc + 4, pc = </a:t>
            </a:r>
            <a:r>
              <a:rPr lang="en-US" altLang="zh-CN" sz="2400" b="0" dirty="0" err="1"/>
              <a:t>rj</a:t>
            </a:r>
            <a:r>
              <a:rPr lang="en-US" altLang="zh-CN" sz="2400" b="0" dirty="0"/>
              <a:t> + SE({offs16, 2'b0}) </a:t>
            </a:r>
          </a:p>
          <a:p>
            <a:endParaRPr lang="zh-CN" altLang="en-US" sz="2400" dirty="0"/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B1EE4109-4625-4AE2-9DF8-CEC50031D0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2024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BB638712-B8B0-4B17-9B74-21941294F0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1EF12-25C1-4F41-BE38-1424EF829E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1F19F854-137B-4274-B2D8-AD7226BA5AE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0952D-B3EC-4328-82EA-153EB9CBEDDB}" type="datetime1">
              <a:rPr lang="zh-CN" altLang="en-US" sz="1600" b="0" smtClean="0">
                <a:latin typeface="Arial" panose="020B0604020202020204" pitchFamily="34" charset="0"/>
              </a:rPr>
              <a:t>2024/3/25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9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53599</TotalTime>
  <Words>3296</Words>
  <Application>Microsoft Office PowerPoint</Application>
  <PresentationFormat>全屏显示(4:3)</PresentationFormat>
  <Paragraphs>354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Times New Roman</vt:lpstr>
      <vt:lpstr>Office 主题</vt:lpstr>
      <vt:lpstr>实验二  汇编程序设计</vt:lpstr>
      <vt:lpstr>实验目标</vt:lpstr>
      <vt:lpstr>实验内容</vt:lpstr>
      <vt:lpstr>LA32R寄存器</vt:lpstr>
      <vt:lpstr>加/减/比较运算指令</vt:lpstr>
      <vt:lpstr>逻辑运算指令</vt:lpstr>
      <vt:lpstr>移位运算指令</vt:lpstr>
      <vt:lpstr>访存指令</vt:lpstr>
      <vt:lpstr>转移指令</vt:lpstr>
      <vt:lpstr>指令编码格式</vt:lpstr>
      <vt:lpstr>PowerPoint 演示文稿</vt:lpstr>
      <vt:lpstr>PowerPoint 演示文稿</vt:lpstr>
      <vt:lpstr>PowerPoint 演示文稿</vt:lpstr>
      <vt:lpstr>汇编器指令和宏指令</vt:lpstr>
      <vt:lpstr>LA32R简单测试程序</vt:lpstr>
      <vt:lpstr>LA32R指令功能测试程序</vt:lpstr>
      <vt:lpstr>PowerPoint 演示文稿</vt:lpstr>
      <vt:lpstr>实验要求</vt:lpstr>
      <vt:lpstr>The End</vt:lpstr>
      <vt:lpstr>RISC-V寄存器</vt:lpstr>
      <vt:lpstr>RV32I指令类型</vt:lpstr>
      <vt:lpstr>RV32I指令类型 (续)</vt:lpstr>
      <vt:lpstr>RV32I指令功能</vt:lpstr>
      <vt:lpstr>RV32I指令功能</vt:lpstr>
      <vt:lpstr>汇编指示符和伪指令</vt:lpstr>
      <vt:lpstr>RARS</vt:lpstr>
      <vt:lpstr>Help</vt:lpstr>
      <vt:lpstr>存储器配置</vt:lpstr>
      <vt:lpstr>汇编程序转COE文件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741</cp:revision>
  <cp:lastPrinted>1601-01-01T00:00:00Z</cp:lastPrinted>
  <dcterms:created xsi:type="dcterms:W3CDTF">1601-01-01T00:00:00Z</dcterms:created>
  <dcterms:modified xsi:type="dcterms:W3CDTF">2024-03-25T09:30:57Z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