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353" r:id="rId2"/>
  </p:sldMasterIdLst>
  <p:notesMasterIdLst>
    <p:notesMasterId r:id="rId35"/>
  </p:notesMasterIdLst>
  <p:handoutMasterIdLst>
    <p:handoutMasterId r:id="rId36"/>
  </p:handoutMasterIdLst>
  <p:sldIdLst>
    <p:sldId id="256" r:id="rId3"/>
    <p:sldId id="735" r:id="rId4"/>
    <p:sldId id="802" r:id="rId5"/>
    <p:sldId id="761" r:id="rId6"/>
    <p:sldId id="841" r:id="rId7"/>
    <p:sldId id="826" r:id="rId8"/>
    <p:sldId id="829" r:id="rId9"/>
    <p:sldId id="831" r:id="rId10"/>
    <p:sldId id="832" r:id="rId11"/>
    <p:sldId id="833" r:id="rId12"/>
    <p:sldId id="828" r:id="rId13"/>
    <p:sldId id="837" r:id="rId14"/>
    <p:sldId id="835" r:id="rId15"/>
    <p:sldId id="838" r:id="rId16"/>
    <p:sldId id="834" r:id="rId17"/>
    <p:sldId id="839" r:id="rId18"/>
    <p:sldId id="840" r:id="rId19"/>
    <p:sldId id="836" r:id="rId20"/>
    <p:sldId id="853" r:id="rId21"/>
    <p:sldId id="854" r:id="rId22"/>
    <p:sldId id="857" r:id="rId23"/>
    <p:sldId id="858" r:id="rId24"/>
    <p:sldId id="856" r:id="rId25"/>
    <p:sldId id="851" r:id="rId26"/>
    <p:sldId id="821" r:id="rId27"/>
    <p:sldId id="859" r:id="rId28"/>
    <p:sldId id="860" r:id="rId29"/>
    <p:sldId id="809" r:id="rId30"/>
    <p:sldId id="806" r:id="rId31"/>
    <p:sldId id="810" r:id="rId32"/>
    <p:sldId id="861" r:id="rId33"/>
    <p:sldId id="281" r:id="rId34"/>
  </p:sldIdLst>
  <p:sldSz cx="9144000" cy="6858000" type="screen4x3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33CC33"/>
    <a:srgbClr val="FFFF99"/>
    <a:srgbClr val="FF99FF"/>
    <a:srgbClr val="99FFCC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1" autoAdjust="0"/>
    <p:restoredTop sz="92884" autoAdjust="0"/>
  </p:normalViewPr>
  <p:slideViewPr>
    <p:cSldViewPr>
      <p:cViewPr varScale="1">
        <p:scale>
          <a:sx n="77" d="100"/>
          <a:sy n="77" d="100"/>
        </p:scale>
        <p:origin x="1133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-462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BF29651-63E0-46B9-B994-B42C30C3A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FD2B0D-8233-4E27-94AB-FE5139ECD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5DC116C-0C7D-4552-A09D-5EA1C3F70673}" type="datetimeFigureOut">
              <a:rPr lang="zh-CN" altLang="en-US"/>
              <a:pPr>
                <a:defRPr/>
              </a:pPr>
              <a:t>2024/3/28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9ECBB9-B465-49AA-98C2-9AE0C42112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3CCB46-D82C-4DED-976F-3E806D63B4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3F8C509-2571-4165-9F36-4EEE5B8FD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22CD8FB-6574-497D-BB33-B6B2DBF98D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4AFACA-F13A-48AC-BF85-0CB40E8B4D5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CE341D2-130A-4B93-804A-2C6D6CB746B2}" type="datetimeFigureOut">
              <a:rPr lang="zh-CN" altLang="en-US"/>
              <a:pPr>
                <a:defRPr/>
              </a:pPr>
              <a:t>2024/3/28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2CB97DDB-78AA-4C18-A38F-E04EE1C5FC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1FAB2761-853C-48B4-9A9E-B4F92CFFB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4787" tIns="47393" rIns="94787" bIns="47393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6E2B65-0FDA-4B8F-9DA0-07EC2CDCA1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098F37-A8C6-4919-BA1C-DFF725A01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wrap="square" lIns="94787" tIns="47393" rIns="94787" bIns="4739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322E4CA-20E6-4A20-A43A-C2898E27AD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loongson/_book3/chapter-single-cycle-cpu.html#sec-verify-20insts-single-cycle-cpu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ee.com/loongson-edu/cdp_ede_local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4FAAEA4D-FF10-42E1-B903-279592EBFE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B027098E-8261-4BE7-8EA3-652955387C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8C1E861E-4D7A-4710-886C-EC6D3D6E55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91DB15-3271-40E2-B8DF-40EAE5B769D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8D3F4BC3-7D42-483E-AF75-38156377C6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EEBD7C6-E8AD-41DB-9C9F-1DDB7C878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DFD67239-EAEA-4260-A034-52E5337769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CF84CE-BB48-4827-B564-FE2101B12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4076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8D3F4BC3-7D42-483E-AF75-38156377C6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EEBD7C6-E8AD-41DB-9C9F-1DDB7C878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DFD67239-EAEA-4260-A034-52E5337769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CF84CE-BB48-4827-B564-FE2101B12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273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40568ADA-A80A-4B71-ABDE-E3260E976C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DF4A0744-5295-42B2-BFB7-1984E967BE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8D7133BB-1888-4C3A-A303-CC0A0DAC1A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126A138-E30D-45CA-983B-5A81D039BC3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F56A5C38-60C3-4B3D-BA0B-F7153A7E16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52C73646-D81C-4B60-B3C4-7816488D0E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LA32R-C1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指令集的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条指令：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addi.w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lu12i.w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add.w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st.w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ld.w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bne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lvl="0"/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LA32R-C2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指令集的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条指令：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addi.w, add.w, lu12i.w, pcaddu12i, or, ori, andi, xor, beq, bne, st.w, ld.w, st.b, ld.b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，以及下面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类指令中各随机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条指令：算术运算，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slt, sltu, slti, sltui ; 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移位运算，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sll.w, srl.w, sra.w, srai.w; 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分支跳转，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blt, bge, bltu, bgeu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。共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条指令。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LA32R-C3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令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集的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条指令：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addi.w, add.w, sub.w, lu12i.w, pcaddu12i, or, ori, andi, and, xor, srli.w, slli.w, jirl, b, beq, bne, bl, st.w, ld.w, st.b, ld.b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F5AD2B6E-8816-41FB-8AD6-D206085652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117CE2-73A6-4B67-B85C-6643A8DFCE3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CPU</a:t>
            </a:r>
            <a:r>
              <a:rPr lang="zh-CN" altLang="en-US"/>
              <a:t>设计实战：</a:t>
            </a:r>
            <a:r>
              <a:rPr lang="en-US" altLang="zh-CN"/>
              <a:t>LoongArch</a:t>
            </a:r>
            <a:r>
              <a:rPr lang="zh-CN" altLang="en-US"/>
              <a:t>版（</a:t>
            </a:r>
            <a:r>
              <a:rPr lang="en-US" altLang="zh-CN"/>
              <a:t>https://bookdown.org/loongson/_book3/</a:t>
            </a:r>
            <a:r>
              <a:rPr lang="zh-CN" altLang="en-US"/>
              <a:t>）</a:t>
            </a:r>
          </a:p>
          <a:p>
            <a:r>
              <a:rPr lang="zh-CN" altLang="en-US"/>
              <a:t>配套实验环境和资源（</a:t>
            </a:r>
            <a:r>
              <a:rPr lang="en-US" altLang="zh-CN"/>
              <a:t>https://gitee.com/loongson-edu/cdp_ede_local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Text: 1c00-0000</a:t>
            </a:r>
          </a:p>
          <a:p>
            <a:r>
              <a:rPr lang="en-US" altLang="zh-CN"/>
              <a:t>Data: 1c80-0000</a:t>
            </a:r>
          </a:p>
          <a:p>
            <a:r>
              <a:rPr lang="en-US" altLang="zh-CN"/>
              <a:t>I/O: bfaf-0000</a:t>
            </a:r>
            <a:endParaRPr lang="zh-CN" altLang="en-US"/>
          </a:p>
          <a:p>
            <a:endParaRPr lang="zh-CN" altLang="en-US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sz="2400"/>
              <a:t>参考资料</a:t>
            </a:r>
            <a:endParaRPr lang="en-US" altLang="zh-CN" sz="240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2000"/>
              <a:t>CPU</a:t>
            </a:r>
            <a:r>
              <a:rPr lang="zh-CN" altLang="en-US" sz="2000"/>
              <a:t>设计实战：</a:t>
            </a:r>
            <a:r>
              <a:rPr lang="en-US" altLang="zh-CN" sz="2000"/>
              <a:t>LoongArch</a:t>
            </a:r>
            <a:r>
              <a:rPr lang="zh-CN" altLang="en-US" sz="2000"/>
              <a:t>版：第 </a:t>
            </a:r>
            <a:r>
              <a:rPr lang="en-US" altLang="zh-CN" sz="2000"/>
              <a:t>4 </a:t>
            </a:r>
            <a:r>
              <a:rPr lang="zh-CN" altLang="en-US" sz="2000"/>
              <a:t>章 单周期</a:t>
            </a:r>
            <a:r>
              <a:rPr lang="en-US" altLang="zh-CN" sz="2000"/>
              <a:t>CPU</a:t>
            </a:r>
            <a:r>
              <a:rPr lang="zh-CN" altLang="en-US" sz="2000"/>
              <a:t>设计</a:t>
            </a:r>
            <a:endParaRPr lang="en-US" altLang="zh-CN" sz="2000"/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altLang="zh-CN" sz="1600">
                <a:hlinkClick r:id="rId3"/>
              </a:rPr>
              <a:t>https://bookdown.org/loongson/_book3/chapter-single-cycle-cpu.html#sec-verify-20insts-single-cycle-cpu</a:t>
            </a:r>
            <a:endParaRPr lang="en-US" altLang="zh-CN" sz="160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2000"/>
              <a:t>实验开发环境：</a:t>
            </a:r>
            <a:r>
              <a:rPr lang="en-US" altLang="zh-CN" sz="2000"/>
              <a:t>minicpu_env</a:t>
            </a:r>
            <a:r>
              <a:rPr lang="zh-CN" altLang="en-US" sz="2000"/>
              <a:t>，</a:t>
            </a:r>
            <a:r>
              <a:rPr lang="en-US" altLang="zh-CN" sz="2000"/>
              <a:t>mycpu_env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altLang="zh-CN" sz="1600">
                <a:hlinkClick r:id="rId4"/>
              </a:rPr>
              <a:t>https://gitee.com/loongson-edu/cdp_ede_local</a:t>
            </a:r>
            <a:endParaRPr lang="en-US" altLang="zh-CN" sz="160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22E4CA-20E6-4A20-A43A-C2898E27AD62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670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22E4CA-20E6-4A20-A43A-C2898E27AD62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565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8D3F4BC3-7D42-483E-AF75-38156377C6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EEBD7C6-E8AD-41DB-9C9F-1DDB7C878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DFD67239-EAEA-4260-A034-52E5337769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CF84CE-BB48-4827-B564-FE2101B12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35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8D3F4BC3-7D42-483E-AF75-38156377C6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EEBD7C6-E8AD-41DB-9C9F-1DDB7C878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DFD67239-EAEA-4260-A034-52E5337769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CF84CE-BB48-4827-B564-FE2101B12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35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8D3F4BC3-7D42-483E-AF75-38156377C6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EEBD7C6-E8AD-41DB-9C9F-1DDB7C878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DFD67239-EAEA-4260-A034-52E5337769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CF84CE-BB48-4827-B564-FE2101B12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9037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8D3F4BC3-7D42-483E-AF75-38156377C6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EEBD7C6-E8AD-41DB-9C9F-1DDB7C878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1</a:t>
            </a:r>
            <a:r>
              <a:rPr lang="zh-CN" altLang="en-US" dirty="0"/>
              <a:t>位</a:t>
            </a:r>
            <a:r>
              <a:rPr lang="en-US" altLang="zh-CN" dirty="0"/>
              <a:t>16</a:t>
            </a:r>
            <a:r>
              <a:rPr lang="zh-CN" altLang="en-US" dirty="0"/>
              <a:t>进制数</a:t>
            </a:r>
            <a:r>
              <a:rPr lang="en-US" altLang="zh-CN" dirty="0"/>
              <a:t>data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2</a:t>
            </a:r>
            <a:r>
              <a:rPr lang="zh-CN" altLang="en-US" dirty="0"/>
              <a:t>进制数）</a:t>
            </a:r>
            <a:r>
              <a:rPr lang="en-US" altLang="zh-CN" dirty="0">
                <a:sym typeface="Wingdings" panose="05000000000000000000" pitchFamily="2" charset="2"/>
              </a:rPr>
              <a:t> 1</a:t>
            </a:r>
            <a:r>
              <a:rPr lang="zh-CN" altLang="en-US" dirty="0">
                <a:sym typeface="Wingdings" panose="05000000000000000000" pitchFamily="2" charset="2"/>
              </a:rPr>
              <a:t>个文本字符</a:t>
            </a:r>
            <a:r>
              <a:rPr lang="en-US" altLang="zh-CN" dirty="0">
                <a:sym typeface="Wingdings" panose="05000000000000000000" pitchFamily="2" charset="2"/>
              </a:rPr>
              <a:t>text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8</a:t>
            </a:r>
            <a:r>
              <a:rPr lang="zh-CN" altLang="en-US" dirty="0">
                <a:sym typeface="Wingdings" panose="05000000000000000000" pitchFamily="2" charset="2"/>
              </a:rPr>
              <a:t>位</a:t>
            </a:r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zh-CN" altLang="en-US" dirty="0">
                <a:sym typeface="Wingdings" panose="05000000000000000000" pitchFamily="2" charset="2"/>
              </a:rPr>
              <a:t>进制</a:t>
            </a:r>
            <a:r>
              <a:rPr lang="en-US" altLang="zh-CN" dirty="0">
                <a:sym typeface="Wingdings" panose="05000000000000000000" pitchFamily="2" charset="2"/>
              </a:rPr>
              <a:t>ASCII</a:t>
            </a:r>
            <a:r>
              <a:rPr lang="zh-CN" altLang="en-US" dirty="0">
                <a:sym typeface="Wingdings" panose="05000000000000000000" pitchFamily="2" charset="2"/>
              </a:rPr>
              <a:t>码）</a:t>
            </a:r>
            <a:endParaRPr lang="en-US" altLang="zh-CN" dirty="0"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ym typeface="Wingdings" panose="05000000000000000000" pitchFamily="2" charset="2"/>
              </a:rPr>
              <a:t>wire [7:0] t;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ym typeface="Wingdings" panose="05000000000000000000" pitchFamily="2" charset="2"/>
              </a:rPr>
              <a:t>wire [3:0] d, </a:t>
            </a:r>
            <a:r>
              <a:rPr lang="en-US" altLang="zh-CN" dirty="0" err="1">
                <a:sym typeface="Wingdings" panose="05000000000000000000" pitchFamily="2" charset="2"/>
              </a:rPr>
              <a:t>th</a:t>
            </a:r>
            <a:r>
              <a:rPr lang="en-US" altLang="zh-CN" dirty="0">
                <a:sym typeface="Wingdings" panose="05000000000000000000" pitchFamily="2" charset="2"/>
              </a:rPr>
              <a:t>, </a:t>
            </a:r>
            <a:r>
              <a:rPr lang="en-US" altLang="zh-CN" dirty="0" err="1">
                <a:sym typeface="Wingdings" panose="05000000000000000000" pitchFamily="2" charset="2"/>
              </a:rPr>
              <a:t>tl</a:t>
            </a:r>
            <a:r>
              <a:rPr lang="en-US" altLang="zh-CN" dirty="0">
                <a:sym typeface="Wingdings" panose="05000000000000000000" pitchFamily="2" charset="2"/>
              </a:rPr>
              <a:t>;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ym typeface="Wingdings" panose="05000000000000000000" pitchFamily="2" charset="2"/>
              </a:rPr>
              <a:t>assign t = {</a:t>
            </a:r>
            <a:r>
              <a:rPr lang="en-US" altLang="zh-CN" dirty="0" err="1">
                <a:sym typeface="Wingdings" panose="05000000000000000000" pitchFamily="2" charset="2"/>
              </a:rPr>
              <a:t>th</a:t>
            </a:r>
            <a:r>
              <a:rPr lang="en-US" altLang="zh-CN" dirty="0">
                <a:sym typeface="Wingdings" panose="05000000000000000000" pitchFamily="2" charset="2"/>
              </a:rPr>
              <a:t>, </a:t>
            </a:r>
            <a:r>
              <a:rPr lang="en-US" altLang="zh-CN" dirty="0" err="1">
                <a:sym typeface="Wingdings" panose="05000000000000000000" pitchFamily="2" charset="2"/>
              </a:rPr>
              <a:t>tl</a:t>
            </a:r>
            <a:r>
              <a:rPr lang="en-US" altLang="zh-CN" dirty="0">
                <a:sym typeface="Wingdings" panose="05000000000000000000" pitchFamily="2" charset="2"/>
              </a:rPr>
              <a:t>};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ym typeface="Wingdings" panose="05000000000000000000" pitchFamily="2" charset="2"/>
              </a:rPr>
              <a:t>assign </a:t>
            </a:r>
            <a:r>
              <a:rPr lang="en-US" altLang="zh-CN" dirty="0" err="1">
                <a:sym typeface="Wingdings" panose="05000000000000000000" pitchFamily="2" charset="2"/>
              </a:rPr>
              <a:t>th</a:t>
            </a:r>
            <a:r>
              <a:rPr lang="en-US" altLang="zh-CN" dirty="0">
                <a:sym typeface="Wingdings" panose="05000000000000000000" pitchFamily="2" charset="2"/>
              </a:rPr>
              <a:t> = (d &gt; 9) ? 4’d4 : 4’d3;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ym typeface="Wingdings" panose="05000000000000000000" pitchFamily="2" charset="2"/>
              </a:rPr>
              <a:t>assign </a:t>
            </a:r>
            <a:r>
              <a:rPr lang="en-US" altLang="zh-CN" dirty="0" err="1">
                <a:sym typeface="Wingdings" panose="05000000000000000000" pitchFamily="2" charset="2"/>
              </a:rPr>
              <a:t>tl</a:t>
            </a:r>
            <a:r>
              <a:rPr lang="en-US" altLang="zh-CN" dirty="0">
                <a:sym typeface="Wingdings" panose="05000000000000000000" pitchFamily="2" charset="2"/>
              </a:rPr>
              <a:t> = (d &gt; 9) ? (d + 4’d7) : d;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ym typeface="Wingdings" panose="05000000000000000000" pitchFamily="2" charset="2"/>
              </a:rPr>
              <a:t>//d &gt; 9: d3 &amp; (d2 | d1)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DFD67239-EAEA-4260-A034-52E5337769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CF84CE-BB48-4827-B564-FE2101B12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5766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B636FFC2-3208-4177-BC03-0CCA435CCA5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0FDE7-7667-4A6C-8C17-61C65BA7B2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420F6612-9123-4AAF-969B-235BB294FE58}" type="datetime1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AE51B3-02FD-46D7-8BAF-ADB04A7F82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2024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6EE66B-69F7-4791-92BB-CEE4B8EF46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A0086D23-B785-4435-A344-E1205F038C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328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EFD9741E-10D9-4D1F-A151-9F81C6EE330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6832AF-B91A-4ADA-900F-A44F7BA6C7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1DE7BEC4-E8BD-4138-9FD9-DA64EC5B5B6A}" type="datetime1">
              <a:rPr lang="zh-CN" altLang="en-US" smtClean="0"/>
              <a:t>2024/4/1</a:t>
            </a:fld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A7D06E-1AE6-4EFA-B610-ABC1C6C792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2024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695B5E-1FD0-4054-B017-DF1BED66AE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8DEE3ACD-97DE-422D-AABB-B49A3A5260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678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020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4939030F-EA02-43A3-8540-147CF44964C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E542D0-DA3F-4FBD-9FDB-1272215019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20AA9330-5F07-4A81-89EA-C1BEE870E147}" type="datetime1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74B65D-2F45-45AB-817A-28897410C7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2024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2BFFEB-5ED2-4EDD-A4BB-621D228C4C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4549DFBE-A171-4B88-8B86-6FA5E67FE5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605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B8473CAC-8548-419A-B4F5-CC89377EAAAF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08FA21-F82D-4D59-A5F9-06B6CD79DF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153AE0EF-256D-44A2-B882-6BCA43572E1F}" type="datetime1">
              <a:rPr lang="zh-CN" altLang="en-US" smtClean="0"/>
              <a:t>2024/4/1</a:t>
            </a:fld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CBF83A-EE40-44B6-806A-11E7A149B2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2024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A6C8E0-5F62-4545-83FB-43400E31B1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7588958E-3350-42C1-9380-421A917C33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59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70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6E6F83-7452-4C15-B68F-51622ACD47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3640AD3-754D-43A0-9AE3-3FAA43BB18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139746D-DF10-4A07-8B7B-BBEBFCCBEAA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5136A1A-57BC-4959-9A4F-C517608E7D1C}" type="datetime1">
              <a:rPr lang="zh-CN" altLang="en-US" smtClean="0"/>
              <a:t>2024/4/1</a:t>
            </a:fld>
            <a:endParaRPr lang="zh-CN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B2E05B7-3EAF-4558-8998-8167141032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5225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2024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820B7A6-8B07-4BC3-A0F8-0E1DA83188A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E2E1BE5-254D-4E92-9D3E-13A9AC2875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031" name="直接连接符 6">
            <a:extLst>
              <a:ext uri="{FF2B5EF4-FFF2-40B4-BE49-F238E27FC236}">
                <a16:creationId xmlns:a16="http://schemas.microsoft.com/office/drawing/2014/main" id="{E5CE995C-4D02-4ED7-AA89-44E7236DAF4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51" r:id="rId2"/>
    <p:sldLayoutId id="2147484352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343FF1B-C71D-43CA-9030-89699221B9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C37AF3C-A8AD-41E0-8AD9-D34D43D52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5C919AD-A77B-401C-A0B3-4810CC1E211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09FB7DA-9528-4500-96A3-C466E76F0A6C}" type="datetime1">
              <a:rPr lang="zh-CN" altLang="en-US" smtClean="0"/>
              <a:t>2024/4/1</a:t>
            </a:fld>
            <a:endParaRPr lang="zh-CN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5874036-2297-4815-8293-3E6D2402382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5225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2024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7AA33FE-92EF-4772-85BD-1594012187B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9D498E5-4764-4F05-8195-FE3BAAFB14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031" name="直接连接符 6">
            <a:extLst>
              <a:ext uri="{FF2B5EF4-FFF2-40B4-BE49-F238E27FC236}">
                <a16:creationId xmlns:a16="http://schemas.microsoft.com/office/drawing/2014/main" id="{4A81A7ED-EC2C-4661-A537-C95FB0599EEF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9791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4" r:id="rId1"/>
    <p:sldLayoutId id="2147484355" r:id="rId2"/>
    <p:sldLayoutId id="2147484356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loongson/_book3/chapter-single-cycle-cpu.html#sec-verify-20insts-single-cycle-cp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ee.com/loongson-edu/cdp_ede_loca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ED67F2BF-5FC1-4D93-A24C-C305BC8E4E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55700" y="2132856"/>
            <a:ext cx="6729413" cy="1470025"/>
          </a:xfrm>
        </p:spPr>
        <p:txBody>
          <a:bodyPr/>
          <a:lstStyle/>
          <a:p>
            <a:pPr eaLnBrk="1" hangingPunct="1"/>
            <a:r>
              <a:rPr lang="zh-CN" altLang="en-US" sz="4800"/>
              <a:t>实验三  单周期</a:t>
            </a:r>
            <a:r>
              <a:rPr lang="en-US" altLang="zh-CN" sz="4800"/>
              <a:t>CPU</a:t>
            </a:r>
            <a:r>
              <a:rPr lang="zh-CN" altLang="en-US" sz="4800"/>
              <a:t>设计</a:t>
            </a:r>
            <a:endParaRPr lang="zh-CN" altLang="en-US" sz="4800" dirty="0"/>
          </a:p>
        </p:txBody>
      </p:sp>
      <p:sp>
        <p:nvSpPr>
          <p:cNvPr id="6147" name="页脚占位符 1">
            <a:extLst>
              <a:ext uri="{FF2B5EF4-FFF2-40B4-BE49-F238E27FC236}">
                <a16:creationId xmlns:a16="http://schemas.microsoft.com/office/drawing/2014/main" id="{F344D5D4-8A69-416A-AE13-2732D54AE2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2024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计算机组成原理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(H)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48" name="灯片编号占位符 2">
            <a:extLst>
              <a:ext uri="{FF2B5EF4-FFF2-40B4-BE49-F238E27FC236}">
                <a16:creationId xmlns:a16="http://schemas.microsoft.com/office/drawing/2014/main" id="{FF9C2DBC-5E77-41E2-9D41-085DA18AB8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F1EF12-25C1-4F41-BE38-1424EF829E52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49" name="日期占位符 3">
            <a:extLst>
              <a:ext uri="{FF2B5EF4-FFF2-40B4-BE49-F238E27FC236}">
                <a16:creationId xmlns:a16="http://schemas.microsoft.com/office/drawing/2014/main" id="{9C47AC57-D6DA-45B1-ABC3-767687DCA3C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BA37B8-AF52-4BC1-BE6F-6B08AA1E949E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2024/4/1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3D78E41A-6166-4B8B-8102-5B7B2D2CB66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11560" y="3722092"/>
            <a:ext cx="6400800" cy="14351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3200"/>
              <a:t>2024</a:t>
            </a:r>
            <a:r>
              <a:rPr lang="zh-CN" altLang="en-US" sz="3200"/>
              <a:t>春季</a:t>
            </a:r>
            <a:endParaRPr lang="en-US" altLang="zh-CN" sz="3200" dirty="0"/>
          </a:p>
          <a:p>
            <a:pPr>
              <a:spcBef>
                <a:spcPts val="1200"/>
              </a:spcBef>
            </a:pPr>
            <a:r>
              <a:rPr lang="en-US" altLang="zh-CN" sz="3200" dirty="0"/>
              <a:t>zjx@ustc.edu.cn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Box 34">
            <a:extLst>
              <a:ext uri="{FF2B5EF4-FFF2-40B4-BE49-F238E27FC236}">
                <a16:creationId xmlns:a16="http://schemas.microsoft.com/office/drawing/2014/main" id="{EDF893DA-0164-4EC6-8E3A-F3821EDC3A8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426461" y="3362799"/>
            <a:ext cx="17152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rk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文本框 84">
            <a:extLst>
              <a:ext uri="{FF2B5EF4-FFF2-40B4-BE49-F238E27FC236}">
                <a16:creationId xmlns:a16="http://schemas.microsoft.com/office/drawing/2014/main" id="{6BA4213F-C7EA-4436-8A4B-9B8F54976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684" y="3392996"/>
            <a:ext cx="280110" cy="780040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vert270"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E567572-8E1B-42C7-B40F-FDEA3FF49D29}"/>
              </a:ext>
            </a:extLst>
          </p:cNvPr>
          <p:cNvCxnSpPr>
            <a:cxnSpLocks/>
          </p:cNvCxnSpPr>
          <p:nvPr/>
        </p:nvCxnSpPr>
        <p:spPr bwMode="auto">
          <a:xfrm flipH="1">
            <a:off x="3347864" y="3605173"/>
            <a:ext cx="357139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84">
            <a:extLst>
              <a:ext uri="{FF2B5EF4-FFF2-40B4-BE49-F238E27FC236}">
                <a16:creationId xmlns:a16="http://schemas.microsoft.com/office/drawing/2014/main" id="{D33EED27-BAA8-4E2A-A9D6-E89B333D2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784" y="3407859"/>
            <a:ext cx="457695" cy="765178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E70C486-17D1-41B9-A3EB-7A3BA15DE6BF}"/>
              </a:ext>
            </a:extLst>
          </p:cNvPr>
          <p:cNvCxnSpPr>
            <a:cxnSpLocks/>
          </p:cNvCxnSpPr>
          <p:nvPr/>
        </p:nvCxnSpPr>
        <p:spPr bwMode="auto">
          <a:xfrm flipH="1">
            <a:off x="4887886" y="4041068"/>
            <a:ext cx="395218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84">
            <a:extLst>
              <a:ext uri="{FF2B5EF4-FFF2-40B4-BE49-F238E27FC236}">
                <a16:creationId xmlns:a16="http://schemas.microsoft.com/office/drawing/2014/main" id="{F46BC1C9-C0CC-4407-8F38-8DD3C3E81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190" y="3176973"/>
            <a:ext cx="457695" cy="1240402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5E7F161-DFFB-4D32-9025-45D82E630120}"/>
              </a:ext>
            </a:extLst>
          </p:cNvPr>
          <p:cNvCxnSpPr>
            <a:cxnSpLocks/>
          </p:cNvCxnSpPr>
          <p:nvPr/>
        </p:nvCxnSpPr>
        <p:spPr bwMode="auto">
          <a:xfrm flipH="1">
            <a:off x="3347864" y="4077072"/>
            <a:ext cx="1082327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EA744A9-2EC7-4225-8C65-0694A52065FD}"/>
              </a:ext>
            </a:extLst>
          </p:cNvPr>
          <p:cNvCxnSpPr>
            <a:cxnSpLocks/>
          </p:cNvCxnSpPr>
          <p:nvPr/>
        </p:nvCxnSpPr>
        <p:spPr bwMode="auto">
          <a:xfrm flipH="1">
            <a:off x="4010625" y="4257092"/>
            <a:ext cx="419565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84">
            <a:extLst>
              <a:ext uri="{FF2B5EF4-FFF2-40B4-BE49-F238E27FC236}">
                <a16:creationId xmlns:a16="http://schemas.microsoft.com/office/drawing/2014/main" id="{508D19F5-D3EC-4E12-94BF-2C06A727A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304" y="3241068"/>
            <a:ext cx="550028" cy="113208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ALU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9DAB1B4-24AB-442F-A479-C38D76486B1C}"/>
              </a:ext>
            </a:extLst>
          </p:cNvPr>
          <p:cNvCxnSpPr>
            <a:cxnSpLocks/>
          </p:cNvCxnSpPr>
          <p:nvPr/>
        </p:nvCxnSpPr>
        <p:spPr bwMode="auto">
          <a:xfrm flipH="1">
            <a:off x="3347864" y="3320988"/>
            <a:ext cx="1093996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84">
            <a:extLst>
              <a:ext uri="{FF2B5EF4-FFF2-40B4-BE49-F238E27FC236}">
                <a16:creationId xmlns:a16="http://schemas.microsoft.com/office/drawing/2014/main" id="{6D984C86-F214-4201-932C-1F997C102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4561" y="3565326"/>
            <a:ext cx="457695" cy="838846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297CD284-B273-4A40-AED0-6F1BB7705529}"/>
              </a:ext>
            </a:extLst>
          </p:cNvPr>
          <p:cNvCxnSpPr>
            <a:cxnSpLocks/>
          </p:cNvCxnSpPr>
          <p:nvPr/>
        </p:nvCxnSpPr>
        <p:spPr bwMode="auto">
          <a:xfrm flipH="1">
            <a:off x="6790332" y="3825044"/>
            <a:ext cx="627747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BB54D75-D2EA-43C2-A124-E27FC414793A}"/>
              </a:ext>
            </a:extLst>
          </p:cNvPr>
          <p:cNvCxnSpPr>
            <a:cxnSpLocks/>
          </p:cNvCxnSpPr>
          <p:nvPr/>
        </p:nvCxnSpPr>
        <p:spPr bwMode="auto">
          <a:xfrm flipH="1">
            <a:off x="7872256" y="3969060"/>
            <a:ext cx="228136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07ED3EC-3813-4428-989E-E2EC664B494F}"/>
              </a:ext>
            </a:extLst>
          </p:cNvPr>
          <p:cNvCxnSpPr>
            <a:cxnSpLocks/>
          </p:cNvCxnSpPr>
          <p:nvPr/>
        </p:nvCxnSpPr>
        <p:spPr bwMode="auto">
          <a:xfrm>
            <a:off x="6972156" y="3825044"/>
            <a:ext cx="0" cy="98286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0471EC7-B9B3-4306-B5E6-1A892A8952F1}"/>
              </a:ext>
            </a:extLst>
          </p:cNvPr>
          <p:cNvCxnSpPr>
            <a:cxnSpLocks/>
          </p:cNvCxnSpPr>
          <p:nvPr/>
        </p:nvCxnSpPr>
        <p:spPr bwMode="auto">
          <a:xfrm>
            <a:off x="3998142" y="4917110"/>
            <a:ext cx="1791012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99EBF6C-771C-4410-8A97-5FB75B31AD62}"/>
              </a:ext>
            </a:extLst>
          </p:cNvPr>
          <p:cNvCxnSpPr>
            <a:cxnSpLocks/>
          </p:cNvCxnSpPr>
          <p:nvPr/>
        </p:nvCxnSpPr>
        <p:spPr bwMode="auto">
          <a:xfrm>
            <a:off x="3995936" y="4257092"/>
            <a:ext cx="0" cy="65882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8F9E748-BD58-425C-B0BF-1D5A032C5670}"/>
              </a:ext>
            </a:extLst>
          </p:cNvPr>
          <p:cNvCxnSpPr>
            <a:cxnSpLocks/>
          </p:cNvCxnSpPr>
          <p:nvPr/>
        </p:nvCxnSpPr>
        <p:spPr bwMode="auto">
          <a:xfrm>
            <a:off x="8100392" y="3969060"/>
            <a:ext cx="0" cy="109087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584AA099-F9E3-4325-AFFF-C25BE2C8D926}"/>
              </a:ext>
            </a:extLst>
          </p:cNvPr>
          <p:cNvCxnSpPr>
            <a:cxnSpLocks/>
          </p:cNvCxnSpPr>
          <p:nvPr/>
        </p:nvCxnSpPr>
        <p:spPr bwMode="auto">
          <a:xfrm>
            <a:off x="6271420" y="5059935"/>
            <a:ext cx="1828972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20FEB114-053B-4288-BA55-2895AFD78561}"/>
              </a:ext>
            </a:extLst>
          </p:cNvPr>
          <p:cNvCxnSpPr>
            <a:cxnSpLocks/>
          </p:cNvCxnSpPr>
          <p:nvPr/>
        </p:nvCxnSpPr>
        <p:spPr bwMode="auto">
          <a:xfrm>
            <a:off x="3347864" y="3320988"/>
            <a:ext cx="0" cy="190821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242B5F5F-D363-4C02-8612-F358BC3F6833}"/>
              </a:ext>
            </a:extLst>
          </p:cNvPr>
          <p:cNvCxnSpPr>
            <a:cxnSpLocks/>
          </p:cNvCxnSpPr>
          <p:nvPr/>
        </p:nvCxnSpPr>
        <p:spPr bwMode="auto">
          <a:xfrm>
            <a:off x="2195736" y="2421825"/>
            <a:ext cx="0" cy="135247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82" name="文本框 84">
            <a:extLst>
              <a:ext uri="{FF2B5EF4-FFF2-40B4-BE49-F238E27FC236}">
                <a16:creationId xmlns:a16="http://schemas.microsoft.com/office/drawing/2014/main" id="{C1EB2AE2-D412-4513-ABB0-106CCBA69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1842" y="2295490"/>
            <a:ext cx="297236" cy="48543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+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4DE59DD0-AEBF-4928-A2E5-5D9CC95045D8}"/>
              </a:ext>
            </a:extLst>
          </p:cNvPr>
          <p:cNvCxnSpPr>
            <a:cxnSpLocks/>
          </p:cNvCxnSpPr>
          <p:nvPr/>
        </p:nvCxnSpPr>
        <p:spPr bwMode="auto">
          <a:xfrm flipH="1">
            <a:off x="2195737" y="2421825"/>
            <a:ext cx="506105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EC0EF5D8-4E37-4341-8CFC-4AB4B9E7D04A}"/>
              </a:ext>
            </a:extLst>
          </p:cNvPr>
          <p:cNvCxnSpPr>
            <a:cxnSpLocks/>
          </p:cNvCxnSpPr>
          <p:nvPr/>
        </p:nvCxnSpPr>
        <p:spPr bwMode="auto">
          <a:xfrm>
            <a:off x="3203848" y="2156296"/>
            <a:ext cx="0" cy="38270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8BBC7B48-0692-4CE0-978F-123FD923A578}"/>
              </a:ext>
            </a:extLst>
          </p:cNvPr>
          <p:cNvCxnSpPr>
            <a:cxnSpLocks/>
          </p:cNvCxnSpPr>
          <p:nvPr/>
        </p:nvCxnSpPr>
        <p:spPr bwMode="auto">
          <a:xfrm>
            <a:off x="971528" y="2156296"/>
            <a:ext cx="2232320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C0B66B49-3E00-464C-A6CF-C1BAAD86DC4D}"/>
              </a:ext>
            </a:extLst>
          </p:cNvPr>
          <p:cNvCxnSpPr>
            <a:cxnSpLocks/>
          </p:cNvCxnSpPr>
          <p:nvPr/>
        </p:nvCxnSpPr>
        <p:spPr bwMode="auto">
          <a:xfrm>
            <a:off x="971528" y="2156296"/>
            <a:ext cx="0" cy="163274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34">
            <a:extLst>
              <a:ext uri="{FF2B5EF4-FFF2-40B4-BE49-F238E27FC236}">
                <a16:creationId xmlns:a16="http://schemas.microsoft.com/office/drawing/2014/main" id="{CEB72BBB-0EF6-4F4C-B7DF-3ABB02A5AE4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312374" y="2550096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C99E8884-2BE4-489B-A0B3-503ECC7CA14C}"/>
              </a:ext>
            </a:extLst>
          </p:cNvPr>
          <p:cNvCxnSpPr>
            <a:cxnSpLocks/>
          </p:cNvCxnSpPr>
          <p:nvPr/>
        </p:nvCxnSpPr>
        <p:spPr bwMode="auto">
          <a:xfrm>
            <a:off x="3685405" y="3861048"/>
            <a:ext cx="0" cy="2160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9B8A9937-1092-4007-8EAE-9FD59B1CEDE5}"/>
              </a:ext>
            </a:extLst>
          </p:cNvPr>
          <p:cNvCxnSpPr>
            <a:cxnSpLocks/>
          </p:cNvCxnSpPr>
          <p:nvPr/>
        </p:nvCxnSpPr>
        <p:spPr bwMode="auto">
          <a:xfrm flipH="1">
            <a:off x="3075073" y="3789040"/>
            <a:ext cx="262384" cy="0"/>
          </a:xfrm>
          <a:prstGeom prst="line">
            <a:avLst/>
          </a:prstGeom>
          <a:ln w="25400">
            <a:solidFill>
              <a:schemeClr val="tx1"/>
            </a:solidFill>
            <a:headEnd type="oval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81DBBFF0-27C1-4BB4-9984-C20BA3E353C1}"/>
              </a:ext>
            </a:extLst>
          </p:cNvPr>
          <p:cNvCxnSpPr>
            <a:cxnSpLocks/>
          </p:cNvCxnSpPr>
          <p:nvPr/>
        </p:nvCxnSpPr>
        <p:spPr bwMode="auto">
          <a:xfrm flipH="1">
            <a:off x="2440205" y="2661007"/>
            <a:ext cx="265388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7845651A-526F-4A49-9B0E-297BDF8EF59B}"/>
              </a:ext>
            </a:extLst>
          </p:cNvPr>
          <p:cNvCxnSpPr>
            <a:cxnSpLocks/>
          </p:cNvCxnSpPr>
          <p:nvPr/>
        </p:nvCxnSpPr>
        <p:spPr bwMode="auto">
          <a:xfrm flipH="1">
            <a:off x="3010468" y="2534708"/>
            <a:ext cx="193380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91BAD91A-CB58-4D27-B3FA-5862F070AB1F}"/>
              </a:ext>
            </a:extLst>
          </p:cNvPr>
          <p:cNvGrpSpPr/>
          <p:nvPr/>
        </p:nvGrpSpPr>
        <p:grpSpPr>
          <a:xfrm>
            <a:off x="3680767" y="3461939"/>
            <a:ext cx="759731" cy="507121"/>
            <a:chOff x="927978" y="2700022"/>
            <a:chExt cx="759731" cy="559048"/>
          </a:xfrm>
        </p:grpSpPr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E8456476-68E2-4F67-A5E1-2028473694A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3139998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984A9330-8895-4519-88A1-46C7AF92FBA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2857922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A37EA409-060C-4123-BF91-0AC761CD7AB6}"/>
                </a:ext>
              </a:extLst>
            </p:cNvPr>
            <p:cNvSpPr/>
            <p:nvPr/>
          </p:nvSpPr>
          <p:spPr bwMode="auto">
            <a:xfrm>
              <a:off x="1180348" y="2700022"/>
              <a:ext cx="253680" cy="559048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latin typeface="Arial" charset="0"/>
                </a:rPr>
                <a:t>1</a:t>
              </a: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4A7BA5CF-F2A7-4DDE-B5DF-A0F01A6E18A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34028" y="3007041"/>
              <a:ext cx="25368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6138FCC2-2A63-4258-A623-ADAA989AE6A7}"/>
              </a:ext>
            </a:extLst>
          </p:cNvPr>
          <p:cNvGrpSpPr/>
          <p:nvPr/>
        </p:nvGrpSpPr>
        <p:grpSpPr>
          <a:xfrm>
            <a:off x="5288186" y="3897052"/>
            <a:ext cx="759731" cy="507121"/>
            <a:chOff x="927978" y="2700022"/>
            <a:chExt cx="759731" cy="559048"/>
          </a:xfrm>
        </p:grpSpPr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108BDC16-64AD-4871-A82C-4AD1521395F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3128142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957D73EA-714E-49DC-B5ED-8ADA4B20138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2850307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0CF400B4-8964-4E6D-8C87-8B07985209B1}"/>
                </a:ext>
              </a:extLst>
            </p:cNvPr>
            <p:cNvSpPr/>
            <p:nvPr/>
          </p:nvSpPr>
          <p:spPr bwMode="auto">
            <a:xfrm>
              <a:off x="1180348" y="2700022"/>
              <a:ext cx="253680" cy="559048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latin typeface="Arial" charset="0"/>
                </a:rPr>
                <a:t>1</a:t>
              </a: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997E3EBD-534B-410F-B721-F88BED4451A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34028" y="3009070"/>
              <a:ext cx="25368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7777E192-3225-4144-B237-A53666D20AE9}"/>
              </a:ext>
            </a:extLst>
          </p:cNvPr>
          <p:cNvGrpSpPr/>
          <p:nvPr/>
        </p:nvGrpSpPr>
        <p:grpSpPr>
          <a:xfrm rot="10800000">
            <a:off x="5541597" y="4689140"/>
            <a:ext cx="759731" cy="507121"/>
            <a:chOff x="927978" y="2700022"/>
            <a:chExt cx="759731" cy="559048"/>
          </a:xfrm>
        </p:grpSpPr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FCF15624-CF04-4314-9406-5FA8847D0EE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3128142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5A10BD7E-2772-4707-92D7-8344269BE80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2850307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75BBA8DF-B538-48E2-96E6-BFD71C5DA230}"/>
                </a:ext>
              </a:extLst>
            </p:cNvPr>
            <p:cNvSpPr/>
            <p:nvPr/>
          </p:nvSpPr>
          <p:spPr bwMode="auto">
            <a:xfrm rot="10800000">
              <a:off x="1180348" y="2700022"/>
              <a:ext cx="253680" cy="559048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latin typeface="Arial" charset="0"/>
                </a:rPr>
                <a:t>1</a:t>
              </a: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B5EECA95-36FD-4CD7-8645-BEC9DAE192C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34028" y="3009070"/>
              <a:ext cx="25368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文本框 84">
            <a:extLst>
              <a:ext uri="{FF2B5EF4-FFF2-40B4-BE49-F238E27FC236}">
                <a16:creationId xmlns:a16="http://schemas.microsoft.com/office/drawing/2014/main" id="{726DB21D-6E21-472C-A8A8-D40A7C587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190" y="5082310"/>
            <a:ext cx="457695" cy="32691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AE98D136-C114-4769-884B-F07147FE46BA}"/>
              </a:ext>
            </a:extLst>
          </p:cNvPr>
          <p:cNvCxnSpPr>
            <a:cxnSpLocks/>
          </p:cNvCxnSpPr>
          <p:nvPr/>
        </p:nvCxnSpPr>
        <p:spPr bwMode="auto">
          <a:xfrm flipH="1">
            <a:off x="3337457" y="5244431"/>
            <a:ext cx="1103042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AD5397DE-9D47-46F9-B695-30F2DF83B43D}"/>
              </a:ext>
            </a:extLst>
          </p:cNvPr>
          <p:cNvCxnSpPr>
            <a:cxnSpLocks/>
          </p:cNvCxnSpPr>
          <p:nvPr/>
        </p:nvCxnSpPr>
        <p:spPr bwMode="auto">
          <a:xfrm flipH="1">
            <a:off x="4887885" y="5238080"/>
            <a:ext cx="400548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0F21E95B-C7FA-4387-B386-4D0845C3C32B}"/>
              </a:ext>
            </a:extLst>
          </p:cNvPr>
          <p:cNvCxnSpPr>
            <a:cxnSpLocks/>
          </p:cNvCxnSpPr>
          <p:nvPr/>
        </p:nvCxnSpPr>
        <p:spPr bwMode="auto">
          <a:xfrm>
            <a:off x="5283104" y="4285406"/>
            <a:ext cx="0" cy="9526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CFE21701-8462-4059-BE05-FB95C90C6250}"/>
              </a:ext>
            </a:extLst>
          </p:cNvPr>
          <p:cNvCxnSpPr>
            <a:cxnSpLocks/>
          </p:cNvCxnSpPr>
          <p:nvPr/>
        </p:nvCxnSpPr>
        <p:spPr bwMode="auto">
          <a:xfrm flipH="1">
            <a:off x="5072470" y="4545124"/>
            <a:ext cx="2115710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9C765A48-4E41-42C2-B15B-3AFA0C3EEC8E}"/>
              </a:ext>
            </a:extLst>
          </p:cNvPr>
          <p:cNvCxnSpPr>
            <a:cxnSpLocks/>
          </p:cNvCxnSpPr>
          <p:nvPr/>
        </p:nvCxnSpPr>
        <p:spPr bwMode="auto">
          <a:xfrm>
            <a:off x="5074512" y="4033378"/>
            <a:ext cx="0" cy="5117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98AE0818-081E-47AA-BD3F-E68136DF936D}"/>
              </a:ext>
            </a:extLst>
          </p:cNvPr>
          <p:cNvCxnSpPr>
            <a:cxnSpLocks/>
          </p:cNvCxnSpPr>
          <p:nvPr/>
        </p:nvCxnSpPr>
        <p:spPr bwMode="auto">
          <a:xfrm flipH="1">
            <a:off x="4887885" y="3565326"/>
            <a:ext cx="1352419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81E8FE28-374A-41B8-9D43-EC78271543EA}"/>
              </a:ext>
            </a:extLst>
          </p:cNvPr>
          <p:cNvCxnSpPr>
            <a:cxnSpLocks/>
          </p:cNvCxnSpPr>
          <p:nvPr/>
        </p:nvCxnSpPr>
        <p:spPr bwMode="auto">
          <a:xfrm>
            <a:off x="7188180" y="4177394"/>
            <a:ext cx="0" cy="36773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024E67C6-EBFC-46A0-AB7F-C6481BB56246}"/>
              </a:ext>
            </a:extLst>
          </p:cNvPr>
          <p:cNvCxnSpPr>
            <a:cxnSpLocks/>
          </p:cNvCxnSpPr>
          <p:nvPr/>
        </p:nvCxnSpPr>
        <p:spPr bwMode="auto">
          <a:xfrm flipH="1">
            <a:off x="7188180" y="4185221"/>
            <a:ext cx="226382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34">
            <a:extLst>
              <a:ext uri="{FF2B5EF4-FFF2-40B4-BE49-F238E27FC236}">
                <a16:creationId xmlns:a16="http://schemas.microsoft.com/office/drawing/2014/main" id="{559879BB-D941-47C3-AB01-5AF1633C1CD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441784" y="3058925"/>
            <a:ext cx="1138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rj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8" name="TextBox 34">
            <a:extLst>
              <a:ext uri="{FF2B5EF4-FFF2-40B4-BE49-F238E27FC236}">
                <a16:creationId xmlns:a16="http://schemas.microsoft.com/office/drawing/2014/main" id="{F2B226D8-11B3-44D5-B399-072AC0A100F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425926" y="3792366"/>
            <a:ext cx="1827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rd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18" name="直接连接符 217">
            <a:extLst>
              <a:ext uri="{FF2B5EF4-FFF2-40B4-BE49-F238E27FC236}">
                <a16:creationId xmlns:a16="http://schemas.microsoft.com/office/drawing/2014/main" id="{DC796EEA-F073-439F-94F6-B3A530A0892F}"/>
              </a:ext>
            </a:extLst>
          </p:cNvPr>
          <p:cNvCxnSpPr>
            <a:cxnSpLocks/>
          </p:cNvCxnSpPr>
          <p:nvPr/>
        </p:nvCxnSpPr>
        <p:spPr bwMode="auto">
          <a:xfrm>
            <a:off x="6271420" y="4807907"/>
            <a:ext cx="700736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>
            <a:extLst>
              <a:ext uri="{FF2B5EF4-FFF2-40B4-BE49-F238E27FC236}">
                <a16:creationId xmlns:a16="http://schemas.microsoft.com/office/drawing/2014/main" id="{A83B56C2-E6B8-41A8-A0F6-88B27072C28F}"/>
              </a:ext>
            </a:extLst>
          </p:cNvPr>
          <p:cNvCxnSpPr>
            <a:cxnSpLocks/>
          </p:cNvCxnSpPr>
          <p:nvPr/>
        </p:nvCxnSpPr>
        <p:spPr bwMode="auto">
          <a:xfrm flipH="1">
            <a:off x="6042836" y="4177394"/>
            <a:ext cx="211385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5DDE6A48-1A93-45F1-8A22-B366A455B8D6}"/>
              </a:ext>
            </a:extLst>
          </p:cNvPr>
          <p:cNvCxnSpPr>
            <a:cxnSpLocks/>
          </p:cNvCxnSpPr>
          <p:nvPr/>
        </p:nvCxnSpPr>
        <p:spPr bwMode="auto">
          <a:xfrm flipH="1">
            <a:off x="2008056" y="3774297"/>
            <a:ext cx="619729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34">
            <a:extLst>
              <a:ext uri="{FF2B5EF4-FFF2-40B4-BE49-F238E27FC236}">
                <a16:creationId xmlns:a16="http://schemas.microsoft.com/office/drawing/2014/main" id="{1839C2B2-05C7-4F96-A7A7-62DF8C5EF17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427138" y="4957495"/>
            <a:ext cx="55573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offs16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3" name="标题 312">
            <a:extLst>
              <a:ext uri="{FF2B5EF4-FFF2-40B4-BE49-F238E27FC236}">
                <a16:creationId xmlns:a16="http://schemas.microsoft.com/office/drawing/2014/main" id="{54CCFCC0-E14A-44C8-88E7-BCD3C365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单周期数据通路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bne (1)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内容占位符 2">
            <a:extLst>
              <a:ext uri="{FF2B5EF4-FFF2-40B4-BE49-F238E27FC236}">
                <a16:creationId xmlns:a16="http://schemas.microsoft.com/office/drawing/2014/main" id="{5FFE86D1-79DD-4B62-ADE1-55A5D49514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511143"/>
          </a:xfrm>
        </p:spPr>
        <p:txBody>
          <a:bodyPr/>
          <a:lstStyle/>
          <a:p>
            <a:r>
              <a:rPr lang="en-US" altLang="zh-CN" sz="2400" b="0"/>
              <a:t>bne  rj, rd, offs16	# if (rj != rd)  pc += SE({offs16, 2'b0}) </a:t>
            </a: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26B9C0E4-B8A9-4952-A4F2-E78AAAAC8E9B}"/>
              </a:ext>
            </a:extLst>
          </p:cNvPr>
          <p:cNvCxnSpPr>
            <a:cxnSpLocks/>
          </p:cNvCxnSpPr>
          <p:nvPr/>
        </p:nvCxnSpPr>
        <p:spPr bwMode="auto">
          <a:xfrm flipH="1">
            <a:off x="971528" y="3789040"/>
            <a:ext cx="756157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图片 101">
            <a:extLst>
              <a:ext uri="{FF2B5EF4-FFF2-40B4-BE49-F238E27FC236}">
                <a16:creationId xmlns:a16="http://schemas.microsoft.com/office/drawing/2014/main" id="{EF071C12-ED6A-4AE9-95FE-BD648CF6A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697252"/>
            <a:ext cx="8229598" cy="465119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2E3459FE-6042-4969-AE6F-28AFADF3FA7F}"/>
              </a:ext>
            </a:extLst>
          </p:cNvPr>
          <p:cNvGrpSpPr/>
          <p:nvPr/>
        </p:nvGrpSpPr>
        <p:grpSpPr>
          <a:xfrm>
            <a:off x="5072470" y="2172332"/>
            <a:ext cx="1947802" cy="1868736"/>
            <a:chOff x="5072470" y="2172332"/>
            <a:chExt cx="1947802" cy="1868736"/>
          </a:xfrm>
        </p:grpSpPr>
        <p:sp>
          <p:nvSpPr>
            <p:cNvPr id="222" name="文本框 84">
              <a:extLst>
                <a:ext uri="{FF2B5EF4-FFF2-40B4-BE49-F238E27FC236}">
                  <a16:creationId xmlns:a16="http://schemas.microsoft.com/office/drawing/2014/main" id="{BA221CF5-8FA6-4E97-BD85-C53F1059C5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4221" y="2172332"/>
              <a:ext cx="536111" cy="708560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CMP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223" name="直接连接符 222">
              <a:extLst>
                <a:ext uri="{FF2B5EF4-FFF2-40B4-BE49-F238E27FC236}">
                  <a16:creationId xmlns:a16="http://schemas.microsoft.com/office/drawing/2014/main" id="{39F784EE-0077-4855-9791-5D951195FC0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83104" y="2672916"/>
              <a:ext cx="0" cy="136815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27" name="直接连接符 226">
              <a:extLst>
                <a:ext uri="{FF2B5EF4-FFF2-40B4-BE49-F238E27FC236}">
                  <a16:creationId xmlns:a16="http://schemas.microsoft.com/office/drawing/2014/main" id="{CBE1AB66-F98D-42E0-A4AA-FF6B249D499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283104" y="2672916"/>
              <a:ext cx="971118" cy="0"/>
            </a:xfrm>
            <a:prstGeom prst="line">
              <a:avLst/>
            </a:prstGeom>
            <a:ln w="25400">
              <a:solidFill>
                <a:srgbClr val="0070C0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>
              <a:extLst>
                <a:ext uri="{FF2B5EF4-FFF2-40B4-BE49-F238E27FC236}">
                  <a16:creationId xmlns:a16="http://schemas.microsoft.com/office/drawing/2014/main" id="{7ADECCF5-F234-467B-B917-4CC1E7C747E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072470" y="2396765"/>
              <a:ext cx="1181751" cy="0"/>
            </a:xfrm>
            <a:prstGeom prst="line">
              <a:avLst/>
            </a:prstGeom>
            <a:ln w="25400">
              <a:solidFill>
                <a:srgbClr val="0070C0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>
              <a:extLst>
                <a:ext uri="{FF2B5EF4-FFF2-40B4-BE49-F238E27FC236}">
                  <a16:creationId xmlns:a16="http://schemas.microsoft.com/office/drawing/2014/main" id="{F9D815F1-038A-40D3-8F76-B2495896749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790332" y="2534708"/>
              <a:ext cx="229940" cy="0"/>
            </a:xfrm>
            <a:prstGeom prst="line">
              <a:avLst/>
            </a:prstGeom>
            <a:ln w="25400">
              <a:solidFill>
                <a:srgbClr val="0070C0"/>
              </a:solidFill>
              <a:headEnd type="non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3CA42F07-140E-410D-BBA4-84C3B8C36A8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75371" y="2396765"/>
              <a:ext cx="0" cy="116856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</p:grpSp>
      <p:sp>
        <p:nvSpPr>
          <p:cNvPr id="78" name="页脚占位符 1">
            <a:extLst>
              <a:ext uri="{FF2B5EF4-FFF2-40B4-BE49-F238E27FC236}">
                <a16:creationId xmlns:a16="http://schemas.microsoft.com/office/drawing/2014/main" id="{CABDE347-A9F0-4CFF-88CE-62390295A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2024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计算机组成原理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(H)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灯片编号占位符 2">
            <a:extLst>
              <a:ext uri="{FF2B5EF4-FFF2-40B4-BE49-F238E27FC236}">
                <a16:creationId xmlns:a16="http://schemas.microsoft.com/office/drawing/2014/main" id="{699BF133-AB5C-47F7-B1DD-388866DF57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0930E-2265-4A0B-94A4-F48B63590D63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日期占位符 3">
            <a:extLst>
              <a:ext uri="{FF2B5EF4-FFF2-40B4-BE49-F238E27FC236}">
                <a16:creationId xmlns:a16="http://schemas.microsoft.com/office/drawing/2014/main" id="{AC5EBA7D-5D0D-4EB3-BB9C-CAF3E6A1637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09DE70-FBF1-41E9-87BC-C43ABA4F6A48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2024/4/1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2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内容占位符 2">
            <a:extLst>
              <a:ext uri="{FF2B5EF4-FFF2-40B4-BE49-F238E27FC236}">
                <a16:creationId xmlns:a16="http://schemas.microsoft.com/office/drawing/2014/main" id="{5FFE86D1-79DD-4B62-ADE1-55A5D49514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511143"/>
          </a:xfrm>
        </p:spPr>
        <p:txBody>
          <a:bodyPr/>
          <a:lstStyle/>
          <a:p>
            <a:r>
              <a:rPr lang="en-US" altLang="zh-CN" sz="2400" b="0"/>
              <a:t>bne  rj, rd, offs16	# if (rj != rd)  pc += SE({offs16, 2'b0}) </a:t>
            </a:r>
          </a:p>
        </p:txBody>
      </p:sp>
      <p:sp>
        <p:nvSpPr>
          <p:cNvPr id="207" name="TextBox 34">
            <a:extLst>
              <a:ext uri="{FF2B5EF4-FFF2-40B4-BE49-F238E27FC236}">
                <a16:creationId xmlns:a16="http://schemas.microsoft.com/office/drawing/2014/main" id="{EDF893DA-0164-4EC6-8E3A-F3821EDC3A8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426461" y="3362799"/>
            <a:ext cx="17152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rk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文本框 84">
            <a:extLst>
              <a:ext uri="{FF2B5EF4-FFF2-40B4-BE49-F238E27FC236}">
                <a16:creationId xmlns:a16="http://schemas.microsoft.com/office/drawing/2014/main" id="{6BA4213F-C7EA-4436-8A4B-9B8F54976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684" y="3392996"/>
            <a:ext cx="280110" cy="780040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vert270"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E567572-8E1B-42C7-B40F-FDEA3FF49D29}"/>
              </a:ext>
            </a:extLst>
          </p:cNvPr>
          <p:cNvCxnSpPr>
            <a:cxnSpLocks/>
          </p:cNvCxnSpPr>
          <p:nvPr/>
        </p:nvCxnSpPr>
        <p:spPr bwMode="auto">
          <a:xfrm flipH="1">
            <a:off x="3347864" y="3604321"/>
            <a:ext cx="357139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84">
            <a:extLst>
              <a:ext uri="{FF2B5EF4-FFF2-40B4-BE49-F238E27FC236}">
                <a16:creationId xmlns:a16="http://schemas.microsoft.com/office/drawing/2014/main" id="{D33EED27-BAA8-4E2A-A9D6-E89B333D2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784" y="3407859"/>
            <a:ext cx="457695" cy="765178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E70C486-17D1-41B9-A3EB-7A3BA15DE6BF}"/>
              </a:ext>
            </a:extLst>
          </p:cNvPr>
          <p:cNvCxnSpPr>
            <a:cxnSpLocks/>
          </p:cNvCxnSpPr>
          <p:nvPr/>
        </p:nvCxnSpPr>
        <p:spPr bwMode="auto">
          <a:xfrm flipH="1">
            <a:off x="4887885" y="4033378"/>
            <a:ext cx="468052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84">
            <a:extLst>
              <a:ext uri="{FF2B5EF4-FFF2-40B4-BE49-F238E27FC236}">
                <a16:creationId xmlns:a16="http://schemas.microsoft.com/office/drawing/2014/main" id="{F46BC1C9-C0CC-4407-8F38-8DD3C3E81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190" y="3176973"/>
            <a:ext cx="457695" cy="1240402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5E7F161-DFFB-4D32-9025-45D82E630120}"/>
              </a:ext>
            </a:extLst>
          </p:cNvPr>
          <p:cNvCxnSpPr>
            <a:cxnSpLocks/>
          </p:cNvCxnSpPr>
          <p:nvPr/>
        </p:nvCxnSpPr>
        <p:spPr bwMode="auto">
          <a:xfrm flipH="1">
            <a:off x="3347864" y="4077072"/>
            <a:ext cx="1082327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EA744A9-2EC7-4225-8C65-0694A52065FD}"/>
              </a:ext>
            </a:extLst>
          </p:cNvPr>
          <p:cNvCxnSpPr>
            <a:cxnSpLocks/>
          </p:cNvCxnSpPr>
          <p:nvPr/>
        </p:nvCxnSpPr>
        <p:spPr bwMode="auto">
          <a:xfrm flipH="1">
            <a:off x="4010625" y="4257092"/>
            <a:ext cx="419565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84">
            <a:extLst>
              <a:ext uri="{FF2B5EF4-FFF2-40B4-BE49-F238E27FC236}">
                <a16:creationId xmlns:a16="http://schemas.microsoft.com/office/drawing/2014/main" id="{508D19F5-D3EC-4E12-94BF-2C06A727A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304" y="3241068"/>
            <a:ext cx="550028" cy="113208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ALU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9DAB1B4-24AB-442F-A479-C38D76486B1C}"/>
              </a:ext>
            </a:extLst>
          </p:cNvPr>
          <p:cNvCxnSpPr>
            <a:cxnSpLocks/>
          </p:cNvCxnSpPr>
          <p:nvPr/>
        </p:nvCxnSpPr>
        <p:spPr bwMode="auto">
          <a:xfrm flipH="1">
            <a:off x="3347864" y="3320988"/>
            <a:ext cx="1093996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84">
            <a:extLst>
              <a:ext uri="{FF2B5EF4-FFF2-40B4-BE49-F238E27FC236}">
                <a16:creationId xmlns:a16="http://schemas.microsoft.com/office/drawing/2014/main" id="{6D984C86-F214-4201-932C-1F997C102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4561" y="3565326"/>
            <a:ext cx="457695" cy="838846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297CD284-B273-4A40-AED0-6F1BB7705529}"/>
              </a:ext>
            </a:extLst>
          </p:cNvPr>
          <p:cNvCxnSpPr>
            <a:cxnSpLocks/>
          </p:cNvCxnSpPr>
          <p:nvPr/>
        </p:nvCxnSpPr>
        <p:spPr bwMode="auto">
          <a:xfrm flipH="1">
            <a:off x="6790332" y="3825044"/>
            <a:ext cx="627747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BB54D75-D2EA-43C2-A124-E27FC414793A}"/>
              </a:ext>
            </a:extLst>
          </p:cNvPr>
          <p:cNvCxnSpPr>
            <a:cxnSpLocks/>
          </p:cNvCxnSpPr>
          <p:nvPr/>
        </p:nvCxnSpPr>
        <p:spPr bwMode="auto">
          <a:xfrm flipH="1">
            <a:off x="7872256" y="3969060"/>
            <a:ext cx="228136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07ED3EC-3813-4428-989E-E2EC664B494F}"/>
              </a:ext>
            </a:extLst>
          </p:cNvPr>
          <p:cNvCxnSpPr>
            <a:cxnSpLocks/>
          </p:cNvCxnSpPr>
          <p:nvPr/>
        </p:nvCxnSpPr>
        <p:spPr bwMode="auto">
          <a:xfrm>
            <a:off x="6972156" y="3825044"/>
            <a:ext cx="0" cy="98286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0471EC7-B9B3-4306-B5E6-1A892A8952F1}"/>
              </a:ext>
            </a:extLst>
          </p:cNvPr>
          <p:cNvCxnSpPr>
            <a:cxnSpLocks/>
          </p:cNvCxnSpPr>
          <p:nvPr/>
        </p:nvCxnSpPr>
        <p:spPr bwMode="auto">
          <a:xfrm>
            <a:off x="3998142" y="4917110"/>
            <a:ext cx="1791012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99EBF6C-771C-4410-8A97-5FB75B31AD62}"/>
              </a:ext>
            </a:extLst>
          </p:cNvPr>
          <p:cNvCxnSpPr>
            <a:cxnSpLocks/>
          </p:cNvCxnSpPr>
          <p:nvPr/>
        </p:nvCxnSpPr>
        <p:spPr bwMode="auto">
          <a:xfrm>
            <a:off x="3995936" y="4257092"/>
            <a:ext cx="0" cy="65882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8F9E748-BD58-425C-B0BF-1D5A032C5670}"/>
              </a:ext>
            </a:extLst>
          </p:cNvPr>
          <p:cNvCxnSpPr>
            <a:cxnSpLocks/>
          </p:cNvCxnSpPr>
          <p:nvPr/>
        </p:nvCxnSpPr>
        <p:spPr bwMode="auto">
          <a:xfrm>
            <a:off x="8100392" y="3969060"/>
            <a:ext cx="0" cy="109087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584AA099-F9E3-4325-AFFF-C25BE2C8D926}"/>
              </a:ext>
            </a:extLst>
          </p:cNvPr>
          <p:cNvCxnSpPr>
            <a:cxnSpLocks/>
          </p:cNvCxnSpPr>
          <p:nvPr/>
        </p:nvCxnSpPr>
        <p:spPr bwMode="auto">
          <a:xfrm>
            <a:off x="6271420" y="5059935"/>
            <a:ext cx="1828972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20FEB114-053B-4288-BA55-2895AFD78561}"/>
              </a:ext>
            </a:extLst>
          </p:cNvPr>
          <p:cNvCxnSpPr>
            <a:cxnSpLocks/>
          </p:cNvCxnSpPr>
          <p:nvPr/>
        </p:nvCxnSpPr>
        <p:spPr bwMode="auto">
          <a:xfrm>
            <a:off x="3347864" y="3320988"/>
            <a:ext cx="0" cy="190821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242B5F5F-D363-4C02-8612-F358BC3F6833}"/>
              </a:ext>
            </a:extLst>
          </p:cNvPr>
          <p:cNvCxnSpPr>
            <a:cxnSpLocks/>
          </p:cNvCxnSpPr>
          <p:nvPr/>
        </p:nvCxnSpPr>
        <p:spPr bwMode="auto">
          <a:xfrm>
            <a:off x="2195736" y="2421825"/>
            <a:ext cx="0" cy="135247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82" name="文本框 84">
            <a:extLst>
              <a:ext uri="{FF2B5EF4-FFF2-40B4-BE49-F238E27FC236}">
                <a16:creationId xmlns:a16="http://schemas.microsoft.com/office/drawing/2014/main" id="{C1EB2AE2-D412-4513-ABB0-106CCBA69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1842" y="2295490"/>
            <a:ext cx="297236" cy="48543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+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4DE59DD0-AEBF-4928-A2E5-5D9CC95045D8}"/>
              </a:ext>
            </a:extLst>
          </p:cNvPr>
          <p:cNvCxnSpPr>
            <a:cxnSpLocks/>
          </p:cNvCxnSpPr>
          <p:nvPr/>
        </p:nvCxnSpPr>
        <p:spPr bwMode="auto">
          <a:xfrm flipH="1">
            <a:off x="2195737" y="2421825"/>
            <a:ext cx="506105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EC0EF5D8-4E37-4341-8CFC-4AB4B9E7D04A}"/>
              </a:ext>
            </a:extLst>
          </p:cNvPr>
          <p:cNvCxnSpPr>
            <a:cxnSpLocks/>
          </p:cNvCxnSpPr>
          <p:nvPr/>
        </p:nvCxnSpPr>
        <p:spPr bwMode="auto">
          <a:xfrm>
            <a:off x="3203848" y="2156296"/>
            <a:ext cx="0" cy="38270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8BBC7B48-0692-4CE0-978F-123FD923A578}"/>
              </a:ext>
            </a:extLst>
          </p:cNvPr>
          <p:cNvCxnSpPr>
            <a:cxnSpLocks/>
          </p:cNvCxnSpPr>
          <p:nvPr/>
        </p:nvCxnSpPr>
        <p:spPr bwMode="auto">
          <a:xfrm>
            <a:off x="971528" y="2156296"/>
            <a:ext cx="2232320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C0B66B49-3E00-464C-A6CF-C1BAAD86DC4D}"/>
              </a:ext>
            </a:extLst>
          </p:cNvPr>
          <p:cNvCxnSpPr>
            <a:cxnSpLocks/>
          </p:cNvCxnSpPr>
          <p:nvPr/>
        </p:nvCxnSpPr>
        <p:spPr bwMode="auto">
          <a:xfrm>
            <a:off x="971528" y="2156296"/>
            <a:ext cx="0" cy="146888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34">
            <a:extLst>
              <a:ext uri="{FF2B5EF4-FFF2-40B4-BE49-F238E27FC236}">
                <a16:creationId xmlns:a16="http://schemas.microsoft.com/office/drawing/2014/main" id="{CEB72BBB-0EF6-4F4C-B7DF-3ABB02A5AE4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312374" y="2550096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C99E8884-2BE4-489B-A0B3-503ECC7CA14C}"/>
              </a:ext>
            </a:extLst>
          </p:cNvPr>
          <p:cNvCxnSpPr>
            <a:cxnSpLocks/>
          </p:cNvCxnSpPr>
          <p:nvPr/>
        </p:nvCxnSpPr>
        <p:spPr bwMode="auto">
          <a:xfrm>
            <a:off x="3685405" y="3861048"/>
            <a:ext cx="0" cy="2160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9B8A9937-1092-4007-8EAE-9FD59B1CEDE5}"/>
              </a:ext>
            </a:extLst>
          </p:cNvPr>
          <p:cNvCxnSpPr>
            <a:cxnSpLocks/>
          </p:cNvCxnSpPr>
          <p:nvPr/>
        </p:nvCxnSpPr>
        <p:spPr bwMode="auto">
          <a:xfrm flipH="1">
            <a:off x="3075073" y="3789040"/>
            <a:ext cx="262384" cy="0"/>
          </a:xfrm>
          <a:prstGeom prst="line">
            <a:avLst/>
          </a:prstGeom>
          <a:ln w="25400">
            <a:solidFill>
              <a:schemeClr val="tx1"/>
            </a:solidFill>
            <a:headEnd type="oval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C9D1FABD-6230-4C4D-8041-85237223FCBF}"/>
              </a:ext>
            </a:extLst>
          </p:cNvPr>
          <p:cNvGrpSpPr/>
          <p:nvPr/>
        </p:nvGrpSpPr>
        <p:grpSpPr>
          <a:xfrm>
            <a:off x="971528" y="3467278"/>
            <a:ext cx="759731" cy="559048"/>
            <a:chOff x="927978" y="2700022"/>
            <a:chExt cx="759731" cy="559048"/>
          </a:xfrm>
        </p:grpSpPr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21F3D203-BCF0-4B63-AE7F-73B5457602B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3115053"/>
              <a:ext cx="265388" cy="0"/>
            </a:xfrm>
            <a:prstGeom prst="line">
              <a:avLst/>
            </a:prstGeom>
            <a:ln w="25400">
              <a:solidFill>
                <a:srgbClr val="0070C0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60C431F2-4F7C-4818-979C-70885E9D878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2857922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F716213C-707B-494B-8CC3-B74592E6734D}"/>
                </a:ext>
              </a:extLst>
            </p:cNvPr>
            <p:cNvSpPr/>
            <p:nvPr/>
          </p:nvSpPr>
          <p:spPr bwMode="auto">
            <a:xfrm>
              <a:off x="1180348" y="2700022"/>
              <a:ext cx="253680" cy="559048"/>
            </a:xfrm>
            <a:prstGeom prst="ellips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latin typeface="Arial" charset="0"/>
                </a:rPr>
                <a:t>1</a:t>
              </a: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1DCD08B2-1DEC-4DD4-B8FD-2A789D0AA78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34028" y="3007041"/>
              <a:ext cx="25368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81DBBFF0-27C1-4BB4-9984-C20BA3E353C1}"/>
              </a:ext>
            </a:extLst>
          </p:cNvPr>
          <p:cNvCxnSpPr>
            <a:cxnSpLocks/>
          </p:cNvCxnSpPr>
          <p:nvPr/>
        </p:nvCxnSpPr>
        <p:spPr bwMode="auto">
          <a:xfrm flipH="1">
            <a:off x="2440205" y="2661007"/>
            <a:ext cx="265388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7845651A-526F-4A49-9B0E-297BDF8EF59B}"/>
              </a:ext>
            </a:extLst>
          </p:cNvPr>
          <p:cNvCxnSpPr>
            <a:cxnSpLocks/>
          </p:cNvCxnSpPr>
          <p:nvPr/>
        </p:nvCxnSpPr>
        <p:spPr bwMode="auto">
          <a:xfrm flipH="1">
            <a:off x="3010468" y="2534708"/>
            <a:ext cx="193380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91BAD91A-CB58-4D27-B3FA-5862F070AB1F}"/>
              </a:ext>
            </a:extLst>
          </p:cNvPr>
          <p:cNvGrpSpPr/>
          <p:nvPr/>
        </p:nvGrpSpPr>
        <p:grpSpPr>
          <a:xfrm>
            <a:off x="3680767" y="3461939"/>
            <a:ext cx="759731" cy="507121"/>
            <a:chOff x="927978" y="2700022"/>
            <a:chExt cx="759731" cy="559048"/>
          </a:xfrm>
        </p:grpSpPr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E8456476-68E2-4F67-A5E1-2028473694A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3139998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984A9330-8895-4519-88A1-46C7AF92FBA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2857922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A37EA409-060C-4123-BF91-0AC761CD7AB6}"/>
                </a:ext>
              </a:extLst>
            </p:cNvPr>
            <p:cNvSpPr/>
            <p:nvPr/>
          </p:nvSpPr>
          <p:spPr bwMode="auto">
            <a:xfrm>
              <a:off x="1180348" y="2700022"/>
              <a:ext cx="253680" cy="559048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latin typeface="Arial" charset="0"/>
                </a:rPr>
                <a:t>1</a:t>
              </a: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4A7BA5CF-F2A7-4DDE-B5DF-A0F01A6E18A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34028" y="3007041"/>
              <a:ext cx="25368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F19C5F93-5930-46C5-AD20-44FE702755A3}"/>
              </a:ext>
            </a:extLst>
          </p:cNvPr>
          <p:cNvGrpSpPr/>
          <p:nvPr/>
        </p:nvGrpSpPr>
        <p:grpSpPr>
          <a:xfrm>
            <a:off x="5466421" y="3176972"/>
            <a:ext cx="784147" cy="507121"/>
            <a:chOff x="903562" y="2700022"/>
            <a:chExt cx="784147" cy="559048"/>
          </a:xfrm>
        </p:grpSpPr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AC26DA3A-29CA-466F-93D9-E03884B4007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3128142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C59F8347-27CD-411A-AF4F-F1ECA736C9F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03562" y="2850307"/>
              <a:ext cx="289804" cy="0"/>
            </a:xfrm>
            <a:prstGeom prst="line">
              <a:avLst/>
            </a:prstGeom>
            <a:ln w="25400">
              <a:solidFill>
                <a:srgbClr val="0070C0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E332C6D6-A1FF-42AE-9855-3DD11C229354}"/>
                </a:ext>
              </a:extLst>
            </p:cNvPr>
            <p:cNvSpPr/>
            <p:nvPr/>
          </p:nvSpPr>
          <p:spPr bwMode="auto">
            <a:xfrm>
              <a:off x="1180348" y="2700022"/>
              <a:ext cx="253680" cy="559048"/>
            </a:xfrm>
            <a:prstGeom prst="ellips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latin typeface="Arial" charset="0"/>
                </a:rPr>
                <a:t>1</a:t>
              </a: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16C84AD9-3DC1-489F-A036-FB1011C5419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34028" y="3009070"/>
              <a:ext cx="25368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6138FCC2-2A63-4258-A623-ADAA989AE6A7}"/>
              </a:ext>
            </a:extLst>
          </p:cNvPr>
          <p:cNvGrpSpPr/>
          <p:nvPr/>
        </p:nvGrpSpPr>
        <p:grpSpPr>
          <a:xfrm>
            <a:off x="5288186" y="3897052"/>
            <a:ext cx="759731" cy="507121"/>
            <a:chOff x="927978" y="2700022"/>
            <a:chExt cx="759731" cy="559048"/>
          </a:xfrm>
        </p:grpSpPr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108BDC16-64AD-4871-A82C-4AD1521395F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3128142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957D73EA-714E-49DC-B5ED-8ADA4B20138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2850307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0CF400B4-8964-4E6D-8C87-8B07985209B1}"/>
                </a:ext>
              </a:extLst>
            </p:cNvPr>
            <p:cNvSpPr/>
            <p:nvPr/>
          </p:nvSpPr>
          <p:spPr bwMode="auto">
            <a:xfrm>
              <a:off x="1180348" y="2700022"/>
              <a:ext cx="253680" cy="559048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latin typeface="Arial" charset="0"/>
                </a:rPr>
                <a:t>1</a:t>
              </a: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997E3EBD-534B-410F-B721-F88BED4451A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34028" y="3009070"/>
              <a:ext cx="25368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7777E192-3225-4144-B237-A53666D20AE9}"/>
              </a:ext>
            </a:extLst>
          </p:cNvPr>
          <p:cNvGrpSpPr/>
          <p:nvPr/>
        </p:nvGrpSpPr>
        <p:grpSpPr>
          <a:xfrm rot="10800000">
            <a:off x="5541597" y="4689140"/>
            <a:ext cx="759731" cy="507121"/>
            <a:chOff x="927978" y="2700022"/>
            <a:chExt cx="759731" cy="559048"/>
          </a:xfrm>
        </p:grpSpPr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FCF15624-CF04-4314-9406-5FA8847D0EE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3128142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5A10BD7E-2772-4707-92D7-8344269BE80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2850307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75BBA8DF-B538-48E2-96E6-BFD71C5DA230}"/>
                </a:ext>
              </a:extLst>
            </p:cNvPr>
            <p:cNvSpPr/>
            <p:nvPr/>
          </p:nvSpPr>
          <p:spPr bwMode="auto">
            <a:xfrm rot="10800000">
              <a:off x="1180348" y="2700022"/>
              <a:ext cx="253680" cy="559048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latin typeface="Arial" charset="0"/>
                </a:rPr>
                <a:t>1</a:t>
              </a: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B5EECA95-36FD-4CD7-8645-BEC9DAE192C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34028" y="3009070"/>
              <a:ext cx="25368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文本框 84">
            <a:extLst>
              <a:ext uri="{FF2B5EF4-FFF2-40B4-BE49-F238E27FC236}">
                <a16:creationId xmlns:a16="http://schemas.microsoft.com/office/drawing/2014/main" id="{726DB21D-6E21-472C-A8A8-D40A7C587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190" y="5082310"/>
            <a:ext cx="457695" cy="32691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AE98D136-C114-4769-884B-F07147FE46BA}"/>
              </a:ext>
            </a:extLst>
          </p:cNvPr>
          <p:cNvCxnSpPr>
            <a:cxnSpLocks/>
          </p:cNvCxnSpPr>
          <p:nvPr/>
        </p:nvCxnSpPr>
        <p:spPr bwMode="auto">
          <a:xfrm flipH="1">
            <a:off x="3337457" y="5244431"/>
            <a:ext cx="1103042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AD5397DE-9D47-46F9-B695-30F2DF83B43D}"/>
              </a:ext>
            </a:extLst>
          </p:cNvPr>
          <p:cNvCxnSpPr>
            <a:cxnSpLocks/>
          </p:cNvCxnSpPr>
          <p:nvPr/>
        </p:nvCxnSpPr>
        <p:spPr bwMode="auto">
          <a:xfrm flipH="1">
            <a:off x="4887885" y="5238080"/>
            <a:ext cx="400548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0F21E95B-C7FA-4387-B386-4D0845C3C32B}"/>
              </a:ext>
            </a:extLst>
          </p:cNvPr>
          <p:cNvCxnSpPr>
            <a:cxnSpLocks/>
          </p:cNvCxnSpPr>
          <p:nvPr/>
        </p:nvCxnSpPr>
        <p:spPr bwMode="auto">
          <a:xfrm>
            <a:off x="5283104" y="4285406"/>
            <a:ext cx="0" cy="9526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3CA42F07-140E-410D-BBA4-84C3B8C36A84}"/>
              </a:ext>
            </a:extLst>
          </p:cNvPr>
          <p:cNvCxnSpPr>
            <a:cxnSpLocks/>
          </p:cNvCxnSpPr>
          <p:nvPr/>
        </p:nvCxnSpPr>
        <p:spPr bwMode="auto">
          <a:xfrm>
            <a:off x="5075371" y="2396765"/>
            <a:ext cx="0" cy="116856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CFE21701-8462-4059-BE05-FB95C90C6250}"/>
              </a:ext>
            </a:extLst>
          </p:cNvPr>
          <p:cNvCxnSpPr>
            <a:cxnSpLocks/>
          </p:cNvCxnSpPr>
          <p:nvPr/>
        </p:nvCxnSpPr>
        <p:spPr bwMode="auto">
          <a:xfrm flipH="1">
            <a:off x="5072470" y="4545124"/>
            <a:ext cx="2115710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9C765A48-4E41-42C2-B15B-3AFA0C3EEC8E}"/>
              </a:ext>
            </a:extLst>
          </p:cNvPr>
          <p:cNvCxnSpPr>
            <a:cxnSpLocks/>
          </p:cNvCxnSpPr>
          <p:nvPr/>
        </p:nvCxnSpPr>
        <p:spPr bwMode="auto">
          <a:xfrm>
            <a:off x="5074512" y="4033378"/>
            <a:ext cx="0" cy="5117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98AE0818-081E-47AA-BD3F-E68136DF936D}"/>
              </a:ext>
            </a:extLst>
          </p:cNvPr>
          <p:cNvCxnSpPr>
            <a:cxnSpLocks/>
          </p:cNvCxnSpPr>
          <p:nvPr/>
        </p:nvCxnSpPr>
        <p:spPr bwMode="auto">
          <a:xfrm flipH="1">
            <a:off x="4887885" y="3565326"/>
            <a:ext cx="602952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81E8FE28-374A-41B8-9D43-EC78271543EA}"/>
              </a:ext>
            </a:extLst>
          </p:cNvPr>
          <p:cNvCxnSpPr>
            <a:cxnSpLocks/>
          </p:cNvCxnSpPr>
          <p:nvPr/>
        </p:nvCxnSpPr>
        <p:spPr bwMode="auto">
          <a:xfrm>
            <a:off x="7188180" y="4177394"/>
            <a:ext cx="0" cy="36773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024E67C6-EBFC-46A0-AB7F-C6481BB56246}"/>
              </a:ext>
            </a:extLst>
          </p:cNvPr>
          <p:cNvCxnSpPr>
            <a:cxnSpLocks/>
          </p:cNvCxnSpPr>
          <p:nvPr/>
        </p:nvCxnSpPr>
        <p:spPr bwMode="auto">
          <a:xfrm flipH="1">
            <a:off x="7188180" y="4185221"/>
            <a:ext cx="226382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34">
            <a:extLst>
              <a:ext uri="{FF2B5EF4-FFF2-40B4-BE49-F238E27FC236}">
                <a16:creationId xmlns:a16="http://schemas.microsoft.com/office/drawing/2014/main" id="{559879BB-D941-47C3-AB01-5AF1633C1CD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441784" y="3058925"/>
            <a:ext cx="1138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rj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8" name="TextBox 34">
            <a:extLst>
              <a:ext uri="{FF2B5EF4-FFF2-40B4-BE49-F238E27FC236}">
                <a16:creationId xmlns:a16="http://schemas.microsoft.com/office/drawing/2014/main" id="{F2B226D8-11B3-44D5-B399-072AC0A100F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425926" y="3792366"/>
            <a:ext cx="1827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rd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18" name="直接连接符 217">
            <a:extLst>
              <a:ext uri="{FF2B5EF4-FFF2-40B4-BE49-F238E27FC236}">
                <a16:creationId xmlns:a16="http://schemas.microsoft.com/office/drawing/2014/main" id="{DC796EEA-F073-439F-94F6-B3A530A0892F}"/>
              </a:ext>
            </a:extLst>
          </p:cNvPr>
          <p:cNvCxnSpPr>
            <a:cxnSpLocks/>
          </p:cNvCxnSpPr>
          <p:nvPr/>
        </p:nvCxnSpPr>
        <p:spPr bwMode="auto">
          <a:xfrm>
            <a:off x="6271420" y="4807907"/>
            <a:ext cx="700736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文本框 84">
            <a:extLst>
              <a:ext uri="{FF2B5EF4-FFF2-40B4-BE49-F238E27FC236}">
                <a16:creationId xmlns:a16="http://schemas.microsoft.com/office/drawing/2014/main" id="{BA221CF5-8FA6-4E97-BD85-C53F1059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221" y="2172332"/>
            <a:ext cx="536111" cy="70856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CMP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23" name="直接连接符 222">
            <a:extLst>
              <a:ext uri="{FF2B5EF4-FFF2-40B4-BE49-F238E27FC236}">
                <a16:creationId xmlns:a16="http://schemas.microsoft.com/office/drawing/2014/main" id="{39F784EE-0077-4855-9791-5D951195FC0A}"/>
              </a:ext>
            </a:extLst>
          </p:cNvPr>
          <p:cNvCxnSpPr>
            <a:cxnSpLocks/>
          </p:cNvCxnSpPr>
          <p:nvPr/>
        </p:nvCxnSpPr>
        <p:spPr bwMode="auto">
          <a:xfrm>
            <a:off x="5283104" y="2672916"/>
            <a:ext cx="0" cy="136046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EBBE7E0-B9FC-40F5-AFAA-8C72BD666E1C}"/>
              </a:ext>
            </a:extLst>
          </p:cNvPr>
          <p:cNvGrpSpPr/>
          <p:nvPr/>
        </p:nvGrpSpPr>
        <p:grpSpPr>
          <a:xfrm>
            <a:off x="2195738" y="3032956"/>
            <a:ext cx="3270683" cy="288032"/>
            <a:chOff x="2195738" y="3032956"/>
            <a:chExt cx="3270683" cy="288032"/>
          </a:xfrm>
        </p:grpSpPr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023B29F1-AEBC-49A3-8D26-08B30F89C5C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195738" y="3032956"/>
              <a:ext cx="3270683" cy="0"/>
            </a:xfrm>
            <a:prstGeom prst="line">
              <a:avLst/>
            </a:prstGeom>
            <a:ln w="25400">
              <a:solidFill>
                <a:srgbClr val="0070C0"/>
              </a:solidFill>
              <a:headEnd type="none" w="sm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>
              <a:extLst>
                <a:ext uri="{FF2B5EF4-FFF2-40B4-BE49-F238E27FC236}">
                  <a16:creationId xmlns:a16="http://schemas.microsoft.com/office/drawing/2014/main" id="{1DB8A5D2-B8C9-484B-BE1C-49DE0E127F1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66421" y="3032956"/>
              <a:ext cx="0" cy="28803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27" name="直接连接符 226">
            <a:extLst>
              <a:ext uri="{FF2B5EF4-FFF2-40B4-BE49-F238E27FC236}">
                <a16:creationId xmlns:a16="http://schemas.microsoft.com/office/drawing/2014/main" id="{CBE1AB66-F98D-42E0-A4AA-FF6B249D4992}"/>
              </a:ext>
            </a:extLst>
          </p:cNvPr>
          <p:cNvCxnSpPr>
            <a:cxnSpLocks/>
          </p:cNvCxnSpPr>
          <p:nvPr/>
        </p:nvCxnSpPr>
        <p:spPr bwMode="auto">
          <a:xfrm flipH="1">
            <a:off x="5283104" y="2672916"/>
            <a:ext cx="971118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>
            <a:extLst>
              <a:ext uri="{FF2B5EF4-FFF2-40B4-BE49-F238E27FC236}">
                <a16:creationId xmlns:a16="http://schemas.microsoft.com/office/drawing/2014/main" id="{7ADECCF5-F234-467B-B917-4CC1E7C747E7}"/>
              </a:ext>
            </a:extLst>
          </p:cNvPr>
          <p:cNvCxnSpPr>
            <a:cxnSpLocks/>
          </p:cNvCxnSpPr>
          <p:nvPr/>
        </p:nvCxnSpPr>
        <p:spPr bwMode="auto">
          <a:xfrm flipH="1">
            <a:off x="5072470" y="2396765"/>
            <a:ext cx="1181751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>
            <a:extLst>
              <a:ext uri="{FF2B5EF4-FFF2-40B4-BE49-F238E27FC236}">
                <a16:creationId xmlns:a16="http://schemas.microsoft.com/office/drawing/2014/main" id="{A83B56C2-E6B8-41A8-A0F6-88B27072C28F}"/>
              </a:ext>
            </a:extLst>
          </p:cNvPr>
          <p:cNvCxnSpPr>
            <a:cxnSpLocks/>
          </p:cNvCxnSpPr>
          <p:nvPr/>
        </p:nvCxnSpPr>
        <p:spPr bwMode="auto">
          <a:xfrm flipH="1">
            <a:off x="6042836" y="4177394"/>
            <a:ext cx="211385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5DDE6A48-1A93-45F1-8A22-B366A455B8D6}"/>
              </a:ext>
            </a:extLst>
          </p:cNvPr>
          <p:cNvCxnSpPr>
            <a:cxnSpLocks/>
          </p:cNvCxnSpPr>
          <p:nvPr/>
        </p:nvCxnSpPr>
        <p:spPr bwMode="auto">
          <a:xfrm flipH="1">
            <a:off x="2008056" y="3774297"/>
            <a:ext cx="619729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F9D815F1-038A-40D3-8F76-B2495896749A}"/>
              </a:ext>
            </a:extLst>
          </p:cNvPr>
          <p:cNvCxnSpPr>
            <a:cxnSpLocks/>
          </p:cNvCxnSpPr>
          <p:nvPr/>
        </p:nvCxnSpPr>
        <p:spPr bwMode="auto">
          <a:xfrm flipH="1">
            <a:off x="6790332" y="2534708"/>
            <a:ext cx="229940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34">
            <a:extLst>
              <a:ext uri="{FF2B5EF4-FFF2-40B4-BE49-F238E27FC236}">
                <a16:creationId xmlns:a16="http://schemas.microsoft.com/office/drawing/2014/main" id="{1839C2B2-05C7-4F96-A7A7-62DF8C5EF17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427138" y="4957495"/>
            <a:ext cx="55573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offs16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3" name="标题 312">
            <a:extLst>
              <a:ext uri="{FF2B5EF4-FFF2-40B4-BE49-F238E27FC236}">
                <a16:creationId xmlns:a16="http://schemas.microsoft.com/office/drawing/2014/main" id="{54CCFCC0-E14A-44C8-88E7-BCD3C365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单周期数据通路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bne (2)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523BDBB-E754-4156-98F8-E18D116A4675}"/>
              </a:ext>
            </a:extLst>
          </p:cNvPr>
          <p:cNvGrpSpPr/>
          <p:nvPr/>
        </p:nvGrpSpPr>
        <p:grpSpPr>
          <a:xfrm>
            <a:off x="971528" y="3882309"/>
            <a:ext cx="6000628" cy="1670927"/>
            <a:chOff x="971528" y="3882309"/>
            <a:chExt cx="6000628" cy="1670927"/>
          </a:xfrm>
        </p:grpSpPr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8B734D25-092C-4F8F-AA5D-45EBDE16AE3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1528" y="5553236"/>
              <a:ext cx="6000628" cy="0"/>
            </a:xfrm>
            <a:prstGeom prst="line">
              <a:avLst/>
            </a:prstGeom>
            <a:ln w="25400">
              <a:solidFill>
                <a:srgbClr val="0070C0"/>
              </a:solidFill>
              <a:headEnd type="non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D6CA092C-4AB2-471C-9F4B-EF1315E91C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1528" y="3882309"/>
              <a:ext cx="0" cy="167092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3C191DC8-4FD6-4053-A289-C09B7A17A4A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72156" y="4811073"/>
              <a:ext cx="0" cy="74216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DF67B0EF-F07E-423D-A103-61CFD153A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697252"/>
            <a:ext cx="8229598" cy="465119"/>
          </a:xfrm>
          <a:prstGeom prst="rect">
            <a:avLst/>
          </a:prstGeom>
        </p:spPr>
      </p:pic>
      <p:sp>
        <p:nvSpPr>
          <p:cNvPr id="95" name="页脚占位符 1">
            <a:extLst>
              <a:ext uri="{FF2B5EF4-FFF2-40B4-BE49-F238E27FC236}">
                <a16:creationId xmlns:a16="http://schemas.microsoft.com/office/drawing/2014/main" id="{670DA031-0A28-42E2-9F3A-634C1C3973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2024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计算机组成原理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(H)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灯片编号占位符 2">
            <a:extLst>
              <a:ext uri="{FF2B5EF4-FFF2-40B4-BE49-F238E27FC236}">
                <a16:creationId xmlns:a16="http://schemas.microsoft.com/office/drawing/2014/main" id="{5D932F2B-F4AA-4867-8368-D008819CA4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0930E-2265-4A0B-94A4-F48B63590D63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日期占位符 3">
            <a:extLst>
              <a:ext uri="{FF2B5EF4-FFF2-40B4-BE49-F238E27FC236}">
                <a16:creationId xmlns:a16="http://schemas.microsoft.com/office/drawing/2014/main" id="{7A398461-0271-498B-98E5-1E6F271C443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56E072-0398-495C-8E72-276ADF1F1009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2024/4/1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64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Box 34">
            <a:extLst>
              <a:ext uri="{FF2B5EF4-FFF2-40B4-BE49-F238E27FC236}">
                <a16:creationId xmlns:a16="http://schemas.microsoft.com/office/drawing/2014/main" id="{EDF893DA-0164-4EC6-8E3A-F3821EDC3A8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426461" y="3362799"/>
            <a:ext cx="17152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rk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文本框 84">
            <a:extLst>
              <a:ext uri="{FF2B5EF4-FFF2-40B4-BE49-F238E27FC236}">
                <a16:creationId xmlns:a16="http://schemas.microsoft.com/office/drawing/2014/main" id="{6BA4213F-C7EA-4436-8A4B-9B8F54976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684" y="3392996"/>
            <a:ext cx="280110" cy="780040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vert270"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E567572-8E1B-42C7-B40F-FDEA3FF49D29}"/>
              </a:ext>
            </a:extLst>
          </p:cNvPr>
          <p:cNvCxnSpPr>
            <a:cxnSpLocks/>
          </p:cNvCxnSpPr>
          <p:nvPr/>
        </p:nvCxnSpPr>
        <p:spPr bwMode="auto">
          <a:xfrm flipH="1">
            <a:off x="3347864" y="3605173"/>
            <a:ext cx="357139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84">
            <a:extLst>
              <a:ext uri="{FF2B5EF4-FFF2-40B4-BE49-F238E27FC236}">
                <a16:creationId xmlns:a16="http://schemas.microsoft.com/office/drawing/2014/main" id="{D33EED27-BAA8-4E2A-A9D6-E89B333D2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784" y="3407859"/>
            <a:ext cx="457695" cy="765178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E70C486-17D1-41B9-A3EB-7A3BA15DE6BF}"/>
              </a:ext>
            </a:extLst>
          </p:cNvPr>
          <p:cNvCxnSpPr>
            <a:cxnSpLocks/>
          </p:cNvCxnSpPr>
          <p:nvPr/>
        </p:nvCxnSpPr>
        <p:spPr bwMode="auto">
          <a:xfrm flipH="1">
            <a:off x="4887885" y="4033378"/>
            <a:ext cx="468052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84">
            <a:extLst>
              <a:ext uri="{FF2B5EF4-FFF2-40B4-BE49-F238E27FC236}">
                <a16:creationId xmlns:a16="http://schemas.microsoft.com/office/drawing/2014/main" id="{F46BC1C9-C0CC-4407-8F38-8DD3C3E81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190" y="3176973"/>
            <a:ext cx="457695" cy="1240402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5E7F161-DFFB-4D32-9025-45D82E630120}"/>
              </a:ext>
            </a:extLst>
          </p:cNvPr>
          <p:cNvCxnSpPr>
            <a:cxnSpLocks/>
          </p:cNvCxnSpPr>
          <p:nvPr/>
        </p:nvCxnSpPr>
        <p:spPr bwMode="auto">
          <a:xfrm flipH="1">
            <a:off x="3347864" y="4077072"/>
            <a:ext cx="1082327" cy="0"/>
          </a:xfrm>
          <a:prstGeom prst="line">
            <a:avLst/>
          </a:prstGeom>
          <a:ln w="25400">
            <a:solidFill>
              <a:srgbClr val="00B050"/>
            </a:solidFill>
            <a:headEnd type="triangle" w="sm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EA744A9-2EC7-4225-8C65-0694A52065FD}"/>
              </a:ext>
            </a:extLst>
          </p:cNvPr>
          <p:cNvCxnSpPr>
            <a:cxnSpLocks/>
          </p:cNvCxnSpPr>
          <p:nvPr/>
        </p:nvCxnSpPr>
        <p:spPr bwMode="auto">
          <a:xfrm flipH="1">
            <a:off x="4010625" y="4257092"/>
            <a:ext cx="419565" cy="0"/>
          </a:xfrm>
          <a:prstGeom prst="line">
            <a:avLst/>
          </a:prstGeom>
          <a:ln w="25400">
            <a:solidFill>
              <a:srgbClr val="00B050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84">
            <a:extLst>
              <a:ext uri="{FF2B5EF4-FFF2-40B4-BE49-F238E27FC236}">
                <a16:creationId xmlns:a16="http://schemas.microsoft.com/office/drawing/2014/main" id="{508D19F5-D3EC-4E12-94BF-2C06A727A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304" y="3241068"/>
            <a:ext cx="550028" cy="113208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ALU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9DAB1B4-24AB-442F-A479-C38D76486B1C}"/>
              </a:ext>
            </a:extLst>
          </p:cNvPr>
          <p:cNvCxnSpPr>
            <a:cxnSpLocks/>
          </p:cNvCxnSpPr>
          <p:nvPr/>
        </p:nvCxnSpPr>
        <p:spPr bwMode="auto">
          <a:xfrm flipH="1">
            <a:off x="3347864" y="3320988"/>
            <a:ext cx="1093996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84">
            <a:extLst>
              <a:ext uri="{FF2B5EF4-FFF2-40B4-BE49-F238E27FC236}">
                <a16:creationId xmlns:a16="http://schemas.microsoft.com/office/drawing/2014/main" id="{6D984C86-F214-4201-932C-1F997C102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4561" y="3565326"/>
            <a:ext cx="457695" cy="838846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297CD284-B273-4A40-AED0-6F1BB7705529}"/>
              </a:ext>
            </a:extLst>
          </p:cNvPr>
          <p:cNvCxnSpPr>
            <a:cxnSpLocks/>
          </p:cNvCxnSpPr>
          <p:nvPr/>
        </p:nvCxnSpPr>
        <p:spPr bwMode="auto">
          <a:xfrm flipH="1">
            <a:off x="6790332" y="3825044"/>
            <a:ext cx="627747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BB54D75-D2EA-43C2-A124-E27FC414793A}"/>
              </a:ext>
            </a:extLst>
          </p:cNvPr>
          <p:cNvCxnSpPr>
            <a:cxnSpLocks/>
          </p:cNvCxnSpPr>
          <p:nvPr/>
        </p:nvCxnSpPr>
        <p:spPr bwMode="auto">
          <a:xfrm flipH="1">
            <a:off x="7872256" y="3969060"/>
            <a:ext cx="228136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07ED3EC-3813-4428-989E-E2EC664B494F}"/>
              </a:ext>
            </a:extLst>
          </p:cNvPr>
          <p:cNvCxnSpPr>
            <a:cxnSpLocks/>
          </p:cNvCxnSpPr>
          <p:nvPr/>
        </p:nvCxnSpPr>
        <p:spPr bwMode="auto">
          <a:xfrm>
            <a:off x="6972156" y="3825044"/>
            <a:ext cx="0" cy="98286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0471EC7-B9B3-4306-B5E6-1A892A8952F1}"/>
              </a:ext>
            </a:extLst>
          </p:cNvPr>
          <p:cNvCxnSpPr>
            <a:cxnSpLocks/>
          </p:cNvCxnSpPr>
          <p:nvPr/>
        </p:nvCxnSpPr>
        <p:spPr bwMode="auto">
          <a:xfrm>
            <a:off x="3998142" y="4917110"/>
            <a:ext cx="1791012" cy="0"/>
          </a:xfrm>
          <a:prstGeom prst="line">
            <a:avLst/>
          </a:prstGeom>
          <a:ln w="25400">
            <a:solidFill>
              <a:srgbClr val="00B050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99EBF6C-771C-4410-8A97-5FB75B31AD62}"/>
              </a:ext>
            </a:extLst>
          </p:cNvPr>
          <p:cNvCxnSpPr>
            <a:cxnSpLocks/>
          </p:cNvCxnSpPr>
          <p:nvPr/>
        </p:nvCxnSpPr>
        <p:spPr bwMode="auto">
          <a:xfrm>
            <a:off x="3995936" y="4257092"/>
            <a:ext cx="0" cy="65882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8F9E748-BD58-425C-B0BF-1D5A032C5670}"/>
              </a:ext>
            </a:extLst>
          </p:cNvPr>
          <p:cNvCxnSpPr>
            <a:cxnSpLocks/>
          </p:cNvCxnSpPr>
          <p:nvPr/>
        </p:nvCxnSpPr>
        <p:spPr bwMode="auto">
          <a:xfrm>
            <a:off x="8100392" y="3969060"/>
            <a:ext cx="0" cy="109087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584AA099-F9E3-4325-AFFF-C25BE2C8D926}"/>
              </a:ext>
            </a:extLst>
          </p:cNvPr>
          <p:cNvCxnSpPr>
            <a:cxnSpLocks/>
          </p:cNvCxnSpPr>
          <p:nvPr/>
        </p:nvCxnSpPr>
        <p:spPr bwMode="auto">
          <a:xfrm>
            <a:off x="6271420" y="5059935"/>
            <a:ext cx="1828972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8B734D25-092C-4F8F-AA5D-45EBDE16AE38}"/>
              </a:ext>
            </a:extLst>
          </p:cNvPr>
          <p:cNvCxnSpPr>
            <a:cxnSpLocks/>
          </p:cNvCxnSpPr>
          <p:nvPr/>
        </p:nvCxnSpPr>
        <p:spPr bwMode="auto">
          <a:xfrm>
            <a:off x="971528" y="5553236"/>
            <a:ext cx="6000628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20FEB114-053B-4288-BA55-2895AFD78561}"/>
              </a:ext>
            </a:extLst>
          </p:cNvPr>
          <p:cNvCxnSpPr>
            <a:cxnSpLocks/>
          </p:cNvCxnSpPr>
          <p:nvPr/>
        </p:nvCxnSpPr>
        <p:spPr bwMode="auto">
          <a:xfrm>
            <a:off x="3347864" y="3320988"/>
            <a:ext cx="0" cy="190821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242B5F5F-D363-4C02-8612-F358BC3F6833}"/>
              </a:ext>
            </a:extLst>
          </p:cNvPr>
          <p:cNvCxnSpPr>
            <a:cxnSpLocks/>
          </p:cNvCxnSpPr>
          <p:nvPr/>
        </p:nvCxnSpPr>
        <p:spPr bwMode="auto">
          <a:xfrm>
            <a:off x="2195736" y="2421825"/>
            <a:ext cx="0" cy="135247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82" name="文本框 84">
            <a:extLst>
              <a:ext uri="{FF2B5EF4-FFF2-40B4-BE49-F238E27FC236}">
                <a16:creationId xmlns:a16="http://schemas.microsoft.com/office/drawing/2014/main" id="{C1EB2AE2-D412-4513-ABB0-106CCBA69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1842" y="2295490"/>
            <a:ext cx="297236" cy="48543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+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4DE59DD0-AEBF-4928-A2E5-5D9CC95045D8}"/>
              </a:ext>
            </a:extLst>
          </p:cNvPr>
          <p:cNvCxnSpPr>
            <a:cxnSpLocks/>
          </p:cNvCxnSpPr>
          <p:nvPr/>
        </p:nvCxnSpPr>
        <p:spPr bwMode="auto">
          <a:xfrm flipH="1">
            <a:off x="2195737" y="2421825"/>
            <a:ext cx="506105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EC0EF5D8-4E37-4341-8CFC-4AB4B9E7D04A}"/>
              </a:ext>
            </a:extLst>
          </p:cNvPr>
          <p:cNvCxnSpPr>
            <a:cxnSpLocks/>
          </p:cNvCxnSpPr>
          <p:nvPr/>
        </p:nvCxnSpPr>
        <p:spPr bwMode="auto">
          <a:xfrm>
            <a:off x="3203848" y="2156296"/>
            <a:ext cx="0" cy="38270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8BBC7B48-0692-4CE0-978F-123FD923A578}"/>
              </a:ext>
            </a:extLst>
          </p:cNvPr>
          <p:cNvCxnSpPr>
            <a:cxnSpLocks/>
          </p:cNvCxnSpPr>
          <p:nvPr/>
        </p:nvCxnSpPr>
        <p:spPr bwMode="auto">
          <a:xfrm>
            <a:off x="971528" y="2156296"/>
            <a:ext cx="2232320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C0B66B49-3E00-464C-A6CF-C1BAAD86DC4D}"/>
              </a:ext>
            </a:extLst>
          </p:cNvPr>
          <p:cNvCxnSpPr>
            <a:cxnSpLocks/>
          </p:cNvCxnSpPr>
          <p:nvPr/>
        </p:nvCxnSpPr>
        <p:spPr bwMode="auto">
          <a:xfrm>
            <a:off x="971528" y="2156296"/>
            <a:ext cx="0" cy="146888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34">
            <a:extLst>
              <a:ext uri="{FF2B5EF4-FFF2-40B4-BE49-F238E27FC236}">
                <a16:creationId xmlns:a16="http://schemas.microsoft.com/office/drawing/2014/main" id="{CEB72BBB-0EF6-4F4C-B7DF-3ABB02A5AE4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312374" y="2550096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023B29F1-AEBC-49A3-8D26-08B30F89C5CB}"/>
              </a:ext>
            </a:extLst>
          </p:cNvPr>
          <p:cNvCxnSpPr>
            <a:cxnSpLocks/>
          </p:cNvCxnSpPr>
          <p:nvPr/>
        </p:nvCxnSpPr>
        <p:spPr bwMode="auto">
          <a:xfrm flipH="1">
            <a:off x="2195738" y="3032956"/>
            <a:ext cx="3270683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C99E8884-2BE4-489B-A0B3-503ECC7CA14C}"/>
              </a:ext>
            </a:extLst>
          </p:cNvPr>
          <p:cNvCxnSpPr>
            <a:cxnSpLocks/>
          </p:cNvCxnSpPr>
          <p:nvPr/>
        </p:nvCxnSpPr>
        <p:spPr bwMode="auto">
          <a:xfrm>
            <a:off x="3685405" y="3861048"/>
            <a:ext cx="0" cy="2160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9B8A9937-1092-4007-8EAE-9FD59B1CEDE5}"/>
              </a:ext>
            </a:extLst>
          </p:cNvPr>
          <p:cNvCxnSpPr>
            <a:cxnSpLocks/>
          </p:cNvCxnSpPr>
          <p:nvPr/>
        </p:nvCxnSpPr>
        <p:spPr bwMode="auto">
          <a:xfrm flipH="1">
            <a:off x="3075073" y="3789040"/>
            <a:ext cx="262384" cy="0"/>
          </a:xfrm>
          <a:prstGeom prst="line">
            <a:avLst/>
          </a:prstGeom>
          <a:ln w="25400">
            <a:solidFill>
              <a:schemeClr val="tx1"/>
            </a:solidFill>
            <a:headEnd type="oval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D6CA092C-4AB2-471C-9F4B-EF1315E91C09}"/>
              </a:ext>
            </a:extLst>
          </p:cNvPr>
          <p:cNvCxnSpPr>
            <a:cxnSpLocks/>
          </p:cNvCxnSpPr>
          <p:nvPr/>
        </p:nvCxnSpPr>
        <p:spPr bwMode="auto">
          <a:xfrm>
            <a:off x="971528" y="3882309"/>
            <a:ext cx="0" cy="167092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C9D1FABD-6230-4C4D-8041-85237223FCBF}"/>
              </a:ext>
            </a:extLst>
          </p:cNvPr>
          <p:cNvGrpSpPr/>
          <p:nvPr/>
        </p:nvGrpSpPr>
        <p:grpSpPr>
          <a:xfrm>
            <a:off x="971528" y="3467278"/>
            <a:ext cx="759731" cy="559048"/>
            <a:chOff x="927978" y="2700022"/>
            <a:chExt cx="759731" cy="559048"/>
          </a:xfrm>
        </p:grpSpPr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21F3D203-BCF0-4B63-AE7F-73B5457602B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3115053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60C431F2-4F7C-4818-979C-70885E9D878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2857922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F716213C-707B-494B-8CC3-B74592E6734D}"/>
                </a:ext>
              </a:extLst>
            </p:cNvPr>
            <p:cNvSpPr/>
            <p:nvPr/>
          </p:nvSpPr>
          <p:spPr bwMode="auto">
            <a:xfrm>
              <a:off x="1180348" y="2700022"/>
              <a:ext cx="253680" cy="559048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latin typeface="Arial" charset="0"/>
                </a:rPr>
                <a:t>1</a:t>
              </a: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1DCD08B2-1DEC-4DD4-B8FD-2A789D0AA78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34028" y="3007041"/>
              <a:ext cx="25368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81DBBFF0-27C1-4BB4-9984-C20BA3E353C1}"/>
              </a:ext>
            </a:extLst>
          </p:cNvPr>
          <p:cNvCxnSpPr>
            <a:cxnSpLocks/>
          </p:cNvCxnSpPr>
          <p:nvPr/>
        </p:nvCxnSpPr>
        <p:spPr bwMode="auto">
          <a:xfrm flipH="1">
            <a:off x="2440205" y="2661007"/>
            <a:ext cx="265388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7845651A-526F-4A49-9B0E-297BDF8EF59B}"/>
              </a:ext>
            </a:extLst>
          </p:cNvPr>
          <p:cNvCxnSpPr>
            <a:cxnSpLocks/>
          </p:cNvCxnSpPr>
          <p:nvPr/>
        </p:nvCxnSpPr>
        <p:spPr bwMode="auto">
          <a:xfrm flipH="1">
            <a:off x="3010468" y="2534708"/>
            <a:ext cx="193380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91BAD91A-CB58-4D27-B3FA-5862F070AB1F}"/>
              </a:ext>
            </a:extLst>
          </p:cNvPr>
          <p:cNvGrpSpPr/>
          <p:nvPr/>
        </p:nvGrpSpPr>
        <p:grpSpPr>
          <a:xfrm>
            <a:off x="3680767" y="3461939"/>
            <a:ext cx="759731" cy="507121"/>
            <a:chOff x="927978" y="2700022"/>
            <a:chExt cx="759731" cy="559048"/>
          </a:xfrm>
        </p:grpSpPr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E8456476-68E2-4F67-A5E1-2028473694A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3139998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984A9330-8895-4519-88A1-46C7AF92FBA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2857922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A37EA409-060C-4123-BF91-0AC761CD7AB6}"/>
                </a:ext>
              </a:extLst>
            </p:cNvPr>
            <p:cNvSpPr/>
            <p:nvPr/>
          </p:nvSpPr>
          <p:spPr bwMode="auto">
            <a:xfrm>
              <a:off x="1180348" y="2700022"/>
              <a:ext cx="253680" cy="559048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latin typeface="Arial" charset="0"/>
                </a:rPr>
                <a:t>1</a:t>
              </a: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4A7BA5CF-F2A7-4DDE-B5DF-A0F01A6E18A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34028" y="3007041"/>
              <a:ext cx="25368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F19C5F93-5930-46C5-AD20-44FE702755A3}"/>
              </a:ext>
            </a:extLst>
          </p:cNvPr>
          <p:cNvGrpSpPr/>
          <p:nvPr/>
        </p:nvGrpSpPr>
        <p:grpSpPr>
          <a:xfrm>
            <a:off x="5466421" y="3176972"/>
            <a:ext cx="784147" cy="507121"/>
            <a:chOff x="903562" y="2700022"/>
            <a:chExt cx="784147" cy="559048"/>
          </a:xfrm>
        </p:grpSpPr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AC26DA3A-29CA-466F-93D9-E03884B4007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3128142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C59F8347-27CD-411A-AF4F-F1ECA736C9F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03562" y="2850307"/>
              <a:ext cx="289804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E332C6D6-A1FF-42AE-9855-3DD11C229354}"/>
                </a:ext>
              </a:extLst>
            </p:cNvPr>
            <p:cNvSpPr/>
            <p:nvPr/>
          </p:nvSpPr>
          <p:spPr bwMode="auto">
            <a:xfrm>
              <a:off x="1180348" y="2700022"/>
              <a:ext cx="253680" cy="559048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latin typeface="Arial" charset="0"/>
                </a:rPr>
                <a:t>1</a:t>
              </a: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16C84AD9-3DC1-489F-A036-FB1011C5419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34028" y="3009070"/>
              <a:ext cx="25368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6138FCC2-2A63-4258-A623-ADAA989AE6A7}"/>
              </a:ext>
            </a:extLst>
          </p:cNvPr>
          <p:cNvGrpSpPr/>
          <p:nvPr/>
        </p:nvGrpSpPr>
        <p:grpSpPr>
          <a:xfrm>
            <a:off x="5288186" y="3897052"/>
            <a:ext cx="759731" cy="507121"/>
            <a:chOff x="927978" y="2700022"/>
            <a:chExt cx="759731" cy="559048"/>
          </a:xfrm>
        </p:grpSpPr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108BDC16-64AD-4871-A82C-4AD1521395F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3128142"/>
              <a:ext cx="265388" cy="0"/>
            </a:xfrm>
            <a:prstGeom prst="line">
              <a:avLst/>
            </a:prstGeom>
            <a:ln w="25400">
              <a:solidFill>
                <a:srgbClr val="00B050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957D73EA-714E-49DC-B5ED-8ADA4B20138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2850307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0CF400B4-8964-4E6D-8C87-8B07985209B1}"/>
                </a:ext>
              </a:extLst>
            </p:cNvPr>
            <p:cNvSpPr/>
            <p:nvPr/>
          </p:nvSpPr>
          <p:spPr bwMode="auto">
            <a:xfrm>
              <a:off x="1180348" y="2700022"/>
              <a:ext cx="253680" cy="559048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latin typeface="Arial" charset="0"/>
                </a:rPr>
                <a:t>1</a:t>
              </a: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997E3EBD-534B-410F-B721-F88BED4451A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34028" y="3009070"/>
              <a:ext cx="253681" cy="0"/>
            </a:xfrm>
            <a:prstGeom prst="line">
              <a:avLst/>
            </a:prstGeom>
            <a:ln w="25400">
              <a:solidFill>
                <a:srgbClr val="00B050"/>
              </a:solidFill>
              <a:headEnd type="non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7777E192-3225-4144-B237-A53666D20AE9}"/>
              </a:ext>
            </a:extLst>
          </p:cNvPr>
          <p:cNvGrpSpPr/>
          <p:nvPr/>
        </p:nvGrpSpPr>
        <p:grpSpPr>
          <a:xfrm rot="10800000">
            <a:off x="5541597" y="4689140"/>
            <a:ext cx="759731" cy="507121"/>
            <a:chOff x="927978" y="2700022"/>
            <a:chExt cx="759731" cy="559048"/>
          </a:xfrm>
        </p:grpSpPr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FCF15624-CF04-4314-9406-5FA8847D0EE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3128142"/>
              <a:ext cx="265388" cy="0"/>
            </a:xfrm>
            <a:prstGeom prst="line">
              <a:avLst/>
            </a:prstGeom>
            <a:ln w="25400">
              <a:solidFill>
                <a:srgbClr val="00B050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5A10BD7E-2772-4707-92D7-8344269BE80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2850307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75BBA8DF-B538-48E2-96E6-BFD71C5DA230}"/>
                </a:ext>
              </a:extLst>
            </p:cNvPr>
            <p:cNvSpPr/>
            <p:nvPr/>
          </p:nvSpPr>
          <p:spPr bwMode="auto">
            <a:xfrm rot="10800000">
              <a:off x="1180348" y="2700022"/>
              <a:ext cx="253680" cy="559048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latin typeface="Arial" charset="0"/>
                </a:rPr>
                <a:t>1</a:t>
              </a: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B5EECA95-36FD-4CD7-8645-BEC9DAE192C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34028" y="3009070"/>
              <a:ext cx="253681" cy="0"/>
            </a:xfrm>
            <a:prstGeom prst="line">
              <a:avLst/>
            </a:prstGeom>
            <a:ln w="25400">
              <a:solidFill>
                <a:srgbClr val="00B050"/>
              </a:solidFill>
              <a:headEnd type="non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文本框 84">
            <a:extLst>
              <a:ext uri="{FF2B5EF4-FFF2-40B4-BE49-F238E27FC236}">
                <a16:creationId xmlns:a16="http://schemas.microsoft.com/office/drawing/2014/main" id="{726DB21D-6E21-472C-A8A8-D40A7C587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190" y="5082310"/>
            <a:ext cx="457695" cy="32691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AE98D136-C114-4769-884B-F07147FE46BA}"/>
              </a:ext>
            </a:extLst>
          </p:cNvPr>
          <p:cNvCxnSpPr>
            <a:cxnSpLocks/>
          </p:cNvCxnSpPr>
          <p:nvPr/>
        </p:nvCxnSpPr>
        <p:spPr bwMode="auto">
          <a:xfrm flipH="1">
            <a:off x="3337457" y="5244431"/>
            <a:ext cx="1103042" cy="0"/>
          </a:xfrm>
          <a:prstGeom prst="line">
            <a:avLst/>
          </a:prstGeom>
          <a:ln w="25400">
            <a:solidFill>
              <a:srgbClr val="00B050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AD5397DE-9D47-46F9-B695-30F2DF83B43D}"/>
              </a:ext>
            </a:extLst>
          </p:cNvPr>
          <p:cNvCxnSpPr>
            <a:cxnSpLocks/>
          </p:cNvCxnSpPr>
          <p:nvPr/>
        </p:nvCxnSpPr>
        <p:spPr bwMode="auto">
          <a:xfrm flipH="1">
            <a:off x="4887885" y="5238080"/>
            <a:ext cx="400548" cy="0"/>
          </a:xfrm>
          <a:prstGeom prst="line">
            <a:avLst/>
          </a:prstGeom>
          <a:ln w="25400">
            <a:solidFill>
              <a:srgbClr val="00B050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0F21E95B-C7FA-4387-B386-4D0845C3C32B}"/>
              </a:ext>
            </a:extLst>
          </p:cNvPr>
          <p:cNvCxnSpPr>
            <a:cxnSpLocks/>
          </p:cNvCxnSpPr>
          <p:nvPr/>
        </p:nvCxnSpPr>
        <p:spPr bwMode="auto">
          <a:xfrm>
            <a:off x="5283104" y="4285406"/>
            <a:ext cx="0" cy="9526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3CA42F07-140E-410D-BBA4-84C3B8C36A84}"/>
              </a:ext>
            </a:extLst>
          </p:cNvPr>
          <p:cNvCxnSpPr>
            <a:cxnSpLocks/>
          </p:cNvCxnSpPr>
          <p:nvPr/>
        </p:nvCxnSpPr>
        <p:spPr bwMode="auto">
          <a:xfrm>
            <a:off x="5075371" y="2396765"/>
            <a:ext cx="0" cy="116856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CFE21701-8462-4059-BE05-FB95C90C6250}"/>
              </a:ext>
            </a:extLst>
          </p:cNvPr>
          <p:cNvCxnSpPr>
            <a:cxnSpLocks/>
          </p:cNvCxnSpPr>
          <p:nvPr/>
        </p:nvCxnSpPr>
        <p:spPr bwMode="auto">
          <a:xfrm flipH="1">
            <a:off x="5072470" y="4545124"/>
            <a:ext cx="2115710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9C765A48-4E41-42C2-B15B-3AFA0C3EEC8E}"/>
              </a:ext>
            </a:extLst>
          </p:cNvPr>
          <p:cNvCxnSpPr>
            <a:cxnSpLocks/>
          </p:cNvCxnSpPr>
          <p:nvPr/>
        </p:nvCxnSpPr>
        <p:spPr bwMode="auto">
          <a:xfrm>
            <a:off x="5074512" y="4033378"/>
            <a:ext cx="0" cy="5117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98AE0818-081E-47AA-BD3F-E68136DF936D}"/>
              </a:ext>
            </a:extLst>
          </p:cNvPr>
          <p:cNvCxnSpPr>
            <a:cxnSpLocks/>
          </p:cNvCxnSpPr>
          <p:nvPr/>
        </p:nvCxnSpPr>
        <p:spPr bwMode="auto">
          <a:xfrm flipH="1">
            <a:off x="4887885" y="3565326"/>
            <a:ext cx="602952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81E8FE28-374A-41B8-9D43-EC78271543EA}"/>
              </a:ext>
            </a:extLst>
          </p:cNvPr>
          <p:cNvCxnSpPr>
            <a:cxnSpLocks/>
          </p:cNvCxnSpPr>
          <p:nvPr/>
        </p:nvCxnSpPr>
        <p:spPr bwMode="auto">
          <a:xfrm>
            <a:off x="7188180" y="4177394"/>
            <a:ext cx="0" cy="36773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024E67C6-EBFC-46A0-AB7F-C6481BB56246}"/>
              </a:ext>
            </a:extLst>
          </p:cNvPr>
          <p:cNvCxnSpPr>
            <a:cxnSpLocks/>
          </p:cNvCxnSpPr>
          <p:nvPr/>
        </p:nvCxnSpPr>
        <p:spPr bwMode="auto">
          <a:xfrm flipH="1">
            <a:off x="7188180" y="4185221"/>
            <a:ext cx="226382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34">
            <a:extLst>
              <a:ext uri="{FF2B5EF4-FFF2-40B4-BE49-F238E27FC236}">
                <a16:creationId xmlns:a16="http://schemas.microsoft.com/office/drawing/2014/main" id="{559879BB-D941-47C3-AB01-5AF1633C1CD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441784" y="3058925"/>
            <a:ext cx="1138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rj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8" name="TextBox 34">
            <a:extLst>
              <a:ext uri="{FF2B5EF4-FFF2-40B4-BE49-F238E27FC236}">
                <a16:creationId xmlns:a16="http://schemas.microsoft.com/office/drawing/2014/main" id="{F2B226D8-11B3-44D5-B399-072AC0A100F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425926" y="3792366"/>
            <a:ext cx="1827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rd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18" name="直接连接符 217">
            <a:extLst>
              <a:ext uri="{FF2B5EF4-FFF2-40B4-BE49-F238E27FC236}">
                <a16:creationId xmlns:a16="http://schemas.microsoft.com/office/drawing/2014/main" id="{DC796EEA-F073-439F-94F6-B3A530A0892F}"/>
              </a:ext>
            </a:extLst>
          </p:cNvPr>
          <p:cNvCxnSpPr>
            <a:cxnSpLocks/>
          </p:cNvCxnSpPr>
          <p:nvPr/>
        </p:nvCxnSpPr>
        <p:spPr bwMode="auto">
          <a:xfrm>
            <a:off x="6271420" y="4807907"/>
            <a:ext cx="700736" cy="0"/>
          </a:xfrm>
          <a:prstGeom prst="line">
            <a:avLst/>
          </a:prstGeom>
          <a:ln w="25400">
            <a:solidFill>
              <a:srgbClr val="00B050"/>
            </a:solidFill>
            <a:headEnd type="none" w="sm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文本框 84">
            <a:extLst>
              <a:ext uri="{FF2B5EF4-FFF2-40B4-BE49-F238E27FC236}">
                <a16:creationId xmlns:a16="http://schemas.microsoft.com/office/drawing/2014/main" id="{BA221CF5-8FA6-4E97-BD85-C53F1059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221" y="2172332"/>
            <a:ext cx="536111" cy="70856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CMP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23" name="直接连接符 222">
            <a:extLst>
              <a:ext uri="{FF2B5EF4-FFF2-40B4-BE49-F238E27FC236}">
                <a16:creationId xmlns:a16="http://schemas.microsoft.com/office/drawing/2014/main" id="{39F784EE-0077-4855-9791-5D951195FC0A}"/>
              </a:ext>
            </a:extLst>
          </p:cNvPr>
          <p:cNvCxnSpPr>
            <a:cxnSpLocks/>
          </p:cNvCxnSpPr>
          <p:nvPr/>
        </p:nvCxnSpPr>
        <p:spPr bwMode="auto">
          <a:xfrm>
            <a:off x="5283104" y="2672916"/>
            <a:ext cx="0" cy="136046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224" name="直接连接符 223">
            <a:extLst>
              <a:ext uri="{FF2B5EF4-FFF2-40B4-BE49-F238E27FC236}">
                <a16:creationId xmlns:a16="http://schemas.microsoft.com/office/drawing/2014/main" id="{1DB8A5D2-B8C9-484B-BE1C-49DE0E127F18}"/>
              </a:ext>
            </a:extLst>
          </p:cNvPr>
          <p:cNvCxnSpPr>
            <a:cxnSpLocks/>
          </p:cNvCxnSpPr>
          <p:nvPr/>
        </p:nvCxnSpPr>
        <p:spPr bwMode="auto">
          <a:xfrm>
            <a:off x="5466421" y="3032956"/>
            <a:ext cx="0" cy="28034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7" name="直接连接符 226">
            <a:extLst>
              <a:ext uri="{FF2B5EF4-FFF2-40B4-BE49-F238E27FC236}">
                <a16:creationId xmlns:a16="http://schemas.microsoft.com/office/drawing/2014/main" id="{CBE1AB66-F98D-42E0-A4AA-FF6B249D4992}"/>
              </a:ext>
            </a:extLst>
          </p:cNvPr>
          <p:cNvCxnSpPr>
            <a:cxnSpLocks/>
          </p:cNvCxnSpPr>
          <p:nvPr/>
        </p:nvCxnSpPr>
        <p:spPr bwMode="auto">
          <a:xfrm flipH="1">
            <a:off x="5283104" y="2672916"/>
            <a:ext cx="971118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>
            <a:extLst>
              <a:ext uri="{FF2B5EF4-FFF2-40B4-BE49-F238E27FC236}">
                <a16:creationId xmlns:a16="http://schemas.microsoft.com/office/drawing/2014/main" id="{7ADECCF5-F234-467B-B917-4CC1E7C747E7}"/>
              </a:ext>
            </a:extLst>
          </p:cNvPr>
          <p:cNvCxnSpPr>
            <a:cxnSpLocks/>
          </p:cNvCxnSpPr>
          <p:nvPr/>
        </p:nvCxnSpPr>
        <p:spPr bwMode="auto">
          <a:xfrm flipH="1">
            <a:off x="5072470" y="2396765"/>
            <a:ext cx="1181751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>
            <a:extLst>
              <a:ext uri="{FF2B5EF4-FFF2-40B4-BE49-F238E27FC236}">
                <a16:creationId xmlns:a16="http://schemas.microsoft.com/office/drawing/2014/main" id="{A83B56C2-E6B8-41A8-A0F6-88B27072C28F}"/>
              </a:ext>
            </a:extLst>
          </p:cNvPr>
          <p:cNvCxnSpPr>
            <a:cxnSpLocks/>
          </p:cNvCxnSpPr>
          <p:nvPr/>
        </p:nvCxnSpPr>
        <p:spPr bwMode="auto">
          <a:xfrm flipH="1">
            <a:off x="6042836" y="4177394"/>
            <a:ext cx="211385" cy="0"/>
          </a:xfrm>
          <a:prstGeom prst="line">
            <a:avLst/>
          </a:prstGeom>
          <a:ln w="25400">
            <a:solidFill>
              <a:srgbClr val="00B050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5DDE6A48-1A93-45F1-8A22-B366A455B8D6}"/>
              </a:ext>
            </a:extLst>
          </p:cNvPr>
          <p:cNvCxnSpPr>
            <a:cxnSpLocks/>
          </p:cNvCxnSpPr>
          <p:nvPr/>
        </p:nvCxnSpPr>
        <p:spPr bwMode="auto">
          <a:xfrm flipH="1">
            <a:off x="2008056" y="3774297"/>
            <a:ext cx="619729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F9D815F1-038A-40D3-8F76-B2495896749A}"/>
              </a:ext>
            </a:extLst>
          </p:cNvPr>
          <p:cNvCxnSpPr>
            <a:cxnSpLocks/>
          </p:cNvCxnSpPr>
          <p:nvPr/>
        </p:nvCxnSpPr>
        <p:spPr bwMode="auto">
          <a:xfrm flipH="1">
            <a:off x="6790332" y="2534708"/>
            <a:ext cx="229940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34">
            <a:extLst>
              <a:ext uri="{FF2B5EF4-FFF2-40B4-BE49-F238E27FC236}">
                <a16:creationId xmlns:a16="http://schemas.microsoft.com/office/drawing/2014/main" id="{1839C2B2-05C7-4F96-A7A7-62DF8C5EF17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427138" y="4957495"/>
            <a:ext cx="37510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si20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3" name="标题 312">
            <a:extLst>
              <a:ext uri="{FF2B5EF4-FFF2-40B4-BE49-F238E27FC236}">
                <a16:creationId xmlns:a16="http://schemas.microsoft.com/office/drawing/2014/main" id="{54CCFCC0-E14A-44C8-88E7-BCD3C365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单周期数据通路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lu12i.w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3C191DC8-4FD6-4053-A289-C09B7A17A4AE}"/>
              </a:ext>
            </a:extLst>
          </p:cNvPr>
          <p:cNvCxnSpPr>
            <a:cxnSpLocks/>
          </p:cNvCxnSpPr>
          <p:nvPr/>
        </p:nvCxnSpPr>
        <p:spPr bwMode="auto">
          <a:xfrm>
            <a:off x="6972156" y="4811073"/>
            <a:ext cx="0" cy="74216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内容占位符 2">
            <a:extLst>
              <a:ext uri="{FF2B5EF4-FFF2-40B4-BE49-F238E27FC236}">
                <a16:creationId xmlns:a16="http://schemas.microsoft.com/office/drawing/2014/main" id="{FE9B610E-1138-4798-A548-ADB6C3D672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511143"/>
          </a:xfrm>
        </p:spPr>
        <p:txBody>
          <a:bodyPr/>
          <a:lstStyle/>
          <a:p>
            <a:r>
              <a:rPr lang="en-US" altLang="zh-CN" sz="2400" b="0"/>
              <a:t>lu12i.w  rd, si20	# rd  = {si20, 12’b0}</a:t>
            </a:r>
          </a:p>
        </p:txBody>
      </p:sp>
      <p:pic>
        <p:nvPicPr>
          <p:cNvPr id="93" name="图片 92">
            <a:extLst>
              <a:ext uri="{FF2B5EF4-FFF2-40B4-BE49-F238E27FC236}">
                <a16:creationId xmlns:a16="http://schemas.microsoft.com/office/drawing/2014/main" id="{A4032EA8-BD1A-4635-BFE3-81C25D725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697252"/>
            <a:ext cx="8229595" cy="465119"/>
          </a:xfrm>
          <a:prstGeom prst="rect">
            <a:avLst/>
          </a:prstGeom>
        </p:spPr>
      </p:pic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A9C1333F-3F1A-49EE-972A-469989616A8F}"/>
              </a:ext>
            </a:extLst>
          </p:cNvPr>
          <p:cNvCxnSpPr>
            <a:cxnSpLocks/>
          </p:cNvCxnSpPr>
          <p:nvPr/>
        </p:nvCxnSpPr>
        <p:spPr bwMode="auto">
          <a:xfrm flipH="1">
            <a:off x="6790332" y="3820833"/>
            <a:ext cx="181824" cy="0"/>
          </a:xfrm>
          <a:prstGeom prst="line">
            <a:avLst/>
          </a:prstGeom>
          <a:ln w="25400">
            <a:solidFill>
              <a:srgbClr val="00B050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页脚占位符 1">
            <a:extLst>
              <a:ext uri="{FF2B5EF4-FFF2-40B4-BE49-F238E27FC236}">
                <a16:creationId xmlns:a16="http://schemas.microsoft.com/office/drawing/2014/main" id="{E2CA4506-1B78-4F1E-9FD2-BC3A50E7AD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2024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计算机组成原理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(H)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灯片编号占位符 2">
            <a:extLst>
              <a:ext uri="{FF2B5EF4-FFF2-40B4-BE49-F238E27FC236}">
                <a16:creationId xmlns:a16="http://schemas.microsoft.com/office/drawing/2014/main" id="{BCB1A5A6-56B8-44C8-AE9C-87DBB3A930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0930E-2265-4A0B-94A4-F48B63590D63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日期占位符 3">
            <a:extLst>
              <a:ext uri="{FF2B5EF4-FFF2-40B4-BE49-F238E27FC236}">
                <a16:creationId xmlns:a16="http://schemas.microsoft.com/office/drawing/2014/main" id="{40BF6A1A-1A78-491D-9EDD-4957EF61193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1C1C41-491A-4503-95D8-5269D6662465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2024/4/1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170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Box 34">
            <a:extLst>
              <a:ext uri="{FF2B5EF4-FFF2-40B4-BE49-F238E27FC236}">
                <a16:creationId xmlns:a16="http://schemas.microsoft.com/office/drawing/2014/main" id="{D745D2D6-4AA2-4D23-87CA-D6BD1E58EC7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318687" y="2434875"/>
            <a:ext cx="20518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7" name="TextBox 34">
            <a:extLst>
              <a:ext uri="{FF2B5EF4-FFF2-40B4-BE49-F238E27FC236}">
                <a16:creationId xmlns:a16="http://schemas.microsoft.com/office/drawing/2014/main" id="{EDF893DA-0164-4EC6-8E3A-F3821EDC3A8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426461" y="3362799"/>
            <a:ext cx="17152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rk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文本框 84">
            <a:extLst>
              <a:ext uri="{FF2B5EF4-FFF2-40B4-BE49-F238E27FC236}">
                <a16:creationId xmlns:a16="http://schemas.microsoft.com/office/drawing/2014/main" id="{6BA4213F-C7EA-4436-8A4B-9B8F54976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684" y="3392996"/>
            <a:ext cx="280110" cy="780040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vert270"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E567572-8E1B-42C7-B40F-FDEA3FF49D29}"/>
              </a:ext>
            </a:extLst>
          </p:cNvPr>
          <p:cNvCxnSpPr>
            <a:cxnSpLocks/>
          </p:cNvCxnSpPr>
          <p:nvPr/>
        </p:nvCxnSpPr>
        <p:spPr bwMode="auto">
          <a:xfrm flipH="1">
            <a:off x="3347864" y="3605173"/>
            <a:ext cx="357139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84">
            <a:extLst>
              <a:ext uri="{FF2B5EF4-FFF2-40B4-BE49-F238E27FC236}">
                <a16:creationId xmlns:a16="http://schemas.microsoft.com/office/drawing/2014/main" id="{D33EED27-BAA8-4E2A-A9D6-E89B333D2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784" y="3407859"/>
            <a:ext cx="457695" cy="765178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E70C486-17D1-41B9-A3EB-7A3BA15DE6BF}"/>
              </a:ext>
            </a:extLst>
          </p:cNvPr>
          <p:cNvCxnSpPr>
            <a:cxnSpLocks/>
          </p:cNvCxnSpPr>
          <p:nvPr/>
        </p:nvCxnSpPr>
        <p:spPr bwMode="auto">
          <a:xfrm flipH="1">
            <a:off x="4887885" y="4033378"/>
            <a:ext cx="395219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84">
            <a:extLst>
              <a:ext uri="{FF2B5EF4-FFF2-40B4-BE49-F238E27FC236}">
                <a16:creationId xmlns:a16="http://schemas.microsoft.com/office/drawing/2014/main" id="{F46BC1C9-C0CC-4407-8F38-8DD3C3E81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190" y="3176973"/>
            <a:ext cx="457695" cy="1240402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5E7F161-DFFB-4D32-9025-45D82E630120}"/>
              </a:ext>
            </a:extLst>
          </p:cNvPr>
          <p:cNvCxnSpPr>
            <a:cxnSpLocks/>
          </p:cNvCxnSpPr>
          <p:nvPr/>
        </p:nvCxnSpPr>
        <p:spPr bwMode="auto">
          <a:xfrm flipH="1">
            <a:off x="3347864" y="4077072"/>
            <a:ext cx="1082327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EA744A9-2EC7-4225-8C65-0694A52065FD}"/>
              </a:ext>
            </a:extLst>
          </p:cNvPr>
          <p:cNvCxnSpPr>
            <a:cxnSpLocks/>
          </p:cNvCxnSpPr>
          <p:nvPr/>
        </p:nvCxnSpPr>
        <p:spPr bwMode="auto">
          <a:xfrm flipH="1">
            <a:off x="4010625" y="4257092"/>
            <a:ext cx="419565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84">
            <a:extLst>
              <a:ext uri="{FF2B5EF4-FFF2-40B4-BE49-F238E27FC236}">
                <a16:creationId xmlns:a16="http://schemas.microsoft.com/office/drawing/2014/main" id="{508D19F5-D3EC-4E12-94BF-2C06A727A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304" y="3241068"/>
            <a:ext cx="550028" cy="113208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ALU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9DAB1B4-24AB-442F-A479-C38D76486B1C}"/>
              </a:ext>
            </a:extLst>
          </p:cNvPr>
          <p:cNvCxnSpPr>
            <a:cxnSpLocks/>
          </p:cNvCxnSpPr>
          <p:nvPr/>
        </p:nvCxnSpPr>
        <p:spPr bwMode="auto">
          <a:xfrm flipH="1">
            <a:off x="3347864" y="3320988"/>
            <a:ext cx="1093996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84">
            <a:extLst>
              <a:ext uri="{FF2B5EF4-FFF2-40B4-BE49-F238E27FC236}">
                <a16:creationId xmlns:a16="http://schemas.microsoft.com/office/drawing/2014/main" id="{6D984C86-F214-4201-932C-1F997C102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4561" y="3565326"/>
            <a:ext cx="457695" cy="838846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297CD284-B273-4A40-AED0-6F1BB7705529}"/>
              </a:ext>
            </a:extLst>
          </p:cNvPr>
          <p:cNvCxnSpPr>
            <a:cxnSpLocks/>
          </p:cNvCxnSpPr>
          <p:nvPr/>
        </p:nvCxnSpPr>
        <p:spPr bwMode="auto">
          <a:xfrm flipH="1">
            <a:off x="6790332" y="3825044"/>
            <a:ext cx="627747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BB54D75-D2EA-43C2-A124-E27FC414793A}"/>
              </a:ext>
            </a:extLst>
          </p:cNvPr>
          <p:cNvCxnSpPr>
            <a:cxnSpLocks/>
          </p:cNvCxnSpPr>
          <p:nvPr/>
        </p:nvCxnSpPr>
        <p:spPr bwMode="auto">
          <a:xfrm flipH="1">
            <a:off x="7872256" y="3969060"/>
            <a:ext cx="228136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07ED3EC-3813-4428-989E-E2EC664B494F}"/>
              </a:ext>
            </a:extLst>
          </p:cNvPr>
          <p:cNvCxnSpPr>
            <a:cxnSpLocks/>
          </p:cNvCxnSpPr>
          <p:nvPr/>
        </p:nvCxnSpPr>
        <p:spPr bwMode="auto">
          <a:xfrm>
            <a:off x="6972156" y="3825044"/>
            <a:ext cx="0" cy="98286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0471EC7-B9B3-4306-B5E6-1A892A8952F1}"/>
              </a:ext>
            </a:extLst>
          </p:cNvPr>
          <p:cNvCxnSpPr>
            <a:cxnSpLocks/>
          </p:cNvCxnSpPr>
          <p:nvPr/>
        </p:nvCxnSpPr>
        <p:spPr bwMode="auto">
          <a:xfrm>
            <a:off x="3998142" y="4941168"/>
            <a:ext cx="1791012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99EBF6C-771C-4410-8A97-5FB75B31AD62}"/>
              </a:ext>
            </a:extLst>
          </p:cNvPr>
          <p:cNvCxnSpPr>
            <a:cxnSpLocks/>
          </p:cNvCxnSpPr>
          <p:nvPr/>
        </p:nvCxnSpPr>
        <p:spPr bwMode="auto">
          <a:xfrm>
            <a:off x="3995936" y="4257092"/>
            <a:ext cx="0" cy="6840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8F9E748-BD58-425C-B0BF-1D5A032C5670}"/>
              </a:ext>
            </a:extLst>
          </p:cNvPr>
          <p:cNvCxnSpPr>
            <a:cxnSpLocks/>
          </p:cNvCxnSpPr>
          <p:nvPr/>
        </p:nvCxnSpPr>
        <p:spPr bwMode="auto">
          <a:xfrm>
            <a:off x="8100392" y="3969060"/>
            <a:ext cx="0" cy="109087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584AA099-F9E3-4325-AFFF-C25BE2C8D926}"/>
              </a:ext>
            </a:extLst>
          </p:cNvPr>
          <p:cNvCxnSpPr>
            <a:cxnSpLocks/>
          </p:cNvCxnSpPr>
          <p:nvPr/>
        </p:nvCxnSpPr>
        <p:spPr bwMode="auto">
          <a:xfrm>
            <a:off x="6271420" y="5059935"/>
            <a:ext cx="1828972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8B734D25-092C-4F8F-AA5D-45EBDE16AE38}"/>
              </a:ext>
            </a:extLst>
          </p:cNvPr>
          <p:cNvCxnSpPr>
            <a:cxnSpLocks/>
          </p:cNvCxnSpPr>
          <p:nvPr/>
        </p:nvCxnSpPr>
        <p:spPr bwMode="auto">
          <a:xfrm>
            <a:off x="971528" y="5553236"/>
            <a:ext cx="6000628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20FEB114-053B-4288-BA55-2895AFD78561}"/>
              </a:ext>
            </a:extLst>
          </p:cNvPr>
          <p:cNvCxnSpPr>
            <a:cxnSpLocks/>
          </p:cNvCxnSpPr>
          <p:nvPr/>
        </p:nvCxnSpPr>
        <p:spPr bwMode="auto">
          <a:xfrm>
            <a:off x="3347864" y="2672916"/>
            <a:ext cx="0" cy="255628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242B5F5F-D363-4C02-8612-F358BC3F6833}"/>
              </a:ext>
            </a:extLst>
          </p:cNvPr>
          <p:cNvCxnSpPr>
            <a:cxnSpLocks/>
          </p:cNvCxnSpPr>
          <p:nvPr/>
        </p:nvCxnSpPr>
        <p:spPr bwMode="auto">
          <a:xfrm>
            <a:off x="2195736" y="2421825"/>
            <a:ext cx="0" cy="135247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82" name="文本框 84">
            <a:extLst>
              <a:ext uri="{FF2B5EF4-FFF2-40B4-BE49-F238E27FC236}">
                <a16:creationId xmlns:a16="http://schemas.microsoft.com/office/drawing/2014/main" id="{C1EB2AE2-D412-4513-ABB0-106CCBA69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1842" y="2295490"/>
            <a:ext cx="297236" cy="48543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+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4DE59DD0-AEBF-4928-A2E5-5D9CC95045D8}"/>
              </a:ext>
            </a:extLst>
          </p:cNvPr>
          <p:cNvCxnSpPr>
            <a:cxnSpLocks/>
          </p:cNvCxnSpPr>
          <p:nvPr/>
        </p:nvCxnSpPr>
        <p:spPr bwMode="auto">
          <a:xfrm flipH="1">
            <a:off x="2195737" y="2421825"/>
            <a:ext cx="506105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EC0EF5D8-4E37-4341-8CFC-4AB4B9E7D04A}"/>
              </a:ext>
            </a:extLst>
          </p:cNvPr>
          <p:cNvCxnSpPr>
            <a:cxnSpLocks/>
          </p:cNvCxnSpPr>
          <p:nvPr/>
        </p:nvCxnSpPr>
        <p:spPr bwMode="auto">
          <a:xfrm>
            <a:off x="3203848" y="2156296"/>
            <a:ext cx="0" cy="38270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8BBC7B48-0692-4CE0-978F-123FD923A578}"/>
              </a:ext>
            </a:extLst>
          </p:cNvPr>
          <p:cNvCxnSpPr>
            <a:cxnSpLocks/>
          </p:cNvCxnSpPr>
          <p:nvPr/>
        </p:nvCxnSpPr>
        <p:spPr bwMode="auto">
          <a:xfrm>
            <a:off x="971528" y="2156296"/>
            <a:ext cx="2232320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C0B66B49-3E00-464C-A6CF-C1BAAD86DC4D}"/>
              </a:ext>
            </a:extLst>
          </p:cNvPr>
          <p:cNvCxnSpPr>
            <a:cxnSpLocks/>
          </p:cNvCxnSpPr>
          <p:nvPr/>
        </p:nvCxnSpPr>
        <p:spPr bwMode="auto">
          <a:xfrm>
            <a:off x="971528" y="2156296"/>
            <a:ext cx="0" cy="146888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34">
            <a:extLst>
              <a:ext uri="{FF2B5EF4-FFF2-40B4-BE49-F238E27FC236}">
                <a16:creationId xmlns:a16="http://schemas.microsoft.com/office/drawing/2014/main" id="{CEB72BBB-0EF6-4F4C-B7DF-3ABB02A5AE4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312374" y="2550096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3" name="文本框 84">
            <a:extLst>
              <a:ext uri="{FF2B5EF4-FFF2-40B4-BE49-F238E27FC236}">
                <a16:creationId xmlns:a16="http://schemas.microsoft.com/office/drawing/2014/main" id="{DBBF460C-C161-49BB-B1AB-6E1AB2E15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213" y="2173475"/>
            <a:ext cx="457695" cy="691216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023B29F1-AEBC-49A3-8D26-08B30F89C5CB}"/>
              </a:ext>
            </a:extLst>
          </p:cNvPr>
          <p:cNvCxnSpPr>
            <a:cxnSpLocks/>
          </p:cNvCxnSpPr>
          <p:nvPr/>
        </p:nvCxnSpPr>
        <p:spPr bwMode="auto">
          <a:xfrm flipH="1">
            <a:off x="2195738" y="3032956"/>
            <a:ext cx="3270683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C99E8884-2BE4-489B-A0B3-503ECC7CA14C}"/>
              </a:ext>
            </a:extLst>
          </p:cNvPr>
          <p:cNvCxnSpPr>
            <a:cxnSpLocks/>
          </p:cNvCxnSpPr>
          <p:nvPr/>
        </p:nvCxnSpPr>
        <p:spPr bwMode="auto">
          <a:xfrm>
            <a:off x="3685405" y="3861048"/>
            <a:ext cx="0" cy="2160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9B8A9937-1092-4007-8EAE-9FD59B1CEDE5}"/>
              </a:ext>
            </a:extLst>
          </p:cNvPr>
          <p:cNvCxnSpPr>
            <a:cxnSpLocks/>
          </p:cNvCxnSpPr>
          <p:nvPr/>
        </p:nvCxnSpPr>
        <p:spPr bwMode="auto">
          <a:xfrm flipH="1">
            <a:off x="3075073" y="3789040"/>
            <a:ext cx="262384" cy="0"/>
          </a:xfrm>
          <a:prstGeom prst="line">
            <a:avLst/>
          </a:prstGeom>
          <a:ln w="25400">
            <a:solidFill>
              <a:schemeClr val="tx1"/>
            </a:solidFill>
            <a:headEnd type="oval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D6CA092C-4AB2-471C-9F4B-EF1315E91C09}"/>
              </a:ext>
            </a:extLst>
          </p:cNvPr>
          <p:cNvCxnSpPr>
            <a:cxnSpLocks/>
          </p:cNvCxnSpPr>
          <p:nvPr/>
        </p:nvCxnSpPr>
        <p:spPr bwMode="auto">
          <a:xfrm>
            <a:off x="971528" y="3882309"/>
            <a:ext cx="0" cy="167092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C9D1FABD-6230-4C4D-8041-85237223FCBF}"/>
              </a:ext>
            </a:extLst>
          </p:cNvPr>
          <p:cNvGrpSpPr/>
          <p:nvPr/>
        </p:nvGrpSpPr>
        <p:grpSpPr>
          <a:xfrm>
            <a:off x="971528" y="3467278"/>
            <a:ext cx="759731" cy="559048"/>
            <a:chOff x="927978" y="2700022"/>
            <a:chExt cx="759731" cy="559048"/>
          </a:xfrm>
        </p:grpSpPr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21F3D203-BCF0-4B63-AE7F-73B5457602B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3115053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60C431F2-4F7C-4818-979C-70885E9D878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2857922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F716213C-707B-494B-8CC3-B74592E6734D}"/>
                </a:ext>
              </a:extLst>
            </p:cNvPr>
            <p:cNvSpPr/>
            <p:nvPr/>
          </p:nvSpPr>
          <p:spPr bwMode="auto">
            <a:xfrm>
              <a:off x="1180348" y="2700022"/>
              <a:ext cx="253680" cy="559048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latin typeface="Arial" charset="0"/>
                </a:rPr>
                <a:t>1</a:t>
              </a: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1DCD08B2-1DEC-4DD4-B8FD-2A789D0AA78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34028" y="3007041"/>
              <a:ext cx="25368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81DBBFF0-27C1-4BB4-9984-C20BA3E353C1}"/>
              </a:ext>
            </a:extLst>
          </p:cNvPr>
          <p:cNvCxnSpPr>
            <a:cxnSpLocks/>
          </p:cNvCxnSpPr>
          <p:nvPr/>
        </p:nvCxnSpPr>
        <p:spPr bwMode="auto">
          <a:xfrm flipH="1">
            <a:off x="2440205" y="2661007"/>
            <a:ext cx="265388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7845651A-526F-4A49-9B0E-297BDF8EF59B}"/>
              </a:ext>
            </a:extLst>
          </p:cNvPr>
          <p:cNvCxnSpPr>
            <a:cxnSpLocks/>
          </p:cNvCxnSpPr>
          <p:nvPr/>
        </p:nvCxnSpPr>
        <p:spPr bwMode="auto">
          <a:xfrm flipH="1">
            <a:off x="3010468" y="2534708"/>
            <a:ext cx="193380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91BAD91A-CB58-4D27-B3FA-5862F070AB1F}"/>
              </a:ext>
            </a:extLst>
          </p:cNvPr>
          <p:cNvGrpSpPr/>
          <p:nvPr/>
        </p:nvGrpSpPr>
        <p:grpSpPr>
          <a:xfrm>
            <a:off x="3680767" y="3461939"/>
            <a:ext cx="759731" cy="507121"/>
            <a:chOff x="927978" y="2700022"/>
            <a:chExt cx="759731" cy="559048"/>
          </a:xfrm>
        </p:grpSpPr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E8456476-68E2-4F67-A5E1-2028473694A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3139998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984A9330-8895-4519-88A1-46C7AF92FBA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2857922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A37EA409-060C-4123-BF91-0AC761CD7AB6}"/>
                </a:ext>
              </a:extLst>
            </p:cNvPr>
            <p:cNvSpPr/>
            <p:nvPr/>
          </p:nvSpPr>
          <p:spPr bwMode="auto">
            <a:xfrm>
              <a:off x="1180348" y="2700022"/>
              <a:ext cx="253680" cy="559048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latin typeface="Arial" charset="0"/>
                </a:rPr>
                <a:t>1</a:t>
              </a: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4A7BA5CF-F2A7-4DDE-B5DF-A0F01A6E18A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34028" y="3007041"/>
              <a:ext cx="25368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F19C5F93-5930-46C5-AD20-44FE702755A3}"/>
              </a:ext>
            </a:extLst>
          </p:cNvPr>
          <p:cNvGrpSpPr/>
          <p:nvPr/>
        </p:nvGrpSpPr>
        <p:grpSpPr>
          <a:xfrm>
            <a:off x="5466421" y="3176972"/>
            <a:ext cx="784147" cy="507121"/>
            <a:chOff x="903562" y="2700022"/>
            <a:chExt cx="784147" cy="559048"/>
          </a:xfrm>
        </p:grpSpPr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AC26DA3A-29CA-466F-93D9-E03884B4007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3128142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C59F8347-27CD-411A-AF4F-F1ECA736C9F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03562" y="2850307"/>
              <a:ext cx="289804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E332C6D6-A1FF-42AE-9855-3DD11C229354}"/>
                </a:ext>
              </a:extLst>
            </p:cNvPr>
            <p:cNvSpPr/>
            <p:nvPr/>
          </p:nvSpPr>
          <p:spPr bwMode="auto">
            <a:xfrm>
              <a:off x="1180348" y="2700022"/>
              <a:ext cx="253680" cy="559048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latin typeface="Arial" charset="0"/>
                </a:rPr>
                <a:t>1</a:t>
              </a: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16C84AD9-3DC1-489F-A036-FB1011C5419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34028" y="3009070"/>
              <a:ext cx="25368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6138FCC2-2A63-4258-A623-ADAA989AE6A7}"/>
              </a:ext>
            </a:extLst>
          </p:cNvPr>
          <p:cNvGrpSpPr/>
          <p:nvPr/>
        </p:nvGrpSpPr>
        <p:grpSpPr>
          <a:xfrm>
            <a:off x="5288186" y="3897052"/>
            <a:ext cx="759731" cy="507121"/>
            <a:chOff x="927978" y="2700022"/>
            <a:chExt cx="759731" cy="559048"/>
          </a:xfrm>
        </p:grpSpPr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108BDC16-64AD-4871-A82C-4AD1521395F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3128142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957D73EA-714E-49DC-B5ED-8ADA4B20138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2850307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0CF400B4-8964-4E6D-8C87-8B07985209B1}"/>
                </a:ext>
              </a:extLst>
            </p:cNvPr>
            <p:cNvSpPr/>
            <p:nvPr/>
          </p:nvSpPr>
          <p:spPr bwMode="auto">
            <a:xfrm>
              <a:off x="1180348" y="2700022"/>
              <a:ext cx="253680" cy="559048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latin typeface="Arial" charset="0"/>
                </a:rPr>
                <a:t>1</a:t>
              </a: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997E3EBD-534B-410F-B721-F88BED4451A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34028" y="3009070"/>
              <a:ext cx="25368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7777E192-3225-4144-B237-A53666D20AE9}"/>
              </a:ext>
            </a:extLst>
          </p:cNvPr>
          <p:cNvGrpSpPr/>
          <p:nvPr/>
        </p:nvGrpSpPr>
        <p:grpSpPr>
          <a:xfrm rot="10800000">
            <a:off x="5795278" y="4689140"/>
            <a:ext cx="506050" cy="507121"/>
            <a:chOff x="927978" y="2700022"/>
            <a:chExt cx="506050" cy="559048"/>
          </a:xfrm>
        </p:grpSpPr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FCF15624-CF04-4314-9406-5FA8847D0EE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3128142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5A10BD7E-2772-4707-92D7-8344269BE80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2850307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75BBA8DF-B538-48E2-96E6-BFD71C5DA230}"/>
                </a:ext>
              </a:extLst>
            </p:cNvPr>
            <p:cNvSpPr/>
            <p:nvPr/>
          </p:nvSpPr>
          <p:spPr bwMode="auto">
            <a:xfrm rot="10800000">
              <a:off x="1180348" y="2700022"/>
              <a:ext cx="253680" cy="559048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latin typeface="Arial" charset="0"/>
                </a:rPr>
                <a:t>1</a:t>
              </a: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172E7F25-93C5-407B-9D69-622B32CC39FB}"/>
              </a:ext>
            </a:extLst>
          </p:cNvPr>
          <p:cNvCxnSpPr>
            <a:cxnSpLocks/>
          </p:cNvCxnSpPr>
          <p:nvPr/>
        </p:nvCxnSpPr>
        <p:spPr bwMode="auto">
          <a:xfrm flipH="1">
            <a:off x="3347864" y="2672916"/>
            <a:ext cx="468052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84">
            <a:extLst>
              <a:ext uri="{FF2B5EF4-FFF2-40B4-BE49-F238E27FC236}">
                <a16:creationId xmlns:a16="http://schemas.microsoft.com/office/drawing/2014/main" id="{726DB21D-6E21-472C-A8A8-D40A7C587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190" y="5082310"/>
            <a:ext cx="457695" cy="32691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AE98D136-C114-4769-884B-F07147FE46BA}"/>
              </a:ext>
            </a:extLst>
          </p:cNvPr>
          <p:cNvCxnSpPr>
            <a:cxnSpLocks/>
          </p:cNvCxnSpPr>
          <p:nvPr/>
        </p:nvCxnSpPr>
        <p:spPr bwMode="auto">
          <a:xfrm flipH="1">
            <a:off x="3337457" y="5244431"/>
            <a:ext cx="1103042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AD5397DE-9D47-46F9-B695-30F2DF83B43D}"/>
              </a:ext>
            </a:extLst>
          </p:cNvPr>
          <p:cNvCxnSpPr>
            <a:cxnSpLocks/>
          </p:cNvCxnSpPr>
          <p:nvPr/>
        </p:nvCxnSpPr>
        <p:spPr bwMode="auto">
          <a:xfrm flipH="1">
            <a:off x="4887885" y="5238080"/>
            <a:ext cx="400548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0F21E95B-C7FA-4387-B386-4D0845C3C32B}"/>
              </a:ext>
            </a:extLst>
          </p:cNvPr>
          <p:cNvCxnSpPr>
            <a:cxnSpLocks/>
          </p:cNvCxnSpPr>
          <p:nvPr/>
        </p:nvCxnSpPr>
        <p:spPr bwMode="auto">
          <a:xfrm>
            <a:off x="5283104" y="4285406"/>
            <a:ext cx="0" cy="9526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3CA42F07-140E-410D-BBA4-84C3B8C36A84}"/>
              </a:ext>
            </a:extLst>
          </p:cNvPr>
          <p:cNvCxnSpPr>
            <a:cxnSpLocks/>
          </p:cNvCxnSpPr>
          <p:nvPr/>
        </p:nvCxnSpPr>
        <p:spPr bwMode="auto">
          <a:xfrm>
            <a:off x="5075371" y="2396765"/>
            <a:ext cx="0" cy="116856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CFE21701-8462-4059-BE05-FB95C90C6250}"/>
              </a:ext>
            </a:extLst>
          </p:cNvPr>
          <p:cNvCxnSpPr>
            <a:cxnSpLocks/>
          </p:cNvCxnSpPr>
          <p:nvPr/>
        </p:nvCxnSpPr>
        <p:spPr bwMode="auto">
          <a:xfrm flipH="1">
            <a:off x="5072470" y="4545124"/>
            <a:ext cx="2115710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9C765A48-4E41-42C2-B15B-3AFA0C3EEC8E}"/>
              </a:ext>
            </a:extLst>
          </p:cNvPr>
          <p:cNvCxnSpPr>
            <a:cxnSpLocks/>
          </p:cNvCxnSpPr>
          <p:nvPr/>
        </p:nvCxnSpPr>
        <p:spPr bwMode="auto">
          <a:xfrm>
            <a:off x="5074512" y="4033378"/>
            <a:ext cx="0" cy="5117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98AE0818-081E-47AA-BD3F-E68136DF936D}"/>
              </a:ext>
            </a:extLst>
          </p:cNvPr>
          <p:cNvCxnSpPr>
            <a:cxnSpLocks/>
          </p:cNvCxnSpPr>
          <p:nvPr/>
        </p:nvCxnSpPr>
        <p:spPr bwMode="auto">
          <a:xfrm flipH="1">
            <a:off x="4887885" y="3565326"/>
            <a:ext cx="602952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81E8FE28-374A-41B8-9D43-EC78271543EA}"/>
              </a:ext>
            </a:extLst>
          </p:cNvPr>
          <p:cNvCxnSpPr>
            <a:cxnSpLocks/>
          </p:cNvCxnSpPr>
          <p:nvPr/>
        </p:nvCxnSpPr>
        <p:spPr bwMode="auto">
          <a:xfrm>
            <a:off x="7188180" y="4177394"/>
            <a:ext cx="0" cy="36773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024E67C6-EBFC-46A0-AB7F-C6481BB56246}"/>
              </a:ext>
            </a:extLst>
          </p:cNvPr>
          <p:cNvCxnSpPr>
            <a:cxnSpLocks/>
          </p:cNvCxnSpPr>
          <p:nvPr/>
        </p:nvCxnSpPr>
        <p:spPr bwMode="auto">
          <a:xfrm flipH="1">
            <a:off x="7188180" y="4185221"/>
            <a:ext cx="226382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34">
            <a:extLst>
              <a:ext uri="{FF2B5EF4-FFF2-40B4-BE49-F238E27FC236}">
                <a16:creationId xmlns:a16="http://schemas.microsoft.com/office/drawing/2014/main" id="{559879BB-D941-47C3-AB01-5AF1633C1CD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441784" y="3058925"/>
            <a:ext cx="1138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rj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8" name="TextBox 34">
            <a:extLst>
              <a:ext uri="{FF2B5EF4-FFF2-40B4-BE49-F238E27FC236}">
                <a16:creationId xmlns:a16="http://schemas.microsoft.com/office/drawing/2014/main" id="{F2B226D8-11B3-44D5-B399-072AC0A100F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425926" y="3792366"/>
            <a:ext cx="1827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rd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18" name="直接连接符 217">
            <a:extLst>
              <a:ext uri="{FF2B5EF4-FFF2-40B4-BE49-F238E27FC236}">
                <a16:creationId xmlns:a16="http://schemas.microsoft.com/office/drawing/2014/main" id="{DC796EEA-F073-439F-94F6-B3A530A0892F}"/>
              </a:ext>
            </a:extLst>
          </p:cNvPr>
          <p:cNvCxnSpPr>
            <a:cxnSpLocks/>
          </p:cNvCxnSpPr>
          <p:nvPr/>
        </p:nvCxnSpPr>
        <p:spPr bwMode="auto">
          <a:xfrm>
            <a:off x="6271420" y="4807907"/>
            <a:ext cx="700736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文本框 84">
            <a:extLst>
              <a:ext uri="{FF2B5EF4-FFF2-40B4-BE49-F238E27FC236}">
                <a16:creationId xmlns:a16="http://schemas.microsoft.com/office/drawing/2014/main" id="{BA221CF5-8FA6-4E97-BD85-C53F1059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221" y="2172332"/>
            <a:ext cx="536111" cy="70856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CMP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23" name="直接连接符 222">
            <a:extLst>
              <a:ext uri="{FF2B5EF4-FFF2-40B4-BE49-F238E27FC236}">
                <a16:creationId xmlns:a16="http://schemas.microsoft.com/office/drawing/2014/main" id="{39F784EE-0077-4855-9791-5D951195FC0A}"/>
              </a:ext>
            </a:extLst>
          </p:cNvPr>
          <p:cNvCxnSpPr>
            <a:cxnSpLocks/>
          </p:cNvCxnSpPr>
          <p:nvPr/>
        </p:nvCxnSpPr>
        <p:spPr bwMode="auto">
          <a:xfrm>
            <a:off x="5283104" y="2672916"/>
            <a:ext cx="0" cy="136046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224" name="直接连接符 223">
            <a:extLst>
              <a:ext uri="{FF2B5EF4-FFF2-40B4-BE49-F238E27FC236}">
                <a16:creationId xmlns:a16="http://schemas.microsoft.com/office/drawing/2014/main" id="{1DB8A5D2-B8C9-484B-BE1C-49DE0E127F18}"/>
              </a:ext>
            </a:extLst>
          </p:cNvPr>
          <p:cNvCxnSpPr>
            <a:cxnSpLocks/>
          </p:cNvCxnSpPr>
          <p:nvPr/>
        </p:nvCxnSpPr>
        <p:spPr bwMode="auto">
          <a:xfrm>
            <a:off x="5466421" y="3032956"/>
            <a:ext cx="0" cy="28803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7" name="直接连接符 226">
            <a:extLst>
              <a:ext uri="{FF2B5EF4-FFF2-40B4-BE49-F238E27FC236}">
                <a16:creationId xmlns:a16="http://schemas.microsoft.com/office/drawing/2014/main" id="{CBE1AB66-F98D-42E0-A4AA-FF6B249D4992}"/>
              </a:ext>
            </a:extLst>
          </p:cNvPr>
          <p:cNvCxnSpPr>
            <a:cxnSpLocks/>
          </p:cNvCxnSpPr>
          <p:nvPr/>
        </p:nvCxnSpPr>
        <p:spPr bwMode="auto">
          <a:xfrm flipH="1">
            <a:off x="5283104" y="2672916"/>
            <a:ext cx="971118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>
            <a:extLst>
              <a:ext uri="{FF2B5EF4-FFF2-40B4-BE49-F238E27FC236}">
                <a16:creationId xmlns:a16="http://schemas.microsoft.com/office/drawing/2014/main" id="{7ADECCF5-F234-467B-B917-4CC1E7C747E7}"/>
              </a:ext>
            </a:extLst>
          </p:cNvPr>
          <p:cNvCxnSpPr>
            <a:cxnSpLocks/>
          </p:cNvCxnSpPr>
          <p:nvPr/>
        </p:nvCxnSpPr>
        <p:spPr bwMode="auto">
          <a:xfrm flipH="1">
            <a:off x="5072470" y="2396765"/>
            <a:ext cx="1181751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>
            <a:extLst>
              <a:ext uri="{FF2B5EF4-FFF2-40B4-BE49-F238E27FC236}">
                <a16:creationId xmlns:a16="http://schemas.microsoft.com/office/drawing/2014/main" id="{A83B56C2-E6B8-41A8-A0F6-88B27072C28F}"/>
              </a:ext>
            </a:extLst>
          </p:cNvPr>
          <p:cNvCxnSpPr>
            <a:cxnSpLocks/>
          </p:cNvCxnSpPr>
          <p:nvPr/>
        </p:nvCxnSpPr>
        <p:spPr bwMode="auto">
          <a:xfrm flipH="1">
            <a:off x="6042836" y="4177394"/>
            <a:ext cx="211385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5DDE6A48-1A93-45F1-8A22-B366A455B8D6}"/>
              </a:ext>
            </a:extLst>
          </p:cNvPr>
          <p:cNvCxnSpPr>
            <a:cxnSpLocks/>
          </p:cNvCxnSpPr>
          <p:nvPr/>
        </p:nvCxnSpPr>
        <p:spPr bwMode="auto">
          <a:xfrm flipH="1">
            <a:off x="2008056" y="3774297"/>
            <a:ext cx="619729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F9D815F1-038A-40D3-8F76-B2495896749A}"/>
              </a:ext>
            </a:extLst>
          </p:cNvPr>
          <p:cNvCxnSpPr>
            <a:cxnSpLocks/>
          </p:cNvCxnSpPr>
          <p:nvPr/>
        </p:nvCxnSpPr>
        <p:spPr bwMode="auto">
          <a:xfrm flipH="1">
            <a:off x="6790332" y="2534708"/>
            <a:ext cx="229940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269E2181-D0B1-4FC4-9EF2-2E541DDEF97F}"/>
              </a:ext>
            </a:extLst>
          </p:cNvPr>
          <p:cNvCxnSpPr>
            <a:cxnSpLocks/>
          </p:cNvCxnSpPr>
          <p:nvPr/>
        </p:nvCxnSpPr>
        <p:spPr bwMode="auto">
          <a:xfrm flipH="1">
            <a:off x="4266908" y="2759245"/>
            <a:ext cx="262964" cy="0"/>
          </a:xfrm>
          <a:prstGeom prst="line">
            <a:avLst/>
          </a:prstGeom>
          <a:ln w="15875">
            <a:solidFill>
              <a:srgbClr val="CC00FF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>
            <a:extLst>
              <a:ext uri="{FF2B5EF4-FFF2-40B4-BE49-F238E27FC236}">
                <a16:creationId xmlns:a16="http://schemas.microsoft.com/office/drawing/2014/main" id="{BDA6152A-5210-41C6-A14A-DF1BBD29279D}"/>
              </a:ext>
            </a:extLst>
          </p:cNvPr>
          <p:cNvCxnSpPr>
            <a:cxnSpLocks/>
          </p:cNvCxnSpPr>
          <p:nvPr/>
        </p:nvCxnSpPr>
        <p:spPr bwMode="auto">
          <a:xfrm flipH="1">
            <a:off x="4266908" y="2471213"/>
            <a:ext cx="262964" cy="0"/>
          </a:xfrm>
          <a:prstGeom prst="line">
            <a:avLst/>
          </a:prstGeom>
          <a:ln w="15875">
            <a:solidFill>
              <a:srgbClr val="CC00FF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1888B090-44FE-4C55-BCC3-568204CC4077}"/>
              </a:ext>
            </a:extLst>
          </p:cNvPr>
          <p:cNvCxnSpPr>
            <a:cxnSpLocks/>
          </p:cNvCxnSpPr>
          <p:nvPr/>
        </p:nvCxnSpPr>
        <p:spPr bwMode="auto">
          <a:xfrm flipH="1">
            <a:off x="4266908" y="2276872"/>
            <a:ext cx="262964" cy="0"/>
          </a:xfrm>
          <a:prstGeom prst="line">
            <a:avLst/>
          </a:prstGeom>
          <a:ln w="15875">
            <a:solidFill>
              <a:srgbClr val="CC00FF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34">
            <a:extLst>
              <a:ext uri="{FF2B5EF4-FFF2-40B4-BE49-F238E27FC236}">
                <a16:creationId xmlns:a16="http://schemas.microsoft.com/office/drawing/2014/main" id="{1839C2B2-05C7-4F96-A7A7-62DF8C5EF17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467223" y="4966725"/>
            <a:ext cx="37510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si20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C0B837B0-270A-49C7-8A52-C3C19A3A670C}"/>
              </a:ext>
            </a:extLst>
          </p:cNvPr>
          <p:cNvCxnSpPr>
            <a:cxnSpLocks/>
          </p:cNvCxnSpPr>
          <p:nvPr/>
        </p:nvCxnSpPr>
        <p:spPr bwMode="auto">
          <a:xfrm flipH="1">
            <a:off x="3555598" y="2391492"/>
            <a:ext cx="260318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BB6B2A91-2A40-43F4-BE80-C51E5162795F}"/>
              </a:ext>
            </a:extLst>
          </p:cNvPr>
          <p:cNvCxnSpPr>
            <a:cxnSpLocks/>
          </p:cNvCxnSpPr>
          <p:nvPr/>
        </p:nvCxnSpPr>
        <p:spPr bwMode="auto">
          <a:xfrm>
            <a:off x="3555598" y="1988840"/>
            <a:ext cx="3464674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7761C909-D460-41FA-AC7C-4A75D587684A}"/>
              </a:ext>
            </a:extLst>
          </p:cNvPr>
          <p:cNvCxnSpPr>
            <a:cxnSpLocks/>
          </p:cNvCxnSpPr>
          <p:nvPr/>
        </p:nvCxnSpPr>
        <p:spPr bwMode="auto">
          <a:xfrm>
            <a:off x="3555699" y="1989270"/>
            <a:ext cx="0" cy="40222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7374FE88-8A05-4C8B-A9D3-3B6FF671A1D4}"/>
              </a:ext>
            </a:extLst>
          </p:cNvPr>
          <p:cNvCxnSpPr>
            <a:cxnSpLocks/>
          </p:cNvCxnSpPr>
          <p:nvPr/>
        </p:nvCxnSpPr>
        <p:spPr bwMode="auto">
          <a:xfrm>
            <a:off x="7020272" y="1988840"/>
            <a:ext cx="0" cy="54586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标题 312">
            <a:extLst>
              <a:ext uri="{FF2B5EF4-FFF2-40B4-BE49-F238E27FC236}">
                <a16:creationId xmlns:a16="http://schemas.microsoft.com/office/drawing/2014/main" id="{54CCFCC0-E14A-44C8-88E7-BCD3C365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单周期控制信号：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add.w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3C191DC8-4FD6-4053-A289-C09B7A17A4AE}"/>
              </a:ext>
            </a:extLst>
          </p:cNvPr>
          <p:cNvCxnSpPr>
            <a:cxnSpLocks/>
          </p:cNvCxnSpPr>
          <p:nvPr/>
        </p:nvCxnSpPr>
        <p:spPr bwMode="auto">
          <a:xfrm>
            <a:off x="6972156" y="4811073"/>
            <a:ext cx="0" cy="74216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BCA47E12-5B53-46CF-BDCD-E8C230682940}"/>
              </a:ext>
            </a:extLst>
          </p:cNvPr>
          <p:cNvCxnSpPr>
            <a:cxnSpLocks/>
          </p:cNvCxnSpPr>
          <p:nvPr/>
        </p:nvCxnSpPr>
        <p:spPr bwMode="auto">
          <a:xfrm>
            <a:off x="5921680" y="4434786"/>
            <a:ext cx="0" cy="25435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73656513-0B3A-44D7-B9ED-B731AD26D973}"/>
              </a:ext>
            </a:extLst>
          </p:cNvPr>
          <p:cNvCxnSpPr>
            <a:cxnSpLocks/>
          </p:cNvCxnSpPr>
          <p:nvPr/>
        </p:nvCxnSpPr>
        <p:spPr bwMode="auto">
          <a:xfrm>
            <a:off x="5660416" y="3684093"/>
            <a:ext cx="0" cy="23212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2591E356-6492-4828-BDF1-337B1B739831}"/>
              </a:ext>
            </a:extLst>
          </p:cNvPr>
          <p:cNvCxnSpPr>
            <a:cxnSpLocks/>
          </p:cNvCxnSpPr>
          <p:nvPr/>
        </p:nvCxnSpPr>
        <p:spPr bwMode="auto">
          <a:xfrm>
            <a:off x="4644008" y="2888940"/>
            <a:ext cx="0" cy="28111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DF4515FD-037C-473B-A8FB-CCFAB931AC70}"/>
              </a:ext>
            </a:extLst>
          </p:cNvPr>
          <p:cNvCxnSpPr>
            <a:cxnSpLocks/>
          </p:cNvCxnSpPr>
          <p:nvPr/>
        </p:nvCxnSpPr>
        <p:spPr bwMode="auto">
          <a:xfrm>
            <a:off x="5865727" y="2944848"/>
            <a:ext cx="0" cy="23212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CB54BDB-D752-4DD9-949E-A14951AD8A4D}"/>
              </a:ext>
            </a:extLst>
          </p:cNvPr>
          <p:cNvCxnSpPr>
            <a:cxnSpLocks/>
          </p:cNvCxnSpPr>
          <p:nvPr/>
        </p:nvCxnSpPr>
        <p:spPr bwMode="auto">
          <a:xfrm>
            <a:off x="6516216" y="3016856"/>
            <a:ext cx="0" cy="23212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BA20DADE-FE52-4C8F-A7DA-E967F788268F}"/>
              </a:ext>
            </a:extLst>
          </p:cNvPr>
          <p:cNvCxnSpPr>
            <a:cxnSpLocks/>
          </p:cNvCxnSpPr>
          <p:nvPr/>
        </p:nvCxnSpPr>
        <p:spPr bwMode="auto">
          <a:xfrm>
            <a:off x="7632340" y="3322224"/>
            <a:ext cx="0" cy="23212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96A875D0-CAE0-45F6-ADA3-D9E3126E997A}"/>
              </a:ext>
            </a:extLst>
          </p:cNvPr>
          <p:cNvCxnSpPr>
            <a:cxnSpLocks/>
          </p:cNvCxnSpPr>
          <p:nvPr/>
        </p:nvCxnSpPr>
        <p:spPr bwMode="auto">
          <a:xfrm>
            <a:off x="4067944" y="3213973"/>
            <a:ext cx="0" cy="25435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B323ED7D-25AA-463A-91DA-67B913310553}"/>
              </a:ext>
            </a:extLst>
          </p:cNvPr>
          <p:cNvCxnSpPr>
            <a:cxnSpLocks/>
          </p:cNvCxnSpPr>
          <p:nvPr/>
        </p:nvCxnSpPr>
        <p:spPr bwMode="auto">
          <a:xfrm>
            <a:off x="1359348" y="3241068"/>
            <a:ext cx="0" cy="23212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1B2D02C4-669E-4080-899D-ADDA0096B5AB}"/>
              </a:ext>
            </a:extLst>
          </p:cNvPr>
          <p:cNvCxnSpPr>
            <a:cxnSpLocks/>
          </p:cNvCxnSpPr>
          <p:nvPr/>
        </p:nvCxnSpPr>
        <p:spPr bwMode="auto">
          <a:xfrm>
            <a:off x="4644008" y="4834123"/>
            <a:ext cx="0" cy="25435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sp>
        <p:nvSpPr>
          <p:cNvPr id="121" name="TextBox 34">
            <a:extLst>
              <a:ext uri="{FF2B5EF4-FFF2-40B4-BE49-F238E27FC236}">
                <a16:creationId xmlns:a16="http://schemas.microsoft.com/office/drawing/2014/main" id="{C45EC9E4-0950-4184-BA31-1E688C6F4FF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431595" y="3186479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3" name="TextBox 34">
            <a:extLst>
              <a:ext uri="{FF2B5EF4-FFF2-40B4-BE49-F238E27FC236}">
                <a16:creationId xmlns:a16="http://schemas.microsoft.com/office/drawing/2014/main" id="{72033305-AE5E-43D7-82D3-CBADA051F63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986246" y="4295768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4" name="TextBox 34">
            <a:extLst>
              <a:ext uri="{FF2B5EF4-FFF2-40B4-BE49-F238E27FC236}">
                <a16:creationId xmlns:a16="http://schemas.microsoft.com/office/drawing/2014/main" id="{10BD23FF-0DC3-4C98-A16A-17E93F72E1A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712081" y="3257049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5" name="TextBox 34">
            <a:extLst>
              <a:ext uri="{FF2B5EF4-FFF2-40B4-BE49-F238E27FC236}">
                <a16:creationId xmlns:a16="http://schemas.microsoft.com/office/drawing/2014/main" id="{F996FCE9-2EC4-4519-9C18-73C8E3A09F9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584801" y="2938148"/>
            <a:ext cx="1202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2" name="TextBox 34">
            <a:extLst>
              <a:ext uri="{FF2B5EF4-FFF2-40B4-BE49-F238E27FC236}">
                <a16:creationId xmlns:a16="http://schemas.microsoft.com/office/drawing/2014/main" id="{8448916A-B5FD-4D4D-A203-28FA51A9230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936553" y="2898544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3" name="TextBox 34">
            <a:extLst>
              <a:ext uri="{FF2B5EF4-FFF2-40B4-BE49-F238E27FC236}">
                <a16:creationId xmlns:a16="http://schemas.microsoft.com/office/drawing/2014/main" id="{366875E1-0206-48BD-90CF-641D3CF6B00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709286" y="2788367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4" name="TextBox 34">
            <a:extLst>
              <a:ext uri="{FF2B5EF4-FFF2-40B4-BE49-F238E27FC236}">
                <a16:creationId xmlns:a16="http://schemas.microsoft.com/office/drawing/2014/main" id="{0ED61ECF-8B10-4DAB-83ED-E65BC0ED980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130132" y="3084767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5" name="TextBox 34">
            <a:extLst>
              <a:ext uri="{FF2B5EF4-FFF2-40B4-BE49-F238E27FC236}">
                <a16:creationId xmlns:a16="http://schemas.microsoft.com/office/drawing/2014/main" id="{899B7E2D-C492-4BFF-AB69-CBFB9E46EDE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508932" y="3651117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9" name="内容占位符 2">
            <a:extLst>
              <a:ext uri="{FF2B5EF4-FFF2-40B4-BE49-F238E27FC236}">
                <a16:creationId xmlns:a16="http://schemas.microsoft.com/office/drawing/2014/main" id="{F2C93223-D89F-495D-802D-855DDDC1C7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511143"/>
          </a:xfrm>
        </p:spPr>
        <p:txBody>
          <a:bodyPr/>
          <a:lstStyle/>
          <a:p>
            <a:r>
              <a:rPr lang="en-US" altLang="zh-CN" sz="2400" b="0"/>
              <a:t>add.w  rd, rj, rk	# rd = rj + rk</a:t>
            </a:r>
          </a:p>
        </p:txBody>
      </p:sp>
      <p:sp>
        <p:nvSpPr>
          <p:cNvPr id="144" name="TextBox 34">
            <a:extLst>
              <a:ext uri="{FF2B5EF4-FFF2-40B4-BE49-F238E27FC236}">
                <a16:creationId xmlns:a16="http://schemas.microsoft.com/office/drawing/2014/main" id="{A03FC9B0-98B8-4BF3-A8A2-FC7B325EB2C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576346" y="5809258"/>
            <a:ext cx="6203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取指令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5" name="TextBox 34">
            <a:extLst>
              <a:ext uri="{FF2B5EF4-FFF2-40B4-BE49-F238E27FC236}">
                <a16:creationId xmlns:a16="http://schemas.microsoft.com/office/drawing/2014/main" id="{1F63B5C8-9D98-4F91-9A33-D942E29D646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936021" y="5686149"/>
            <a:ext cx="8271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指令译码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取操作数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34">
            <a:extLst>
              <a:ext uri="{FF2B5EF4-FFF2-40B4-BE49-F238E27FC236}">
                <a16:creationId xmlns:a16="http://schemas.microsoft.com/office/drawing/2014/main" id="{15A23711-BC0C-46C4-87D2-9A433EB3F92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117667" y="5686147"/>
            <a:ext cx="8271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运算</a:t>
            </a:r>
            <a:endParaRPr lang="en-US" altLang="zh-CN" sz="1600" b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保存结果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页脚占位符 1">
            <a:extLst>
              <a:ext uri="{FF2B5EF4-FFF2-40B4-BE49-F238E27FC236}">
                <a16:creationId xmlns:a16="http://schemas.microsoft.com/office/drawing/2014/main" id="{641E57DC-F295-416A-AD7C-A6566FD145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2024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计算机组成原理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(H)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" name="灯片编号占位符 2">
            <a:extLst>
              <a:ext uri="{FF2B5EF4-FFF2-40B4-BE49-F238E27FC236}">
                <a16:creationId xmlns:a16="http://schemas.microsoft.com/office/drawing/2014/main" id="{CAC6324B-934D-4A06-809C-F59B073A15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0930E-2265-4A0B-94A4-F48B63590D63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日期占位符 3">
            <a:extLst>
              <a:ext uri="{FF2B5EF4-FFF2-40B4-BE49-F238E27FC236}">
                <a16:creationId xmlns:a16="http://schemas.microsoft.com/office/drawing/2014/main" id="{50D5C0E8-470F-4CCB-87BA-475EE219205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6BAA4F-706B-4222-A470-1165F89D4977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2024/4/1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00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3" grpId="0"/>
      <p:bldP spid="124" grpId="0"/>
      <p:bldP spid="125" grpId="0"/>
      <p:bldP spid="132" grpId="0"/>
      <p:bldP spid="133" grpId="0"/>
      <p:bldP spid="134" grpId="0"/>
      <p:bldP spid="135" grpId="0"/>
      <p:bldP spid="144" grpId="0"/>
      <p:bldP spid="145" grpId="0"/>
      <p:bldP spid="1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Box 34">
            <a:extLst>
              <a:ext uri="{FF2B5EF4-FFF2-40B4-BE49-F238E27FC236}">
                <a16:creationId xmlns:a16="http://schemas.microsoft.com/office/drawing/2014/main" id="{D745D2D6-4AA2-4D23-87CA-D6BD1E58EC7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318687" y="2434875"/>
            <a:ext cx="20518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7" name="TextBox 34">
            <a:extLst>
              <a:ext uri="{FF2B5EF4-FFF2-40B4-BE49-F238E27FC236}">
                <a16:creationId xmlns:a16="http://schemas.microsoft.com/office/drawing/2014/main" id="{EDF893DA-0164-4EC6-8E3A-F3821EDC3A8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426461" y="3362799"/>
            <a:ext cx="17152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rk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文本框 84">
            <a:extLst>
              <a:ext uri="{FF2B5EF4-FFF2-40B4-BE49-F238E27FC236}">
                <a16:creationId xmlns:a16="http://schemas.microsoft.com/office/drawing/2014/main" id="{6BA4213F-C7EA-4436-8A4B-9B8F54976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684" y="3392996"/>
            <a:ext cx="280110" cy="780040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vert270"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E567572-8E1B-42C7-B40F-FDEA3FF49D29}"/>
              </a:ext>
            </a:extLst>
          </p:cNvPr>
          <p:cNvCxnSpPr>
            <a:cxnSpLocks/>
          </p:cNvCxnSpPr>
          <p:nvPr/>
        </p:nvCxnSpPr>
        <p:spPr bwMode="auto">
          <a:xfrm flipH="1">
            <a:off x="3347864" y="3605173"/>
            <a:ext cx="357139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84">
            <a:extLst>
              <a:ext uri="{FF2B5EF4-FFF2-40B4-BE49-F238E27FC236}">
                <a16:creationId xmlns:a16="http://schemas.microsoft.com/office/drawing/2014/main" id="{D33EED27-BAA8-4E2A-A9D6-E89B333D2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784" y="3407859"/>
            <a:ext cx="457695" cy="765178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E70C486-17D1-41B9-A3EB-7A3BA15DE6BF}"/>
              </a:ext>
            </a:extLst>
          </p:cNvPr>
          <p:cNvCxnSpPr>
            <a:cxnSpLocks/>
          </p:cNvCxnSpPr>
          <p:nvPr/>
        </p:nvCxnSpPr>
        <p:spPr bwMode="auto">
          <a:xfrm flipH="1">
            <a:off x="4887885" y="4033378"/>
            <a:ext cx="395219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84">
            <a:extLst>
              <a:ext uri="{FF2B5EF4-FFF2-40B4-BE49-F238E27FC236}">
                <a16:creationId xmlns:a16="http://schemas.microsoft.com/office/drawing/2014/main" id="{F46BC1C9-C0CC-4407-8F38-8DD3C3E81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190" y="3176973"/>
            <a:ext cx="457695" cy="1240402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5E7F161-DFFB-4D32-9025-45D82E630120}"/>
              </a:ext>
            </a:extLst>
          </p:cNvPr>
          <p:cNvCxnSpPr>
            <a:cxnSpLocks/>
          </p:cNvCxnSpPr>
          <p:nvPr/>
        </p:nvCxnSpPr>
        <p:spPr bwMode="auto">
          <a:xfrm flipH="1">
            <a:off x="3347864" y="4077072"/>
            <a:ext cx="1082327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EA744A9-2EC7-4225-8C65-0694A52065FD}"/>
              </a:ext>
            </a:extLst>
          </p:cNvPr>
          <p:cNvCxnSpPr>
            <a:cxnSpLocks/>
          </p:cNvCxnSpPr>
          <p:nvPr/>
        </p:nvCxnSpPr>
        <p:spPr bwMode="auto">
          <a:xfrm flipH="1">
            <a:off x="4010625" y="4257092"/>
            <a:ext cx="419565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84">
            <a:extLst>
              <a:ext uri="{FF2B5EF4-FFF2-40B4-BE49-F238E27FC236}">
                <a16:creationId xmlns:a16="http://schemas.microsoft.com/office/drawing/2014/main" id="{508D19F5-D3EC-4E12-94BF-2C06A727A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304" y="3241068"/>
            <a:ext cx="550028" cy="113208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ALU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9DAB1B4-24AB-442F-A479-C38D76486B1C}"/>
              </a:ext>
            </a:extLst>
          </p:cNvPr>
          <p:cNvCxnSpPr>
            <a:cxnSpLocks/>
          </p:cNvCxnSpPr>
          <p:nvPr/>
        </p:nvCxnSpPr>
        <p:spPr bwMode="auto">
          <a:xfrm flipH="1">
            <a:off x="3347864" y="3320988"/>
            <a:ext cx="1093996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84">
            <a:extLst>
              <a:ext uri="{FF2B5EF4-FFF2-40B4-BE49-F238E27FC236}">
                <a16:creationId xmlns:a16="http://schemas.microsoft.com/office/drawing/2014/main" id="{6D984C86-F214-4201-932C-1F997C102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4561" y="3565326"/>
            <a:ext cx="457695" cy="838846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297CD284-B273-4A40-AED0-6F1BB7705529}"/>
              </a:ext>
            </a:extLst>
          </p:cNvPr>
          <p:cNvCxnSpPr>
            <a:cxnSpLocks/>
          </p:cNvCxnSpPr>
          <p:nvPr/>
        </p:nvCxnSpPr>
        <p:spPr bwMode="auto">
          <a:xfrm flipH="1">
            <a:off x="6790332" y="3825044"/>
            <a:ext cx="627747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BB54D75-D2EA-43C2-A124-E27FC414793A}"/>
              </a:ext>
            </a:extLst>
          </p:cNvPr>
          <p:cNvCxnSpPr>
            <a:cxnSpLocks/>
          </p:cNvCxnSpPr>
          <p:nvPr/>
        </p:nvCxnSpPr>
        <p:spPr bwMode="auto">
          <a:xfrm flipH="1">
            <a:off x="7872256" y="3969060"/>
            <a:ext cx="228136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07ED3EC-3813-4428-989E-E2EC664B494F}"/>
              </a:ext>
            </a:extLst>
          </p:cNvPr>
          <p:cNvCxnSpPr>
            <a:cxnSpLocks/>
          </p:cNvCxnSpPr>
          <p:nvPr/>
        </p:nvCxnSpPr>
        <p:spPr bwMode="auto">
          <a:xfrm>
            <a:off x="6972156" y="3825044"/>
            <a:ext cx="0" cy="98286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0471EC7-B9B3-4306-B5E6-1A892A8952F1}"/>
              </a:ext>
            </a:extLst>
          </p:cNvPr>
          <p:cNvCxnSpPr>
            <a:cxnSpLocks/>
          </p:cNvCxnSpPr>
          <p:nvPr/>
        </p:nvCxnSpPr>
        <p:spPr bwMode="auto">
          <a:xfrm>
            <a:off x="3998142" y="4941168"/>
            <a:ext cx="1791012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99EBF6C-771C-4410-8A97-5FB75B31AD62}"/>
              </a:ext>
            </a:extLst>
          </p:cNvPr>
          <p:cNvCxnSpPr>
            <a:cxnSpLocks/>
          </p:cNvCxnSpPr>
          <p:nvPr/>
        </p:nvCxnSpPr>
        <p:spPr bwMode="auto">
          <a:xfrm>
            <a:off x="3995936" y="4257092"/>
            <a:ext cx="0" cy="6840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8F9E748-BD58-425C-B0BF-1D5A032C5670}"/>
              </a:ext>
            </a:extLst>
          </p:cNvPr>
          <p:cNvCxnSpPr>
            <a:cxnSpLocks/>
          </p:cNvCxnSpPr>
          <p:nvPr/>
        </p:nvCxnSpPr>
        <p:spPr bwMode="auto">
          <a:xfrm>
            <a:off x="8100392" y="3969060"/>
            <a:ext cx="0" cy="109087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584AA099-F9E3-4325-AFFF-C25BE2C8D926}"/>
              </a:ext>
            </a:extLst>
          </p:cNvPr>
          <p:cNvCxnSpPr>
            <a:cxnSpLocks/>
          </p:cNvCxnSpPr>
          <p:nvPr/>
        </p:nvCxnSpPr>
        <p:spPr bwMode="auto">
          <a:xfrm>
            <a:off x="6271420" y="5059935"/>
            <a:ext cx="1828972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8B734D25-092C-4F8F-AA5D-45EBDE16AE38}"/>
              </a:ext>
            </a:extLst>
          </p:cNvPr>
          <p:cNvCxnSpPr>
            <a:cxnSpLocks/>
          </p:cNvCxnSpPr>
          <p:nvPr/>
        </p:nvCxnSpPr>
        <p:spPr bwMode="auto">
          <a:xfrm>
            <a:off x="971528" y="5553236"/>
            <a:ext cx="6000628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20FEB114-053B-4288-BA55-2895AFD78561}"/>
              </a:ext>
            </a:extLst>
          </p:cNvPr>
          <p:cNvCxnSpPr>
            <a:cxnSpLocks/>
          </p:cNvCxnSpPr>
          <p:nvPr/>
        </p:nvCxnSpPr>
        <p:spPr bwMode="auto">
          <a:xfrm>
            <a:off x="3347864" y="2672916"/>
            <a:ext cx="0" cy="255628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242B5F5F-D363-4C02-8612-F358BC3F6833}"/>
              </a:ext>
            </a:extLst>
          </p:cNvPr>
          <p:cNvCxnSpPr>
            <a:cxnSpLocks/>
          </p:cNvCxnSpPr>
          <p:nvPr/>
        </p:nvCxnSpPr>
        <p:spPr bwMode="auto">
          <a:xfrm>
            <a:off x="2195736" y="2421825"/>
            <a:ext cx="0" cy="135247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82" name="文本框 84">
            <a:extLst>
              <a:ext uri="{FF2B5EF4-FFF2-40B4-BE49-F238E27FC236}">
                <a16:creationId xmlns:a16="http://schemas.microsoft.com/office/drawing/2014/main" id="{C1EB2AE2-D412-4513-ABB0-106CCBA69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1842" y="2295490"/>
            <a:ext cx="297236" cy="48543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+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4DE59DD0-AEBF-4928-A2E5-5D9CC95045D8}"/>
              </a:ext>
            </a:extLst>
          </p:cNvPr>
          <p:cNvCxnSpPr>
            <a:cxnSpLocks/>
          </p:cNvCxnSpPr>
          <p:nvPr/>
        </p:nvCxnSpPr>
        <p:spPr bwMode="auto">
          <a:xfrm flipH="1">
            <a:off x="2195737" y="2421825"/>
            <a:ext cx="506105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EC0EF5D8-4E37-4341-8CFC-4AB4B9E7D04A}"/>
              </a:ext>
            </a:extLst>
          </p:cNvPr>
          <p:cNvCxnSpPr>
            <a:cxnSpLocks/>
          </p:cNvCxnSpPr>
          <p:nvPr/>
        </p:nvCxnSpPr>
        <p:spPr bwMode="auto">
          <a:xfrm>
            <a:off x="3203848" y="2156296"/>
            <a:ext cx="0" cy="38270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8BBC7B48-0692-4CE0-978F-123FD923A578}"/>
              </a:ext>
            </a:extLst>
          </p:cNvPr>
          <p:cNvCxnSpPr>
            <a:cxnSpLocks/>
          </p:cNvCxnSpPr>
          <p:nvPr/>
        </p:nvCxnSpPr>
        <p:spPr bwMode="auto">
          <a:xfrm>
            <a:off x="971528" y="2156296"/>
            <a:ext cx="2232320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C0B66B49-3E00-464C-A6CF-C1BAAD86DC4D}"/>
              </a:ext>
            </a:extLst>
          </p:cNvPr>
          <p:cNvCxnSpPr>
            <a:cxnSpLocks/>
          </p:cNvCxnSpPr>
          <p:nvPr/>
        </p:nvCxnSpPr>
        <p:spPr bwMode="auto">
          <a:xfrm>
            <a:off x="971528" y="2156296"/>
            <a:ext cx="0" cy="146888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34">
            <a:extLst>
              <a:ext uri="{FF2B5EF4-FFF2-40B4-BE49-F238E27FC236}">
                <a16:creationId xmlns:a16="http://schemas.microsoft.com/office/drawing/2014/main" id="{CEB72BBB-0EF6-4F4C-B7DF-3ABB02A5AE4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312374" y="2550096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023B29F1-AEBC-49A3-8D26-08B30F89C5CB}"/>
              </a:ext>
            </a:extLst>
          </p:cNvPr>
          <p:cNvCxnSpPr>
            <a:cxnSpLocks/>
          </p:cNvCxnSpPr>
          <p:nvPr/>
        </p:nvCxnSpPr>
        <p:spPr bwMode="auto">
          <a:xfrm flipH="1">
            <a:off x="2195738" y="3032956"/>
            <a:ext cx="3270683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C99E8884-2BE4-489B-A0B3-503ECC7CA14C}"/>
              </a:ext>
            </a:extLst>
          </p:cNvPr>
          <p:cNvCxnSpPr>
            <a:cxnSpLocks/>
          </p:cNvCxnSpPr>
          <p:nvPr/>
        </p:nvCxnSpPr>
        <p:spPr bwMode="auto">
          <a:xfrm>
            <a:off x="3685405" y="3861048"/>
            <a:ext cx="0" cy="2160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9B8A9937-1092-4007-8EAE-9FD59B1CEDE5}"/>
              </a:ext>
            </a:extLst>
          </p:cNvPr>
          <p:cNvCxnSpPr>
            <a:cxnSpLocks/>
          </p:cNvCxnSpPr>
          <p:nvPr/>
        </p:nvCxnSpPr>
        <p:spPr bwMode="auto">
          <a:xfrm flipH="1">
            <a:off x="3075073" y="3789040"/>
            <a:ext cx="262384" cy="0"/>
          </a:xfrm>
          <a:prstGeom prst="line">
            <a:avLst/>
          </a:prstGeom>
          <a:ln w="25400">
            <a:solidFill>
              <a:schemeClr val="tx1"/>
            </a:solidFill>
            <a:headEnd type="oval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D6CA092C-4AB2-471C-9F4B-EF1315E91C09}"/>
              </a:ext>
            </a:extLst>
          </p:cNvPr>
          <p:cNvCxnSpPr>
            <a:cxnSpLocks/>
          </p:cNvCxnSpPr>
          <p:nvPr/>
        </p:nvCxnSpPr>
        <p:spPr bwMode="auto">
          <a:xfrm>
            <a:off x="971528" y="3882309"/>
            <a:ext cx="0" cy="167092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C9D1FABD-6230-4C4D-8041-85237223FCBF}"/>
              </a:ext>
            </a:extLst>
          </p:cNvPr>
          <p:cNvGrpSpPr/>
          <p:nvPr/>
        </p:nvGrpSpPr>
        <p:grpSpPr>
          <a:xfrm>
            <a:off x="971528" y="3467278"/>
            <a:ext cx="759731" cy="559048"/>
            <a:chOff x="927978" y="2700022"/>
            <a:chExt cx="759731" cy="559048"/>
          </a:xfrm>
        </p:grpSpPr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21F3D203-BCF0-4B63-AE7F-73B5457602B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3115053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60C431F2-4F7C-4818-979C-70885E9D878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2857922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F716213C-707B-494B-8CC3-B74592E6734D}"/>
                </a:ext>
              </a:extLst>
            </p:cNvPr>
            <p:cNvSpPr/>
            <p:nvPr/>
          </p:nvSpPr>
          <p:spPr bwMode="auto">
            <a:xfrm>
              <a:off x="1180348" y="2700022"/>
              <a:ext cx="253680" cy="559048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latin typeface="Arial" charset="0"/>
                </a:rPr>
                <a:t>1</a:t>
              </a: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1DCD08B2-1DEC-4DD4-B8FD-2A789D0AA78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34028" y="3007041"/>
              <a:ext cx="25368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81DBBFF0-27C1-4BB4-9984-C20BA3E353C1}"/>
              </a:ext>
            </a:extLst>
          </p:cNvPr>
          <p:cNvCxnSpPr>
            <a:cxnSpLocks/>
          </p:cNvCxnSpPr>
          <p:nvPr/>
        </p:nvCxnSpPr>
        <p:spPr bwMode="auto">
          <a:xfrm flipH="1">
            <a:off x="2440205" y="2661007"/>
            <a:ext cx="265388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7845651A-526F-4A49-9B0E-297BDF8EF59B}"/>
              </a:ext>
            </a:extLst>
          </p:cNvPr>
          <p:cNvCxnSpPr>
            <a:cxnSpLocks/>
          </p:cNvCxnSpPr>
          <p:nvPr/>
        </p:nvCxnSpPr>
        <p:spPr bwMode="auto">
          <a:xfrm flipH="1">
            <a:off x="3010468" y="2534708"/>
            <a:ext cx="193380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91BAD91A-CB58-4D27-B3FA-5862F070AB1F}"/>
              </a:ext>
            </a:extLst>
          </p:cNvPr>
          <p:cNvGrpSpPr/>
          <p:nvPr/>
        </p:nvGrpSpPr>
        <p:grpSpPr>
          <a:xfrm>
            <a:off x="3680767" y="3461939"/>
            <a:ext cx="759731" cy="507121"/>
            <a:chOff x="927978" y="2700022"/>
            <a:chExt cx="759731" cy="559048"/>
          </a:xfrm>
        </p:grpSpPr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E8456476-68E2-4F67-A5E1-2028473694A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3139998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984A9330-8895-4519-88A1-46C7AF92FBA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2857922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A37EA409-060C-4123-BF91-0AC761CD7AB6}"/>
                </a:ext>
              </a:extLst>
            </p:cNvPr>
            <p:cNvSpPr/>
            <p:nvPr/>
          </p:nvSpPr>
          <p:spPr bwMode="auto">
            <a:xfrm>
              <a:off x="1180348" y="2700022"/>
              <a:ext cx="253680" cy="559048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latin typeface="Arial" charset="0"/>
                </a:rPr>
                <a:t>1</a:t>
              </a: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4A7BA5CF-F2A7-4DDE-B5DF-A0F01A6E18A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34028" y="3007041"/>
              <a:ext cx="25368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F19C5F93-5930-46C5-AD20-44FE702755A3}"/>
              </a:ext>
            </a:extLst>
          </p:cNvPr>
          <p:cNvGrpSpPr/>
          <p:nvPr/>
        </p:nvGrpSpPr>
        <p:grpSpPr>
          <a:xfrm>
            <a:off x="5466421" y="3176972"/>
            <a:ext cx="784147" cy="507121"/>
            <a:chOff x="903562" y="2700022"/>
            <a:chExt cx="784147" cy="559048"/>
          </a:xfrm>
        </p:grpSpPr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AC26DA3A-29CA-466F-93D9-E03884B4007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3128142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C59F8347-27CD-411A-AF4F-F1ECA736C9F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03562" y="2850307"/>
              <a:ext cx="289804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E332C6D6-A1FF-42AE-9855-3DD11C229354}"/>
                </a:ext>
              </a:extLst>
            </p:cNvPr>
            <p:cNvSpPr/>
            <p:nvPr/>
          </p:nvSpPr>
          <p:spPr bwMode="auto">
            <a:xfrm>
              <a:off x="1180348" y="2700022"/>
              <a:ext cx="253680" cy="559048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latin typeface="Arial" charset="0"/>
                </a:rPr>
                <a:t>1</a:t>
              </a: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16C84AD9-3DC1-489F-A036-FB1011C5419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34028" y="3009070"/>
              <a:ext cx="25368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6138FCC2-2A63-4258-A623-ADAA989AE6A7}"/>
              </a:ext>
            </a:extLst>
          </p:cNvPr>
          <p:cNvGrpSpPr/>
          <p:nvPr/>
        </p:nvGrpSpPr>
        <p:grpSpPr>
          <a:xfrm>
            <a:off x="5288186" y="3897052"/>
            <a:ext cx="759731" cy="507121"/>
            <a:chOff x="927978" y="2700022"/>
            <a:chExt cx="759731" cy="559048"/>
          </a:xfrm>
        </p:grpSpPr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108BDC16-64AD-4871-A82C-4AD1521395F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3128142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957D73EA-714E-49DC-B5ED-8ADA4B20138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2850307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0CF400B4-8964-4E6D-8C87-8B07985209B1}"/>
                </a:ext>
              </a:extLst>
            </p:cNvPr>
            <p:cNvSpPr/>
            <p:nvPr/>
          </p:nvSpPr>
          <p:spPr bwMode="auto">
            <a:xfrm>
              <a:off x="1180348" y="2700022"/>
              <a:ext cx="253680" cy="559048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latin typeface="Arial" charset="0"/>
                </a:rPr>
                <a:t>1</a:t>
              </a: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997E3EBD-534B-410F-B721-F88BED4451A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34028" y="3009070"/>
              <a:ext cx="25368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7777E192-3225-4144-B237-A53666D20AE9}"/>
              </a:ext>
            </a:extLst>
          </p:cNvPr>
          <p:cNvGrpSpPr/>
          <p:nvPr/>
        </p:nvGrpSpPr>
        <p:grpSpPr>
          <a:xfrm rot="10800000">
            <a:off x="5795278" y="4689140"/>
            <a:ext cx="506050" cy="507121"/>
            <a:chOff x="927978" y="2700022"/>
            <a:chExt cx="506050" cy="559048"/>
          </a:xfrm>
        </p:grpSpPr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FCF15624-CF04-4314-9406-5FA8847D0EE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3128142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5A10BD7E-2772-4707-92D7-8344269BE80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2850307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75BBA8DF-B538-48E2-96E6-BFD71C5DA230}"/>
                </a:ext>
              </a:extLst>
            </p:cNvPr>
            <p:cNvSpPr/>
            <p:nvPr/>
          </p:nvSpPr>
          <p:spPr bwMode="auto">
            <a:xfrm rot="10800000">
              <a:off x="1180348" y="2700022"/>
              <a:ext cx="253680" cy="559048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latin typeface="Arial" charset="0"/>
                </a:rPr>
                <a:t>1</a:t>
              </a: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172E7F25-93C5-407B-9D69-622B32CC39FB}"/>
              </a:ext>
            </a:extLst>
          </p:cNvPr>
          <p:cNvCxnSpPr>
            <a:cxnSpLocks/>
          </p:cNvCxnSpPr>
          <p:nvPr/>
        </p:nvCxnSpPr>
        <p:spPr bwMode="auto">
          <a:xfrm flipH="1">
            <a:off x="3347864" y="2672916"/>
            <a:ext cx="468052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84">
            <a:extLst>
              <a:ext uri="{FF2B5EF4-FFF2-40B4-BE49-F238E27FC236}">
                <a16:creationId xmlns:a16="http://schemas.microsoft.com/office/drawing/2014/main" id="{726DB21D-6E21-472C-A8A8-D40A7C587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190" y="5082310"/>
            <a:ext cx="457695" cy="32691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AE98D136-C114-4769-884B-F07147FE46BA}"/>
              </a:ext>
            </a:extLst>
          </p:cNvPr>
          <p:cNvCxnSpPr>
            <a:cxnSpLocks/>
          </p:cNvCxnSpPr>
          <p:nvPr/>
        </p:nvCxnSpPr>
        <p:spPr bwMode="auto">
          <a:xfrm flipH="1">
            <a:off x="3337457" y="5244431"/>
            <a:ext cx="1103042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AD5397DE-9D47-46F9-B695-30F2DF83B43D}"/>
              </a:ext>
            </a:extLst>
          </p:cNvPr>
          <p:cNvCxnSpPr>
            <a:cxnSpLocks/>
          </p:cNvCxnSpPr>
          <p:nvPr/>
        </p:nvCxnSpPr>
        <p:spPr bwMode="auto">
          <a:xfrm flipH="1">
            <a:off x="4887885" y="5238080"/>
            <a:ext cx="400548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0F21E95B-C7FA-4387-B386-4D0845C3C32B}"/>
              </a:ext>
            </a:extLst>
          </p:cNvPr>
          <p:cNvCxnSpPr>
            <a:cxnSpLocks/>
          </p:cNvCxnSpPr>
          <p:nvPr/>
        </p:nvCxnSpPr>
        <p:spPr bwMode="auto">
          <a:xfrm>
            <a:off x="5283104" y="4285406"/>
            <a:ext cx="0" cy="9526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3CA42F07-140E-410D-BBA4-84C3B8C36A84}"/>
              </a:ext>
            </a:extLst>
          </p:cNvPr>
          <p:cNvCxnSpPr>
            <a:cxnSpLocks/>
          </p:cNvCxnSpPr>
          <p:nvPr/>
        </p:nvCxnSpPr>
        <p:spPr bwMode="auto">
          <a:xfrm>
            <a:off x="5075371" y="2396765"/>
            <a:ext cx="0" cy="116856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CFE21701-8462-4059-BE05-FB95C90C6250}"/>
              </a:ext>
            </a:extLst>
          </p:cNvPr>
          <p:cNvCxnSpPr>
            <a:cxnSpLocks/>
          </p:cNvCxnSpPr>
          <p:nvPr/>
        </p:nvCxnSpPr>
        <p:spPr bwMode="auto">
          <a:xfrm flipH="1">
            <a:off x="5072470" y="4545124"/>
            <a:ext cx="2115710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9C765A48-4E41-42C2-B15B-3AFA0C3EEC8E}"/>
              </a:ext>
            </a:extLst>
          </p:cNvPr>
          <p:cNvCxnSpPr>
            <a:cxnSpLocks/>
          </p:cNvCxnSpPr>
          <p:nvPr/>
        </p:nvCxnSpPr>
        <p:spPr bwMode="auto">
          <a:xfrm>
            <a:off x="5074512" y="4033378"/>
            <a:ext cx="0" cy="5117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98AE0818-081E-47AA-BD3F-E68136DF936D}"/>
              </a:ext>
            </a:extLst>
          </p:cNvPr>
          <p:cNvCxnSpPr>
            <a:cxnSpLocks/>
          </p:cNvCxnSpPr>
          <p:nvPr/>
        </p:nvCxnSpPr>
        <p:spPr bwMode="auto">
          <a:xfrm flipH="1">
            <a:off x="4887885" y="3565326"/>
            <a:ext cx="602952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81E8FE28-374A-41B8-9D43-EC78271543EA}"/>
              </a:ext>
            </a:extLst>
          </p:cNvPr>
          <p:cNvCxnSpPr>
            <a:cxnSpLocks/>
          </p:cNvCxnSpPr>
          <p:nvPr/>
        </p:nvCxnSpPr>
        <p:spPr bwMode="auto">
          <a:xfrm>
            <a:off x="7188180" y="4177394"/>
            <a:ext cx="0" cy="36773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024E67C6-EBFC-46A0-AB7F-C6481BB56246}"/>
              </a:ext>
            </a:extLst>
          </p:cNvPr>
          <p:cNvCxnSpPr>
            <a:cxnSpLocks/>
          </p:cNvCxnSpPr>
          <p:nvPr/>
        </p:nvCxnSpPr>
        <p:spPr bwMode="auto">
          <a:xfrm flipH="1">
            <a:off x="7188180" y="4185221"/>
            <a:ext cx="226382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34">
            <a:extLst>
              <a:ext uri="{FF2B5EF4-FFF2-40B4-BE49-F238E27FC236}">
                <a16:creationId xmlns:a16="http://schemas.microsoft.com/office/drawing/2014/main" id="{559879BB-D941-47C3-AB01-5AF1633C1CD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441784" y="3058925"/>
            <a:ext cx="1138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rj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8" name="TextBox 34">
            <a:extLst>
              <a:ext uri="{FF2B5EF4-FFF2-40B4-BE49-F238E27FC236}">
                <a16:creationId xmlns:a16="http://schemas.microsoft.com/office/drawing/2014/main" id="{F2B226D8-11B3-44D5-B399-072AC0A100F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425926" y="3792366"/>
            <a:ext cx="1827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rd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18" name="直接连接符 217">
            <a:extLst>
              <a:ext uri="{FF2B5EF4-FFF2-40B4-BE49-F238E27FC236}">
                <a16:creationId xmlns:a16="http://schemas.microsoft.com/office/drawing/2014/main" id="{DC796EEA-F073-439F-94F6-B3A530A0892F}"/>
              </a:ext>
            </a:extLst>
          </p:cNvPr>
          <p:cNvCxnSpPr>
            <a:cxnSpLocks/>
          </p:cNvCxnSpPr>
          <p:nvPr/>
        </p:nvCxnSpPr>
        <p:spPr bwMode="auto">
          <a:xfrm>
            <a:off x="6271420" y="4807907"/>
            <a:ext cx="700736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文本框 84">
            <a:extLst>
              <a:ext uri="{FF2B5EF4-FFF2-40B4-BE49-F238E27FC236}">
                <a16:creationId xmlns:a16="http://schemas.microsoft.com/office/drawing/2014/main" id="{BA221CF5-8FA6-4E97-BD85-C53F1059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221" y="2172332"/>
            <a:ext cx="536111" cy="70856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CMP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23" name="直接连接符 222">
            <a:extLst>
              <a:ext uri="{FF2B5EF4-FFF2-40B4-BE49-F238E27FC236}">
                <a16:creationId xmlns:a16="http://schemas.microsoft.com/office/drawing/2014/main" id="{39F784EE-0077-4855-9791-5D951195FC0A}"/>
              </a:ext>
            </a:extLst>
          </p:cNvPr>
          <p:cNvCxnSpPr>
            <a:cxnSpLocks/>
          </p:cNvCxnSpPr>
          <p:nvPr/>
        </p:nvCxnSpPr>
        <p:spPr bwMode="auto">
          <a:xfrm>
            <a:off x="5283104" y="2672916"/>
            <a:ext cx="0" cy="136046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224" name="直接连接符 223">
            <a:extLst>
              <a:ext uri="{FF2B5EF4-FFF2-40B4-BE49-F238E27FC236}">
                <a16:creationId xmlns:a16="http://schemas.microsoft.com/office/drawing/2014/main" id="{1DB8A5D2-B8C9-484B-BE1C-49DE0E127F18}"/>
              </a:ext>
            </a:extLst>
          </p:cNvPr>
          <p:cNvCxnSpPr>
            <a:cxnSpLocks/>
          </p:cNvCxnSpPr>
          <p:nvPr/>
        </p:nvCxnSpPr>
        <p:spPr bwMode="auto">
          <a:xfrm>
            <a:off x="5466421" y="3032956"/>
            <a:ext cx="0" cy="28803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7" name="直接连接符 226">
            <a:extLst>
              <a:ext uri="{FF2B5EF4-FFF2-40B4-BE49-F238E27FC236}">
                <a16:creationId xmlns:a16="http://schemas.microsoft.com/office/drawing/2014/main" id="{CBE1AB66-F98D-42E0-A4AA-FF6B249D4992}"/>
              </a:ext>
            </a:extLst>
          </p:cNvPr>
          <p:cNvCxnSpPr>
            <a:cxnSpLocks/>
          </p:cNvCxnSpPr>
          <p:nvPr/>
        </p:nvCxnSpPr>
        <p:spPr bwMode="auto">
          <a:xfrm flipH="1">
            <a:off x="5283104" y="2672916"/>
            <a:ext cx="971118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>
            <a:extLst>
              <a:ext uri="{FF2B5EF4-FFF2-40B4-BE49-F238E27FC236}">
                <a16:creationId xmlns:a16="http://schemas.microsoft.com/office/drawing/2014/main" id="{7ADECCF5-F234-467B-B917-4CC1E7C747E7}"/>
              </a:ext>
            </a:extLst>
          </p:cNvPr>
          <p:cNvCxnSpPr>
            <a:cxnSpLocks/>
          </p:cNvCxnSpPr>
          <p:nvPr/>
        </p:nvCxnSpPr>
        <p:spPr bwMode="auto">
          <a:xfrm flipH="1">
            <a:off x="5072470" y="2396765"/>
            <a:ext cx="1181751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>
            <a:extLst>
              <a:ext uri="{FF2B5EF4-FFF2-40B4-BE49-F238E27FC236}">
                <a16:creationId xmlns:a16="http://schemas.microsoft.com/office/drawing/2014/main" id="{A83B56C2-E6B8-41A8-A0F6-88B27072C28F}"/>
              </a:ext>
            </a:extLst>
          </p:cNvPr>
          <p:cNvCxnSpPr>
            <a:cxnSpLocks/>
          </p:cNvCxnSpPr>
          <p:nvPr/>
        </p:nvCxnSpPr>
        <p:spPr bwMode="auto">
          <a:xfrm flipH="1">
            <a:off x="6042836" y="4177394"/>
            <a:ext cx="211385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5DDE6A48-1A93-45F1-8A22-B366A455B8D6}"/>
              </a:ext>
            </a:extLst>
          </p:cNvPr>
          <p:cNvCxnSpPr>
            <a:cxnSpLocks/>
          </p:cNvCxnSpPr>
          <p:nvPr/>
        </p:nvCxnSpPr>
        <p:spPr bwMode="auto">
          <a:xfrm flipH="1">
            <a:off x="2008056" y="3774297"/>
            <a:ext cx="619729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F9D815F1-038A-40D3-8F76-B2495896749A}"/>
              </a:ext>
            </a:extLst>
          </p:cNvPr>
          <p:cNvCxnSpPr>
            <a:cxnSpLocks/>
          </p:cNvCxnSpPr>
          <p:nvPr/>
        </p:nvCxnSpPr>
        <p:spPr bwMode="auto">
          <a:xfrm flipH="1">
            <a:off x="6790332" y="2534708"/>
            <a:ext cx="229940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269E2181-D0B1-4FC4-9EF2-2E541DDEF97F}"/>
              </a:ext>
            </a:extLst>
          </p:cNvPr>
          <p:cNvCxnSpPr>
            <a:cxnSpLocks/>
          </p:cNvCxnSpPr>
          <p:nvPr/>
        </p:nvCxnSpPr>
        <p:spPr bwMode="auto">
          <a:xfrm flipH="1">
            <a:off x="4266908" y="2759245"/>
            <a:ext cx="262964" cy="0"/>
          </a:xfrm>
          <a:prstGeom prst="line">
            <a:avLst/>
          </a:prstGeom>
          <a:ln w="15875">
            <a:solidFill>
              <a:srgbClr val="CC00FF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>
            <a:extLst>
              <a:ext uri="{FF2B5EF4-FFF2-40B4-BE49-F238E27FC236}">
                <a16:creationId xmlns:a16="http://schemas.microsoft.com/office/drawing/2014/main" id="{BDA6152A-5210-41C6-A14A-DF1BBD29279D}"/>
              </a:ext>
            </a:extLst>
          </p:cNvPr>
          <p:cNvCxnSpPr>
            <a:cxnSpLocks/>
          </p:cNvCxnSpPr>
          <p:nvPr/>
        </p:nvCxnSpPr>
        <p:spPr bwMode="auto">
          <a:xfrm flipH="1">
            <a:off x="4266908" y="2471213"/>
            <a:ext cx="262964" cy="0"/>
          </a:xfrm>
          <a:prstGeom prst="line">
            <a:avLst/>
          </a:prstGeom>
          <a:ln w="15875">
            <a:solidFill>
              <a:srgbClr val="CC00FF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1888B090-44FE-4C55-BCC3-568204CC4077}"/>
              </a:ext>
            </a:extLst>
          </p:cNvPr>
          <p:cNvCxnSpPr>
            <a:cxnSpLocks/>
          </p:cNvCxnSpPr>
          <p:nvPr/>
        </p:nvCxnSpPr>
        <p:spPr bwMode="auto">
          <a:xfrm flipH="1">
            <a:off x="4266908" y="2276872"/>
            <a:ext cx="262964" cy="0"/>
          </a:xfrm>
          <a:prstGeom prst="line">
            <a:avLst/>
          </a:prstGeom>
          <a:ln w="15875">
            <a:solidFill>
              <a:srgbClr val="CC00FF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34">
            <a:extLst>
              <a:ext uri="{FF2B5EF4-FFF2-40B4-BE49-F238E27FC236}">
                <a16:creationId xmlns:a16="http://schemas.microsoft.com/office/drawing/2014/main" id="{1839C2B2-05C7-4F96-A7A7-62DF8C5EF17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467223" y="4966725"/>
            <a:ext cx="37510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si20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C0B837B0-270A-49C7-8A52-C3C19A3A670C}"/>
              </a:ext>
            </a:extLst>
          </p:cNvPr>
          <p:cNvCxnSpPr>
            <a:cxnSpLocks/>
          </p:cNvCxnSpPr>
          <p:nvPr/>
        </p:nvCxnSpPr>
        <p:spPr bwMode="auto">
          <a:xfrm flipH="1">
            <a:off x="3555598" y="2391492"/>
            <a:ext cx="260318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BB6B2A91-2A40-43F4-BE80-C51E5162795F}"/>
              </a:ext>
            </a:extLst>
          </p:cNvPr>
          <p:cNvCxnSpPr>
            <a:cxnSpLocks/>
          </p:cNvCxnSpPr>
          <p:nvPr/>
        </p:nvCxnSpPr>
        <p:spPr bwMode="auto">
          <a:xfrm>
            <a:off x="3555598" y="1988840"/>
            <a:ext cx="3464674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7761C909-D460-41FA-AC7C-4A75D587684A}"/>
              </a:ext>
            </a:extLst>
          </p:cNvPr>
          <p:cNvCxnSpPr>
            <a:cxnSpLocks/>
          </p:cNvCxnSpPr>
          <p:nvPr/>
        </p:nvCxnSpPr>
        <p:spPr bwMode="auto">
          <a:xfrm>
            <a:off x="3555699" y="1989270"/>
            <a:ext cx="0" cy="40222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7374FE88-8A05-4C8B-A9D3-3B6FF671A1D4}"/>
              </a:ext>
            </a:extLst>
          </p:cNvPr>
          <p:cNvCxnSpPr>
            <a:cxnSpLocks/>
          </p:cNvCxnSpPr>
          <p:nvPr/>
        </p:nvCxnSpPr>
        <p:spPr bwMode="auto">
          <a:xfrm>
            <a:off x="7020272" y="1988840"/>
            <a:ext cx="0" cy="54586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标题 312">
            <a:extLst>
              <a:ext uri="{FF2B5EF4-FFF2-40B4-BE49-F238E27FC236}">
                <a16:creationId xmlns:a16="http://schemas.microsoft.com/office/drawing/2014/main" id="{54CCFCC0-E14A-44C8-88E7-BCD3C365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单周期控制信号：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addi.w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3C191DC8-4FD6-4053-A289-C09B7A17A4AE}"/>
              </a:ext>
            </a:extLst>
          </p:cNvPr>
          <p:cNvCxnSpPr>
            <a:cxnSpLocks/>
          </p:cNvCxnSpPr>
          <p:nvPr/>
        </p:nvCxnSpPr>
        <p:spPr bwMode="auto">
          <a:xfrm>
            <a:off x="6972156" y="4811073"/>
            <a:ext cx="0" cy="74216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BCA47E12-5B53-46CF-BDCD-E8C230682940}"/>
              </a:ext>
            </a:extLst>
          </p:cNvPr>
          <p:cNvCxnSpPr>
            <a:cxnSpLocks/>
          </p:cNvCxnSpPr>
          <p:nvPr/>
        </p:nvCxnSpPr>
        <p:spPr bwMode="auto">
          <a:xfrm>
            <a:off x="5921680" y="4434786"/>
            <a:ext cx="0" cy="25435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73656513-0B3A-44D7-B9ED-B731AD26D973}"/>
              </a:ext>
            </a:extLst>
          </p:cNvPr>
          <p:cNvCxnSpPr>
            <a:cxnSpLocks/>
          </p:cNvCxnSpPr>
          <p:nvPr/>
        </p:nvCxnSpPr>
        <p:spPr bwMode="auto">
          <a:xfrm>
            <a:off x="5660416" y="3684093"/>
            <a:ext cx="0" cy="23212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2591E356-6492-4828-BDF1-337B1B739831}"/>
              </a:ext>
            </a:extLst>
          </p:cNvPr>
          <p:cNvCxnSpPr>
            <a:cxnSpLocks/>
          </p:cNvCxnSpPr>
          <p:nvPr/>
        </p:nvCxnSpPr>
        <p:spPr bwMode="auto">
          <a:xfrm>
            <a:off x="4644008" y="2916354"/>
            <a:ext cx="0" cy="28111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DF4515FD-037C-473B-A8FB-CCFAB931AC70}"/>
              </a:ext>
            </a:extLst>
          </p:cNvPr>
          <p:cNvCxnSpPr>
            <a:cxnSpLocks/>
          </p:cNvCxnSpPr>
          <p:nvPr/>
        </p:nvCxnSpPr>
        <p:spPr bwMode="auto">
          <a:xfrm>
            <a:off x="5865727" y="2965345"/>
            <a:ext cx="0" cy="23212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CB54BDB-D752-4DD9-949E-A14951AD8A4D}"/>
              </a:ext>
            </a:extLst>
          </p:cNvPr>
          <p:cNvCxnSpPr>
            <a:cxnSpLocks/>
          </p:cNvCxnSpPr>
          <p:nvPr/>
        </p:nvCxnSpPr>
        <p:spPr bwMode="auto">
          <a:xfrm>
            <a:off x="6516216" y="3008944"/>
            <a:ext cx="0" cy="23212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BA20DADE-FE52-4C8F-A7DA-E967F788268F}"/>
              </a:ext>
            </a:extLst>
          </p:cNvPr>
          <p:cNvCxnSpPr>
            <a:cxnSpLocks/>
          </p:cNvCxnSpPr>
          <p:nvPr/>
        </p:nvCxnSpPr>
        <p:spPr bwMode="auto">
          <a:xfrm>
            <a:off x="7632340" y="3322224"/>
            <a:ext cx="0" cy="23212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96A875D0-CAE0-45F6-ADA3-D9E3126E997A}"/>
              </a:ext>
            </a:extLst>
          </p:cNvPr>
          <p:cNvCxnSpPr>
            <a:cxnSpLocks/>
          </p:cNvCxnSpPr>
          <p:nvPr/>
        </p:nvCxnSpPr>
        <p:spPr bwMode="auto">
          <a:xfrm>
            <a:off x="4067944" y="3213973"/>
            <a:ext cx="0" cy="25435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B323ED7D-25AA-463A-91DA-67B913310553}"/>
              </a:ext>
            </a:extLst>
          </p:cNvPr>
          <p:cNvCxnSpPr>
            <a:cxnSpLocks/>
          </p:cNvCxnSpPr>
          <p:nvPr/>
        </p:nvCxnSpPr>
        <p:spPr bwMode="auto">
          <a:xfrm>
            <a:off x="1359348" y="3241068"/>
            <a:ext cx="0" cy="23212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1B2D02C4-669E-4080-899D-ADDA0096B5AB}"/>
              </a:ext>
            </a:extLst>
          </p:cNvPr>
          <p:cNvCxnSpPr>
            <a:cxnSpLocks/>
          </p:cNvCxnSpPr>
          <p:nvPr/>
        </p:nvCxnSpPr>
        <p:spPr bwMode="auto">
          <a:xfrm>
            <a:off x="4644008" y="4834123"/>
            <a:ext cx="0" cy="25435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sp>
        <p:nvSpPr>
          <p:cNvPr id="121" name="TextBox 34">
            <a:extLst>
              <a:ext uri="{FF2B5EF4-FFF2-40B4-BE49-F238E27FC236}">
                <a16:creationId xmlns:a16="http://schemas.microsoft.com/office/drawing/2014/main" id="{C45EC9E4-0950-4184-BA31-1E688C6F4FF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431595" y="3186479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3" name="TextBox 34">
            <a:extLst>
              <a:ext uri="{FF2B5EF4-FFF2-40B4-BE49-F238E27FC236}">
                <a16:creationId xmlns:a16="http://schemas.microsoft.com/office/drawing/2014/main" id="{72033305-AE5E-43D7-82D3-CBADA051F63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986246" y="4295768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4" name="TextBox 34">
            <a:extLst>
              <a:ext uri="{FF2B5EF4-FFF2-40B4-BE49-F238E27FC236}">
                <a16:creationId xmlns:a16="http://schemas.microsoft.com/office/drawing/2014/main" id="{10BD23FF-0DC3-4C98-A16A-17E93F72E1A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712081" y="3257049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5" name="TextBox 34">
            <a:extLst>
              <a:ext uri="{FF2B5EF4-FFF2-40B4-BE49-F238E27FC236}">
                <a16:creationId xmlns:a16="http://schemas.microsoft.com/office/drawing/2014/main" id="{F996FCE9-2EC4-4519-9C18-73C8E3A09F9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584801" y="2938148"/>
            <a:ext cx="1202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2" name="TextBox 34">
            <a:extLst>
              <a:ext uri="{FF2B5EF4-FFF2-40B4-BE49-F238E27FC236}">
                <a16:creationId xmlns:a16="http://schemas.microsoft.com/office/drawing/2014/main" id="{8448916A-B5FD-4D4D-A203-28FA51A9230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936553" y="2898544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3" name="TextBox 34">
            <a:extLst>
              <a:ext uri="{FF2B5EF4-FFF2-40B4-BE49-F238E27FC236}">
                <a16:creationId xmlns:a16="http://schemas.microsoft.com/office/drawing/2014/main" id="{366875E1-0206-48BD-90CF-641D3CF6B00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709286" y="2788367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4" name="TextBox 34">
            <a:extLst>
              <a:ext uri="{FF2B5EF4-FFF2-40B4-BE49-F238E27FC236}">
                <a16:creationId xmlns:a16="http://schemas.microsoft.com/office/drawing/2014/main" id="{0ED61ECF-8B10-4DAB-83ED-E65BC0ED980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139750" y="3084767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5" name="TextBox 34">
            <a:extLst>
              <a:ext uri="{FF2B5EF4-FFF2-40B4-BE49-F238E27FC236}">
                <a16:creationId xmlns:a16="http://schemas.microsoft.com/office/drawing/2014/main" id="{899B7E2D-C492-4BFF-AB69-CBFB9E46EDE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508932" y="3651117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9" name="内容占位符 2">
            <a:extLst>
              <a:ext uri="{FF2B5EF4-FFF2-40B4-BE49-F238E27FC236}">
                <a16:creationId xmlns:a16="http://schemas.microsoft.com/office/drawing/2014/main" id="{57990867-7CBB-43B6-A1C6-67FE7CBC71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511143"/>
          </a:xfrm>
        </p:spPr>
        <p:txBody>
          <a:bodyPr/>
          <a:lstStyle/>
          <a:p>
            <a:r>
              <a:rPr lang="it-IT" altLang="zh-CN" sz="2400" b="0"/>
              <a:t>addi.w  rd, rj, si12	# rd = rj + SE(si12)</a:t>
            </a:r>
          </a:p>
        </p:txBody>
      </p:sp>
      <p:sp>
        <p:nvSpPr>
          <p:cNvPr id="140" name="TextBox 34">
            <a:extLst>
              <a:ext uri="{FF2B5EF4-FFF2-40B4-BE49-F238E27FC236}">
                <a16:creationId xmlns:a16="http://schemas.microsoft.com/office/drawing/2014/main" id="{39448DA4-4555-4402-B705-7E3360D74F9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576346" y="5809258"/>
            <a:ext cx="6203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取指令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1" name="TextBox 34">
            <a:extLst>
              <a:ext uri="{FF2B5EF4-FFF2-40B4-BE49-F238E27FC236}">
                <a16:creationId xmlns:a16="http://schemas.microsoft.com/office/drawing/2014/main" id="{BAC61FF9-5E0A-4D49-8E1F-7B03FD11172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700380" y="5686149"/>
            <a:ext cx="129843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指令译码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取</a:t>
            </a: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生成操作数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2" name="TextBox 34">
            <a:extLst>
              <a:ext uri="{FF2B5EF4-FFF2-40B4-BE49-F238E27FC236}">
                <a16:creationId xmlns:a16="http://schemas.microsoft.com/office/drawing/2014/main" id="{D69BB150-35AF-49EA-916D-D1209F4A582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117667" y="5686147"/>
            <a:ext cx="8271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运算</a:t>
            </a:r>
            <a:endParaRPr lang="en-US" altLang="zh-CN" sz="1600" b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保存结果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5" name="文本框 84">
            <a:extLst>
              <a:ext uri="{FF2B5EF4-FFF2-40B4-BE49-F238E27FC236}">
                <a16:creationId xmlns:a16="http://schemas.microsoft.com/office/drawing/2014/main" id="{A41B7B28-C338-47D8-8717-5639AC282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213" y="2173475"/>
            <a:ext cx="457695" cy="691216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2" name="页脚占位符 1">
            <a:extLst>
              <a:ext uri="{FF2B5EF4-FFF2-40B4-BE49-F238E27FC236}">
                <a16:creationId xmlns:a16="http://schemas.microsoft.com/office/drawing/2014/main" id="{74DC6EFB-FEBE-4CAB-81E9-583600D9FA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2024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计算机组成原理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(H)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" name="灯片编号占位符 2">
            <a:extLst>
              <a:ext uri="{FF2B5EF4-FFF2-40B4-BE49-F238E27FC236}">
                <a16:creationId xmlns:a16="http://schemas.microsoft.com/office/drawing/2014/main" id="{3F82F2B6-C4FD-497D-B124-3420E2058F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0930E-2265-4A0B-94A4-F48B63590D63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日期占位符 3">
            <a:extLst>
              <a:ext uri="{FF2B5EF4-FFF2-40B4-BE49-F238E27FC236}">
                <a16:creationId xmlns:a16="http://schemas.microsoft.com/office/drawing/2014/main" id="{902CED53-6A6A-4710-B9B8-CB191FF3A61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0CAE33-3147-4849-A2AC-ED3B586DDAFC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2024/4/1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877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Box 34">
            <a:extLst>
              <a:ext uri="{FF2B5EF4-FFF2-40B4-BE49-F238E27FC236}">
                <a16:creationId xmlns:a16="http://schemas.microsoft.com/office/drawing/2014/main" id="{D745D2D6-4AA2-4D23-87CA-D6BD1E58EC7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318687" y="2434875"/>
            <a:ext cx="20518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7" name="TextBox 34">
            <a:extLst>
              <a:ext uri="{FF2B5EF4-FFF2-40B4-BE49-F238E27FC236}">
                <a16:creationId xmlns:a16="http://schemas.microsoft.com/office/drawing/2014/main" id="{EDF893DA-0164-4EC6-8E3A-F3821EDC3A8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426461" y="3362799"/>
            <a:ext cx="17152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rk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文本框 84">
            <a:extLst>
              <a:ext uri="{FF2B5EF4-FFF2-40B4-BE49-F238E27FC236}">
                <a16:creationId xmlns:a16="http://schemas.microsoft.com/office/drawing/2014/main" id="{6BA4213F-C7EA-4436-8A4B-9B8F54976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684" y="3392996"/>
            <a:ext cx="280110" cy="780040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vert270"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E567572-8E1B-42C7-B40F-FDEA3FF49D29}"/>
              </a:ext>
            </a:extLst>
          </p:cNvPr>
          <p:cNvCxnSpPr>
            <a:cxnSpLocks/>
          </p:cNvCxnSpPr>
          <p:nvPr/>
        </p:nvCxnSpPr>
        <p:spPr bwMode="auto">
          <a:xfrm flipH="1">
            <a:off x="3347864" y="3605173"/>
            <a:ext cx="357139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84">
            <a:extLst>
              <a:ext uri="{FF2B5EF4-FFF2-40B4-BE49-F238E27FC236}">
                <a16:creationId xmlns:a16="http://schemas.microsoft.com/office/drawing/2014/main" id="{D33EED27-BAA8-4E2A-A9D6-E89B333D2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784" y="3407859"/>
            <a:ext cx="457695" cy="765178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E70C486-17D1-41B9-A3EB-7A3BA15DE6BF}"/>
              </a:ext>
            </a:extLst>
          </p:cNvPr>
          <p:cNvCxnSpPr>
            <a:cxnSpLocks/>
          </p:cNvCxnSpPr>
          <p:nvPr/>
        </p:nvCxnSpPr>
        <p:spPr bwMode="auto">
          <a:xfrm flipH="1">
            <a:off x="4874860" y="4033378"/>
            <a:ext cx="395219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84">
            <a:extLst>
              <a:ext uri="{FF2B5EF4-FFF2-40B4-BE49-F238E27FC236}">
                <a16:creationId xmlns:a16="http://schemas.microsoft.com/office/drawing/2014/main" id="{F46BC1C9-C0CC-4407-8F38-8DD3C3E81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190" y="3176973"/>
            <a:ext cx="457695" cy="1240402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5E7F161-DFFB-4D32-9025-45D82E630120}"/>
              </a:ext>
            </a:extLst>
          </p:cNvPr>
          <p:cNvCxnSpPr>
            <a:cxnSpLocks/>
          </p:cNvCxnSpPr>
          <p:nvPr/>
        </p:nvCxnSpPr>
        <p:spPr bwMode="auto">
          <a:xfrm flipH="1">
            <a:off x="3347864" y="4077072"/>
            <a:ext cx="1082327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EA744A9-2EC7-4225-8C65-0694A52065FD}"/>
              </a:ext>
            </a:extLst>
          </p:cNvPr>
          <p:cNvCxnSpPr>
            <a:cxnSpLocks/>
          </p:cNvCxnSpPr>
          <p:nvPr/>
        </p:nvCxnSpPr>
        <p:spPr bwMode="auto">
          <a:xfrm flipH="1">
            <a:off x="4010625" y="4257092"/>
            <a:ext cx="419565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84">
            <a:extLst>
              <a:ext uri="{FF2B5EF4-FFF2-40B4-BE49-F238E27FC236}">
                <a16:creationId xmlns:a16="http://schemas.microsoft.com/office/drawing/2014/main" id="{508D19F5-D3EC-4E12-94BF-2C06A727A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304" y="3241068"/>
            <a:ext cx="550028" cy="113208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ALU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9DAB1B4-24AB-442F-A479-C38D76486B1C}"/>
              </a:ext>
            </a:extLst>
          </p:cNvPr>
          <p:cNvCxnSpPr>
            <a:cxnSpLocks/>
          </p:cNvCxnSpPr>
          <p:nvPr/>
        </p:nvCxnSpPr>
        <p:spPr bwMode="auto">
          <a:xfrm flipH="1">
            <a:off x="3347864" y="3320988"/>
            <a:ext cx="1093996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84">
            <a:extLst>
              <a:ext uri="{FF2B5EF4-FFF2-40B4-BE49-F238E27FC236}">
                <a16:creationId xmlns:a16="http://schemas.microsoft.com/office/drawing/2014/main" id="{6D984C86-F214-4201-932C-1F997C102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4561" y="3565326"/>
            <a:ext cx="457695" cy="838846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297CD284-B273-4A40-AED0-6F1BB7705529}"/>
              </a:ext>
            </a:extLst>
          </p:cNvPr>
          <p:cNvCxnSpPr>
            <a:cxnSpLocks/>
          </p:cNvCxnSpPr>
          <p:nvPr/>
        </p:nvCxnSpPr>
        <p:spPr bwMode="auto">
          <a:xfrm flipH="1">
            <a:off x="6790332" y="3825044"/>
            <a:ext cx="627747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BB54D75-D2EA-43C2-A124-E27FC414793A}"/>
              </a:ext>
            </a:extLst>
          </p:cNvPr>
          <p:cNvCxnSpPr>
            <a:cxnSpLocks/>
          </p:cNvCxnSpPr>
          <p:nvPr/>
        </p:nvCxnSpPr>
        <p:spPr bwMode="auto">
          <a:xfrm flipH="1">
            <a:off x="7872256" y="3969060"/>
            <a:ext cx="228136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07ED3EC-3813-4428-989E-E2EC664B494F}"/>
              </a:ext>
            </a:extLst>
          </p:cNvPr>
          <p:cNvCxnSpPr>
            <a:cxnSpLocks/>
          </p:cNvCxnSpPr>
          <p:nvPr/>
        </p:nvCxnSpPr>
        <p:spPr bwMode="auto">
          <a:xfrm>
            <a:off x="6972156" y="3825044"/>
            <a:ext cx="0" cy="98286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0471EC7-B9B3-4306-B5E6-1A892A8952F1}"/>
              </a:ext>
            </a:extLst>
          </p:cNvPr>
          <p:cNvCxnSpPr>
            <a:cxnSpLocks/>
          </p:cNvCxnSpPr>
          <p:nvPr/>
        </p:nvCxnSpPr>
        <p:spPr bwMode="auto">
          <a:xfrm>
            <a:off x="3998142" y="4941168"/>
            <a:ext cx="1791012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99EBF6C-771C-4410-8A97-5FB75B31AD62}"/>
              </a:ext>
            </a:extLst>
          </p:cNvPr>
          <p:cNvCxnSpPr>
            <a:cxnSpLocks/>
          </p:cNvCxnSpPr>
          <p:nvPr/>
        </p:nvCxnSpPr>
        <p:spPr bwMode="auto">
          <a:xfrm>
            <a:off x="3995936" y="4257092"/>
            <a:ext cx="0" cy="6840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8F9E748-BD58-425C-B0BF-1D5A032C5670}"/>
              </a:ext>
            </a:extLst>
          </p:cNvPr>
          <p:cNvCxnSpPr>
            <a:cxnSpLocks/>
          </p:cNvCxnSpPr>
          <p:nvPr/>
        </p:nvCxnSpPr>
        <p:spPr bwMode="auto">
          <a:xfrm>
            <a:off x="8100392" y="3969060"/>
            <a:ext cx="0" cy="109087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584AA099-F9E3-4325-AFFF-C25BE2C8D926}"/>
              </a:ext>
            </a:extLst>
          </p:cNvPr>
          <p:cNvCxnSpPr>
            <a:cxnSpLocks/>
          </p:cNvCxnSpPr>
          <p:nvPr/>
        </p:nvCxnSpPr>
        <p:spPr bwMode="auto">
          <a:xfrm>
            <a:off x="6271420" y="5059935"/>
            <a:ext cx="1828972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8B734D25-092C-4F8F-AA5D-45EBDE16AE38}"/>
              </a:ext>
            </a:extLst>
          </p:cNvPr>
          <p:cNvCxnSpPr>
            <a:cxnSpLocks/>
          </p:cNvCxnSpPr>
          <p:nvPr/>
        </p:nvCxnSpPr>
        <p:spPr bwMode="auto">
          <a:xfrm>
            <a:off x="971528" y="5553236"/>
            <a:ext cx="6000628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20FEB114-053B-4288-BA55-2895AFD78561}"/>
              </a:ext>
            </a:extLst>
          </p:cNvPr>
          <p:cNvCxnSpPr>
            <a:cxnSpLocks/>
          </p:cNvCxnSpPr>
          <p:nvPr/>
        </p:nvCxnSpPr>
        <p:spPr bwMode="auto">
          <a:xfrm>
            <a:off x="3347864" y="2672916"/>
            <a:ext cx="0" cy="255628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242B5F5F-D363-4C02-8612-F358BC3F6833}"/>
              </a:ext>
            </a:extLst>
          </p:cNvPr>
          <p:cNvCxnSpPr>
            <a:cxnSpLocks/>
          </p:cNvCxnSpPr>
          <p:nvPr/>
        </p:nvCxnSpPr>
        <p:spPr bwMode="auto">
          <a:xfrm>
            <a:off x="2195736" y="2421825"/>
            <a:ext cx="0" cy="135247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82" name="文本框 84">
            <a:extLst>
              <a:ext uri="{FF2B5EF4-FFF2-40B4-BE49-F238E27FC236}">
                <a16:creationId xmlns:a16="http://schemas.microsoft.com/office/drawing/2014/main" id="{C1EB2AE2-D412-4513-ABB0-106CCBA69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1842" y="2295490"/>
            <a:ext cx="297236" cy="48543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+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4DE59DD0-AEBF-4928-A2E5-5D9CC95045D8}"/>
              </a:ext>
            </a:extLst>
          </p:cNvPr>
          <p:cNvCxnSpPr>
            <a:cxnSpLocks/>
          </p:cNvCxnSpPr>
          <p:nvPr/>
        </p:nvCxnSpPr>
        <p:spPr bwMode="auto">
          <a:xfrm flipH="1">
            <a:off x="2195737" y="2421825"/>
            <a:ext cx="506105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EC0EF5D8-4E37-4341-8CFC-4AB4B9E7D04A}"/>
              </a:ext>
            </a:extLst>
          </p:cNvPr>
          <p:cNvCxnSpPr>
            <a:cxnSpLocks/>
          </p:cNvCxnSpPr>
          <p:nvPr/>
        </p:nvCxnSpPr>
        <p:spPr bwMode="auto">
          <a:xfrm>
            <a:off x="3203848" y="2156296"/>
            <a:ext cx="0" cy="38270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8BBC7B48-0692-4CE0-978F-123FD923A578}"/>
              </a:ext>
            </a:extLst>
          </p:cNvPr>
          <p:cNvCxnSpPr>
            <a:cxnSpLocks/>
          </p:cNvCxnSpPr>
          <p:nvPr/>
        </p:nvCxnSpPr>
        <p:spPr bwMode="auto">
          <a:xfrm>
            <a:off x="971528" y="2156296"/>
            <a:ext cx="2232320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C0B66B49-3E00-464C-A6CF-C1BAAD86DC4D}"/>
              </a:ext>
            </a:extLst>
          </p:cNvPr>
          <p:cNvCxnSpPr>
            <a:cxnSpLocks/>
          </p:cNvCxnSpPr>
          <p:nvPr/>
        </p:nvCxnSpPr>
        <p:spPr bwMode="auto">
          <a:xfrm>
            <a:off x="971528" y="2156296"/>
            <a:ext cx="0" cy="146888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34">
            <a:extLst>
              <a:ext uri="{FF2B5EF4-FFF2-40B4-BE49-F238E27FC236}">
                <a16:creationId xmlns:a16="http://schemas.microsoft.com/office/drawing/2014/main" id="{CEB72BBB-0EF6-4F4C-B7DF-3ABB02A5AE4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312374" y="2550096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3" name="文本框 84">
            <a:extLst>
              <a:ext uri="{FF2B5EF4-FFF2-40B4-BE49-F238E27FC236}">
                <a16:creationId xmlns:a16="http://schemas.microsoft.com/office/drawing/2014/main" id="{DBBF460C-C161-49BB-B1AB-6E1AB2E15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213" y="2173475"/>
            <a:ext cx="457695" cy="691216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023B29F1-AEBC-49A3-8D26-08B30F89C5CB}"/>
              </a:ext>
            </a:extLst>
          </p:cNvPr>
          <p:cNvCxnSpPr>
            <a:cxnSpLocks/>
          </p:cNvCxnSpPr>
          <p:nvPr/>
        </p:nvCxnSpPr>
        <p:spPr bwMode="auto">
          <a:xfrm flipH="1">
            <a:off x="2195738" y="3032956"/>
            <a:ext cx="3270683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C99E8884-2BE4-489B-A0B3-503ECC7CA14C}"/>
              </a:ext>
            </a:extLst>
          </p:cNvPr>
          <p:cNvCxnSpPr>
            <a:cxnSpLocks/>
          </p:cNvCxnSpPr>
          <p:nvPr/>
        </p:nvCxnSpPr>
        <p:spPr bwMode="auto">
          <a:xfrm>
            <a:off x="3685405" y="3861048"/>
            <a:ext cx="0" cy="2160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9B8A9937-1092-4007-8EAE-9FD59B1CEDE5}"/>
              </a:ext>
            </a:extLst>
          </p:cNvPr>
          <p:cNvCxnSpPr>
            <a:cxnSpLocks/>
          </p:cNvCxnSpPr>
          <p:nvPr/>
        </p:nvCxnSpPr>
        <p:spPr bwMode="auto">
          <a:xfrm flipH="1">
            <a:off x="3075073" y="3789040"/>
            <a:ext cx="262384" cy="0"/>
          </a:xfrm>
          <a:prstGeom prst="line">
            <a:avLst/>
          </a:prstGeom>
          <a:ln w="25400">
            <a:solidFill>
              <a:schemeClr val="tx1"/>
            </a:solidFill>
            <a:headEnd type="oval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D6CA092C-4AB2-471C-9F4B-EF1315E91C09}"/>
              </a:ext>
            </a:extLst>
          </p:cNvPr>
          <p:cNvCxnSpPr>
            <a:cxnSpLocks/>
          </p:cNvCxnSpPr>
          <p:nvPr/>
        </p:nvCxnSpPr>
        <p:spPr bwMode="auto">
          <a:xfrm>
            <a:off x="971528" y="3882309"/>
            <a:ext cx="0" cy="167092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C9D1FABD-6230-4C4D-8041-85237223FCBF}"/>
              </a:ext>
            </a:extLst>
          </p:cNvPr>
          <p:cNvGrpSpPr/>
          <p:nvPr/>
        </p:nvGrpSpPr>
        <p:grpSpPr>
          <a:xfrm>
            <a:off x="971528" y="3467278"/>
            <a:ext cx="759731" cy="559048"/>
            <a:chOff x="927978" y="2700022"/>
            <a:chExt cx="759731" cy="559048"/>
          </a:xfrm>
        </p:grpSpPr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21F3D203-BCF0-4B63-AE7F-73B5457602B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3115053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60C431F2-4F7C-4818-979C-70885E9D878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2857922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F716213C-707B-494B-8CC3-B74592E6734D}"/>
                </a:ext>
              </a:extLst>
            </p:cNvPr>
            <p:cNvSpPr/>
            <p:nvPr/>
          </p:nvSpPr>
          <p:spPr bwMode="auto">
            <a:xfrm>
              <a:off x="1180348" y="2700022"/>
              <a:ext cx="253680" cy="559048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latin typeface="Arial" charset="0"/>
                </a:rPr>
                <a:t>1</a:t>
              </a: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1DCD08B2-1DEC-4DD4-B8FD-2A789D0AA78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34028" y="3007041"/>
              <a:ext cx="25368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81DBBFF0-27C1-4BB4-9984-C20BA3E353C1}"/>
              </a:ext>
            </a:extLst>
          </p:cNvPr>
          <p:cNvCxnSpPr>
            <a:cxnSpLocks/>
          </p:cNvCxnSpPr>
          <p:nvPr/>
        </p:nvCxnSpPr>
        <p:spPr bwMode="auto">
          <a:xfrm flipH="1">
            <a:off x="2440205" y="2661007"/>
            <a:ext cx="265388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7845651A-526F-4A49-9B0E-297BDF8EF59B}"/>
              </a:ext>
            </a:extLst>
          </p:cNvPr>
          <p:cNvCxnSpPr>
            <a:cxnSpLocks/>
          </p:cNvCxnSpPr>
          <p:nvPr/>
        </p:nvCxnSpPr>
        <p:spPr bwMode="auto">
          <a:xfrm flipH="1">
            <a:off x="3010468" y="2534708"/>
            <a:ext cx="193380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91BAD91A-CB58-4D27-B3FA-5862F070AB1F}"/>
              </a:ext>
            </a:extLst>
          </p:cNvPr>
          <p:cNvGrpSpPr/>
          <p:nvPr/>
        </p:nvGrpSpPr>
        <p:grpSpPr>
          <a:xfrm>
            <a:off x="3680767" y="3461939"/>
            <a:ext cx="759731" cy="507121"/>
            <a:chOff x="927978" y="2700022"/>
            <a:chExt cx="759731" cy="559048"/>
          </a:xfrm>
        </p:grpSpPr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E8456476-68E2-4F67-A5E1-2028473694A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3139998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984A9330-8895-4519-88A1-46C7AF92FBA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2857922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A37EA409-060C-4123-BF91-0AC761CD7AB6}"/>
                </a:ext>
              </a:extLst>
            </p:cNvPr>
            <p:cNvSpPr/>
            <p:nvPr/>
          </p:nvSpPr>
          <p:spPr bwMode="auto">
            <a:xfrm>
              <a:off x="1180348" y="2700022"/>
              <a:ext cx="253680" cy="559048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latin typeface="Arial" charset="0"/>
                </a:rPr>
                <a:t>1</a:t>
              </a: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4A7BA5CF-F2A7-4DDE-B5DF-A0F01A6E18A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34028" y="3007041"/>
              <a:ext cx="25368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F19C5F93-5930-46C5-AD20-44FE702755A3}"/>
              </a:ext>
            </a:extLst>
          </p:cNvPr>
          <p:cNvGrpSpPr/>
          <p:nvPr/>
        </p:nvGrpSpPr>
        <p:grpSpPr>
          <a:xfrm>
            <a:off x="5466421" y="3176972"/>
            <a:ext cx="784147" cy="507121"/>
            <a:chOff x="903562" y="2700022"/>
            <a:chExt cx="784147" cy="559048"/>
          </a:xfrm>
        </p:grpSpPr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AC26DA3A-29CA-466F-93D9-E03884B4007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3128142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C59F8347-27CD-411A-AF4F-F1ECA736C9F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03562" y="2850307"/>
              <a:ext cx="289804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E332C6D6-A1FF-42AE-9855-3DD11C229354}"/>
                </a:ext>
              </a:extLst>
            </p:cNvPr>
            <p:cNvSpPr/>
            <p:nvPr/>
          </p:nvSpPr>
          <p:spPr bwMode="auto">
            <a:xfrm>
              <a:off x="1180348" y="2700022"/>
              <a:ext cx="253680" cy="559048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latin typeface="Arial" charset="0"/>
                </a:rPr>
                <a:t>1</a:t>
              </a: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16C84AD9-3DC1-489F-A036-FB1011C5419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34028" y="3009070"/>
              <a:ext cx="25368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6138FCC2-2A63-4258-A623-ADAA989AE6A7}"/>
              </a:ext>
            </a:extLst>
          </p:cNvPr>
          <p:cNvGrpSpPr/>
          <p:nvPr/>
        </p:nvGrpSpPr>
        <p:grpSpPr>
          <a:xfrm>
            <a:off x="5288186" y="3897052"/>
            <a:ext cx="759731" cy="507121"/>
            <a:chOff x="927978" y="2700022"/>
            <a:chExt cx="759731" cy="559048"/>
          </a:xfrm>
        </p:grpSpPr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108BDC16-64AD-4871-A82C-4AD1521395F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3128142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957D73EA-714E-49DC-B5ED-8ADA4B20138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2850307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0CF400B4-8964-4E6D-8C87-8B07985209B1}"/>
                </a:ext>
              </a:extLst>
            </p:cNvPr>
            <p:cNvSpPr/>
            <p:nvPr/>
          </p:nvSpPr>
          <p:spPr bwMode="auto">
            <a:xfrm>
              <a:off x="1180348" y="2700022"/>
              <a:ext cx="253680" cy="559048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latin typeface="Arial" charset="0"/>
                </a:rPr>
                <a:t>1</a:t>
              </a: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997E3EBD-534B-410F-B721-F88BED4451A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34028" y="3009070"/>
              <a:ext cx="25368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7777E192-3225-4144-B237-A53666D20AE9}"/>
              </a:ext>
            </a:extLst>
          </p:cNvPr>
          <p:cNvGrpSpPr/>
          <p:nvPr/>
        </p:nvGrpSpPr>
        <p:grpSpPr>
          <a:xfrm rot="10800000">
            <a:off x="5795278" y="4689140"/>
            <a:ext cx="506050" cy="507121"/>
            <a:chOff x="927978" y="2700022"/>
            <a:chExt cx="506050" cy="559048"/>
          </a:xfrm>
        </p:grpSpPr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FCF15624-CF04-4314-9406-5FA8847D0EE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3128142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5A10BD7E-2772-4707-92D7-8344269BE80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2850307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75BBA8DF-B538-48E2-96E6-BFD71C5DA230}"/>
                </a:ext>
              </a:extLst>
            </p:cNvPr>
            <p:cNvSpPr/>
            <p:nvPr/>
          </p:nvSpPr>
          <p:spPr bwMode="auto">
            <a:xfrm rot="10800000">
              <a:off x="1180348" y="2700022"/>
              <a:ext cx="253680" cy="559048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latin typeface="Arial" charset="0"/>
                </a:rPr>
                <a:t>1</a:t>
              </a: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172E7F25-93C5-407B-9D69-622B32CC39FB}"/>
              </a:ext>
            </a:extLst>
          </p:cNvPr>
          <p:cNvCxnSpPr>
            <a:cxnSpLocks/>
          </p:cNvCxnSpPr>
          <p:nvPr/>
        </p:nvCxnSpPr>
        <p:spPr bwMode="auto">
          <a:xfrm flipH="1">
            <a:off x="3347864" y="2672916"/>
            <a:ext cx="468052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84">
            <a:extLst>
              <a:ext uri="{FF2B5EF4-FFF2-40B4-BE49-F238E27FC236}">
                <a16:creationId xmlns:a16="http://schemas.microsoft.com/office/drawing/2014/main" id="{726DB21D-6E21-472C-A8A8-D40A7C587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190" y="5082310"/>
            <a:ext cx="457695" cy="32691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AE98D136-C114-4769-884B-F07147FE46BA}"/>
              </a:ext>
            </a:extLst>
          </p:cNvPr>
          <p:cNvCxnSpPr>
            <a:cxnSpLocks/>
          </p:cNvCxnSpPr>
          <p:nvPr/>
        </p:nvCxnSpPr>
        <p:spPr bwMode="auto">
          <a:xfrm flipH="1">
            <a:off x="3337457" y="5244431"/>
            <a:ext cx="1103042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AD5397DE-9D47-46F9-B695-30F2DF83B43D}"/>
              </a:ext>
            </a:extLst>
          </p:cNvPr>
          <p:cNvCxnSpPr>
            <a:cxnSpLocks/>
          </p:cNvCxnSpPr>
          <p:nvPr/>
        </p:nvCxnSpPr>
        <p:spPr bwMode="auto">
          <a:xfrm flipH="1">
            <a:off x="4887885" y="5238080"/>
            <a:ext cx="400548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0F21E95B-C7FA-4387-B386-4D0845C3C32B}"/>
              </a:ext>
            </a:extLst>
          </p:cNvPr>
          <p:cNvCxnSpPr>
            <a:cxnSpLocks/>
          </p:cNvCxnSpPr>
          <p:nvPr/>
        </p:nvCxnSpPr>
        <p:spPr bwMode="auto">
          <a:xfrm>
            <a:off x="5283104" y="4285406"/>
            <a:ext cx="0" cy="9526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3CA42F07-140E-410D-BBA4-84C3B8C36A84}"/>
              </a:ext>
            </a:extLst>
          </p:cNvPr>
          <p:cNvCxnSpPr>
            <a:cxnSpLocks/>
          </p:cNvCxnSpPr>
          <p:nvPr/>
        </p:nvCxnSpPr>
        <p:spPr bwMode="auto">
          <a:xfrm>
            <a:off x="5075371" y="2396765"/>
            <a:ext cx="0" cy="116856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CFE21701-8462-4059-BE05-FB95C90C6250}"/>
              </a:ext>
            </a:extLst>
          </p:cNvPr>
          <p:cNvCxnSpPr>
            <a:cxnSpLocks/>
          </p:cNvCxnSpPr>
          <p:nvPr/>
        </p:nvCxnSpPr>
        <p:spPr bwMode="auto">
          <a:xfrm flipH="1">
            <a:off x="5072470" y="4545124"/>
            <a:ext cx="2115710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9C765A48-4E41-42C2-B15B-3AFA0C3EEC8E}"/>
              </a:ext>
            </a:extLst>
          </p:cNvPr>
          <p:cNvCxnSpPr>
            <a:cxnSpLocks/>
          </p:cNvCxnSpPr>
          <p:nvPr/>
        </p:nvCxnSpPr>
        <p:spPr bwMode="auto">
          <a:xfrm>
            <a:off x="5074512" y="4033378"/>
            <a:ext cx="0" cy="5117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98AE0818-081E-47AA-BD3F-E68136DF936D}"/>
              </a:ext>
            </a:extLst>
          </p:cNvPr>
          <p:cNvCxnSpPr>
            <a:cxnSpLocks/>
          </p:cNvCxnSpPr>
          <p:nvPr/>
        </p:nvCxnSpPr>
        <p:spPr bwMode="auto">
          <a:xfrm flipH="1">
            <a:off x="4887885" y="3565326"/>
            <a:ext cx="602952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81E8FE28-374A-41B8-9D43-EC78271543EA}"/>
              </a:ext>
            </a:extLst>
          </p:cNvPr>
          <p:cNvCxnSpPr>
            <a:cxnSpLocks/>
          </p:cNvCxnSpPr>
          <p:nvPr/>
        </p:nvCxnSpPr>
        <p:spPr bwMode="auto">
          <a:xfrm>
            <a:off x="7188180" y="4177394"/>
            <a:ext cx="0" cy="36773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024E67C6-EBFC-46A0-AB7F-C6481BB56246}"/>
              </a:ext>
            </a:extLst>
          </p:cNvPr>
          <p:cNvCxnSpPr>
            <a:cxnSpLocks/>
          </p:cNvCxnSpPr>
          <p:nvPr/>
        </p:nvCxnSpPr>
        <p:spPr bwMode="auto">
          <a:xfrm flipH="1">
            <a:off x="7188180" y="4185221"/>
            <a:ext cx="226382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34">
            <a:extLst>
              <a:ext uri="{FF2B5EF4-FFF2-40B4-BE49-F238E27FC236}">
                <a16:creationId xmlns:a16="http://schemas.microsoft.com/office/drawing/2014/main" id="{559879BB-D941-47C3-AB01-5AF1633C1CD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441784" y="3058925"/>
            <a:ext cx="1138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rj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8" name="TextBox 34">
            <a:extLst>
              <a:ext uri="{FF2B5EF4-FFF2-40B4-BE49-F238E27FC236}">
                <a16:creationId xmlns:a16="http://schemas.microsoft.com/office/drawing/2014/main" id="{F2B226D8-11B3-44D5-B399-072AC0A100F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425926" y="3792366"/>
            <a:ext cx="1827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rd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18" name="直接连接符 217">
            <a:extLst>
              <a:ext uri="{FF2B5EF4-FFF2-40B4-BE49-F238E27FC236}">
                <a16:creationId xmlns:a16="http://schemas.microsoft.com/office/drawing/2014/main" id="{DC796EEA-F073-439F-94F6-B3A530A0892F}"/>
              </a:ext>
            </a:extLst>
          </p:cNvPr>
          <p:cNvCxnSpPr>
            <a:cxnSpLocks/>
          </p:cNvCxnSpPr>
          <p:nvPr/>
        </p:nvCxnSpPr>
        <p:spPr bwMode="auto">
          <a:xfrm>
            <a:off x="6271420" y="4807907"/>
            <a:ext cx="700736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文本框 84">
            <a:extLst>
              <a:ext uri="{FF2B5EF4-FFF2-40B4-BE49-F238E27FC236}">
                <a16:creationId xmlns:a16="http://schemas.microsoft.com/office/drawing/2014/main" id="{BA221CF5-8FA6-4E97-BD85-C53F1059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221" y="2172332"/>
            <a:ext cx="536111" cy="70856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CMP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23" name="直接连接符 222">
            <a:extLst>
              <a:ext uri="{FF2B5EF4-FFF2-40B4-BE49-F238E27FC236}">
                <a16:creationId xmlns:a16="http://schemas.microsoft.com/office/drawing/2014/main" id="{39F784EE-0077-4855-9791-5D951195FC0A}"/>
              </a:ext>
            </a:extLst>
          </p:cNvPr>
          <p:cNvCxnSpPr>
            <a:cxnSpLocks/>
          </p:cNvCxnSpPr>
          <p:nvPr/>
        </p:nvCxnSpPr>
        <p:spPr bwMode="auto">
          <a:xfrm>
            <a:off x="5283104" y="2672916"/>
            <a:ext cx="0" cy="136046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224" name="直接连接符 223">
            <a:extLst>
              <a:ext uri="{FF2B5EF4-FFF2-40B4-BE49-F238E27FC236}">
                <a16:creationId xmlns:a16="http://schemas.microsoft.com/office/drawing/2014/main" id="{1DB8A5D2-B8C9-484B-BE1C-49DE0E127F18}"/>
              </a:ext>
            </a:extLst>
          </p:cNvPr>
          <p:cNvCxnSpPr>
            <a:cxnSpLocks/>
          </p:cNvCxnSpPr>
          <p:nvPr/>
        </p:nvCxnSpPr>
        <p:spPr bwMode="auto">
          <a:xfrm>
            <a:off x="5466421" y="3032956"/>
            <a:ext cx="0" cy="28803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7" name="直接连接符 226">
            <a:extLst>
              <a:ext uri="{FF2B5EF4-FFF2-40B4-BE49-F238E27FC236}">
                <a16:creationId xmlns:a16="http://schemas.microsoft.com/office/drawing/2014/main" id="{CBE1AB66-F98D-42E0-A4AA-FF6B249D4992}"/>
              </a:ext>
            </a:extLst>
          </p:cNvPr>
          <p:cNvCxnSpPr>
            <a:cxnSpLocks/>
          </p:cNvCxnSpPr>
          <p:nvPr/>
        </p:nvCxnSpPr>
        <p:spPr bwMode="auto">
          <a:xfrm flipH="1">
            <a:off x="5283104" y="2672916"/>
            <a:ext cx="971118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>
            <a:extLst>
              <a:ext uri="{FF2B5EF4-FFF2-40B4-BE49-F238E27FC236}">
                <a16:creationId xmlns:a16="http://schemas.microsoft.com/office/drawing/2014/main" id="{7ADECCF5-F234-467B-B917-4CC1E7C747E7}"/>
              </a:ext>
            </a:extLst>
          </p:cNvPr>
          <p:cNvCxnSpPr>
            <a:cxnSpLocks/>
          </p:cNvCxnSpPr>
          <p:nvPr/>
        </p:nvCxnSpPr>
        <p:spPr bwMode="auto">
          <a:xfrm flipH="1">
            <a:off x="5072470" y="2396765"/>
            <a:ext cx="1181751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>
            <a:extLst>
              <a:ext uri="{FF2B5EF4-FFF2-40B4-BE49-F238E27FC236}">
                <a16:creationId xmlns:a16="http://schemas.microsoft.com/office/drawing/2014/main" id="{A83B56C2-E6B8-41A8-A0F6-88B27072C28F}"/>
              </a:ext>
            </a:extLst>
          </p:cNvPr>
          <p:cNvCxnSpPr>
            <a:cxnSpLocks/>
          </p:cNvCxnSpPr>
          <p:nvPr/>
        </p:nvCxnSpPr>
        <p:spPr bwMode="auto">
          <a:xfrm flipH="1">
            <a:off x="6042836" y="4177394"/>
            <a:ext cx="211385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5DDE6A48-1A93-45F1-8A22-B366A455B8D6}"/>
              </a:ext>
            </a:extLst>
          </p:cNvPr>
          <p:cNvCxnSpPr>
            <a:cxnSpLocks/>
          </p:cNvCxnSpPr>
          <p:nvPr/>
        </p:nvCxnSpPr>
        <p:spPr bwMode="auto">
          <a:xfrm flipH="1">
            <a:off x="2008056" y="3774297"/>
            <a:ext cx="619729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F9D815F1-038A-40D3-8F76-B2495896749A}"/>
              </a:ext>
            </a:extLst>
          </p:cNvPr>
          <p:cNvCxnSpPr>
            <a:cxnSpLocks/>
          </p:cNvCxnSpPr>
          <p:nvPr/>
        </p:nvCxnSpPr>
        <p:spPr bwMode="auto">
          <a:xfrm flipH="1">
            <a:off x="6790332" y="2534708"/>
            <a:ext cx="229940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269E2181-D0B1-4FC4-9EF2-2E541DDEF97F}"/>
              </a:ext>
            </a:extLst>
          </p:cNvPr>
          <p:cNvCxnSpPr>
            <a:cxnSpLocks/>
          </p:cNvCxnSpPr>
          <p:nvPr/>
        </p:nvCxnSpPr>
        <p:spPr bwMode="auto">
          <a:xfrm flipH="1">
            <a:off x="4266908" y="2759245"/>
            <a:ext cx="262964" cy="0"/>
          </a:xfrm>
          <a:prstGeom prst="line">
            <a:avLst/>
          </a:prstGeom>
          <a:ln w="15875">
            <a:solidFill>
              <a:srgbClr val="CC00FF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>
            <a:extLst>
              <a:ext uri="{FF2B5EF4-FFF2-40B4-BE49-F238E27FC236}">
                <a16:creationId xmlns:a16="http://schemas.microsoft.com/office/drawing/2014/main" id="{BDA6152A-5210-41C6-A14A-DF1BBD29279D}"/>
              </a:ext>
            </a:extLst>
          </p:cNvPr>
          <p:cNvCxnSpPr>
            <a:cxnSpLocks/>
          </p:cNvCxnSpPr>
          <p:nvPr/>
        </p:nvCxnSpPr>
        <p:spPr bwMode="auto">
          <a:xfrm flipH="1">
            <a:off x="4266908" y="2471213"/>
            <a:ext cx="262964" cy="0"/>
          </a:xfrm>
          <a:prstGeom prst="line">
            <a:avLst/>
          </a:prstGeom>
          <a:ln w="15875">
            <a:solidFill>
              <a:srgbClr val="CC00FF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1888B090-44FE-4C55-BCC3-568204CC4077}"/>
              </a:ext>
            </a:extLst>
          </p:cNvPr>
          <p:cNvCxnSpPr>
            <a:cxnSpLocks/>
          </p:cNvCxnSpPr>
          <p:nvPr/>
        </p:nvCxnSpPr>
        <p:spPr bwMode="auto">
          <a:xfrm flipH="1">
            <a:off x="4266908" y="2276872"/>
            <a:ext cx="262964" cy="0"/>
          </a:xfrm>
          <a:prstGeom prst="line">
            <a:avLst/>
          </a:prstGeom>
          <a:ln w="15875">
            <a:solidFill>
              <a:srgbClr val="CC00FF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34">
            <a:extLst>
              <a:ext uri="{FF2B5EF4-FFF2-40B4-BE49-F238E27FC236}">
                <a16:creationId xmlns:a16="http://schemas.microsoft.com/office/drawing/2014/main" id="{1839C2B2-05C7-4F96-A7A7-62DF8C5EF17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467223" y="4966725"/>
            <a:ext cx="37510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si20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C0B837B0-270A-49C7-8A52-C3C19A3A670C}"/>
              </a:ext>
            </a:extLst>
          </p:cNvPr>
          <p:cNvCxnSpPr>
            <a:cxnSpLocks/>
          </p:cNvCxnSpPr>
          <p:nvPr/>
        </p:nvCxnSpPr>
        <p:spPr bwMode="auto">
          <a:xfrm flipH="1">
            <a:off x="3555598" y="2391492"/>
            <a:ext cx="260318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BB6B2A91-2A40-43F4-BE80-C51E5162795F}"/>
              </a:ext>
            </a:extLst>
          </p:cNvPr>
          <p:cNvCxnSpPr>
            <a:cxnSpLocks/>
          </p:cNvCxnSpPr>
          <p:nvPr/>
        </p:nvCxnSpPr>
        <p:spPr bwMode="auto">
          <a:xfrm>
            <a:off x="3555598" y="1988840"/>
            <a:ext cx="3464674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7761C909-D460-41FA-AC7C-4A75D587684A}"/>
              </a:ext>
            </a:extLst>
          </p:cNvPr>
          <p:cNvCxnSpPr>
            <a:cxnSpLocks/>
          </p:cNvCxnSpPr>
          <p:nvPr/>
        </p:nvCxnSpPr>
        <p:spPr bwMode="auto">
          <a:xfrm>
            <a:off x="3555699" y="1989270"/>
            <a:ext cx="0" cy="40222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7374FE88-8A05-4C8B-A9D3-3B6FF671A1D4}"/>
              </a:ext>
            </a:extLst>
          </p:cNvPr>
          <p:cNvCxnSpPr>
            <a:cxnSpLocks/>
          </p:cNvCxnSpPr>
          <p:nvPr/>
        </p:nvCxnSpPr>
        <p:spPr bwMode="auto">
          <a:xfrm>
            <a:off x="7020272" y="1988840"/>
            <a:ext cx="0" cy="54586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标题 312">
            <a:extLst>
              <a:ext uri="{FF2B5EF4-FFF2-40B4-BE49-F238E27FC236}">
                <a16:creationId xmlns:a16="http://schemas.microsoft.com/office/drawing/2014/main" id="{54CCFCC0-E14A-44C8-88E7-BCD3C365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单周期控制信号：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lu12i.w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内容占位符 2">
            <a:extLst>
              <a:ext uri="{FF2B5EF4-FFF2-40B4-BE49-F238E27FC236}">
                <a16:creationId xmlns:a16="http://schemas.microsoft.com/office/drawing/2014/main" id="{5FFE86D1-79DD-4B62-ADE1-55A5D49514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511143"/>
          </a:xfrm>
        </p:spPr>
        <p:txBody>
          <a:bodyPr/>
          <a:lstStyle/>
          <a:p>
            <a:r>
              <a:rPr lang="en-US" altLang="zh-CN" sz="2400" b="0"/>
              <a:t>lu12i.w  rd, si20	# rd  = {si20, 12’b0}</a:t>
            </a:r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3C191DC8-4FD6-4053-A289-C09B7A17A4AE}"/>
              </a:ext>
            </a:extLst>
          </p:cNvPr>
          <p:cNvCxnSpPr>
            <a:cxnSpLocks/>
          </p:cNvCxnSpPr>
          <p:nvPr/>
        </p:nvCxnSpPr>
        <p:spPr bwMode="auto">
          <a:xfrm>
            <a:off x="6972156" y="4811073"/>
            <a:ext cx="0" cy="74216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BCA47E12-5B53-46CF-BDCD-E8C230682940}"/>
              </a:ext>
            </a:extLst>
          </p:cNvPr>
          <p:cNvCxnSpPr>
            <a:cxnSpLocks/>
          </p:cNvCxnSpPr>
          <p:nvPr/>
        </p:nvCxnSpPr>
        <p:spPr bwMode="auto">
          <a:xfrm>
            <a:off x="5921680" y="4434786"/>
            <a:ext cx="0" cy="25435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73656513-0B3A-44D7-B9ED-B731AD26D973}"/>
              </a:ext>
            </a:extLst>
          </p:cNvPr>
          <p:cNvCxnSpPr>
            <a:cxnSpLocks/>
          </p:cNvCxnSpPr>
          <p:nvPr/>
        </p:nvCxnSpPr>
        <p:spPr bwMode="auto">
          <a:xfrm>
            <a:off x="5660416" y="3684093"/>
            <a:ext cx="0" cy="23212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2591E356-6492-4828-BDF1-337B1B739831}"/>
              </a:ext>
            </a:extLst>
          </p:cNvPr>
          <p:cNvCxnSpPr>
            <a:cxnSpLocks/>
          </p:cNvCxnSpPr>
          <p:nvPr/>
        </p:nvCxnSpPr>
        <p:spPr bwMode="auto">
          <a:xfrm>
            <a:off x="4644008" y="2916354"/>
            <a:ext cx="0" cy="28111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DF4515FD-037C-473B-A8FB-CCFAB931AC70}"/>
              </a:ext>
            </a:extLst>
          </p:cNvPr>
          <p:cNvCxnSpPr>
            <a:cxnSpLocks/>
          </p:cNvCxnSpPr>
          <p:nvPr/>
        </p:nvCxnSpPr>
        <p:spPr bwMode="auto">
          <a:xfrm>
            <a:off x="5865727" y="2965345"/>
            <a:ext cx="0" cy="23212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CB54BDB-D752-4DD9-949E-A14951AD8A4D}"/>
              </a:ext>
            </a:extLst>
          </p:cNvPr>
          <p:cNvCxnSpPr>
            <a:cxnSpLocks/>
          </p:cNvCxnSpPr>
          <p:nvPr/>
        </p:nvCxnSpPr>
        <p:spPr bwMode="auto">
          <a:xfrm>
            <a:off x="6516216" y="3008944"/>
            <a:ext cx="0" cy="23212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BA20DADE-FE52-4C8F-A7DA-E967F788268F}"/>
              </a:ext>
            </a:extLst>
          </p:cNvPr>
          <p:cNvCxnSpPr>
            <a:cxnSpLocks/>
          </p:cNvCxnSpPr>
          <p:nvPr/>
        </p:nvCxnSpPr>
        <p:spPr bwMode="auto">
          <a:xfrm>
            <a:off x="7632340" y="3322224"/>
            <a:ext cx="0" cy="23212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96A875D0-CAE0-45F6-ADA3-D9E3126E997A}"/>
              </a:ext>
            </a:extLst>
          </p:cNvPr>
          <p:cNvCxnSpPr>
            <a:cxnSpLocks/>
          </p:cNvCxnSpPr>
          <p:nvPr/>
        </p:nvCxnSpPr>
        <p:spPr bwMode="auto">
          <a:xfrm>
            <a:off x="4067944" y="3213973"/>
            <a:ext cx="0" cy="25435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B323ED7D-25AA-463A-91DA-67B913310553}"/>
              </a:ext>
            </a:extLst>
          </p:cNvPr>
          <p:cNvCxnSpPr>
            <a:cxnSpLocks/>
          </p:cNvCxnSpPr>
          <p:nvPr/>
        </p:nvCxnSpPr>
        <p:spPr bwMode="auto">
          <a:xfrm>
            <a:off x="1359348" y="3241068"/>
            <a:ext cx="0" cy="23212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1B2D02C4-669E-4080-899D-ADDA0096B5AB}"/>
              </a:ext>
            </a:extLst>
          </p:cNvPr>
          <p:cNvCxnSpPr>
            <a:cxnSpLocks/>
          </p:cNvCxnSpPr>
          <p:nvPr/>
        </p:nvCxnSpPr>
        <p:spPr bwMode="auto">
          <a:xfrm>
            <a:off x="4644008" y="4834123"/>
            <a:ext cx="0" cy="25435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sp>
        <p:nvSpPr>
          <p:cNvPr id="121" name="TextBox 34">
            <a:extLst>
              <a:ext uri="{FF2B5EF4-FFF2-40B4-BE49-F238E27FC236}">
                <a16:creationId xmlns:a16="http://schemas.microsoft.com/office/drawing/2014/main" id="{C45EC9E4-0950-4184-BA31-1E688C6F4FF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431595" y="3186479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3" name="TextBox 34">
            <a:extLst>
              <a:ext uri="{FF2B5EF4-FFF2-40B4-BE49-F238E27FC236}">
                <a16:creationId xmlns:a16="http://schemas.microsoft.com/office/drawing/2014/main" id="{72033305-AE5E-43D7-82D3-CBADA051F63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986246" y="4295768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4" name="TextBox 34">
            <a:extLst>
              <a:ext uri="{FF2B5EF4-FFF2-40B4-BE49-F238E27FC236}">
                <a16:creationId xmlns:a16="http://schemas.microsoft.com/office/drawing/2014/main" id="{10BD23FF-0DC3-4C98-A16A-17E93F72E1A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712081" y="3257049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5" name="TextBox 34">
            <a:extLst>
              <a:ext uri="{FF2B5EF4-FFF2-40B4-BE49-F238E27FC236}">
                <a16:creationId xmlns:a16="http://schemas.microsoft.com/office/drawing/2014/main" id="{F996FCE9-2EC4-4519-9C18-73C8E3A09F9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584801" y="2953536"/>
            <a:ext cx="33823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mov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2" name="TextBox 34">
            <a:extLst>
              <a:ext uri="{FF2B5EF4-FFF2-40B4-BE49-F238E27FC236}">
                <a16:creationId xmlns:a16="http://schemas.microsoft.com/office/drawing/2014/main" id="{8448916A-B5FD-4D4D-A203-28FA51A9230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946171" y="2898544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3" name="TextBox 34">
            <a:extLst>
              <a:ext uri="{FF2B5EF4-FFF2-40B4-BE49-F238E27FC236}">
                <a16:creationId xmlns:a16="http://schemas.microsoft.com/office/drawing/2014/main" id="{366875E1-0206-48BD-90CF-641D3CF6B00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709286" y="2788367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4" name="TextBox 34">
            <a:extLst>
              <a:ext uri="{FF2B5EF4-FFF2-40B4-BE49-F238E27FC236}">
                <a16:creationId xmlns:a16="http://schemas.microsoft.com/office/drawing/2014/main" id="{0ED61ECF-8B10-4DAB-83ED-E65BC0ED980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139750" y="3084767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5" name="TextBox 34">
            <a:extLst>
              <a:ext uri="{FF2B5EF4-FFF2-40B4-BE49-F238E27FC236}">
                <a16:creationId xmlns:a16="http://schemas.microsoft.com/office/drawing/2014/main" id="{899B7E2D-C492-4BFF-AB69-CBFB9E46EDE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508932" y="3651117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9" name="TextBox 34">
            <a:extLst>
              <a:ext uri="{FF2B5EF4-FFF2-40B4-BE49-F238E27FC236}">
                <a16:creationId xmlns:a16="http://schemas.microsoft.com/office/drawing/2014/main" id="{7A1356F8-E67E-4C9C-8E0F-50259378680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576346" y="5809258"/>
            <a:ext cx="6203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取指令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0" name="TextBox 34">
            <a:extLst>
              <a:ext uri="{FF2B5EF4-FFF2-40B4-BE49-F238E27FC236}">
                <a16:creationId xmlns:a16="http://schemas.microsoft.com/office/drawing/2014/main" id="{155AC9CE-8E6E-4760-8068-9D5220DA4E2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832622" y="5686149"/>
            <a:ext cx="10339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指令译码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立即数扩展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1" name="TextBox 34">
            <a:extLst>
              <a:ext uri="{FF2B5EF4-FFF2-40B4-BE49-F238E27FC236}">
                <a16:creationId xmlns:a16="http://schemas.microsoft.com/office/drawing/2014/main" id="{693A76DE-4DF9-4189-AC12-6FC714E7807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117669" y="5686147"/>
            <a:ext cx="8271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数据传递</a:t>
            </a:r>
            <a:endParaRPr lang="en-US" altLang="zh-CN" sz="1600" b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保存结果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2" name="页脚占位符 1">
            <a:extLst>
              <a:ext uri="{FF2B5EF4-FFF2-40B4-BE49-F238E27FC236}">
                <a16:creationId xmlns:a16="http://schemas.microsoft.com/office/drawing/2014/main" id="{66D4BB53-0390-41DA-B2DC-7DB07074DA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2024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计算机组成原理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(H)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" name="灯片编号占位符 2">
            <a:extLst>
              <a:ext uri="{FF2B5EF4-FFF2-40B4-BE49-F238E27FC236}">
                <a16:creationId xmlns:a16="http://schemas.microsoft.com/office/drawing/2014/main" id="{82959CD9-9763-4137-9F38-F602996FD2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0930E-2265-4A0B-94A4-F48B63590D63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日期占位符 3">
            <a:extLst>
              <a:ext uri="{FF2B5EF4-FFF2-40B4-BE49-F238E27FC236}">
                <a16:creationId xmlns:a16="http://schemas.microsoft.com/office/drawing/2014/main" id="{CD6AA415-674C-420A-8EB7-6AD246B5F9A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4364F6-19A8-4610-AF0C-7842CF95D2B9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2024/4/1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149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Box 34">
            <a:extLst>
              <a:ext uri="{FF2B5EF4-FFF2-40B4-BE49-F238E27FC236}">
                <a16:creationId xmlns:a16="http://schemas.microsoft.com/office/drawing/2014/main" id="{D745D2D6-4AA2-4D23-87CA-D6BD1E58EC7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318687" y="2434875"/>
            <a:ext cx="20518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7" name="TextBox 34">
            <a:extLst>
              <a:ext uri="{FF2B5EF4-FFF2-40B4-BE49-F238E27FC236}">
                <a16:creationId xmlns:a16="http://schemas.microsoft.com/office/drawing/2014/main" id="{EDF893DA-0164-4EC6-8E3A-F3821EDC3A8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426461" y="3362799"/>
            <a:ext cx="17152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rk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文本框 84">
            <a:extLst>
              <a:ext uri="{FF2B5EF4-FFF2-40B4-BE49-F238E27FC236}">
                <a16:creationId xmlns:a16="http://schemas.microsoft.com/office/drawing/2014/main" id="{6BA4213F-C7EA-4436-8A4B-9B8F54976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684" y="3392996"/>
            <a:ext cx="280110" cy="780040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vert270"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E567572-8E1B-42C7-B40F-FDEA3FF49D29}"/>
              </a:ext>
            </a:extLst>
          </p:cNvPr>
          <p:cNvCxnSpPr>
            <a:cxnSpLocks/>
          </p:cNvCxnSpPr>
          <p:nvPr/>
        </p:nvCxnSpPr>
        <p:spPr bwMode="auto">
          <a:xfrm flipH="1">
            <a:off x="3347864" y="3605853"/>
            <a:ext cx="357139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84">
            <a:extLst>
              <a:ext uri="{FF2B5EF4-FFF2-40B4-BE49-F238E27FC236}">
                <a16:creationId xmlns:a16="http://schemas.microsoft.com/office/drawing/2014/main" id="{D33EED27-BAA8-4E2A-A9D6-E89B333D2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784" y="3407859"/>
            <a:ext cx="457695" cy="765178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E70C486-17D1-41B9-A3EB-7A3BA15DE6BF}"/>
              </a:ext>
            </a:extLst>
          </p:cNvPr>
          <p:cNvCxnSpPr>
            <a:cxnSpLocks/>
          </p:cNvCxnSpPr>
          <p:nvPr/>
        </p:nvCxnSpPr>
        <p:spPr bwMode="auto">
          <a:xfrm flipH="1">
            <a:off x="4887885" y="4033378"/>
            <a:ext cx="395219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84">
            <a:extLst>
              <a:ext uri="{FF2B5EF4-FFF2-40B4-BE49-F238E27FC236}">
                <a16:creationId xmlns:a16="http://schemas.microsoft.com/office/drawing/2014/main" id="{F46BC1C9-C0CC-4407-8F38-8DD3C3E81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190" y="3176973"/>
            <a:ext cx="457695" cy="1240402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5E7F161-DFFB-4D32-9025-45D82E630120}"/>
              </a:ext>
            </a:extLst>
          </p:cNvPr>
          <p:cNvCxnSpPr>
            <a:cxnSpLocks/>
          </p:cNvCxnSpPr>
          <p:nvPr/>
        </p:nvCxnSpPr>
        <p:spPr bwMode="auto">
          <a:xfrm flipH="1">
            <a:off x="3347864" y="4077072"/>
            <a:ext cx="1082327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EA744A9-2EC7-4225-8C65-0694A52065FD}"/>
              </a:ext>
            </a:extLst>
          </p:cNvPr>
          <p:cNvCxnSpPr>
            <a:cxnSpLocks/>
          </p:cNvCxnSpPr>
          <p:nvPr/>
        </p:nvCxnSpPr>
        <p:spPr bwMode="auto">
          <a:xfrm flipH="1">
            <a:off x="4010625" y="4257092"/>
            <a:ext cx="419565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84">
            <a:extLst>
              <a:ext uri="{FF2B5EF4-FFF2-40B4-BE49-F238E27FC236}">
                <a16:creationId xmlns:a16="http://schemas.microsoft.com/office/drawing/2014/main" id="{508D19F5-D3EC-4E12-94BF-2C06A727A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304" y="3241068"/>
            <a:ext cx="550028" cy="113208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ALU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9DAB1B4-24AB-442F-A479-C38D76486B1C}"/>
              </a:ext>
            </a:extLst>
          </p:cNvPr>
          <p:cNvCxnSpPr>
            <a:cxnSpLocks/>
          </p:cNvCxnSpPr>
          <p:nvPr/>
        </p:nvCxnSpPr>
        <p:spPr bwMode="auto">
          <a:xfrm flipH="1">
            <a:off x="3347864" y="3320988"/>
            <a:ext cx="1093996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84">
            <a:extLst>
              <a:ext uri="{FF2B5EF4-FFF2-40B4-BE49-F238E27FC236}">
                <a16:creationId xmlns:a16="http://schemas.microsoft.com/office/drawing/2014/main" id="{6D984C86-F214-4201-932C-1F997C102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4561" y="3565326"/>
            <a:ext cx="457695" cy="838846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297CD284-B273-4A40-AED0-6F1BB7705529}"/>
              </a:ext>
            </a:extLst>
          </p:cNvPr>
          <p:cNvCxnSpPr>
            <a:cxnSpLocks/>
          </p:cNvCxnSpPr>
          <p:nvPr/>
        </p:nvCxnSpPr>
        <p:spPr bwMode="auto">
          <a:xfrm flipH="1">
            <a:off x="6790332" y="3825044"/>
            <a:ext cx="627747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BB54D75-D2EA-43C2-A124-E27FC414793A}"/>
              </a:ext>
            </a:extLst>
          </p:cNvPr>
          <p:cNvCxnSpPr>
            <a:cxnSpLocks/>
          </p:cNvCxnSpPr>
          <p:nvPr/>
        </p:nvCxnSpPr>
        <p:spPr bwMode="auto">
          <a:xfrm flipH="1">
            <a:off x="7872256" y="3969060"/>
            <a:ext cx="228136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07ED3EC-3813-4428-989E-E2EC664B494F}"/>
              </a:ext>
            </a:extLst>
          </p:cNvPr>
          <p:cNvCxnSpPr>
            <a:cxnSpLocks/>
          </p:cNvCxnSpPr>
          <p:nvPr/>
        </p:nvCxnSpPr>
        <p:spPr bwMode="auto">
          <a:xfrm>
            <a:off x="6972156" y="3825044"/>
            <a:ext cx="0" cy="98286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0471EC7-B9B3-4306-B5E6-1A892A8952F1}"/>
              </a:ext>
            </a:extLst>
          </p:cNvPr>
          <p:cNvCxnSpPr>
            <a:cxnSpLocks/>
          </p:cNvCxnSpPr>
          <p:nvPr/>
        </p:nvCxnSpPr>
        <p:spPr bwMode="auto">
          <a:xfrm>
            <a:off x="3998142" y="4941168"/>
            <a:ext cx="1791012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99EBF6C-771C-4410-8A97-5FB75B31AD62}"/>
              </a:ext>
            </a:extLst>
          </p:cNvPr>
          <p:cNvCxnSpPr>
            <a:cxnSpLocks/>
          </p:cNvCxnSpPr>
          <p:nvPr/>
        </p:nvCxnSpPr>
        <p:spPr bwMode="auto">
          <a:xfrm>
            <a:off x="3995936" y="4257092"/>
            <a:ext cx="0" cy="6840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8F9E748-BD58-425C-B0BF-1D5A032C5670}"/>
              </a:ext>
            </a:extLst>
          </p:cNvPr>
          <p:cNvCxnSpPr>
            <a:cxnSpLocks/>
          </p:cNvCxnSpPr>
          <p:nvPr/>
        </p:nvCxnSpPr>
        <p:spPr bwMode="auto">
          <a:xfrm>
            <a:off x="8100392" y="3969060"/>
            <a:ext cx="0" cy="109087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584AA099-F9E3-4325-AFFF-C25BE2C8D926}"/>
              </a:ext>
            </a:extLst>
          </p:cNvPr>
          <p:cNvCxnSpPr>
            <a:cxnSpLocks/>
          </p:cNvCxnSpPr>
          <p:nvPr/>
        </p:nvCxnSpPr>
        <p:spPr bwMode="auto">
          <a:xfrm>
            <a:off x="6271420" y="5059935"/>
            <a:ext cx="1828972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8B734D25-092C-4F8F-AA5D-45EBDE16AE38}"/>
              </a:ext>
            </a:extLst>
          </p:cNvPr>
          <p:cNvCxnSpPr>
            <a:cxnSpLocks/>
          </p:cNvCxnSpPr>
          <p:nvPr/>
        </p:nvCxnSpPr>
        <p:spPr bwMode="auto">
          <a:xfrm>
            <a:off x="971528" y="5553236"/>
            <a:ext cx="6000628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20FEB114-053B-4288-BA55-2895AFD78561}"/>
              </a:ext>
            </a:extLst>
          </p:cNvPr>
          <p:cNvCxnSpPr>
            <a:cxnSpLocks/>
          </p:cNvCxnSpPr>
          <p:nvPr/>
        </p:nvCxnSpPr>
        <p:spPr bwMode="auto">
          <a:xfrm>
            <a:off x="3347864" y="2672916"/>
            <a:ext cx="0" cy="255628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242B5F5F-D363-4C02-8612-F358BC3F6833}"/>
              </a:ext>
            </a:extLst>
          </p:cNvPr>
          <p:cNvCxnSpPr>
            <a:cxnSpLocks/>
          </p:cNvCxnSpPr>
          <p:nvPr/>
        </p:nvCxnSpPr>
        <p:spPr bwMode="auto">
          <a:xfrm>
            <a:off x="2195736" y="2421825"/>
            <a:ext cx="0" cy="135247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82" name="文本框 84">
            <a:extLst>
              <a:ext uri="{FF2B5EF4-FFF2-40B4-BE49-F238E27FC236}">
                <a16:creationId xmlns:a16="http://schemas.microsoft.com/office/drawing/2014/main" id="{C1EB2AE2-D412-4513-ABB0-106CCBA69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1842" y="2295490"/>
            <a:ext cx="297236" cy="48543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+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4DE59DD0-AEBF-4928-A2E5-5D9CC95045D8}"/>
              </a:ext>
            </a:extLst>
          </p:cNvPr>
          <p:cNvCxnSpPr>
            <a:cxnSpLocks/>
          </p:cNvCxnSpPr>
          <p:nvPr/>
        </p:nvCxnSpPr>
        <p:spPr bwMode="auto">
          <a:xfrm flipH="1">
            <a:off x="2195737" y="2421825"/>
            <a:ext cx="506105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EC0EF5D8-4E37-4341-8CFC-4AB4B9E7D04A}"/>
              </a:ext>
            </a:extLst>
          </p:cNvPr>
          <p:cNvCxnSpPr>
            <a:cxnSpLocks/>
          </p:cNvCxnSpPr>
          <p:nvPr/>
        </p:nvCxnSpPr>
        <p:spPr bwMode="auto">
          <a:xfrm>
            <a:off x="3203848" y="2156296"/>
            <a:ext cx="0" cy="38270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8BBC7B48-0692-4CE0-978F-123FD923A578}"/>
              </a:ext>
            </a:extLst>
          </p:cNvPr>
          <p:cNvCxnSpPr>
            <a:cxnSpLocks/>
          </p:cNvCxnSpPr>
          <p:nvPr/>
        </p:nvCxnSpPr>
        <p:spPr bwMode="auto">
          <a:xfrm>
            <a:off x="971528" y="2156296"/>
            <a:ext cx="2232320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C0B66B49-3E00-464C-A6CF-C1BAAD86DC4D}"/>
              </a:ext>
            </a:extLst>
          </p:cNvPr>
          <p:cNvCxnSpPr>
            <a:cxnSpLocks/>
          </p:cNvCxnSpPr>
          <p:nvPr/>
        </p:nvCxnSpPr>
        <p:spPr bwMode="auto">
          <a:xfrm>
            <a:off x="971528" y="2156296"/>
            <a:ext cx="0" cy="146888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34">
            <a:extLst>
              <a:ext uri="{FF2B5EF4-FFF2-40B4-BE49-F238E27FC236}">
                <a16:creationId xmlns:a16="http://schemas.microsoft.com/office/drawing/2014/main" id="{CEB72BBB-0EF6-4F4C-B7DF-3ABB02A5AE4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312374" y="2550096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3" name="文本框 84">
            <a:extLst>
              <a:ext uri="{FF2B5EF4-FFF2-40B4-BE49-F238E27FC236}">
                <a16:creationId xmlns:a16="http://schemas.microsoft.com/office/drawing/2014/main" id="{DBBF460C-C161-49BB-B1AB-6E1AB2E15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213" y="2173475"/>
            <a:ext cx="457695" cy="691216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023B29F1-AEBC-49A3-8D26-08B30F89C5CB}"/>
              </a:ext>
            </a:extLst>
          </p:cNvPr>
          <p:cNvCxnSpPr>
            <a:cxnSpLocks/>
          </p:cNvCxnSpPr>
          <p:nvPr/>
        </p:nvCxnSpPr>
        <p:spPr bwMode="auto">
          <a:xfrm flipH="1">
            <a:off x="2195738" y="3032956"/>
            <a:ext cx="3270683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C99E8884-2BE4-489B-A0B3-503ECC7CA14C}"/>
              </a:ext>
            </a:extLst>
          </p:cNvPr>
          <p:cNvCxnSpPr>
            <a:cxnSpLocks/>
          </p:cNvCxnSpPr>
          <p:nvPr/>
        </p:nvCxnSpPr>
        <p:spPr bwMode="auto">
          <a:xfrm>
            <a:off x="3685405" y="3861048"/>
            <a:ext cx="0" cy="2160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9B8A9937-1092-4007-8EAE-9FD59B1CEDE5}"/>
              </a:ext>
            </a:extLst>
          </p:cNvPr>
          <p:cNvCxnSpPr>
            <a:cxnSpLocks/>
          </p:cNvCxnSpPr>
          <p:nvPr/>
        </p:nvCxnSpPr>
        <p:spPr bwMode="auto">
          <a:xfrm flipH="1">
            <a:off x="3075073" y="3789040"/>
            <a:ext cx="262384" cy="0"/>
          </a:xfrm>
          <a:prstGeom prst="line">
            <a:avLst/>
          </a:prstGeom>
          <a:ln w="25400">
            <a:solidFill>
              <a:schemeClr val="tx1"/>
            </a:solidFill>
            <a:headEnd type="oval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D6CA092C-4AB2-471C-9F4B-EF1315E91C09}"/>
              </a:ext>
            </a:extLst>
          </p:cNvPr>
          <p:cNvCxnSpPr>
            <a:cxnSpLocks/>
          </p:cNvCxnSpPr>
          <p:nvPr/>
        </p:nvCxnSpPr>
        <p:spPr bwMode="auto">
          <a:xfrm>
            <a:off x="971528" y="3882309"/>
            <a:ext cx="0" cy="167092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C9D1FABD-6230-4C4D-8041-85237223FCBF}"/>
              </a:ext>
            </a:extLst>
          </p:cNvPr>
          <p:cNvGrpSpPr/>
          <p:nvPr/>
        </p:nvGrpSpPr>
        <p:grpSpPr>
          <a:xfrm>
            <a:off x="971528" y="3467278"/>
            <a:ext cx="759731" cy="559048"/>
            <a:chOff x="927978" y="2700022"/>
            <a:chExt cx="759731" cy="559048"/>
          </a:xfrm>
        </p:grpSpPr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21F3D203-BCF0-4B63-AE7F-73B5457602B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3115053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60C431F2-4F7C-4818-979C-70885E9D878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2857922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F716213C-707B-494B-8CC3-B74592E6734D}"/>
                </a:ext>
              </a:extLst>
            </p:cNvPr>
            <p:cNvSpPr/>
            <p:nvPr/>
          </p:nvSpPr>
          <p:spPr bwMode="auto">
            <a:xfrm>
              <a:off x="1180348" y="2700022"/>
              <a:ext cx="253680" cy="559048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latin typeface="Arial" charset="0"/>
                </a:rPr>
                <a:t>1</a:t>
              </a: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1DCD08B2-1DEC-4DD4-B8FD-2A789D0AA78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34028" y="3007041"/>
              <a:ext cx="25368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81DBBFF0-27C1-4BB4-9984-C20BA3E353C1}"/>
              </a:ext>
            </a:extLst>
          </p:cNvPr>
          <p:cNvCxnSpPr>
            <a:cxnSpLocks/>
          </p:cNvCxnSpPr>
          <p:nvPr/>
        </p:nvCxnSpPr>
        <p:spPr bwMode="auto">
          <a:xfrm flipH="1">
            <a:off x="2440205" y="2661007"/>
            <a:ext cx="265388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7845651A-526F-4A49-9B0E-297BDF8EF59B}"/>
              </a:ext>
            </a:extLst>
          </p:cNvPr>
          <p:cNvCxnSpPr>
            <a:cxnSpLocks/>
          </p:cNvCxnSpPr>
          <p:nvPr/>
        </p:nvCxnSpPr>
        <p:spPr bwMode="auto">
          <a:xfrm flipH="1">
            <a:off x="3010468" y="2534708"/>
            <a:ext cx="193380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91BAD91A-CB58-4D27-B3FA-5862F070AB1F}"/>
              </a:ext>
            </a:extLst>
          </p:cNvPr>
          <p:cNvGrpSpPr/>
          <p:nvPr/>
        </p:nvGrpSpPr>
        <p:grpSpPr>
          <a:xfrm>
            <a:off x="3680767" y="3461939"/>
            <a:ext cx="759731" cy="507121"/>
            <a:chOff x="927978" y="2700022"/>
            <a:chExt cx="759731" cy="559048"/>
          </a:xfrm>
        </p:grpSpPr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E8456476-68E2-4F67-A5E1-2028473694A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3139998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984A9330-8895-4519-88A1-46C7AF92FBA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2857922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A37EA409-060C-4123-BF91-0AC761CD7AB6}"/>
                </a:ext>
              </a:extLst>
            </p:cNvPr>
            <p:cNvSpPr/>
            <p:nvPr/>
          </p:nvSpPr>
          <p:spPr bwMode="auto">
            <a:xfrm>
              <a:off x="1180348" y="2700022"/>
              <a:ext cx="253680" cy="559048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latin typeface="Arial" charset="0"/>
                </a:rPr>
                <a:t>1</a:t>
              </a: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4A7BA5CF-F2A7-4DDE-B5DF-A0F01A6E18A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34028" y="3007041"/>
              <a:ext cx="25368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F19C5F93-5930-46C5-AD20-44FE702755A3}"/>
              </a:ext>
            </a:extLst>
          </p:cNvPr>
          <p:cNvGrpSpPr/>
          <p:nvPr/>
        </p:nvGrpSpPr>
        <p:grpSpPr>
          <a:xfrm>
            <a:off x="5466421" y="3176972"/>
            <a:ext cx="784147" cy="507121"/>
            <a:chOff x="903562" y="2700022"/>
            <a:chExt cx="784147" cy="559048"/>
          </a:xfrm>
        </p:grpSpPr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AC26DA3A-29CA-466F-93D9-E03884B4007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3128142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C59F8347-27CD-411A-AF4F-F1ECA736C9F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03562" y="2850307"/>
              <a:ext cx="289804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E332C6D6-A1FF-42AE-9855-3DD11C229354}"/>
                </a:ext>
              </a:extLst>
            </p:cNvPr>
            <p:cNvSpPr/>
            <p:nvPr/>
          </p:nvSpPr>
          <p:spPr bwMode="auto">
            <a:xfrm>
              <a:off x="1180348" y="2700022"/>
              <a:ext cx="253680" cy="559048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latin typeface="Arial" charset="0"/>
                </a:rPr>
                <a:t>1</a:t>
              </a: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16C84AD9-3DC1-489F-A036-FB1011C5419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34028" y="3009070"/>
              <a:ext cx="25368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6138FCC2-2A63-4258-A623-ADAA989AE6A7}"/>
              </a:ext>
            </a:extLst>
          </p:cNvPr>
          <p:cNvGrpSpPr/>
          <p:nvPr/>
        </p:nvGrpSpPr>
        <p:grpSpPr>
          <a:xfrm>
            <a:off x="5288186" y="3897052"/>
            <a:ext cx="759731" cy="507121"/>
            <a:chOff x="927978" y="2700022"/>
            <a:chExt cx="759731" cy="559048"/>
          </a:xfrm>
        </p:grpSpPr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108BDC16-64AD-4871-A82C-4AD1521395F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3128142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957D73EA-714E-49DC-B5ED-8ADA4B20138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2850307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0CF400B4-8964-4E6D-8C87-8B07985209B1}"/>
                </a:ext>
              </a:extLst>
            </p:cNvPr>
            <p:cNvSpPr/>
            <p:nvPr/>
          </p:nvSpPr>
          <p:spPr bwMode="auto">
            <a:xfrm>
              <a:off x="1180348" y="2700022"/>
              <a:ext cx="253680" cy="559048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latin typeface="Arial" charset="0"/>
                </a:rPr>
                <a:t>1</a:t>
              </a: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997E3EBD-534B-410F-B721-F88BED4451A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34028" y="3009070"/>
              <a:ext cx="25368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7777E192-3225-4144-B237-A53666D20AE9}"/>
              </a:ext>
            </a:extLst>
          </p:cNvPr>
          <p:cNvGrpSpPr/>
          <p:nvPr/>
        </p:nvGrpSpPr>
        <p:grpSpPr>
          <a:xfrm rot="10800000">
            <a:off x="5795278" y="4689140"/>
            <a:ext cx="506050" cy="507121"/>
            <a:chOff x="927978" y="2700022"/>
            <a:chExt cx="506050" cy="559048"/>
          </a:xfrm>
        </p:grpSpPr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FCF15624-CF04-4314-9406-5FA8847D0EE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3128142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5A10BD7E-2772-4707-92D7-8344269BE80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2850307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75BBA8DF-B538-48E2-96E6-BFD71C5DA230}"/>
                </a:ext>
              </a:extLst>
            </p:cNvPr>
            <p:cNvSpPr/>
            <p:nvPr/>
          </p:nvSpPr>
          <p:spPr bwMode="auto">
            <a:xfrm rot="10800000">
              <a:off x="1180348" y="2700022"/>
              <a:ext cx="253680" cy="559048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latin typeface="Arial" charset="0"/>
                </a:rPr>
                <a:t>1</a:t>
              </a: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172E7F25-93C5-407B-9D69-622B32CC39FB}"/>
              </a:ext>
            </a:extLst>
          </p:cNvPr>
          <p:cNvCxnSpPr>
            <a:cxnSpLocks/>
          </p:cNvCxnSpPr>
          <p:nvPr/>
        </p:nvCxnSpPr>
        <p:spPr bwMode="auto">
          <a:xfrm flipH="1">
            <a:off x="3347864" y="2672916"/>
            <a:ext cx="468052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84">
            <a:extLst>
              <a:ext uri="{FF2B5EF4-FFF2-40B4-BE49-F238E27FC236}">
                <a16:creationId xmlns:a16="http://schemas.microsoft.com/office/drawing/2014/main" id="{726DB21D-6E21-472C-A8A8-D40A7C587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190" y="5082310"/>
            <a:ext cx="457695" cy="32691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AE98D136-C114-4769-884B-F07147FE46BA}"/>
              </a:ext>
            </a:extLst>
          </p:cNvPr>
          <p:cNvCxnSpPr>
            <a:cxnSpLocks/>
          </p:cNvCxnSpPr>
          <p:nvPr/>
        </p:nvCxnSpPr>
        <p:spPr bwMode="auto">
          <a:xfrm flipH="1">
            <a:off x="3337457" y="5244431"/>
            <a:ext cx="1103042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AD5397DE-9D47-46F9-B695-30F2DF83B43D}"/>
              </a:ext>
            </a:extLst>
          </p:cNvPr>
          <p:cNvCxnSpPr>
            <a:cxnSpLocks/>
          </p:cNvCxnSpPr>
          <p:nvPr/>
        </p:nvCxnSpPr>
        <p:spPr bwMode="auto">
          <a:xfrm flipH="1">
            <a:off x="4887885" y="5238080"/>
            <a:ext cx="400548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0F21E95B-C7FA-4387-B386-4D0845C3C32B}"/>
              </a:ext>
            </a:extLst>
          </p:cNvPr>
          <p:cNvCxnSpPr>
            <a:cxnSpLocks/>
          </p:cNvCxnSpPr>
          <p:nvPr/>
        </p:nvCxnSpPr>
        <p:spPr bwMode="auto">
          <a:xfrm>
            <a:off x="5283104" y="4285406"/>
            <a:ext cx="0" cy="9526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3CA42F07-140E-410D-BBA4-84C3B8C36A84}"/>
              </a:ext>
            </a:extLst>
          </p:cNvPr>
          <p:cNvCxnSpPr>
            <a:cxnSpLocks/>
          </p:cNvCxnSpPr>
          <p:nvPr/>
        </p:nvCxnSpPr>
        <p:spPr bwMode="auto">
          <a:xfrm>
            <a:off x="5075371" y="2396765"/>
            <a:ext cx="0" cy="116856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CFE21701-8462-4059-BE05-FB95C90C6250}"/>
              </a:ext>
            </a:extLst>
          </p:cNvPr>
          <p:cNvCxnSpPr>
            <a:cxnSpLocks/>
          </p:cNvCxnSpPr>
          <p:nvPr/>
        </p:nvCxnSpPr>
        <p:spPr bwMode="auto">
          <a:xfrm flipH="1">
            <a:off x="5072470" y="4545124"/>
            <a:ext cx="2115710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9C765A48-4E41-42C2-B15B-3AFA0C3EEC8E}"/>
              </a:ext>
            </a:extLst>
          </p:cNvPr>
          <p:cNvCxnSpPr>
            <a:cxnSpLocks/>
          </p:cNvCxnSpPr>
          <p:nvPr/>
        </p:nvCxnSpPr>
        <p:spPr bwMode="auto">
          <a:xfrm>
            <a:off x="5074512" y="4033378"/>
            <a:ext cx="0" cy="5117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98AE0818-081E-47AA-BD3F-E68136DF936D}"/>
              </a:ext>
            </a:extLst>
          </p:cNvPr>
          <p:cNvCxnSpPr>
            <a:cxnSpLocks/>
          </p:cNvCxnSpPr>
          <p:nvPr/>
        </p:nvCxnSpPr>
        <p:spPr bwMode="auto">
          <a:xfrm flipH="1">
            <a:off x="4887885" y="3565326"/>
            <a:ext cx="602952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81E8FE28-374A-41B8-9D43-EC78271543EA}"/>
              </a:ext>
            </a:extLst>
          </p:cNvPr>
          <p:cNvCxnSpPr>
            <a:cxnSpLocks/>
          </p:cNvCxnSpPr>
          <p:nvPr/>
        </p:nvCxnSpPr>
        <p:spPr bwMode="auto">
          <a:xfrm>
            <a:off x="7188180" y="4177394"/>
            <a:ext cx="0" cy="36773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024E67C6-EBFC-46A0-AB7F-C6481BB56246}"/>
              </a:ext>
            </a:extLst>
          </p:cNvPr>
          <p:cNvCxnSpPr>
            <a:cxnSpLocks/>
          </p:cNvCxnSpPr>
          <p:nvPr/>
        </p:nvCxnSpPr>
        <p:spPr bwMode="auto">
          <a:xfrm flipH="1">
            <a:off x="7188180" y="4185221"/>
            <a:ext cx="226382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34">
            <a:extLst>
              <a:ext uri="{FF2B5EF4-FFF2-40B4-BE49-F238E27FC236}">
                <a16:creationId xmlns:a16="http://schemas.microsoft.com/office/drawing/2014/main" id="{559879BB-D941-47C3-AB01-5AF1633C1CD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441784" y="3058925"/>
            <a:ext cx="1138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rj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8" name="TextBox 34">
            <a:extLst>
              <a:ext uri="{FF2B5EF4-FFF2-40B4-BE49-F238E27FC236}">
                <a16:creationId xmlns:a16="http://schemas.microsoft.com/office/drawing/2014/main" id="{F2B226D8-11B3-44D5-B399-072AC0A100F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425926" y="3792366"/>
            <a:ext cx="1827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rd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18" name="直接连接符 217">
            <a:extLst>
              <a:ext uri="{FF2B5EF4-FFF2-40B4-BE49-F238E27FC236}">
                <a16:creationId xmlns:a16="http://schemas.microsoft.com/office/drawing/2014/main" id="{DC796EEA-F073-439F-94F6-B3A530A0892F}"/>
              </a:ext>
            </a:extLst>
          </p:cNvPr>
          <p:cNvCxnSpPr>
            <a:cxnSpLocks/>
          </p:cNvCxnSpPr>
          <p:nvPr/>
        </p:nvCxnSpPr>
        <p:spPr bwMode="auto">
          <a:xfrm>
            <a:off x="6271420" y="4807907"/>
            <a:ext cx="700736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文本框 84">
            <a:extLst>
              <a:ext uri="{FF2B5EF4-FFF2-40B4-BE49-F238E27FC236}">
                <a16:creationId xmlns:a16="http://schemas.microsoft.com/office/drawing/2014/main" id="{BA221CF5-8FA6-4E97-BD85-C53F1059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221" y="2172332"/>
            <a:ext cx="536111" cy="70856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CMP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23" name="直接连接符 222">
            <a:extLst>
              <a:ext uri="{FF2B5EF4-FFF2-40B4-BE49-F238E27FC236}">
                <a16:creationId xmlns:a16="http://schemas.microsoft.com/office/drawing/2014/main" id="{39F784EE-0077-4855-9791-5D951195FC0A}"/>
              </a:ext>
            </a:extLst>
          </p:cNvPr>
          <p:cNvCxnSpPr>
            <a:cxnSpLocks/>
          </p:cNvCxnSpPr>
          <p:nvPr/>
        </p:nvCxnSpPr>
        <p:spPr bwMode="auto">
          <a:xfrm>
            <a:off x="5283104" y="2672916"/>
            <a:ext cx="0" cy="136046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224" name="直接连接符 223">
            <a:extLst>
              <a:ext uri="{FF2B5EF4-FFF2-40B4-BE49-F238E27FC236}">
                <a16:creationId xmlns:a16="http://schemas.microsoft.com/office/drawing/2014/main" id="{1DB8A5D2-B8C9-484B-BE1C-49DE0E127F18}"/>
              </a:ext>
            </a:extLst>
          </p:cNvPr>
          <p:cNvCxnSpPr>
            <a:cxnSpLocks/>
          </p:cNvCxnSpPr>
          <p:nvPr/>
        </p:nvCxnSpPr>
        <p:spPr bwMode="auto">
          <a:xfrm>
            <a:off x="5466421" y="3032956"/>
            <a:ext cx="0" cy="28803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7" name="直接连接符 226">
            <a:extLst>
              <a:ext uri="{FF2B5EF4-FFF2-40B4-BE49-F238E27FC236}">
                <a16:creationId xmlns:a16="http://schemas.microsoft.com/office/drawing/2014/main" id="{CBE1AB66-F98D-42E0-A4AA-FF6B249D4992}"/>
              </a:ext>
            </a:extLst>
          </p:cNvPr>
          <p:cNvCxnSpPr>
            <a:cxnSpLocks/>
          </p:cNvCxnSpPr>
          <p:nvPr/>
        </p:nvCxnSpPr>
        <p:spPr bwMode="auto">
          <a:xfrm flipH="1">
            <a:off x="5283104" y="2672916"/>
            <a:ext cx="971118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>
            <a:extLst>
              <a:ext uri="{FF2B5EF4-FFF2-40B4-BE49-F238E27FC236}">
                <a16:creationId xmlns:a16="http://schemas.microsoft.com/office/drawing/2014/main" id="{7ADECCF5-F234-467B-B917-4CC1E7C747E7}"/>
              </a:ext>
            </a:extLst>
          </p:cNvPr>
          <p:cNvCxnSpPr>
            <a:cxnSpLocks/>
          </p:cNvCxnSpPr>
          <p:nvPr/>
        </p:nvCxnSpPr>
        <p:spPr bwMode="auto">
          <a:xfrm flipH="1">
            <a:off x="5072470" y="2396765"/>
            <a:ext cx="1181751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>
            <a:extLst>
              <a:ext uri="{FF2B5EF4-FFF2-40B4-BE49-F238E27FC236}">
                <a16:creationId xmlns:a16="http://schemas.microsoft.com/office/drawing/2014/main" id="{A83B56C2-E6B8-41A8-A0F6-88B27072C28F}"/>
              </a:ext>
            </a:extLst>
          </p:cNvPr>
          <p:cNvCxnSpPr>
            <a:cxnSpLocks/>
          </p:cNvCxnSpPr>
          <p:nvPr/>
        </p:nvCxnSpPr>
        <p:spPr bwMode="auto">
          <a:xfrm flipH="1">
            <a:off x="6042836" y="4177394"/>
            <a:ext cx="211385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5DDE6A48-1A93-45F1-8A22-B366A455B8D6}"/>
              </a:ext>
            </a:extLst>
          </p:cNvPr>
          <p:cNvCxnSpPr>
            <a:cxnSpLocks/>
          </p:cNvCxnSpPr>
          <p:nvPr/>
        </p:nvCxnSpPr>
        <p:spPr bwMode="auto">
          <a:xfrm flipH="1">
            <a:off x="2008056" y="3774297"/>
            <a:ext cx="619729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F9D815F1-038A-40D3-8F76-B2495896749A}"/>
              </a:ext>
            </a:extLst>
          </p:cNvPr>
          <p:cNvCxnSpPr>
            <a:cxnSpLocks/>
          </p:cNvCxnSpPr>
          <p:nvPr/>
        </p:nvCxnSpPr>
        <p:spPr bwMode="auto">
          <a:xfrm flipH="1">
            <a:off x="6790332" y="2534708"/>
            <a:ext cx="229940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269E2181-D0B1-4FC4-9EF2-2E541DDEF97F}"/>
              </a:ext>
            </a:extLst>
          </p:cNvPr>
          <p:cNvCxnSpPr>
            <a:cxnSpLocks/>
          </p:cNvCxnSpPr>
          <p:nvPr/>
        </p:nvCxnSpPr>
        <p:spPr bwMode="auto">
          <a:xfrm flipH="1">
            <a:off x="4266908" y="2759245"/>
            <a:ext cx="262964" cy="0"/>
          </a:xfrm>
          <a:prstGeom prst="line">
            <a:avLst/>
          </a:prstGeom>
          <a:ln w="15875">
            <a:solidFill>
              <a:srgbClr val="CC00FF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>
            <a:extLst>
              <a:ext uri="{FF2B5EF4-FFF2-40B4-BE49-F238E27FC236}">
                <a16:creationId xmlns:a16="http://schemas.microsoft.com/office/drawing/2014/main" id="{BDA6152A-5210-41C6-A14A-DF1BBD29279D}"/>
              </a:ext>
            </a:extLst>
          </p:cNvPr>
          <p:cNvCxnSpPr>
            <a:cxnSpLocks/>
          </p:cNvCxnSpPr>
          <p:nvPr/>
        </p:nvCxnSpPr>
        <p:spPr bwMode="auto">
          <a:xfrm flipH="1">
            <a:off x="4266908" y="2471213"/>
            <a:ext cx="262964" cy="0"/>
          </a:xfrm>
          <a:prstGeom prst="line">
            <a:avLst/>
          </a:prstGeom>
          <a:ln w="15875">
            <a:solidFill>
              <a:srgbClr val="CC00FF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1888B090-44FE-4C55-BCC3-568204CC4077}"/>
              </a:ext>
            </a:extLst>
          </p:cNvPr>
          <p:cNvCxnSpPr>
            <a:cxnSpLocks/>
          </p:cNvCxnSpPr>
          <p:nvPr/>
        </p:nvCxnSpPr>
        <p:spPr bwMode="auto">
          <a:xfrm flipH="1">
            <a:off x="4266908" y="2276872"/>
            <a:ext cx="262964" cy="0"/>
          </a:xfrm>
          <a:prstGeom prst="line">
            <a:avLst/>
          </a:prstGeom>
          <a:ln w="15875">
            <a:solidFill>
              <a:srgbClr val="CC00FF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34">
            <a:extLst>
              <a:ext uri="{FF2B5EF4-FFF2-40B4-BE49-F238E27FC236}">
                <a16:creationId xmlns:a16="http://schemas.microsoft.com/office/drawing/2014/main" id="{1839C2B2-05C7-4F96-A7A7-62DF8C5EF17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467223" y="4966725"/>
            <a:ext cx="37510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si20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C0B837B0-270A-49C7-8A52-C3C19A3A670C}"/>
              </a:ext>
            </a:extLst>
          </p:cNvPr>
          <p:cNvCxnSpPr>
            <a:cxnSpLocks/>
          </p:cNvCxnSpPr>
          <p:nvPr/>
        </p:nvCxnSpPr>
        <p:spPr bwMode="auto">
          <a:xfrm flipH="1">
            <a:off x="3555598" y="2391492"/>
            <a:ext cx="260318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BB6B2A91-2A40-43F4-BE80-C51E5162795F}"/>
              </a:ext>
            </a:extLst>
          </p:cNvPr>
          <p:cNvCxnSpPr>
            <a:cxnSpLocks/>
          </p:cNvCxnSpPr>
          <p:nvPr/>
        </p:nvCxnSpPr>
        <p:spPr bwMode="auto">
          <a:xfrm>
            <a:off x="3555598" y="1988840"/>
            <a:ext cx="3464674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7761C909-D460-41FA-AC7C-4A75D587684A}"/>
              </a:ext>
            </a:extLst>
          </p:cNvPr>
          <p:cNvCxnSpPr>
            <a:cxnSpLocks/>
          </p:cNvCxnSpPr>
          <p:nvPr/>
        </p:nvCxnSpPr>
        <p:spPr bwMode="auto">
          <a:xfrm>
            <a:off x="3555699" y="1989270"/>
            <a:ext cx="0" cy="40222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7374FE88-8A05-4C8B-A9D3-3B6FF671A1D4}"/>
              </a:ext>
            </a:extLst>
          </p:cNvPr>
          <p:cNvCxnSpPr>
            <a:cxnSpLocks/>
          </p:cNvCxnSpPr>
          <p:nvPr/>
        </p:nvCxnSpPr>
        <p:spPr bwMode="auto">
          <a:xfrm>
            <a:off x="7020272" y="1988840"/>
            <a:ext cx="0" cy="54586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标题 312">
            <a:extLst>
              <a:ext uri="{FF2B5EF4-FFF2-40B4-BE49-F238E27FC236}">
                <a16:creationId xmlns:a16="http://schemas.microsoft.com/office/drawing/2014/main" id="{54CCFCC0-E14A-44C8-88E7-BCD3C365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单周期控制信号：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ld.w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3C191DC8-4FD6-4053-A289-C09B7A17A4AE}"/>
              </a:ext>
            </a:extLst>
          </p:cNvPr>
          <p:cNvCxnSpPr>
            <a:cxnSpLocks/>
          </p:cNvCxnSpPr>
          <p:nvPr/>
        </p:nvCxnSpPr>
        <p:spPr bwMode="auto">
          <a:xfrm>
            <a:off x="6972156" y="4811073"/>
            <a:ext cx="0" cy="74216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BCA47E12-5B53-46CF-BDCD-E8C230682940}"/>
              </a:ext>
            </a:extLst>
          </p:cNvPr>
          <p:cNvCxnSpPr>
            <a:cxnSpLocks/>
          </p:cNvCxnSpPr>
          <p:nvPr/>
        </p:nvCxnSpPr>
        <p:spPr bwMode="auto">
          <a:xfrm>
            <a:off x="5921680" y="4434786"/>
            <a:ext cx="0" cy="25435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73656513-0B3A-44D7-B9ED-B731AD26D973}"/>
              </a:ext>
            </a:extLst>
          </p:cNvPr>
          <p:cNvCxnSpPr>
            <a:cxnSpLocks/>
          </p:cNvCxnSpPr>
          <p:nvPr/>
        </p:nvCxnSpPr>
        <p:spPr bwMode="auto">
          <a:xfrm>
            <a:off x="5660416" y="3684093"/>
            <a:ext cx="0" cy="23212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2591E356-6492-4828-BDF1-337B1B739831}"/>
              </a:ext>
            </a:extLst>
          </p:cNvPr>
          <p:cNvCxnSpPr>
            <a:cxnSpLocks/>
          </p:cNvCxnSpPr>
          <p:nvPr/>
        </p:nvCxnSpPr>
        <p:spPr bwMode="auto">
          <a:xfrm>
            <a:off x="4644008" y="2916354"/>
            <a:ext cx="0" cy="28111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DF4515FD-037C-473B-A8FB-CCFAB931AC70}"/>
              </a:ext>
            </a:extLst>
          </p:cNvPr>
          <p:cNvCxnSpPr>
            <a:cxnSpLocks/>
          </p:cNvCxnSpPr>
          <p:nvPr/>
        </p:nvCxnSpPr>
        <p:spPr bwMode="auto">
          <a:xfrm>
            <a:off x="5865727" y="2965345"/>
            <a:ext cx="0" cy="23212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CB54BDB-D752-4DD9-949E-A14951AD8A4D}"/>
              </a:ext>
            </a:extLst>
          </p:cNvPr>
          <p:cNvCxnSpPr>
            <a:cxnSpLocks/>
          </p:cNvCxnSpPr>
          <p:nvPr/>
        </p:nvCxnSpPr>
        <p:spPr bwMode="auto">
          <a:xfrm>
            <a:off x="6516216" y="3008944"/>
            <a:ext cx="0" cy="23212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BA20DADE-FE52-4C8F-A7DA-E967F788268F}"/>
              </a:ext>
            </a:extLst>
          </p:cNvPr>
          <p:cNvCxnSpPr>
            <a:cxnSpLocks/>
          </p:cNvCxnSpPr>
          <p:nvPr/>
        </p:nvCxnSpPr>
        <p:spPr bwMode="auto">
          <a:xfrm>
            <a:off x="7632340" y="3322224"/>
            <a:ext cx="0" cy="23212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96A875D0-CAE0-45F6-ADA3-D9E3126E997A}"/>
              </a:ext>
            </a:extLst>
          </p:cNvPr>
          <p:cNvCxnSpPr>
            <a:cxnSpLocks/>
          </p:cNvCxnSpPr>
          <p:nvPr/>
        </p:nvCxnSpPr>
        <p:spPr bwMode="auto">
          <a:xfrm>
            <a:off x="4067944" y="3213973"/>
            <a:ext cx="0" cy="25435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B323ED7D-25AA-463A-91DA-67B913310553}"/>
              </a:ext>
            </a:extLst>
          </p:cNvPr>
          <p:cNvCxnSpPr>
            <a:cxnSpLocks/>
          </p:cNvCxnSpPr>
          <p:nvPr/>
        </p:nvCxnSpPr>
        <p:spPr bwMode="auto">
          <a:xfrm>
            <a:off x="1359348" y="3241068"/>
            <a:ext cx="0" cy="23212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1B2D02C4-669E-4080-899D-ADDA0096B5AB}"/>
              </a:ext>
            </a:extLst>
          </p:cNvPr>
          <p:cNvCxnSpPr>
            <a:cxnSpLocks/>
          </p:cNvCxnSpPr>
          <p:nvPr/>
        </p:nvCxnSpPr>
        <p:spPr bwMode="auto">
          <a:xfrm>
            <a:off x="4644008" y="4834123"/>
            <a:ext cx="0" cy="25435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sp>
        <p:nvSpPr>
          <p:cNvPr id="121" name="TextBox 34">
            <a:extLst>
              <a:ext uri="{FF2B5EF4-FFF2-40B4-BE49-F238E27FC236}">
                <a16:creationId xmlns:a16="http://schemas.microsoft.com/office/drawing/2014/main" id="{C45EC9E4-0950-4184-BA31-1E688C6F4FF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431595" y="3186479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3" name="TextBox 34">
            <a:extLst>
              <a:ext uri="{FF2B5EF4-FFF2-40B4-BE49-F238E27FC236}">
                <a16:creationId xmlns:a16="http://schemas.microsoft.com/office/drawing/2014/main" id="{72033305-AE5E-43D7-82D3-CBADA051F63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986246" y="4295768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4" name="TextBox 34">
            <a:extLst>
              <a:ext uri="{FF2B5EF4-FFF2-40B4-BE49-F238E27FC236}">
                <a16:creationId xmlns:a16="http://schemas.microsoft.com/office/drawing/2014/main" id="{10BD23FF-0DC3-4C98-A16A-17E93F72E1A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712081" y="3257049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5" name="TextBox 34">
            <a:extLst>
              <a:ext uri="{FF2B5EF4-FFF2-40B4-BE49-F238E27FC236}">
                <a16:creationId xmlns:a16="http://schemas.microsoft.com/office/drawing/2014/main" id="{F996FCE9-2EC4-4519-9C18-73C8E3A09F9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584801" y="2938148"/>
            <a:ext cx="1202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2" name="TextBox 34">
            <a:extLst>
              <a:ext uri="{FF2B5EF4-FFF2-40B4-BE49-F238E27FC236}">
                <a16:creationId xmlns:a16="http://schemas.microsoft.com/office/drawing/2014/main" id="{8448916A-B5FD-4D4D-A203-28FA51A9230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936553" y="2898544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3" name="TextBox 34">
            <a:extLst>
              <a:ext uri="{FF2B5EF4-FFF2-40B4-BE49-F238E27FC236}">
                <a16:creationId xmlns:a16="http://schemas.microsoft.com/office/drawing/2014/main" id="{366875E1-0206-48BD-90CF-641D3CF6B00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709286" y="2788367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4" name="TextBox 34">
            <a:extLst>
              <a:ext uri="{FF2B5EF4-FFF2-40B4-BE49-F238E27FC236}">
                <a16:creationId xmlns:a16="http://schemas.microsoft.com/office/drawing/2014/main" id="{0ED61ECF-8B10-4DAB-83ED-E65BC0ED980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139750" y="3084767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5" name="TextBox 34">
            <a:extLst>
              <a:ext uri="{FF2B5EF4-FFF2-40B4-BE49-F238E27FC236}">
                <a16:creationId xmlns:a16="http://schemas.microsoft.com/office/drawing/2014/main" id="{899B7E2D-C492-4BFF-AB69-CBFB9E46EDE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508932" y="3651117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8" name="内容占位符 2">
            <a:extLst>
              <a:ext uri="{FF2B5EF4-FFF2-40B4-BE49-F238E27FC236}">
                <a16:creationId xmlns:a16="http://schemas.microsoft.com/office/drawing/2014/main" id="{83B8AC6A-E6B2-48A3-AA9F-403AE0EC58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511143"/>
          </a:xfrm>
        </p:spPr>
        <p:txBody>
          <a:bodyPr/>
          <a:lstStyle/>
          <a:p>
            <a:r>
              <a:rPr lang="it-IT" altLang="zh-CN" sz="2400" b="0"/>
              <a:t>ld.w  rd, rj, si12       # rd = M[rj + SE(si12)]</a:t>
            </a:r>
          </a:p>
        </p:txBody>
      </p:sp>
      <p:sp>
        <p:nvSpPr>
          <p:cNvPr id="140" name="TextBox 34">
            <a:extLst>
              <a:ext uri="{FF2B5EF4-FFF2-40B4-BE49-F238E27FC236}">
                <a16:creationId xmlns:a16="http://schemas.microsoft.com/office/drawing/2014/main" id="{6FD3D711-8964-47AE-B0A6-1A7E5D2B8BC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576346" y="5809258"/>
            <a:ext cx="6203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取指令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1" name="TextBox 34">
            <a:extLst>
              <a:ext uri="{FF2B5EF4-FFF2-40B4-BE49-F238E27FC236}">
                <a16:creationId xmlns:a16="http://schemas.microsoft.com/office/drawing/2014/main" id="{3414994B-52B2-46E2-906B-3838D28318E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939220" y="5686149"/>
            <a:ext cx="82073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指令译码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取</a:t>
            </a:r>
            <a:r>
              <a:rPr lang="zh-CN" altLang="en-US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基地址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2" name="TextBox 34">
            <a:extLst>
              <a:ext uri="{FF2B5EF4-FFF2-40B4-BE49-F238E27FC236}">
                <a16:creationId xmlns:a16="http://schemas.microsoft.com/office/drawing/2014/main" id="{97C27178-D633-4791-B2B1-3DB435F2E5F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120872" y="5809258"/>
            <a:ext cx="8207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计算地址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3" name="TextBox 34">
            <a:extLst>
              <a:ext uri="{FF2B5EF4-FFF2-40B4-BE49-F238E27FC236}">
                <a16:creationId xmlns:a16="http://schemas.microsoft.com/office/drawing/2014/main" id="{F12AD29B-5AAC-4C71-9B53-5A9E4681980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257237" y="5686724"/>
            <a:ext cx="8271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读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存储器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保存结果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9" name="页脚占位符 1">
            <a:extLst>
              <a:ext uri="{FF2B5EF4-FFF2-40B4-BE49-F238E27FC236}">
                <a16:creationId xmlns:a16="http://schemas.microsoft.com/office/drawing/2014/main" id="{2C17EEEF-30BA-4B5E-B1A1-5795047FFC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2024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计算机组成原理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(H)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灯片编号占位符 2">
            <a:extLst>
              <a:ext uri="{FF2B5EF4-FFF2-40B4-BE49-F238E27FC236}">
                <a16:creationId xmlns:a16="http://schemas.microsoft.com/office/drawing/2014/main" id="{B4EC4AE5-B50F-4770-ACC2-DEE5D188AB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0930E-2265-4A0B-94A4-F48B63590D63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日期占位符 3">
            <a:extLst>
              <a:ext uri="{FF2B5EF4-FFF2-40B4-BE49-F238E27FC236}">
                <a16:creationId xmlns:a16="http://schemas.microsoft.com/office/drawing/2014/main" id="{94408B3B-33E3-4CA9-88EA-CEDB2CC453E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9DF622-C488-4BCE-AA56-4EC8047D6874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2024/4/1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404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Box 34">
            <a:extLst>
              <a:ext uri="{FF2B5EF4-FFF2-40B4-BE49-F238E27FC236}">
                <a16:creationId xmlns:a16="http://schemas.microsoft.com/office/drawing/2014/main" id="{D745D2D6-4AA2-4D23-87CA-D6BD1E58EC7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318687" y="2434875"/>
            <a:ext cx="20518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7" name="TextBox 34">
            <a:extLst>
              <a:ext uri="{FF2B5EF4-FFF2-40B4-BE49-F238E27FC236}">
                <a16:creationId xmlns:a16="http://schemas.microsoft.com/office/drawing/2014/main" id="{EDF893DA-0164-4EC6-8E3A-F3821EDC3A8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426461" y="3362799"/>
            <a:ext cx="17152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rk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文本框 84">
            <a:extLst>
              <a:ext uri="{FF2B5EF4-FFF2-40B4-BE49-F238E27FC236}">
                <a16:creationId xmlns:a16="http://schemas.microsoft.com/office/drawing/2014/main" id="{6BA4213F-C7EA-4436-8A4B-9B8F54976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684" y="3392996"/>
            <a:ext cx="280110" cy="780040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vert270"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E567572-8E1B-42C7-B40F-FDEA3FF49D29}"/>
              </a:ext>
            </a:extLst>
          </p:cNvPr>
          <p:cNvCxnSpPr>
            <a:cxnSpLocks/>
          </p:cNvCxnSpPr>
          <p:nvPr/>
        </p:nvCxnSpPr>
        <p:spPr bwMode="auto">
          <a:xfrm flipH="1">
            <a:off x="3347864" y="3605173"/>
            <a:ext cx="357139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84">
            <a:extLst>
              <a:ext uri="{FF2B5EF4-FFF2-40B4-BE49-F238E27FC236}">
                <a16:creationId xmlns:a16="http://schemas.microsoft.com/office/drawing/2014/main" id="{D33EED27-BAA8-4E2A-A9D6-E89B333D2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784" y="3407859"/>
            <a:ext cx="457695" cy="765178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E70C486-17D1-41B9-A3EB-7A3BA15DE6BF}"/>
              </a:ext>
            </a:extLst>
          </p:cNvPr>
          <p:cNvCxnSpPr>
            <a:cxnSpLocks/>
          </p:cNvCxnSpPr>
          <p:nvPr/>
        </p:nvCxnSpPr>
        <p:spPr bwMode="auto">
          <a:xfrm flipH="1">
            <a:off x="4887885" y="4033378"/>
            <a:ext cx="395219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84">
            <a:extLst>
              <a:ext uri="{FF2B5EF4-FFF2-40B4-BE49-F238E27FC236}">
                <a16:creationId xmlns:a16="http://schemas.microsoft.com/office/drawing/2014/main" id="{F46BC1C9-C0CC-4407-8F38-8DD3C3E81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190" y="3176973"/>
            <a:ext cx="457695" cy="1240402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5E7F161-DFFB-4D32-9025-45D82E630120}"/>
              </a:ext>
            </a:extLst>
          </p:cNvPr>
          <p:cNvCxnSpPr>
            <a:cxnSpLocks/>
          </p:cNvCxnSpPr>
          <p:nvPr/>
        </p:nvCxnSpPr>
        <p:spPr bwMode="auto">
          <a:xfrm flipH="1">
            <a:off x="3347864" y="4077072"/>
            <a:ext cx="1082327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EA744A9-2EC7-4225-8C65-0694A52065FD}"/>
              </a:ext>
            </a:extLst>
          </p:cNvPr>
          <p:cNvCxnSpPr>
            <a:cxnSpLocks/>
          </p:cNvCxnSpPr>
          <p:nvPr/>
        </p:nvCxnSpPr>
        <p:spPr bwMode="auto">
          <a:xfrm flipH="1">
            <a:off x="4010625" y="4257092"/>
            <a:ext cx="419565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84">
            <a:extLst>
              <a:ext uri="{FF2B5EF4-FFF2-40B4-BE49-F238E27FC236}">
                <a16:creationId xmlns:a16="http://schemas.microsoft.com/office/drawing/2014/main" id="{508D19F5-D3EC-4E12-94BF-2C06A727A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304" y="3241068"/>
            <a:ext cx="550028" cy="113208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ALU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9DAB1B4-24AB-442F-A479-C38D76486B1C}"/>
              </a:ext>
            </a:extLst>
          </p:cNvPr>
          <p:cNvCxnSpPr>
            <a:cxnSpLocks/>
          </p:cNvCxnSpPr>
          <p:nvPr/>
        </p:nvCxnSpPr>
        <p:spPr bwMode="auto">
          <a:xfrm flipH="1">
            <a:off x="3347864" y="3320988"/>
            <a:ext cx="1093996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84">
            <a:extLst>
              <a:ext uri="{FF2B5EF4-FFF2-40B4-BE49-F238E27FC236}">
                <a16:creationId xmlns:a16="http://schemas.microsoft.com/office/drawing/2014/main" id="{6D984C86-F214-4201-932C-1F997C102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4561" y="3565326"/>
            <a:ext cx="457695" cy="838846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297CD284-B273-4A40-AED0-6F1BB7705529}"/>
              </a:ext>
            </a:extLst>
          </p:cNvPr>
          <p:cNvCxnSpPr>
            <a:cxnSpLocks/>
          </p:cNvCxnSpPr>
          <p:nvPr/>
        </p:nvCxnSpPr>
        <p:spPr bwMode="auto">
          <a:xfrm flipH="1">
            <a:off x="6790332" y="3825044"/>
            <a:ext cx="627747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BB54D75-D2EA-43C2-A124-E27FC414793A}"/>
              </a:ext>
            </a:extLst>
          </p:cNvPr>
          <p:cNvCxnSpPr>
            <a:cxnSpLocks/>
          </p:cNvCxnSpPr>
          <p:nvPr/>
        </p:nvCxnSpPr>
        <p:spPr bwMode="auto">
          <a:xfrm flipH="1">
            <a:off x="7872256" y="3969060"/>
            <a:ext cx="228136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07ED3EC-3813-4428-989E-E2EC664B494F}"/>
              </a:ext>
            </a:extLst>
          </p:cNvPr>
          <p:cNvCxnSpPr>
            <a:cxnSpLocks/>
          </p:cNvCxnSpPr>
          <p:nvPr/>
        </p:nvCxnSpPr>
        <p:spPr bwMode="auto">
          <a:xfrm>
            <a:off x="6972156" y="3825044"/>
            <a:ext cx="0" cy="98286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0471EC7-B9B3-4306-B5E6-1A892A8952F1}"/>
              </a:ext>
            </a:extLst>
          </p:cNvPr>
          <p:cNvCxnSpPr>
            <a:cxnSpLocks/>
          </p:cNvCxnSpPr>
          <p:nvPr/>
        </p:nvCxnSpPr>
        <p:spPr bwMode="auto">
          <a:xfrm>
            <a:off x="3998142" y="4941168"/>
            <a:ext cx="1791012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99EBF6C-771C-4410-8A97-5FB75B31AD62}"/>
              </a:ext>
            </a:extLst>
          </p:cNvPr>
          <p:cNvCxnSpPr>
            <a:cxnSpLocks/>
          </p:cNvCxnSpPr>
          <p:nvPr/>
        </p:nvCxnSpPr>
        <p:spPr bwMode="auto">
          <a:xfrm>
            <a:off x="3995936" y="4257092"/>
            <a:ext cx="0" cy="6840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8F9E748-BD58-425C-B0BF-1D5A032C5670}"/>
              </a:ext>
            </a:extLst>
          </p:cNvPr>
          <p:cNvCxnSpPr>
            <a:cxnSpLocks/>
          </p:cNvCxnSpPr>
          <p:nvPr/>
        </p:nvCxnSpPr>
        <p:spPr bwMode="auto">
          <a:xfrm>
            <a:off x="8100392" y="3969060"/>
            <a:ext cx="0" cy="109087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584AA099-F9E3-4325-AFFF-C25BE2C8D926}"/>
              </a:ext>
            </a:extLst>
          </p:cNvPr>
          <p:cNvCxnSpPr>
            <a:cxnSpLocks/>
          </p:cNvCxnSpPr>
          <p:nvPr/>
        </p:nvCxnSpPr>
        <p:spPr bwMode="auto">
          <a:xfrm>
            <a:off x="6271420" y="5059935"/>
            <a:ext cx="1828972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8B734D25-092C-4F8F-AA5D-45EBDE16AE38}"/>
              </a:ext>
            </a:extLst>
          </p:cNvPr>
          <p:cNvCxnSpPr>
            <a:cxnSpLocks/>
          </p:cNvCxnSpPr>
          <p:nvPr/>
        </p:nvCxnSpPr>
        <p:spPr bwMode="auto">
          <a:xfrm>
            <a:off x="971528" y="5553236"/>
            <a:ext cx="6000628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20FEB114-053B-4288-BA55-2895AFD78561}"/>
              </a:ext>
            </a:extLst>
          </p:cNvPr>
          <p:cNvCxnSpPr>
            <a:cxnSpLocks/>
          </p:cNvCxnSpPr>
          <p:nvPr/>
        </p:nvCxnSpPr>
        <p:spPr bwMode="auto">
          <a:xfrm>
            <a:off x="3347864" y="2672916"/>
            <a:ext cx="0" cy="255628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242B5F5F-D363-4C02-8612-F358BC3F6833}"/>
              </a:ext>
            </a:extLst>
          </p:cNvPr>
          <p:cNvCxnSpPr>
            <a:cxnSpLocks/>
          </p:cNvCxnSpPr>
          <p:nvPr/>
        </p:nvCxnSpPr>
        <p:spPr bwMode="auto">
          <a:xfrm>
            <a:off x="2195736" y="2421825"/>
            <a:ext cx="0" cy="135247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82" name="文本框 84">
            <a:extLst>
              <a:ext uri="{FF2B5EF4-FFF2-40B4-BE49-F238E27FC236}">
                <a16:creationId xmlns:a16="http://schemas.microsoft.com/office/drawing/2014/main" id="{C1EB2AE2-D412-4513-ABB0-106CCBA69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1842" y="2295490"/>
            <a:ext cx="297236" cy="48543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+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4DE59DD0-AEBF-4928-A2E5-5D9CC95045D8}"/>
              </a:ext>
            </a:extLst>
          </p:cNvPr>
          <p:cNvCxnSpPr>
            <a:cxnSpLocks/>
          </p:cNvCxnSpPr>
          <p:nvPr/>
        </p:nvCxnSpPr>
        <p:spPr bwMode="auto">
          <a:xfrm flipH="1">
            <a:off x="2195737" y="2421825"/>
            <a:ext cx="506105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EC0EF5D8-4E37-4341-8CFC-4AB4B9E7D04A}"/>
              </a:ext>
            </a:extLst>
          </p:cNvPr>
          <p:cNvCxnSpPr>
            <a:cxnSpLocks/>
          </p:cNvCxnSpPr>
          <p:nvPr/>
        </p:nvCxnSpPr>
        <p:spPr bwMode="auto">
          <a:xfrm>
            <a:off x="3203848" y="2156296"/>
            <a:ext cx="0" cy="38270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8BBC7B48-0692-4CE0-978F-123FD923A578}"/>
              </a:ext>
            </a:extLst>
          </p:cNvPr>
          <p:cNvCxnSpPr>
            <a:cxnSpLocks/>
          </p:cNvCxnSpPr>
          <p:nvPr/>
        </p:nvCxnSpPr>
        <p:spPr bwMode="auto">
          <a:xfrm>
            <a:off x="971528" y="2156296"/>
            <a:ext cx="2232320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C0B66B49-3E00-464C-A6CF-C1BAAD86DC4D}"/>
              </a:ext>
            </a:extLst>
          </p:cNvPr>
          <p:cNvCxnSpPr>
            <a:cxnSpLocks/>
          </p:cNvCxnSpPr>
          <p:nvPr/>
        </p:nvCxnSpPr>
        <p:spPr bwMode="auto">
          <a:xfrm>
            <a:off x="971528" y="2156296"/>
            <a:ext cx="0" cy="146888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34">
            <a:extLst>
              <a:ext uri="{FF2B5EF4-FFF2-40B4-BE49-F238E27FC236}">
                <a16:creationId xmlns:a16="http://schemas.microsoft.com/office/drawing/2014/main" id="{CEB72BBB-0EF6-4F4C-B7DF-3ABB02A5AE4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312374" y="2550096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3" name="文本框 84">
            <a:extLst>
              <a:ext uri="{FF2B5EF4-FFF2-40B4-BE49-F238E27FC236}">
                <a16:creationId xmlns:a16="http://schemas.microsoft.com/office/drawing/2014/main" id="{DBBF460C-C161-49BB-B1AB-6E1AB2E15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213" y="2173475"/>
            <a:ext cx="457695" cy="691216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023B29F1-AEBC-49A3-8D26-08B30F89C5CB}"/>
              </a:ext>
            </a:extLst>
          </p:cNvPr>
          <p:cNvCxnSpPr>
            <a:cxnSpLocks/>
          </p:cNvCxnSpPr>
          <p:nvPr/>
        </p:nvCxnSpPr>
        <p:spPr bwMode="auto">
          <a:xfrm flipH="1">
            <a:off x="2195738" y="3032956"/>
            <a:ext cx="3270683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C99E8884-2BE4-489B-A0B3-503ECC7CA14C}"/>
              </a:ext>
            </a:extLst>
          </p:cNvPr>
          <p:cNvCxnSpPr>
            <a:cxnSpLocks/>
          </p:cNvCxnSpPr>
          <p:nvPr/>
        </p:nvCxnSpPr>
        <p:spPr bwMode="auto">
          <a:xfrm>
            <a:off x="3685405" y="3861048"/>
            <a:ext cx="0" cy="2160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9B8A9937-1092-4007-8EAE-9FD59B1CEDE5}"/>
              </a:ext>
            </a:extLst>
          </p:cNvPr>
          <p:cNvCxnSpPr>
            <a:cxnSpLocks/>
          </p:cNvCxnSpPr>
          <p:nvPr/>
        </p:nvCxnSpPr>
        <p:spPr bwMode="auto">
          <a:xfrm flipH="1">
            <a:off x="3075073" y="3789040"/>
            <a:ext cx="262384" cy="0"/>
          </a:xfrm>
          <a:prstGeom prst="line">
            <a:avLst/>
          </a:prstGeom>
          <a:ln w="25400">
            <a:solidFill>
              <a:schemeClr val="tx1"/>
            </a:solidFill>
            <a:headEnd type="oval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D6CA092C-4AB2-471C-9F4B-EF1315E91C09}"/>
              </a:ext>
            </a:extLst>
          </p:cNvPr>
          <p:cNvCxnSpPr>
            <a:cxnSpLocks/>
          </p:cNvCxnSpPr>
          <p:nvPr/>
        </p:nvCxnSpPr>
        <p:spPr bwMode="auto">
          <a:xfrm>
            <a:off x="971528" y="3882309"/>
            <a:ext cx="0" cy="167092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C9D1FABD-6230-4C4D-8041-85237223FCBF}"/>
              </a:ext>
            </a:extLst>
          </p:cNvPr>
          <p:cNvGrpSpPr/>
          <p:nvPr/>
        </p:nvGrpSpPr>
        <p:grpSpPr>
          <a:xfrm>
            <a:off x="971528" y="3467278"/>
            <a:ext cx="759731" cy="559048"/>
            <a:chOff x="927978" y="2700022"/>
            <a:chExt cx="759731" cy="559048"/>
          </a:xfrm>
        </p:grpSpPr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21F3D203-BCF0-4B63-AE7F-73B5457602B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3115053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60C431F2-4F7C-4818-979C-70885E9D878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2857922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F716213C-707B-494B-8CC3-B74592E6734D}"/>
                </a:ext>
              </a:extLst>
            </p:cNvPr>
            <p:cNvSpPr/>
            <p:nvPr/>
          </p:nvSpPr>
          <p:spPr bwMode="auto">
            <a:xfrm>
              <a:off x="1180348" y="2700022"/>
              <a:ext cx="253680" cy="559048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latin typeface="Arial" charset="0"/>
                </a:rPr>
                <a:t>1</a:t>
              </a: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1DCD08B2-1DEC-4DD4-B8FD-2A789D0AA78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34028" y="3007041"/>
              <a:ext cx="25368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81DBBFF0-27C1-4BB4-9984-C20BA3E353C1}"/>
              </a:ext>
            </a:extLst>
          </p:cNvPr>
          <p:cNvCxnSpPr>
            <a:cxnSpLocks/>
          </p:cNvCxnSpPr>
          <p:nvPr/>
        </p:nvCxnSpPr>
        <p:spPr bwMode="auto">
          <a:xfrm flipH="1">
            <a:off x="2440205" y="2661007"/>
            <a:ext cx="265388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7845651A-526F-4A49-9B0E-297BDF8EF59B}"/>
              </a:ext>
            </a:extLst>
          </p:cNvPr>
          <p:cNvCxnSpPr>
            <a:cxnSpLocks/>
          </p:cNvCxnSpPr>
          <p:nvPr/>
        </p:nvCxnSpPr>
        <p:spPr bwMode="auto">
          <a:xfrm flipH="1">
            <a:off x="3010468" y="2534708"/>
            <a:ext cx="193380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91BAD91A-CB58-4D27-B3FA-5862F070AB1F}"/>
              </a:ext>
            </a:extLst>
          </p:cNvPr>
          <p:cNvGrpSpPr/>
          <p:nvPr/>
        </p:nvGrpSpPr>
        <p:grpSpPr>
          <a:xfrm>
            <a:off x="3680767" y="3461939"/>
            <a:ext cx="759731" cy="507121"/>
            <a:chOff x="927978" y="2700022"/>
            <a:chExt cx="759731" cy="559048"/>
          </a:xfrm>
        </p:grpSpPr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E8456476-68E2-4F67-A5E1-2028473694A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3139998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984A9330-8895-4519-88A1-46C7AF92FBA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2857922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A37EA409-060C-4123-BF91-0AC761CD7AB6}"/>
                </a:ext>
              </a:extLst>
            </p:cNvPr>
            <p:cNvSpPr/>
            <p:nvPr/>
          </p:nvSpPr>
          <p:spPr bwMode="auto">
            <a:xfrm>
              <a:off x="1180348" y="2700022"/>
              <a:ext cx="253680" cy="559048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latin typeface="Arial" charset="0"/>
                </a:rPr>
                <a:t>1</a:t>
              </a: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4A7BA5CF-F2A7-4DDE-B5DF-A0F01A6E18A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34028" y="3007041"/>
              <a:ext cx="25368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F19C5F93-5930-46C5-AD20-44FE702755A3}"/>
              </a:ext>
            </a:extLst>
          </p:cNvPr>
          <p:cNvGrpSpPr/>
          <p:nvPr/>
        </p:nvGrpSpPr>
        <p:grpSpPr>
          <a:xfrm>
            <a:off x="5466421" y="3176972"/>
            <a:ext cx="784147" cy="507121"/>
            <a:chOff x="903562" y="2700022"/>
            <a:chExt cx="784147" cy="559048"/>
          </a:xfrm>
        </p:grpSpPr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AC26DA3A-29CA-466F-93D9-E03884B4007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3128142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C59F8347-27CD-411A-AF4F-F1ECA736C9F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03562" y="2850307"/>
              <a:ext cx="289804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E332C6D6-A1FF-42AE-9855-3DD11C229354}"/>
                </a:ext>
              </a:extLst>
            </p:cNvPr>
            <p:cNvSpPr/>
            <p:nvPr/>
          </p:nvSpPr>
          <p:spPr bwMode="auto">
            <a:xfrm>
              <a:off x="1180348" y="2700022"/>
              <a:ext cx="253680" cy="559048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latin typeface="Arial" charset="0"/>
                </a:rPr>
                <a:t>1</a:t>
              </a: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16C84AD9-3DC1-489F-A036-FB1011C5419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34028" y="3009070"/>
              <a:ext cx="25368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6138FCC2-2A63-4258-A623-ADAA989AE6A7}"/>
              </a:ext>
            </a:extLst>
          </p:cNvPr>
          <p:cNvGrpSpPr/>
          <p:nvPr/>
        </p:nvGrpSpPr>
        <p:grpSpPr>
          <a:xfrm>
            <a:off x="5288186" y="3897052"/>
            <a:ext cx="759731" cy="507121"/>
            <a:chOff x="927978" y="2700022"/>
            <a:chExt cx="759731" cy="559048"/>
          </a:xfrm>
        </p:grpSpPr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108BDC16-64AD-4871-A82C-4AD1521395F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3128142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957D73EA-714E-49DC-B5ED-8ADA4B20138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2850307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0CF400B4-8964-4E6D-8C87-8B07985209B1}"/>
                </a:ext>
              </a:extLst>
            </p:cNvPr>
            <p:cNvSpPr/>
            <p:nvPr/>
          </p:nvSpPr>
          <p:spPr bwMode="auto">
            <a:xfrm>
              <a:off x="1180348" y="2700022"/>
              <a:ext cx="253680" cy="559048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latin typeface="Arial" charset="0"/>
                </a:rPr>
                <a:t>1</a:t>
              </a: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997E3EBD-534B-410F-B721-F88BED4451A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34028" y="3009070"/>
              <a:ext cx="25368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7777E192-3225-4144-B237-A53666D20AE9}"/>
              </a:ext>
            </a:extLst>
          </p:cNvPr>
          <p:cNvGrpSpPr/>
          <p:nvPr/>
        </p:nvGrpSpPr>
        <p:grpSpPr>
          <a:xfrm rot="10800000">
            <a:off x="5795278" y="4689140"/>
            <a:ext cx="506050" cy="507121"/>
            <a:chOff x="927978" y="2700022"/>
            <a:chExt cx="506050" cy="559048"/>
          </a:xfrm>
        </p:grpSpPr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FCF15624-CF04-4314-9406-5FA8847D0EE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3128142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5A10BD7E-2772-4707-92D7-8344269BE80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2850307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75BBA8DF-B538-48E2-96E6-BFD71C5DA230}"/>
                </a:ext>
              </a:extLst>
            </p:cNvPr>
            <p:cNvSpPr/>
            <p:nvPr/>
          </p:nvSpPr>
          <p:spPr bwMode="auto">
            <a:xfrm rot="10800000">
              <a:off x="1180348" y="2700022"/>
              <a:ext cx="253680" cy="559048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latin typeface="Arial" charset="0"/>
                </a:rPr>
                <a:t>1</a:t>
              </a: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172E7F25-93C5-407B-9D69-622B32CC39FB}"/>
              </a:ext>
            </a:extLst>
          </p:cNvPr>
          <p:cNvCxnSpPr>
            <a:cxnSpLocks/>
          </p:cNvCxnSpPr>
          <p:nvPr/>
        </p:nvCxnSpPr>
        <p:spPr bwMode="auto">
          <a:xfrm flipH="1">
            <a:off x="3347864" y="2672916"/>
            <a:ext cx="468052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84">
            <a:extLst>
              <a:ext uri="{FF2B5EF4-FFF2-40B4-BE49-F238E27FC236}">
                <a16:creationId xmlns:a16="http://schemas.microsoft.com/office/drawing/2014/main" id="{726DB21D-6E21-472C-A8A8-D40A7C587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190" y="5082310"/>
            <a:ext cx="457695" cy="32691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AE98D136-C114-4769-884B-F07147FE46BA}"/>
              </a:ext>
            </a:extLst>
          </p:cNvPr>
          <p:cNvCxnSpPr>
            <a:cxnSpLocks/>
          </p:cNvCxnSpPr>
          <p:nvPr/>
        </p:nvCxnSpPr>
        <p:spPr bwMode="auto">
          <a:xfrm flipH="1">
            <a:off x="3337457" y="5244431"/>
            <a:ext cx="1103042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AD5397DE-9D47-46F9-B695-30F2DF83B43D}"/>
              </a:ext>
            </a:extLst>
          </p:cNvPr>
          <p:cNvCxnSpPr>
            <a:cxnSpLocks/>
          </p:cNvCxnSpPr>
          <p:nvPr/>
        </p:nvCxnSpPr>
        <p:spPr bwMode="auto">
          <a:xfrm flipH="1">
            <a:off x="4887885" y="5238080"/>
            <a:ext cx="400548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0F21E95B-C7FA-4387-B386-4D0845C3C32B}"/>
              </a:ext>
            </a:extLst>
          </p:cNvPr>
          <p:cNvCxnSpPr>
            <a:cxnSpLocks/>
          </p:cNvCxnSpPr>
          <p:nvPr/>
        </p:nvCxnSpPr>
        <p:spPr bwMode="auto">
          <a:xfrm>
            <a:off x="5283104" y="4285406"/>
            <a:ext cx="0" cy="9526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3CA42F07-140E-410D-BBA4-84C3B8C36A84}"/>
              </a:ext>
            </a:extLst>
          </p:cNvPr>
          <p:cNvCxnSpPr>
            <a:cxnSpLocks/>
          </p:cNvCxnSpPr>
          <p:nvPr/>
        </p:nvCxnSpPr>
        <p:spPr bwMode="auto">
          <a:xfrm>
            <a:off x="5075371" y="2396765"/>
            <a:ext cx="0" cy="116856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CFE21701-8462-4059-BE05-FB95C90C6250}"/>
              </a:ext>
            </a:extLst>
          </p:cNvPr>
          <p:cNvCxnSpPr>
            <a:cxnSpLocks/>
          </p:cNvCxnSpPr>
          <p:nvPr/>
        </p:nvCxnSpPr>
        <p:spPr bwMode="auto">
          <a:xfrm flipH="1">
            <a:off x="5072470" y="4545124"/>
            <a:ext cx="2115710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9C765A48-4E41-42C2-B15B-3AFA0C3EEC8E}"/>
              </a:ext>
            </a:extLst>
          </p:cNvPr>
          <p:cNvCxnSpPr>
            <a:cxnSpLocks/>
          </p:cNvCxnSpPr>
          <p:nvPr/>
        </p:nvCxnSpPr>
        <p:spPr bwMode="auto">
          <a:xfrm>
            <a:off x="5074512" y="4033378"/>
            <a:ext cx="0" cy="5117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98AE0818-081E-47AA-BD3F-E68136DF936D}"/>
              </a:ext>
            </a:extLst>
          </p:cNvPr>
          <p:cNvCxnSpPr>
            <a:cxnSpLocks/>
          </p:cNvCxnSpPr>
          <p:nvPr/>
        </p:nvCxnSpPr>
        <p:spPr bwMode="auto">
          <a:xfrm flipH="1">
            <a:off x="4887885" y="3565326"/>
            <a:ext cx="602952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81E8FE28-374A-41B8-9D43-EC78271543EA}"/>
              </a:ext>
            </a:extLst>
          </p:cNvPr>
          <p:cNvCxnSpPr>
            <a:cxnSpLocks/>
          </p:cNvCxnSpPr>
          <p:nvPr/>
        </p:nvCxnSpPr>
        <p:spPr bwMode="auto">
          <a:xfrm>
            <a:off x="7188180" y="4177394"/>
            <a:ext cx="0" cy="36773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024E67C6-EBFC-46A0-AB7F-C6481BB56246}"/>
              </a:ext>
            </a:extLst>
          </p:cNvPr>
          <p:cNvCxnSpPr>
            <a:cxnSpLocks/>
          </p:cNvCxnSpPr>
          <p:nvPr/>
        </p:nvCxnSpPr>
        <p:spPr bwMode="auto">
          <a:xfrm flipH="1">
            <a:off x="7188180" y="4185221"/>
            <a:ext cx="226382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34">
            <a:extLst>
              <a:ext uri="{FF2B5EF4-FFF2-40B4-BE49-F238E27FC236}">
                <a16:creationId xmlns:a16="http://schemas.microsoft.com/office/drawing/2014/main" id="{559879BB-D941-47C3-AB01-5AF1633C1CD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441784" y="3058925"/>
            <a:ext cx="1138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rj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8" name="TextBox 34">
            <a:extLst>
              <a:ext uri="{FF2B5EF4-FFF2-40B4-BE49-F238E27FC236}">
                <a16:creationId xmlns:a16="http://schemas.microsoft.com/office/drawing/2014/main" id="{F2B226D8-11B3-44D5-B399-072AC0A100F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425926" y="3792366"/>
            <a:ext cx="1827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rd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18" name="直接连接符 217">
            <a:extLst>
              <a:ext uri="{FF2B5EF4-FFF2-40B4-BE49-F238E27FC236}">
                <a16:creationId xmlns:a16="http://schemas.microsoft.com/office/drawing/2014/main" id="{DC796EEA-F073-439F-94F6-B3A530A0892F}"/>
              </a:ext>
            </a:extLst>
          </p:cNvPr>
          <p:cNvCxnSpPr>
            <a:cxnSpLocks/>
          </p:cNvCxnSpPr>
          <p:nvPr/>
        </p:nvCxnSpPr>
        <p:spPr bwMode="auto">
          <a:xfrm>
            <a:off x="6271420" y="4807907"/>
            <a:ext cx="700736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文本框 84">
            <a:extLst>
              <a:ext uri="{FF2B5EF4-FFF2-40B4-BE49-F238E27FC236}">
                <a16:creationId xmlns:a16="http://schemas.microsoft.com/office/drawing/2014/main" id="{BA221CF5-8FA6-4E97-BD85-C53F1059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221" y="2172332"/>
            <a:ext cx="536111" cy="70856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CMP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23" name="直接连接符 222">
            <a:extLst>
              <a:ext uri="{FF2B5EF4-FFF2-40B4-BE49-F238E27FC236}">
                <a16:creationId xmlns:a16="http://schemas.microsoft.com/office/drawing/2014/main" id="{39F784EE-0077-4855-9791-5D951195FC0A}"/>
              </a:ext>
            </a:extLst>
          </p:cNvPr>
          <p:cNvCxnSpPr>
            <a:cxnSpLocks/>
          </p:cNvCxnSpPr>
          <p:nvPr/>
        </p:nvCxnSpPr>
        <p:spPr bwMode="auto">
          <a:xfrm>
            <a:off x="5283104" y="2672916"/>
            <a:ext cx="0" cy="136046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224" name="直接连接符 223">
            <a:extLst>
              <a:ext uri="{FF2B5EF4-FFF2-40B4-BE49-F238E27FC236}">
                <a16:creationId xmlns:a16="http://schemas.microsoft.com/office/drawing/2014/main" id="{1DB8A5D2-B8C9-484B-BE1C-49DE0E127F18}"/>
              </a:ext>
            </a:extLst>
          </p:cNvPr>
          <p:cNvCxnSpPr>
            <a:cxnSpLocks/>
          </p:cNvCxnSpPr>
          <p:nvPr/>
        </p:nvCxnSpPr>
        <p:spPr bwMode="auto">
          <a:xfrm>
            <a:off x="5466421" y="3032956"/>
            <a:ext cx="0" cy="28803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7" name="直接连接符 226">
            <a:extLst>
              <a:ext uri="{FF2B5EF4-FFF2-40B4-BE49-F238E27FC236}">
                <a16:creationId xmlns:a16="http://schemas.microsoft.com/office/drawing/2014/main" id="{CBE1AB66-F98D-42E0-A4AA-FF6B249D4992}"/>
              </a:ext>
            </a:extLst>
          </p:cNvPr>
          <p:cNvCxnSpPr>
            <a:cxnSpLocks/>
          </p:cNvCxnSpPr>
          <p:nvPr/>
        </p:nvCxnSpPr>
        <p:spPr bwMode="auto">
          <a:xfrm flipH="1">
            <a:off x="5283104" y="2672916"/>
            <a:ext cx="971118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>
            <a:extLst>
              <a:ext uri="{FF2B5EF4-FFF2-40B4-BE49-F238E27FC236}">
                <a16:creationId xmlns:a16="http://schemas.microsoft.com/office/drawing/2014/main" id="{7ADECCF5-F234-467B-B917-4CC1E7C747E7}"/>
              </a:ext>
            </a:extLst>
          </p:cNvPr>
          <p:cNvCxnSpPr>
            <a:cxnSpLocks/>
          </p:cNvCxnSpPr>
          <p:nvPr/>
        </p:nvCxnSpPr>
        <p:spPr bwMode="auto">
          <a:xfrm flipH="1">
            <a:off x="5072470" y="2396765"/>
            <a:ext cx="1181751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>
            <a:extLst>
              <a:ext uri="{FF2B5EF4-FFF2-40B4-BE49-F238E27FC236}">
                <a16:creationId xmlns:a16="http://schemas.microsoft.com/office/drawing/2014/main" id="{A83B56C2-E6B8-41A8-A0F6-88B27072C28F}"/>
              </a:ext>
            </a:extLst>
          </p:cNvPr>
          <p:cNvCxnSpPr>
            <a:cxnSpLocks/>
          </p:cNvCxnSpPr>
          <p:nvPr/>
        </p:nvCxnSpPr>
        <p:spPr bwMode="auto">
          <a:xfrm flipH="1">
            <a:off x="6042836" y="4177394"/>
            <a:ext cx="211385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5DDE6A48-1A93-45F1-8A22-B366A455B8D6}"/>
              </a:ext>
            </a:extLst>
          </p:cNvPr>
          <p:cNvCxnSpPr>
            <a:cxnSpLocks/>
          </p:cNvCxnSpPr>
          <p:nvPr/>
        </p:nvCxnSpPr>
        <p:spPr bwMode="auto">
          <a:xfrm flipH="1">
            <a:off x="2008056" y="3774297"/>
            <a:ext cx="619729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F9D815F1-038A-40D3-8F76-B2495896749A}"/>
              </a:ext>
            </a:extLst>
          </p:cNvPr>
          <p:cNvCxnSpPr>
            <a:cxnSpLocks/>
          </p:cNvCxnSpPr>
          <p:nvPr/>
        </p:nvCxnSpPr>
        <p:spPr bwMode="auto">
          <a:xfrm flipH="1">
            <a:off x="6790332" y="2534708"/>
            <a:ext cx="229940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269E2181-D0B1-4FC4-9EF2-2E541DDEF97F}"/>
              </a:ext>
            </a:extLst>
          </p:cNvPr>
          <p:cNvCxnSpPr>
            <a:cxnSpLocks/>
          </p:cNvCxnSpPr>
          <p:nvPr/>
        </p:nvCxnSpPr>
        <p:spPr bwMode="auto">
          <a:xfrm flipH="1">
            <a:off x="4266908" y="2759245"/>
            <a:ext cx="262964" cy="0"/>
          </a:xfrm>
          <a:prstGeom prst="line">
            <a:avLst/>
          </a:prstGeom>
          <a:ln w="15875">
            <a:solidFill>
              <a:srgbClr val="CC00FF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>
            <a:extLst>
              <a:ext uri="{FF2B5EF4-FFF2-40B4-BE49-F238E27FC236}">
                <a16:creationId xmlns:a16="http://schemas.microsoft.com/office/drawing/2014/main" id="{BDA6152A-5210-41C6-A14A-DF1BBD29279D}"/>
              </a:ext>
            </a:extLst>
          </p:cNvPr>
          <p:cNvCxnSpPr>
            <a:cxnSpLocks/>
          </p:cNvCxnSpPr>
          <p:nvPr/>
        </p:nvCxnSpPr>
        <p:spPr bwMode="auto">
          <a:xfrm flipH="1">
            <a:off x="4266908" y="2471213"/>
            <a:ext cx="262964" cy="0"/>
          </a:xfrm>
          <a:prstGeom prst="line">
            <a:avLst/>
          </a:prstGeom>
          <a:ln w="15875">
            <a:solidFill>
              <a:srgbClr val="CC00FF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1888B090-44FE-4C55-BCC3-568204CC4077}"/>
              </a:ext>
            </a:extLst>
          </p:cNvPr>
          <p:cNvCxnSpPr>
            <a:cxnSpLocks/>
          </p:cNvCxnSpPr>
          <p:nvPr/>
        </p:nvCxnSpPr>
        <p:spPr bwMode="auto">
          <a:xfrm flipH="1">
            <a:off x="4266908" y="2276872"/>
            <a:ext cx="262964" cy="0"/>
          </a:xfrm>
          <a:prstGeom prst="line">
            <a:avLst/>
          </a:prstGeom>
          <a:ln w="15875">
            <a:solidFill>
              <a:srgbClr val="CC00FF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34">
            <a:extLst>
              <a:ext uri="{FF2B5EF4-FFF2-40B4-BE49-F238E27FC236}">
                <a16:creationId xmlns:a16="http://schemas.microsoft.com/office/drawing/2014/main" id="{1839C2B2-05C7-4F96-A7A7-62DF8C5EF17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467223" y="4966725"/>
            <a:ext cx="37510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si20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C0B837B0-270A-49C7-8A52-C3C19A3A670C}"/>
              </a:ext>
            </a:extLst>
          </p:cNvPr>
          <p:cNvCxnSpPr>
            <a:cxnSpLocks/>
          </p:cNvCxnSpPr>
          <p:nvPr/>
        </p:nvCxnSpPr>
        <p:spPr bwMode="auto">
          <a:xfrm flipH="1">
            <a:off x="3555598" y="2391492"/>
            <a:ext cx="260318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BB6B2A91-2A40-43F4-BE80-C51E5162795F}"/>
              </a:ext>
            </a:extLst>
          </p:cNvPr>
          <p:cNvCxnSpPr>
            <a:cxnSpLocks/>
          </p:cNvCxnSpPr>
          <p:nvPr/>
        </p:nvCxnSpPr>
        <p:spPr bwMode="auto">
          <a:xfrm>
            <a:off x="3555598" y="1988840"/>
            <a:ext cx="3464674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7761C909-D460-41FA-AC7C-4A75D587684A}"/>
              </a:ext>
            </a:extLst>
          </p:cNvPr>
          <p:cNvCxnSpPr>
            <a:cxnSpLocks/>
          </p:cNvCxnSpPr>
          <p:nvPr/>
        </p:nvCxnSpPr>
        <p:spPr bwMode="auto">
          <a:xfrm>
            <a:off x="3555699" y="1989270"/>
            <a:ext cx="0" cy="40222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7374FE88-8A05-4C8B-A9D3-3B6FF671A1D4}"/>
              </a:ext>
            </a:extLst>
          </p:cNvPr>
          <p:cNvCxnSpPr>
            <a:cxnSpLocks/>
          </p:cNvCxnSpPr>
          <p:nvPr/>
        </p:nvCxnSpPr>
        <p:spPr bwMode="auto">
          <a:xfrm>
            <a:off x="7020272" y="1988840"/>
            <a:ext cx="0" cy="54586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标题 312">
            <a:extLst>
              <a:ext uri="{FF2B5EF4-FFF2-40B4-BE49-F238E27FC236}">
                <a16:creationId xmlns:a16="http://schemas.microsoft.com/office/drawing/2014/main" id="{54CCFCC0-E14A-44C8-88E7-BCD3C365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单周期控制信号：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st.w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3C191DC8-4FD6-4053-A289-C09B7A17A4AE}"/>
              </a:ext>
            </a:extLst>
          </p:cNvPr>
          <p:cNvCxnSpPr>
            <a:cxnSpLocks/>
          </p:cNvCxnSpPr>
          <p:nvPr/>
        </p:nvCxnSpPr>
        <p:spPr bwMode="auto">
          <a:xfrm>
            <a:off x="6972156" y="4811073"/>
            <a:ext cx="0" cy="74216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BCA47E12-5B53-46CF-BDCD-E8C230682940}"/>
              </a:ext>
            </a:extLst>
          </p:cNvPr>
          <p:cNvCxnSpPr>
            <a:cxnSpLocks/>
          </p:cNvCxnSpPr>
          <p:nvPr/>
        </p:nvCxnSpPr>
        <p:spPr bwMode="auto">
          <a:xfrm>
            <a:off x="5921680" y="4434786"/>
            <a:ext cx="0" cy="25435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73656513-0B3A-44D7-B9ED-B731AD26D973}"/>
              </a:ext>
            </a:extLst>
          </p:cNvPr>
          <p:cNvCxnSpPr>
            <a:cxnSpLocks/>
          </p:cNvCxnSpPr>
          <p:nvPr/>
        </p:nvCxnSpPr>
        <p:spPr bwMode="auto">
          <a:xfrm>
            <a:off x="5660416" y="3684093"/>
            <a:ext cx="0" cy="23212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2591E356-6492-4828-BDF1-337B1B739831}"/>
              </a:ext>
            </a:extLst>
          </p:cNvPr>
          <p:cNvCxnSpPr>
            <a:cxnSpLocks/>
          </p:cNvCxnSpPr>
          <p:nvPr/>
        </p:nvCxnSpPr>
        <p:spPr bwMode="auto">
          <a:xfrm>
            <a:off x="4644008" y="2916354"/>
            <a:ext cx="0" cy="28111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DF4515FD-037C-473B-A8FB-CCFAB931AC70}"/>
              </a:ext>
            </a:extLst>
          </p:cNvPr>
          <p:cNvCxnSpPr>
            <a:cxnSpLocks/>
          </p:cNvCxnSpPr>
          <p:nvPr/>
        </p:nvCxnSpPr>
        <p:spPr bwMode="auto">
          <a:xfrm>
            <a:off x="5865727" y="2965345"/>
            <a:ext cx="0" cy="23212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CB54BDB-D752-4DD9-949E-A14951AD8A4D}"/>
              </a:ext>
            </a:extLst>
          </p:cNvPr>
          <p:cNvCxnSpPr>
            <a:cxnSpLocks/>
          </p:cNvCxnSpPr>
          <p:nvPr/>
        </p:nvCxnSpPr>
        <p:spPr bwMode="auto">
          <a:xfrm>
            <a:off x="6516216" y="3008944"/>
            <a:ext cx="0" cy="23212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BA20DADE-FE52-4C8F-A7DA-E967F788268F}"/>
              </a:ext>
            </a:extLst>
          </p:cNvPr>
          <p:cNvCxnSpPr>
            <a:cxnSpLocks/>
          </p:cNvCxnSpPr>
          <p:nvPr/>
        </p:nvCxnSpPr>
        <p:spPr bwMode="auto">
          <a:xfrm>
            <a:off x="7632340" y="3322224"/>
            <a:ext cx="0" cy="23212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96A875D0-CAE0-45F6-ADA3-D9E3126E997A}"/>
              </a:ext>
            </a:extLst>
          </p:cNvPr>
          <p:cNvCxnSpPr>
            <a:cxnSpLocks/>
          </p:cNvCxnSpPr>
          <p:nvPr/>
        </p:nvCxnSpPr>
        <p:spPr bwMode="auto">
          <a:xfrm>
            <a:off x="4067944" y="3213973"/>
            <a:ext cx="0" cy="25435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B323ED7D-25AA-463A-91DA-67B913310553}"/>
              </a:ext>
            </a:extLst>
          </p:cNvPr>
          <p:cNvCxnSpPr>
            <a:cxnSpLocks/>
          </p:cNvCxnSpPr>
          <p:nvPr/>
        </p:nvCxnSpPr>
        <p:spPr bwMode="auto">
          <a:xfrm>
            <a:off x="1359348" y="3241068"/>
            <a:ext cx="0" cy="23212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1B2D02C4-669E-4080-899D-ADDA0096B5AB}"/>
              </a:ext>
            </a:extLst>
          </p:cNvPr>
          <p:cNvCxnSpPr>
            <a:cxnSpLocks/>
          </p:cNvCxnSpPr>
          <p:nvPr/>
        </p:nvCxnSpPr>
        <p:spPr bwMode="auto">
          <a:xfrm>
            <a:off x="4644008" y="4834123"/>
            <a:ext cx="0" cy="25435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sp>
        <p:nvSpPr>
          <p:cNvPr id="121" name="TextBox 34">
            <a:extLst>
              <a:ext uri="{FF2B5EF4-FFF2-40B4-BE49-F238E27FC236}">
                <a16:creationId xmlns:a16="http://schemas.microsoft.com/office/drawing/2014/main" id="{C45EC9E4-0950-4184-BA31-1E688C6F4FF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431595" y="3186479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3" name="TextBox 34">
            <a:extLst>
              <a:ext uri="{FF2B5EF4-FFF2-40B4-BE49-F238E27FC236}">
                <a16:creationId xmlns:a16="http://schemas.microsoft.com/office/drawing/2014/main" id="{72033305-AE5E-43D7-82D3-CBADA051F63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995864" y="4295768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4" name="TextBox 34">
            <a:extLst>
              <a:ext uri="{FF2B5EF4-FFF2-40B4-BE49-F238E27FC236}">
                <a16:creationId xmlns:a16="http://schemas.microsoft.com/office/drawing/2014/main" id="{10BD23FF-0DC3-4C98-A16A-17E93F72E1A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712081" y="3257049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5" name="TextBox 34">
            <a:extLst>
              <a:ext uri="{FF2B5EF4-FFF2-40B4-BE49-F238E27FC236}">
                <a16:creationId xmlns:a16="http://schemas.microsoft.com/office/drawing/2014/main" id="{F996FCE9-2EC4-4519-9C18-73C8E3A09F9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584801" y="2938148"/>
            <a:ext cx="1202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2" name="TextBox 34">
            <a:extLst>
              <a:ext uri="{FF2B5EF4-FFF2-40B4-BE49-F238E27FC236}">
                <a16:creationId xmlns:a16="http://schemas.microsoft.com/office/drawing/2014/main" id="{8448916A-B5FD-4D4D-A203-28FA51A9230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936553" y="2898544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3" name="TextBox 34">
            <a:extLst>
              <a:ext uri="{FF2B5EF4-FFF2-40B4-BE49-F238E27FC236}">
                <a16:creationId xmlns:a16="http://schemas.microsoft.com/office/drawing/2014/main" id="{366875E1-0206-48BD-90CF-641D3CF6B00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709286" y="2788367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4" name="TextBox 34">
            <a:extLst>
              <a:ext uri="{FF2B5EF4-FFF2-40B4-BE49-F238E27FC236}">
                <a16:creationId xmlns:a16="http://schemas.microsoft.com/office/drawing/2014/main" id="{0ED61ECF-8B10-4DAB-83ED-E65BC0ED980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130132" y="3084767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5" name="TextBox 34">
            <a:extLst>
              <a:ext uri="{FF2B5EF4-FFF2-40B4-BE49-F238E27FC236}">
                <a16:creationId xmlns:a16="http://schemas.microsoft.com/office/drawing/2014/main" id="{899B7E2D-C492-4BFF-AB69-CBFB9E46EDE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508932" y="3651117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9" name="内容占位符 2">
            <a:extLst>
              <a:ext uri="{FF2B5EF4-FFF2-40B4-BE49-F238E27FC236}">
                <a16:creationId xmlns:a16="http://schemas.microsoft.com/office/drawing/2014/main" id="{A5DC4265-366B-4CF2-98A5-197B1A54ED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511143"/>
          </a:xfrm>
        </p:spPr>
        <p:txBody>
          <a:bodyPr/>
          <a:lstStyle/>
          <a:p>
            <a:r>
              <a:rPr lang="it-IT" altLang="zh-CN" sz="2400" b="0"/>
              <a:t>st.w  rd, rj, si12       # M[rj + SE(si12)] = rd</a:t>
            </a:r>
          </a:p>
        </p:txBody>
      </p:sp>
      <p:sp>
        <p:nvSpPr>
          <p:cNvPr id="140" name="TextBox 34">
            <a:extLst>
              <a:ext uri="{FF2B5EF4-FFF2-40B4-BE49-F238E27FC236}">
                <a16:creationId xmlns:a16="http://schemas.microsoft.com/office/drawing/2014/main" id="{9FBC5F34-6CD0-4752-98CD-7F1662B6F56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576346" y="5809258"/>
            <a:ext cx="6203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取指令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1" name="TextBox 34">
            <a:extLst>
              <a:ext uri="{FF2B5EF4-FFF2-40B4-BE49-F238E27FC236}">
                <a16:creationId xmlns:a16="http://schemas.microsoft.com/office/drawing/2014/main" id="{6B9F0ADA-F337-4BCA-8167-4379E85C4F6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522441" y="5686149"/>
            <a:ext cx="165429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指令译码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取</a:t>
            </a:r>
            <a:r>
              <a:rPr lang="zh-CN" altLang="en-US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基地址和操作数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2" name="TextBox 34">
            <a:extLst>
              <a:ext uri="{FF2B5EF4-FFF2-40B4-BE49-F238E27FC236}">
                <a16:creationId xmlns:a16="http://schemas.microsoft.com/office/drawing/2014/main" id="{E29531C2-6D8C-4105-9FA7-FF8F034E89B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120872" y="5809258"/>
            <a:ext cx="8207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计算地址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3" name="TextBox 34">
            <a:extLst>
              <a:ext uri="{FF2B5EF4-FFF2-40B4-BE49-F238E27FC236}">
                <a16:creationId xmlns:a16="http://schemas.microsoft.com/office/drawing/2014/main" id="{407C8CF4-135B-4BC0-91A1-1BEDE500EAA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257236" y="5809835"/>
            <a:ext cx="8271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写存储器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2" name="页脚占位符 1">
            <a:extLst>
              <a:ext uri="{FF2B5EF4-FFF2-40B4-BE49-F238E27FC236}">
                <a16:creationId xmlns:a16="http://schemas.microsoft.com/office/drawing/2014/main" id="{70790A34-55BF-43F4-8101-AE417481FA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2024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计算机组成原理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(H)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灯片编号占位符 2">
            <a:extLst>
              <a:ext uri="{FF2B5EF4-FFF2-40B4-BE49-F238E27FC236}">
                <a16:creationId xmlns:a16="http://schemas.microsoft.com/office/drawing/2014/main" id="{8F3BE3F4-EF50-4AF8-B1A3-205AACA564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0930E-2265-4A0B-94A4-F48B63590D63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日期占位符 3">
            <a:extLst>
              <a:ext uri="{FF2B5EF4-FFF2-40B4-BE49-F238E27FC236}">
                <a16:creationId xmlns:a16="http://schemas.microsoft.com/office/drawing/2014/main" id="{158C43BD-4D2A-4669-AD2D-A81397623C8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08B395-2879-4204-9BFF-307C1879507A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2024/4/1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822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内容占位符 2">
            <a:extLst>
              <a:ext uri="{FF2B5EF4-FFF2-40B4-BE49-F238E27FC236}">
                <a16:creationId xmlns:a16="http://schemas.microsoft.com/office/drawing/2014/main" id="{5FFE86D1-79DD-4B62-ADE1-55A5D49514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511143"/>
          </a:xfrm>
        </p:spPr>
        <p:txBody>
          <a:bodyPr/>
          <a:lstStyle/>
          <a:p>
            <a:r>
              <a:rPr lang="en-US" altLang="zh-CN" sz="2400" b="0"/>
              <a:t>bne  rj, rd, offs16	# if (rj != rd)  pc += SE({offs16, 2'b0}) </a:t>
            </a:r>
          </a:p>
        </p:txBody>
      </p:sp>
      <p:sp>
        <p:nvSpPr>
          <p:cNvPr id="207" name="TextBox 34">
            <a:extLst>
              <a:ext uri="{FF2B5EF4-FFF2-40B4-BE49-F238E27FC236}">
                <a16:creationId xmlns:a16="http://schemas.microsoft.com/office/drawing/2014/main" id="{EDF893DA-0164-4EC6-8E3A-F3821EDC3A8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426461" y="3362799"/>
            <a:ext cx="17152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rk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文本框 84">
            <a:extLst>
              <a:ext uri="{FF2B5EF4-FFF2-40B4-BE49-F238E27FC236}">
                <a16:creationId xmlns:a16="http://schemas.microsoft.com/office/drawing/2014/main" id="{6BA4213F-C7EA-4436-8A4B-9B8F54976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684" y="3392996"/>
            <a:ext cx="280110" cy="780040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vert270"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E567572-8E1B-42C7-B40F-FDEA3FF49D29}"/>
              </a:ext>
            </a:extLst>
          </p:cNvPr>
          <p:cNvCxnSpPr>
            <a:cxnSpLocks/>
          </p:cNvCxnSpPr>
          <p:nvPr/>
        </p:nvCxnSpPr>
        <p:spPr bwMode="auto">
          <a:xfrm flipH="1">
            <a:off x="3347864" y="3605173"/>
            <a:ext cx="357139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84">
            <a:extLst>
              <a:ext uri="{FF2B5EF4-FFF2-40B4-BE49-F238E27FC236}">
                <a16:creationId xmlns:a16="http://schemas.microsoft.com/office/drawing/2014/main" id="{D33EED27-BAA8-4E2A-A9D6-E89B333D2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784" y="3407859"/>
            <a:ext cx="457695" cy="765178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E70C486-17D1-41B9-A3EB-7A3BA15DE6BF}"/>
              </a:ext>
            </a:extLst>
          </p:cNvPr>
          <p:cNvCxnSpPr>
            <a:cxnSpLocks/>
          </p:cNvCxnSpPr>
          <p:nvPr/>
        </p:nvCxnSpPr>
        <p:spPr bwMode="auto">
          <a:xfrm flipH="1">
            <a:off x="4887885" y="4041068"/>
            <a:ext cx="468052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84">
            <a:extLst>
              <a:ext uri="{FF2B5EF4-FFF2-40B4-BE49-F238E27FC236}">
                <a16:creationId xmlns:a16="http://schemas.microsoft.com/office/drawing/2014/main" id="{F46BC1C9-C0CC-4407-8F38-8DD3C3E81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190" y="3176973"/>
            <a:ext cx="457695" cy="1240402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5E7F161-DFFB-4D32-9025-45D82E630120}"/>
              </a:ext>
            </a:extLst>
          </p:cNvPr>
          <p:cNvCxnSpPr>
            <a:cxnSpLocks/>
          </p:cNvCxnSpPr>
          <p:nvPr/>
        </p:nvCxnSpPr>
        <p:spPr bwMode="auto">
          <a:xfrm flipH="1">
            <a:off x="3347864" y="4077072"/>
            <a:ext cx="1082327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EA744A9-2EC7-4225-8C65-0694A52065FD}"/>
              </a:ext>
            </a:extLst>
          </p:cNvPr>
          <p:cNvCxnSpPr>
            <a:cxnSpLocks/>
          </p:cNvCxnSpPr>
          <p:nvPr/>
        </p:nvCxnSpPr>
        <p:spPr bwMode="auto">
          <a:xfrm flipH="1">
            <a:off x="4010625" y="4257092"/>
            <a:ext cx="419565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84">
            <a:extLst>
              <a:ext uri="{FF2B5EF4-FFF2-40B4-BE49-F238E27FC236}">
                <a16:creationId xmlns:a16="http://schemas.microsoft.com/office/drawing/2014/main" id="{508D19F5-D3EC-4E12-94BF-2C06A727A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304" y="3241068"/>
            <a:ext cx="550028" cy="113208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ALU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9DAB1B4-24AB-442F-A479-C38D76486B1C}"/>
              </a:ext>
            </a:extLst>
          </p:cNvPr>
          <p:cNvCxnSpPr>
            <a:cxnSpLocks/>
          </p:cNvCxnSpPr>
          <p:nvPr/>
        </p:nvCxnSpPr>
        <p:spPr bwMode="auto">
          <a:xfrm flipH="1">
            <a:off x="3347864" y="3320988"/>
            <a:ext cx="1093996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84">
            <a:extLst>
              <a:ext uri="{FF2B5EF4-FFF2-40B4-BE49-F238E27FC236}">
                <a16:creationId xmlns:a16="http://schemas.microsoft.com/office/drawing/2014/main" id="{6D984C86-F214-4201-932C-1F997C102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4561" y="3565326"/>
            <a:ext cx="457695" cy="838846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297CD284-B273-4A40-AED0-6F1BB7705529}"/>
              </a:ext>
            </a:extLst>
          </p:cNvPr>
          <p:cNvCxnSpPr>
            <a:cxnSpLocks/>
          </p:cNvCxnSpPr>
          <p:nvPr/>
        </p:nvCxnSpPr>
        <p:spPr bwMode="auto">
          <a:xfrm flipH="1">
            <a:off x="6790332" y="3825044"/>
            <a:ext cx="627747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BB54D75-D2EA-43C2-A124-E27FC414793A}"/>
              </a:ext>
            </a:extLst>
          </p:cNvPr>
          <p:cNvCxnSpPr>
            <a:cxnSpLocks/>
          </p:cNvCxnSpPr>
          <p:nvPr/>
        </p:nvCxnSpPr>
        <p:spPr bwMode="auto">
          <a:xfrm flipH="1">
            <a:off x="7872256" y="3969060"/>
            <a:ext cx="228136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07ED3EC-3813-4428-989E-E2EC664B494F}"/>
              </a:ext>
            </a:extLst>
          </p:cNvPr>
          <p:cNvCxnSpPr>
            <a:cxnSpLocks/>
          </p:cNvCxnSpPr>
          <p:nvPr/>
        </p:nvCxnSpPr>
        <p:spPr bwMode="auto">
          <a:xfrm>
            <a:off x="6972156" y="3825044"/>
            <a:ext cx="0" cy="98286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0471EC7-B9B3-4306-B5E6-1A892A8952F1}"/>
              </a:ext>
            </a:extLst>
          </p:cNvPr>
          <p:cNvCxnSpPr>
            <a:cxnSpLocks/>
          </p:cNvCxnSpPr>
          <p:nvPr/>
        </p:nvCxnSpPr>
        <p:spPr bwMode="auto">
          <a:xfrm>
            <a:off x="3998142" y="4917110"/>
            <a:ext cx="1791012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99EBF6C-771C-4410-8A97-5FB75B31AD62}"/>
              </a:ext>
            </a:extLst>
          </p:cNvPr>
          <p:cNvCxnSpPr>
            <a:cxnSpLocks/>
          </p:cNvCxnSpPr>
          <p:nvPr/>
        </p:nvCxnSpPr>
        <p:spPr bwMode="auto">
          <a:xfrm>
            <a:off x="3995936" y="4257092"/>
            <a:ext cx="0" cy="65882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8F9E748-BD58-425C-B0BF-1D5A032C5670}"/>
              </a:ext>
            </a:extLst>
          </p:cNvPr>
          <p:cNvCxnSpPr>
            <a:cxnSpLocks/>
          </p:cNvCxnSpPr>
          <p:nvPr/>
        </p:nvCxnSpPr>
        <p:spPr bwMode="auto">
          <a:xfrm>
            <a:off x="8100392" y="3969060"/>
            <a:ext cx="0" cy="109087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584AA099-F9E3-4325-AFFF-C25BE2C8D926}"/>
              </a:ext>
            </a:extLst>
          </p:cNvPr>
          <p:cNvCxnSpPr>
            <a:cxnSpLocks/>
          </p:cNvCxnSpPr>
          <p:nvPr/>
        </p:nvCxnSpPr>
        <p:spPr bwMode="auto">
          <a:xfrm>
            <a:off x="6271420" y="5059935"/>
            <a:ext cx="1828972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8B734D25-092C-4F8F-AA5D-45EBDE16AE38}"/>
              </a:ext>
            </a:extLst>
          </p:cNvPr>
          <p:cNvCxnSpPr>
            <a:cxnSpLocks/>
          </p:cNvCxnSpPr>
          <p:nvPr/>
        </p:nvCxnSpPr>
        <p:spPr bwMode="auto">
          <a:xfrm>
            <a:off x="971528" y="5553236"/>
            <a:ext cx="6000628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20FEB114-053B-4288-BA55-2895AFD78561}"/>
              </a:ext>
            </a:extLst>
          </p:cNvPr>
          <p:cNvCxnSpPr>
            <a:cxnSpLocks/>
          </p:cNvCxnSpPr>
          <p:nvPr/>
        </p:nvCxnSpPr>
        <p:spPr bwMode="auto">
          <a:xfrm>
            <a:off x="3347864" y="3320988"/>
            <a:ext cx="0" cy="190821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242B5F5F-D363-4C02-8612-F358BC3F6833}"/>
              </a:ext>
            </a:extLst>
          </p:cNvPr>
          <p:cNvCxnSpPr>
            <a:cxnSpLocks/>
          </p:cNvCxnSpPr>
          <p:nvPr/>
        </p:nvCxnSpPr>
        <p:spPr bwMode="auto">
          <a:xfrm>
            <a:off x="2195736" y="2421825"/>
            <a:ext cx="0" cy="135247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82" name="文本框 84">
            <a:extLst>
              <a:ext uri="{FF2B5EF4-FFF2-40B4-BE49-F238E27FC236}">
                <a16:creationId xmlns:a16="http://schemas.microsoft.com/office/drawing/2014/main" id="{C1EB2AE2-D412-4513-ABB0-106CCBA69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1842" y="2295490"/>
            <a:ext cx="297236" cy="48543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+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4DE59DD0-AEBF-4928-A2E5-5D9CC95045D8}"/>
              </a:ext>
            </a:extLst>
          </p:cNvPr>
          <p:cNvCxnSpPr>
            <a:cxnSpLocks/>
          </p:cNvCxnSpPr>
          <p:nvPr/>
        </p:nvCxnSpPr>
        <p:spPr bwMode="auto">
          <a:xfrm flipH="1">
            <a:off x="2195737" y="2421825"/>
            <a:ext cx="506105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EC0EF5D8-4E37-4341-8CFC-4AB4B9E7D04A}"/>
              </a:ext>
            </a:extLst>
          </p:cNvPr>
          <p:cNvCxnSpPr>
            <a:cxnSpLocks/>
          </p:cNvCxnSpPr>
          <p:nvPr/>
        </p:nvCxnSpPr>
        <p:spPr bwMode="auto">
          <a:xfrm>
            <a:off x="3203848" y="2156296"/>
            <a:ext cx="0" cy="38270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8BBC7B48-0692-4CE0-978F-123FD923A578}"/>
              </a:ext>
            </a:extLst>
          </p:cNvPr>
          <p:cNvCxnSpPr>
            <a:cxnSpLocks/>
          </p:cNvCxnSpPr>
          <p:nvPr/>
        </p:nvCxnSpPr>
        <p:spPr bwMode="auto">
          <a:xfrm>
            <a:off x="971528" y="2156296"/>
            <a:ext cx="2232320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C0B66B49-3E00-464C-A6CF-C1BAAD86DC4D}"/>
              </a:ext>
            </a:extLst>
          </p:cNvPr>
          <p:cNvCxnSpPr>
            <a:cxnSpLocks/>
          </p:cNvCxnSpPr>
          <p:nvPr/>
        </p:nvCxnSpPr>
        <p:spPr bwMode="auto">
          <a:xfrm>
            <a:off x="971528" y="2156296"/>
            <a:ext cx="0" cy="146888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34">
            <a:extLst>
              <a:ext uri="{FF2B5EF4-FFF2-40B4-BE49-F238E27FC236}">
                <a16:creationId xmlns:a16="http://schemas.microsoft.com/office/drawing/2014/main" id="{CEB72BBB-0EF6-4F4C-B7DF-3ABB02A5AE4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312374" y="2550096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023B29F1-AEBC-49A3-8D26-08B30F89C5CB}"/>
              </a:ext>
            </a:extLst>
          </p:cNvPr>
          <p:cNvCxnSpPr>
            <a:cxnSpLocks/>
          </p:cNvCxnSpPr>
          <p:nvPr/>
        </p:nvCxnSpPr>
        <p:spPr bwMode="auto">
          <a:xfrm flipH="1">
            <a:off x="2195738" y="3032956"/>
            <a:ext cx="3270683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C99E8884-2BE4-489B-A0B3-503ECC7CA14C}"/>
              </a:ext>
            </a:extLst>
          </p:cNvPr>
          <p:cNvCxnSpPr>
            <a:cxnSpLocks/>
          </p:cNvCxnSpPr>
          <p:nvPr/>
        </p:nvCxnSpPr>
        <p:spPr bwMode="auto">
          <a:xfrm>
            <a:off x="3685405" y="3861048"/>
            <a:ext cx="0" cy="2160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9B8A9937-1092-4007-8EAE-9FD59B1CEDE5}"/>
              </a:ext>
            </a:extLst>
          </p:cNvPr>
          <p:cNvCxnSpPr>
            <a:cxnSpLocks/>
          </p:cNvCxnSpPr>
          <p:nvPr/>
        </p:nvCxnSpPr>
        <p:spPr bwMode="auto">
          <a:xfrm flipH="1">
            <a:off x="3075073" y="3789040"/>
            <a:ext cx="262384" cy="0"/>
          </a:xfrm>
          <a:prstGeom prst="line">
            <a:avLst/>
          </a:prstGeom>
          <a:ln w="25400">
            <a:solidFill>
              <a:schemeClr val="tx1"/>
            </a:solidFill>
            <a:headEnd type="oval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D6CA092C-4AB2-471C-9F4B-EF1315E91C09}"/>
              </a:ext>
            </a:extLst>
          </p:cNvPr>
          <p:cNvCxnSpPr>
            <a:cxnSpLocks/>
          </p:cNvCxnSpPr>
          <p:nvPr/>
        </p:nvCxnSpPr>
        <p:spPr bwMode="auto">
          <a:xfrm>
            <a:off x="971528" y="3882309"/>
            <a:ext cx="0" cy="167092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C9D1FABD-6230-4C4D-8041-85237223FCBF}"/>
              </a:ext>
            </a:extLst>
          </p:cNvPr>
          <p:cNvGrpSpPr/>
          <p:nvPr/>
        </p:nvGrpSpPr>
        <p:grpSpPr>
          <a:xfrm>
            <a:off x="971528" y="3467278"/>
            <a:ext cx="759731" cy="559048"/>
            <a:chOff x="927978" y="2700022"/>
            <a:chExt cx="759731" cy="559048"/>
          </a:xfrm>
        </p:grpSpPr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21F3D203-BCF0-4B63-AE7F-73B5457602B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3115053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60C431F2-4F7C-4818-979C-70885E9D878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2857922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F716213C-707B-494B-8CC3-B74592E6734D}"/>
                </a:ext>
              </a:extLst>
            </p:cNvPr>
            <p:cNvSpPr/>
            <p:nvPr/>
          </p:nvSpPr>
          <p:spPr bwMode="auto">
            <a:xfrm>
              <a:off x="1180348" y="2700022"/>
              <a:ext cx="253680" cy="559048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latin typeface="Arial" charset="0"/>
                </a:rPr>
                <a:t>1</a:t>
              </a: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1DCD08B2-1DEC-4DD4-B8FD-2A789D0AA78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34028" y="3007041"/>
              <a:ext cx="25368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81DBBFF0-27C1-4BB4-9984-C20BA3E353C1}"/>
              </a:ext>
            </a:extLst>
          </p:cNvPr>
          <p:cNvCxnSpPr>
            <a:cxnSpLocks/>
          </p:cNvCxnSpPr>
          <p:nvPr/>
        </p:nvCxnSpPr>
        <p:spPr bwMode="auto">
          <a:xfrm flipH="1">
            <a:off x="2440205" y="2661007"/>
            <a:ext cx="265388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7845651A-526F-4A49-9B0E-297BDF8EF59B}"/>
              </a:ext>
            </a:extLst>
          </p:cNvPr>
          <p:cNvCxnSpPr>
            <a:cxnSpLocks/>
          </p:cNvCxnSpPr>
          <p:nvPr/>
        </p:nvCxnSpPr>
        <p:spPr bwMode="auto">
          <a:xfrm flipH="1">
            <a:off x="3010468" y="2534708"/>
            <a:ext cx="193380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91BAD91A-CB58-4D27-B3FA-5862F070AB1F}"/>
              </a:ext>
            </a:extLst>
          </p:cNvPr>
          <p:cNvGrpSpPr/>
          <p:nvPr/>
        </p:nvGrpSpPr>
        <p:grpSpPr>
          <a:xfrm>
            <a:off x="3680767" y="3461939"/>
            <a:ext cx="759731" cy="507121"/>
            <a:chOff x="927978" y="2700022"/>
            <a:chExt cx="759731" cy="559048"/>
          </a:xfrm>
        </p:grpSpPr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E8456476-68E2-4F67-A5E1-2028473694A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3139998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984A9330-8895-4519-88A1-46C7AF92FBA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2857922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A37EA409-060C-4123-BF91-0AC761CD7AB6}"/>
                </a:ext>
              </a:extLst>
            </p:cNvPr>
            <p:cNvSpPr/>
            <p:nvPr/>
          </p:nvSpPr>
          <p:spPr bwMode="auto">
            <a:xfrm>
              <a:off x="1180348" y="2700022"/>
              <a:ext cx="253680" cy="559048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latin typeface="Arial" charset="0"/>
                </a:rPr>
                <a:t>1</a:t>
              </a: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4A7BA5CF-F2A7-4DDE-B5DF-A0F01A6E18A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34028" y="3007041"/>
              <a:ext cx="25368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F19C5F93-5930-46C5-AD20-44FE702755A3}"/>
              </a:ext>
            </a:extLst>
          </p:cNvPr>
          <p:cNvGrpSpPr/>
          <p:nvPr/>
        </p:nvGrpSpPr>
        <p:grpSpPr>
          <a:xfrm>
            <a:off x="5466421" y="3176972"/>
            <a:ext cx="784147" cy="507121"/>
            <a:chOff x="903562" y="2700022"/>
            <a:chExt cx="784147" cy="559048"/>
          </a:xfrm>
        </p:grpSpPr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AC26DA3A-29CA-466F-93D9-E03884B4007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3128142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C59F8347-27CD-411A-AF4F-F1ECA736C9F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03562" y="2850307"/>
              <a:ext cx="289804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E332C6D6-A1FF-42AE-9855-3DD11C229354}"/>
                </a:ext>
              </a:extLst>
            </p:cNvPr>
            <p:cNvSpPr/>
            <p:nvPr/>
          </p:nvSpPr>
          <p:spPr bwMode="auto">
            <a:xfrm>
              <a:off x="1180348" y="2700022"/>
              <a:ext cx="253680" cy="559048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latin typeface="Arial" charset="0"/>
                </a:rPr>
                <a:t>1</a:t>
              </a: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16C84AD9-3DC1-489F-A036-FB1011C5419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34028" y="3009070"/>
              <a:ext cx="25368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6138FCC2-2A63-4258-A623-ADAA989AE6A7}"/>
              </a:ext>
            </a:extLst>
          </p:cNvPr>
          <p:cNvGrpSpPr/>
          <p:nvPr/>
        </p:nvGrpSpPr>
        <p:grpSpPr>
          <a:xfrm>
            <a:off x="5288186" y="3897052"/>
            <a:ext cx="759731" cy="507121"/>
            <a:chOff x="927978" y="2700022"/>
            <a:chExt cx="759731" cy="559048"/>
          </a:xfrm>
        </p:grpSpPr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108BDC16-64AD-4871-A82C-4AD1521395F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3128142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957D73EA-714E-49DC-B5ED-8ADA4B20138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2850307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0CF400B4-8964-4E6D-8C87-8B07985209B1}"/>
                </a:ext>
              </a:extLst>
            </p:cNvPr>
            <p:cNvSpPr/>
            <p:nvPr/>
          </p:nvSpPr>
          <p:spPr bwMode="auto">
            <a:xfrm>
              <a:off x="1180348" y="2700022"/>
              <a:ext cx="253680" cy="559048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latin typeface="Arial" charset="0"/>
                </a:rPr>
                <a:t>1</a:t>
              </a: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997E3EBD-534B-410F-B721-F88BED4451A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34028" y="3009070"/>
              <a:ext cx="25368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7777E192-3225-4144-B237-A53666D20AE9}"/>
              </a:ext>
            </a:extLst>
          </p:cNvPr>
          <p:cNvGrpSpPr/>
          <p:nvPr/>
        </p:nvGrpSpPr>
        <p:grpSpPr>
          <a:xfrm rot="10800000">
            <a:off x="5541597" y="4689140"/>
            <a:ext cx="759731" cy="507121"/>
            <a:chOff x="927978" y="2700022"/>
            <a:chExt cx="759731" cy="559048"/>
          </a:xfrm>
        </p:grpSpPr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FCF15624-CF04-4314-9406-5FA8847D0EE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3128142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5A10BD7E-2772-4707-92D7-8344269BE80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2850307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75BBA8DF-B538-48E2-96E6-BFD71C5DA230}"/>
                </a:ext>
              </a:extLst>
            </p:cNvPr>
            <p:cNvSpPr/>
            <p:nvPr/>
          </p:nvSpPr>
          <p:spPr bwMode="auto">
            <a:xfrm rot="10800000">
              <a:off x="1180348" y="2700022"/>
              <a:ext cx="253680" cy="559048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latin typeface="Arial" charset="0"/>
                </a:rPr>
                <a:t>1</a:t>
              </a: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B5EECA95-36FD-4CD7-8645-BEC9DAE192C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34028" y="3009070"/>
              <a:ext cx="25368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文本框 84">
            <a:extLst>
              <a:ext uri="{FF2B5EF4-FFF2-40B4-BE49-F238E27FC236}">
                <a16:creationId xmlns:a16="http://schemas.microsoft.com/office/drawing/2014/main" id="{726DB21D-6E21-472C-A8A8-D40A7C587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190" y="5082310"/>
            <a:ext cx="457695" cy="32691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AE98D136-C114-4769-884B-F07147FE46BA}"/>
              </a:ext>
            </a:extLst>
          </p:cNvPr>
          <p:cNvCxnSpPr>
            <a:cxnSpLocks/>
          </p:cNvCxnSpPr>
          <p:nvPr/>
        </p:nvCxnSpPr>
        <p:spPr bwMode="auto">
          <a:xfrm flipH="1">
            <a:off x="3337457" y="5244431"/>
            <a:ext cx="1103042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AD5397DE-9D47-46F9-B695-30F2DF83B43D}"/>
              </a:ext>
            </a:extLst>
          </p:cNvPr>
          <p:cNvCxnSpPr>
            <a:cxnSpLocks/>
          </p:cNvCxnSpPr>
          <p:nvPr/>
        </p:nvCxnSpPr>
        <p:spPr bwMode="auto">
          <a:xfrm flipH="1">
            <a:off x="4887885" y="5238080"/>
            <a:ext cx="400548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0F21E95B-C7FA-4387-B386-4D0845C3C32B}"/>
              </a:ext>
            </a:extLst>
          </p:cNvPr>
          <p:cNvCxnSpPr>
            <a:cxnSpLocks/>
          </p:cNvCxnSpPr>
          <p:nvPr/>
        </p:nvCxnSpPr>
        <p:spPr bwMode="auto">
          <a:xfrm>
            <a:off x="5283104" y="4285406"/>
            <a:ext cx="0" cy="9526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3CA42F07-140E-410D-BBA4-84C3B8C36A84}"/>
              </a:ext>
            </a:extLst>
          </p:cNvPr>
          <p:cNvCxnSpPr>
            <a:cxnSpLocks/>
          </p:cNvCxnSpPr>
          <p:nvPr/>
        </p:nvCxnSpPr>
        <p:spPr bwMode="auto">
          <a:xfrm>
            <a:off x="5075371" y="2396765"/>
            <a:ext cx="0" cy="116856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CFE21701-8462-4059-BE05-FB95C90C6250}"/>
              </a:ext>
            </a:extLst>
          </p:cNvPr>
          <p:cNvCxnSpPr>
            <a:cxnSpLocks/>
          </p:cNvCxnSpPr>
          <p:nvPr/>
        </p:nvCxnSpPr>
        <p:spPr bwMode="auto">
          <a:xfrm flipH="1">
            <a:off x="5072470" y="4545124"/>
            <a:ext cx="2115710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9C765A48-4E41-42C2-B15B-3AFA0C3EEC8E}"/>
              </a:ext>
            </a:extLst>
          </p:cNvPr>
          <p:cNvCxnSpPr>
            <a:cxnSpLocks/>
          </p:cNvCxnSpPr>
          <p:nvPr/>
        </p:nvCxnSpPr>
        <p:spPr bwMode="auto">
          <a:xfrm>
            <a:off x="5074512" y="4033378"/>
            <a:ext cx="0" cy="5117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98AE0818-081E-47AA-BD3F-E68136DF936D}"/>
              </a:ext>
            </a:extLst>
          </p:cNvPr>
          <p:cNvCxnSpPr>
            <a:cxnSpLocks/>
          </p:cNvCxnSpPr>
          <p:nvPr/>
        </p:nvCxnSpPr>
        <p:spPr bwMode="auto">
          <a:xfrm flipH="1">
            <a:off x="4887885" y="3565326"/>
            <a:ext cx="602952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81E8FE28-374A-41B8-9D43-EC78271543EA}"/>
              </a:ext>
            </a:extLst>
          </p:cNvPr>
          <p:cNvCxnSpPr>
            <a:cxnSpLocks/>
          </p:cNvCxnSpPr>
          <p:nvPr/>
        </p:nvCxnSpPr>
        <p:spPr bwMode="auto">
          <a:xfrm>
            <a:off x="7188180" y="4177394"/>
            <a:ext cx="0" cy="36773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024E67C6-EBFC-46A0-AB7F-C6481BB56246}"/>
              </a:ext>
            </a:extLst>
          </p:cNvPr>
          <p:cNvCxnSpPr>
            <a:cxnSpLocks/>
          </p:cNvCxnSpPr>
          <p:nvPr/>
        </p:nvCxnSpPr>
        <p:spPr bwMode="auto">
          <a:xfrm flipH="1">
            <a:off x="7188180" y="4185221"/>
            <a:ext cx="226382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34">
            <a:extLst>
              <a:ext uri="{FF2B5EF4-FFF2-40B4-BE49-F238E27FC236}">
                <a16:creationId xmlns:a16="http://schemas.microsoft.com/office/drawing/2014/main" id="{559879BB-D941-47C3-AB01-5AF1633C1CD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441784" y="3058925"/>
            <a:ext cx="1138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rj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8" name="TextBox 34">
            <a:extLst>
              <a:ext uri="{FF2B5EF4-FFF2-40B4-BE49-F238E27FC236}">
                <a16:creationId xmlns:a16="http://schemas.microsoft.com/office/drawing/2014/main" id="{F2B226D8-11B3-44D5-B399-072AC0A100F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425926" y="3792366"/>
            <a:ext cx="1827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rd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18" name="直接连接符 217">
            <a:extLst>
              <a:ext uri="{FF2B5EF4-FFF2-40B4-BE49-F238E27FC236}">
                <a16:creationId xmlns:a16="http://schemas.microsoft.com/office/drawing/2014/main" id="{DC796EEA-F073-439F-94F6-B3A530A0892F}"/>
              </a:ext>
            </a:extLst>
          </p:cNvPr>
          <p:cNvCxnSpPr>
            <a:cxnSpLocks/>
          </p:cNvCxnSpPr>
          <p:nvPr/>
        </p:nvCxnSpPr>
        <p:spPr bwMode="auto">
          <a:xfrm>
            <a:off x="6271420" y="4807907"/>
            <a:ext cx="700736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文本框 84">
            <a:extLst>
              <a:ext uri="{FF2B5EF4-FFF2-40B4-BE49-F238E27FC236}">
                <a16:creationId xmlns:a16="http://schemas.microsoft.com/office/drawing/2014/main" id="{BA221CF5-8FA6-4E97-BD85-C53F1059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221" y="2172332"/>
            <a:ext cx="536111" cy="70856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CMP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23" name="直接连接符 222">
            <a:extLst>
              <a:ext uri="{FF2B5EF4-FFF2-40B4-BE49-F238E27FC236}">
                <a16:creationId xmlns:a16="http://schemas.microsoft.com/office/drawing/2014/main" id="{39F784EE-0077-4855-9791-5D951195FC0A}"/>
              </a:ext>
            </a:extLst>
          </p:cNvPr>
          <p:cNvCxnSpPr>
            <a:cxnSpLocks/>
          </p:cNvCxnSpPr>
          <p:nvPr/>
        </p:nvCxnSpPr>
        <p:spPr bwMode="auto">
          <a:xfrm>
            <a:off x="5283104" y="2672916"/>
            <a:ext cx="0" cy="136815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224" name="直接连接符 223">
            <a:extLst>
              <a:ext uri="{FF2B5EF4-FFF2-40B4-BE49-F238E27FC236}">
                <a16:creationId xmlns:a16="http://schemas.microsoft.com/office/drawing/2014/main" id="{1DB8A5D2-B8C9-484B-BE1C-49DE0E127F18}"/>
              </a:ext>
            </a:extLst>
          </p:cNvPr>
          <p:cNvCxnSpPr>
            <a:cxnSpLocks/>
          </p:cNvCxnSpPr>
          <p:nvPr/>
        </p:nvCxnSpPr>
        <p:spPr bwMode="auto">
          <a:xfrm>
            <a:off x="5466421" y="3032956"/>
            <a:ext cx="0" cy="28034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7" name="直接连接符 226">
            <a:extLst>
              <a:ext uri="{FF2B5EF4-FFF2-40B4-BE49-F238E27FC236}">
                <a16:creationId xmlns:a16="http://schemas.microsoft.com/office/drawing/2014/main" id="{CBE1AB66-F98D-42E0-A4AA-FF6B249D4992}"/>
              </a:ext>
            </a:extLst>
          </p:cNvPr>
          <p:cNvCxnSpPr>
            <a:cxnSpLocks/>
          </p:cNvCxnSpPr>
          <p:nvPr/>
        </p:nvCxnSpPr>
        <p:spPr bwMode="auto">
          <a:xfrm flipH="1">
            <a:off x="5283104" y="2672916"/>
            <a:ext cx="971118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>
            <a:extLst>
              <a:ext uri="{FF2B5EF4-FFF2-40B4-BE49-F238E27FC236}">
                <a16:creationId xmlns:a16="http://schemas.microsoft.com/office/drawing/2014/main" id="{7ADECCF5-F234-467B-B917-4CC1E7C747E7}"/>
              </a:ext>
            </a:extLst>
          </p:cNvPr>
          <p:cNvCxnSpPr>
            <a:cxnSpLocks/>
          </p:cNvCxnSpPr>
          <p:nvPr/>
        </p:nvCxnSpPr>
        <p:spPr bwMode="auto">
          <a:xfrm flipH="1">
            <a:off x="5072470" y="2396765"/>
            <a:ext cx="1181751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>
            <a:extLst>
              <a:ext uri="{FF2B5EF4-FFF2-40B4-BE49-F238E27FC236}">
                <a16:creationId xmlns:a16="http://schemas.microsoft.com/office/drawing/2014/main" id="{A83B56C2-E6B8-41A8-A0F6-88B27072C28F}"/>
              </a:ext>
            </a:extLst>
          </p:cNvPr>
          <p:cNvCxnSpPr>
            <a:cxnSpLocks/>
          </p:cNvCxnSpPr>
          <p:nvPr/>
        </p:nvCxnSpPr>
        <p:spPr bwMode="auto">
          <a:xfrm flipH="1">
            <a:off x="6042836" y="4177394"/>
            <a:ext cx="211385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5DDE6A48-1A93-45F1-8A22-B366A455B8D6}"/>
              </a:ext>
            </a:extLst>
          </p:cNvPr>
          <p:cNvCxnSpPr>
            <a:cxnSpLocks/>
          </p:cNvCxnSpPr>
          <p:nvPr/>
        </p:nvCxnSpPr>
        <p:spPr bwMode="auto">
          <a:xfrm flipH="1">
            <a:off x="2008056" y="3774297"/>
            <a:ext cx="619729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F9D815F1-038A-40D3-8F76-B2495896749A}"/>
              </a:ext>
            </a:extLst>
          </p:cNvPr>
          <p:cNvCxnSpPr>
            <a:cxnSpLocks/>
          </p:cNvCxnSpPr>
          <p:nvPr/>
        </p:nvCxnSpPr>
        <p:spPr bwMode="auto">
          <a:xfrm flipH="1">
            <a:off x="6790332" y="2534708"/>
            <a:ext cx="229940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34">
            <a:extLst>
              <a:ext uri="{FF2B5EF4-FFF2-40B4-BE49-F238E27FC236}">
                <a16:creationId xmlns:a16="http://schemas.microsoft.com/office/drawing/2014/main" id="{1839C2B2-05C7-4F96-A7A7-62DF8C5EF17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427138" y="4957495"/>
            <a:ext cx="55573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offs16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3" name="标题 312">
            <a:extLst>
              <a:ext uri="{FF2B5EF4-FFF2-40B4-BE49-F238E27FC236}">
                <a16:creationId xmlns:a16="http://schemas.microsoft.com/office/drawing/2014/main" id="{54CCFCC0-E14A-44C8-88E7-BCD3C365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单周期控制信号：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3C191DC8-4FD6-4053-A289-C09B7A17A4AE}"/>
              </a:ext>
            </a:extLst>
          </p:cNvPr>
          <p:cNvCxnSpPr>
            <a:cxnSpLocks/>
          </p:cNvCxnSpPr>
          <p:nvPr/>
        </p:nvCxnSpPr>
        <p:spPr bwMode="auto">
          <a:xfrm>
            <a:off x="6972156" y="4811073"/>
            <a:ext cx="0" cy="74216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2BA16575-C985-475E-86F0-4A388312F510}"/>
              </a:ext>
            </a:extLst>
          </p:cNvPr>
          <p:cNvCxnSpPr>
            <a:cxnSpLocks/>
          </p:cNvCxnSpPr>
          <p:nvPr/>
        </p:nvCxnSpPr>
        <p:spPr bwMode="auto">
          <a:xfrm>
            <a:off x="4644008" y="4834123"/>
            <a:ext cx="0" cy="25435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8468F19-68D4-4E65-A786-5CFEB180D7B1}"/>
              </a:ext>
            </a:extLst>
          </p:cNvPr>
          <p:cNvGrpSpPr/>
          <p:nvPr/>
        </p:nvGrpSpPr>
        <p:grpSpPr>
          <a:xfrm>
            <a:off x="1359348" y="3186479"/>
            <a:ext cx="171633" cy="286713"/>
            <a:chOff x="1359348" y="3186479"/>
            <a:chExt cx="171633" cy="286713"/>
          </a:xfrm>
        </p:grpSpPr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7DC695F6-6130-45E2-9BEB-77D18F16E3D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59348" y="3241068"/>
              <a:ext cx="0" cy="2321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triangle" w="sm" len="med"/>
            </a:ln>
            <a:effectLst/>
          </p:spPr>
        </p:cxnSp>
        <p:sp>
          <p:nvSpPr>
            <p:cNvPr id="134" name="TextBox 34">
              <a:extLst>
                <a:ext uri="{FF2B5EF4-FFF2-40B4-BE49-F238E27FC236}">
                  <a16:creationId xmlns:a16="http://schemas.microsoft.com/office/drawing/2014/main" id="{B7DF6110-8A84-4D2E-8EAD-80AF96745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431595" y="3186479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3EF07CBE-4920-4886-AD31-50B7C9A950E7}"/>
              </a:ext>
            </a:extLst>
          </p:cNvPr>
          <p:cNvCxnSpPr>
            <a:cxnSpLocks/>
          </p:cNvCxnSpPr>
          <p:nvPr/>
        </p:nvCxnSpPr>
        <p:spPr bwMode="auto">
          <a:xfrm>
            <a:off x="5921680" y="4434786"/>
            <a:ext cx="0" cy="25435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sp>
        <p:nvSpPr>
          <p:cNvPr id="135" name="TextBox 34">
            <a:extLst>
              <a:ext uri="{FF2B5EF4-FFF2-40B4-BE49-F238E27FC236}">
                <a16:creationId xmlns:a16="http://schemas.microsoft.com/office/drawing/2014/main" id="{2BA7E084-7445-41BE-BCF0-BA0544A88DD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995864" y="4295768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0410C437-AABD-4551-A55E-85B807316863}"/>
              </a:ext>
            </a:extLst>
          </p:cNvPr>
          <p:cNvCxnSpPr>
            <a:cxnSpLocks/>
          </p:cNvCxnSpPr>
          <p:nvPr/>
        </p:nvCxnSpPr>
        <p:spPr bwMode="auto">
          <a:xfrm>
            <a:off x="7632340" y="3322224"/>
            <a:ext cx="0" cy="23212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sp>
        <p:nvSpPr>
          <p:cNvPr id="138" name="TextBox 34">
            <a:extLst>
              <a:ext uri="{FF2B5EF4-FFF2-40B4-BE49-F238E27FC236}">
                <a16:creationId xmlns:a16="http://schemas.microsoft.com/office/drawing/2014/main" id="{DDA12747-A750-46B9-9B9C-CB33B90F235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712081" y="3257049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0611C2C-1D03-43F2-84EB-5B1EB8A26491}"/>
              </a:ext>
            </a:extLst>
          </p:cNvPr>
          <p:cNvGrpSpPr/>
          <p:nvPr/>
        </p:nvGrpSpPr>
        <p:grpSpPr>
          <a:xfrm>
            <a:off x="6516216" y="2938148"/>
            <a:ext cx="184219" cy="302920"/>
            <a:chOff x="6516216" y="2938148"/>
            <a:chExt cx="184219" cy="302920"/>
          </a:xfrm>
        </p:grpSpPr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317219D4-4BC9-439D-A86A-0AD94292BF2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6216" y="3008944"/>
              <a:ext cx="0" cy="2321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triangle" w="sm" len="med"/>
            </a:ln>
            <a:effectLst/>
          </p:spPr>
        </p:cxnSp>
        <p:sp>
          <p:nvSpPr>
            <p:cNvPr id="139" name="TextBox 34">
              <a:extLst>
                <a:ext uri="{FF2B5EF4-FFF2-40B4-BE49-F238E27FC236}">
                  <a16:creationId xmlns:a16="http://schemas.microsoft.com/office/drawing/2014/main" id="{36B5A120-660D-4A57-9D88-ED3B9ADF7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580209" y="2938148"/>
              <a:ext cx="12022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027830B-5E8C-4217-B7B0-54D4183ED737}"/>
              </a:ext>
            </a:extLst>
          </p:cNvPr>
          <p:cNvGrpSpPr/>
          <p:nvPr/>
        </p:nvGrpSpPr>
        <p:grpSpPr>
          <a:xfrm>
            <a:off x="5865727" y="2898544"/>
            <a:ext cx="170212" cy="280453"/>
            <a:chOff x="5865727" y="2898544"/>
            <a:chExt cx="170212" cy="280453"/>
          </a:xfrm>
        </p:grpSpPr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669233CE-85FD-4670-8483-7614EB5028D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65727" y="2946873"/>
              <a:ext cx="0" cy="2321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triangle" w="sm" len="med"/>
            </a:ln>
            <a:effectLst/>
          </p:spPr>
        </p:cxnSp>
        <p:sp>
          <p:nvSpPr>
            <p:cNvPr id="140" name="TextBox 34">
              <a:extLst>
                <a:ext uri="{FF2B5EF4-FFF2-40B4-BE49-F238E27FC236}">
                  <a16:creationId xmlns:a16="http://schemas.microsoft.com/office/drawing/2014/main" id="{A0663BE7-3344-476D-AD48-7AE7070E7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936553" y="2898544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C91DEE8D-D097-48C0-8DE3-E78143ADA1DB}"/>
              </a:ext>
            </a:extLst>
          </p:cNvPr>
          <p:cNvCxnSpPr>
            <a:cxnSpLocks/>
          </p:cNvCxnSpPr>
          <p:nvPr/>
        </p:nvCxnSpPr>
        <p:spPr bwMode="auto">
          <a:xfrm>
            <a:off x="4644008" y="2895857"/>
            <a:ext cx="0" cy="28111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sp>
        <p:nvSpPr>
          <p:cNvPr id="141" name="TextBox 34">
            <a:extLst>
              <a:ext uri="{FF2B5EF4-FFF2-40B4-BE49-F238E27FC236}">
                <a16:creationId xmlns:a16="http://schemas.microsoft.com/office/drawing/2014/main" id="{B2669F45-41E1-424B-9E20-A4CDEBEB051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709286" y="2767870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91B7B5C-17AA-4FF6-A4EB-987E798C7EB0}"/>
              </a:ext>
            </a:extLst>
          </p:cNvPr>
          <p:cNvGrpSpPr/>
          <p:nvPr/>
        </p:nvGrpSpPr>
        <p:grpSpPr>
          <a:xfrm>
            <a:off x="4059648" y="3084767"/>
            <a:ext cx="161574" cy="383560"/>
            <a:chOff x="4067944" y="3084767"/>
            <a:chExt cx="161574" cy="383560"/>
          </a:xfrm>
        </p:grpSpPr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318FB1D1-4537-416E-B938-DB1AE8136B8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67944" y="3213973"/>
              <a:ext cx="0" cy="25435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triangle" w="sm" len="med"/>
            </a:ln>
            <a:effectLst/>
          </p:spPr>
        </p:cxnSp>
        <p:sp>
          <p:nvSpPr>
            <p:cNvPr id="142" name="TextBox 34">
              <a:extLst>
                <a:ext uri="{FF2B5EF4-FFF2-40B4-BE49-F238E27FC236}">
                  <a16:creationId xmlns:a16="http://schemas.microsoft.com/office/drawing/2014/main" id="{AB1DC932-6FFA-4BD5-9FB4-87CF6E5E9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130132" y="3084767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b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3A86690-863B-4BB7-A7B4-46009F44EB86}"/>
              </a:ext>
            </a:extLst>
          </p:cNvPr>
          <p:cNvGrpSpPr/>
          <p:nvPr/>
        </p:nvGrpSpPr>
        <p:grpSpPr>
          <a:xfrm>
            <a:off x="5508932" y="3632645"/>
            <a:ext cx="151484" cy="265100"/>
            <a:chOff x="5508932" y="3651117"/>
            <a:chExt cx="151484" cy="265100"/>
          </a:xfrm>
        </p:grpSpPr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EB40E44B-0821-4366-8833-3B110C7334A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60416" y="3684093"/>
              <a:ext cx="0" cy="2321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triangle" w="sm" len="med"/>
            </a:ln>
            <a:effectLst/>
          </p:spPr>
        </p:cxnSp>
        <p:sp>
          <p:nvSpPr>
            <p:cNvPr id="143" name="TextBox 34">
              <a:extLst>
                <a:ext uri="{FF2B5EF4-FFF2-40B4-BE49-F238E27FC236}">
                  <a16:creationId xmlns:a16="http://schemas.microsoft.com/office/drawing/2014/main" id="{DEFAB3EF-5705-446D-A5FF-495765A32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508932" y="3651117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24AEB4E-6B93-47ED-A253-35BFD7CFF2D4}"/>
              </a:ext>
            </a:extLst>
          </p:cNvPr>
          <p:cNvGrpSpPr/>
          <p:nvPr/>
        </p:nvGrpSpPr>
        <p:grpSpPr>
          <a:xfrm>
            <a:off x="3347864" y="1988840"/>
            <a:ext cx="3672408" cy="1332148"/>
            <a:chOff x="3347864" y="1988840"/>
            <a:chExt cx="3672408" cy="1332148"/>
          </a:xfrm>
        </p:grpSpPr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172E7F25-93C5-407B-9D69-622B32CC39F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347864" y="2672916"/>
              <a:ext cx="4680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7374FE88-8A05-4C8B-A9D3-3B6FF671A1D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020272" y="1988840"/>
              <a:ext cx="0" cy="54586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A4CA7446-5AB5-4DE9-AFFE-35CB3622E85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47864" y="2672916"/>
              <a:ext cx="0" cy="64807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93" name="文本框 84">
              <a:extLst>
                <a:ext uri="{FF2B5EF4-FFF2-40B4-BE49-F238E27FC236}">
                  <a16:creationId xmlns:a16="http://schemas.microsoft.com/office/drawing/2014/main" id="{DBBF460C-C161-49BB-B1AB-6E1AB2E156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9213" y="2173475"/>
              <a:ext cx="457695" cy="69121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C0B837B0-270A-49C7-8A52-C3C19A3A670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555598" y="2391492"/>
              <a:ext cx="26031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BB6B2A91-2A40-43F4-BE80-C51E516279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55598" y="1988840"/>
              <a:ext cx="3464674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7761C909-D460-41FA-AC7C-4A75D58768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55699" y="1989270"/>
              <a:ext cx="0" cy="4022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4" name="TextBox 34">
              <a:extLst>
                <a:ext uri="{FF2B5EF4-FFF2-40B4-BE49-F238E27FC236}">
                  <a16:creationId xmlns:a16="http://schemas.microsoft.com/office/drawing/2014/main" id="{87159BF7-590E-4703-B475-199FAD1CE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318687" y="2434875"/>
              <a:ext cx="20518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F7535FE1-CAF3-42EC-8716-84A159B7E40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266908" y="2759245"/>
              <a:ext cx="262964" cy="0"/>
            </a:xfrm>
            <a:prstGeom prst="line">
              <a:avLst/>
            </a:prstGeom>
            <a:ln w="15875">
              <a:solidFill>
                <a:srgbClr val="CC00FF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F8E8A68C-6B19-4E92-B61E-5567E8437E6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266908" y="2471213"/>
              <a:ext cx="262964" cy="0"/>
            </a:xfrm>
            <a:prstGeom prst="line">
              <a:avLst/>
            </a:prstGeom>
            <a:ln w="15875">
              <a:solidFill>
                <a:srgbClr val="CC00FF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6346E629-E4BF-4D98-BD58-712E4D12D65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266908" y="2276872"/>
              <a:ext cx="262964" cy="0"/>
            </a:xfrm>
            <a:prstGeom prst="line">
              <a:avLst/>
            </a:prstGeom>
            <a:ln w="15875">
              <a:solidFill>
                <a:srgbClr val="CC00FF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extBox 34">
            <a:extLst>
              <a:ext uri="{FF2B5EF4-FFF2-40B4-BE49-F238E27FC236}">
                <a16:creationId xmlns:a16="http://schemas.microsoft.com/office/drawing/2014/main" id="{643836F0-CB80-4907-A375-27724A0549A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576346" y="5809258"/>
            <a:ext cx="6203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取指令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5" name="TextBox 34">
            <a:extLst>
              <a:ext uri="{FF2B5EF4-FFF2-40B4-BE49-F238E27FC236}">
                <a16:creationId xmlns:a16="http://schemas.microsoft.com/office/drawing/2014/main" id="{54379A1B-765A-4529-8E5A-CE1ABC4EDDF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936015" y="5686149"/>
            <a:ext cx="8271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指令译码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取操作数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3" name="TextBox 34">
            <a:extLst>
              <a:ext uri="{FF2B5EF4-FFF2-40B4-BE49-F238E27FC236}">
                <a16:creationId xmlns:a16="http://schemas.microsoft.com/office/drawing/2014/main" id="{7D771B16-1848-44AA-BAE0-A439A55ECE1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117666" y="5686147"/>
            <a:ext cx="8271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比较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计算地址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4" name="页脚占位符 1">
            <a:extLst>
              <a:ext uri="{FF2B5EF4-FFF2-40B4-BE49-F238E27FC236}">
                <a16:creationId xmlns:a16="http://schemas.microsoft.com/office/drawing/2014/main" id="{FFC4726E-FCD3-434E-86D3-DA5A32BBF1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2024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计算机组成原理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(H)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5" name="灯片编号占位符 2">
            <a:extLst>
              <a:ext uri="{FF2B5EF4-FFF2-40B4-BE49-F238E27FC236}">
                <a16:creationId xmlns:a16="http://schemas.microsoft.com/office/drawing/2014/main" id="{1DB35CAB-E290-4C4E-AD09-96AC22911C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0930E-2265-4A0B-94A4-F48B63590D63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7" name="日期占位符 3">
            <a:extLst>
              <a:ext uri="{FF2B5EF4-FFF2-40B4-BE49-F238E27FC236}">
                <a16:creationId xmlns:a16="http://schemas.microsoft.com/office/drawing/2014/main" id="{48DFA494-F2C4-4A46-9634-D79D4B95A77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136480-6A00-415F-A91B-9911DDBA9532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2024/4/1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32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8" grpId="0"/>
      <p:bldP spid="1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ACDE3-975A-4DB0-967A-15195949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仿真和上板验证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1E799B-A7A3-4A47-A4F8-7F35AEF61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3244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sz="2400"/>
              <a:t>构建片上系统 </a:t>
            </a:r>
            <a:r>
              <a:rPr lang="en-US" altLang="zh-CN" sz="2400"/>
              <a:t>(System on Chip, SoC)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2000"/>
              <a:t>IM</a:t>
            </a:r>
            <a:r>
              <a:rPr lang="zh-CN" altLang="en-US" sz="2000"/>
              <a:t>，</a:t>
            </a:r>
            <a:r>
              <a:rPr lang="en-US" altLang="zh-CN" sz="2000"/>
              <a:t>DM</a:t>
            </a:r>
            <a:r>
              <a:rPr lang="zh-CN" altLang="en-US" sz="2000"/>
              <a:t>：</a:t>
            </a:r>
            <a:r>
              <a:rPr lang="en-US" altLang="zh-CN" sz="2000"/>
              <a:t>instruction memory</a:t>
            </a:r>
            <a:r>
              <a:rPr lang="zh-CN" altLang="en-US" sz="2000"/>
              <a:t>，</a:t>
            </a:r>
            <a:r>
              <a:rPr lang="en-US" altLang="zh-CN" sz="2000"/>
              <a:t>data memory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2000"/>
              <a:t>CFG</a:t>
            </a:r>
            <a:r>
              <a:rPr lang="zh-CN" altLang="en-US" sz="2000"/>
              <a:t>：</a:t>
            </a:r>
            <a:r>
              <a:rPr lang="en-US" altLang="zh-CN" sz="2000"/>
              <a:t>configure registers</a:t>
            </a:r>
            <a:r>
              <a:rPr lang="zh-CN" altLang="en-US" sz="2000"/>
              <a:t>，</a:t>
            </a:r>
            <a:r>
              <a:rPr lang="en-US" altLang="zh-CN" sz="2000"/>
              <a:t>MMIO (Memory Mapped Input/Output)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2000"/>
              <a:t>BRG</a:t>
            </a:r>
            <a:r>
              <a:rPr lang="zh-CN" altLang="en-US" sz="2000"/>
              <a:t>：</a:t>
            </a:r>
            <a:r>
              <a:rPr lang="en-US" altLang="zh-CN" sz="2000"/>
              <a:t>bridge</a:t>
            </a:r>
            <a:r>
              <a:rPr lang="zh-CN" altLang="en-US" sz="2000"/>
              <a:t>，连接</a:t>
            </a:r>
            <a:r>
              <a:rPr lang="en-US" altLang="zh-CN" sz="2000"/>
              <a:t>CPU</a:t>
            </a:r>
            <a:r>
              <a:rPr lang="zh-CN" altLang="en-US" sz="2000"/>
              <a:t>与</a:t>
            </a:r>
            <a:r>
              <a:rPr lang="en-US" altLang="zh-CN" sz="2000"/>
              <a:t>DM</a:t>
            </a:r>
            <a:r>
              <a:rPr lang="zh-CN" altLang="en-US" sz="2000"/>
              <a:t>和</a:t>
            </a:r>
            <a:r>
              <a:rPr lang="en-US" altLang="zh-CN" sz="2000"/>
              <a:t>CFG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2000"/>
              <a:t>DBG</a:t>
            </a:r>
            <a:r>
              <a:rPr lang="zh-CN" altLang="en-US" sz="2000"/>
              <a:t>：</a:t>
            </a:r>
            <a:r>
              <a:rPr lang="en-US" altLang="zh-CN" sz="2000"/>
              <a:t>debug</a:t>
            </a:r>
            <a:r>
              <a:rPr lang="zh-CN" altLang="en-US" sz="2000"/>
              <a:t>，调试接口</a:t>
            </a:r>
            <a:endParaRPr lang="en-US" altLang="zh-CN" sz="2000"/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zh-CN" altLang="en-US"/>
              <a:t>仿真比对接口</a:t>
            </a:r>
            <a:endParaRPr lang="en-US" altLang="zh-CN"/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zh-CN" altLang="en-US"/>
              <a:t>串口调试接口</a:t>
            </a:r>
            <a:endParaRPr lang="en-US" altLang="zh-CN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/>
              <a:t>参考资料</a:t>
            </a:r>
            <a:endParaRPr lang="en-US" altLang="zh-CN" sz="240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000"/>
              <a:t>CPU</a:t>
            </a:r>
            <a:r>
              <a:rPr lang="zh-CN" altLang="en-US" sz="2000"/>
              <a:t>设计实战：</a:t>
            </a:r>
            <a:r>
              <a:rPr lang="en-US" altLang="zh-CN" sz="2000"/>
              <a:t>LoongArch</a:t>
            </a:r>
            <a:r>
              <a:rPr lang="zh-CN" altLang="en-US" sz="2000"/>
              <a:t>版：第 </a:t>
            </a:r>
            <a:r>
              <a:rPr lang="en-US" altLang="zh-CN" sz="2000"/>
              <a:t>4 </a:t>
            </a:r>
            <a:r>
              <a:rPr lang="zh-CN" altLang="en-US" sz="2000"/>
              <a:t>章 单周期</a:t>
            </a:r>
            <a:r>
              <a:rPr lang="en-US" altLang="zh-CN" sz="2000"/>
              <a:t>CPU</a:t>
            </a:r>
            <a:r>
              <a:rPr lang="zh-CN" altLang="en-US" sz="2000"/>
              <a:t>设计</a:t>
            </a:r>
            <a:endParaRPr lang="en-US" altLang="zh-CN" sz="2000"/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altLang="zh-CN" sz="1600">
                <a:hlinkClick r:id="rId3"/>
              </a:rPr>
              <a:t>https://bookdown.org/loongson/_book3/chapter-single-cycle-cpu.html#sec-verify-20insts-single-cycle-cpu</a:t>
            </a:r>
            <a:endParaRPr lang="en-US" altLang="zh-CN" sz="160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/>
              <a:t>实验开发环境：</a:t>
            </a:r>
            <a:r>
              <a:rPr lang="en-US" altLang="zh-CN" sz="2000"/>
              <a:t>minicpu_env</a:t>
            </a:r>
            <a:r>
              <a:rPr lang="zh-CN" altLang="en-US" sz="2000"/>
              <a:t>，</a:t>
            </a:r>
            <a:r>
              <a:rPr lang="en-US" altLang="zh-CN" sz="2000"/>
              <a:t>mycpu_env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altLang="zh-CN" sz="1600">
                <a:hlinkClick r:id="rId4"/>
              </a:rPr>
              <a:t>https://gitee.com/loongson-edu/cdp_ede_local</a:t>
            </a:r>
            <a:endParaRPr lang="en-US" altLang="zh-CN" sz="160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zh-CN" sz="2400" b="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zh-CN" sz="2000" b="1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zh-CN" altLang="en-US" sz="2000" b="1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zh-CN" altLang="en-US" sz="20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52B541-B248-4FBB-A779-5C0A6AB20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A2EF55-7CF2-4D0C-96F1-45E4358C1F6F}" type="datetime1">
              <a:rPr lang="zh-CN" altLang="en-US" smtClean="0"/>
              <a:t>2024/4/1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D643EC-4369-4B5B-92E1-DA1CF0508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1B833A-E076-4AE9-AF04-0CAF60AB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E3ACD-97DE-422D-AABB-B49A3A52602F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2416D42-EB8F-43C6-9725-78AED1283366}"/>
              </a:ext>
            </a:extLst>
          </p:cNvPr>
          <p:cNvGrpSpPr/>
          <p:nvPr/>
        </p:nvGrpSpPr>
        <p:grpSpPr>
          <a:xfrm>
            <a:off x="4838700" y="3104964"/>
            <a:ext cx="3609914" cy="1404156"/>
            <a:chOff x="4824028" y="3140968"/>
            <a:chExt cx="3609914" cy="1833068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1506982-E54C-4E22-8FBA-B260D19F1EE1}"/>
                </a:ext>
              </a:extLst>
            </p:cNvPr>
            <p:cNvGrpSpPr/>
            <p:nvPr/>
          </p:nvGrpSpPr>
          <p:grpSpPr>
            <a:xfrm>
              <a:off x="5184067" y="3288001"/>
              <a:ext cx="2340261" cy="1571070"/>
              <a:chOff x="4932039" y="2600909"/>
              <a:chExt cx="2340260" cy="2006135"/>
            </a:xfrm>
          </p:grpSpPr>
          <p:sp>
            <p:nvSpPr>
              <p:cNvPr id="8" name="文本框 84">
                <a:extLst>
                  <a:ext uri="{FF2B5EF4-FFF2-40B4-BE49-F238E27FC236}">
                    <a16:creationId xmlns:a16="http://schemas.microsoft.com/office/drawing/2014/main" id="{F00E1227-6804-4C5B-B3FB-0CB45B3ED5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2039" y="2600909"/>
                <a:ext cx="2340255" cy="4762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 anchorCtr="0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CP</a:t>
                </a:r>
                <a:r>
                  <a:rPr kumimoji="0" lang="en-US" altLang="zh-CN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U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A6B17034-C7FF-4636-AB8C-F18DDCF2A57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516216" y="3077159"/>
                <a:ext cx="0" cy="280153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" name="文本框 84">
                <a:extLst>
                  <a:ext uri="{FF2B5EF4-FFF2-40B4-BE49-F238E27FC236}">
                    <a16:creationId xmlns:a16="http://schemas.microsoft.com/office/drawing/2014/main" id="{49F191D3-0FA6-4D39-AA60-AFB7979FB7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2040" y="4109454"/>
                <a:ext cx="612067" cy="4762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 anchorCtr="0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IM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1" name="文本框 84">
                <a:extLst>
                  <a:ext uri="{FF2B5EF4-FFF2-40B4-BE49-F238E27FC236}">
                    <a16:creationId xmlns:a16="http://schemas.microsoft.com/office/drawing/2014/main" id="{BF494FF7-3E08-4777-8E6A-83ABE3BD44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96136" y="4130794"/>
                <a:ext cx="612067" cy="4762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 anchorCtr="0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DM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" name="文本框 84">
                <a:extLst>
                  <a:ext uri="{FF2B5EF4-FFF2-40B4-BE49-F238E27FC236}">
                    <a16:creationId xmlns:a16="http://schemas.microsoft.com/office/drawing/2014/main" id="{76392E80-FECB-4516-961B-2EDCE0013F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60232" y="4130794"/>
                <a:ext cx="612067" cy="4762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 anchorCtr="0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CFG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" name="文本框 84">
                <a:extLst>
                  <a:ext uri="{FF2B5EF4-FFF2-40B4-BE49-F238E27FC236}">
                    <a16:creationId xmlns:a16="http://schemas.microsoft.com/office/drawing/2014/main" id="{C9258039-A370-48CC-890E-BB03044741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94988" y="3357312"/>
                <a:ext cx="1477307" cy="4762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 anchorCtr="0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BRG-1x2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C03AD4EE-475C-4A39-A6C2-4F2B1A94D1E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120172" y="3833562"/>
                <a:ext cx="0" cy="280153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C02755CB-531E-4D31-ACBC-3F4B8AC7189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948264" y="3833562"/>
                <a:ext cx="0" cy="280153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E11BDA1F-983E-44B8-9DAA-482DDD3DFBC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256076" y="3077159"/>
                <a:ext cx="0" cy="103229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1BAA9EB-346A-4600-8FF5-DA9E82E9A0C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524323" y="3465004"/>
              <a:ext cx="43669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98DD0FC-890B-4A6A-B109-3BD48082248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524323" y="4653136"/>
              <a:ext cx="43669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34">
              <a:extLst>
                <a:ext uri="{FF2B5EF4-FFF2-40B4-BE49-F238E27FC236}">
                  <a16:creationId xmlns:a16="http://schemas.microsoft.com/office/drawing/2014/main" id="{61A3F7F6-2DAA-45E6-9124-BE87DA6C1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8044412" y="3357282"/>
              <a:ext cx="38953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b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3" name="TextBox 34">
              <a:extLst>
                <a:ext uri="{FF2B5EF4-FFF2-40B4-BE49-F238E27FC236}">
                  <a16:creationId xmlns:a16="http://schemas.microsoft.com/office/drawing/2014/main" id="{75230090-7E42-4144-9FE2-2C23FBB00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8057079" y="4545414"/>
              <a:ext cx="23884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I/O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7" name="文本框 84">
              <a:extLst>
                <a:ext uri="{FF2B5EF4-FFF2-40B4-BE49-F238E27FC236}">
                  <a16:creationId xmlns:a16="http://schemas.microsoft.com/office/drawing/2014/main" id="{9AE1B77A-4C38-4CF4-9CD1-F4C4FC1CD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4028" y="3140968"/>
              <a:ext cx="2921844" cy="18330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85725" marR="0" lvl="0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SoC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202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E36DEBB6-3548-4FFE-B8C0-831582887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实验目标</a:t>
            </a:r>
          </a:p>
        </p:txBody>
      </p:sp>
      <p:sp>
        <p:nvSpPr>
          <p:cNvPr id="9222" name="内容占位符 1">
            <a:extLst>
              <a:ext uri="{FF2B5EF4-FFF2-40B4-BE49-F238E27FC236}">
                <a16:creationId xmlns:a16="http://schemas.microsoft.com/office/drawing/2014/main" id="{385935A6-A3A4-4DD5-BBFC-C4F285AB15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967228" cy="47212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400"/>
              <a:t>理解单周期</a:t>
            </a:r>
            <a:r>
              <a:rPr lang="en-US" altLang="zh-CN" sz="2400"/>
              <a:t>LA32R CPU</a:t>
            </a:r>
            <a:r>
              <a:rPr lang="zh-CN" altLang="en-US" sz="2400" dirty="0"/>
              <a:t>的结构和工作原理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400"/>
              <a:t>掌握单周期</a:t>
            </a:r>
            <a:r>
              <a:rPr lang="en-US" altLang="zh-CN" sz="2400"/>
              <a:t>LA32R CPU</a:t>
            </a:r>
            <a:r>
              <a:rPr lang="zh-CN" altLang="en-US" sz="2400" dirty="0"/>
              <a:t>的设计和调试方法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400"/>
              <a:t>掌握查看生成电路及其性能和资源使用情况</a:t>
            </a:r>
            <a:endParaRPr lang="en-US" altLang="zh-CN" sz="240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altLang="zh-CN" sz="240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altLang="zh-CN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zh-CN" alt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zh-CN" altLang="en-US" sz="2400" dirty="0"/>
          </a:p>
        </p:txBody>
      </p:sp>
      <p:sp>
        <p:nvSpPr>
          <p:cNvPr id="10" name="页脚占位符 1">
            <a:extLst>
              <a:ext uri="{FF2B5EF4-FFF2-40B4-BE49-F238E27FC236}">
                <a16:creationId xmlns:a16="http://schemas.microsoft.com/office/drawing/2014/main" id="{D2EE2BEF-79BD-4CC9-81FC-F8AF31DE9F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2024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计算机组成原理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(H)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灯片编号占位符 2">
            <a:extLst>
              <a:ext uri="{FF2B5EF4-FFF2-40B4-BE49-F238E27FC236}">
                <a16:creationId xmlns:a16="http://schemas.microsoft.com/office/drawing/2014/main" id="{D552FCE6-35CF-43DA-B327-DFB93333E7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0930E-2265-4A0B-94A4-F48B63590D63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7043DC4E-EC60-4687-9249-2C4CD7E53A5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9FA6EB-FC58-41C8-B916-BDAD2D95E0AE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2024/4/1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55DAF-67A8-4878-AC12-656D46E89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0628"/>
            <a:ext cx="8229600" cy="1143000"/>
          </a:xfrm>
        </p:spPr>
        <p:txBody>
          <a:bodyPr anchor="ctr" anchorCtr="0"/>
          <a:lstStyle/>
          <a:p>
            <a:r>
              <a:rPr lang="en-US" altLang="zh-CN"/>
              <a:t>minicpu_env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6351F5-E7B3-49B5-8298-10E5FEAA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FBC5E2-1ED4-4BFC-B038-48864C044E1C}" type="datetime1">
              <a:rPr lang="zh-CN" altLang="en-US" smtClean="0"/>
              <a:t>2024/4/1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9759D8-4405-46F0-BE96-8EBD9B49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58DBEB-6BA9-4740-87C1-42D4532F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E3ACD-97DE-422D-AABB-B49A3A52602F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3DB8A5E-F175-4604-8362-95FCB5DF1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196752"/>
            <a:ext cx="6353925" cy="491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45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E4C6D5B-C22B-4DD1-AFF9-44EB00310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6772"/>
            <a:ext cx="8229600" cy="444219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999396D-C829-490E-A3D8-748B17F1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0628"/>
            <a:ext cx="8229600" cy="1143000"/>
          </a:xfrm>
        </p:spPr>
        <p:txBody>
          <a:bodyPr/>
          <a:lstStyle/>
          <a:p>
            <a:r>
              <a:rPr lang="en-US" altLang="zh-CN"/>
              <a:t>mycpu_env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4D5A64-9FAF-47D9-8882-237F20DD4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7D6086-2610-4907-98E0-9D742B249773}" type="datetime1">
              <a:rPr lang="zh-CN" altLang="en-US" smtClean="0"/>
              <a:t>2024/4/1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F499F3-3695-4AB7-B3F9-73940B9F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6D0CCB-E9CC-40E4-B71F-F331BBBF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E3ACD-97DE-422D-AABB-B49A3A52602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2384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D10355-DAF1-4497-A6B9-06DFEDF1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7CC22E-A6A6-46A4-88AF-2EE878B623CC}" type="datetime1">
              <a:rPr lang="zh-CN" altLang="en-US" smtClean="0"/>
              <a:t>2024/4/1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344205-F035-41EA-B4F3-ED2911F4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F2299D-921D-462E-AA27-4CC4E325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E3ACD-97DE-422D-AABB-B49A3A52602F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49B3554-5D39-45A1-966C-4F051A3EF9E7}"/>
              </a:ext>
            </a:extLst>
          </p:cNvPr>
          <p:cNvSpPr/>
          <p:nvPr/>
        </p:nvSpPr>
        <p:spPr>
          <a:xfrm>
            <a:off x="4883055" y="331641"/>
            <a:ext cx="3790763" cy="59056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144000" tIns="108000">
            <a:noAutofit/>
          </a:bodyPr>
          <a:lstStyle/>
          <a:p>
            <a:pPr marL="179388" indent="-179388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//mycpu_env\soc_verify\soc_bram\rtl\soc_lite_top.v</a:t>
            </a:r>
          </a:p>
          <a:p>
            <a:pPr>
              <a:spcBef>
                <a:spcPts val="800"/>
              </a:spcBef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module soc_lite_top 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# (parameter SIMULATION = 1'b0)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input  wire        resetn, 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input  wire        clk,</a:t>
            </a:r>
          </a:p>
          <a:p>
            <a:pPr>
              <a:spcBef>
                <a:spcPts val="1200"/>
              </a:spcBef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//------gpio-------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output wire [15:0]   led,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output wire [1 :0]    led_rg0,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output wire [1 :0]    led_rg1,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output wire [7 :0]    num_csn,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output wire [6 :0]    num_a_g,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   output wire [31:0]   num_data,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input  wire [7 :0]     switch, </a:t>
            </a:r>
          </a:p>
          <a:p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   output wire [3 :0]    btn_key_col,</a:t>
            </a:r>
          </a:p>
          <a:p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   input  wire [3 :0]     btn_key_row,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input  wire [1 :0]     btn_step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A23D32-CCD5-4A9B-9533-35AEA8E9FCC2}"/>
              </a:ext>
            </a:extLst>
          </p:cNvPr>
          <p:cNvSpPr/>
          <p:nvPr/>
        </p:nvSpPr>
        <p:spPr>
          <a:xfrm>
            <a:off x="472988" y="331641"/>
            <a:ext cx="4365712" cy="59056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144000" tIns="108000">
            <a:no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//mycpu_env\mycpu\mycpu_top.v</a:t>
            </a:r>
          </a:p>
          <a:p>
            <a:pPr>
              <a:spcBef>
                <a:spcPts val="800"/>
              </a:spcBef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module mycpu_top (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input  wire        clk,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input  wire        resetn,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//inst sram interface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output wire              inst_sram_we,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output wire [31:0]   inst_sram_addr,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output wire [31:0]   inst_sram_wdata,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input  wire [31:0]    inst_sram_rdata,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//data sram interface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output wire              data_sram_we,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output wire [31:0]   data_sram_addr,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output wire [31:0]   data_sram_wdata,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input  wire [31:0]    data_sram_rdata,</a:t>
            </a:r>
          </a:p>
          <a:p>
            <a:pPr>
              <a:spcBef>
                <a:spcPts val="600"/>
              </a:spcBef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//trace debug interface</a:t>
            </a:r>
          </a:p>
          <a:p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output wire [31:0]   debug_wb_pc,</a:t>
            </a:r>
          </a:p>
          <a:p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output wire [ 3:0]    debug_wb_rf_we,</a:t>
            </a:r>
          </a:p>
          <a:p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output wire [ 4:0]    debug_wb_rf_wnum,</a:t>
            </a:r>
          </a:p>
          <a:p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output wire [31:0]   debug_wb_rf_wdata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67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6EA3092-8FDC-45D7-B304-CDF40DEC5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93337"/>
            <a:ext cx="8229600" cy="5807971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DC00D1-E001-4740-A77E-0D24152A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5FE7DE-DECF-47D3-82C9-9EEC9B830340}" type="datetime1">
              <a:rPr lang="zh-CN" altLang="en-US" smtClean="0"/>
              <a:t>2024/4/1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61E692-E867-4E8A-9DA7-26E0DE569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4E9392-70CB-46BA-B6FF-7770E0D0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E3ACD-97DE-422D-AABB-B49A3A52602F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402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1AA74-9BE2-4131-A50A-05ADA2058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3772"/>
            <a:ext cx="8229600" cy="1143000"/>
          </a:xfrm>
        </p:spPr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trace</a:t>
            </a:r>
            <a:r>
              <a:rPr lang="zh-CN" altLang="en-US"/>
              <a:t>比对的仿真验证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48A7F-B4E4-421A-9EC3-904B93FF6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4764"/>
            <a:ext cx="8147248" cy="4386139"/>
          </a:xfrm>
        </p:spPr>
        <p:txBody>
          <a:bodyPr/>
          <a:lstStyle/>
          <a:p>
            <a:r>
              <a:rPr lang="zh-CN" altLang="en-US" sz="2400"/>
              <a:t>先用功能正确的</a:t>
            </a:r>
            <a:r>
              <a:rPr lang="en-US" altLang="zh-CN" sz="2400"/>
              <a:t>refCPU</a:t>
            </a:r>
            <a:r>
              <a:rPr lang="zh-CN" altLang="en-US" sz="2400"/>
              <a:t>仿真，写寄存器堆时将</a:t>
            </a:r>
            <a:r>
              <a:rPr lang="en-US" altLang="zh-CN" sz="2400"/>
              <a:t>PC</a:t>
            </a:r>
            <a:r>
              <a:rPr lang="zh-CN" altLang="en-US" sz="2400"/>
              <a:t>、写地址、写数据等信息记录下来，记为</a:t>
            </a:r>
            <a:r>
              <a:rPr lang="en-US" altLang="zh-CN" sz="2400"/>
              <a:t>golden_trace</a:t>
            </a:r>
            <a:endParaRPr lang="zh-CN" altLang="en-US" sz="2400"/>
          </a:p>
          <a:p>
            <a:r>
              <a:rPr lang="zh-CN" altLang="en-US" sz="2400"/>
              <a:t>后用待验证的</a:t>
            </a:r>
            <a:r>
              <a:rPr lang="en-US" altLang="zh-CN" sz="2400"/>
              <a:t>myCPU</a:t>
            </a:r>
            <a:r>
              <a:rPr lang="zh-CN" altLang="en-US" sz="2400"/>
              <a:t>仿真，写寄存器堆时与</a:t>
            </a:r>
            <a:r>
              <a:rPr lang="en-US" altLang="zh-CN" sz="2400"/>
              <a:t>golden_trace</a:t>
            </a:r>
            <a:r>
              <a:rPr lang="zh-CN" altLang="en-US" sz="2400"/>
              <a:t>中的相关信息进行比对，若不一样，则报错并停止仿真</a:t>
            </a:r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49750-0600-4600-AE34-804D4AD5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617C15-2BB9-4B46-A905-5E9558103257}" type="datetime1">
              <a:rPr lang="zh-CN" altLang="en-US" smtClean="0"/>
              <a:t>2024/4/1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468E2-7E41-41B7-A196-8E4F3689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3D50C7-05A3-42A3-87B8-FE5ED75B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E3ACD-97DE-422D-AABB-B49A3A52602F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80E072-6567-42C3-BB3B-4BECC4092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32956"/>
            <a:ext cx="82296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7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47DFEB18-09B8-4928-8E8B-602D897CC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串行</a:t>
            </a:r>
            <a:r>
              <a:rPr lang="zh-CN" altLang="en-US"/>
              <a:t>调试单元</a:t>
            </a:r>
            <a:endParaRPr lang="zh-CN" altLang="en-US" dirty="0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B82024B9-9288-4AEF-A899-26441A96F9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8229599" cy="4791582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2400"/>
              <a:t>Serial Debug Unit (SDU)</a:t>
            </a:r>
            <a:r>
              <a:rPr lang="zh-CN" altLang="en-US" sz="2400"/>
              <a:t>，利用电脑串口对</a:t>
            </a:r>
            <a:r>
              <a:rPr lang="en-US" altLang="zh-CN" sz="2400"/>
              <a:t>SoC</a:t>
            </a:r>
            <a:r>
              <a:rPr lang="zh-CN" altLang="en-US" sz="2400"/>
              <a:t>进行上板验证调试</a:t>
            </a:r>
            <a:endParaRPr lang="en-US" altLang="zh-CN" sz="2400"/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000"/>
              <a:t>控制</a:t>
            </a:r>
            <a:r>
              <a:rPr lang="en-US" altLang="zh-CN" sz="2000"/>
              <a:t>CPU</a:t>
            </a:r>
            <a:r>
              <a:rPr lang="zh-CN" altLang="en-US" sz="2000"/>
              <a:t>运行方式：单步或者支持断点的连续运行</a:t>
            </a:r>
            <a:endParaRPr lang="en-US" altLang="zh-CN" sz="2000"/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000"/>
              <a:t>查看</a:t>
            </a:r>
            <a:r>
              <a:rPr lang="en-US" altLang="zh-CN" sz="2000"/>
              <a:t>SoC</a:t>
            </a:r>
            <a:r>
              <a:rPr lang="zh-CN" altLang="en-US" sz="2000"/>
              <a:t>运行状态：数据通路寄存器和指令</a:t>
            </a:r>
            <a:r>
              <a:rPr lang="en-US" altLang="zh-CN" sz="2000"/>
              <a:t>/</a:t>
            </a:r>
            <a:r>
              <a:rPr lang="zh-CN" altLang="en-US" sz="2000"/>
              <a:t>数据存储器的内容</a:t>
            </a:r>
            <a:endParaRPr lang="en-US" altLang="zh-CN" sz="2000" dirty="0"/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000"/>
              <a:t>加载指令</a:t>
            </a:r>
            <a:r>
              <a:rPr lang="en-US" altLang="zh-CN" sz="2000"/>
              <a:t>/</a:t>
            </a:r>
            <a:r>
              <a:rPr lang="zh-CN" altLang="en-US" sz="2000"/>
              <a:t>数据存储器：初始化</a:t>
            </a:r>
            <a:r>
              <a:rPr lang="en-US" altLang="zh-CN" sz="2000"/>
              <a:t>IM</a:t>
            </a:r>
            <a:r>
              <a:rPr lang="zh-CN" altLang="en-US" sz="2000"/>
              <a:t>和</a:t>
            </a:r>
            <a:r>
              <a:rPr lang="en-US" altLang="zh-CN" sz="2000"/>
              <a:t>DM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endParaRPr lang="en-US" altLang="zh-CN" sz="2400" b="1" dirty="0"/>
          </a:p>
        </p:txBody>
      </p:sp>
      <p:sp>
        <p:nvSpPr>
          <p:cNvPr id="42" name="页脚占位符 1">
            <a:extLst>
              <a:ext uri="{FF2B5EF4-FFF2-40B4-BE49-F238E27FC236}">
                <a16:creationId xmlns:a16="http://schemas.microsoft.com/office/drawing/2014/main" id="{CA03CF01-90DA-4829-8275-E75FA8D5D4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2024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计算机组成原理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(H)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灯片编号占位符 2">
            <a:extLst>
              <a:ext uri="{FF2B5EF4-FFF2-40B4-BE49-F238E27FC236}">
                <a16:creationId xmlns:a16="http://schemas.microsoft.com/office/drawing/2014/main" id="{06195106-9294-4941-A78F-973EB4F431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0930E-2265-4A0B-94A4-F48B63590D63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日期占位符 3">
            <a:extLst>
              <a:ext uri="{FF2B5EF4-FFF2-40B4-BE49-F238E27FC236}">
                <a16:creationId xmlns:a16="http://schemas.microsoft.com/office/drawing/2014/main" id="{FAC9EC69-4283-46E5-A22A-74107E7D6EC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DACAFE-61C5-462A-94C3-7AE3977012DB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2024/4/1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9E45C0E-0E10-4417-BE6C-B5F2182B80D5}"/>
              </a:ext>
            </a:extLst>
          </p:cNvPr>
          <p:cNvGrpSpPr/>
          <p:nvPr/>
        </p:nvGrpSpPr>
        <p:grpSpPr>
          <a:xfrm>
            <a:off x="1079612" y="3645024"/>
            <a:ext cx="7147875" cy="2215098"/>
            <a:chOff x="1060529" y="3772563"/>
            <a:chExt cx="6286533" cy="2215098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39D18669-9325-4CD0-8970-A92EB2D00774}"/>
                </a:ext>
              </a:extLst>
            </p:cNvPr>
            <p:cNvGrpSpPr/>
            <p:nvPr/>
          </p:nvGrpSpPr>
          <p:grpSpPr>
            <a:xfrm>
              <a:off x="4383179" y="3789360"/>
              <a:ext cx="2963883" cy="796658"/>
              <a:chOff x="5179700" y="4231496"/>
              <a:chExt cx="2784535" cy="1837152"/>
            </a:xfrm>
          </p:grpSpPr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256ADACF-C6A7-43B5-A7EA-07D57E734C72}"/>
                  </a:ext>
                </a:extLst>
              </p:cNvPr>
              <p:cNvGrpSpPr/>
              <p:nvPr/>
            </p:nvGrpSpPr>
            <p:grpSpPr>
              <a:xfrm>
                <a:off x="5179700" y="4231779"/>
                <a:ext cx="2127950" cy="1836869"/>
                <a:chOff x="6150540" y="3370079"/>
                <a:chExt cx="2331717" cy="2580394"/>
              </a:xfrm>
            </p:grpSpPr>
            <p:sp>
              <p:nvSpPr>
                <p:cNvPr id="54" name="文本框 84">
                  <a:extLst>
                    <a:ext uri="{FF2B5EF4-FFF2-40B4-BE49-F238E27FC236}">
                      <a16:creationId xmlns:a16="http://schemas.microsoft.com/office/drawing/2014/main" id="{E8FBA240-A632-41C8-956D-62E8802201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948981" y="3370079"/>
                  <a:ext cx="744573" cy="2580394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72000" rIns="0" bIns="0" anchor="ctr" anchorCtr="1"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ts val="1800"/>
                    </a:lnSpc>
                    <a:spcBef>
                      <a:spcPts val="6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</a:rPr>
                    <a:t>SDU</a:t>
                  </a: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57" name="直接连接符 56">
                  <a:extLst>
                    <a:ext uri="{FF2B5EF4-FFF2-40B4-BE49-F238E27FC236}">
                      <a16:creationId xmlns:a16="http://schemas.microsoft.com/office/drawing/2014/main" id="{11D8FBB2-7C1F-45C1-A55E-661EE4BE629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7693553" y="4133701"/>
                  <a:ext cx="78870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lg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TextBox 34">
                  <a:extLst>
                    <a:ext uri="{FF2B5EF4-FFF2-40B4-BE49-F238E27FC236}">
                      <a16:creationId xmlns:a16="http://schemas.microsoft.com/office/drawing/2014/main" id="{7CA12089-A01A-44C0-9C75-79524DD192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flipH="1">
                  <a:off x="7382615" y="4057167"/>
                  <a:ext cx="64" cy="3891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 anchorCtr="1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9pPr>
                </a:lstStyle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" name="TextBox 34">
                  <a:extLst>
                    <a:ext uri="{FF2B5EF4-FFF2-40B4-BE49-F238E27FC236}">
                      <a16:creationId xmlns:a16="http://schemas.microsoft.com/office/drawing/2014/main" id="{A3E262AB-5485-4664-AF92-C4044F05DD1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flipH="1">
                  <a:off x="7940067" y="3370082"/>
                  <a:ext cx="315065" cy="3891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 anchorCtr="1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9pPr>
                </a:lstStyle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sz="1800" b="0" dirty="0" err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rxd</a:t>
                  </a: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TextBox 34">
                  <a:extLst>
                    <a:ext uri="{FF2B5EF4-FFF2-40B4-BE49-F238E27FC236}">
                      <a16:creationId xmlns:a16="http://schemas.microsoft.com/office/drawing/2014/main" id="{2741182D-24D8-4345-BF8B-02966EB3467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flipH="1">
                  <a:off x="7936226" y="4541720"/>
                  <a:ext cx="302463" cy="3891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 anchorCtr="1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9pPr>
                </a:lstStyle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sz="1800" b="0" dirty="0" err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txd</a:t>
                  </a: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" name="TextBox 34">
                  <a:extLst>
                    <a:ext uri="{FF2B5EF4-FFF2-40B4-BE49-F238E27FC236}">
                      <a16:creationId xmlns:a16="http://schemas.microsoft.com/office/drawing/2014/main" id="{A675405D-3230-4454-87B8-72D4E188F1C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flipH="1">
                  <a:off x="7382615" y="4961769"/>
                  <a:ext cx="64" cy="3891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 anchorCtr="1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9pPr>
                </a:lstStyle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7" name="直接连接符 66">
                  <a:extLst>
                    <a:ext uri="{FF2B5EF4-FFF2-40B4-BE49-F238E27FC236}">
                      <a16:creationId xmlns:a16="http://schemas.microsoft.com/office/drawing/2014/main" id="{7108F59A-2692-49E5-9EAB-D5D83D290C5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7693553" y="5264982"/>
                  <a:ext cx="78870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med" len="lg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>
                  <a:extLst>
                    <a:ext uri="{FF2B5EF4-FFF2-40B4-BE49-F238E27FC236}">
                      <a16:creationId xmlns:a16="http://schemas.microsoft.com/office/drawing/2014/main" id="{309AED5A-5BEF-40AE-ACA7-C31EF4BBB76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6150540" y="4732768"/>
                  <a:ext cx="79844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triangle" w="med" len="lg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文本框 84">
                <a:extLst>
                  <a:ext uri="{FF2B5EF4-FFF2-40B4-BE49-F238E27FC236}">
                    <a16:creationId xmlns:a16="http://schemas.microsoft.com/office/drawing/2014/main" id="{7B47ABEC-13EF-40E0-AD03-CFA2AC03F6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21840" y="4231496"/>
                <a:ext cx="642395" cy="183687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ts val="18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800" b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电脑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C364C435-E80B-4A3B-B3ED-2AD8ABD30FC4}"/>
                </a:ext>
              </a:extLst>
            </p:cNvPr>
            <p:cNvGrpSpPr/>
            <p:nvPr/>
          </p:nvGrpSpPr>
          <p:grpSpPr>
            <a:xfrm>
              <a:off x="1060529" y="3772563"/>
              <a:ext cx="3952492" cy="2215098"/>
              <a:chOff x="4824028" y="3053323"/>
              <a:chExt cx="3471899" cy="2070084"/>
            </a:xfrm>
          </p:grpSpPr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957B492E-E8D3-44EA-AFE0-CA832B9D9299}"/>
                  </a:ext>
                </a:extLst>
              </p:cNvPr>
              <p:cNvGrpSpPr/>
              <p:nvPr/>
            </p:nvGrpSpPr>
            <p:grpSpPr>
              <a:xfrm>
                <a:off x="5184067" y="3288001"/>
                <a:ext cx="2340261" cy="1571070"/>
                <a:chOff x="4932039" y="2600909"/>
                <a:chExt cx="2340260" cy="2006135"/>
              </a:xfrm>
            </p:grpSpPr>
            <p:sp>
              <p:nvSpPr>
                <p:cNvPr id="76" name="文本框 84">
                  <a:extLst>
                    <a:ext uri="{FF2B5EF4-FFF2-40B4-BE49-F238E27FC236}">
                      <a16:creationId xmlns:a16="http://schemas.microsoft.com/office/drawing/2014/main" id="{430B3B4D-BDFA-4106-9718-B7D672E3F8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32039" y="2600909"/>
                  <a:ext cx="2340255" cy="47625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 anchorCtr="0"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spcBef>
                      <a:spcPts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sz="1600" b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CP</a:t>
                  </a:r>
                  <a:r>
                    <a:rPr kumimoji="0" lang="en-US" altLang="zh-CN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</a:rPr>
                    <a:t>U</a:t>
                  </a: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77" name="直接连接符 76">
                  <a:extLst>
                    <a:ext uri="{FF2B5EF4-FFF2-40B4-BE49-F238E27FC236}">
                      <a16:creationId xmlns:a16="http://schemas.microsoft.com/office/drawing/2014/main" id="{639BEE53-4373-46F2-B5A8-C2DDA1468B0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516216" y="3077159"/>
                  <a:ext cx="0" cy="280153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78" name="文本框 84">
                  <a:extLst>
                    <a:ext uri="{FF2B5EF4-FFF2-40B4-BE49-F238E27FC236}">
                      <a16:creationId xmlns:a16="http://schemas.microsoft.com/office/drawing/2014/main" id="{E06CCE1C-D8DA-4B01-992B-AE30803DBF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32040" y="4109454"/>
                  <a:ext cx="612067" cy="47625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 anchorCtr="0"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spcBef>
                      <a:spcPts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sz="1600" b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IM</a:t>
                  </a: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" name="文本框 84">
                  <a:extLst>
                    <a:ext uri="{FF2B5EF4-FFF2-40B4-BE49-F238E27FC236}">
                      <a16:creationId xmlns:a16="http://schemas.microsoft.com/office/drawing/2014/main" id="{E1AD63A9-0AFA-4EBD-9B0A-9812C8F1A7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96136" y="4130794"/>
                  <a:ext cx="612067" cy="47625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 anchorCtr="0"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spcBef>
                      <a:spcPts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sz="1600" b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DM</a:t>
                  </a: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0" name="文本框 84">
                  <a:extLst>
                    <a:ext uri="{FF2B5EF4-FFF2-40B4-BE49-F238E27FC236}">
                      <a16:creationId xmlns:a16="http://schemas.microsoft.com/office/drawing/2014/main" id="{606B2BB4-929B-46A4-9B7C-5049B3D69C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60232" y="4130794"/>
                  <a:ext cx="612067" cy="47625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 anchorCtr="0"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spcBef>
                      <a:spcPts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sz="1600" b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CFG</a:t>
                  </a: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" name="文本框 84">
                  <a:extLst>
                    <a:ext uri="{FF2B5EF4-FFF2-40B4-BE49-F238E27FC236}">
                      <a16:creationId xmlns:a16="http://schemas.microsoft.com/office/drawing/2014/main" id="{166F49DD-A254-403C-B4E0-1514098C061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94988" y="3357312"/>
                  <a:ext cx="1477307" cy="47625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 anchorCtr="0"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spcBef>
                      <a:spcPts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sz="1600" b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BRG-1x2</a:t>
                  </a: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2" name="直接连接符 81">
                  <a:extLst>
                    <a:ext uri="{FF2B5EF4-FFF2-40B4-BE49-F238E27FC236}">
                      <a16:creationId xmlns:a16="http://schemas.microsoft.com/office/drawing/2014/main" id="{AE529789-2382-41DC-86EC-493279E8825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120172" y="3833562"/>
                  <a:ext cx="0" cy="280153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3" name="直接连接符 82">
                  <a:extLst>
                    <a:ext uri="{FF2B5EF4-FFF2-40B4-BE49-F238E27FC236}">
                      <a16:creationId xmlns:a16="http://schemas.microsoft.com/office/drawing/2014/main" id="{7556283F-EE03-46A8-88D4-DF3D4091205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948264" y="3833562"/>
                  <a:ext cx="0" cy="280153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4" name="直接连接符 83">
                  <a:extLst>
                    <a:ext uri="{FF2B5EF4-FFF2-40B4-BE49-F238E27FC236}">
                      <a16:creationId xmlns:a16="http://schemas.microsoft.com/office/drawing/2014/main" id="{C059152A-D1EA-4A8D-9516-F22C0C423E6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256076" y="3077159"/>
                  <a:ext cx="0" cy="1032295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2AB06FA1-8131-472F-BAFE-159BC457B7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522096" y="3462242"/>
                <a:ext cx="43669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 w="sm" len="med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B5581E2A-DF9F-4AE8-8E6D-5B767BBB194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524323" y="4653136"/>
                <a:ext cx="43669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 w="sm" len="med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34">
                <a:extLst>
                  <a:ext uri="{FF2B5EF4-FFF2-40B4-BE49-F238E27FC236}">
                    <a16:creationId xmlns:a16="http://schemas.microsoft.com/office/drawing/2014/main" id="{CC6FD56E-1419-440B-AA89-BEC9F62861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7849424" y="3154619"/>
                <a:ext cx="389530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400" b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DBG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4" name="TextBox 34">
                <a:extLst>
                  <a:ext uri="{FF2B5EF4-FFF2-40B4-BE49-F238E27FC236}">
                    <a16:creationId xmlns:a16="http://schemas.microsoft.com/office/drawing/2014/main" id="{E7AB3CF5-A1C2-4C19-B686-791372875F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8057079" y="4545414"/>
                <a:ext cx="238848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I/O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5" name="文本框 84">
                <a:extLst>
                  <a:ext uri="{FF2B5EF4-FFF2-40B4-BE49-F238E27FC236}">
                    <a16:creationId xmlns:a16="http://schemas.microsoft.com/office/drawing/2014/main" id="{CBE745AA-AB03-409A-A70E-98E58981E8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24028" y="3053323"/>
                <a:ext cx="2921844" cy="20700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 anchorCtr="0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marL="90488" marR="0" lvl="0" defTabSz="914400" rtl="0" eaLnBrk="1" fontAlgn="base" latinLnBrk="0" hangingPunct="1"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SoC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2051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47DFEB18-09B8-4928-8E8B-602D897CC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调试接口信号</a:t>
            </a:r>
            <a:endParaRPr lang="zh-CN" altLang="en-US" dirty="0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B82024B9-9288-4AEF-A899-26441A96F9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1" y="1340768"/>
            <a:ext cx="4458834" cy="4904457"/>
          </a:xfrm>
        </p:spPr>
        <p:txBody>
          <a:bodyPr/>
          <a:lstStyle/>
          <a:p>
            <a:pPr eaLnBrk="1" hangingPunct="1">
              <a:spcBef>
                <a:spcPts val="600"/>
              </a:spcBef>
              <a:defRPr/>
            </a:pPr>
            <a:r>
              <a:rPr lang="zh-CN" altLang="en-US" sz="2400" dirty="0"/>
              <a:t>控制</a:t>
            </a:r>
            <a:r>
              <a:rPr lang="en-US" altLang="zh-CN" sz="2400" dirty="0"/>
              <a:t>CPU</a:t>
            </a:r>
            <a:r>
              <a:rPr lang="zh-CN" altLang="en-US" sz="2400" dirty="0"/>
              <a:t>运行方式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工作时钟：</a:t>
            </a:r>
            <a:r>
              <a:rPr lang="en-US" altLang="zh-CN" sz="2000" dirty="0" err="1"/>
              <a:t>clk_cpu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当前执行指令指针：</a:t>
            </a:r>
            <a:r>
              <a:rPr lang="en-US" altLang="zh-CN" sz="2000" dirty="0" err="1"/>
              <a:t>pc_chk</a:t>
            </a:r>
            <a:endParaRPr lang="en-US" altLang="zh-CN" sz="2000" dirty="0"/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sz="2400"/>
              <a:t>查看</a:t>
            </a:r>
            <a:r>
              <a:rPr lang="en-US" altLang="zh-CN" sz="2400"/>
              <a:t>SoC</a:t>
            </a:r>
            <a:r>
              <a:rPr lang="zh-CN" altLang="en-US" sz="2400"/>
              <a:t>运行</a:t>
            </a:r>
            <a:r>
              <a:rPr lang="zh-CN" altLang="en-US" sz="2400" dirty="0"/>
              <a:t>状态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数据通路：</a:t>
            </a:r>
            <a:r>
              <a:rPr lang="en-US" altLang="zh-CN" sz="2000" dirty="0" err="1"/>
              <a:t>npc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pc,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ir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ctl</a:t>
            </a:r>
            <a:r>
              <a:rPr lang="en-US" altLang="zh-CN" sz="2000" dirty="0"/>
              <a:t>, a, b, </a:t>
            </a:r>
            <a:r>
              <a:rPr lang="en-US" altLang="zh-CN" sz="2000" dirty="0" err="1"/>
              <a:t>imm</a:t>
            </a:r>
            <a:r>
              <a:rPr lang="en-US" altLang="zh-CN" sz="2000" dirty="0"/>
              <a:t>, y, </a:t>
            </a:r>
            <a:r>
              <a:rPr lang="en-US" altLang="zh-CN" sz="2000" dirty="0" err="1"/>
              <a:t>mdr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寄存器堆：</a:t>
            </a:r>
            <a:r>
              <a:rPr lang="en-US" altLang="zh-CN" sz="2000" dirty="0" err="1"/>
              <a:t>addr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dout_rf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存储器：</a:t>
            </a:r>
            <a:r>
              <a:rPr lang="en-US" altLang="zh-CN" sz="2000" dirty="0" err="1"/>
              <a:t>addr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dout_dm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dout_im</a:t>
            </a:r>
            <a:endParaRPr lang="en-US" altLang="zh-CN" sz="2000" dirty="0"/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sz="2400"/>
              <a:t>加载指令</a:t>
            </a:r>
            <a:r>
              <a:rPr lang="en-US" altLang="zh-CN" sz="2400"/>
              <a:t>/</a:t>
            </a:r>
            <a:r>
              <a:rPr lang="zh-CN" altLang="en-US" sz="2400"/>
              <a:t>数据</a:t>
            </a:r>
            <a:r>
              <a:rPr lang="zh-CN" altLang="en-US" sz="2400" dirty="0"/>
              <a:t>存储器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写地址：</a:t>
            </a:r>
            <a:r>
              <a:rPr lang="en-US" altLang="zh-CN" sz="2000" dirty="0" err="1"/>
              <a:t>addr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写数据：</a:t>
            </a:r>
            <a:r>
              <a:rPr lang="en-US" altLang="zh-CN" sz="2000" dirty="0"/>
              <a:t>din</a:t>
            </a:r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写使能：</a:t>
            </a:r>
            <a:r>
              <a:rPr lang="en-US" altLang="zh-CN" sz="2000" dirty="0" err="1"/>
              <a:t>we_dm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we_im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写时钟：</a:t>
            </a:r>
            <a:r>
              <a:rPr lang="en-US" altLang="zh-CN" sz="2000" dirty="0" err="1"/>
              <a:t>clk_ld</a:t>
            </a:r>
            <a:endParaRPr lang="en-US" altLang="zh-CN" sz="2000" dirty="0"/>
          </a:p>
          <a:p>
            <a:pPr eaLnBrk="1" hangingPunct="1">
              <a:spcBef>
                <a:spcPts val="600"/>
              </a:spcBef>
              <a:defRPr/>
            </a:pPr>
            <a:endParaRPr lang="en-US" altLang="zh-CN" sz="2400" b="1" dirty="0"/>
          </a:p>
        </p:txBody>
      </p:sp>
      <p:sp>
        <p:nvSpPr>
          <p:cNvPr id="46" name="页脚占位符 1">
            <a:extLst>
              <a:ext uri="{FF2B5EF4-FFF2-40B4-BE49-F238E27FC236}">
                <a16:creationId xmlns:a16="http://schemas.microsoft.com/office/drawing/2014/main" id="{56071753-DECA-4A92-8014-95FAD3AA3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2024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计算机组成原理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(H)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灯片编号占位符 2">
            <a:extLst>
              <a:ext uri="{FF2B5EF4-FFF2-40B4-BE49-F238E27FC236}">
                <a16:creationId xmlns:a16="http://schemas.microsoft.com/office/drawing/2014/main" id="{A9E4DF28-42C7-41AA-A5AE-D498095707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0930E-2265-4A0B-94A4-F48B63590D63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日期占位符 3">
            <a:extLst>
              <a:ext uri="{FF2B5EF4-FFF2-40B4-BE49-F238E27FC236}">
                <a16:creationId xmlns:a16="http://schemas.microsoft.com/office/drawing/2014/main" id="{575CFE4A-E6EF-407A-BF37-547D60AA6D9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F39E11-A940-4AE1-83EE-3701ECC119A4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2024/4/1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113D0DB-8877-44DB-88C6-C7B4FD8A5E8A}"/>
              </a:ext>
            </a:extLst>
          </p:cNvPr>
          <p:cNvGrpSpPr/>
          <p:nvPr/>
        </p:nvGrpSpPr>
        <p:grpSpPr>
          <a:xfrm>
            <a:off x="5120686" y="1711505"/>
            <a:ext cx="3383123" cy="4239853"/>
            <a:chOff x="4940666" y="1711505"/>
            <a:chExt cx="3383123" cy="4239853"/>
          </a:xfrm>
        </p:grpSpPr>
        <p:sp>
          <p:nvSpPr>
            <p:cNvPr id="44" name="文本框 84">
              <a:extLst>
                <a:ext uri="{FF2B5EF4-FFF2-40B4-BE49-F238E27FC236}">
                  <a16:creationId xmlns:a16="http://schemas.microsoft.com/office/drawing/2014/main" id="{3E871D8F-973B-4368-BAF3-8682A8AD7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500083" y="1711505"/>
              <a:ext cx="916001" cy="423985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SDU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FABD0351-B1BE-4F4D-9C12-6465CA0F811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09612" y="3538439"/>
              <a:ext cx="43875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34">
              <a:extLst>
                <a:ext uri="{FF2B5EF4-FFF2-40B4-BE49-F238E27FC236}">
                  <a16:creationId xmlns:a16="http://schemas.microsoft.com/office/drawing/2014/main" id="{60BAE708-9912-44BE-99C2-CF45392EB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4545" y="3317983"/>
              <a:ext cx="370078" cy="384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rxd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E6C3904F-6BE9-4CC3-8601-59CC854BD0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31324" y="4059780"/>
              <a:ext cx="41704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34">
              <a:extLst>
                <a:ext uri="{FF2B5EF4-FFF2-40B4-BE49-F238E27FC236}">
                  <a16:creationId xmlns:a16="http://schemas.microsoft.com/office/drawing/2014/main" id="{53792108-9DD8-4E95-BFF0-F0FAD2F67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3711" y="3833465"/>
              <a:ext cx="370078" cy="384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xd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B39844D8-B205-4C15-9586-FCCD107B349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78414" y="1938572"/>
              <a:ext cx="43795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34">
              <a:extLst>
                <a:ext uri="{FF2B5EF4-FFF2-40B4-BE49-F238E27FC236}">
                  <a16:creationId xmlns:a16="http://schemas.microsoft.com/office/drawing/2014/main" id="{FA350041-A80D-4B4A-AE26-4803549F4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069103" y="1728779"/>
              <a:ext cx="87043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c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lk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_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cpu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82A6DBF7-5B21-4527-8F04-BFEBDD0A98B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78414" y="2227043"/>
              <a:ext cx="44126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34">
              <a:extLst>
                <a:ext uri="{FF2B5EF4-FFF2-40B4-BE49-F238E27FC236}">
                  <a16:creationId xmlns:a16="http://schemas.microsoft.com/office/drawing/2014/main" id="{3F21B3EC-CE8C-405A-B0D9-0B5260AAB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49733" y="2030667"/>
              <a:ext cx="81272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p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c_chk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8FC5E39F-D14D-4E78-A912-FD63182E028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78414" y="4427541"/>
              <a:ext cx="441260" cy="0"/>
            </a:xfrm>
            <a:prstGeom prst="line">
              <a:avLst/>
            </a:prstGeom>
            <a:ln w="3175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34">
              <a:extLst>
                <a:ext uri="{FF2B5EF4-FFF2-40B4-BE49-F238E27FC236}">
                  <a16:creationId xmlns:a16="http://schemas.microsoft.com/office/drawing/2014/main" id="{96B8F94A-E9A3-400C-B8A0-455F3BF87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050348" y="4258147"/>
              <a:ext cx="9121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d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out_im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DFF391D9-15AA-460D-B477-8BA0CD10472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78414" y="4838493"/>
              <a:ext cx="437950" cy="0"/>
            </a:xfrm>
            <a:prstGeom prst="line">
              <a:avLst/>
            </a:prstGeom>
            <a:ln w="317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34">
              <a:extLst>
                <a:ext uri="{FF2B5EF4-FFF2-40B4-BE49-F238E27FC236}">
                  <a16:creationId xmlns:a16="http://schemas.microsoft.com/office/drawing/2014/main" id="{F216A42E-630A-436B-87F5-97F4A99000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596491" y="4671750"/>
              <a:ext cx="34304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din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28C24D6E-458A-45C8-B1F8-CC1B9067914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69906" y="5135545"/>
              <a:ext cx="43795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34">
              <a:extLst>
                <a:ext uri="{FF2B5EF4-FFF2-40B4-BE49-F238E27FC236}">
                  <a16:creationId xmlns:a16="http://schemas.microsoft.com/office/drawing/2014/main" id="{2926CB97-8ED5-4199-B27C-767841578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03876" y="4946383"/>
              <a:ext cx="8271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w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e_dm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B8AA7561-65B4-4AA9-8FF8-4F5CE0D1058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77920" y="2643045"/>
              <a:ext cx="44126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34">
              <a:extLst>
                <a:ext uri="{FF2B5EF4-FFF2-40B4-BE49-F238E27FC236}">
                  <a16:creationId xmlns:a16="http://schemas.microsoft.com/office/drawing/2014/main" id="{54338ED6-D896-47F9-8B67-0AE181E92C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548387" y="2446669"/>
              <a:ext cx="4135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npc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7BEF0325-0D00-4A50-A3C1-3FCE9B26339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77920" y="2924754"/>
              <a:ext cx="44126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34">
              <a:extLst>
                <a:ext uri="{FF2B5EF4-FFF2-40B4-BE49-F238E27FC236}">
                  <a16:creationId xmlns:a16="http://schemas.microsoft.com/office/drawing/2014/main" id="{ADAFAE84-BF4C-4F13-BDA9-0C2F7A66F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691055" y="2728378"/>
              <a:ext cx="27090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pc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1" name="TextBox 34">
              <a:extLst>
                <a:ext uri="{FF2B5EF4-FFF2-40B4-BE49-F238E27FC236}">
                  <a16:creationId xmlns:a16="http://schemas.microsoft.com/office/drawing/2014/main" id="{56EDCE31-4F20-419D-8F8D-1A6CB401F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666823" y="2961657"/>
              <a:ext cx="5129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……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FCDD0628-3325-467A-9EEA-0252433C3C3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53692" y="3528427"/>
              <a:ext cx="437950" cy="0"/>
            </a:xfrm>
            <a:prstGeom prst="line">
              <a:avLst/>
            </a:prstGeom>
            <a:ln w="317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34">
              <a:extLst>
                <a:ext uri="{FF2B5EF4-FFF2-40B4-BE49-F238E27FC236}">
                  <a16:creationId xmlns:a16="http://schemas.microsoft.com/office/drawing/2014/main" id="{69FA069C-C106-4780-9651-0D55EE6F9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435991" y="3363563"/>
              <a:ext cx="5129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a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ddr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B631CB6D-C37C-40D9-B82C-19BECB8BBDE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65843" y="3834414"/>
              <a:ext cx="441260" cy="0"/>
            </a:xfrm>
            <a:prstGeom prst="line">
              <a:avLst/>
            </a:prstGeom>
            <a:ln w="3175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34">
              <a:extLst>
                <a:ext uri="{FF2B5EF4-FFF2-40B4-BE49-F238E27FC236}">
                  <a16:creationId xmlns:a16="http://schemas.microsoft.com/office/drawing/2014/main" id="{76D38194-C4B3-4994-8967-1CA7A697CA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53193" y="3665020"/>
              <a:ext cx="79669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d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out_rf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214FD757-EA90-442E-91E4-65B299AB4E3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78414" y="5734591"/>
              <a:ext cx="43795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34">
              <a:extLst>
                <a:ext uri="{FF2B5EF4-FFF2-40B4-BE49-F238E27FC236}">
                  <a16:creationId xmlns:a16="http://schemas.microsoft.com/office/drawing/2014/main" id="{244763ED-7764-4871-A70F-C3A170E699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282303" y="5524798"/>
              <a:ext cx="65723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c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lk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_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ld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3DC12FE6-8E89-429F-83F6-48A3C494B38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53692" y="4137995"/>
              <a:ext cx="441260" cy="0"/>
            </a:xfrm>
            <a:prstGeom prst="line">
              <a:avLst/>
            </a:prstGeom>
            <a:ln w="3175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34">
              <a:extLst>
                <a:ext uri="{FF2B5EF4-FFF2-40B4-BE49-F238E27FC236}">
                  <a16:creationId xmlns:a16="http://schemas.microsoft.com/office/drawing/2014/main" id="{2B1CF7E6-7C7A-494E-AFB6-DEA92D43B8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940666" y="3968601"/>
              <a:ext cx="9970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dout_dm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20BA4604-2DF4-4086-8CE7-2DD4926228D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62134" y="5433860"/>
              <a:ext cx="43795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34">
              <a:extLst>
                <a:ext uri="{FF2B5EF4-FFF2-40B4-BE49-F238E27FC236}">
                  <a16:creationId xmlns:a16="http://schemas.microsoft.com/office/drawing/2014/main" id="{B16DFADD-D631-4916-90E6-9850E8E5A4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81064" y="5244698"/>
              <a:ext cx="74219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w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e_im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12" name="TextBox 32">
            <a:extLst>
              <a:ext uri="{FF2B5EF4-FFF2-40B4-BE49-F238E27FC236}">
                <a16:creationId xmlns:a16="http://schemas.microsoft.com/office/drawing/2014/main" id="{CC9683FC-36EE-40E2-9441-E18B0737D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1616" y="5526919"/>
            <a:ext cx="31418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endParaRPr lang="zh-CN" alt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32">
            <a:extLst>
              <a:ext uri="{FF2B5EF4-FFF2-40B4-BE49-F238E27FC236}">
                <a16:creationId xmlns:a16="http://schemas.microsoft.com/office/drawing/2014/main" id="{84365F0A-5132-4C73-8E03-EDB8BA236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0461" y="5233292"/>
            <a:ext cx="4263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rstn</a:t>
            </a:r>
            <a:endParaRPr lang="zh-CN" alt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83495797-3626-4BFA-9203-24BCB226724A}"/>
              </a:ext>
            </a:extLst>
          </p:cNvPr>
          <p:cNvCxnSpPr>
            <a:cxnSpLocks/>
          </p:cNvCxnSpPr>
          <p:nvPr/>
        </p:nvCxnSpPr>
        <p:spPr bwMode="auto">
          <a:xfrm flipH="1">
            <a:off x="7605855" y="5723884"/>
            <a:ext cx="422529" cy="0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50DFA49A-12F6-4FB3-B1AC-93B9CFEB797A}"/>
              </a:ext>
            </a:extLst>
          </p:cNvPr>
          <p:cNvCxnSpPr>
            <a:cxnSpLocks/>
          </p:cNvCxnSpPr>
          <p:nvPr/>
        </p:nvCxnSpPr>
        <p:spPr bwMode="auto">
          <a:xfrm flipH="1">
            <a:off x="7605854" y="5401325"/>
            <a:ext cx="422530" cy="0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98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47DFEB18-09B8-4928-8E8B-602D897CC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调试命令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B82024B9-9288-4AEF-A899-26441A96F9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8229600" cy="4768355"/>
          </a:xfrm>
        </p:spPr>
        <p:txBody>
          <a:bodyPr/>
          <a:lstStyle/>
          <a:p>
            <a:pPr eaLnBrk="1" hangingPunct="1">
              <a:spcBef>
                <a:spcPts val="1200"/>
              </a:spcBef>
              <a:defRPr/>
            </a:pPr>
            <a:r>
              <a:rPr lang="zh-CN" altLang="en-US" sz="2400" dirty="0"/>
              <a:t>控制运行方式</a:t>
            </a:r>
            <a:endParaRPr lang="en-US" altLang="zh-CN" sz="2400" b="1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T</a:t>
            </a:r>
            <a:r>
              <a:rPr lang="zh-CN" altLang="en-US" sz="2000" dirty="0"/>
              <a:t>：</a:t>
            </a:r>
            <a:r>
              <a:rPr lang="en-US" altLang="zh-CN" sz="2000" dirty="0"/>
              <a:t>S</a:t>
            </a:r>
            <a:r>
              <a:rPr lang="en-US" altLang="zh-CN" sz="2000" b="1" u="sng" dirty="0"/>
              <a:t>t</a:t>
            </a:r>
            <a:r>
              <a:rPr lang="en-US" altLang="zh-CN" sz="2000" dirty="0"/>
              <a:t>ep, CPU</a:t>
            </a:r>
            <a:r>
              <a:rPr lang="zh-CN" altLang="en-US" sz="2000" dirty="0"/>
              <a:t>单步运行，运行</a:t>
            </a:r>
            <a:r>
              <a:rPr lang="en-US" altLang="zh-CN" sz="2000" dirty="0"/>
              <a:t>1</a:t>
            </a:r>
            <a:r>
              <a:rPr lang="zh-CN" altLang="en-US" sz="2000" dirty="0"/>
              <a:t>个时钟周期即停止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B</a:t>
            </a:r>
            <a:r>
              <a:rPr lang="zh-CN" altLang="en-US" sz="2000" dirty="0"/>
              <a:t>：</a:t>
            </a:r>
            <a:r>
              <a:rPr lang="en-US" altLang="zh-CN" sz="2000" b="1" u="sng" dirty="0"/>
              <a:t>B</a:t>
            </a:r>
            <a:r>
              <a:rPr lang="en-US" altLang="zh-CN" sz="2000" dirty="0"/>
              <a:t>reakpoint,</a:t>
            </a:r>
            <a:r>
              <a:rPr lang="zh-CN" altLang="en-US" sz="2000" dirty="0"/>
              <a:t> 设置</a:t>
            </a:r>
            <a:r>
              <a:rPr lang="en-US" altLang="zh-CN" sz="2000" dirty="0"/>
              <a:t>/</a:t>
            </a:r>
            <a:r>
              <a:rPr lang="zh-CN" altLang="en-US" sz="2000" dirty="0"/>
              <a:t>删除</a:t>
            </a:r>
            <a:r>
              <a:rPr lang="en-US" altLang="zh-CN" sz="2000" dirty="0"/>
              <a:t>/</a:t>
            </a:r>
            <a:r>
              <a:rPr lang="zh-CN" altLang="en-US" sz="2000" dirty="0"/>
              <a:t>查看断点，最多可有</a:t>
            </a:r>
            <a:r>
              <a:rPr lang="en-US" altLang="zh-CN" sz="2000" dirty="0"/>
              <a:t>2</a:t>
            </a:r>
            <a:r>
              <a:rPr lang="zh-CN" altLang="en-US" sz="2000" dirty="0"/>
              <a:t>个断点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G</a:t>
            </a:r>
            <a:r>
              <a:rPr lang="zh-CN" altLang="en-US" sz="2000" dirty="0"/>
              <a:t>：</a:t>
            </a:r>
            <a:r>
              <a:rPr lang="en-US" altLang="zh-CN" sz="2000" b="1" u="sng" dirty="0"/>
              <a:t>G</a:t>
            </a:r>
            <a:r>
              <a:rPr lang="en-US" altLang="zh-CN" sz="2000" dirty="0"/>
              <a:t>o, CPU</a:t>
            </a:r>
            <a:r>
              <a:rPr lang="zh-CN" altLang="en-US" sz="2000" dirty="0"/>
              <a:t>连续运行，遇到断点或收到停止命令</a:t>
            </a:r>
            <a:r>
              <a:rPr lang="en-US" altLang="zh-CN" sz="2000" dirty="0"/>
              <a:t>H</a:t>
            </a:r>
            <a:r>
              <a:rPr lang="zh-CN" altLang="en-US" sz="2000" dirty="0"/>
              <a:t>则停止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H</a:t>
            </a:r>
            <a:r>
              <a:rPr lang="zh-CN" altLang="en-US" sz="2000" dirty="0"/>
              <a:t>：</a:t>
            </a:r>
            <a:r>
              <a:rPr lang="en-US" altLang="zh-CN" sz="2000" b="1" u="sng" dirty="0"/>
              <a:t>H</a:t>
            </a:r>
            <a:r>
              <a:rPr lang="en-US" altLang="zh-CN" sz="2000" dirty="0"/>
              <a:t>alt, </a:t>
            </a:r>
            <a:r>
              <a:rPr lang="zh-CN" altLang="en-US" sz="2000" dirty="0"/>
              <a:t>停止</a:t>
            </a:r>
            <a:r>
              <a:rPr lang="en-US" altLang="zh-CN" sz="2000" dirty="0"/>
              <a:t>CPU</a:t>
            </a:r>
            <a:r>
              <a:rPr lang="zh-CN" altLang="en-US" sz="2000" dirty="0"/>
              <a:t>运行</a:t>
            </a:r>
            <a:endParaRPr lang="en-US" altLang="zh-CN" sz="2000" dirty="0"/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sz="2400" dirty="0"/>
              <a:t>查看运行状态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P</a:t>
            </a:r>
            <a:r>
              <a:rPr lang="zh-CN" altLang="en-US" sz="2000" dirty="0"/>
              <a:t>：</a:t>
            </a:r>
            <a:r>
              <a:rPr lang="en-US" altLang="zh-CN" sz="2000" dirty="0"/>
              <a:t> Data</a:t>
            </a:r>
            <a:r>
              <a:rPr lang="en-US" altLang="zh-CN" sz="2000" b="1" u="sng" dirty="0"/>
              <a:t>p</a:t>
            </a:r>
            <a:r>
              <a:rPr lang="en-US" altLang="zh-CN" sz="2000" dirty="0"/>
              <a:t>ath, </a:t>
            </a:r>
            <a:r>
              <a:rPr lang="zh-CN" altLang="en-US" sz="2000" dirty="0"/>
              <a:t>查看数据通路状态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R</a:t>
            </a:r>
            <a:r>
              <a:rPr lang="zh-CN" altLang="en-US" sz="2000" dirty="0"/>
              <a:t>：</a:t>
            </a:r>
            <a:r>
              <a:rPr lang="en-US" altLang="zh-CN" sz="2000" b="1" u="sng" dirty="0"/>
              <a:t>R</a:t>
            </a:r>
            <a:r>
              <a:rPr lang="en-US" altLang="zh-CN" sz="2000" dirty="0"/>
              <a:t>egister File, </a:t>
            </a:r>
            <a:r>
              <a:rPr lang="zh-CN" altLang="en-US" sz="2000" dirty="0"/>
              <a:t>查看寄存器堆内容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D</a:t>
            </a:r>
            <a:r>
              <a:rPr lang="zh-CN" altLang="en-US" sz="2000" dirty="0"/>
              <a:t>：</a:t>
            </a:r>
            <a:r>
              <a:rPr lang="en-US" altLang="zh-CN" sz="2000" b="1" u="sng" dirty="0"/>
              <a:t>D</a:t>
            </a:r>
            <a:r>
              <a:rPr lang="en-US" altLang="zh-CN" sz="2000" dirty="0"/>
              <a:t>ata Memory, </a:t>
            </a:r>
            <a:r>
              <a:rPr lang="zh-CN" altLang="en-US" sz="2000" dirty="0"/>
              <a:t>查看数据存储器内容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I</a:t>
            </a:r>
            <a:r>
              <a:rPr lang="zh-CN" altLang="en-US" sz="2000" dirty="0"/>
              <a:t>：</a:t>
            </a:r>
            <a:r>
              <a:rPr lang="en-US" altLang="zh-CN" sz="2000" b="1" u="sng" dirty="0"/>
              <a:t>I</a:t>
            </a:r>
            <a:r>
              <a:rPr lang="en-US" altLang="zh-CN" sz="2000" dirty="0"/>
              <a:t>nstruction Memory, </a:t>
            </a:r>
            <a:r>
              <a:rPr lang="zh-CN" altLang="en-US" sz="2000" dirty="0"/>
              <a:t>查看指令存储器内容</a:t>
            </a:r>
            <a:endParaRPr lang="en-US" altLang="zh-CN" sz="2000" dirty="0"/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sz="2400" dirty="0"/>
              <a:t>加载存储器</a:t>
            </a:r>
            <a:endParaRPr lang="en-US" altLang="zh-CN" sz="2400" b="1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LI</a:t>
            </a:r>
            <a:r>
              <a:rPr lang="zh-CN" altLang="en-US" sz="2000" dirty="0"/>
              <a:t>：</a:t>
            </a:r>
            <a:r>
              <a:rPr lang="en-US" altLang="zh-CN" sz="2000" b="1" u="sng" dirty="0"/>
              <a:t>L</a:t>
            </a:r>
            <a:r>
              <a:rPr lang="en-US" altLang="zh-CN" sz="2000" dirty="0"/>
              <a:t>oad </a:t>
            </a:r>
            <a:r>
              <a:rPr lang="en-US" altLang="zh-CN" sz="2000" b="1" u="sng" dirty="0"/>
              <a:t>I</a:t>
            </a:r>
            <a:r>
              <a:rPr lang="en-US" altLang="zh-CN" sz="2000" dirty="0"/>
              <a:t>nstruction, </a:t>
            </a:r>
            <a:r>
              <a:rPr lang="zh-CN" altLang="en-US" sz="2000" dirty="0"/>
              <a:t>将程序加载至指令存储器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LD</a:t>
            </a:r>
            <a:r>
              <a:rPr lang="zh-CN" altLang="en-US" sz="2000" dirty="0"/>
              <a:t>：</a:t>
            </a:r>
            <a:r>
              <a:rPr lang="en-US" altLang="zh-CN" sz="2000" b="1" u="sng" dirty="0"/>
              <a:t>L</a:t>
            </a:r>
            <a:r>
              <a:rPr lang="en-US" altLang="zh-CN" sz="2000" dirty="0"/>
              <a:t>oad </a:t>
            </a:r>
            <a:r>
              <a:rPr lang="en-US" altLang="zh-CN" sz="2000" b="1" u="sng" dirty="0"/>
              <a:t>D</a:t>
            </a:r>
            <a:r>
              <a:rPr lang="en-US" altLang="zh-CN" sz="2000" dirty="0"/>
              <a:t>ata, </a:t>
            </a:r>
            <a:r>
              <a:rPr lang="zh-CN" altLang="en-US" sz="2000" dirty="0"/>
              <a:t>将数据加载至数据存储器</a:t>
            </a:r>
            <a:endParaRPr lang="en-US" altLang="zh-CN" sz="2000" dirty="0"/>
          </a:p>
          <a:p>
            <a:pPr eaLnBrk="1" hangingPunct="1">
              <a:spcBef>
                <a:spcPts val="300"/>
              </a:spcBef>
              <a:defRPr/>
            </a:pPr>
            <a:endParaRPr lang="en-US" altLang="zh-CN" sz="2400" b="1" dirty="0"/>
          </a:p>
          <a:p>
            <a:pPr eaLnBrk="1" hangingPunct="1">
              <a:spcBef>
                <a:spcPts val="300"/>
              </a:spcBef>
              <a:defRPr/>
            </a:pPr>
            <a:endParaRPr lang="en-US" altLang="zh-CN" sz="2400" b="1" dirty="0"/>
          </a:p>
        </p:txBody>
      </p:sp>
      <p:sp>
        <p:nvSpPr>
          <p:cNvPr id="23556" name="页脚占位符 1">
            <a:extLst>
              <a:ext uri="{FF2B5EF4-FFF2-40B4-BE49-F238E27FC236}">
                <a16:creationId xmlns:a16="http://schemas.microsoft.com/office/drawing/2014/main" id="{E93F76E1-DB8D-49BD-9575-185DD06F17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2024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计算机组成原理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(H)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7" name="灯片编号占位符 2">
            <a:extLst>
              <a:ext uri="{FF2B5EF4-FFF2-40B4-BE49-F238E27FC236}">
                <a16:creationId xmlns:a16="http://schemas.microsoft.com/office/drawing/2014/main" id="{00120579-0284-4D55-8506-4275CBB2B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0930E-2265-4A0B-94A4-F48B63590D63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8" name="日期占位符 3">
            <a:extLst>
              <a:ext uri="{FF2B5EF4-FFF2-40B4-BE49-F238E27FC236}">
                <a16:creationId xmlns:a16="http://schemas.microsoft.com/office/drawing/2014/main" id="{2C8EA80F-DED2-4163-8961-B0B0C0513E0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9D06EA-C6AE-44B1-915D-BD0269B81427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2024/4/1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32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47DFEB18-09B8-4928-8E8B-602D897CC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调试命令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1)</a:t>
            </a:r>
            <a:endParaRPr lang="zh-CN" altLang="en-US" dirty="0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B82024B9-9288-4AEF-A899-26441A96F9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8229600" cy="4868453"/>
          </a:xfrm>
        </p:spPr>
        <p:txBody>
          <a:bodyPr/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zh-CN" sz="2400" dirty="0"/>
              <a:t>P</a:t>
            </a:r>
            <a:r>
              <a:rPr lang="zh-CN" altLang="en-US" sz="2400" dirty="0"/>
              <a:t>：</a:t>
            </a:r>
            <a:r>
              <a:rPr lang="en-US" altLang="zh-CN" sz="2400" dirty="0"/>
              <a:t>Data</a:t>
            </a:r>
            <a:r>
              <a:rPr lang="en-US" altLang="zh-CN" sz="2400" u="sng" dirty="0"/>
              <a:t>p</a:t>
            </a:r>
            <a:r>
              <a:rPr lang="en-US" altLang="zh-CN" sz="2400" dirty="0"/>
              <a:t>ath, </a:t>
            </a:r>
            <a:r>
              <a:rPr lang="zh-CN" altLang="en-US" sz="2400" dirty="0"/>
              <a:t>查看数据通路状态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依次输出数据通路中</a:t>
            </a:r>
            <a:r>
              <a:rPr lang="en-US" altLang="zh-CN" sz="2000" dirty="0" err="1"/>
              <a:t>npc</a:t>
            </a:r>
            <a:r>
              <a:rPr lang="en-US" altLang="zh-CN" sz="2000" dirty="0"/>
              <a:t>, pc, </a:t>
            </a:r>
            <a:r>
              <a:rPr lang="en-US" altLang="zh-CN" sz="2000" dirty="0" err="1"/>
              <a:t>ir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ctl</a:t>
            </a:r>
            <a:r>
              <a:rPr lang="en-US" altLang="zh-CN" sz="2000" dirty="0"/>
              <a:t>, a, b, </a:t>
            </a:r>
            <a:r>
              <a:rPr lang="en-US" altLang="zh-CN" sz="2000" dirty="0" err="1"/>
              <a:t>imm</a:t>
            </a:r>
            <a:r>
              <a:rPr lang="en-US" altLang="zh-CN" sz="2000" dirty="0"/>
              <a:t>, y, </a:t>
            </a:r>
            <a:r>
              <a:rPr lang="en-US" altLang="zh-CN" sz="2000" dirty="0" err="1"/>
              <a:t>mdr</a:t>
            </a:r>
            <a:r>
              <a:rPr lang="zh-CN" altLang="en-US" sz="2000" dirty="0"/>
              <a:t>等内容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电脑端显示格式：</a:t>
            </a:r>
            <a:r>
              <a:rPr lang="en-US" altLang="zh-CN" sz="2000" dirty="0"/>
              <a:t>NPC = </a:t>
            </a:r>
            <a:r>
              <a:rPr lang="en-US" altLang="zh-CN" sz="2000" dirty="0" err="1"/>
              <a:t>xxxx-xxxx</a:t>
            </a:r>
            <a:r>
              <a:rPr lang="en-US" altLang="zh-CN" sz="2000" dirty="0"/>
              <a:t>   PC = </a:t>
            </a:r>
            <a:r>
              <a:rPr lang="en-US" altLang="zh-CN" sz="2000" dirty="0" err="1"/>
              <a:t>yyyy-yyyy</a:t>
            </a:r>
            <a:r>
              <a:rPr lang="en-US" altLang="zh-CN" sz="2000" dirty="0"/>
              <a:t>  ……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CN" sz="2400" dirty="0"/>
              <a:t>R</a:t>
            </a:r>
            <a:r>
              <a:rPr lang="zh-CN" altLang="en-US" sz="2400" dirty="0"/>
              <a:t>：</a:t>
            </a:r>
            <a:r>
              <a:rPr lang="en-US" altLang="zh-CN" sz="2400" u="sng" dirty="0"/>
              <a:t>R</a:t>
            </a:r>
            <a:r>
              <a:rPr lang="en-US" altLang="zh-CN" sz="2400" dirty="0"/>
              <a:t>egister File, </a:t>
            </a:r>
            <a:r>
              <a:rPr lang="zh-CN" altLang="en-US" sz="2400" dirty="0"/>
              <a:t>查看寄存器堆内容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 err="1"/>
              <a:t>addr</a:t>
            </a:r>
            <a:r>
              <a:rPr lang="zh-CN" altLang="en-US" sz="2000" dirty="0"/>
              <a:t>从</a:t>
            </a:r>
            <a:r>
              <a:rPr lang="en-US" altLang="zh-CN" sz="2000" dirty="0"/>
              <a:t>0</a:t>
            </a:r>
            <a:r>
              <a:rPr lang="zh-CN" altLang="en-US" sz="2000" dirty="0"/>
              <a:t>递增，依次输出</a:t>
            </a:r>
            <a:r>
              <a:rPr lang="en-US" altLang="zh-CN" sz="2000" dirty="0" err="1"/>
              <a:t>dout_rf</a:t>
            </a:r>
            <a:r>
              <a:rPr lang="zh-CN" altLang="en-US" sz="2000" dirty="0"/>
              <a:t>，即寄存器堆</a:t>
            </a:r>
            <a:r>
              <a:rPr lang="en-US" altLang="zh-CN" sz="2000" dirty="0"/>
              <a:t>32</a:t>
            </a:r>
            <a:r>
              <a:rPr lang="zh-CN" altLang="en-US" sz="2000" dirty="0"/>
              <a:t>个寄存器内容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电脑端显示格式：</a:t>
            </a:r>
            <a:r>
              <a:rPr lang="en-US" altLang="zh-CN" sz="2000" dirty="0"/>
              <a:t>R0 = 0000-0000  R1= </a:t>
            </a:r>
            <a:r>
              <a:rPr lang="en-US" altLang="zh-CN" sz="2000" dirty="0" err="1"/>
              <a:t>xxxx-xxxx</a:t>
            </a:r>
            <a:r>
              <a:rPr lang="en-US" altLang="zh-CN" sz="2000" dirty="0"/>
              <a:t>  ……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CN" sz="2400" dirty="0"/>
              <a:t>D [a]</a:t>
            </a:r>
            <a:r>
              <a:rPr lang="zh-CN" altLang="en-US" sz="2400" dirty="0"/>
              <a:t>：</a:t>
            </a:r>
            <a:r>
              <a:rPr lang="en-US" altLang="zh-CN" sz="2400" u="sng" dirty="0"/>
              <a:t>D</a:t>
            </a:r>
            <a:r>
              <a:rPr lang="en-US" altLang="zh-CN" sz="2400" dirty="0"/>
              <a:t>ata Memory, </a:t>
            </a:r>
            <a:r>
              <a:rPr lang="zh-CN" altLang="en-US" sz="2400" dirty="0"/>
              <a:t>查看数据存储器内容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a</a:t>
            </a:r>
            <a:r>
              <a:rPr lang="zh-CN" altLang="en-US" sz="2000" dirty="0"/>
              <a:t>为</a:t>
            </a:r>
            <a:r>
              <a:rPr lang="en-US" altLang="zh-CN" sz="2000" dirty="0"/>
              <a:t>16</a:t>
            </a:r>
            <a:r>
              <a:rPr lang="zh-CN" altLang="en-US" sz="2000" dirty="0"/>
              <a:t>进制起始字地址，缺省时为上次查看结束地址 </a:t>
            </a:r>
            <a:r>
              <a:rPr lang="en-US" altLang="zh-CN" sz="2000" dirty="0"/>
              <a:t>(</a:t>
            </a:r>
            <a:r>
              <a:rPr lang="zh-CN" altLang="en-US" sz="2000" dirty="0"/>
              <a:t>复位时为</a:t>
            </a:r>
            <a:r>
              <a:rPr lang="en-US" altLang="zh-CN" sz="2000" dirty="0"/>
              <a:t>0)</a:t>
            </a:r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 err="1"/>
              <a:t>addr</a:t>
            </a:r>
            <a:r>
              <a:rPr lang="zh-CN" altLang="en-US" sz="2000" dirty="0"/>
              <a:t>从</a:t>
            </a:r>
            <a:r>
              <a:rPr lang="en-US" altLang="zh-CN" sz="2000" dirty="0"/>
              <a:t>a</a:t>
            </a:r>
            <a:r>
              <a:rPr lang="zh-CN" altLang="en-US" sz="2000" dirty="0"/>
              <a:t>递增，依次输出</a:t>
            </a:r>
            <a:r>
              <a:rPr lang="en-US" altLang="zh-CN" sz="2000" dirty="0" err="1"/>
              <a:t>dout_dm</a:t>
            </a:r>
            <a:r>
              <a:rPr lang="zh-CN" altLang="en-US" sz="2000" dirty="0"/>
              <a:t>，即数据存储器地址</a:t>
            </a:r>
            <a:r>
              <a:rPr lang="en-US" altLang="zh-CN" sz="2000" dirty="0"/>
              <a:t>a</a:t>
            </a:r>
            <a:r>
              <a:rPr lang="zh-CN" altLang="en-US" sz="2000" dirty="0"/>
              <a:t>开始</a:t>
            </a:r>
            <a:r>
              <a:rPr lang="en-US" altLang="zh-CN" sz="2000" dirty="0"/>
              <a:t>8</a:t>
            </a:r>
            <a:r>
              <a:rPr lang="zh-CN" altLang="en-US" sz="2000" dirty="0"/>
              <a:t>个字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电脑端显示格式：</a:t>
            </a:r>
            <a:r>
              <a:rPr lang="en-US" altLang="zh-CN" sz="2000" dirty="0"/>
              <a:t> D-</a:t>
            </a:r>
            <a:r>
              <a:rPr lang="en-US" altLang="zh-CN" sz="2000" dirty="0" err="1"/>
              <a:t>xxxx</a:t>
            </a:r>
            <a:r>
              <a:rPr lang="en-US" altLang="zh-CN" sz="2000" dirty="0"/>
              <a:t>-</a:t>
            </a:r>
            <a:r>
              <a:rPr lang="en-US" altLang="zh-CN" sz="2000" dirty="0" err="1"/>
              <a:t>xxxx</a:t>
            </a:r>
            <a:r>
              <a:rPr lang="en-US" altLang="zh-CN" sz="2000" dirty="0"/>
              <a:t>:  </a:t>
            </a:r>
            <a:r>
              <a:rPr lang="en-US" altLang="zh-CN" sz="2000" dirty="0" err="1"/>
              <a:t>yyyy-yyyy</a:t>
            </a:r>
            <a:r>
              <a:rPr lang="en-US" altLang="zh-CN" sz="2000" dirty="0"/>
              <a:t>  zzzz-zzzz ……</a:t>
            </a:r>
            <a:endParaRPr lang="en-US" altLang="zh-CN" b="1" dirty="0"/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CN" sz="2400" dirty="0"/>
              <a:t>I [a]</a:t>
            </a:r>
            <a:r>
              <a:rPr lang="zh-CN" altLang="en-US" sz="2400" dirty="0"/>
              <a:t>：</a:t>
            </a:r>
            <a:r>
              <a:rPr lang="en-US" altLang="zh-CN" sz="2400" u="sng" dirty="0" err="1"/>
              <a:t>I</a:t>
            </a:r>
            <a:r>
              <a:rPr lang="en-US" altLang="zh-CN" sz="2400" dirty="0" err="1"/>
              <a:t>nstrction</a:t>
            </a:r>
            <a:r>
              <a:rPr lang="en-US" altLang="zh-CN" sz="2400" dirty="0"/>
              <a:t> Memory, </a:t>
            </a:r>
            <a:r>
              <a:rPr lang="zh-CN" altLang="en-US" sz="2400" dirty="0"/>
              <a:t>查看指令存储器内容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其他同上，依次输出</a:t>
            </a:r>
            <a:r>
              <a:rPr lang="en-US" altLang="zh-CN" sz="2000" dirty="0" err="1"/>
              <a:t>dout_im</a:t>
            </a:r>
            <a:r>
              <a:rPr lang="zh-CN" altLang="en-US" sz="2000" dirty="0"/>
              <a:t>，即指令存储器地址</a:t>
            </a:r>
            <a:r>
              <a:rPr lang="en-US" altLang="zh-CN" sz="2000" dirty="0"/>
              <a:t>a</a:t>
            </a:r>
            <a:r>
              <a:rPr lang="zh-CN" altLang="en-US" sz="2000" dirty="0"/>
              <a:t>开始</a:t>
            </a:r>
            <a:r>
              <a:rPr lang="en-US" altLang="zh-CN" sz="2000" dirty="0"/>
              <a:t>8</a:t>
            </a:r>
            <a:r>
              <a:rPr lang="zh-CN" altLang="en-US" sz="2000" dirty="0"/>
              <a:t>个字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电脑端显示格式：</a:t>
            </a:r>
            <a:r>
              <a:rPr lang="en-US" altLang="zh-CN" sz="2000" dirty="0"/>
              <a:t> I-</a:t>
            </a:r>
            <a:r>
              <a:rPr lang="en-US" altLang="zh-CN" sz="2000" dirty="0" err="1"/>
              <a:t>xxxx</a:t>
            </a:r>
            <a:r>
              <a:rPr lang="en-US" altLang="zh-CN" sz="2000" dirty="0"/>
              <a:t>-</a:t>
            </a:r>
            <a:r>
              <a:rPr lang="en-US" altLang="zh-CN" sz="2000" dirty="0" err="1"/>
              <a:t>xxxx</a:t>
            </a:r>
            <a:r>
              <a:rPr lang="en-US" altLang="zh-CN" sz="2000" dirty="0"/>
              <a:t>:  </a:t>
            </a:r>
            <a:r>
              <a:rPr lang="en-US" altLang="zh-CN" sz="2000" dirty="0" err="1"/>
              <a:t>yyyy-yyyy</a:t>
            </a:r>
            <a:r>
              <a:rPr lang="en-US" altLang="zh-CN" sz="2000" dirty="0"/>
              <a:t>  zzzz-zzzz ……</a:t>
            </a:r>
            <a:endParaRPr lang="en-US" altLang="zh-CN" b="1" dirty="0"/>
          </a:p>
        </p:txBody>
      </p:sp>
      <p:sp>
        <p:nvSpPr>
          <p:cNvPr id="23556" name="页脚占位符 1">
            <a:extLst>
              <a:ext uri="{FF2B5EF4-FFF2-40B4-BE49-F238E27FC236}">
                <a16:creationId xmlns:a16="http://schemas.microsoft.com/office/drawing/2014/main" id="{E93F76E1-DB8D-49BD-9575-185DD06F17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2024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计算机组成原理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(H)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7" name="灯片编号占位符 2">
            <a:extLst>
              <a:ext uri="{FF2B5EF4-FFF2-40B4-BE49-F238E27FC236}">
                <a16:creationId xmlns:a16="http://schemas.microsoft.com/office/drawing/2014/main" id="{00120579-0284-4D55-8506-4275CBB2B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0930E-2265-4A0B-94A4-F48B63590D63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8" name="日期占位符 3">
            <a:extLst>
              <a:ext uri="{FF2B5EF4-FFF2-40B4-BE49-F238E27FC236}">
                <a16:creationId xmlns:a16="http://schemas.microsoft.com/office/drawing/2014/main" id="{2C8EA80F-DED2-4163-8961-B0B0C0513E0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F2BEAA-9BF7-417F-A2BB-8EECED5A5E2C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2024/4/1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63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47DFEB18-09B8-4928-8E8B-602D897CC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调试命令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2)</a:t>
            </a:r>
            <a:endParaRPr lang="zh-CN" altLang="en-US" dirty="0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B82024B9-9288-4AEF-A899-26441A96F9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8147248" cy="4868453"/>
          </a:xfrm>
        </p:spPr>
        <p:txBody>
          <a:bodyPr/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zh-CN" sz="2400" dirty="0"/>
              <a:t>T</a:t>
            </a:r>
            <a:r>
              <a:rPr lang="zh-CN" altLang="en-US" sz="2400" dirty="0"/>
              <a:t>：</a:t>
            </a:r>
            <a:r>
              <a:rPr lang="en-US" altLang="zh-CN" sz="2400" dirty="0"/>
              <a:t>S</a:t>
            </a:r>
            <a:r>
              <a:rPr lang="en-US" altLang="zh-CN" sz="2400" b="1" u="sng" dirty="0"/>
              <a:t>t</a:t>
            </a:r>
            <a:r>
              <a:rPr lang="en-US" altLang="zh-CN" sz="2400" dirty="0"/>
              <a:t>ep</a:t>
            </a:r>
            <a:r>
              <a:rPr lang="zh-CN" altLang="en-US" sz="2400" dirty="0"/>
              <a:t>，</a:t>
            </a:r>
            <a:r>
              <a:rPr lang="en-US" altLang="zh-CN" sz="2400" dirty="0"/>
              <a:t>CPU</a:t>
            </a:r>
            <a:r>
              <a:rPr lang="zh-CN" altLang="en-US" sz="2400" dirty="0"/>
              <a:t>单步运行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输出</a:t>
            </a:r>
            <a:r>
              <a:rPr lang="en-US" altLang="zh-CN" sz="2000" dirty="0"/>
              <a:t>1</a:t>
            </a:r>
            <a:r>
              <a:rPr lang="zh-CN" altLang="en-US" sz="2000" dirty="0"/>
              <a:t>个</a:t>
            </a:r>
            <a:r>
              <a:rPr lang="en-US" altLang="zh-CN" sz="2000" dirty="0" err="1"/>
              <a:t>clk_cpu</a:t>
            </a:r>
            <a:r>
              <a:rPr lang="zh-CN" altLang="en-US" sz="2000" dirty="0"/>
              <a:t>周期后，自动执行</a:t>
            </a:r>
            <a:r>
              <a:rPr lang="en-US" altLang="zh-CN" sz="2000" dirty="0"/>
              <a:t>P</a:t>
            </a:r>
            <a:r>
              <a:rPr lang="zh-CN" altLang="en-US" sz="2000" dirty="0"/>
              <a:t>命令，显示数据通路状态</a:t>
            </a:r>
            <a:endParaRPr lang="en-US" altLang="zh-CN" sz="2000" dirty="0"/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CN" sz="2400" dirty="0"/>
              <a:t>B [a]</a:t>
            </a:r>
            <a:r>
              <a:rPr lang="zh-CN" altLang="en-US" sz="2400" dirty="0"/>
              <a:t>：</a:t>
            </a:r>
            <a:r>
              <a:rPr lang="en-US" altLang="zh-CN" sz="2400" b="1" u="sng" dirty="0"/>
              <a:t>B</a:t>
            </a:r>
            <a:r>
              <a:rPr lang="en-US" altLang="zh-CN" sz="2400" dirty="0"/>
              <a:t>reakpoint</a:t>
            </a:r>
            <a:r>
              <a:rPr lang="zh-CN" altLang="en-US" sz="2400" dirty="0"/>
              <a:t>，设置</a:t>
            </a:r>
            <a:r>
              <a:rPr lang="en-US" altLang="zh-CN" sz="2400" dirty="0"/>
              <a:t>/</a:t>
            </a:r>
            <a:r>
              <a:rPr lang="zh-CN" altLang="en-US" sz="2400" dirty="0"/>
              <a:t>删除</a:t>
            </a:r>
            <a:r>
              <a:rPr lang="en-US" altLang="zh-CN" sz="2400" dirty="0"/>
              <a:t>/</a:t>
            </a:r>
            <a:r>
              <a:rPr lang="zh-CN" altLang="en-US" sz="2400" dirty="0"/>
              <a:t>查看断点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a</a:t>
            </a:r>
            <a:r>
              <a:rPr lang="zh-CN" altLang="en-US" sz="2000" dirty="0"/>
              <a:t>为可选的</a:t>
            </a:r>
            <a:r>
              <a:rPr lang="en-US" altLang="zh-CN" sz="2000" dirty="0"/>
              <a:t>16</a:t>
            </a:r>
            <a:r>
              <a:rPr lang="zh-CN" altLang="en-US" sz="2000" dirty="0"/>
              <a:t>进制断点，</a:t>
            </a:r>
            <a:r>
              <a:rPr lang="en-US" altLang="zh-CN" sz="2000" dirty="0"/>
              <a:t>B</a:t>
            </a:r>
            <a:r>
              <a:rPr lang="zh-CN" altLang="en-US" sz="2000" dirty="0"/>
              <a:t>：显示所有断点，最多可有</a:t>
            </a:r>
            <a:r>
              <a:rPr lang="en-US" altLang="zh-CN" sz="2000" dirty="0"/>
              <a:t>2</a:t>
            </a:r>
            <a:r>
              <a:rPr lang="zh-CN" altLang="en-US" sz="2000" dirty="0"/>
              <a:t>个断点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B a</a:t>
            </a:r>
            <a:r>
              <a:rPr lang="zh-CN" altLang="en-US" sz="2000" dirty="0"/>
              <a:t>：如果当前断点中不存在</a:t>
            </a:r>
            <a:r>
              <a:rPr lang="en-US" altLang="zh-CN" sz="2000" dirty="0"/>
              <a:t>a</a:t>
            </a:r>
            <a:r>
              <a:rPr lang="zh-CN" altLang="en-US" sz="2000" dirty="0"/>
              <a:t>，且未满</a:t>
            </a:r>
            <a:r>
              <a:rPr lang="en-US" altLang="zh-CN" sz="2000" dirty="0"/>
              <a:t>2</a:t>
            </a:r>
            <a:r>
              <a:rPr lang="zh-CN" altLang="en-US" sz="2000" dirty="0"/>
              <a:t>个断点，则设置</a:t>
            </a:r>
            <a:r>
              <a:rPr lang="en-US" altLang="zh-CN" sz="2000" dirty="0"/>
              <a:t>a</a:t>
            </a:r>
            <a:r>
              <a:rPr lang="zh-CN" altLang="en-US" sz="2000" dirty="0"/>
              <a:t>断点；如果当前断点中已有</a:t>
            </a:r>
            <a:r>
              <a:rPr lang="en-US" altLang="zh-CN" sz="2000" dirty="0"/>
              <a:t>a</a:t>
            </a:r>
            <a:r>
              <a:rPr lang="zh-CN" altLang="en-US" sz="2000" dirty="0"/>
              <a:t>，则删除之；无论如何均显示所有断点</a:t>
            </a:r>
            <a:endParaRPr lang="en-US" altLang="zh-CN" sz="2000" dirty="0"/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CN" sz="2400" dirty="0"/>
              <a:t>G</a:t>
            </a:r>
            <a:r>
              <a:rPr lang="zh-CN" altLang="en-US" sz="2400" dirty="0"/>
              <a:t>：</a:t>
            </a:r>
            <a:r>
              <a:rPr lang="en-US" altLang="zh-CN" sz="2400" b="1" u="sng" dirty="0"/>
              <a:t>G</a:t>
            </a:r>
            <a:r>
              <a:rPr lang="en-US" altLang="zh-CN" sz="2400" dirty="0"/>
              <a:t>o</a:t>
            </a:r>
            <a:r>
              <a:rPr lang="zh-CN" altLang="en-US" sz="2400" dirty="0"/>
              <a:t>，</a:t>
            </a:r>
            <a:r>
              <a:rPr lang="en-US" altLang="zh-CN" sz="2400" dirty="0"/>
              <a:t>CPU</a:t>
            </a:r>
            <a:r>
              <a:rPr lang="zh-CN" altLang="en-US" sz="2400" dirty="0"/>
              <a:t>连续运行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输出</a:t>
            </a:r>
            <a:r>
              <a:rPr lang="en-US" altLang="zh-CN" sz="2000" dirty="0"/>
              <a:t>1</a:t>
            </a:r>
            <a:r>
              <a:rPr lang="zh-CN" altLang="en-US" sz="2000" dirty="0"/>
              <a:t>个</a:t>
            </a:r>
            <a:r>
              <a:rPr lang="en-US" altLang="zh-CN" sz="2000" dirty="0" err="1"/>
              <a:t>clk_cpu</a:t>
            </a:r>
            <a:r>
              <a:rPr lang="zh-CN" altLang="en-US" sz="2000" dirty="0"/>
              <a:t>周期后，检查</a:t>
            </a:r>
            <a:r>
              <a:rPr lang="en-US" altLang="zh-CN" sz="2000" dirty="0" err="1"/>
              <a:t>pc_chk</a:t>
            </a:r>
            <a:r>
              <a:rPr lang="zh-CN" altLang="en-US" sz="2000" dirty="0"/>
              <a:t>是否等于断点，以及是否接收到停止命令</a:t>
            </a:r>
            <a:r>
              <a:rPr lang="en-US" altLang="zh-CN" sz="2000" dirty="0"/>
              <a:t>H</a:t>
            </a:r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如果结果均为否，则重复上述过程，否则执行</a:t>
            </a:r>
            <a:r>
              <a:rPr lang="en-US" altLang="zh-CN" sz="2000" dirty="0"/>
              <a:t>P</a:t>
            </a:r>
            <a:r>
              <a:rPr lang="zh-CN" altLang="en-US" sz="2000" dirty="0"/>
              <a:t>命令，显示数据通路状态</a:t>
            </a:r>
            <a:endParaRPr lang="en-US" altLang="zh-CN" sz="2000" dirty="0"/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CN" sz="2400" dirty="0"/>
              <a:t>H</a:t>
            </a:r>
            <a:r>
              <a:rPr lang="zh-CN" altLang="en-US" sz="2400" dirty="0"/>
              <a:t>：</a:t>
            </a:r>
            <a:r>
              <a:rPr lang="en-US" altLang="zh-CN" sz="2400" u="sng" dirty="0"/>
              <a:t>H</a:t>
            </a:r>
            <a:r>
              <a:rPr lang="en-US" altLang="zh-CN" sz="2400" dirty="0"/>
              <a:t>alt</a:t>
            </a:r>
            <a:r>
              <a:rPr lang="zh-CN" altLang="en-US" sz="2400" dirty="0"/>
              <a:t>，</a:t>
            </a:r>
            <a:r>
              <a:rPr lang="en-US" altLang="zh-CN" sz="2400" dirty="0"/>
              <a:t>CPU</a:t>
            </a:r>
            <a:r>
              <a:rPr lang="zh-CN" altLang="en-US" sz="2400" dirty="0"/>
              <a:t>停止运行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b="1" dirty="0"/>
              <a:t>如果执行</a:t>
            </a:r>
            <a:r>
              <a:rPr lang="en-US" altLang="zh-CN" sz="2000" b="1" dirty="0"/>
              <a:t>G</a:t>
            </a:r>
            <a:r>
              <a:rPr lang="zh-CN" altLang="en-US" sz="2000" b="1" dirty="0"/>
              <a:t>命令时，</a:t>
            </a:r>
            <a:r>
              <a:rPr lang="en-US" altLang="zh-CN" sz="2000" b="1" dirty="0"/>
              <a:t>CPU</a:t>
            </a:r>
            <a:r>
              <a:rPr lang="zh-CN" altLang="en-US" sz="2000" b="1" dirty="0"/>
              <a:t>运行不止，</a:t>
            </a:r>
            <a:r>
              <a:rPr lang="en-US" altLang="zh-CN" sz="2000" b="1" dirty="0"/>
              <a:t>H</a:t>
            </a:r>
            <a:r>
              <a:rPr lang="zh-CN" altLang="en-US" sz="2000" b="1" dirty="0"/>
              <a:t>命令可强制停止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endParaRPr lang="en-US" altLang="zh-CN" sz="2000" b="1" dirty="0"/>
          </a:p>
        </p:txBody>
      </p:sp>
      <p:sp>
        <p:nvSpPr>
          <p:cNvPr id="23556" name="页脚占位符 1">
            <a:extLst>
              <a:ext uri="{FF2B5EF4-FFF2-40B4-BE49-F238E27FC236}">
                <a16:creationId xmlns:a16="http://schemas.microsoft.com/office/drawing/2014/main" id="{E93F76E1-DB8D-49BD-9575-185DD06F17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2024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计算机组成原理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(H)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7" name="灯片编号占位符 2">
            <a:extLst>
              <a:ext uri="{FF2B5EF4-FFF2-40B4-BE49-F238E27FC236}">
                <a16:creationId xmlns:a16="http://schemas.microsoft.com/office/drawing/2014/main" id="{00120579-0284-4D55-8506-4275CBB2B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0930E-2265-4A0B-94A4-F48B63590D63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8" name="日期占位符 3">
            <a:extLst>
              <a:ext uri="{FF2B5EF4-FFF2-40B4-BE49-F238E27FC236}">
                <a16:creationId xmlns:a16="http://schemas.microsoft.com/office/drawing/2014/main" id="{2C8EA80F-DED2-4163-8961-B0B0C0513E0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08C8FF-DF12-4A55-B39C-8384F7B854A7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2024/4/1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80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A2708DE6-3340-4080-B1D9-8B7ACE022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实验内容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0FDB83AA-E158-45F4-A9BB-D66AE278B3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8111016" cy="3931016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/>
              <a:t>设计单周期</a:t>
            </a:r>
            <a:r>
              <a:rPr lang="en-US" altLang="zh-CN" sz="2400"/>
              <a:t>LA32R (LoongArch-32 Reduced) CPU</a:t>
            </a:r>
            <a:r>
              <a:rPr lang="zh-CN" altLang="en-US" sz="2400"/>
              <a:t>，可以执行如下指令：</a:t>
            </a:r>
            <a:endParaRPr lang="en-US" altLang="zh-CN" sz="2400" dirty="0"/>
          </a:p>
          <a:p>
            <a:pPr marL="715963" lvl="1" indent="-342900">
              <a:spcBef>
                <a:spcPts val="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</a:pPr>
            <a:r>
              <a:rPr lang="zh-CN" altLang="en-US" sz="2000"/>
              <a:t>算术</a:t>
            </a:r>
            <a:r>
              <a:rPr lang="en-US" altLang="zh-CN" sz="2000"/>
              <a:t>/</a:t>
            </a:r>
            <a:r>
              <a:rPr lang="zh-CN" altLang="en-US" sz="2000"/>
              <a:t>比较运算：</a:t>
            </a:r>
            <a:r>
              <a:rPr lang="en-US" altLang="zh-CN" sz="2000" kern="1200">
                <a:solidFill>
                  <a:srgbClr val="0070C0"/>
                </a:solidFill>
              </a:rPr>
              <a:t>add.w, addi.w, lu12i.w</a:t>
            </a:r>
            <a:r>
              <a:rPr lang="en-US" altLang="zh-CN" sz="2000" kern="1200"/>
              <a:t>, sub.w, pcaddu12i, slt, sltu, slti, sltui, mul</a:t>
            </a:r>
          </a:p>
          <a:p>
            <a:pPr marL="715963" lvl="1" indent="-342900">
              <a:spcBef>
                <a:spcPts val="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</a:pPr>
            <a:r>
              <a:rPr lang="zh-CN" altLang="en-US" sz="2000" kern="1200"/>
              <a:t>逻辑运算：</a:t>
            </a:r>
            <a:r>
              <a:rPr lang="en-US" altLang="zh-CN" sz="2000" kern="1200"/>
              <a:t>and, or, nor, xor, andi, ori, xori</a:t>
            </a:r>
          </a:p>
          <a:p>
            <a:pPr marL="715963" lvl="1" indent="-342900">
              <a:spcBef>
                <a:spcPts val="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</a:pPr>
            <a:r>
              <a:rPr lang="zh-CN" altLang="en-US" sz="2000"/>
              <a:t>移位运算：</a:t>
            </a:r>
            <a:r>
              <a:rPr lang="en-US" altLang="zh-CN" sz="2000" kern="1200"/>
              <a:t>slli.w, srli.w, srai.w, sll.w, srl.w, sra.w</a:t>
            </a:r>
          </a:p>
          <a:p>
            <a:pPr marL="715963" lvl="1" indent="-342900">
              <a:spcBef>
                <a:spcPts val="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</a:pPr>
            <a:r>
              <a:rPr lang="zh-CN" altLang="en-US" sz="2000"/>
              <a:t>访存：</a:t>
            </a:r>
            <a:r>
              <a:rPr lang="en-US" altLang="zh-CN" sz="2000" kern="1200">
                <a:solidFill>
                  <a:srgbClr val="0070C0"/>
                </a:solidFill>
              </a:rPr>
              <a:t>ld.w, st.w</a:t>
            </a:r>
            <a:r>
              <a:rPr lang="en-US" altLang="zh-CN" sz="2000" kern="1200"/>
              <a:t>, ld.b, st.b, st.h, ld.h, ld.hu, ld.bu</a:t>
            </a:r>
            <a:endParaRPr lang="en-US" altLang="zh-CN" sz="2000"/>
          </a:p>
          <a:p>
            <a:pPr marL="715963" lvl="1" indent="-342900">
              <a:spcBef>
                <a:spcPts val="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</a:pPr>
            <a:r>
              <a:rPr lang="zh-CN" altLang="en-US" sz="2000"/>
              <a:t>转移：</a:t>
            </a:r>
            <a:r>
              <a:rPr lang="en-US" altLang="zh-CN" sz="2000" kern="1200">
                <a:solidFill>
                  <a:srgbClr val="0070C0"/>
                </a:solidFill>
              </a:rPr>
              <a:t>bne</a:t>
            </a:r>
            <a:r>
              <a:rPr lang="en-US" altLang="zh-CN" sz="2000" kern="1200"/>
              <a:t>, beq, b, bl, jirl, blt, bge, bltu, bgeu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/>
              <a:t>构建包含</a:t>
            </a:r>
            <a:r>
              <a:rPr lang="en-US" altLang="zh-CN" sz="2400"/>
              <a:t>LA32R CPU</a:t>
            </a:r>
            <a:r>
              <a:rPr lang="zh-CN" altLang="en-US" sz="2400"/>
              <a:t>的片上系统 </a:t>
            </a:r>
            <a:r>
              <a:rPr lang="en-US" altLang="zh-CN" sz="2400"/>
              <a:t>(System on Chip, SoC)</a:t>
            </a:r>
            <a:r>
              <a:rPr lang="zh-CN" altLang="en-US" sz="2400"/>
              <a:t>，连接串行调试单元 </a:t>
            </a:r>
            <a:r>
              <a:rPr lang="en-US" altLang="zh-CN" sz="2400"/>
              <a:t>(Serial Debug Unit, SDU)</a:t>
            </a:r>
            <a:r>
              <a:rPr lang="zh-CN" altLang="en-US" sz="2400"/>
              <a:t>上板验证</a:t>
            </a:r>
            <a:endParaRPr lang="en-US" altLang="zh-CN" sz="2000"/>
          </a:p>
          <a:p>
            <a:pPr marL="514350" indent="-514350" eaLnBrk="1" hangingPunct="1">
              <a:spcBef>
                <a:spcPts val="0"/>
              </a:spcBef>
              <a:spcAft>
                <a:spcPts val="600"/>
              </a:spcAft>
              <a:defRPr/>
            </a:pPr>
            <a:endParaRPr lang="zh-CN" altLang="en-US" sz="2400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563215D-59ED-4412-A157-82B8C0981519}"/>
              </a:ext>
            </a:extLst>
          </p:cNvPr>
          <p:cNvGrpSpPr/>
          <p:nvPr/>
        </p:nvGrpSpPr>
        <p:grpSpPr>
          <a:xfrm>
            <a:off x="2040353" y="5337212"/>
            <a:ext cx="5063293" cy="671881"/>
            <a:chOff x="3608866" y="4131930"/>
            <a:chExt cx="4110713" cy="1205282"/>
          </a:xfrm>
        </p:grpSpPr>
        <p:sp>
          <p:nvSpPr>
            <p:cNvPr id="68" name="文本框 84">
              <a:extLst>
                <a:ext uri="{FF2B5EF4-FFF2-40B4-BE49-F238E27FC236}">
                  <a16:creationId xmlns:a16="http://schemas.microsoft.com/office/drawing/2014/main" id="{9550EA6A-1175-42DA-A736-351DD37A0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4449" y="4188555"/>
              <a:ext cx="857511" cy="1148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108000" rIns="0" bIns="0" anchor="ctr" anchorCtr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SDU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7801A3A0-D857-4E45-83A4-54A33E42770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971960" y="4528262"/>
              <a:ext cx="890107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34">
              <a:extLst>
                <a:ext uri="{FF2B5EF4-FFF2-40B4-BE49-F238E27FC236}">
                  <a16:creationId xmlns:a16="http://schemas.microsoft.com/office/drawing/2014/main" id="{B0E33CB9-0CA1-44F6-8DDD-FD884E3117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801460" y="4516968"/>
              <a:ext cx="62" cy="220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4" name="TextBox 34">
              <a:extLst>
                <a:ext uri="{FF2B5EF4-FFF2-40B4-BE49-F238E27FC236}">
                  <a16:creationId xmlns:a16="http://schemas.microsoft.com/office/drawing/2014/main" id="{C63304C8-86C4-4A4B-B02B-01859F445D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273839" y="4131930"/>
              <a:ext cx="306051" cy="220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800" b="0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rxd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7" name="TextBox 34">
              <a:extLst>
                <a:ext uri="{FF2B5EF4-FFF2-40B4-BE49-F238E27FC236}">
                  <a16:creationId xmlns:a16="http://schemas.microsoft.com/office/drawing/2014/main" id="{AC84F1BC-B36F-4F38-BDA1-87A4AE2FD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270108" y="4721096"/>
              <a:ext cx="293810" cy="220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800" b="0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txd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2" name="TextBox 34">
              <a:extLst>
                <a:ext uri="{FF2B5EF4-FFF2-40B4-BE49-F238E27FC236}">
                  <a16:creationId xmlns:a16="http://schemas.microsoft.com/office/drawing/2014/main" id="{772E125F-AB56-4685-B31F-AEE015508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801460" y="4861507"/>
              <a:ext cx="62" cy="220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E9E6C0D7-EB69-4870-9A34-7B22477BA17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971960" y="5094447"/>
              <a:ext cx="890107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B82AA24C-267D-4281-A1F1-4805C8B5422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66377" y="4749804"/>
              <a:ext cx="64807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84">
              <a:extLst>
                <a:ext uri="{FF2B5EF4-FFF2-40B4-BE49-F238E27FC236}">
                  <a16:creationId xmlns:a16="http://schemas.microsoft.com/office/drawing/2014/main" id="{FCC15763-62B8-4FBB-A18E-B79609605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8866" y="4188549"/>
              <a:ext cx="857511" cy="114865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800" b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4" name="文本框 84">
              <a:extLst>
                <a:ext uri="{FF2B5EF4-FFF2-40B4-BE49-F238E27FC236}">
                  <a16:creationId xmlns:a16="http://schemas.microsoft.com/office/drawing/2014/main" id="{D95F27B5-CC38-49A9-9941-E0B7A9BBF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2067" y="4188550"/>
              <a:ext cx="857512" cy="114865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800" b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电脑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22" name="页脚占位符 1">
            <a:extLst>
              <a:ext uri="{FF2B5EF4-FFF2-40B4-BE49-F238E27FC236}">
                <a16:creationId xmlns:a16="http://schemas.microsoft.com/office/drawing/2014/main" id="{BFAED66B-2F67-4D8B-825B-207FB568A1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2024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计算机组成原理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(H)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灯片编号占位符 2">
            <a:extLst>
              <a:ext uri="{FF2B5EF4-FFF2-40B4-BE49-F238E27FC236}">
                <a16:creationId xmlns:a16="http://schemas.microsoft.com/office/drawing/2014/main" id="{42FC4556-2F87-41E1-8712-0A5EB3A0C5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0930E-2265-4A0B-94A4-F48B63590D63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日期占位符 3">
            <a:extLst>
              <a:ext uri="{FF2B5EF4-FFF2-40B4-BE49-F238E27FC236}">
                <a16:creationId xmlns:a16="http://schemas.microsoft.com/office/drawing/2014/main" id="{94DBE140-01D2-4D12-BFC2-382ACC706BA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4C32FC-ACFB-40CD-935C-F88886F687A8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2024/4/1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47DFEB18-09B8-4928-8E8B-602D897CC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调试命令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3)</a:t>
            </a:r>
            <a:endParaRPr lang="zh-CN" altLang="en-US" dirty="0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B82024B9-9288-4AEF-A899-26441A96F9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7967228" cy="4868453"/>
          </a:xfrm>
        </p:spPr>
        <p:txBody>
          <a:bodyPr/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zh-CN" sz="2400" dirty="0"/>
              <a:t>LD </a:t>
            </a:r>
            <a:r>
              <a:rPr lang="zh-CN" altLang="en-US" sz="2400" dirty="0"/>
              <a:t>文本文件：</a:t>
            </a:r>
            <a:r>
              <a:rPr lang="en-US" altLang="zh-CN" sz="2400" u="sng" dirty="0"/>
              <a:t>L</a:t>
            </a:r>
            <a:r>
              <a:rPr lang="en-US" altLang="zh-CN" sz="2400" dirty="0"/>
              <a:t>oad </a:t>
            </a:r>
            <a:r>
              <a:rPr lang="en-US" altLang="zh-CN" sz="2400" u="sng" dirty="0"/>
              <a:t>D</a:t>
            </a:r>
            <a:r>
              <a:rPr lang="en-US" altLang="zh-CN" sz="2400" dirty="0"/>
              <a:t>ata, </a:t>
            </a:r>
            <a:r>
              <a:rPr lang="zh-CN" altLang="en-US" sz="2400" dirty="0"/>
              <a:t>加载数据存储器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数据存储在文本文件中，每行对应一个</a:t>
            </a:r>
            <a:r>
              <a:rPr lang="en-US" altLang="zh-CN" sz="2000" dirty="0"/>
              <a:t>32</a:t>
            </a:r>
            <a:r>
              <a:rPr lang="zh-CN" altLang="en-US" sz="2000" dirty="0"/>
              <a:t>位的</a:t>
            </a:r>
            <a:r>
              <a:rPr lang="en-US" altLang="zh-CN" sz="2000" dirty="0"/>
              <a:t>16</a:t>
            </a:r>
            <a:r>
              <a:rPr lang="zh-CN" altLang="en-US" sz="2000" dirty="0"/>
              <a:t>进制数据字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 err="1"/>
              <a:t>addr</a:t>
            </a:r>
            <a:r>
              <a:rPr lang="zh-CN" altLang="en-US" sz="2000" dirty="0"/>
              <a:t>从</a:t>
            </a:r>
            <a:r>
              <a:rPr lang="en-US" altLang="zh-CN" sz="2000" dirty="0"/>
              <a:t>0</a:t>
            </a:r>
            <a:r>
              <a:rPr lang="zh-CN" altLang="en-US" sz="2000" dirty="0"/>
              <a:t>开始递增，</a:t>
            </a:r>
            <a:r>
              <a:rPr lang="en-US" altLang="zh-CN" sz="2000" dirty="0"/>
              <a:t>din</a:t>
            </a:r>
            <a:r>
              <a:rPr lang="zh-CN" altLang="en-US" sz="2000" dirty="0"/>
              <a:t>依次为文件一行数据，</a:t>
            </a:r>
            <a:r>
              <a:rPr lang="en-US" altLang="zh-CN" sz="2000" dirty="0" err="1"/>
              <a:t>we_dm</a:t>
            </a:r>
            <a:r>
              <a:rPr lang="en-US" altLang="zh-CN" sz="2000" dirty="0"/>
              <a:t> = 1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clk_ld</a:t>
            </a:r>
            <a:r>
              <a:rPr lang="zh-CN" altLang="en-US" sz="2000" dirty="0"/>
              <a:t>产生一个脉冲，写入数据存储器一个数据，直至文件结束（空白行）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全部写入结束后，电脑端输出：</a:t>
            </a:r>
            <a:r>
              <a:rPr lang="en-US" altLang="zh-CN" sz="2000" dirty="0"/>
              <a:t>Finish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CN" sz="2400" dirty="0"/>
              <a:t>LI </a:t>
            </a:r>
            <a:r>
              <a:rPr lang="zh-CN" altLang="en-US" sz="2400" dirty="0"/>
              <a:t>文本文件：</a:t>
            </a:r>
            <a:r>
              <a:rPr lang="en-US" altLang="zh-CN" sz="2400" u="sng" dirty="0"/>
              <a:t>L</a:t>
            </a:r>
            <a:r>
              <a:rPr lang="en-US" altLang="zh-CN" sz="2400" dirty="0"/>
              <a:t>oad </a:t>
            </a:r>
            <a:r>
              <a:rPr lang="en-US" altLang="zh-CN" sz="2400" u="sng" dirty="0"/>
              <a:t>I</a:t>
            </a:r>
            <a:r>
              <a:rPr lang="en-US" altLang="zh-CN" sz="2400" dirty="0"/>
              <a:t>nstruction, </a:t>
            </a:r>
            <a:r>
              <a:rPr lang="zh-CN" altLang="en-US" sz="2400" dirty="0"/>
              <a:t>加载指令存储器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机器码程序存储在文本文件中，每行对应一条</a:t>
            </a:r>
            <a:r>
              <a:rPr lang="en-US" altLang="zh-CN" sz="2000" dirty="0"/>
              <a:t>16</a:t>
            </a:r>
            <a:r>
              <a:rPr lang="zh-CN" altLang="en-US" sz="2000" dirty="0"/>
              <a:t>进制指令码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 err="1"/>
              <a:t>addr</a:t>
            </a:r>
            <a:r>
              <a:rPr lang="zh-CN" altLang="en-US" sz="2000" dirty="0"/>
              <a:t>从</a:t>
            </a:r>
            <a:r>
              <a:rPr lang="en-US" altLang="zh-CN" sz="2000" dirty="0"/>
              <a:t>0</a:t>
            </a:r>
            <a:r>
              <a:rPr lang="zh-CN" altLang="en-US" sz="2000" dirty="0"/>
              <a:t>开始递增，</a:t>
            </a:r>
            <a:r>
              <a:rPr lang="en-US" altLang="zh-CN" sz="2000" dirty="0"/>
              <a:t>din</a:t>
            </a:r>
            <a:r>
              <a:rPr lang="zh-CN" altLang="en-US" sz="2000" dirty="0"/>
              <a:t>依次为文件一行数据，</a:t>
            </a:r>
            <a:r>
              <a:rPr lang="en-US" altLang="zh-CN" sz="2000" dirty="0" err="1"/>
              <a:t>we_im</a:t>
            </a:r>
            <a:r>
              <a:rPr lang="en-US" altLang="zh-CN" sz="2000" dirty="0"/>
              <a:t> = 1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clk_ld</a:t>
            </a:r>
            <a:r>
              <a:rPr lang="zh-CN" altLang="en-US" sz="2000" dirty="0"/>
              <a:t>产生一个脉冲，写入指令存储器一条指令，直至文件结束（空白行）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全部写入结束后，电脑端输出：</a:t>
            </a:r>
            <a:r>
              <a:rPr lang="en-US" altLang="zh-CN" sz="2000" dirty="0"/>
              <a:t>Finish</a:t>
            </a:r>
          </a:p>
          <a:p>
            <a:pPr eaLnBrk="1" hangingPunct="1">
              <a:spcBef>
                <a:spcPts val="300"/>
              </a:spcBef>
              <a:defRPr/>
            </a:pPr>
            <a:endParaRPr lang="en-US" altLang="zh-CN" sz="2400" b="1" dirty="0"/>
          </a:p>
          <a:p>
            <a:pPr eaLnBrk="1" hangingPunct="1">
              <a:spcBef>
                <a:spcPts val="300"/>
              </a:spcBef>
              <a:defRPr/>
            </a:pPr>
            <a:endParaRPr lang="en-US" altLang="zh-CN" sz="2400" b="1" dirty="0"/>
          </a:p>
        </p:txBody>
      </p:sp>
      <p:sp>
        <p:nvSpPr>
          <p:cNvPr id="23556" name="页脚占位符 1">
            <a:extLst>
              <a:ext uri="{FF2B5EF4-FFF2-40B4-BE49-F238E27FC236}">
                <a16:creationId xmlns:a16="http://schemas.microsoft.com/office/drawing/2014/main" id="{E93F76E1-DB8D-49BD-9575-185DD06F17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2024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计算机组成原理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(H)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7" name="灯片编号占位符 2">
            <a:extLst>
              <a:ext uri="{FF2B5EF4-FFF2-40B4-BE49-F238E27FC236}">
                <a16:creationId xmlns:a16="http://schemas.microsoft.com/office/drawing/2014/main" id="{00120579-0284-4D55-8506-4275CBB2B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0930E-2265-4A0B-94A4-F48B63590D63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8" name="日期占位符 3">
            <a:extLst>
              <a:ext uri="{FF2B5EF4-FFF2-40B4-BE49-F238E27FC236}">
                <a16:creationId xmlns:a16="http://schemas.microsoft.com/office/drawing/2014/main" id="{2C8EA80F-DED2-4163-8961-B0B0C0513E0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740AC3-8327-4D59-B396-443B63C56350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2024/4/1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 Box 51">
            <a:extLst>
              <a:ext uri="{FF2B5EF4-FFF2-40B4-BE49-F238E27FC236}">
                <a16:creationId xmlns:a16="http://schemas.microsoft.com/office/drawing/2014/main" id="{EA409087-3049-45DA-B542-C2755C090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619" y="5589240"/>
            <a:ext cx="7668852" cy="430887"/>
          </a:xfrm>
          <a:prstGeom prst="rect">
            <a:avLst/>
          </a:prstGeom>
          <a:noFill/>
          <a:ln w="254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</a:rPr>
              <a:t>注意：运行新加载程序或使用新加载数据前务必复位系统！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83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4D503-9EDD-4329-BBC2-79A15DFD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AA933D-20E3-483D-B86E-34D0EE2AF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sz="2400"/>
              <a:t>设计单周期</a:t>
            </a:r>
            <a:r>
              <a:rPr lang="en-US" altLang="zh-CN" sz="2400"/>
              <a:t>LA32R CPU</a:t>
            </a:r>
            <a:r>
              <a:rPr lang="zh-CN" altLang="en-US" sz="2400"/>
              <a:t>，构建</a:t>
            </a:r>
            <a:r>
              <a:rPr lang="en-US" altLang="zh-CN" sz="2400"/>
              <a:t>SoC</a:t>
            </a:r>
            <a:r>
              <a:rPr lang="zh-CN" altLang="en-US" sz="2400"/>
              <a:t>并上板验证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2000"/>
              <a:t>指令和数据存储器均为</a:t>
            </a:r>
            <a:r>
              <a:rPr lang="en-US" altLang="zh-CN" sz="2000"/>
              <a:t>8K x 32</a:t>
            </a:r>
            <a:r>
              <a:rPr lang="zh-CN" altLang="en-US" sz="2000"/>
              <a:t>位的分布式存储器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2000"/>
              <a:t>查看电路资源和性能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2000"/>
              <a:t>运行指令测试程序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2000"/>
              <a:t>运行排序程序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/>
              <a:t>选项：增添乘</a:t>
            </a:r>
            <a:r>
              <a:rPr lang="en-US" altLang="zh-CN" sz="2400"/>
              <a:t>/</a:t>
            </a:r>
            <a:r>
              <a:rPr lang="zh-CN" altLang="en-US" sz="2400"/>
              <a:t>除法运算指令</a:t>
            </a:r>
            <a:endParaRPr lang="en-US" altLang="zh-CN" sz="240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2000"/>
              <a:t>mul.w, mulh.w, mulh.wu, div.w, div.wu, mod.w, mod.wu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2000"/>
              <a:t>查看电路资源和性能</a:t>
            </a:r>
            <a:endParaRPr lang="en-US" altLang="zh-CN" sz="200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2000"/>
              <a:t>运行指令测试程序</a:t>
            </a:r>
            <a:endParaRPr lang="en-US" altLang="zh-CN" sz="200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zh-CN" altLang="en-US" sz="200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zh-CN" altLang="en-US" sz="24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80F53-0F47-4DCD-992A-FF11A316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E7BEC4-E8BD-4138-9FD9-DA64EC5B5B6A}" type="datetime1">
              <a:rPr lang="zh-CN" altLang="en-US" smtClean="0"/>
              <a:t>2024/4/1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204DFC-CB54-4A4B-8736-D962D2E0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A2DD9D-4CF4-4EAA-8F78-48C09CD02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E3ACD-97DE-422D-AABB-B49A3A52602F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227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3574E13B-2C79-45E0-A30B-98FD3DF5E8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/>
              <a:t>The</a:t>
            </a:r>
            <a:r>
              <a:rPr lang="zh-CN" altLang="en-US" sz="5400"/>
              <a:t> </a:t>
            </a:r>
            <a:r>
              <a:rPr lang="en-US" altLang="zh-CN" sz="5400"/>
              <a:t>End</a:t>
            </a:r>
            <a:endParaRPr lang="zh-CN" altLang="en-US" sz="5400"/>
          </a:p>
        </p:txBody>
      </p:sp>
      <p:sp>
        <p:nvSpPr>
          <p:cNvPr id="9" name="页脚占位符 1">
            <a:extLst>
              <a:ext uri="{FF2B5EF4-FFF2-40B4-BE49-F238E27FC236}">
                <a16:creationId xmlns:a16="http://schemas.microsoft.com/office/drawing/2014/main" id="{5B10A17D-BBB3-4B9F-ABD7-F58720C6D1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2024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计算机组成原理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(H)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灯片编号占位符 2">
            <a:extLst>
              <a:ext uri="{FF2B5EF4-FFF2-40B4-BE49-F238E27FC236}">
                <a16:creationId xmlns:a16="http://schemas.microsoft.com/office/drawing/2014/main" id="{3FD9AF34-A4B5-4AA1-B433-97171145C7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0930E-2265-4A0B-94A4-F48B63590D63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E33CB8E9-7CCB-4FC3-872D-DD67915DDE4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4364F6-19A8-4610-AF0C-7842CF95D2B9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2024/4/1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DC25E903-CEC4-46F6-BCBC-C772C4D89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LA32R C1</a:t>
            </a:r>
            <a:r>
              <a:rPr lang="zh-CN" altLang="en-US"/>
              <a:t>指令集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44744B29-189C-41D3-B3F9-B3C15AA8D6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altLang="zh-CN" sz="2400" b="0"/>
              <a:t>add.w  rd, rj, rk	      # rd = rj + rk</a:t>
            </a:r>
          </a:p>
          <a:p>
            <a:r>
              <a:rPr lang="it-IT" altLang="zh-CN" sz="2400" b="0"/>
              <a:t>addi.w  rd, rj, si12	      </a:t>
            </a:r>
            <a:r>
              <a:rPr lang="en-US" altLang="zh-CN" sz="2400" b="0"/>
              <a:t># rd = rj + SE(si12)</a:t>
            </a:r>
          </a:p>
          <a:p>
            <a:r>
              <a:rPr lang="en-US" altLang="zh-CN" sz="2400" b="0"/>
              <a:t>lu12i.w  rd, si20	      # rd  = {si20, 12’b0}</a:t>
            </a:r>
          </a:p>
          <a:p>
            <a:r>
              <a:rPr lang="it-IT" altLang="zh-CN" sz="2400" b="0"/>
              <a:t>ld.w  rd, rj, si12	      # rd = M[rj + SE(si12)]</a:t>
            </a:r>
          </a:p>
          <a:p>
            <a:r>
              <a:rPr lang="it-IT" altLang="zh-CN" sz="2400" b="0"/>
              <a:t>st.w  rd, rj, si12	      # M[rj + SE(si12)] = rd</a:t>
            </a:r>
          </a:p>
          <a:p>
            <a:r>
              <a:rPr lang="en-US" altLang="zh-CN" sz="2400" b="0"/>
              <a:t>bne  rj, rd, offs16	      # if (rj != rd)  pc += SE({offs16, 2'b0}) </a:t>
            </a:r>
          </a:p>
          <a:p>
            <a:endParaRPr lang="en-US" altLang="zh-CN" sz="2400" b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310C317-C087-4C81-B63C-7FD3D4176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365104"/>
            <a:ext cx="8229600" cy="1530391"/>
          </a:xfrm>
          <a:prstGeom prst="rect">
            <a:avLst/>
          </a:prstGeom>
        </p:spPr>
      </p:pic>
      <p:sp>
        <p:nvSpPr>
          <p:cNvPr id="11" name="页脚占位符 1">
            <a:extLst>
              <a:ext uri="{FF2B5EF4-FFF2-40B4-BE49-F238E27FC236}">
                <a16:creationId xmlns:a16="http://schemas.microsoft.com/office/drawing/2014/main" id="{AC9A21C8-0FBD-4C9D-BECB-7FB4E31261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2024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计算机组成原理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(H)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id="{BE21CDED-5BA3-4A9E-A3CC-321667E218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0930E-2265-4A0B-94A4-F48B63590D63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日期占位符 3">
            <a:extLst>
              <a:ext uri="{FF2B5EF4-FFF2-40B4-BE49-F238E27FC236}">
                <a16:creationId xmlns:a16="http://schemas.microsoft.com/office/drawing/2014/main" id="{75BD6860-7302-47A1-8978-2AEC4B03B1C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DE5BC0-4F74-4D3F-B71E-841E6BB7722A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2024/4/1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标题 312">
            <a:extLst>
              <a:ext uri="{FF2B5EF4-FFF2-40B4-BE49-F238E27FC236}">
                <a16:creationId xmlns:a16="http://schemas.microsoft.com/office/drawing/2014/main" id="{54CCFCC0-E14A-44C8-88E7-BCD3C365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单周期数据通路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71E3C05-E142-4265-85CC-1726274D7275}"/>
              </a:ext>
            </a:extLst>
          </p:cNvPr>
          <p:cNvGrpSpPr/>
          <p:nvPr/>
        </p:nvGrpSpPr>
        <p:grpSpPr>
          <a:xfrm>
            <a:off x="1007568" y="2168860"/>
            <a:ext cx="7128864" cy="3600400"/>
            <a:chOff x="971528" y="1988840"/>
            <a:chExt cx="7128864" cy="3600400"/>
          </a:xfrm>
        </p:grpSpPr>
        <p:sp>
          <p:nvSpPr>
            <p:cNvPr id="285" name="TextBox 34">
              <a:extLst>
                <a:ext uri="{FF2B5EF4-FFF2-40B4-BE49-F238E27FC236}">
                  <a16:creationId xmlns:a16="http://schemas.microsoft.com/office/drawing/2014/main" id="{D745D2D6-4AA2-4D23-87CA-D6BD1E58E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318687" y="2434875"/>
              <a:ext cx="20518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07" name="TextBox 34">
              <a:extLst>
                <a:ext uri="{FF2B5EF4-FFF2-40B4-BE49-F238E27FC236}">
                  <a16:creationId xmlns:a16="http://schemas.microsoft.com/office/drawing/2014/main" id="{EDF893DA-0164-4EC6-8E3A-F3821EDC3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426461" y="3362799"/>
              <a:ext cx="17152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rk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8" name="文本框 84">
              <a:extLst>
                <a:ext uri="{FF2B5EF4-FFF2-40B4-BE49-F238E27FC236}">
                  <a16:creationId xmlns:a16="http://schemas.microsoft.com/office/drawing/2014/main" id="{6BA4213F-C7EA-4436-8A4B-9B8F54976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7684" y="3392996"/>
              <a:ext cx="280110" cy="780040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vert270" wrap="none" lIns="0" tIns="0" rIns="0" bIns="0" anchor="ctr" anchorCtr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2E567572-8E1B-42C7-B40F-FDEA3FF49D2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347864" y="3605173"/>
              <a:ext cx="357139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sm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84">
              <a:extLst>
                <a:ext uri="{FF2B5EF4-FFF2-40B4-BE49-F238E27FC236}">
                  <a16:creationId xmlns:a16="http://schemas.microsoft.com/office/drawing/2014/main" id="{D33EED27-BAA8-4E2A-A9D6-E89B333D2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7784" y="3407859"/>
              <a:ext cx="457695" cy="76517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IM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E70C486-17D1-41B9-A3EB-7A3BA15DE6B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887885" y="4033378"/>
              <a:ext cx="395219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84">
              <a:extLst>
                <a:ext uri="{FF2B5EF4-FFF2-40B4-BE49-F238E27FC236}">
                  <a16:creationId xmlns:a16="http://schemas.microsoft.com/office/drawing/2014/main" id="{F46BC1C9-C0CC-4407-8F38-8DD3C3E81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0190" y="3176973"/>
              <a:ext cx="457695" cy="124040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RF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5E7F161-DFFB-4D32-9025-45D82E63012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347864" y="4077072"/>
              <a:ext cx="1082327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EA744A9-2EC7-4225-8C65-0694A52065F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010625" y="4257092"/>
              <a:ext cx="419565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84">
              <a:extLst>
                <a:ext uri="{FF2B5EF4-FFF2-40B4-BE49-F238E27FC236}">
                  <a16:creationId xmlns:a16="http://schemas.microsoft.com/office/drawing/2014/main" id="{508D19F5-D3EC-4E12-94BF-2C06A727A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0304" y="3241068"/>
              <a:ext cx="550028" cy="113208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ALU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89DAB1B4-24AB-442F-A479-C38D76486B1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347864" y="3320988"/>
              <a:ext cx="1093996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84">
              <a:extLst>
                <a:ext uri="{FF2B5EF4-FFF2-40B4-BE49-F238E27FC236}">
                  <a16:creationId xmlns:a16="http://schemas.microsoft.com/office/drawing/2014/main" id="{6D984C86-F214-4201-932C-1F997C102F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4561" y="3565326"/>
              <a:ext cx="457695" cy="838846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M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297CD284-B273-4A40-AED0-6F1BB770552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790332" y="3825044"/>
              <a:ext cx="627747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3BB54D75-D2EA-43C2-A124-E27FC414793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872256" y="3969060"/>
              <a:ext cx="228136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907ED3EC-3813-4428-989E-E2EC664B494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72156" y="3825044"/>
              <a:ext cx="0" cy="98286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0471EC7-B9B3-4306-B5E6-1A892A8952F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98142" y="4941168"/>
              <a:ext cx="179101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799EBF6C-771C-4410-8A97-5FB75B31AD6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10625" y="4257092"/>
              <a:ext cx="0" cy="68407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38F9E748-BD58-425C-B0BF-1D5A032C56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00392" y="3969060"/>
              <a:ext cx="0" cy="10908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584AA099-F9E3-4325-AFFF-C25BE2C8D92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71420" y="5059935"/>
              <a:ext cx="182897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8B734D25-092C-4F8F-AA5D-45EBDE16AE3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1528" y="5589240"/>
              <a:ext cx="600062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20FEB114-053B-4288-BA55-2895AFD7856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47864" y="2672916"/>
              <a:ext cx="0" cy="255628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242B5F5F-D363-4C02-8612-F358BC3F683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95736" y="2421825"/>
              <a:ext cx="0" cy="135247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82" name="文本框 84">
              <a:extLst>
                <a:ext uri="{FF2B5EF4-FFF2-40B4-BE49-F238E27FC236}">
                  <a16:creationId xmlns:a16="http://schemas.microsoft.com/office/drawing/2014/main" id="{C1EB2AE2-D412-4513-ABB0-106CCBA696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1842" y="2295490"/>
              <a:ext cx="297236" cy="48543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+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4DE59DD0-AEBF-4928-A2E5-5D9CC95045D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195737" y="2421825"/>
              <a:ext cx="506105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EC0EF5D8-4E37-4341-8CFC-4AB4B9E7D0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03848" y="2156296"/>
              <a:ext cx="0" cy="38270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8BBC7B48-0692-4CE0-978F-123FD923A57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1528" y="2156296"/>
              <a:ext cx="223232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C0B66B49-3E00-464C-A6CF-C1BAAD86DC4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1528" y="2156296"/>
              <a:ext cx="0" cy="146888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2" name="TextBox 34">
              <a:extLst>
                <a:ext uri="{FF2B5EF4-FFF2-40B4-BE49-F238E27FC236}">
                  <a16:creationId xmlns:a16="http://schemas.microsoft.com/office/drawing/2014/main" id="{CEB72BBB-0EF6-4F4C-B7DF-3ABB02A5A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312374" y="2550096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4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3" name="文本框 84">
              <a:extLst>
                <a:ext uri="{FF2B5EF4-FFF2-40B4-BE49-F238E27FC236}">
                  <a16:creationId xmlns:a16="http://schemas.microsoft.com/office/drawing/2014/main" id="{DBBF460C-C161-49BB-B1AB-6E1AB2E156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9213" y="2173475"/>
              <a:ext cx="457695" cy="69121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023B29F1-AEBC-49A3-8D26-08B30F89C5C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195738" y="3032956"/>
              <a:ext cx="3270683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sm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C99E8884-2BE4-489B-A0B3-503ECC7CA1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85405" y="3861048"/>
              <a:ext cx="0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9B8A9937-1092-4007-8EAE-9FD59B1CEDE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075073" y="3789040"/>
              <a:ext cx="262384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D6CA092C-4AB2-471C-9F4B-EF1315E91C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1528" y="3882309"/>
              <a:ext cx="0" cy="169825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C9D1FABD-6230-4C4D-8041-85237223FCBF}"/>
                </a:ext>
              </a:extLst>
            </p:cNvPr>
            <p:cNvGrpSpPr/>
            <p:nvPr/>
          </p:nvGrpSpPr>
          <p:grpSpPr>
            <a:xfrm>
              <a:off x="971528" y="3467278"/>
              <a:ext cx="759731" cy="559048"/>
              <a:chOff x="927978" y="2700022"/>
              <a:chExt cx="759731" cy="559048"/>
            </a:xfrm>
          </p:grpSpPr>
          <p:cxnSp>
            <p:nvCxnSpPr>
              <p:cNvPr id="128" name="直接连接符 127">
                <a:extLst>
                  <a:ext uri="{FF2B5EF4-FFF2-40B4-BE49-F238E27FC236}">
                    <a16:creationId xmlns:a16="http://schemas.microsoft.com/office/drawing/2014/main" id="{21F3D203-BCF0-4B63-AE7F-73B5457602B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927978" y="3115053"/>
                <a:ext cx="265388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 w="sm" len="med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>
                <a:extLst>
                  <a:ext uri="{FF2B5EF4-FFF2-40B4-BE49-F238E27FC236}">
                    <a16:creationId xmlns:a16="http://schemas.microsoft.com/office/drawing/2014/main" id="{60C431F2-4F7C-4818-979C-70885E9D878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927978" y="2857922"/>
                <a:ext cx="265388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 w="sm" len="med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F716213C-707B-494B-8CC3-B74592E6734D}"/>
                  </a:ext>
                </a:extLst>
              </p:cNvPr>
              <p:cNvSpPr/>
              <p:nvPr/>
            </p:nvSpPr>
            <p:spPr bwMode="auto">
              <a:xfrm>
                <a:off x="1180348" y="2700022"/>
                <a:ext cx="253680" cy="559048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0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>
                    <a:latin typeface="Arial" charset="0"/>
                  </a:rPr>
                  <a:t>1</a:t>
                </a:r>
                <a:endParaRPr kumimoji="0" lang="zh-CN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31" name="直接连接符 130">
                <a:extLst>
                  <a:ext uri="{FF2B5EF4-FFF2-40B4-BE49-F238E27FC236}">
                    <a16:creationId xmlns:a16="http://schemas.microsoft.com/office/drawing/2014/main" id="{1DCD08B2-1DEC-4DD4-B8FD-2A789D0AA78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434028" y="3007041"/>
                <a:ext cx="25368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 w="sm" len="med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81DBBFF0-27C1-4BB4-9984-C20BA3E353C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40205" y="2661007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7845651A-526F-4A49-9B0E-297BDF8EF59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010468" y="2534708"/>
              <a:ext cx="19338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91BAD91A-CB58-4D27-B3FA-5862F070AB1F}"/>
                </a:ext>
              </a:extLst>
            </p:cNvPr>
            <p:cNvGrpSpPr/>
            <p:nvPr/>
          </p:nvGrpSpPr>
          <p:grpSpPr>
            <a:xfrm>
              <a:off x="3680767" y="3461939"/>
              <a:ext cx="759731" cy="507121"/>
              <a:chOff x="927978" y="2700022"/>
              <a:chExt cx="759731" cy="559048"/>
            </a:xfrm>
          </p:grpSpPr>
          <p:cxnSp>
            <p:nvCxnSpPr>
              <p:cNvPr id="147" name="直接连接符 146">
                <a:extLst>
                  <a:ext uri="{FF2B5EF4-FFF2-40B4-BE49-F238E27FC236}">
                    <a16:creationId xmlns:a16="http://schemas.microsoft.com/office/drawing/2014/main" id="{E8456476-68E2-4F67-A5E1-2028473694A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927978" y="3139998"/>
                <a:ext cx="265388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 w="sm" len="med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>
                <a:extLst>
                  <a:ext uri="{FF2B5EF4-FFF2-40B4-BE49-F238E27FC236}">
                    <a16:creationId xmlns:a16="http://schemas.microsoft.com/office/drawing/2014/main" id="{984A9330-8895-4519-88A1-46C7AF92FBA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927978" y="2857922"/>
                <a:ext cx="265388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 w="sm" len="med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A37EA409-060C-4123-BF91-0AC761CD7AB6}"/>
                  </a:ext>
                </a:extLst>
              </p:cNvPr>
              <p:cNvSpPr/>
              <p:nvPr/>
            </p:nvSpPr>
            <p:spPr bwMode="auto">
              <a:xfrm>
                <a:off x="1180348" y="2700022"/>
                <a:ext cx="253680" cy="559048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0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>
                    <a:latin typeface="Arial" charset="0"/>
                  </a:rPr>
                  <a:t>1</a:t>
                </a:r>
                <a:endParaRPr kumimoji="0" lang="zh-CN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50" name="直接连接符 149">
                <a:extLst>
                  <a:ext uri="{FF2B5EF4-FFF2-40B4-BE49-F238E27FC236}">
                    <a16:creationId xmlns:a16="http://schemas.microsoft.com/office/drawing/2014/main" id="{4A7BA5CF-F2A7-4DDE-B5DF-A0F01A6E18A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434028" y="3007041"/>
                <a:ext cx="25368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 w="sm" len="med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F19C5F93-5930-46C5-AD20-44FE702755A3}"/>
                </a:ext>
              </a:extLst>
            </p:cNvPr>
            <p:cNvGrpSpPr/>
            <p:nvPr/>
          </p:nvGrpSpPr>
          <p:grpSpPr>
            <a:xfrm>
              <a:off x="5466421" y="3176972"/>
              <a:ext cx="784147" cy="507121"/>
              <a:chOff x="903562" y="2700022"/>
              <a:chExt cx="784147" cy="559048"/>
            </a:xfrm>
          </p:grpSpPr>
          <p:cxnSp>
            <p:nvCxnSpPr>
              <p:cNvPr id="158" name="直接连接符 157">
                <a:extLst>
                  <a:ext uri="{FF2B5EF4-FFF2-40B4-BE49-F238E27FC236}">
                    <a16:creationId xmlns:a16="http://schemas.microsoft.com/office/drawing/2014/main" id="{AC26DA3A-29CA-466F-93D9-E03884B4007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927978" y="3128142"/>
                <a:ext cx="265388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 w="sm" len="med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>
                <a:extLst>
                  <a:ext uri="{FF2B5EF4-FFF2-40B4-BE49-F238E27FC236}">
                    <a16:creationId xmlns:a16="http://schemas.microsoft.com/office/drawing/2014/main" id="{C59F8347-27CD-411A-AF4F-F1ECA736C9F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903562" y="2850307"/>
                <a:ext cx="289804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 w="sm" len="med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椭圆 159">
                <a:extLst>
                  <a:ext uri="{FF2B5EF4-FFF2-40B4-BE49-F238E27FC236}">
                    <a16:creationId xmlns:a16="http://schemas.microsoft.com/office/drawing/2014/main" id="{E332C6D6-A1FF-42AE-9855-3DD11C229354}"/>
                  </a:ext>
                </a:extLst>
              </p:cNvPr>
              <p:cNvSpPr/>
              <p:nvPr/>
            </p:nvSpPr>
            <p:spPr bwMode="auto">
              <a:xfrm>
                <a:off x="1180348" y="2700022"/>
                <a:ext cx="253680" cy="559048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0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>
                    <a:latin typeface="Arial" charset="0"/>
                  </a:rPr>
                  <a:t>1</a:t>
                </a:r>
                <a:endParaRPr kumimoji="0" lang="zh-CN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61" name="直接连接符 160">
                <a:extLst>
                  <a:ext uri="{FF2B5EF4-FFF2-40B4-BE49-F238E27FC236}">
                    <a16:creationId xmlns:a16="http://schemas.microsoft.com/office/drawing/2014/main" id="{16C84AD9-3DC1-489F-A036-FB1011C5419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434028" y="3009070"/>
                <a:ext cx="25368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 w="sm" len="med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6138FCC2-2A63-4258-A623-ADAA989AE6A7}"/>
                </a:ext>
              </a:extLst>
            </p:cNvPr>
            <p:cNvGrpSpPr/>
            <p:nvPr/>
          </p:nvGrpSpPr>
          <p:grpSpPr>
            <a:xfrm>
              <a:off x="5288186" y="3897052"/>
              <a:ext cx="759731" cy="507121"/>
              <a:chOff x="927978" y="2700022"/>
              <a:chExt cx="759731" cy="559048"/>
            </a:xfrm>
          </p:grpSpPr>
          <p:cxnSp>
            <p:nvCxnSpPr>
              <p:cNvPr id="163" name="直接连接符 162">
                <a:extLst>
                  <a:ext uri="{FF2B5EF4-FFF2-40B4-BE49-F238E27FC236}">
                    <a16:creationId xmlns:a16="http://schemas.microsoft.com/office/drawing/2014/main" id="{108BDC16-64AD-4871-A82C-4AD1521395F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927978" y="3128142"/>
                <a:ext cx="265388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 w="sm" len="med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>
                <a:extLst>
                  <a:ext uri="{FF2B5EF4-FFF2-40B4-BE49-F238E27FC236}">
                    <a16:creationId xmlns:a16="http://schemas.microsoft.com/office/drawing/2014/main" id="{957D73EA-714E-49DC-B5ED-8ADA4B20138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927978" y="2850307"/>
                <a:ext cx="265388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 w="sm" len="med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0CF400B4-8964-4E6D-8C87-8B07985209B1}"/>
                  </a:ext>
                </a:extLst>
              </p:cNvPr>
              <p:cNvSpPr/>
              <p:nvPr/>
            </p:nvSpPr>
            <p:spPr bwMode="auto">
              <a:xfrm>
                <a:off x="1180348" y="2700022"/>
                <a:ext cx="253680" cy="559048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0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>
                    <a:latin typeface="Arial" charset="0"/>
                  </a:rPr>
                  <a:t>1</a:t>
                </a:r>
                <a:endParaRPr kumimoji="0" lang="zh-CN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66" name="直接连接符 165">
                <a:extLst>
                  <a:ext uri="{FF2B5EF4-FFF2-40B4-BE49-F238E27FC236}">
                    <a16:creationId xmlns:a16="http://schemas.microsoft.com/office/drawing/2014/main" id="{997E3EBD-534B-410F-B721-F88BED4451A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434028" y="3009070"/>
                <a:ext cx="25368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 w="sm" len="med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组合 167">
              <a:extLst>
                <a:ext uri="{FF2B5EF4-FFF2-40B4-BE49-F238E27FC236}">
                  <a16:creationId xmlns:a16="http://schemas.microsoft.com/office/drawing/2014/main" id="{7777E192-3225-4144-B237-A53666D20AE9}"/>
                </a:ext>
              </a:extLst>
            </p:cNvPr>
            <p:cNvGrpSpPr/>
            <p:nvPr/>
          </p:nvGrpSpPr>
          <p:grpSpPr>
            <a:xfrm rot="10800000">
              <a:off x="5795278" y="4689140"/>
              <a:ext cx="506050" cy="507121"/>
              <a:chOff x="927978" y="2700022"/>
              <a:chExt cx="506050" cy="559048"/>
            </a:xfrm>
          </p:grpSpPr>
          <p:cxnSp>
            <p:nvCxnSpPr>
              <p:cNvPr id="169" name="直接连接符 168">
                <a:extLst>
                  <a:ext uri="{FF2B5EF4-FFF2-40B4-BE49-F238E27FC236}">
                    <a16:creationId xmlns:a16="http://schemas.microsoft.com/office/drawing/2014/main" id="{FCF15624-CF04-4314-9406-5FA8847D0EE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927978" y="3128142"/>
                <a:ext cx="265388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 w="sm" len="med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接连接符 169">
                <a:extLst>
                  <a:ext uri="{FF2B5EF4-FFF2-40B4-BE49-F238E27FC236}">
                    <a16:creationId xmlns:a16="http://schemas.microsoft.com/office/drawing/2014/main" id="{5A10BD7E-2772-4707-92D7-8344269BE80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927978" y="2850307"/>
                <a:ext cx="265388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 w="sm" len="med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75BBA8DF-B538-48E2-96E6-BFD71C5DA230}"/>
                  </a:ext>
                </a:extLst>
              </p:cNvPr>
              <p:cNvSpPr/>
              <p:nvPr/>
            </p:nvSpPr>
            <p:spPr bwMode="auto">
              <a:xfrm rot="10800000">
                <a:off x="1180348" y="2700022"/>
                <a:ext cx="253680" cy="559048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0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>
                    <a:latin typeface="Arial" charset="0"/>
                  </a:rPr>
                  <a:t>1</a:t>
                </a:r>
                <a:endParaRPr kumimoji="0" lang="zh-CN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172E7F25-93C5-407B-9D69-622B32CC39F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347864" y="2672916"/>
              <a:ext cx="4680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文本框 84">
              <a:extLst>
                <a:ext uri="{FF2B5EF4-FFF2-40B4-BE49-F238E27FC236}">
                  <a16:creationId xmlns:a16="http://schemas.microsoft.com/office/drawing/2014/main" id="{726DB21D-6E21-472C-A8A8-D40A7C587F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0190" y="5082310"/>
              <a:ext cx="457695" cy="32691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SE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AE98D136-C114-4769-884B-F07147FE46B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337457" y="5244431"/>
              <a:ext cx="1103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AD5397DE-9D47-46F9-B695-30F2DF83B43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887885" y="5238080"/>
              <a:ext cx="40054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0F21E95B-C7FA-4387-B386-4D0845C3C3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83104" y="4285406"/>
              <a:ext cx="0" cy="952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3CA42F07-140E-410D-BBA4-84C3B8C36A8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75371" y="2396765"/>
              <a:ext cx="0" cy="116856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CFE21701-8462-4059-BE05-FB95C90C625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072470" y="4545124"/>
              <a:ext cx="211571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>
              <a:extLst>
                <a:ext uri="{FF2B5EF4-FFF2-40B4-BE49-F238E27FC236}">
                  <a16:creationId xmlns:a16="http://schemas.microsoft.com/office/drawing/2014/main" id="{9C765A48-4E41-42C2-B15B-3AFA0C3EEC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74512" y="4033378"/>
              <a:ext cx="0" cy="5117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98AE0818-081E-47AA-BD3F-E68136DF936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887885" y="3565326"/>
              <a:ext cx="6029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81E8FE28-374A-41B8-9D43-EC78271543E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88180" y="4177394"/>
              <a:ext cx="0" cy="36773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024E67C6-EBFC-46A0-AB7F-C6481BB5624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188180" y="4185221"/>
              <a:ext cx="22638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34">
              <a:extLst>
                <a:ext uri="{FF2B5EF4-FFF2-40B4-BE49-F238E27FC236}">
                  <a16:creationId xmlns:a16="http://schemas.microsoft.com/office/drawing/2014/main" id="{559879BB-D941-47C3-AB01-5AF1633C1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441784" y="3058925"/>
              <a:ext cx="1138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rj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08" name="TextBox 34">
              <a:extLst>
                <a:ext uri="{FF2B5EF4-FFF2-40B4-BE49-F238E27FC236}">
                  <a16:creationId xmlns:a16="http://schemas.microsoft.com/office/drawing/2014/main" id="{F2B226D8-11B3-44D5-B399-072AC0A10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425926" y="3792366"/>
              <a:ext cx="18274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rd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218" name="直接连接符 217">
              <a:extLst>
                <a:ext uri="{FF2B5EF4-FFF2-40B4-BE49-F238E27FC236}">
                  <a16:creationId xmlns:a16="http://schemas.microsoft.com/office/drawing/2014/main" id="{DC796EEA-F073-439F-94F6-B3A530A0892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71420" y="4807907"/>
              <a:ext cx="700736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sm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文本框 84">
              <a:extLst>
                <a:ext uri="{FF2B5EF4-FFF2-40B4-BE49-F238E27FC236}">
                  <a16:creationId xmlns:a16="http://schemas.microsoft.com/office/drawing/2014/main" id="{BA221CF5-8FA6-4E97-BD85-C53F1059C5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4221" y="2172332"/>
              <a:ext cx="536111" cy="7085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CMP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223" name="直接连接符 222">
              <a:extLst>
                <a:ext uri="{FF2B5EF4-FFF2-40B4-BE49-F238E27FC236}">
                  <a16:creationId xmlns:a16="http://schemas.microsoft.com/office/drawing/2014/main" id="{39F784EE-0077-4855-9791-5D951195FC0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83104" y="2672916"/>
              <a:ext cx="0" cy="136046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24" name="直接连接符 223">
              <a:extLst>
                <a:ext uri="{FF2B5EF4-FFF2-40B4-BE49-F238E27FC236}">
                  <a16:creationId xmlns:a16="http://schemas.microsoft.com/office/drawing/2014/main" id="{1DB8A5D2-B8C9-484B-BE1C-49DE0E127F1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66421" y="3032956"/>
              <a:ext cx="0" cy="28803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7" name="直接连接符 226">
              <a:extLst>
                <a:ext uri="{FF2B5EF4-FFF2-40B4-BE49-F238E27FC236}">
                  <a16:creationId xmlns:a16="http://schemas.microsoft.com/office/drawing/2014/main" id="{CBE1AB66-F98D-42E0-A4AA-FF6B249D499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283104" y="2672916"/>
              <a:ext cx="97111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>
              <a:extLst>
                <a:ext uri="{FF2B5EF4-FFF2-40B4-BE49-F238E27FC236}">
                  <a16:creationId xmlns:a16="http://schemas.microsoft.com/office/drawing/2014/main" id="{7ADECCF5-F234-467B-B917-4CC1E7C747E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072470" y="2396765"/>
              <a:ext cx="118175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>
              <a:extLst>
                <a:ext uri="{FF2B5EF4-FFF2-40B4-BE49-F238E27FC236}">
                  <a16:creationId xmlns:a16="http://schemas.microsoft.com/office/drawing/2014/main" id="{A83B56C2-E6B8-41A8-A0F6-88B27072C28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42836" y="4177394"/>
              <a:ext cx="211385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>
              <a:extLst>
                <a:ext uri="{FF2B5EF4-FFF2-40B4-BE49-F238E27FC236}">
                  <a16:creationId xmlns:a16="http://schemas.microsoft.com/office/drawing/2014/main" id="{5DDE6A48-1A93-45F1-8A22-B366A455B8D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008056" y="3774297"/>
              <a:ext cx="619729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>
              <a:extLst>
                <a:ext uri="{FF2B5EF4-FFF2-40B4-BE49-F238E27FC236}">
                  <a16:creationId xmlns:a16="http://schemas.microsoft.com/office/drawing/2014/main" id="{F9D815F1-038A-40D3-8F76-B2495896749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790332" y="2534708"/>
              <a:ext cx="22994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>
              <a:extLst>
                <a:ext uri="{FF2B5EF4-FFF2-40B4-BE49-F238E27FC236}">
                  <a16:creationId xmlns:a16="http://schemas.microsoft.com/office/drawing/2014/main" id="{269E2181-D0B1-4FC4-9EF2-2E541DDEF97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266908" y="2759245"/>
              <a:ext cx="262964" cy="0"/>
            </a:xfrm>
            <a:prstGeom prst="line">
              <a:avLst/>
            </a:prstGeom>
            <a:ln w="15875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>
              <a:extLst>
                <a:ext uri="{FF2B5EF4-FFF2-40B4-BE49-F238E27FC236}">
                  <a16:creationId xmlns:a16="http://schemas.microsoft.com/office/drawing/2014/main" id="{BDA6152A-5210-41C6-A14A-DF1BBD29279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266908" y="2471213"/>
              <a:ext cx="262964" cy="0"/>
            </a:xfrm>
            <a:prstGeom prst="line">
              <a:avLst/>
            </a:prstGeom>
            <a:ln w="15875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>
              <a:extLst>
                <a:ext uri="{FF2B5EF4-FFF2-40B4-BE49-F238E27FC236}">
                  <a16:creationId xmlns:a16="http://schemas.microsoft.com/office/drawing/2014/main" id="{1888B090-44FE-4C55-BCC3-568204CC407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266908" y="2276872"/>
              <a:ext cx="262964" cy="0"/>
            </a:xfrm>
            <a:prstGeom prst="line">
              <a:avLst/>
            </a:prstGeom>
            <a:ln w="15875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34">
              <a:extLst>
                <a:ext uri="{FF2B5EF4-FFF2-40B4-BE49-F238E27FC236}">
                  <a16:creationId xmlns:a16="http://schemas.microsoft.com/office/drawing/2014/main" id="{1839C2B2-05C7-4F96-A7A7-62DF8C5EF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454399" y="4966725"/>
              <a:ext cx="38792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imm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C0B837B0-270A-49C7-8A52-C3C19A3A670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555598" y="2391492"/>
              <a:ext cx="26031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BB6B2A91-2A40-43F4-BE80-C51E516279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55598" y="1988840"/>
              <a:ext cx="3464674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7761C909-D460-41FA-AC7C-4A75D58768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55699" y="1989270"/>
              <a:ext cx="0" cy="4022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7374FE88-8A05-4C8B-A9D3-3B6FF671A1D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020272" y="1988840"/>
              <a:ext cx="0" cy="54586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3C191DC8-4FD6-4053-A289-C09B7A17A4A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72156" y="4811073"/>
              <a:ext cx="0" cy="77816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8" name="内容占位符 2">
            <a:extLst>
              <a:ext uri="{FF2B5EF4-FFF2-40B4-BE49-F238E27FC236}">
                <a16:creationId xmlns:a16="http://schemas.microsoft.com/office/drawing/2014/main" id="{769A4601-E5FD-41F0-ADDC-C6BDE2C02D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511143"/>
          </a:xfrm>
        </p:spPr>
        <p:txBody>
          <a:bodyPr/>
          <a:lstStyle/>
          <a:p>
            <a:r>
              <a:rPr lang="en-US" altLang="zh-CN" sz="2400" b="0"/>
              <a:t>LA32R C1-CPU</a:t>
            </a:r>
            <a:r>
              <a:rPr lang="zh-CN" altLang="en-US" sz="2400" b="0"/>
              <a:t>的数据通路</a:t>
            </a:r>
            <a:endParaRPr lang="en-US" altLang="zh-CN" sz="2400" b="0"/>
          </a:p>
        </p:txBody>
      </p:sp>
      <p:sp>
        <p:nvSpPr>
          <p:cNvPr id="105" name="页脚占位符 1">
            <a:extLst>
              <a:ext uri="{FF2B5EF4-FFF2-40B4-BE49-F238E27FC236}">
                <a16:creationId xmlns:a16="http://schemas.microsoft.com/office/drawing/2014/main" id="{9747D185-9993-4D95-8335-311B8D1E79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2024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计算机组成原理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(H)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灯片编号占位符 2">
            <a:extLst>
              <a:ext uri="{FF2B5EF4-FFF2-40B4-BE49-F238E27FC236}">
                <a16:creationId xmlns:a16="http://schemas.microsoft.com/office/drawing/2014/main" id="{39439A14-D4C7-4891-8AB2-7BD8D97EB1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0930E-2265-4A0B-94A4-F48B63590D63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日期占位符 3">
            <a:extLst>
              <a:ext uri="{FF2B5EF4-FFF2-40B4-BE49-F238E27FC236}">
                <a16:creationId xmlns:a16="http://schemas.microsoft.com/office/drawing/2014/main" id="{D1AA9198-5D33-4C02-825D-0B1230096DC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D96DE9-182A-428D-9E0E-119E4912986E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2024/4/1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74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84">
            <a:extLst>
              <a:ext uri="{FF2B5EF4-FFF2-40B4-BE49-F238E27FC236}">
                <a16:creationId xmlns:a16="http://schemas.microsoft.com/office/drawing/2014/main" id="{6BA4213F-C7EA-4436-8A4B-9B8F54976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684" y="3405560"/>
            <a:ext cx="280110" cy="780040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vert270"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" name="文本框 84">
            <a:extLst>
              <a:ext uri="{FF2B5EF4-FFF2-40B4-BE49-F238E27FC236}">
                <a16:creationId xmlns:a16="http://schemas.microsoft.com/office/drawing/2014/main" id="{D33EED27-BAA8-4E2A-A9D6-E89B333D2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784" y="3420423"/>
            <a:ext cx="457695" cy="765178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文本框 84">
            <a:extLst>
              <a:ext uri="{FF2B5EF4-FFF2-40B4-BE49-F238E27FC236}">
                <a16:creationId xmlns:a16="http://schemas.microsoft.com/office/drawing/2014/main" id="{F46BC1C9-C0CC-4407-8F38-8DD3C3E81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190" y="3189537"/>
            <a:ext cx="457695" cy="1240402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0" name="文本框 84">
            <a:extLst>
              <a:ext uri="{FF2B5EF4-FFF2-40B4-BE49-F238E27FC236}">
                <a16:creationId xmlns:a16="http://schemas.microsoft.com/office/drawing/2014/main" id="{508D19F5-D3EC-4E12-94BF-2C06A727A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304" y="3253632"/>
            <a:ext cx="550028" cy="113208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ALU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338" name="组合 337">
            <a:extLst>
              <a:ext uri="{FF2B5EF4-FFF2-40B4-BE49-F238E27FC236}">
                <a16:creationId xmlns:a16="http://schemas.microsoft.com/office/drawing/2014/main" id="{AAF23B71-24A8-47D9-BFBB-6C36BAC27D06}"/>
              </a:ext>
            </a:extLst>
          </p:cNvPr>
          <p:cNvGrpSpPr/>
          <p:nvPr/>
        </p:nvGrpSpPr>
        <p:grpSpPr>
          <a:xfrm>
            <a:off x="4887885" y="3577890"/>
            <a:ext cx="1352419" cy="475742"/>
            <a:chOff x="4887885" y="3577890"/>
            <a:chExt cx="1352419" cy="475742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E70C486-17D1-41B9-A3EB-7A3BA15DE6B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887885" y="4053632"/>
              <a:ext cx="1352419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98AE0818-081E-47AA-BD3F-E68136DF936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887885" y="3577890"/>
              <a:ext cx="1352419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7" name="组合 336">
            <a:extLst>
              <a:ext uri="{FF2B5EF4-FFF2-40B4-BE49-F238E27FC236}">
                <a16:creationId xmlns:a16="http://schemas.microsoft.com/office/drawing/2014/main" id="{C1B33FE2-BC1A-401C-AFA1-714767E2041B}"/>
              </a:ext>
            </a:extLst>
          </p:cNvPr>
          <p:cNvGrpSpPr/>
          <p:nvPr/>
        </p:nvGrpSpPr>
        <p:grpSpPr>
          <a:xfrm>
            <a:off x="3075073" y="3071489"/>
            <a:ext cx="1366787" cy="1018147"/>
            <a:chOff x="3075073" y="3071489"/>
            <a:chExt cx="1366787" cy="1018147"/>
          </a:xfrm>
        </p:grpSpPr>
        <p:sp>
          <p:nvSpPr>
            <p:cNvPr id="207" name="TextBox 34">
              <a:extLst>
                <a:ext uri="{FF2B5EF4-FFF2-40B4-BE49-F238E27FC236}">
                  <a16:creationId xmlns:a16="http://schemas.microsoft.com/office/drawing/2014/main" id="{EDF893DA-0164-4EC6-8E3A-F3821EDC3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426461" y="3362799"/>
              <a:ext cx="17152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rk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2E567572-8E1B-42C7-B40F-FDEA3FF49D2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347865" y="3609020"/>
              <a:ext cx="1093995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5E7F161-DFFB-4D32-9025-45D82E63012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347864" y="4089636"/>
              <a:ext cx="1082327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89DAB1B4-24AB-442F-A479-C38D76486B1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347864" y="3333552"/>
              <a:ext cx="1093996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20FEB114-053B-4288-BA55-2895AFD7856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47864" y="3333552"/>
              <a:ext cx="0" cy="75608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9B8A9937-1092-4007-8EAE-9FD59B1CEDE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075073" y="3801604"/>
              <a:ext cx="262384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34">
              <a:extLst>
                <a:ext uri="{FF2B5EF4-FFF2-40B4-BE49-F238E27FC236}">
                  <a16:creationId xmlns:a16="http://schemas.microsoft.com/office/drawing/2014/main" id="{559879BB-D941-47C3-AB01-5AF1633C1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441784" y="3071489"/>
              <a:ext cx="1138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rj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08" name="TextBox 34">
              <a:extLst>
                <a:ext uri="{FF2B5EF4-FFF2-40B4-BE49-F238E27FC236}">
                  <a16:creationId xmlns:a16="http://schemas.microsoft.com/office/drawing/2014/main" id="{F2B226D8-11B3-44D5-B399-072AC0A10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425926" y="3804930"/>
              <a:ext cx="18274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rd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39" name="组合 338">
            <a:extLst>
              <a:ext uri="{FF2B5EF4-FFF2-40B4-BE49-F238E27FC236}">
                <a16:creationId xmlns:a16="http://schemas.microsoft.com/office/drawing/2014/main" id="{40C45843-5023-4660-8DB7-A2D180911E9C}"/>
              </a:ext>
            </a:extLst>
          </p:cNvPr>
          <p:cNvGrpSpPr/>
          <p:nvPr/>
        </p:nvGrpSpPr>
        <p:grpSpPr>
          <a:xfrm>
            <a:off x="3995936" y="3837608"/>
            <a:ext cx="2976220" cy="982863"/>
            <a:chOff x="3995936" y="3837608"/>
            <a:chExt cx="2976220" cy="982863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EA744A9-2EC7-4225-8C65-0694A52065F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998142" y="4269656"/>
              <a:ext cx="43204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297CD284-B273-4A40-AED0-6F1BB770552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790333" y="3837608"/>
              <a:ext cx="181823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907ED3EC-3813-4428-989E-E2EC664B494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72156" y="3837608"/>
              <a:ext cx="0" cy="98286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799EBF6C-771C-4410-8A97-5FB75B31AD6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95936" y="4269656"/>
              <a:ext cx="0" cy="55081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8" name="直接连接符 217">
              <a:extLst>
                <a:ext uri="{FF2B5EF4-FFF2-40B4-BE49-F238E27FC236}">
                  <a16:creationId xmlns:a16="http://schemas.microsoft.com/office/drawing/2014/main" id="{DC796EEA-F073-439F-94F6-B3A530A0892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98142" y="4820471"/>
              <a:ext cx="2974014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5DDE6A48-1A93-45F1-8A22-B366A455B8D6}"/>
              </a:ext>
            </a:extLst>
          </p:cNvPr>
          <p:cNvCxnSpPr>
            <a:cxnSpLocks/>
          </p:cNvCxnSpPr>
          <p:nvPr/>
        </p:nvCxnSpPr>
        <p:spPr bwMode="auto">
          <a:xfrm flipH="1">
            <a:off x="2008057" y="3786861"/>
            <a:ext cx="619727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0" name="组合 339">
            <a:extLst>
              <a:ext uri="{FF2B5EF4-FFF2-40B4-BE49-F238E27FC236}">
                <a16:creationId xmlns:a16="http://schemas.microsoft.com/office/drawing/2014/main" id="{05EFBDE1-0461-46D5-969F-7D9730E03796}"/>
              </a:ext>
            </a:extLst>
          </p:cNvPr>
          <p:cNvGrpSpPr/>
          <p:nvPr/>
        </p:nvGrpSpPr>
        <p:grpSpPr>
          <a:xfrm>
            <a:off x="971528" y="2168860"/>
            <a:ext cx="2232320" cy="1620180"/>
            <a:chOff x="971528" y="2168860"/>
            <a:chExt cx="2232320" cy="1620180"/>
          </a:xfrm>
        </p:grpSpPr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242B5F5F-D363-4C02-8612-F358BC3F683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95736" y="2434389"/>
              <a:ext cx="0" cy="135247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82" name="文本框 84">
              <a:extLst>
                <a:ext uri="{FF2B5EF4-FFF2-40B4-BE49-F238E27FC236}">
                  <a16:creationId xmlns:a16="http://schemas.microsoft.com/office/drawing/2014/main" id="{C1EB2AE2-D412-4513-ABB0-106CCBA696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1842" y="2308054"/>
              <a:ext cx="297236" cy="48543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+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4DE59DD0-AEBF-4928-A2E5-5D9CC95045D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195737" y="2434389"/>
              <a:ext cx="506105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EC0EF5D8-4E37-4341-8CFC-4AB4B9E7D0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03848" y="2168860"/>
              <a:ext cx="0" cy="38270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8BBC7B48-0692-4CE0-978F-123FD923A57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1528" y="2168860"/>
              <a:ext cx="223232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C0B66B49-3E00-464C-A6CF-C1BAAD86DC4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1528" y="2168860"/>
              <a:ext cx="0" cy="161800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2" name="TextBox 34">
              <a:extLst>
                <a:ext uri="{FF2B5EF4-FFF2-40B4-BE49-F238E27FC236}">
                  <a16:creationId xmlns:a16="http://schemas.microsoft.com/office/drawing/2014/main" id="{CEB72BBB-0EF6-4F4C-B7DF-3ABB02A5A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312374" y="2562660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4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81DBBFF0-27C1-4BB4-9984-C20BA3E353C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40205" y="2673571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7845651A-526F-4A49-9B0E-297BDF8EF59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010468" y="2547272"/>
              <a:ext cx="19338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>
              <a:extLst>
                <a:ext uri="{FF2B5EF4-FFF2-40B4-BE49-F238E27FC236}">
                  <a16:creationId xmlns:a16="http://schemas.microsoft.com/office/drawing/2014/main" id="{8167E47D-E499-4D35-BE09-5FD77231721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71528" y="3789040"/>
              <a:ext cx="756157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3" name="标题 312">
            <a:extLst>
              <a:ext uri="{FF2B5EF4-FFF2-40B4-BE49-F238E27FC236}">
                <a16:creationId xmlns:a16="http://schemas.microsoft.com/office/drawing/2014/main" id="{116548CF-59BB-4902-941C-570BD8D17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单周期数据通路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add.w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内容占位符 2">
            <a:extLst>
              <a:ext uri="{FF2B5EF4-FFF2-40B4-BE49-F238E27FC236}">
                <a16:creationId xmlns:a16="http://schemas.microsoft.com/office/drawing/2014/main" id="{97A812BA-017C-4BD9-A049-E98FCA6EBB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511143"/>
          </a:xfrm>
        </p:spPr>
        <p:txBody>
          <a:bodyPr/>
          <a:lstStyle/>
          <a:p>
            <a:r>
              <a:rPr lang="en-US" altLang="zh-CN" sz="2400" b="0"/>
              <a:t>add.w  rd, rj, rk	# rd = rj + rk</a:t>
            </a:r>
          </a:p>
        </p:txBody>
      </p:sp>
      <p:pic>
        <p:nvPicPr>
          <p:cNvPr id="319" name="图片 318">
            <a:extLst>
              <a:ext uri="{FF2B5EF4-FFF2-40B4-BE49-F238E27FC236}">
                <a16:creationId xmlns:a16="http://schemas.microsoft.com/office/drawing/2014/main" id="{14352888-B278-4344-BE15-19995E5B7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700185"/>
            <a:ext cx="8229600" cy="46511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3B2FE16-7E6A-4524-8BA3-3C6335C0B59D}"/>
              </a:ext>
            </a:extLst>
          </p:cNvPr>
          <p:cNvSpPr/>
          <p:nvPr/>
        </p:nvSpPr>
        <p:spPr>
          <a:xfrm>
            <a:off x="4788563" y="1417638"/>
            <a:ext cx="1726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 pc = pc +4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页脚占位符 1">
            <a:extLst>
              <a:ext uri="{FF2B5EF4-FFF2-40B4-BE49-F238E27FC236}">
                <a16:creationId xmlns:a16="http://schemas.microsoft.com/office/drawing/2014/main" id="{45732E21-B736-4CA5-B68A-0FD17FF19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2024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计算机组成原理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(H)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灯片编号占位符 2">
            <a:extLst>
              <a:ext uri="{FF2B5EF4-FFF2-40B4-BE49-F238E27FC236}">
                <a16:creationId xmlns:a16="http://schemas.microsoft.com/office/drawing/2014/main" id="{A87EA146-A626-4D08-BB88-462AB40797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0930E-2265-4A0B-94A4-F48B63590D63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日期占位符 3">
            <a:extLst>
              <a:ext uri="{FF2B5EF4-FFF2-40B4-BE49-F238E27FC236}">
                <a16:creationId xmlns:a16="http://schemas.microsoft.com/office/drawing/2014/main" id="{937B2F5F-7666-46DE-9FF8-E9D80028A64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86A4B3-2F3B-4710-BB94-60F38AEF4578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2024/4/1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11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Box 34">
            <a:extLst>
              <a:ext uri="{FF2B5EF4-FFF2-40B4-BE49-F238E27FC236}">
                <a16:creationId xmlns:a16="http://schemas.microsoft.com/office/drawing/2014/main" id="{EDF893DA-0164-4EC6-8E3A-F3821EDC3A8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426461" y="3362799"/>
            <a:ext cx="17152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rk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文本框 84">
            <a:extLst>
              <a:ext uri="{FF2B5EF4-FFF2-40B4-BE49-F238E27FC236}">
                <a16:creationId xmlns:a16="http://schemas.microsoft.com/office/drawing/2014/main" id="{6BA4213F-C7EA-4436-8A4B-9B8F54976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684" y="3405560"/>
            <a:ext cx="280110" cy="780040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vert270"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E567572-8E1B-42C7-B40F-FDEA3FF49D29}"/>
              </a:ext>
            </a:extLst>
          </p:cNvPr>
          <p:cNvCxnSpPr>
            <a:cxnSpLocks/>
          </p:cNvCxnSpPr>
          <p:nvPr/>
        </p:nvCxnSpPr>
        <p:spPr bwMode="auto">
          <a:xfrm flipH="1">
            <a:off x="3347865" y="3609020"/>
            <a:ext cx="1093995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84">
            <a:extLst>
              <a:ext uri="{FF2B5EF4-FFF2-40B4-BE49-F238E27FC236}">
                <a16:creationId xmlns:a16="http://schemas.microsoft.com/office/drawing/2014/main" id="{D33EED27-BAA8-4E2A-A9D6-E89B333D2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784" y="3420423"/>
            <a:ext cx="457695" cy="765178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E70C486-17D1-41B9-A3EB-7A3BA15DE6BF}"/>
              </a:ext>
            </a:extLst>
          </p:cNvPr>
          <p:cNvCxnSpPr>
            <a:cxnSpLocks/>
          </p:cNvCxnSpPr>
          <p:nvPr/>
        </p:nvCxnSpPr>
        <p:spPr bwMode="auto">
          <a:xfrm flipH="1">
            <a:off x="4887886" y="4045942"/>
            <a:ext cx="476202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84">
            <a:extLst>
              <a:ext uri="{FF2B5EF4-FFF2-40B4-BE49-F238E27FC236}">
                <a16:creationId xmlns:a16="http://schemas.microsoft.com/office/drawing/2014/main" id="{F46BC1C9-C0CC-4407-8F38-8DD3C3E81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190" y="3189537"/>
            <a:ext cx="457695" cy="1240402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5E7F161-DFFB-4D32-9025-45D82E630120}"/>
              </a:ext>
            </a:extLst>
          </p:cNvPr>
          <p:cNvCxnSpPr>
            <a:cxnSpLocks/>
          </p:cNvCxnSpPr>
          <p:nvPr/>
        </p:nvCxnSpPr>
        <p:spPr bwMode="auto">
          <a:xfrm flipH="1">
            <a:off x="3347864" y="4089636"/>
            <a:ext cx="1082327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EA744A9-2EC7-4225-8C65-0694A52065FD}"/>
              </a:ext>
            </a:extLst>
          </p:cNvPr>
          <p:cNvCxnSpPr>
            <a:cxnSpLocks/>
          </p:cNvCxnSpPr>
          <p:nvPr/>
        </p:nvCxnSpPr>
        <p:spPr bwMode="auto">
          <a:xfrm flipH="1">
            <a:off x="3998142" y="4269656"/>
            <a:ext cx="432048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84">
            <a:extLst>
              <a:ext uri="{FF2B5EF4-FFF2-40B4-BE49-F238E27FC236}">
                <a16:creationId xmlns:a16="http://schemas.microsoft.com/office/drawing/2014/main" id="{508D19F5-D3EC-4E12-94BF-2C06A727A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304" y="3253632"/>
            <a:ext cx="550028" cy="113208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ALU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9DAB1B4-24AB-442F-A479-C38D76486B1C}"/>
              </a:ext>
            </a:extLst>
          </p:cNvPr>
          <p:cNvCxnSpPr>
            <a:cxnSpLocks/>
          </p:cNvCxnSpPr>
          <p:nvPr/>
        </p:nvCxnSpPr>
        <p:spPr bwMode="auto">
          <a:xfrm flipH="1">
            <a:off x="3347864" y="3333552"/>
            <a:ext cx="1093996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297CD284-B273-4A40-AED0-6F1BB7705529}"/>
              </a:ext>
            </a:extLst>
          </p:cNvPr>
          <p:cNvCxnSpPr>
            <a:cxnSpLocks/>
          </p:cNvCxnSpPr>
          <p:nvPr/>
        </p:nvCxnSpPr>
        <p:spPr bwMode="auto">
          <a:xfrm flipH="1">
            <a:off x="6790333" y="3837608"/>
            <a:ext cx="181823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07ED3EC-3813-4428-989E-E2EC664B494F}"/>
              </a:ext>
            </a:extLst>
          </p:cNvPr>
          <p:cNvCxnSpPr>
            <a:cxnSpLocks/>
          </p:cNvCxnSpPr>
          <p:nvPr/>
        </p:nvCxnSpPr>
        <p:spPr bwMode="auto">
          <a:xfrm>
            <a:off x="6972156" y="3837608"/>
            <a:ext cx="0" cy="98286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99EBF6C-771C-4410-8A97-5FB75B31AD62}"/>
              </a:ext>
            </a:extLst>
          </p:cNvPr>
          <p:cNvCxnSpPr>
            <a:cxnSpLocks/>
          </p:cNvCxnSpPr>
          <p:nvPr/>
        </p:nvCxnSpPr>
        <p:spPr bwMode="auto">
          <a:xfrm>
            <a:off x="3995936" y="4269656"/>
            <a:ext cx="0" cy="55081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20FEB114-053B-4288-BA55-2895AFD78561}"/>
              </a:ext>
            </a:extLst>
          </p:cNvPr>
          <p:cNvCxnSpPr>
            <a:cxnSpLocks/>
          </p:cNvCxnSpPr>
          <p:nvPr/>
        </p:nvCxnSpPr>
        <p:spPr bwMode="auto">
          <a:xfrm>
            <a:off x="3347864" y="3333552"/>
            <a:ext cx="0" cy="75608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242B5F5F-D363-4C02-8612-F358BC3F6833}"/>
              </a:ext>
            </a:extLst>
          </p:cNvPr>
          <p:cNvCxnSpPr>
            <a:cxnSpLocks/>
          </p:cNvCxnSpPr>
          <p:nvPr/>
        </p:nvCxnSpPr>
        <p:spPr bwMode="auto">
          <a:xfrm>
            <a:off x="2195736" y="2434389"/>
            <a:ext cx="0" cy="135247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82" name="文本框 84">
            <a:extLst>
              <a:ext uri="{FF2B5EF4-FFF2-40B4-BE49-F238E27FC236}">
                <a16:creationId xmlns:a16="http://schemas.microsoft.com/office/drawing/2014/main" id="{C1EB2AE2-D412-4513-ABB0-106CCBA69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1842" y="2308054"/>
            <a:ext cx="297236" cy="48543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+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4DE59DD0-AEBF-4928-A2E5-5D9CC95045D8}"/>
              </a:ext>
            </a:extLst>
          </p:cNvPr>
          <p:cNvCxnSpPr>
            <a:cxnSpLocks/>
          </p:cNvCxnSpPr>
          <p:nvPr/>
        </p:nvCxnSpPr>
        <p:spPr bwMode="auto">
          <a:xfrm flipH="1">
            <a:off x="2195737" y="2434389"/>
            <a:ext cx="506105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EC0EF5D8-4E37-4341-8CFC-4AB4B9E7D04A}"/>
              </a:ext>
            </a:extLst>
          </p:cNvPr>
          <p:cNvCxnSpPr>
            <a:cxnSpLocks/>
          </p:cNvCxnSpPr>
          <p:nvPr/>
        </p:nvCxnSpPr>
        <p:spPr bwMode="auto">
          <a:xfrm>
            <a:off x="3203848" y="2168860"/>
            <a:ext cx="0" cy="38270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8BBC7B48-0692-4CE0-978F-123FD923A578}"/>
              </a:ext>
            </a:extLst>
          </p:cNvPr>
          <p:cNvCxnSpPr>
            <a:cxnSpLocks/>
          </p:cNvCxnSpPr>
          <p:nvPr/>
        </p:nvCxnSpPr>
        <p:spPr bwMode="auto">
          <a:xfrm>
            <a:off x="971528" y="2168860"/>
            <a:ext cx="2232320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C0B66B49-3E00-464C-A6CF-C1BAAD86DC4D}"/>
              </a:ext>
            </a:extLst>
          </p:cNvPr>
          <p:cNvCxnSpPr>
            <a:cxnSpLocks/>
          </p:cNvCxnSpPr>
          <p:nvPr/>
        </p:nvCxnSpPr>
        <p:spPr bwMode="auto">
          <a:xfrm>
            <a:off x="971528" y="2168860"/>
            <a:ext cx="0" cy="16180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34">
            <a:extLst>
              <a:ext uri="{FF2B5EF4-FFF2-40B4-BE49-F238E27FC236}">
                <a16:creationId xmlns:a16="http://schemas.microsoft.com/office/drawing/2014/main" id="{CEB72BBB-0EF6-4F4C-B7DF-3ABB02A5AE4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312374" y="2562660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9B8A9937-1092-4007-8EAE-9FD59B1CEDE5}"/>
              </a:ext>
            </a:extLst>
          </p:cNvPr>
          <p:cNvCxnSpPr>
            <a:cxnSpLocks/>
          </p:cNvCxnSpPr>
          <p:nvPr/>
        </p:nvCxnSpPr>
        <p:spPr bwMode="auto">
          <a:xfrm flipH="1">
            <a:off x="3075073" y="3801604"/>
            <a:ext cx="262384" cy="0"/>
          </a:xfrm>
          <a:prstGeom prst="line">
            <a:avLst/>
          </a:prstGeom>
          <a:ln w="25400">
            <a:solidFill>
              <a:schemeClr val="tx1"/>
            </a:solidFill>
            <a:headEnd type="oval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81DBBFF0-27C1-4BB4-9984-C20BA3E353C1}"/>
              </a:ext>
            </a:extLst>
          </p:cNvPr>
          <p:cNvCxnSpPr>
            <a:cxnSpLocks/>
          </p:cNvCxnSpPr>
          <p:nvPr/>
        </p:nvCxnSpPr>
        <p:spPr bwMode="auto">
          <a:xfrm flipH="1">
            <a:off x="2440205" y="2673571"/>
            <a:ext cx="265388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7845651A-526F-4A49-9B0E-297BDF8EF59B}"/>
              </a:ext>
            </a:extLst>
          </p:cNvPr>
          <p:cNvCxnSpPr>
            <a:cxnSpLocks/>
          </p:cNvCxnSpPr>
          <p:nvPr/>
        </p:nvCxnSpPr>
        <p:spPr bwMode="auto">
          <a:xfrm flipH="1">
            <a:off x="3010468" y="2547272"/>
            <a:ext cx="193380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98AE0818-081E-47AA-BD3F-E68136DF936D}"/>
              </a:ext>
            </a:extLst>
          </p:cNvPr>
          <p:cNvCxnSpPr>
            <a:cxnSpLocks/>
          </p:cNvCxnSpPr>
          <p:nvPr/>
        </p:nvCxnSpPr>
        <p:spPr bwMode="auto">
          <a:xfrm flipH="1">
            <a:off x="4887885" y="3577890"/>
            <a:ext cx="1352419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34">
            <a:extLst>
              <a:ext uri="{FF2B5EF4-FFF2-40B4-BE49-F238E27FC236}">
                <a16:creationId xmlns:a16="http://schemas.microsoft.com/office/drawing/2014/main" id="{559879BB-D941-47C3-AB01-5AF1633C1CD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441784" y="3071489"/>
            <a:ext cx="1138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rj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8" name="TextBox 34">
            <a:extLst>
              <a:ext uri="{FF2B5EF4-FFF2-40B4-BE49-F238E27FC236}">
                <a16:creationId xmlns:a16="http://schemas.microsoft.com/office/drawing/2014/main" id="{F2B226D8-11B3-44D5-B399-072AC0A100F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425926" y="3804930"/>
            <a:ext cx="1827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rd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18" name="直接连接符 217">
            <a:extLst>
              <a:ext uri="{FF2B5EF4-FFF2-40B4-BE49-F238E27FC236}">
                <a16:creationId xmlns:a16="http://schemas.microsoft.com/office/drawing/2014/main" id="{DC796EEA-F073-439F-94F6-B3A530A0892F}"/>
              </a:ext>
            </a:extLst>
          </p:cNvPr>
          <p:cNvCxnSpPr>
            <a:cxnSpLocks/>
          </p:cNvCxnSpPr>
          <p:nvPr/>
        </p:nvCxnSpPr>
        <p:spPr bwMode="auto">
          <a:xfrm>
            <a:off x="3998142" y="4820471"/>
            <a:ext cx="2974014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5DDE6A48-1A93-45F1-8A22-B366A455B8D6}"/>
              </a:ext>
            </a:extLst>
          </p:cNvPr>
          <p:cNvCxnSpPr>
            <a:cxnSpLocks/>
          </p:cNvCxnSpPr>
          <p:nvPr/>
        </p:nvCxnSpPr>
        <p:spPr bwMode="auto">
          <a:xfrm flipH="1">
            <a:off x="2008057" y="3789040"/>
            <a:ext cx="619727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连接符 301">
            <a:extLst>
              <a:ext uri="{FF2B5EF4-FFF2-40B4-BE49-F238E27FC236}">
                <a16:creationId xmlns:a16="http://schemas.microsoft.com/office/drawing/2014/main" id="{8167E47D-E499-4D35-BE09-5FD772317218}"/>
              </a:ext>
            </a:extLst>
          </p:cNvPr>
          <p:cNvCxnSpPr>
            <a:cxnSpLocks/>
          </p:cNvCxnSpPr>
          <p:nvPr/>
        </p:nvCxnSpPr>
        <p:spPr bwMode="auto">
          <a:xfrm flipH="1">
            <a:off x="971528" y="3789040"/>
            <a:ext cx="756157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D4BF81D1-72A1-4AB3-8B23-75B900C1725E}"/>
              </a:ext>
            </a:extLst>
          </p:cNvPr>
          <p:cNvGrpSpPr/>
          <p:nvPr/>
        </p:nvGrpSpPr>
        <p:grpSpPr>
          <a:xfrm>
            <a:off x="5288186" y="3909616"/>
            <a:ext cx="952118" cy="507121"/>
            <a:chOff x="927978" y="2700022"/>
            <a:chExt cx="952118" cy="559048"/>
          </a:xfrm>
        </p:grpSpPr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4B0B3507-4BBD-4C2F-BB0F-14DB70DE694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3128142"/>
              <a:ext cx="265388" cy="0"/>
            </a:xfrm>
            <a:prstGeom prst="line">
              <a:avLst/>
            </a:prstGeom>
            <a:ln w="25400">
              <a:solidFill>
                <a:srgbClr val="0070C0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32CEE7F4-C222-4D5D-8245-3BE80E60867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2850307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64135CE7-75A3-465E-BE8B-867CD4BCA913}"/>
                </a:ext>
              </a:extLst>
            </p:cNvPr>
            <p:cNvSpPr/>
            <p:nvPr/>
          </p:nvSpPr>
          <p:spPr bwMode="auto">
            <a:xfrm>
              <a:off x="1180348" y="2700022"/>
              <a:ext cx="253680" cy="559048"/>
            </a:xfrm>
            <a:prstGeom prst="ellips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latin typeface="Arial" charset="0"/>
                </a:rPr>
                <a:t>1</a:t>
              </a: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E5D4E73F-A759-4F30-8915-9FE0D845D19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34029" y="3009070"/>
              <a:ext cx="446067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标题 312">
            <a:extLst>
              <a:ext uri="{FF2B5EF4-FFF2-40B4-BE49-F238E27FC236}">
                <a16:creationId xmlns:a16="http://schemas.microsoft.com/office/drawing/2014/main" id="{610BFFBD-B4BA-4567-B584-7E37C2B3D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单周期数据通路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addi.w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内容占位符 2">
            <a:extLst>
              <a:ext uri="{FF2B5EF4-FFF2-40B4-BE49-F238E27FC236}">
                <a16:creationId xmlns:a16="http://schemas.microsoft.com/office/drawing/2014/main" id="{FED0630C-14A1-4D09-A290-B746F2FA27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511143"/>
          </a:xfrm>
        </p:spPr>
        <p:txBody>
          <a:bodyPr/>
          <a:lstStyle/>
          <a:p>
            <a:r>
              <a:rPr lang="it-IT" altLang="zh-CN" sz="2400" b="0"/>
              <a:t>addi.w  rd, rj, si12	  # rd = rj + SE(si12)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292B6F7-3951-44ED-9512-C208D925984D}"/>
              </a:ext>
            </a:extLst>
          </p:cNvPr>
          <p:cNvGrpSpPr/>
          <p:nvPr/>
        </p:nvGrpSpPr>
        <p:grpSpPr>
          <a:xfrm>
            <a:off x="3337457" y="4089636"/>
            <a:ext cx="1950976" cy="1332148"/>
            <a:chOff x="3337457" y="4089636"/>
            <a:chExt cx="1950976" cy="1332148"/>
          </a:xfrm>
        </p:grpSpPr>
        <p:sp>
          <p:nvSpPr>
            <p:cNvPr id="51" name="文本框 84">
              <a:extLst>
                <a:ext uri="{FF2B5EF4-FFF2-40B4-BE49-F238E27FC236}">
                  <a16:creationId xmlns:a16="http://schemas.microsoft.com/office/drawing/2014/main" id="{49D14512-A9AD-4309-A54B-48666CCD8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0190" y="5094874"/>
              <a:ext cx="457695" cy="326910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SE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3453408F-9994-4A78-8C07-EA5B99559CF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337457" y="5256995"/>
              <a:ext cx="1103042" cy="0"/>
            </a:xfrm>
            <a:prstGeom prst="line">
              <a:avLst/>
            </a:prstGeom>
            <a:ln w="25400">
              <a:solidFill>
                <a:srgbClr val="0070C0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8FFC3999-9FF0-440E-9C92-E008A6699D2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887885" y="5250644"/>
              <a:ext cx="400548" cy="0"/>
            </a:xfrm>
            <a:prstGeom prst="line">
              <a:avLst/>
            </a:prstGeom>
            <a:ln w="25400">
              <a:solidFill>
                <a:srgbClr val="0070C0"/>
              </a:solidFill>
              <a:headEnd type="non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2A6A5202-7FCC-4E66-8362-A6CDC45B0E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83104" y="4297970"/>
              <a:ext cx="0" cy="952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Box 34">
              <a:extLst>
                <a:ext uri="{FF2B5EF4-FFF2-40B4-BE49-F238E27FC236}">
                  <a16:creationId xmlns:a16="http://schemas.microsoft.com/office/drawing/2014/main" id="{A91AE321-B069-41FA-8126-06B06C1DA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441784" y="4970059"/>
              <a:ext cx="37510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si12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C9BC41F5-C1D0-46BD-BD18-A299A02ABF5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47864" y="4089636"/>
              <a:ext cx="0" cy="116100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F064471A-5F36-48BF-A66D-F9AAEFCD8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700185"/>
            <a:ext cx="8229600" cy="465119"/>
          </a:xfrm>
          <a:prstGeom prst="rect">
            <a:avLst/>
          </a:prstGeom>
        </p:spPr>
      </p:pic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1C97D914-B6BA-4F21-8D68-0348D9EFFF1C}"/>
              </a:ext>
            </a:extLst>
          </p:cNvPr>
          <p:cNvCxnSpPr>
            <a:cxnSpLocks/>
          </p:cNvCxnSpPr>
          <p:nvPr/>
        </p:nvCxnSpPr>
        <p:spPr bwMode="auto">
          <a:xfrm flipH="1">
            <a:off x="4887885" y="3577890"/>
            <a:ext cx="1352419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页脚占位符 1">
            <a:extLst>
              <a:ext uri="{FF2B5EF4-FFF2-40B4-BE49-F238E27FC236}">
                <a16:creationId xmlns:a16="http://schemas.microsoft.com/office/drawing/2014/main" id="{B579098B-C3C0-4AC4-8295-D50335962E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2024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计算机组成原理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(H)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灯片编号占位符 2">
            <a:extLst>
              <a:ext uri="{FF2B5EF4-FFF2-40B4-BE49-F238E27FC236}">
                <a16:creationId xmlns:a16="http://schemas.microsoft.com/office/drawing/2014/main" id="{6A31ABBE-54B0-43CB-BAA8-FD22FC741D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0930E-2265-4A0B-94A4-F48B63590D63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日期占位符 3">
            <a:extLst>
              <a:ext uri="{FF2B5EF4-FFF2-40B4-BE49-F238E27FC236}">
                <a16:creationId xmlns:a16="http://schemas.microsoft.com/office/drawing/2014/main" id="{BA112384-555A-4218-813F-BAD8E509881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42FDAC-1506-48ED-BF5C-ABDCCD126CA6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2024/4/1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53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38CEC43B-F51E-4861-80CB-88B4DC477102}"/>
              </a:ext>
            </a:extLst>
          </p:cNvPr>
          <p:cNvCxnSpPr>
            <a:cxnSpLocks/>
          </p:cNvCxnSpPr>
          <p:nvPr/>
        </p:nvCxnSpPr>
        <p:spPr bwMode="auto">
          <a:xfrm>
            <a:off x="3998142" y="4929674"/>
            <a:ext cx="1542414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34">
            <a:extLst>
              <a:ext uri="{FF2B5EF4-FFF2-40B4-BE49-F238E27FC236}">
                <a16:creationId xmlns:a16="http://schemas.microsoft.com/office/drawing/2014/main" id="{EDF893DA-0164-4EC6-8E3A-F3821EDC3A8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426461" y="3362799"/>
            <a:ext cx="17152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rk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文本框 84">
            <a:extLst>
              <a:ext uri="{FF2B5EF4-FFF2-40B4-BE49-F238E27FC236}">
                <a16:creationId xmlns:a16="http://schemas.microsoft.com/office/drawing/2014/main" id="{6BA4213F-C7EA-4436-8A4B-9B8F54976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684" y="3405560"/>
            <a:ext cx="280110" cy="780040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vert270"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E567572-8E1B-42C7-B40F-FDEA3FF49D29}"/>
              </a:ext>
            </a:extLst>
          </p:cNvPr>
          <p:cNvCxnSpPr>
            <a:cxnSpLocks/>
          </p:cNvCxnSpPr>
          <p:nvPr/>
        </p:nvCxnSpPr>
        <p:spPr bwMode="auto">
          <a:xfrm flipH="1">
            <a:off x="3347865" y="3609020"/>
            <a:ext cx="1093995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84">
            <a:extLst>
              <a:ext uri="{FF2B5EF4-FFF2-40B4-BE49-F238E27FC236}">
                <a16:creationId xmlns:a16="http://schemas.microsoft.com/office/drawing/2014/main" id="{D33EED27-BAA8-4E2A-A9D6-E89B333D2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784" y="3420423"/>
            <a:ext cx="457695" cy="765178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E70C486-17D1-41B9-A3EB-7A3BA15DE6BF}"/>
              </a:ext>
            </a:extLst>
          </p:cNvPr>
          <p:cNvCxnSpPr>
            <a:cxnSpLocks/>
          </p:cNvCxnSpPr>
          <p:nvPr/>
        </p:nvCxnSpPr>
        <p:spPr bwMode="auto">
          <a:xfrm flipH="1">
            <a:off x="4887886" y="4045942"/>
            <a:ext cx="476202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84">
            <a:extLst>
              <a:ext uri="{FF2B5EF4-FFF2-40B4-BE49-F238E27FC236}">
                <a16:creationId xmlns:a16="http://schemas.microsoft.com/office/drawing/2014/main" id="{F46BC1C9-C0CC-4407-8F38-8DD3C3E81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190" y="3189537"/>
            <a:ext cx="457695" cy="1240402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5E7F161-DFFB-4D32-9025-45D82E630120}"/>
              </a:ext>
            </a:extLst>
          </p:cNvPr>
          <p:cNvCxnSpPr>
            <a:cxnSpLocks/>
          </p:cNvCxnSpPr>
          <p:nvPr/>
        </p:nvCxnSpPr>
        <p:spPr bwMode="auto">
          <a:xfrm flipH="1">
            <a:off x="3347864" y="4089636"/>
            <a:ext cx="1082327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EA744A9-2EC7-4225-8C65-0694A52065FD}"/>
              </a:ext>
            </a:extLst>
          </p:cNvPr>
          <p:cNvCxnSpPr>
            <a:cxnSpLocks/>
          </p:cNvCxnSpPr>
          <p:nvPr/>
        </p:nvCxnSpPr>
        <p:spPr bwMode="auto">
          <a:xfrm flipH="1">
            <a:off x="3998142" y="4269656"/>
            <a:ext cx="432048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84">
            <a:extLst>
              <a:ext uri="{FF2B5EF4-FFF2-40B4-BE49-F238E27FC236}">
                <a16:creationId xmlns:a16="http://schemas.microsoft.com/office/drawing/2014/main" id="{508D19F5-D3EC-4E12-94BF-2C06A727A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304" y="3253632"/>
            <a:ext cx="550028" cy="113208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ALU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9DAB1B4-24AB-442F-A479-C38D76486B1C}"/>
              </a:ext>
            </a:extLst>
          </p:cNvPr>
          <p:cNvCxnSpPr>
            <a:cxnSpLocks/>
          </p:cNvCxnSpPr>
          <p:nvPr/>
        </p:nvCxnSpPr>
        <p:spPr bwMode="auto">
          <a:xfrm flipH="1">
            <a:off x="3347864" y="3333552"/>
            <a:ext cx="1093996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07ED3EC-3813-4428-989E-E2EC664B494F}"/>
              </a:ext>
            </a:extLst>
          </p:cNvPr>
          <p:cNvCxnSpPr>
            <a:cxnSpLocks/>
          </p:cNvCxnSpPr>
          <p:nvPr/>
        </p:nvCxnSpPr>
        <p:spPr bwMode="auto">
          <a:xfrm>
            <a:off x="6972156" y="3837608"/>
            <a:ext cx="0" cy="98286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99EBF6C-771C-4410-8A97-5FB75B31AD62}"/>
              </a:ext>
            </a:extLst>
          </p:cNvPr>
          <p:cNvCxnSpPr>
            <a:cxnSpLocks/>
          </p:cNvCxnSpPr>
          <p:nvPr/>
        </p:nvCxnSpPr>
        <p:spPr bwMode="auto">
          <a:xfrm>
            <a:off x="3995936" y="4269656"/>
            <a:ext cx="0" cy="65882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20FEB114-053B-4288-BA55-2895AFD78561}"/>
              </a:ext>
            </a:extLst>
          </p:cNvPr>
          <p:cNvCxnSpPr>
            <a:cxnSpLocks/>
          </p:cNvCxnSpPr>
          <p:nvPr/>
        </p:nvCxnSpPr>
        <p:spPr bwMode="auto">
          <a:xfrm>
            <a:off x="3347864" y="3333552"/>
            <a:ext cx="0" cy="192344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242B5F5F-D363-4C02-8612-F358BC3F6833}"/>
              </a:ext>
            </a:extLst>
          </p:cNvPr>
          <p:cNvCxnSpPr>
            <a:cxnSpLocks/>
          </p:cNvCxnSpPr>
          <p:nvPr/>
        </p:nvCxnSpPr>
        <p:spPr bwMode="auto">
          <a:xfrm>
            <a:off x="2195736" y="2434389"/>
            <a:ext cx="0" cy="135247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82" name="文本框 84">
            <a:extLst>
              <a:ext uri="{FF2B5EF4-FFF2-40B4-BE49-F238E27FC236}">
                <a16:creationId xmlns:a16="http://schemas.microsoft.com/office/drawing/2014/main" id="{C1EB2AE2-D412-4513-ABB0-106CCBA69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1842" y="2308054"/>
            <a:ext cx="297236" cy="48543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+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4DE59DD0-AEBF-4928-A2E5-5D9CC95045D8}"/>
              </a:ext>
            </a:extLst>
          </p:cNvPr>
          <p:cNvCxnSpPr>
            <a:cxnSpLocks/>
          </p:cNvCxnSpPr>
          <p:nvPr/>
        </p:nvCxnSpPr>
        <p:spPr bwMode="auto">
          <a:xfrm flipH="1">
            <a:off x="2195737" y="2434389"/>
            <a:ext cx="506105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EC0EF5D8-4E37-4341-8CFC-4AB4B9E7D04A}"/>
              </a:ext>
            </a:extLst>
          </p:cNvPr>
          <p:cNvCxnSpPr>
            <a:cxnSpLocks/>
          </p:cNvCxnSpPr>
          <p:nvPr/>
        </p:nvCxnSpPr>
        <p:spPr bwMode="auto">
          <a:xfrm>
            <a:off x="3203848" y="2168860"/>
            <a:ext cx="0" cy="38270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8BBC7B48-0692-4CE0-978F-123FD923A578}"/>
              </a:ext>
            </a:extLst>
          </p:cNvPr>
          <p:cNvCxnSpPr>
            <a:cxnSpLocks/>
          </p:cNvCxnSpPr>
          <p:nvPr/>
        </p:nvCxnSpPr>
        <p:spPr bwMode="auto">
          <a:xfrm>
            <a:off x="971528" y="2168860"/>
            <a:ext cx="2232320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C0B66B49-3E00-464C-A6CF-C1BAAD86DC4D}"/>
              </a:ext>
            </a:extLst>
          </p:cNvPr>
          <p:cNvCxnSpPr>
            <a:cxnSpLocks/>
          </p:cNvCxnSpPr>
          <p:nvPr/>
        </p:nvCxnSpPr>
        <p:spPr bwMode="auto">
          <a:xfrm>
            <a:off x="971528" y="2168860"/>
            <a:ext cx="0" cy="16180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34">
            <a:extLst>
              <a:ext uri="{FF2B5EF4-FFF2-40B4-BE49-F238E27FC236}">
                <a16:creationId xmlns:a16="http://schemas.microsoft.com/office/drawing/2014/main" id="{CEB72BBB-0EF6-4F4C-B7DF-3ABB02A5AE4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312374" y="2562660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9B8A9937-1092-4007-8EAE-9FD59B1CEDE5}"/>
              </a:ext>
            </a:extLst>
          </p:cNvPr>
          <p:cNvCxnSpPr>
            <a:cxnSpLocks/>
          </p:cNvCxnSpPr>
          <p:nvPr/>
        </p:nvCxnSpPr>
        <p:spPr bwMode="auto">
          <a:xfrm flipH="1">
            <a:off x="3075073" y="3801604"/>
            <a:ext cx="262384" cy="0"/>
          </a:xfrm>
          <a:prstGeom prst="line">
            <a:avLst/>
          </a:prstGeom>
          <a:ln w="25400">
            <a:solidFill>
              <a:schemeClr val="tx1"/>
            </a:solidFill>
            <a:headEnd type="oval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81DBBFF0-27C1-4BB4-9984-C20BA3E353C1}"/>
              </a:ext>
            </a:extLst>
          </p:cNvPr>
          <p:cNvCxnSpPr>
            <a:cxnSpLocks/>
          </p:cNvCxnSpPr>
          <p:nvPr/>
        </p:nvCxnSpPr>
        <p:spPr bwMode="auto">
          <a:xfrm flipH="1">
            <a:off x="2440205" y="2673571"/>
            <a:ext cx="265388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7845651A-526F-4A49-9B0E-297BDF8EF59B}"/>
              </a:ext>
            </a:extLst>
          </p:cNvPr>
          <p:cNvCxnSpPr>
            <a:cxnSpLocks/>
          </p:cNvCxnSpPr>
          <p:nvPr/>
        </p:nvCxnSpPr>
        <p:spPr bwMode="auto">
          <a:xfrm flipH="1">
            <a:off x="3010468" y="2547272"/>
            <a:ext cx="193380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98AE0818-081E-47AA-BD3F-E68136DF936D}"/>
              </a:ext>
            </a:extLst>
          </p:cNvPr>
          <p:cNvCxnSpPr>
            <a:cxnSpLocks/>
          </p:cNvCxnSpPr>
          <p:nvPr/>
        </p:nvCxnSpPr>
        <p:spPr bwMode="auto">
          <a:xfrm flipH="1">
            <a:off x="4887885" y="3577890"/>
            <a:ext cx="1352419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34">
            <a:extLst>
              <a:ext uri="{FF2B5EF4-FFF2-40B4-BE49-F238E27FC236}">
                <a16:creationId xmlns:a16="http://schemas.microsoft.com/office/drawing/2014/main" id="{559879BB-D941-47C3-AB01-5AF1633C1CD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441784" y="3071489"/>
            <a:ext cx="1138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rj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8" name="TextBox 34">
            <a:extLst>
              <a:ext uri="{FF2B5EF4-FFF2-40B4-BE49-F238E27FC236}">
                <a16:creationId xmlns:a16="http://schemas.microsoft.com/office/drawing/2014/main" id="{F2B226D8-11B3-44D5-B399-072AC0A100F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425926" y="3804930"/>
            <a:ext cx="1827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rd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5DDE6A48-1A93-45F1-8A22-B366A455B8D6}"/>
              </a:ext>
            </a:extLst>
          </p:cNvPr>
          <p:cNvCxnSpPr>
            <a:cxnSpLocks/>
          </p:cNvCxnSpPr>
          <p:nvPr/>
        </p:nvCxnSpPr>
        <p:spPr bwMode="auto">
          <a:xfrm flipH="1">
            <a:off x="2008057" y="3786861"/>
            <a:ext cx="619727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连接符 301">
            <a:extLst>
              <a:ext uri="{FF2B5EF4-FFF2-40B4-BE49-F238E27FC236}">
                <a16:creationId xmlns:a16="http://schemas.microsoft.com/office/drawing/2014/main" id="{8167E47D-E499-4D35-BE09-5FD772317218}"/>
              </a:ext>
            </a:extLst>
          </p:cNvPr>
          <p:cNvCxnSpPr>
            <a:cxnSpLocks/>
          </p:cNvCxnSpPr>
          <p:nvPr/>
        </p:nvCxnSpPr>
        <p:spPr bwMode="auto">
          <a:xfrm flipH="1">
            <a:off x="971528" y="3789040"/>
            <a:ext cx="756157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D4BF81D1-72A1-4AB3-8B23-75B900C1725E}"/>
              </a:ext>
            </a:extLst>
          </p:cNvPr>
          <p:cNvGrpSpPr/>
          <p:nvPr/>
        </p:nvGrpSpPr>
        <p:grpSpPr>
          <a:xfrm>
            <a:off x="5288186" y="3909616"/>
            <a:ext cx="952118" cy="507121"/>
            <a:chOff x="927978" y="2700022"/>
            <a:chExt cx="952118" cy="559048"/>
          </a:xfrm>
        </p:grpSpPr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4B0B3507-4BBD-4C2F-BB0F-14DB70DE694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3128142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32CEE7F4-C222-4D5D-8245-3BE80E60867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2850307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64135CE7-75A3-465E-BE8B-867CD4BCA913}"/>
                </a:ext>
              </a:extLst>
            </p:cNvPr>
            <p:cNvSpPr/>
            <p:nvPr/>
          </p:nvSpPr>
          <p:spPr bwMode="auto">
            <a:xfrm>
              <a:off x="1180348" y="2700022"/>
              <a:ext cx="253680" cy="559048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latin typeface="Arial" charset="0"/>
                </a:rPr>
                <a:t>1</a:t>
              </a: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E5D4E73F-A759-4F30-8915-9FE0D845D19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34029" y="3009070"/>
              <a:ext cx="446067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84">
            <a:extLst>
              <a:ext uri="{FF2B5EF4-FFF2-40B4-BE49-F238E27FC236}">
                <a16:creationId xmlns:a16="http://schemas.microsoft.com/office/drawing/2014/main" id="{49D14512-A9AD-4309-A54B-48666CCD8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190" y="5094874"/>
            <a:ext cx="457695" cy="32691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3453408F-9994-4A78-8C07-EA5B99559CFD}"/>
              </a:ext>
            </a:extLst>
          </p:cNvPr>
          <p:cNvCxnSpPr>
            <a:cxnSpLocks/>
          </p:cNvCxnSpPr>
          <p:nvPr/>
        </p:nvCxnSpPr>
        <p:spPr bwMode="auto">
          <a:xfrm flipH="1">
            <a:off x="3337457" y="5256995"/>
            <a:ext cx="1103042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FFC3999-9FF0-440E-9C92-E008A6699D2C}"/>
              </a:ext>
            </a:extLst>
          </p:cNvPr>
          <p:cNvCxnSpPr>
            <a:cxnSpLocks/>
          </p:cNvCxnSpPr>
          <p:nvPr/>
        </p:nvCxnSpPr>
        <p:spPr bwMode="auto">
          <a:xfrm flipH="1">
            <a:off x="4887885" y="5250644"/>
            <a:ext cx="400548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A6A5202-7FCC-4E66-8362-A6CDC45B0ED1}"/>
              </a:ext>
            </a:extLst>
          </p:cNvPr>
          <p:cNvCxnSpPr>
            <a:cxnSpLocks/>
          </p:cNvCxnSpPr>
          <p:nvPr/>
        </p:nvCxnSpPr>
        <p:spPr bwMode="auto">
          <a:xfrm>
            <a:off x="5283104" y="4297970"/>
            <a:ext cx="0" cy="9526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Box 34">
            <a:extLst>
              <a:ext uri="{FF2B5EF4-FFF2-40B4-BE49-F238E27FC236}">
                <a16:creationId xmlns:a16="http://schemas.microsoft.com/office/drawing/2014/main" id="{A91AE321-B069-41FA-8126-06B06C1DA4F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441784" y="4970059"/>
            <a:ext cx="37510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si12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EDCA079A-8289-40B6-8763-CE026FF59D7F}"/>
              </a:ext>
            </a:extLst>
          </p:cNvPr>
          <p:cNvGrpSpPr/>
          <p:nvPr/>
        </p:nvGrpSpPr>
        <p:grpSpPr>
          <a:xfrm rot="10800000">
            <a:off x="5541597" y="4701704"/>
            <a:ext cx="759731" cy="507121"/>
            <a:chOff x="927978" y="2700022"/>
            <a:chExt cx="759731" cy="559048"/>
          </a:xfrm>
        </p:grpSpPr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45979594-2089-44C0-8521-F7BA209F830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3128142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C5BFBF76-BCC1-42D4-B88C-AB8C98F5B8F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2850307"/>
              <a:ext cx="265388" cy="0"/>
            </a:xfrm>
            <a:prstGeom prst="line">
              <a:avLst/>
            </a:prstGeom>
            <a:ln w="25400">
              <a:solidFill>
                <a:srgbClr val="0070C0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14DDFFB0-D510-456F-A714-BF54495EF752}"/>
                </a:ext>
              </a:extLst>
            </p:cNvPr>
            <p:cNvSpPr/>
            <p:nvPr/>
          </p:nvSpPr>
          <p:spPr bwMode="auto">
            <a:xfrm rot="10800000">
              <a:off x="1180348" y="2700022"/>
              <a:ext cx="253680" cy="559048"/>
            </a:xfrm>
            <a:prstGeom prst="ellips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latin typeface="Arial" charset="0"/>
                </a:rPr>
                <a:t>1</a:t>
              </a: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22ABD35D-27AD-483C-9204-8AD23B1BE53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34028" y="3009070"/>
              <a:ext cx="25368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BBF0595F-0598-4878-87FC-BFC5C905BC6C}"/>
              </a:ext>
            </a:extLst>
          </p:cNvPr>
          <p:cNvCxnSpPr>
            <a:cxnSpLocks/>
          </p:cNvCxnSpPr>
          <p:nvPr/>
        </p:nvCxnSpPr>
        <p:spPr bwMode="auto">
          <a:xfrm>
            <a:off x="6271420" y="4820471"/>
            <a:ext cx="700736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标题 312">
            <a:extLst>
              <a:ext uri="{FF2B5EF4-FFF2-40B4-BE49-F238E27FC236}">
                <a16:creationId xmlns:a16="http://schemas.microsoft.com/office/drawing/2014/main" id="{08FA811D-E891-4796-B91F-136CD6AA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单周期数据通路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ld.w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内容占位符 2">
            <a:extLst>
              <a:ext uri="{FF2B5EF4-FFF2-40B4-BE49-F238E27FC236}">
                <a16:creationId xmlns:a16="http://schemas.microsoft.com/office/drawing/2014/main" id="{04EA5C7C-1CAC-4436-87F1-795509BFEE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511143"/>
          </a:xfrm>
        </p:spPr>
        <p:txBody>
          <a:bodyPr/>
          <a:lstStyle/>
          <a:p>
            <a:r>
              <a:rPr lang="it-IT" altLang="zh-CN" sz="2400" b="0"/>
              <a:t>ld.w  rd, rj, si12       # rd = M[rj + SE(si12)]</a:t>
            </a: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8DC42411-E5CF-43F8-BE3C-1F22AE666F3E}"/>
              </a:ext>
            </a:extLst>
          </p:cNvPr>
          <p:cNvCxnSpPr>
            <a:cxnSpLocks/>
          </p:cNvCxnSpPr>
          <p:nvPr/>
        </p:nvCxnSpPr>
        <p:spPr bwMode="auto">
          <a:xfrm flipH="1">
            <a:off x="6790332" y="3837608"/>
            <a:ext cx="181824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A8BB9933-ECFB-4213-9D47-389D32E20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700185"/>
            <a:ext cx="8229590" cy="465119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27206DF6-15E3-49FC-BC77-8FD6A8FA3C98}"/>
              </a:ext>
            </a:extLst>
          </p:cNvPr>
          <p:cNvGrpSpPr/>
          <p:nvPr/>
        </p:nvGrpSpPr>
        <p:grpSpPr>
          <a:xfrm>
            <a:off x="6271420" y="3577890"/>
            <a:ext cx="1828972" cy="1494609"/>
            <a:chOff x="6271420" y="3577890"/>
            <a:chExt cx="1828972" cy="1494609"/>
          </a:xfrm>
        </p:grpSpPr>
        <p:sp>
          <p:nvSpPr>
            <p:cNvPr id="55" name="文本框 84">
              <a:extLst>
                <a:ext uri="{FF2B5EF4-FFF2-40B4-BE49-F238E27FC236}">
                  <a16:creationId xmlns:a16="http://schemas.microsoft.com/office/drawing/2014/main" id="{3014C2C2-4373-46A5-A748-221148CDFD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4561" y="3577890"/>
              <a:ext cx="457695" cy="838846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M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007361C7-1D2E-4E7B-B8F4-4B750C5229E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872256" y="3981624"/>
              <a:ext cx="228136" cy="0"/>
            </a:xfrm>
            <a:prstGeom prst="line">
              <a:avLst/>
            </a:prstGeom>
            <a:ln w="25400">
              <a:solidFill>
                <a:srgbClr val="0070C0"/>
              </a:solidFill>
              <a:headEnd type="non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4F821828-CD97-41BA-BF8E-36F16AC00F1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00392" y="3981624"/>
              <a:ext cx="0" cy="10908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1856BECD-A680-4B0A-B65D-DF181156D0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71420" y="5072499"/>
              <a:ext cx="1828972" cy="0"/>
            </a:xfrm>
            <a:prstGeom prst="line">
              <a:avLst/>
            </a:prstGeom>
            <a:ln w="25400">
              <a:solidFill>
                <a:srgbClr val="0070C0"/>
              </a:solidFill>
              <a:headEnd type="non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346302A3-64A2-45E7-970E-AF758ADFF59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972156" y="3837608"/>
              <a:ext cx="445924" cy="0"/>
            </a:xfrm>
            <a:prstGeom prst="line">
              <a:avLst/>
            </a:prstGeom>
            <a:ln w="25400">
              <a:solidFill>
                <a:srgbClr val="0070C0"/>
              </a:solidFill>
              <a:headEnd type="triangle" w="sm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页脚占位符 1">
            <a:extLst>
              <a:ext uri="{FF2B5EF4-FFF2-40B4-BE49-F238E27FC236}">
                <a16:creationId xmlns:a16="http://schemas.microsoft.com/office/drawing/2014/main" id="{DFADF948-5B0D-44CF-B836-349B567315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2024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计算机组成原理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(H)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灯片编号占位符 2">
            <a:extLst>
              <a:ext uri="{FF2B5EF4-FFF2-40B4-BE49-F238E27FC236}">
                <a16:creationId xmlns:a16="http://schemas.microsoft.com/office/drawing/2014/main" id="{3FCD0A76-B802-48D5-825F-41211FCD8D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0930E-2265-4A0B-94A4-F48B63590D63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日期占位符 3">
            <a:extLst>
              <a:ext uri="{FF2B5EF4-FFF2-40B4-BE49-F238E27FC236}">
                <a16:creationId xmlns:a16="http://schemas.microsoft.com/office/drawing/2014/main" id="{356DEFB2-1F88-4CD0-88FE-A9F7E489BDE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74A926-C814-4CF9-877E-3E9A58227582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2024/4/1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97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38CEC43B-F51E-4861-80CB-88B4DC477102}"/>
              </a:ext>
            </a:extLst>
          </p:cNvPr>
          <p:cNvCxnSpPr>
            <a:cxnSpLocks/>
          </p:cNvCxnSpPr>
          <p:nvPr/>
        </p:nvCxnSpPr>
        <p:spPr bwMode="auto">
          <a:xfrm>
            <a:off x="3998142" y="4929674"/>
            <a:ext cx="1542414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34">
            <a:extLst>
              <a:ext uri="{FF2B5EF4-FFF2-40B4-BE49-F238E27FC236}">
                <a16:creationId xmlns:a16="http://schemas.microsoft.com/office/drawing/2014/main" id="{EDF893DA-0164-4EC6-8E3A-F3821EDC3A8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426461" y="3362799"/>
            <a:ext cx="17152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rk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文本框 84">
            <a:extLst>
              <a:ext uri="{FF2B5EF4-FFF2-40B4-BE49-F238E27FC236}">
                <a16:creationId xmlns:a16="http://schemas.microsoft.com/office/drawing/2014/main" id="{6BA4213F-C7EA-4436-8A4B-9B8F54976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684" y="3405560"/>
            <a:ext cx="280110" cy="780040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vert270"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E567572-8E1B-42C7-B40F-FDEA3FF49D29}"/>
              </a:ext>
            </a:extLst>
          </p:cNvPr>
          <p:cNvCxnSpPr>
            <a:cxnSpLocks/>
          </p:cNvCxnSpPr>
          <p:nvPr/>
        </p:nvCxnSpPr>
        <p:spPr bwMode="auto">
          <a:xfrm flipH="1">
            <a:off x="3347864" y="3605173"/>
            <a:ext cx="461347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84">
            <a:extLst>
              <a:ext uri="{FF2B5EF4-FFF2-40B4-BE49-F238E27FC236}">
                <a16:creationId xmlns:a16="http://schemas.microsoft.com/office/drawing/2014/main" id="{D33EED27-BAA8-4E2A-A9D6-E89B333D2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784" y="3420423"/>
            <a:ext cx="457695" cy="765178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E70C486-17D1-41B9-A3EB-7A3BA15DE6BF}"/>
              </a:ext>
            </a:extLst>
          </p:cNvPr>
          <p:cNvCxnSpPr>
            <a:cxnSpLocks/>
          </p:cNvCxnSpPr>
          <p:nvPr/>
        </p:nvCxnSpPr>
        <p:spPr bwMode="auto">
          <a:xfrm flipH="1">
            <a:off x="4887886" y="4045942"/>
            <a:ext cx="476202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84">
            <a:extLst>
              <a:ext uri="{FF2B5EF4-FFF2-40B4-BE49-F238E27FC236}">
                <a16:creationId xmlns:a16="http://schemas.microsoft.com/office/drawing/2014/main" id="{F46BC1C9-C0CC-4407-8F38-8DD3C3E81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190" y="3189537"/>
            <a:ext cx="457695" cy="1240402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5E7F161-DFFB-4D32-9025-45D82E630120}"/>
              </a:ext>
            </a:extLst>
          </p:cNvPr>
          <p:cNvCxnSpPr>
            <a:cxnSpLocks/>
          </p:cNvCxnSpPr>
          <p:nvPr/>
        </p:nvCxnSpPr>
        <p:spPr bwMode="auto">
          <a:xfrm flipH="1">
            <a:off x="3347864" y="4089636"/>
            <a:ext cx="1082327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EA744A9-2EC7-4225-8C65-0694A52065FD}"/>
              </a:ext>
            </a:extLst>
          </p:cNvPr>
          <p:cNvCxnSpPr>
            <a:cxnSpLocks/>
          </p:cNvCxnSpPr>
          <p:nvPr/>
        </p:nvCxnSpPr>
        <p:spPr bwMode="auto">
          <a:xfrm flipH="1">
            <a:off x="3998142" y="4269656"/>
            <a:ext cx="432048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84">
            <a:extLst>
              <a:ext uri="{FF2B5EF4-FFF2-40B4-BE49-F238E27FC236}">
                <a16:creationId xmlns:a16="http://schemas.microsoft.com/office/drawing/2014/main" id="{508D19F5-D3EC-4E12-94BF-2C06A727A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304" y="3253632"/>
            <a:ext cx="550028" cy="113208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ALU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9DAB1B4-24AB-442F-A479-C38D76486B1C}"/>
              </a:ext>
            </a:extLst>
          </p:cNvPr>
          <p:cNvCxnSpPr>
            <a:cxnSpLocks/>
          </p:cNvCxnSpPr>
          <p:nvPr/>
        </p:nvCxnSpPr>
        <p:spPr bwMode="auto">
          <a:xfrm flipH="1">
            <a:off x="3347864" y="3333552"/>
            <a:ext cx="1093996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07ED3EC-3813-4428-989E-E2EC664B494F}"/>
              </a:ext>
            </a:extLst>
          </p:cNvPr>
          <p:cNvCxnSpPr>
            <a:cxnSpLocks/>
          </p:cNvCxnSpPr>
          <p:nvPr/>
        </p:nvCxnSpPr>
        <p:spPr bwMode="auto">
          <a:xfrm>
            <a:off x="6972156" y="3837608"/>
            <a:ext cx="0" cy="98286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99EBF6C-771C-4410-8A97-5FB75B31AD62}"/>
              </a:ext>
            </a:extLst>
          </p:cNvPr>
          <p:cNvCxnSpPr>
            <a:cxnSpLocks/>
          </p:cNvCxnSpPr>
          <p:nvPr/>
        </p:nvCxnSpPr>
        <p:spPr bwMode="auto">
          <a:xfrm>
            <a:off x="3995936" y="4269656"/>
            <a:ext cx="0" cy="65882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20FEB114-053B-4288-BA55-2895AFD78561}"/>
              </a:ext>
            </a:extLst>
          </p:cNvPr>
          <p:cNvCxnSpPr>
            <a:cxnSpLocks/>
          </p:cNvCxnSpPr>
          <p:nvPr/>
        </p:nvCxnSpPr>
        <p:spPr bwMode="auto">
          <a:xfrm>
            <a:off x="3347864" y="3333552"/>
            <a:ext cx="0" cy="192344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242B5F5F-D363-4C02-8612-F358BC3F6833}"/>
              </a:ext>
            </a:extLst>
          </p:cNvPr>
          <p:cNvCxnSpPr>
            <a:cxnSpLocks/>
          </p:cNvCxnSpPr>
          <p:nvPr/>
        </p:nvCxnSpPr>
        <p:spPr bwMode="auto">
          <a:xfrm>
            <a:off x="2195736" y="2434389"/>
            <a:ext cx="0" cy="135247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82" name="文本框 84">
            <a:extLst>
              <a:ext uri="{FF2B5EF4-FFF2-40B4-BE49-F238E27FC236}">
                <a16:creationId xmlns:a16="http://schemas.microsoft.com/office/drawing/2014/main" id="{C1EB2AE2-D412-4513-ABB0-106CCBA69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1842" y="2308054"/>
            <a:ext cx="297236" cy="48543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+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4DE59DD0-AEBF-4928-A2E5-5D9CC95045D8}"/>
              </a:ext>
            </a:extLst>
          </p:cNvPr>
          <p:cNvCxnSpPr>
            <a:cxnSpLocks/>
          </p:cNvCxnSpPr>
          <p:nvPr/>
        </p:nvCxnSpPr>
        <p:spPr bwMode="auto">
          <a:xfrm flipH="1">
            <a:off x="2195737" y="2434389"/>
            <a:ext cx="506105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EC0EF5D8-4E37-4341-8CFC-4AB4B9E7D04A}"/>
              </a:ext>
            </a:extLst>
          </p:cNvPr>
          <p:cNvCxnSpPr>
            <a:cxnSpLocks/>
          </p:cNvCxnSpPr>
          <p:nvPr/>
        </p:nvCxnSpPr>
        <p:spPr bwMode="auto">
          <a:xfrm>
            <a:off x="3203848" y="2168860"/>
            <a:ext cx="0" cy="38270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8BBC7B48-0692-4CE0-978F-123FD923A578}"/>
              </a:ext>
            </a:extLst>
          </p:cNvPr>
          <p:cNvCxnSpPr>
            <a:cxnSpLocks/>
          </p:cNvCxnSpPr>
          <p:nvPr/>
        </p:nvCxnSpPr>
        <p:spPr bwMode="auto">
          <a:xfrm>
            <a:off x="971528" y="2168860"/>
            <a:ext cx="2232320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C0B66B49-3E00-464C-A6CF-C1BAAD86DC4D}"/>
              </a:ext>
            </a:extLst>
          </p:cNvPr>
          <p:cNvCxnSpPr>
            <a:cxnSpLocks/>
          </p:cNvCxnSpPr>
          <p:nvPr/>
        </p:nvCxnSpPr>
        <p:spPr bwMode="auto">
          <a:xfrm>
            <a:off x="971528" y="2168860"/>
            <a:ext cx="0" cy="16180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34">
            <a:extLst>
              <a:ext uri="{FF2B5EF4-FFF2-40B4-BE49-F238E27FC236}">
                <a16:creationId xmlns:a16="http://schemas.microsoft.com/office/drawing/2014/main" id="{CEB72BBB-0EF6-4F4C-B7DF-3ABB02A5AE4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312374" y="2562660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9B8A9937-1092-4007-8EAE-9FD59B1CEDE5}"/>
              </a:ext>
            </a:extLst>
          </p:cNvPr>
          <p:cNvCxnSpPr>
            <a:cxnSpLocks/>
          </p:cNvCxnSpPr>
          <p:nvPr/>
        </p:nvCxnSpPr>
        <p:spPr bwMode="auto">
          <a:xfrm flipH="1">
            <a:off x="3075073" y="3801604"/>
            <a:ext cx="262384" cy="0"/>
          </a:xfrm>
          <a:prstGeom prst="line">
            <a:avLst/>
          </a:prstGeom>
          <a:ln w="25400">
            <a:solidFill>
              <a:schemeClr val="tx1"/>
            </a:solidFill>
            <a:headEnd type="oval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81DBBFF0-27C1-4BB4-9984-C20BA3E353C1}"/>
              </a:ext>
            </a:extLst>
          </p:cNvPr>
          <p:cNvCxnSpPr>
            <a:cxnSpLocks/>
          </p:cNvCxnSpPr>
          <p:nvPr/>
        </p:nvCxnSpPr>
        <p:spPr bwMode="auto">
          <a:xfrm flipH="1">
            <a:off x="2440205" y="2673571"/>
            <a:ext cx="265388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7845651A-526F-4A49-9B0E-297BDF8EF59B}"/>
              </a:ext>
            </a:extLst>
          </p:cNvPr>
          <p:cNvCxnSpPr>
            <a:cxnSpLocks/>
          </p:cNvCxnSpPr>
          <p:nvPr/>
        </p:nvCxnSpPr>
        <p:spPr bwMode="auto">
          <a:xfrm flipH="1">
            <a:off x="3010468" y="2547272"/>
            <a:ext cx="193380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98AE0818-081E-47AA-BD3F-E68136DF936D}"/>
              </a:ext>
            </a:extLst>
          </p:cNvPr>
          <p:cNvCxnSpPr>
            <a:cxnSpLocks/>
          </p:cNvCxnSpPr>
          <p:nvPr/>
        </p:nvCxnSpPr>
        <p:spPr bwMode="auto">
          <a:xfrm flipH="1">
            <a:off x="4887885" y="3577890"/>
            <a:ext cx="1352419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34">
            <a:extLst>
              <a:ext uri="{FF2B5EF4-FFF2-40B4-BE49-F238E27FC236}">
                <a16:creationId xmlns:a16="http://schemas.microsoft.com/office/drawing/2014/main" id="{559879BB-D941-47C3-AB01-5AF1633C1CD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441784" y="3071489"/>
            <a:ext cx="1138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rj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8" name="TextBox 34">
            <a:extLst>
              <a:ext uri="{FF2B5EF4-FFF2-40B4-BE49-F238E27FC236}">
                <a16:creationId xmlns:a16="http://schemas.microsoft.com/office/drawing/2014/main" id="{F2B226D8-11B3-44D5-B399-072AC0A100F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425926" y="3804930"/>
            <a:ext cx="1827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rd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5DDE6A48-1A93-45F1-8A22-B366A455B8D6}"/>
              </a:ext>
            </a:extLst>
          </p:cNvPr>
          <p:cNvCxnSpPr>
            <a:cxnSpLocks/>
          </p:cNvCxnSpPr>
          <p:nvPr/>
        </p:nvCxnSpPr>
        <p:spPr bwMode="auto">
          <a:xfrm flipH="1">
            <a:off x="2008057" y="3786861"/>
            <a:ext cx="619727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连接符 301">
            <a:extLst>
              <a:ext uri="{FF2B5EF4-FFF2-40B4-BE49-F238E27FC236}">
                <a16:creationId xmlns:a16="http://schemas.microsoft.com/office/drawing/2014/main" id="{8167E47D-E499-4D35-BE09-5FD772317218}"/>
              </a:ext>
            </a:extLst>
          </p:cNvPr>
          <p:cNvCxnSpPr>
            <a:cxnSpLocks/>
          </p:cNvCxnSpPr>
          <p:nvPr/>
        </p:nvCxnSpPr>
        <p:spPr bwMode="auto">
          <a:xfrm flipH="1">
            <a:off x="971528" y="3789040"/>
            <a:ext cx="756157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D4BF81D1-72A1-4AB3-8B23-75B900C1725E}"/>
              </a:ext>
            </a:extLst>
          </p:cNvPr>
          <p:cNvGrpSpPr/>
          <p:nvPr/>
        </p:nvGrpSpPr>
        <p:grpSpPr>
          <a:xfrm>
            <a:off x="5288186" y="3909616"/>
            <a:ext cx="952118" cy="507121"/>
            <a:chOff x="927978" y="2700022"/>
            <a:chExt cx="952118" cy="559048"/>
          </a:xfrm>
        </p:grpSpPr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4B0B3507-4BBD-4C2F-BB0F-14DB70DE694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3128142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32CEE7F4-C222-4D5D-8245-3BE80E60867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2850307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64135CE7-75A3-465E-BE8B-867CD4BCA913}"/>
                </a:ext>
              </a:extLst>
            </p:cNvPr>
            <p:cNvSpPr/>
            <p:nvPr/>
          </p:nvSpPr>
          <p:spPr bwMode="auto">
            <a:xfrm>
              <a:off x="1180348" y="2700022"/>
              <a:ext cx="253680" cy="559048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latin typeface="Arial" charset="0"/>
                </a:rPr>
                <a:t>1</a:t>
              </a: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E5D4E73F-A759-4F30-8915-9FE0D845D19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34029" y="3009070"/>
              <a:ext cx="446067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84">
            <a:extLst>
              <a:ext uri="{FF2B5EF4-FFF2-40B4-BE49-F238E27FC236}">
                <a16:creationId xmlns:a16="http://schemas.microsoft.com/office/drawing/2014/main" id="{49D14512-A9AD-4309-A54B-48666CCD8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190" y="5094874"/>
            <a:ext cx="457695" cy="32691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3453408F-9994-4A78-8C07-EA5B99559CFD}"/>
              </a:ext>
            </a:extLst>
          </p:cNvPr>
          <p:cNvCxnSpPr>
            <a:cxnSpLocks/>
          </p:cNvCxnSpPr>
          <p:nvPr/>
        </p:nvCxnSpPr>
        <p:spPr bwMode="auto">
          <a:xfrm flipH="1">
            <a:off x="3337457" y="5256995"/>
            <a:ext cx="1103042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FFC3999-9FF0-440E-9C92-E008A6699D2C}"/>
              </a:ext>
            </a:extLst>
          </p:cNvPr>
          <p:cNvCxnSpPr>
            <a:cxnSpLocks/>
          </p:cNvCxnSpPr>
          <p:nvPr/>
        </p:nvCxnSpPr>
        <p:spPr bwMode="auto">
          <a:xfrm flipH="1">
            <a:off x="4887885" y="5250644"/>
            <a:ext cx="400548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A6A5202-7FCC-4E66-8362-A6CDC45B0ED1}"/>
              </a:ext>
            </a:extLst>
          </p:cNvPr>
          <p:cNvCxnSpPr>
            <a:cxnSpLocks/>
          </p:cNvCxnSpPr>
          <p:nvPr/>
        </p:nvCxnSpPr>
        <p:spPr bwMode="auto">
          <a:xfrm>
            <a:off x="5283104" y="4297970"/>
            <a:ext cx="0" cy="9526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Box 34">
            <a:extLst>
              <a:ext uri="{FF2B5EF4-FFF2-40B4-BE49-F238E27FC236}">
                <a16:creationId xmlns:a16="http://schemas.microsoft.com/office/drawing/2014/main" id="{A91AE321-B069-41FA-8126-06B06C1DA4F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441784" y="4970059"/>
            <a:ext cx="37510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si12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5" name="文本框 84">
            <a:extLst>
              <a:ext uri="{FF2B5EF4-FFF2-40B4-BE49-F238E27FC236}">
                <a16:creationId xmlns:a16="http://schemas.microsoft.com/office/drawing/2014/main" id="{3014C2C2-4373-46A5-A748-221148CDF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4561" y="3577890"/>
            <a:ext cx="457695" cy="838846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007361C7-1D2E-4E7B-B8F4-4B750C5229E8}"/>
              </a:ext>
            </a:extLst>
          </p:cNvPr>
          <p:cNvCxnSpPr>
            <a:cxnSpLocks/>
          </p:cNvCxnSpPr>
          <p:nvPr/>
        </p:nvCxnSpPr>
        <p:spPr bwMode="auto">
          <a:xfrm flipH="1">
            <a:off x="7872256" y="3981624"/>
            <a:ext cx="228136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F821828-CD97-41BA-BF8E-36F16AC00F15}"/>
              </a:ext>
            </a:extLst>
          </p:cNvPr>
          <p:cNvCxnSpPr>
            <a:cxnSpLocks/>
          </p:cNvCxnSpPr>
          <p:nvPr/>
        </p:nvCxnSpPr>
        <p:spPr bwMode="auto">
          <a:xfrm>
            <a:off x="8100392" y="3981624"/>
            <a:ext cx="0" cy="109087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856BECD-A680-4B0A-B65D-DF181156D02B}"/>
              </a:ext>
            </a:extLst>
          </p:cNvPr>
          <p:cNvCxnSpPr>
            <a:cxnSpLocks/>
          </p:cNvCxnSpPr>
          <p:nvPr/>
        </p:nvCxnSpPr>
        <p:spPr bwMode="auto">
          <a:xfrm>
            <a:off x="6271420" y="5072499"/>
            <a:ext cx="1828972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EDCA079A-8289-40B6-8763-CE026FF59D7F}"/>
              </a:ext>
            </a:extLst>
          </p:cNvPr>
          <p:cNvGrpSpPr/>
          <p:nvPr/>
        </p:nvGrpSpPr>
        <p:grpSpPr>
          <a:xfrm rot="10800000">
            <a:off x="5541597" y="4701704"/>
            <a:ext cx="759731" cy="507121"/>
            <a:chOff x="927978" y="2700022"/>
            <a:chExt cx="759731" cy="559048"/>
          </a:xfrm>
        </p:grpSpPr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45979594-2089-44C0-8521-F7BA209F830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3128142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C5BFBF76-BCC1-42D4-B88C-AB8C98F5B8F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2850307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14DDFFB0-D510-456F-A714-BF54495EF752}"/>
                </a:ext>
              </a:extLst>
            </p:cNvPr>
            <p:cNvSpPr/>
            <p:nvPr/>
          </p:nvSpPr>
          <p:spPr bwMode="auto">
            <a:xfrm rot="10800000">
              <a:off x="1180348" y="2700022"/>
              <a:ext cx="253680" cy="559048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latin typeface="Arial" charset="0"/>
                </a:rPr>
                <a:t>1</a:t>
              </a: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22ABD35D-27AD-483C-9204-8AD23B1BE53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34028" y="3009070"/>
              <a:ext cx="25368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BBF0595F-0598-4878-87FC-BFC5C905BC6C}"/>
              </a:ext>
            </a:extLst>
          </p:cNvPr>
          <p:cNvCxnSpPr>
            <a:cxnSpLocks/>
          </p:cNvCxnSpPr>
          <p:nvPr/>
        </p:nvCxnSpPr>
        <p:spPr bwMode="auto">
          <a:xfrm>
            <a:off x="6271420" y="4820471"/>
            <a:ext cx="700736" cy="0"/>
          </a:xfrm>
          <a:prstGeom prst="line">
            <a:avLst/>
          </a:prstGeom>
          <a:ln w="25400">
            <a:solidFill>
              <a:schemeClr val="tx1"/>
            </a:solidFill>
            <a:headEnd type="none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346302A3-64A2-45E7-970E-AF758ADFF593}"/>
              </a:ext>
            </a:extLst>
          </p:cNvPr>
          <p:cNvCxnSpPr>
            <a:cxnSpLocks/>
          </p:cNvCxnSpPr>
          <p:nvPr/>
        </p:nvCxnSpPr>
        <p:spPr bwMode="auto">
          <a:xfrm flipH="1">
            <a:off x="6790332" y="3837608"/>
            <a:ext cx="627747" cy="0"/>
          </a:xfrm>
          <a:prstGeom prst="line">
            <a:avLst/>
          </a:prstGeom>
          <a:ln w="25400">
            <a:solidFill>
              <a:schemeClr val="tx1"/>
            </a:solidFill>
            <a:headEnd type="triangle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4D18E5D3-32C2-4C49-8EF6-9658403AEC71}"/>
              </a:ext>
            </a:extLst>
          </p:cNvPr>
          <p:cNvGrpSpPr/>
          <p:nvPr/>
        </p:nvGrpSpPr>
        <p:grpSpPr>
          <a:xfrm>
            <a:off x="5072470" y="4045942"/>
            <a:ext cx="2342092" cy="511746"/>
            <a:chOff x="5072470" y="4045942"/>
            <a:chExt cx="2342092" cy="511746"/>
          </a:xfrm>
        </p:grpSpPr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53762707-BC50-4E74-92B4-3CC619C2308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072470" y="4557688"/>
              <a:ext cx="2115710" cy="0"/>
            </a:xfrm>
            <a:prstGeom prst="line">
              <a:avLst/>
            </a:prstGeom>
            <a:ln w="25400">
              <a:solidFill>
                <a:srgbClr val="0070C0"/>
              </a:solidFill>
              <a:headEnd type="non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B071AF4C-59D5-45C5-9AF2-7DCA2CF206A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74512" y="4045942"/>
              <a:ext cx="0" cy="5117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DEB55EC5-4B75-4675-9719-F38B5F882A6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88180" y="4189958"/>
              <a:ext cx="0" cy="36773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8B20C2BA-9DD2-4D94-A8C4-2516E987A6F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188180" y="4197785"/>
              <a:ext cx="226382" cy="0"/>
            </a:xfrm>
            <a:prstGeom prst="line">
              <a:avLst/>
            </a:prstGeom>
            <a:ln w="25400">
              <a:solidFill>
                <a:srgbClr val="0070C0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D7A1CB7E-066B-473D-85C7-3E7EF66A4E18}"/>
              </a:ext>
            </a:extLst>
          </p:cNvPr>
          <p:cNvCxnSpPr>
            <a:cxnSpLocks/>
          </p:cNvCxnSpPr>
          <p:nvPr/>
        </p:nvCxnSpPr>
        <p:spPr bwMode="auto">
          <a:xfrm>
            <a:off x="3685405" y="3847449"/>
            <a:ext cx="0" cy="24218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39622734-9424-4D0F-99EB-B15BBC338C75}"/>
              </a:ext>
            </a:extLst>
          </p:cNvPr>
          <p:cNvGrpSpPr/>
          <p:nvPr/>
        </p:nvGrpSpPr>
        <p:grpSpPr>
          <a:xfrm>
            <a:off x="3680767" y="3461939"/>
            <a:ext cx="759731" cy="507121"/>
            <a:chOff x="927978" y="2700022"/>
            <a:chExt cx="759731" cy="559048"/>
          </a:xfrm>
        </p:grpSpPr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928F9B0B-3845-4EAE-ACEA-90EE8295BF9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3139998"/>
              <a:ext cx="265388" cy="0"/>
            </a:xfrm>
            <a:prstGeom prst="line">
              <a:avLst/>
            </a:prstGeom>
            <a:ln w="25400">
              <a:solidFill>
                <a:srgbClr val="0070C0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1C3885CF-A353-43DA-9DBD-14E8822B935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7978" y="2857922"/>
              <a:ext cx="2653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BF61F61F-7786-4C03-898F-0AAFFFA084B9}"/>
                </a:ext>
              </a:extLst>
            </p:cNvPr>
            <p:cNvSpPr/>
            <p:nvPr/>
          </p:nvSpPr>
          <p:spPr bwMode="auto">
            <a:xfrm>
              <a:off x="1180348" y="2700022"/>
              <a:ext cx="253680" cy="559048"/>
            </a:xfrm>
            <a:prstGeom prst="ellips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latin typeface="Arial" charset="0"/>
                </a:rPr>
                <a:t>1</a:t>
              </a: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5E09B084-5C7E-4582-A2EA-D7D0268485D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34028" y="3007041"/>
              <a:ext cx="25368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标题 312">
            <a:extLst>
              <a:ext uri="{FF2B5EF4-FFF2-40B4-BE49-F238E27FC236}">
                <a16:creationId xmlns:a16="http://schemas.microsoft.com/office/drawing/2014/main" id="{FD9A4EE2-A8FA-4371-A38B-96F07F09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单周期数据通路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st.w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内容占位符 2">
            <a:extLst>
              <a:ext uri="{FF2B5EF4-FFF2-40B4-BE49-F238E27FC236}">
                <a16:creationId xmlns:a16="http://schemas.microsoft.com/office/drawing/2014/main" id="{3720B251-554D-422D-B27E-055E0FEBB2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511143"/>
          </a:xfrm>
        </p:spPr>
        <p:txBody>
          <a:bodyPr/>
          <a:lstStyle/>
          <a:p>
            <a:r>
              <a:rPr lang="it-IT" altLang="zh-CN" sz="2400" b="0"/>
              <a:t>st.w  rd, rj, si12       # M[rj + SE(si12)] = rd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2C857B-B022-4AD2-85AD-74D59F0D2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700185"/>
            <a:ext cx="8229596" cy="465119"/>
          </a:xfrm>
          <a:prstGeom prst="rect">
            <a:avLst/>
          </a:prstGeom>
        </p:spPr>
      </p:pic>
      <p:sp>
        <p:nvSpPr>
          <p:cNvPr id="94" name="页脚占位符 1">
            <a:extLst>
              <a:ext uri="{FF2B5EF4-FFF2-40B4-BE49-F238E27FC236}">
                <a16:creationId xmlns:a16="http://schemas.microsoft.com/office/drawing/2014/main" id="{76F4EE0A-EC71-40CB-840B-D4157ABB8D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2024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计算机组成原理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(H)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灯片编号占位符 2">
            <a:extLst>
              <a:ext uri="{FF2B5EF4-FFF2-40B4-BE49-F238E27FC236}">
                <a16:creationId xmlns:a16="http://schemas.microsoft.com/office/drawing/2014/main" id="{F7764D30-72E4-4CB4-8C31-ED50E2A5CB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0930E-2265-4A0B-94A4-F48B63590D63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日期占位符 3">
            <a:extLst>
              <a:ext uri="{FF2B5EF4-FFF2-40B4-BE49-F238E27FC236}">
                <a16:creationId xmlns:a16="http://schemas.microsoft.com/office/drawing/2014/main" id="{480D797F-AF0E-4441-9697-4B7EFAC6B91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69AE0F-449E-4D82-9DBE-46D2E0BC6BF5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2024/4/1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3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98696</TotalTime>
  <Words>3406</Words>
  <Application>Microsoft Office PowerPoint</Application>
  <PresentationFormat>全屏显示(4:3)</PresentationFormat>
  <Paragraphs>736</Paragraphs>
  <Slides>32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等线</vt:lpstr>
      <vt:lpstr>宋体</vt:lpstr>
      <vt:lpstr>微软雅黑</vt:lpstr>
      <vt:lpstr>Arial</vt:lpstr>
      <vt:lpstr>Times New Roman</vt:lpstr>
      <vt:lpstr>Wingdings</vt:lpstr>
      <vt:lpstr>Office 主题</vt:lpstr>
      <vt:lpstr>1_Office 主题</vt:lpstr>
      <vt:lpstr>实验三  单周期CPU设计</vt:lpstr>
      <vt:lpstr>实验目标</vt:lpstr>
      <vt:lpstr>实验内容</vt:lpstr>
      <vt:lpstr>LA32R C1指令集</vt:lpstr>
      <vt:lpstr>单周期数据通路</vt:lpstr>
      <vt:lpstr>单周期数据通路：add.w</vt:lpstr>
      <vt:lpstr>单周期数据通路：addi.w</vt:lpstr>
      <vt:lpstr>单周期数据通路：ld.w</vt:lpstr>
      <vt:lpstr>单周期数据通路：st.w</vt:lpstr>
      <vt:lpstr>单周期数据通路：bne (1)</vt:lpstr>
      <vt:lpstr>单周期数据通路：bne (2)</vt:lpstr>
      <vt:lpstr>单周期数据通路：lu12i.w </vt:lpstr>
      <vt:lpstr>单周期控制信号：add.w </vt:lpstr>
      <vt:lpstr>单周期控制信号：addi.w </vt:lpstr>
      <vt:lpstr>单周期控制信号：lu12i.w </vt:lpstr>
      <vt:lpstr>单周期控制信号：ld.w </vt:lpstr>
      <vt:lpstr>单周期控制信号：st.w </vt:lpstr>
      <vt:lpstr>单周期控制信号：bne</vt:lpstr>
      <vt:lpstr>仿真和上板验证</vt:lpstr>
      <vt:lpstr>minicpu_env</vt:lpstr>
      <vt:lpstr>mycpu_env</vt:lpstr>
      <vt:lpstr>PowerPoint 演示文稿</vt:lpstr>
      <vt:lpstr>PowerPoint 演示文稿</vt:lpstr>
      <vt:lpstr>基于trace比对的仿真验证</vt:lpstr>
      <vt:lpstr>串行调试单元</vt:lpstr>
      <vt:lpstr>调试接口信号</vt:lpstr>
      <vt:lpstr>调试命令</vt:lpstr>
      <vt:lpstr>调试命令 (续1)</vt:lpstr>
      <vt:lpstr>调试命令 (续2)</vt:lpstr>
      <vt:lpstr>调试命令 (续3)</vt:lpstr>
      <vt:lpstr>实验要求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ZJX</dc:creator>
  <cp:lastModifiedBy>ZJX</cp:lastModifiedBy>
  <cp:revision>1140</cp:revision>
  <cp:lastPrinted>2021-04-23T01:50:42Z</cp:lastPrinted>
  <dcterms:created xsi:type="dcterms:W3CDTF">1601-01-01T00:00:00Z</dcterms:created>
  <dcterms:modified xsi:type="dcterms:W3CDTF">2024-04-01T09:24:06Z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