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56" r:id="rId4"/>
    <p:sldId id="735" r:id="rId6"/>
    <p:sldId id="756" r:id="rId7"/>
    <p:sldId id="757" r:id="rId8"/>
    <p:sldId id="759" r:id="rId9"/>
    <p:sldId id="823" r:id="rId10"/>
    <p:sldId id="741" r:id="rId11"/>
    <p:sldId id="763" r:id="rId12"/>
    <p:sldId id="764" r:id="rId13"/>
    <p:sldId id="765" r:id="rId14"/>
    <p:sldId id="740" r:id="rId15"/>
    <p:sldId id="742" r:id="rId16"/>
    <p:sldId id="743" r:id="rId17"/>
    <p:sldId id="744" r:id="rId18"/>
    <p:sldId id="772" r:id="rId19"/>
    <p:sldId id="746" r:id="rId20"/>
    <p:sldId id="773" r:id="rId21"/>
    <p:sldId id="774" r:id="rId22"/>
    <p:sldId id="824" r:id="rId23"/>
    <p:sldId id="257" r:id="rId24"/>
    <p:sldId id="775" r:id="rId25"/>
    <p:sldId id="760" r:id="rId26"/>
    <p:sldId id="771" r:id="rId27"/>
    <p:sldId id="753" r:id="rId28"/>
    <p:sldId id="755" r:id="rId29"/>
    <p:sldId id="766" r:id="rId30"/>
    <p:sldId id="767" r:id="rId31"/>
    <p:sldId id="768" r:id="rId32"/>
    <p:sldId id="769" r:id="rId33"/>
    <p:sldId id="770" r:id="rId34"/>
    <p:sldId id="825" r:id="rId35"/>
    <p:sldId id="281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348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583127-9D17-4C28-851B-B31ECAC937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Verilog HDL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程序可以利用两个系统任务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$readmemb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$readmemh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，从文件中读取数据来初始化存储器。其语法格式（以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$readmemb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为例，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$readmemh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类似）如下： </a:t>
            </a:r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$readmemh("&lt;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数据文件名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&gt;",&lt;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存储器名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&gt;,&lt;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起始地址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&gt;,&lt;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终止地址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&gt;);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数据文件是文本格式，只能包含空白（空格、换行、制表格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tab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）、注释和二进制（对于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 readmemb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）或十六进制数据（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$readmemh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），数据中可以有不定值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、高阻值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、或者下画线，但不能包含位宽书名和格式说明。起始地址和结束地址是可选的。当地址出现在数据文件中时，其格式是字符“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@”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后跟上十六进制数据，例如：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@hhhh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。当读取中遇到地址说明符，会将地址后的数据存放到相应的地址中。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例如，从文件“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rx.vec”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中读取的第一个数字被存储在地址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中，下一个存储在地址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，并以此类推直到地址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$readmemb("rx.vex", MemA, 15, 30);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例如，文件</a:t>
            </a:r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init.vec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内容如下：</a:t>
            </a:r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@002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11111111  01010101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00000000  10101010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@008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1111zzzz  00001111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程序如下：</a:t>
            </a:r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reg [7:0] mem[0:9];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initial $readmemb("init.vec", mem);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则存储器中的内容如下：</a:t>
            </a:r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mem[0]=xxxxxxxx;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mem[1]=xxxxxxxx;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mem[2]=11111111;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mem[3]=01010101;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mem[4]=00000000;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mem[5]=10101010;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mem[6]=xxxxxxxx;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mem[7]=xxxxxxxx;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mem[8]=1111zzzz;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mem[9]=00001111;</a:t>
            </a:r>
            <a:endParaRPr lang="en-US" altLang="zh-CN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1678A-174B-42D2-9B39-12A831A6BF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80604020202020204" pitchFamily="34" charset="0"/>
            </a:endParaRPr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E288AC49-4879-4A49-AF2E-10911E3372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E288AC49-4879-4A49-AF2E-10911E3372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E17394F-E351-4672-8A67-322340BCBE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E17394F-E351-4672-8A67-322340BCBE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8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80604020202020204" pitchFamily="34" charset="0"/>
          <a:ea typeface="宋体" pitchFamily="2" charset="-122"/>
          <a:cs typeface="Arial" panose="0208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zh-CN" altLang="en-US"/>
              <a:t>一  运算器与存储器</a:t>
            </a:r>
            <a:endParaRPr lang="zh-CN" altLang="en-US" dirty="0"/>
          </a:p>
        </p:txBody>
      </p:sp>
      <p:sp>
        <p:nvSpPr>
          <p:cNvPr id="6147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614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06F495-C91B-46E1-8744-1E27A5D4AFB4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/>
              <a:t>2024</a:t>
            </a:r>
            <a:r>
              <a:rPr lang="zh-CN" altLang="en-US" sz="3200"/>
              <a:t>春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  <a:endParaRPr lang="zh-CN" altLang="en-US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COE file:</a:t>
            </a:r>
            <a:endParaRPr lang="en-US" altLang="zh-CN" dirty="0"/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; Sample Initialization file for a 32x16 distributed ROM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memory_initialization_radix</a:t>
            </a:r>
            <a:r>
              <a:rPr lang="en-US" altLang="zh-CN" dirty="0"/>
              <a:t> = 16;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memory_initialization_vector</a:t>
            </a:r>
            <a:r>
              <a:rPr lang="en-US" altLang="zh-CN" dirty="0"/>
              <a:t> =</a:t>
            </a:r>
            <a:endParaRPr lang="en-US" altLang="zh-CN" dirty="0"/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23f4 0721 11ff ABe1 0001 1 0A 0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/>
              <a:t>23f4 0721 11ff ABe1 0001 1 0A 0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</a:t>
            </a:r>
            <a:endParaRPr lang="en-US" altLang="zh-CN" dirty="0"/>
          </a:p>
          <a:p>
            <a:pPr marL="400050" lvl="1" indent="0">
              <a:buFontTx/>
              <a:buNone/>
            </a:pPr>
            <a:r>
              <a:rPr lang="en-US" altLang="zh-CN" dirty="0"/>
              <a:t>23f4  721  11ff  ABe1  1  1  A  0;</a:t>
            </a:r>
            <a:endParaRPr lang="zh-CN" altLang="en-US" sz="3200" dirty="0"/>
          </a:p>
        </p:txBody>
      </p:sp>
      <p:sp>
        <p:nvSpPr>
          <p:cNvPr id="31751" name="TextBox 34"/>
          <p:cNvSpPr txBox="1">
            <a:spLocks noChangeArrowheads="1"/>
          </p:cNvSpPr>
          <p:nvPr/>
        </p:nvSpPr>
        <p:spPr bwMode="auto">
          <a:xfrm>
            <a:off x="6186475" y="3546857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solidFill>
                  <a:srgbClr val="0070C0"/>
                </a:solidFill>
                <a:latin typeface="宋体" pitchFamily="2" charset="-122"/>
                <a:cs typeface="Arial" panose="02080604020202020204" pitchFamily="34" charset="0"/>
              </a:rPr>
              <a:t>逗号或空格分隔每项数据 </a:t>
            </a:r>
            <a:r>
              <a:rPr lang="en-US" altLang="zh-CN" sz="2000" b="0" dirty="0">
                <a:solidFill>
                  <a:srgbClr val="0070C0"/>
                </a:solidFill>
                <a:latin typeface="宋体" pitchFamily="2" charset="-122"/>
                <a:cs typeface="Arial" panose="02080604020202020204" pitchFamily="34" charset="0"/>
              </a:rPr>
              <a:t>(</a:t>
            </a:r>
            <a:r>
              <a:rPr lang="zh-CN" altLang="en-US" sz="2000" b="0" dirty="0">
                <a:solidFill>
                  <a:srgbClr val="0070C0"/>
                </a:solidFill>
                <a:latin typeface="宋体" pitchFamily="2" charset="-122"/>
                <a:cs typeface="Arial" panose="02080604020202020204" pitchFamily="34" charset="0"/>
              </a:rPr>
              <a:t>不允许为负数</a:t>
            </a:r>
            <a:r>
              <a:rPr lang="en-US" altLang="zh-CN" sz="2000" b="0" dirty="0">
                <a:solidFill>
                  <a:srgbClr val="0070C0"/>
                </a:solidFill>
                <a:latin typeface="宋体" pitchFamily="2" charset="-122"/>
                <a:cs typeface="Arial" panose="02080604020202020204" pitchFamily="34" charset="0"/>
              </a:rPr>
              <a:t>)</a:t>
            </a:r>
            <a:endParaRPr lang="zh-CN" altLang="en-US" sz="2000" b="0" dirty="0">
              <a:solidFill>
                <a:srgbClr val="0070C0"/>
              </a:solidFill>
              <a:latin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253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253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253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CF71E-C779-4365-B847-9C1EE0ACCA34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355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355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0F76C-9922-4D28-8806-41312E56C421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560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560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3CA04-DF11-4CD7-8943-A19280617F3F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7653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765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0A896-001C-4214-AA2A-2CED548A1ABA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9701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9702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C28EA-904C-4782-AA44-3FD03E4079AE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3175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9B780-608A-49DB-82B9-69BD06F13755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3379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3379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5FCDA-3ACD-4154-8183-5C81F2222A4C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pic>
        <p:nvPicPr>
          <p:cNvPr id="35847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DFEAA-897F-4A2F-A133-D87C9369D07E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238728" y="2241550"/>
            <a:ext cx="0" cy="37925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5517340" y="2276872"/>
            <a:ext cx="0" cy="3757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pic>
        <p:nvPicPr>
          <p:cNvPr id="36871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4A35F2-FE97-43B9-BD55-03850ED55363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266436" y="2241550"/>
            <a:ext cx="0" cy="3567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5544108" y="2276872"/>
            <a:ext cx="0" cy="3567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排序器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7967227" cy="482758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/>
              <a:t>排序存储器中数据，记录排序所耗时间，查看排序结果</a:t>
            </a:r>
            <a:endParaRPr lang="en-US" altLang="zh-CN" sz="2400"/>
          </a:p>
          <a:p>
            <a:pPr lvl="1" indent="-342900" eaLnBrk="1" hangingPunct="1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up</a:t>
            </a:r>
            <a:r>
              <a:rPr lang="zh-CN" altLang="en-US" sz="2000"/>
              <a:t>：</a:t>
            </a:r>
            <a:r>
              <a:rPr lang="en-US" altLang="zh-CN" sz="2000"/>
              <a:t>0 -- </a:t>
            </a:r>
            <a:r>
              <a:rPr lang="zh-CN" altLang="en-US" sz="2000"/>
              <a:t>降序，</a:t>
            </a:r>
            <a:r>
              <a:rPr lang="en-US" altLang="zh-CN" sz="2000"/>
              <a:t>1 -- </a:t>
            </a:r>
            <a:r>
              <a:rPr lang="zh-CN" altLang="en-US" sz="2000"/>
              <a:t>升序</a:t>
            </a:r>
            <a:endParaRPr lang="zh-CN" altLang="en-US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start</a:t>
            </a:r>
            <a:r>
              <a:rPr lang="zh-CN" altLang="en-US" sz="2000"/>
              <a:t>：启动排序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prior</a:t>
            </a:r>
            <a:r>
              <a:rPr lang="zh-CN" altLang="en-US" sz="2000"/>
              <a:t>：查看前一个数据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next</a:t>
            </a:r>
            <a:r>
              <a:rPr lang="zh-CN" altLang="en-US" sz="2000"/>
              <a:t>：查看后一个数据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done</a:t>
            </a:r>
            <a:r>
              <a:rPr lang="zh-CN" altLang="en-US" sz="2000"/>
              <a:t>：排序结束标志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index</a:t>
            </a:r>
            <a:r>
              <a:rPr lang="zh-CN" altLang="en-US" sz="2000"/>
              <a:t>：输出数据序号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data</a:t>
            </a:r>
            <a:r>
              <a:rPr lang="zh-CN" altLang="en-US" sz="2000"/>
              <a:t>：输出数据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count</a:t>
            </a:r>
            <a:r>
              <a:rPr lang="zh-CN" altLang="en-US" sz="2000"/>
              <a:t>：时钟周期数</a:t>
            </a:r>
            <a:endParaRPr lang="en-US" altLang="zh-CN" sz="200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  <a:defRPr/>
            </a:pPr>
            <a:r>
              <a:rPr lang="en-US" altLang="zh-CN" sz="2000"/>
              <a:t>clk, rstn</a:t>
            </a:r>
            <a:r>
              <a:rPr lang="zh-CN" altLang="en-US" sz="2000"/>
              <a:t>：时钟，复位</a:t>
            </a:r>
            <a:endParaRPr lang="zh-CN" altLang="en-US" sz="2400" dirty="0"/>
          </a:p>
        </p:txBody>
      </p:sp>
      <p:sp>
        <p:nvSpPr>
          <p:cNvPr id="1024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1024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1024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06D2-FE0C-4249-9BB1-28335225EFAE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84168" y="2803796"/>
            <a:ext cx="2343997" cy="2173376"/>
            <a:chOff x="6084168" y="2384884"/>
            <a:chExt cx="2343997" cy="1742360"/>
          </a:xfrm>
        </p:grpSpPr>
        <p:sp>
          <p:nvSpPr>
            <p:cNvPr id="44" name="文本框 149"/>
            <p:cNvSpPr txBox="1">
              <a:spLocks noChangeArrowheads="1"/>
            </p:cNvSpPr>
            <p:nvPr/>
          </p:nvSpPr>
          <p:spPr bwMode="auto">
            <a:xfrm>
              <a:off x="6554246" y="2384884"/>
              <a:ext cx="1402130" cy="1742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tIns="72000" rIns="0" bIns="0" anchor="t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SRT 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45" name="TextBox 32"/>
            <p:cNvSpPr txBox="1">
              <a:spLocks noChangeArrowheads="1"/>
            </p:cNvSpPr>
            <p:nvPr/>
          </p:nvSpPr>
          <p:spPr bwMode="auto">
            <a:xfrm>
              <a:off x="6619030" y="3713361"/>
              <a:ext cx="294750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80604020202020204" pitchFamily="34" charset="0"/>
                  <a:cs typeface="Arial" panose="02080604020202020204" pitchFamily="34" charset="0"/>
                </a:rPr>
                <a:t>clk</a:t>
              </a:r>
              <a:endParaRPr lang="zh-CN" altLang="en-US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085827" y="3874095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54"/>
            <p:cNvSpPr txBox="1">
              <a:spLocks noChangeArrowheads="1"/>
            </p:cNvSpPr>
            <p:nvPr/>
          </p:nvSpPr>
          <p:spPr bwMode="auto">
            <a:xfrm>
              <a:off x="6553650" y="2720636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start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6085827" y="2917207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2"/>
            <p:cNvSpPr txBox="1">
              <a:spLocks noChangeArrowheads="1"/>
            </p:cNvSpPr>
            <p:nvPr/>
          </p:nvSpPr>
          <p:spPr bwMode="auto">
            <a:xfrm>
              <a:off x="6618052" y="3490434"/>
              <a:ext cx="401932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80604020202020204" pitchFamily="34" charset="0"/>
                  <a:cs typeface="Arial" panose="02080604020202020204" pitchFamily="34" charset="0"/>
                </a:rPr>
                <a:t>rstn</a:t>
              </a:r>
              <a:endParaRPr lang="zh-CN" altLang="en-US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6084168" y="3645250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155"/>
            <p:cNvSpPr txBox="1">
              <a:spLocks noChangeArrowheads="1"/>
            </p:cNvSpPr>
            <p:nvPr/>
          </p:nvSpPr>
          <p:spPr bwMode="auto">
            <a:xfrm>
              <a:off x="7243236" y="2722665"/>
              <a:ext cx="728836" cy="34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rPr>
                <a:t>done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7955533" y="2919794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155"/>
            <p:cNvSpPr txBox="1">
              <a:spLocks noChangeArrowheads="1"/>
            </p:cNvSpPr>
            <p:nvPr/>
          </p:nvSpPr>
          <p:spPr bwMode="auto">
            <a:xfrm>
              <a:off x="7218412" y="2984143"/>
              <a:ext cx="736100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index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7972072" y="3180237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155"/>
            <p:cNvSpPr txBox="1">
              <a:spLocks noChangeArrowheads="1"/>
            </p:cNvSpPr>
            <p:nvPr/>
          </p:nvSpPr>
          <p:spPr bwMode="auto">
            <a:xfrm>
              <a:off x="7301517" y="3242828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data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7952584" y="3439114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55"/>
            <p:cNvSpPr txBox="1">
              <a:spLocks noChangeArrowheads="1"/>
            </p:cNvSpPr>
            <p:nvPr/>
          </p:nvSpPr>
          <p:spPr bwMode="auto">
            <a:xfrm>
              <a:off x="7185683" y="3488554"/>
              <a:ext cx="74892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count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7952166" y="3684293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154"/>
            <p:cNvSpPr txBox="1">
              <a:spLocks noChangeArrowheads="1"/>
            </p:cNvSpPr>
            <p:nvPr/>
          </p:nvSpPr>
          <p:spPr bwMode="auto">
            <a:xfrm>
              <a:off x="6544732" y="2954956"/>
              <a:ext cx="64633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prior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6085801" y="3150360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154"/>
            <p:cNvSpPr txBox="1">
              <a:spLocks noChangeArrowheads="1"/>
            </p:cNvSpPr>
            <p:nvPr/>
          </p:nvSpPr>
          <p:spPr bwMode="auto">
            <a:xfrm>
              <a:off x="6545280" y="3197593"/>
              <a:ext cx="62068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next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6085801" y="3395351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154"/>
            <p:cNvSpPr txBox="1">
              <a:spLocks noChangeArrowheads="1"/>
            </p:cNvSpPr>
            <p:nvPr/>
          </p:nvSpPr>
          <p:spPr bwMode="auto">
            <a:xfrm>
              <a:off x="6553895" y="2460976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up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095448" y="2675132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819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B8AA7-7849-42C5-8959-C586F6395846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8198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/>
              <a:t>熟练掌握</a:t>
            </a:r>
            <a:r>
              <a:rPr lang="zh-CN" altLang="en-US" sz="2400" dirty="0"/>
              <a:t>算术逻辑单元 </a:t>
            </a:r>
            <a:r>
              <a:rPr lang="en-US" altLang="zh-CN" sz="2400" dirty="0"/>
              <a:t>(ALU</a:t>
            </a:r>
            <a:r>
              <a:rPr lang="en-US" altLang="zh-CN" sz="2400"/>
              <a:t>) </a:t>
            </a:r>
            <a:r>
              <a:rPr lang="zh-CN" altLang="en-US" sz="2400"/>
              <a:t>、寄存器堆 </a:t>
            </a:r>
            <a:r>
              <a:rPr lang="en-US" altLang="zh-CN" sz="2400"/>
              <a:t>(RF)</a:t>
            </a:r>
            <a:r>
              <a:rPr lang="zh-CN" altLang="en-US" sz="2400"/>
              <a:t>和存储器</a:t>
            </a:r>
            <a:r>
              <a:rPr lang="en-US" altLang="zh-CN" sz="2400"/>
              <a:t> </a:t>
            </a:r>
            <a:r>
              <a:rPr lang="zh-CN" altLang="en-US" sz="2400"/>
              <a:t>的功能、时序及其应用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/>
              <a:t>掌握数据通路和控制器的设计和描述方法</a:t>
            </a:r>
            <a:endParaRPr lang="en-US" altLang="zh-CN" sz="2400"/>
          </a:p>
          <a:p>
            <a:pPr>
              <a:spcBef>
                <a:spcPts val="1200"/>
              </a:spcBef>
            </a:pPr>
            <a:r>
              <a:rPr lang="zh-CN" altLang="en-US" sz="2400"/>
              <a:t>了解查看电路性能和资源使用情况</a:t>
            </a:r>
            <a:endParaRPr lang="en-US" altLang="zh-CN" sz="240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排序器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750847" cy="482758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/>
              <a:t>工作过程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复位后，</a:t>
            </a:r>
            <a:r>
              <a:rPr lang="en-US" altLang="zh-CN" sz="2000"/>
              <a:t>done =1</a:t>
            </a:r>
            <a:r>
              <a:rPr lang="zh-CN" altLang="en-US" sz="2000"/>
              <a:t>，</a:t>
            </a:r>
            <a:r>
              <a:rPr lang="en-US" altLang="zh-CN" sz="2000"/>
              <a:t>index = count =0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启动排序后，</a:t>
            </a:r>
            <a:r>
              <a:rPr lang="en-US" altLang="zh-CN" sz="2000"/>
              <a:t>done = 0</a:t>
            </a:r>
            <a:r>
              <a:rPr lang="zh-CN" altLang="en-US" sz="2000"/>
              <a:t>，</a:t>
            </a:r>
            <a:r>
              <a:rPr lang="en-US" altLang="zh-CN" sz="2000"/>
              <a:t>count</a:t>
            </a:r>
            <a:r>
              <a:rPr lang="zh-CN" altLang="en-US" sz="2000"/>
              <a:t>递增计数；</a:t>
            </a:r>
            <a:endParaRPr lang="zh-CN" altLang="en-US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排序结束后，</a:t>
            </a:r>
            <a:r>
              <a:rPr lang="en-US" altLang="zh-CN" sz="2000"/>
              <a:t>done = 1</a:t>
            </a:r>
            <a:r>
              <a:rPr lang="zh-CN" altLang="en-US" sz="2000"/>
              <a:t>，</a:t>
            </a:r>
            <a:r>
              <a:rPr lang="en-US" altLang="zh-CN" sz="2000"/>
              <a:t>count</a:t>
            </a:r>
            <a:r>
              <a:rPr lang="zh-CN" altLang="en-US" sz="2000"/>
              <a:t>停止计数；</a:t>
            </a:r>
            <a:endParaRPr lang="zh-CN" altLang="en-US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通过</a:t>
            </a:r>
            <a:r>
              <a:rPr lang="en-US" altLang="zh-CN" sz="2000"/>
              <a:t>prior</a:t>
            </a:r>
            <a:r>
              <a:rPr lang="zh-CN" altLang="en-US" sz="2000"/>
              <a:t>或</a:t>
            </a:r>
            <a:r>
              <a:rPr lang="en-US" altLang="zh-CN" sz="2000"/>
              <a:t>next</a:t>
            </a:r>
            <a:r>
              <a:rPr lang="zh-CN" altLang="en-US" sz="2000"/>
              <a:t>，依次查看数据</a:t>
            </a:r>
            <a:endParaRPr lang="en-US" altLang="zh-CN" sz="20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/>
              <a:t>实现要求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存储器类型：分布式单端口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存储器容量：</a:t>
            </a:r>
            <a:r>
              <a:rPr lang="en-US" altLang="zh-CN" sz="2000"/>
              <a:t>1024</a:t>
            </a:r>
            <a:r>
              <a:rPr lang="zh-CN" altLang="en-US" sz="2000"/>
              <a:t>*</a:t>
            </a:r>
            <a:r>
              <a:rPr lang="en-US" altLang="zh-CN" sz="2000"/>
              <a:t>32</a:t>
            </a:r>
            <a:r>
              <a:rPr lang="zh-CN" altLang="en-US" sz="2000"/>
              <a:t>位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数据类型：</a:t>
            </a:r>
            <a:r>
              <a:rPr lang="en-US" altLang="zh-CN" sz="2000"/>
              <a:t>32</a:t>
            </a:r>
            <a:r>
              <a:rPr lang="zh-CN" altLang="en-US" sz="2000"/>
              <a:t>位无符号数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排序算法：冒泡排序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/>
              <a:t>用</a:t>
            </a:r>
            <a:r>
              <a:rPr lang="en-US" altLang="zh-CN" sz="2000"/>
              <a:t>ALU</a:t>
            </a:r>
            <a:r>
              <a:rPr lang="zh-CN" altLang="en-US" sz="2000"/>
              <a:t>实现待排序数据的比较</a:t>
            </a:r>
            <a:endParaRPr lang="en-US" altLang="zh-CN" sz="200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1024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1024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506D2-FE0C-4249-9BB1-28335225EFAE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084168" y="2803796"/>
            <a:ext cx="2343997" cy="2173376"/>
            <a:chOff x="6084168" y="2384884"/>
            <a:chExt cx="2343997" cy="1742360"/>
          </a:xfrm>
        </p:grpSpPr>
        <p:sp>
          <p:nvSpPr>
            <p:cNvPr id="30" name="文本框 149"/>
            <p:cNvSpPr txBox="1">
              <a:spLocks noChangeArrowheads="1"/>
            </p:cNvSpPr>
            <p:nvPr/>
          </p:nvSpPr>
          <p:spPr bwMode="auto">
            <a:xfrm>
              <a:off x="6554246" y="2384884"/>
              <a:ext cx="1402130" cy="1742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tIns="72000" rIns="0" bIns="0" anchor="t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SRT 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6619030" y="3713361"/>
              <a:ext cx="294750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80604020202020204" pitchFamily="34" charset="0"/>
                  <a:cs typeface="Arial" panose="02080604020202020204" pitchFamily="34" charset="0"/>
                </a:rPr>
                <a:t>clk</a:t>
              </a:r>
              <a:endParaRPr lang="zh-CN" altLang="en-US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6085827" y="3874095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54"/>
            <p:cNvSpPr txBox="1">
              <a:spLocks noChangeArrowheads="1"/>
            </p:cNvSpPr>
            <p:nvPr/>
          </p:nvSpPr>
          <p:spPr bwMode="auto">
            <a:xfrm>
              <a:off x="6553650" y="2720636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start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6085827" y="2917207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618052" y="3490434"/>
              <a:ext cx="401932" cy="2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80604020202020204" pitchFamily="34" charset="0"/>
                  <a:cs typeface="Arial" panose="02080604020202020204" pitchFamily="34" charset="0"/>
                </a:rPr>
                <a:t>rstn</a:t>
              </a:r>
              <a:endParaRPr lang="zh-CN" altLang="en-US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6084168" y="3645250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155"/>
            <p:cNvSpPr txBox="1">
              <a:spLocks noChangeArrowheads="1"/>
            </p:cNvSpPr>
            <p:nvPr/>
          </p:nvSpPr>
          <p:spPr bwMode="auto">
            <a:xfrm>
              <a:off x="7243236" y="2722665"/>
              <a:ext cx="728836" cy="34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rPr>
                <a:t>done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7955533" y="2919794"/>
              <a:ext cx="45609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155"/>
            <p:cNvSpPr txBox="1">
              <a:spLocks noChangeArrowheads="1"/>
            </p:cNvSpPr>
            <p:nvPr/>
          </p:nvSpPr>
          <p:spPr bwMode="auto">
            <a:xfrm>
              <a:off x="7218412" y="2984143"/>
              <a:ext cx="736100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index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7972072" y="3180237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55"/>
            <p:cNvSpPr txBox="1">
              <a:spLocks noChangeArrowheads="1"/>
            </p:cNvSpPr>
            <p:nvPr/>
          </p:nvSpPr>
          <p:spPr bwMode="auto">
            <a:xfrm>
              <a:off x="7301517" y="3242828"/>
              <a:ext cx="633507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data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7952584" y="3439114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155"/>
            <p:cNvSpPr txBox="1">
              <a:spLocks noChangeArrowheads="1"/>
            </p:cNvSpPr>
            <p:nvPr/>
          </p:nvSpPr>
          <p:spPr bwMode="auto">
            <a:xfrm>
              <a:off x="7185683" y="3488554"/>
              <a:ext cx="74892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count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7952166" y="3684293"/>
              <a:ext cx="456093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154"/>
            <p:cNvSpPr txBox="1">
              <a:spLocks noChangeArrowheads="1"/>
            </p:cNvSpPr>
            <p:nvPr/>
          </p:nvSpPr>
          <p:spPr bwMode="auto">
            <a:xfrm>
              <a:off x="6544732" y="2954956"/>
              <a:ext cx="646331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prior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>
              <a:off x="6085801" y="3150360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154"/>
            <p:cNvSpPr txBox="1">
              <a:spLocks noChangeArrowheads="1"/>
            </p:cNvSpPr>
            <p:nvPr/>
          </p:nvSpPr>
          <p:spPr bwMode="auto">
            <a:xfrm>
              <a:off x="6545280" y="3197593"/>
              <a:ext cx="62068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next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6085801" y="3395351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54"/>
            <p:cNvSpPr txBox="1">
              <a:spLocks noChangeArrowheads="1"/>
            </p:cNvSpPr>
            <p:nvPr/>
          </p:nvSpPr>
          <p:spPr bwMode="auto">
            <a:xfrm>
              <a:off x="6553895" y="2460976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up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095448" y="2675132"/>
              <a:ext cx="45443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 txBox="1">
            <a:spLocks noChangeArrowheads="1"/>
          </p:cNvSpPr>
          <p:nvPr/>
        </p:nvSpPr>
        <p:spPr bwMode="auto">
          <a:xfrm>
            <a:off x="467544" y="1448780"/>
            <a:ext cx="8060812" cy="472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利用</a:t>
            </a:r>
            <a:r>
              <a:rPr lang="en-US" altLang="zh-CN" sz="2400"/>
              <a:t>ALU</a:t>
            </a:r>
            <a:r>
              <a:rPr lang="zh-CN" altLang="en-US" sz="2400"/>
              <a:t>和</a:t>
            </a:r>
            <a:r>
              <a:rPr lang="en-US" altLang="zh-CN" sz="2400"/>
              <a:t>RF</a:t>
            </a:r>
            <a:r>
              <a:rPr lang="zh-CN" altLang="en-US" sz="2400"/>
              <a:t>，设计数列计算器</a:t>
            </a:r>
            <a:r>
              <a:rPr lang="en-US" altLang="zh-CN" sz="2400"/>
              <a:t>(Series Calculator, SC)</a:t>
            </a:r>
            <a:endParaRPr lang="en-US" altLang="zh-CN" sz="2400" ker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0"/>
              <a:t>工作过程</a:t>
            </a:r>
            <a:endParaRPr lang="en-US" altLang="zh-CN" sz="2400" kern="0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2000" kern="0"/>
              <a:t>输入运算符</a:t>
            </a:r>
            <a:r>
              <a:rPr lang="en-US" altLang="zh-CN" sz="2000" kern="0"/>
              <a:t>(f)</a:t>
            </a:r>
            <a:r>
              <a:rPr lang="zh-CN" altLang="en-US" sz="2000" kern="0"/>
              <a:t>和初始项</a:t>
            </a:r>
            <a:r>
              <a:rPr lang="en-US" altLang="zh-CN" sz="2000" kern="0"/>
              <a:t>(q</a:t>
            </a:r>
            <a:r>
              <a:rPr lang="en-US" altLang="zh-CN" sz="2000" kern="0" baseline="-10000"/>
              <a:t>1</a:t>
            </a:r>
            <a:r>
              <a:rPr lang="en-US" altLang="zh-CN" sz="2000" kern="0"/>
              <a:t>, q</a:t>
            </a:r>
            <a:r>
              <a:rPr lang="en-US" altLang="zh-CN" sz="2000" kern="0" baseline="-10000"/>
              <a:t>2</a:t>
            </a:r>
            <a:r>
              <a:rPr lang="en-US" altLang="zh-CN" sz="2000" kern="0"/>
              <a:t>), </a:t>
            </a:r>
            <a:r>
              <a:rPr lang="zh-CN" altLang="en-US" sz="2000" kern="0"/>
              <a:t>存入</a:t>
            </a:r>
            <a:r>
              <a:rPr lang="en-US" altLang="zh-CN" sz="2000" kern="0"/>
              <a:t>RF</a:t>
            </a:r>
            <a:r>
              <a:rPr lang="zh-CN" altLang="en-US" sz="2000" kern="0"/>
              <a:t>中</a:t>
            </a:r>
            <a:r>
              <a:rPr lang="en-US" altLang="zh-CN" sz="2000" kern="0"/>
              <a:t>x0 ~ x2</a:t>
            </a:r>
            <a:endParaRPr lang="en-US" altLang="zh-CN" sz="2000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kern="0"/>
              <a:t>通过</a:t>
            </a:r>
            <a:r>
              <a:rPr lang="en-US" altLang="zh-CN" kern="0"/>
              <a:t>d</a:t>
            </a:r>
            <a:r>
              <a:rPr lang="zh-CN" altLang="en-US" kern="0"/>
              <a:t>和</a:t>
            </a:r>
            <a:r>
              <a:rPr lang="en-US" altLang="zh-CN" kern="0"/>
              <a:t>en</a:t>
            </a:r>
            <a:r>
              <a:rPr lang="zh-CN" altLang="en-US" kern="0"/>
              <a:t>依次分时输入</a:t>
            </a:r>
            <a:endParaRPr lang="en-US" altLang="zh-CN" kern="0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2000" kern="0"/>
              <a:t>计算数列后续项，存入</a:t>
            </a:r>
            <a:r>
              <a:rPr lang="en-US" altLang="zh-CN" sz="2000" kern="0"/>
              <a:t>RF</a:t>
            </a:r>
            <a:r>
              <a:rPr lang="zh-CN" altLang="en-US" sz="2000" kern="0"/>
              <a:t>中</a:t>
            </a:r>
            <a:r>
              <a:rPr lang="en-US" altLang="zh-CN" sz="2000" kern="0"/>
              <a:t>x3 ~ x31</a:t>
            </a:r>
            <a:endParaRPr lang="en-US" altLang="zh-CN" sz="2000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q</a:t>
            </a:r>
            <a:r>
              <a:rPr lang="en-US" altLang="zh-CN" kern="0" baseline="-10000"/>
              <a:t>n</a:t>
            </a:r>
            <a:r>
              <a:rPr lang="en-US" altLang="zh-CN" kern="0"/>
              <a:t> = q</a:t>
            </a:r>
            <a:r>
              <a:rPr lang="en-US" altLang="zh-CN" kern="0" baseline="-10000"/>
              <a:t>n-2  </a:t>
            </a:r>
            <a:r>
              <a:rPr lang="en-US" altLang="zh-CN" kern="0"/>
              <a:t>    q</a:t>
            </a:r>
            <a:r>
              <a:rPr lang="en-US" altLang="zh-CN" kern="0" baseline="-10000"/>
              <a:t>n-1</a:t>
            </a:r>
            <a:r>
              <a:rPr lang="en-US" altLang="zh-CN" kern="0"/>
              <a:t>, n = 3 ~ 31</a:t>
            </a:r>
            <a:endParaRPr lang="en-US" altLang="zh-CN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f </a:t>
            </a:r>
            <a:r>
              <a:rPr lang="zh-CN" altLang="en-US" kern="0"/>
              <a:t>运算功能由</a:t>
            </a:r>
            <a:r>
              <a:rPr lang="en-US" altLang="zh-CN" kern="0"/>
              <a:t>ALU</a:t>
            </a:r>
            <a:r>
              <a:rPr lang="zh-CN" altLang="en-US" kern="0"/>
              <a:t>定义</a:t>
            </a:r>
            <a:endParaRPr lang="en-US" altLang="zh-CN" kern="0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zh-CN" altLang="en-US" sz="2000" kern="0"/>
              <a:t>输出</a:t>
            </a:r>
            <a:r>
              <a:rPr lang="en-US" altLang="zh-CN" sz="2000" kern="0"/>
              <a:t>RF</a:t>
            </a:r>
            <a:r>
              <a:rPr lang="zh-CN" altLang="en-US" sz="2000" kern="0"/>
              <a:t>中内容</a:t>
            </a:r>
            <a:endParaRPr lang="en-US" altLang="zh-CN" sz="2000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q, n</a:t>
            </a:r>
            <a:r>
              <a:rPr lang="zh-CN" altLang="en-US" kern="0"/>
              <a:t>：输出数据和序号</a:t>
            </a:r>
            <a:endParaRPr lang="en-US" altLang="zh-CN" kern="0"/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zh-CN" kern="0"/>
              <a:t>pri, nxt</a:t>
            </a:r>
            <a:r>
              <a:rPr lang="zh-CN" altLang="en-US" kern="0"/>
              <a:t>：控制输出顺序</a:t>
            </a:r>
            <a:endParaRPr lang="en-US" altLang="zh-CN" kern="0"/>
          </a:p>
        </p:txBody>
      </p:sp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示例：数列计算器</a:t>
            </a:r>
            <a:endParaRPr lang="zh-CN" altLang="en-US" dirty="0"/>
          </a:p>
        </p:txBody>
      </p:sp>
      <p:sp>
        <p:nvSpPr>
          <p:cNvPr id="922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80604020202020204" pitchFamily="34" charset="0"/>
              </a:rPr>
            </a:fld>
            <a:endParaRPr lang="en-US" altLang="zh-CN" sz="1600">
              <a:latin typeface="Arial" panose="02080604020202020204" pitchFamily="34" charset="0"/>
            </a:endParaRPr>
          </a:p>
        </p:txBody>
      </p:sp>
      <p:sp>
        <p:nvSpPr>
          <p:cNvPr id="1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11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F7EF7-6571-4EAA-9BD3-4C304C487879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24228" y="3429000"/>
            <a:ext cx="1588439" cy="1960199"/>
            <a:chOff x="6823257" y="3228632"/>
            <a:chExt cx="1588439" cy="2069574"/>
          </a:xfrm>
        </p:grpSpPr>
        <p:sp>
          <p:nvSpPr>
            <p:cNvPr id="9320" name="TextBox 32"/>
            <p:cNvSpPr txBox="1">
              <a:spLocks noChangeArrowheads="1"/>
            </p:cNvSpPr>
            <p:nvPr/>
          </p:nvSpPr>
          <p:spPr bwMode="auto">
            <a:xfrm>
              <a:off x="7290563" y="3340750"/>
              <a:ext cx="128241" cy="283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d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6830542" y="3488850"/>
              <a:ext cx="382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8029259" y="4594867"/>
              <a:ext cx="3824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/>
            <p:cNvSpPr txBox="1">
              <a:spLocks noChangeArrowheads="1"/>
            </p:cNvSpPr>
            <p:nvPr/>
          </p:nvSpPr>
          <p:spPr bwMode="auto">
            <a:xfrm>
              <a:off x="7726949" y="4386413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80604020202020204" pitchFamily="34" charset="0"/>
                  <a:cs typeface="Arial" panose="02080604020202020204" pitchFamily="34" charset="0"/>
                </a:rPr>
                <a:t>n</a:t>
              </a:r>
              <a:endParaRPr lang="zh-CN" altLang="en-US" sz="1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6830542" y="4131254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/>
            <p:cNvSpPr txBox="1">
              <a:spLocks noChangeArrowheads="1"/>
            </p:cNvSpPr>
            <p:nvPr/>
          </p:nvSpPr>
          <p:spPr bwMode="auto">
            <a:xfrm>
              <a:off x="7262342" y="3916097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pri</a:t>
              </a:r>
              <a:endParaRPr lang="zh-CN" altLang="en-US" sz="1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823257" y="4447012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/>
            <p:cNvSpPr txBox="1">
              <a:spLocks noChangeArrowheads="1"/>
            </p:cNvSpPr>
            <p:nvPr/>
          </p:nvSpPr>
          <p:spPr bwMode="auto">
            <a:xfrm>
              <a:off x="7279876" y="4239107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nxt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9328" name="矩形 1"/>
            <p:cNvSpPr>
              <a:spLocks noChangeArrowheads="1"/>
            </p:cNvSpPr>
            <p:nvPr/>
          </p:nvSpPr>
          <p:spPr bwMode="auto">
            <a:xfrm>
              <a:off x="7208758" y="3245509"/>
              <a:ext cx="820501" cy="205269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8060402020202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 bwMode="auto">
            <a:xfrm rot="5400000">
              <a:off x="7518222" y="3265878"/>
              <a:ext cx="487425" cy="41293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/>
                <a:t>SC</a:t>
              </a:r>
              <a:endParaRPr lang="zh-CN" altLang="en-US" dirty="0"/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830542" y="3800525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/>
            <p:cNvSpPr txBox="1">
              <a:spLocks noChangeArrowheads="1"/>
            </p:cNvSpPr>
            <p:nvPr/>
          </p:nvSpPr>
          <p:spPr bwMode="auto">
            <a:xfrm>
              <a:off x="7262342" y="3594345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en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6830542" y="4758567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4"/>
            <p:cNvSpPr txBox="1">
              <a:spLocks noChangeArrowheads="1"/>
            </p:cNvSpPr>
            <p:nvPr/>
          </p:nvSpPr>
          <p:spPr bwMode="auto">
            <a:xfrm>
              <a:off x="7326866" y="4554027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latin typeface="Arial" panose="02080604020202020204" pitchFamily="34" charset="0"/>
                  <a:cs typeface="Arial" panose="02080604020202020204" pitchFamily="34" charset="0"/>
                </a:rPr>
                <a:t>rstn</a:t>
              </a:r>
              <a:endParaRPr lang="zh-CN" altLang="en-US" sz="1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6823257" y="5074324"/>
              <a:ext cx="382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/>
            <p:cNvSpPr txBox="1">
              <a:spLocks noChangeArrowheads="1"/>
            </p:cNvSpPr>
            <p:nvPr/>
          </p:nvSpPr>
          <p:spPr bwMode="auto">
            <a:xfrm>
              <a:off x="7279876" y="4866419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clk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8015372" y="3950032"/>
              <a:ext cx="3824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34"/>
            <p:cNvSpPr txBox="1">
              <a:spLocks noChangeArrowheads="1"/>
            </p:cNvSpPr>
            <p:nvPr/>
          </p:nvSpPr>
          <p:spPr bwMode="auto">
            <a:xfrm>
              <a:off x="7722998" y="3730318"/>
              <a:ext cx="283339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80604020202020204" pitchFamily="34" charset="0"/>
                  <a:cs typeface="Arial" panose="02080604020202020204" pitchFamily="34" charset="0"/>
                </a:rPr>
                <a:t>q</a:t>
              </a:r>
              <a:endParaRPr lang="zh-CN" altLang="en-US" sz="1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43" name="椭圆 42"/>
          <p:cNvSpPr/>
          <p:nvPr/>
        </p:nvSpPr>
        <p:spPr bwMode="auto">
          <a:xfrm>
            <a:off x="2590800" y="3887582"/>
            <a:ext cx="198582" cy="21765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zh-CN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90" y="1448780"/>
            <a:ext cx="2981572" cy="4796441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数据通路</a:t>
            </a:r>
            <a:endParaRPr lang="en-US" altLang="zh-CN" sz="24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输入初始值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计算数列</a:t>
            </a:r>
            <a:endParaRPr lang="en-US" altLang="zh-CN" sz="200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输出数列</a:t>
            </a: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endParaRPr lang="en-US" altLang="zh-CN" sz="2400"/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>
                <a:latin typeface="Arial" panose="02080604020202020204" pitchFamily="34" charset="0"/>
                <a:cs typeface="Arial" panose="02080604020202020204" pitchFamily="34" charset="0"/>
              </a:rPr>
              <a:t>控制单元</a:t>
            </a:r>
            <a:endParaRPr lang="en-US" altLang="zh-CN" sz="240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>
                <a:latin typeface="Arial" panose="02080604020202020204" pitchFamily="34" charset="0"/>
                <a:cs typeface="Arial" panose="02080604020202020204" pitchFamily="34" charset="0"/>
              </a:rPr>
              <a:t>en, pri, nxt</a:t>
            </a:r>
            <a:r>
              <a:rPr lang="zh-CN" altLang="en-US" sz="2000">
                <a:latin typeface="Arial" panose="02080604020202020204" pitchFamily="34" charset="0"/>
                <a:cs typeface="Arial" panose="02080604020202020204" pitchFamily="34" charset="0"/>
              </a:rPr>
              <a:t>：均为单脉冲信号</a:t>
            </a:r>
            <a:endParaRPr lang="zh-CN" altLang="en-US" sz="2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示例：数列计算器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428761" y="2043429"/>
            <a:ext cx="1877776" cy="2052317"/>
            <a:chOff x="6066162" y="1622513"/>
            <a:chExt cx="2071480" cy="1417284"/>
          </a:xfrm>
        </p:grpSpPr>
        <p:sp>
          <p:nvSpPr>
            <p:cNvPr id="8" name="文本框 149"/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0" cy="1417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rPr>
                <a:t>RF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9" name="文本框 155"/>
            <p:cNvSpPr txBox="1">
              <a:spLocks noChangeArrowheads="1"/>
            </p:cNvSpPr>
            <p:nvPr/>
          </p:nvSpPr>
          <p:spPr bwMode="auto">
            <a:xfrm>
              <a:off x="7150665" y="2484811"/>
              <a:ext cx="571535" cy="29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rd1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6125665" y="1845479"/>
              <a:ext cx="434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7701079" y="2656757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59"/>
            <p:cNvSpPr txBox="1">
              <a:spLocks noChangeArrowheads="1"/>
            </p:cNvSpPr>
            <p:nvPr/>
          </p:nvSpPr>
          <p:spPr bwMode="auto">
            <a:xfrm>
              <a:off x="7150665" y="2060848"/>
              <a:ext cx="571535" cy="292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rd0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7701079" y="224687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6125661" y="2098463"/>
              <a:ext cx="4505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6139613" y="2306787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>
              <a:off x="6066162" y="2624135"/>
              <a:ext cx="50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6139613" y="284728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666446" y="1760664"/>
              <a:ext cx="382317" cy="1203995"/>
              <a:chOff x="6711902" y="1752034"/>
              <a:chExt cx="292184" cy="1042435"/>
            </a:xfrm>
          </p:grpSpPr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6722981" y="1955981"/>
                <a:ext cx="281104" cy="165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ra1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21" name="TextBox 32"/>
              <p:cNvSpPr txBox="1">
                <a:spLocks noChangeArrowheads="1"/>
              </p:cNvSpPr>
              <p:nvPr/>
            </p:nvSpPr>
            <p:spPr bwMode="auto">
              <a:xfrm>
                <a:off x="6722981" y="1752034"/>
                <a:ext cx="281105" cy="165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ra0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22" name="TextBox 32"/>
              <p:cNvSpPr txBox="1">
                <a:spLocks noChangeArrowheads="1"/>
              </p:cNvSpPr>
              <p:nvPr/>
            </p:nvSpPr>
            <p:spPr bwMode="auto">
              <a:xfrm>
                <a:off x="6721429" y="2383825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wd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23" name="TextBox 32"/>
              <p:cNvSpPr txBox="1">
                <a:spLocks noChangeArrowheads="1"/>
              </p:cNvSpPr>
              <p:nvPr/>
            </p:nvSpPr>
            <p:spPr bwMode="auto">
              <a:xfrm>
                <a:off x="6726762" y="2106750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wa</a:t>
                </a:r>
                <a:endParaRPr lang="zh-CN" altLang="en-US" sz="1800" b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25" name="TextBox 34"/>
              <p:cNvSpPr txBox="1">
                <a:spLocks noChangeArrowheads="1"/>
              </p:cNvSpPr>
              <p:nvPr/>
            </p:nvSpPr>
            <p:spPr bwMode="auto">
              <a:xfrm>
                <a:off x="6711902" y="2562840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we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</p:grpSp>
      <p:sp>
        <p:nvSpPr>
          <p:cNvPr id="26" name="文本框 149"/>
          <p:cNvSpPr txBox="1">
            <a:spLocks noChangeArrowheads="1"/>
          </p:cNvSpPr>
          <p:nvPr/>
        </p:nvSpPr>
        <p:spPr bwMode="auto">
          <a:xfrm>
            <a:off x="3831010" y="2852738"/>
            <a:ext cx="303763" cy="3518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0"/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1400" b="0">
                <a:latin typeface="Arial" panose="02080604020202020204" pitchFamily="34" charset="0"/>
                <a:cs typeface="Arial" panose="02080604020202020204" pitchFamily="34" charset="0"/>
              </a:rPr>
              <a:t>P</a:t>
            </a:r>
            <a:endParaRPr lang="en-US" altLang="zh-CN" sz="1400" b="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4143900" y="3033293"/>
            <a:ext cx="1410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 bwMode="auto">
          <a:xfrm>
            <a:off x="3253966" y="3352568"/>
            <a:ext cx="1895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4767114" y="2448460"/>
            <a:ext cx="3675261" cy="1880640"/>
            <a:chOff x="3020975" y="2691423"/>
            <a:chExt cx="3675261" cy="1880640"/>
          </a:xfrm>
        </p:grpSpPr>
        <p:grpSp>
          <p:nvGrpSpPr>
            <p:cNvPr id="29" name="组合 13"/>
            <p:cNvGrpSpPr/>
            <p:nvPr/>
          </p:nvGrpSpPr>
          <p:grpSpPr bwMode="auto">
            <a:xfrm>
              <a:off x="5175411" y="2691423"/>
              <a:ext cx="1520825" cy="1288919"/>
              <a:chOff x="6514743" y="2076854"/>
              <a:chExt cx="1929662" cy="1836334"/>
            </a:xfrm>
          </p:grpSpPr>
          <p:cxnSp>
            <p:nvCxnSpPr>
              <p:cNvPr id="30" name="直接连接符 29"/>
              <p:cNvCxnSpPr/>
              <p:nvPr/>
            </p:nvCxnSpPr>
            <p:spPr bwMode="auto">
              <a:xfrm>
                <a:off x="6514743" y="2787893"/>
                <a:ext cx="644563" cy="19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6514743" y="3633519"/>
                <a:ext cx="644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7515830" y="2076854"/>
                <a:ext cx="0" cy="5589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任意多边形 21"/>
              <p:cNvSpPr/>
              <p:nvPr/>
            </p:nvSpPr>
            <p:spPr bwMode="auto">
              <a:xfrm>
                <a:off x="7159307" y="2491038"/>
                <a:ext cx="660677" cy="1422150"/>
              </a:xfrm>
              <a:custGeom>
                <a:avLst/>
                <a:gdLst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925032 h 1424763"/>
                  <a:gd name="connsiteX5" fmla="*/ 212651 w 659219"/>
                  <a:gd name="connsiteY5" fmla="*/ 712381 h 1424763"/>
                  <a:gd name="connsiteX6" fmla="*/ 0 w 659219"/>
                  <a:gd name="connsiteY6" fmla="*/ 499730 h 1424763"/>
                  <a:gd name="connsiteX7" fmla="*/ 10633 w 659219"/>
                  <a:gd name="connsiteY7" fmla="*/ 0 h 1424763"/>
                  <a:gd name="connsiteX0-1" fmla="*/ 10633 w 659219"/>
                  <a:gd name="connsiteY0-2" fmla="*/ 0 h 1424763"/>
                  <a:gd name="connsiteX1-3" fmla="*/ 659219 w 659219"/>
                  <a:gd name="connsiteY1-4" fmla="*/ 276446 h 1424763"/>
                  <a:gd name="connsiteX2-5" fmla="*/ 659219 w 659219"/>
                  <a:gd name="connsiteY2-6" fmla="*/ 1137684 h 1424763"/>
                  <a:gd name="connsiteX3-7" fmla="*/ 10633 w 659219"/>
                  <a:gd name="connsiteY3-8" fmla="*/ 1424763 h 1424763"/>
                  <a:gd name="connsiteX4-9" fmla="*/ 0 w 659219"/>
                  <a:gd name="connsiteY4-10" fmla="*/ 925032 h 1424763"/>
                  <a:gd name="connsiteX5-11" fmla="*/ 156279 w 659219"/>
                  <a:gd name="connsiteY5-12" fmla="*/ 712382 h 1424763"/>
                  <a:gd name="connsiteX6-13" fmla="*/ 0 w 659219"/>
                  <a:gd name="connsiteY6-14" fmla="*/ 499730 h 1424763"/>
                  <a:gd name="connsiteX7-15" fmla="*/ 10633 w 659219"/>
                  <a:gd name="connsiteY7-16" fmla="*/ 0 h 1424763"/>
                  <a:gd name="connsiteX0-17" fmla="*/ 10633 w 659219"/>
                  <a:gd name="connsiteY0-18" fmla="*/ 0 h 1424763"/>
                  <a:gd name="connsiteX1-19" fmla="*/ 659219 w 659219"/>
                  <a:gd name="connsiteY1-20" fmla="*/ 276446 h 1424763"/>
                  <a:gd name="connsiteX2-21" fmla="*/ 659219 w 659219"/>
                  <a:gd name="connsiteY2-22" fmla="*/ 1137684 h 1424763"/>
                  <a:gd name="connsiteX3-23" fmla="*/ 10633 w 659219"/>
                  <a:gd name="connsiteY3-24" fmla="*/ 1424763 h 1424763"/>
                  <a:gd name="connsiteX4-25" fmla="*/ 0 w 659219"/>
                  <a:gd name="connsiteY4-26" fmla="*/ 869365 h 1424763"/>
                  <a:gd name="connsiteX5-27" fmla="*/ 156279 w 659219"/>
                  <a:gd name="connsiteY5-28" fmla="*/ 712382 h 1424763"/>
                  <a:gd name="connsiteX6-29" fmla="*/ 0 w 659219"/>
                  <a:gd name="connsiteY6-30" fmla="*/ 499730 h 1424763"/>
                  <a:gd name="connsiteX7-31" fmla="*/ 10633 w 659219"/>
                  <a:gd name="connsiteY7-32" fmla="*/ 0 h 1424763"/>
                  <a:gd name="connsiteX0-33" fmla="*/ 10633 w 659219"/>
                  <a:gd name="connsiteY0-34" fmla="*/ 0 h 1424763"/>
                  <a:gd name="connsiteX1-35" fmla="*/ 659219 w 659219"/>
                  <a:gd name="connsiteY1-36" fmla="*/ 276446 h 1424763"/>
                  <a:gd name="connsiteX2-37" fmla="*/ 659219 w 659219"/>
                  <a:gd name="connsiteY2-38" fmla="*/ 1137684 h 1424763"/>
                  <a:gd name="connsiteX3-39" fmla="*/ 10633 w 659219"/>
                  <a:gd name="connsiteY3-40" fmla="*/ 1424763 h 1424763"/>
                  <a:gd name="connsiteX4-41" fmla="*/ 0 w 659219"/>
                  <a:gd name="connsiteY4-42" fmla="*/ 869365 h 1424763"/>
                  <a:gd name="connsiteX5-43" fmla="*/ 156279 w 659219"/>
                  <a:gd name="connsiteY5-44" fmla="*/ 712382 h 1424763"/>
                  <a:gd name="connsiteX6-45" fmla="*/ 0 w 659219"/>
                  <a:gd name="connsiteY6-46" fmla="*/ 544264 h 1424763"/>
                  <a:gd name="connsiteX7-47" fmla="*/ 10633 w 659219"/>
                  <a:gd name="connsiteY7-48" fmla="*/ 0 h 14247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659219" h="1424763">
                    <a:moveTo>
                      <a:pt x="10633" y="0"/>
                    </a:moveTo>
                    <a:lnTo>
                      <a:pt x="659219" y="276446"/>
                    </a:lnTo>
                    <a:lnTo>
                      <a:pt x="659219" y="1137684"/>
                    </a:lnTo>
                    <a:lnTo>
                      <a:pt x="10633" y="1424763"/>
                    </a:lnTo>
                    <a:lnTo>
                      <a:pt x="0" y="869365"/>
                    </a:lnTo>
                    <a:lnTo>
                      <a:pt x="156279" y="712382"/>
                    </a:lnTo>
                    <a:lnTo>
                      <a:pt x="0" y="544264"/>
                    </a:lnTo>
                    <a:lnTo>
                      <a:pt x="1063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80604020202020204" pitchFamily="34" charset="0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 bwMode="auto">
              <a:xfrm>
                <a:off x="7819984" y="3230784"/>
                <a:ext cx="6244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 bwMode="auto">
              <a:xfrm>
                <a:off x="7249532" y="2911876"/>
                <a:ext cx="546785" cy="612109"/>
              </a:xfrm>
              <a:prstGeom prst="rect">
                <a:avLst/>
              </a:prstGeom>
              <a:noFill/>
            </p:spPr>
            <p:txBody>
              <a:bodyPr vert="vert270"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80604020202020204" pitchFamily="34" charset="0"/>
                    <a:ea typeface="宋体" pitchFamily="2" charset="-122"/>
                    <a:cs typeface="+mn-cs"/>
                  </a:rPr>
                  <a:t>ALU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8060402020202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 bwMode="auto">
            <a:xfrm>
              <a:off x="3020975" y="4572063"/>
              <a:ext cx="36752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6696236" y="3513882"/>
              <a:ext cx="0" cy="1058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 bwMode="auto">
            <a:xfrm>
              <a:off x="3020975" y="3885987"/>
              <a:ext cx="0" cy="68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3020975" y="3879555"/>
              <a:ext cx="3998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4377344" y="2226057"/>
            <a:ext cx="1177084" cy="801685"/>
            <a:chOff x="3020975" y="2469020"/>
            <a:chExt cx="1177084" cy="801685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020975" y="2609261"/>
              <a:ext cx="0" cy="661444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>
              <a:off x="3020975" y="2974997"/>
              <a:ext cx="1118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3020975" y="2609261"/>
              <a:ext cx="11770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 bwMode="auto">
            <a:xfrm>
              <a:off x="3345115" y="2469020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-2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3340892" y="2842988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614986" y="1448780"/>
            <a:ext cx="4095551" cy="1910421"/>
            <a:chOff x="1868847" y="1691743"/>
            <a:chExt cx="4095551" cy="1910421"/>
          </a:xfrm>
        </p:grpSpPr>
        <p:sp>
          <p:nvSpPr>
            <p:cNvPr id="28" name="文本框 149"/>
            <p:cNvSpPr txBox="1">
              <a:spLocks noChangeArrowheads="1"/>
            </p:cNvSpPr>
            <p:nvPr/>
          </p:nvSpPr>
          <p:spPr bwMode="auto">
            <a:xfrm>
              <a:off x="4463988" y="1691743"/>
              <a:ext cx="303763" cy="35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80604020202020204" pitchFamily="34" charset="0"/>
                  <a:cs typeface="Arial" panose="02080604020202020204" pitchFamily="34" charset="0"/>
                </a:rPr>
                <a:t>F</a:t>
              </a:r>
              <a:endParaRPr lang="en-US" altLang="zh-CN" sz="1400" b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4777842" y="1866254"/>
              <a:ext cx="1186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1868847" y="1851484"/>
              <a:ext cx="0" cy="175068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>
              <a:off x="1868847" y="1851484"/>
              <a:ext cx="25951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5964398" y="1866254"/>
              <a:ext cx="0" cy="825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连接符 73"/>
          <p:cNvCxnSpPr/>
          <p:nvPr/>
        </p:nvCxnSpPr>
        <p:spPr bwMode="auto">
          <a:xfrm>
            <a:off x="5140597" y="3359201"/>
            <a:ext cx="295531" cy="131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2"/>
          <p:cNvSpPr txBox="1">
            <a:spLocks noChangeArrowheads="1"/>
          </p:cNvSpPr>
          <p:nvPr/>
        </p:nvSpPr>
        <p:spPr bwMode="auto">
          <a:xfrm>
            <a:off x="2871721" y="3216655"/>
            <a:ext cx="307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80604020202020204" pitchFamily="34" charset="0"/>
                <a:cs typeface="Arial" panose="02080604020202020204" pitchFamily="34" charset="0"/>
              </a:rPr>
              <a:t>din</a:t>
            </a:r>
            <a:endParaRPr lang="zh-CN" altLang="en-US" sz="18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6" name="TextBox 32"/>
          <p:cNvSpPr txBox="1">
            <a:spLocks noChangeArrowheads="1"/>
          </p:cNvSpPr>
          <p:nvPr/>
        </p:nvSpPr>
        <p:spPr bwMode="auto">
          <a:xfrm>
            <a:off x="5218794" y="275730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80604020202020204" pitchFamily="34" charset="0"/>
                <a:cs typeface="Arial" panose="02080604020202020204" pitchFamily="34" charset="0"/>
              </a:rPr>
              <a:t>n</a:t>
            </a:r>
            <a:endParaRPr lang="zh-CN" altLang="en-US" sz="18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7" name="TextBox 32"/>
          <p:cNvSpPr txBox="1">
            <a:spLocks noChangeArrowheads="1"/>
          </p:cNvSpPr>
          <p:nvPr/>
        </p:nvSpPr>
        <p:spPr bwMode="auto">
          <a:xfrm>
            <a:off x="7091508" y="261337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80604020202020204" pitchFamily="34" charset="0"/>
                <a:cs typeface="Arial" panose="02080604020202020204" pitchFamily="34" charset="0"/>
              </a:rPr>
              <a:t>q</a:t>
            </a:r>
            <a:endParaRPr lang="zh-CN" altLang="en-US" sz="18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4066630" y="5104528"/>
            <a:ext cx="4184358" cy="870249"/>
            <a:chOff x="2229317" y="5068838"/>
            <a:chExt cx="4184358" cy="870249"/>
          </a:xfrm>
        </p:grpSpPr>
        <p:sp>
          <p:nvSpPr>
            <p:cNvPr id="92" name="文本框 149"/>
            <p:cNvSpPr txBox="1">
              <a:spLocks noChangeArrowheads="1"/>
            </p:cNvSpPr>
            <p:nvPr/>
          </p:nvSpPr>
          <p:spPr bwMode="auto">
            <a:xfrm>
              <a:off x="3000526" y="5068838"/>
              <a:ext cx="1026909" cy="870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CU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2606724" y="5289115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2"/>
            <p:cNvSpPr txBox="1">
              <a:spLocks noChangeArrowheads="1"/>
            </p:cNvSpPr>
            <p:nvPr/>
          </p:nvSpPr>
          <p:spPr bwMode="auto">
            <a:xfrm>
              <a:off x="2280615" y="5128352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en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2606724" y="5529723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2"/>
            <p:cNvSpPr txBox="1">
              <a:spLocks noChangeArrowheads="1"/>
            </p:cNvSpPr>
            <p:nvPr/>
          </p:nvSpPr>
          <p:spPr bwMode="auto">
            <a:xfrm>
              <a:off x="2280615" y="5368960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pri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2606724" y="5783981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2"/>
            <p:cNvSpPr txBox="1">
              <a:spLocks noChangeArrowheads="1"/>
            </p:cNvSpPr>
            <p:nvPr/>
          </p:nvSpPr>
          <p:spPr bwMode="auto">
            <a:xfrm>
              <a:off x="2229317" y="5623218"/>
              <a:ext cx="3077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nxt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4039619" y="5543724"/>
              <a:ext cx="3957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32"/>
            <p:cNvSpPr txBox="1">
              <a:spLocks noChangeArrowheads="1"/>
            </p:cNvSpPr>
            <p:nvPr/>
          </p:nvSpPr>
          <p:spPr bwMode="auto">
            <a:xfrm>
              <a:off x="4502896" y="5377812"/>
              <a:ext cx="29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we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4034886" y="5794787"/>
              <a:ext cx="395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2"/>
            <p:cNvSpPr txBox="1">
              <a:spLocks noChangeArrowheads="1"/>
            </p:cNvSpPr>
            <p:nvPr/>
          </p:nvSpPr>
          <p:spPr bwMode="auto">
            <a:xfrm>
              <a:off x="4483623" y="5622559"/>
              <a:ext cx="1090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en_p, en_f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039619" y="5298977"/>
              <a:ext cx="3957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/>
            <p:cNvSpPr txBox="1">
              <a:spLocks noChangeArrowheads="1"/>
            </p:cNvSpPr>
            <p:nvPr/>
          </p:nvSpPr>
          <p:spPr bwMode="auto">
            <a:xfrm>
              <a:off x="4502896" y="5133065"/>
              <a:ext cx="19107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sel_a, sel_d, sel_p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015583" y="3202776"/>
            <a:ext cx="487313" cy="1039463"/>
            <a:chOff x="5015583" y="3202776"/>
            <a:chExt cx="487313" cy="1039463"/>
          </a:xfrm>
        </p:grpSpPr>
        <p:sp>
          <p:nvSpPr>
            <p:cNvPr id="42" name="椭圆 41"/>
            <p:cNvSpPr/>
            <p:nvPr/>
          </p:nvSpPr>
          <p:spPr bwMode="auto">
            <a:xfrm>
              <a:off x="5136232" y="3202776"/>
              <a:ext cx="292527" cy="57783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latin typeface="Arial" panose="02080604020202020204" pitchFamily="34" charset="0"/>
                </a:rPr>
                <a:t>0</a:t>
              </a:r>
              <a:endParaRPr lang="en-US" altLang="zh-CN" sz="1600">
                <a:latin typeface="Arial" panose="0208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5282495" y="3780608"/>
              <a:ext cx="0" cy="205445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2"/>
            <p:cNvSpPr txBox="1">
              <a:spLocks noChangeArrowheads="1"/>
            </p:cNvSpPr>
            <p:nvPr/>
          </p:nvSpPr>
          <p:spPr bwMode="auto">
            <a:xfrm>
              <a:off x="5015583" y="3965240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sel_d</a:t>
              </a:r>
              <a:endParaRPr lang="zh-CN" altLang="en-US" sz="180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77344" y="1672329"/>
            <a:ext cx="1177084" cy="868287"/>
            <a:chOff x="4377344" y="1672329"/>
            <a:chExt cx="1177084" cy="868287"/>
          </a:xfrm>
        </p:grpSpPr>
        <p:grpSp>
          <p:nvGrpSpPr>
            <p:cNvPr id="56" name="组合 55"/>
            <p:cNvGrpSpPr/>
            <p:nvPr/>
          </p:nvGrpSpPr>
          <p:grpSpPr>
            <a:xfrm>
              <a:off x="4377344" y="1962784"/>
              <a:ext cx="1177084" cy="577832"/>
              <a:chOff x="3714178" y="2006358"/>
              <a:chExt cx="1177084" cy="577832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4598735" y="2006358"/>
                <a:ext cx="292527" cy="577832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anose="02080604020202020204" pitchFamily="34" charset="0"/>
                  </a:rPr>
                  <a:t>1</a:t>
                </a:r>
                <a:endParaRPr lang="en-US" altLang="zh-CN" sz="1600">
                  <a:latin typeface="Arial" panose="02080604020202020204" pitchFamily="34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anose="02080604020202020204" pitchFamily="34" charset="0"/>
                  </a:rPr>
                  <a:t>0</a:t>
                </a: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 bwMode="auto">
              <a:xfrm>
                <a:off x="3714178" y="2150374"/>
                <a:ext cx="0" cy="26552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3714178" y="2150374"/>
                <a:ext cx="9051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接连接符 115"/>
            <p:cNvCxnSpPr/>
            <p:nvPr/>
          </p:nvCxnSpPr>
          <p:spPr bwMode="auto">
            <a:xfrm>
              <a:off x="5421932" y="1718064"/>
              <a:ext cx="0" cy="25741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4845703" y="1672329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sel_a</a:t>
              </a:r>
              <a:endParaRPr lang="zh-CN" altLang="en-US" sz="180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58398" y="3543577"/>
            <a:ext cx="3281633" cy="1145563"/>
            <a:chOff x="1139299" y="3550909"/>
            <a:chExt cx="3281633" cy="1145563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1139299" y="4387917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 bwMode="auto">
            <a:xfrm>
              <a:off x="1139299" y="4012648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 bwMode="auto">
            <a:xfrm>
              <a:off x="1379567" y="4229131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89" name="TextBox 32"/>
            <p:cNvSpPr txBox="1">
              <a:spLocks noChangeArrowheads="1"/>
            </p:cNvSpPr>
            <p:nvPr/>
          </p:nvSpPr>
          <p:spPr bwMode="auto">
            <a:xfrm>
              <a:off x="4305516" y="4044011"/>
              <a:ext cx="115416" cy="33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k</a:t>
              </a:r>
              <a:endParaRPr lang="zh-CN" altLang="en-US" sz="1800"/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1991634" y="3851039"/>
              <a:ext cx="259521" cy="6944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latin typeface="Arial" panose="02080604020202020204" pitchFamily="34" charset="0"/>
                </a:rPr>
                <a:t>0</a:t>
              </a:r>
              <a:endParaRPr lang="en-US" altLang="zh-CN" sz="1600">
                <a:latin typeface="Arial" panose="0208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3293834" y="4045892"/>
              <a:ext cx="611963" cy="36355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latin typeface="Arial" panose="02080604020202020204" pitchFamily="34" charset="0"/>
                </a:rPr>
                <a:t>==3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103" name="椭圆 102"/>
            <p:cNvSpPr/>
            <p:nvPr/>
          </p:nvSpPr>
          <p:spPr bwMode="auto">
            <a:xfrm>
              <a:off x="1379567" y="3850985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+1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2251155" y="4209762"/>
              <a:ext cx="104267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49"/>
            <p:cNvSpPr txBox="1">
              <a:spLocks noChangeArrowheads="1"/>
            </p:cNvSpPr>
            <p:nvPr/>
          </p:nvSpPr>
          <p:spPr bwMode="auto">
            <a:xfrm>
              <a:off x="2480260" y="3998362"/>
              <a:ext cx="303763" cy="422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80604020202020204" pitchFamily="34" charset="0"/>
                  <a:cs typeface="Arial" panose="02080604020202020204" pitchFamily="34" charset="0"/>
                </a:rPr>
                <a:t>P</a:t>
              </a:r>
              <a:endParaRPr lang="en-US" altLang="zh-CN" sz="14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3035751" y="4209762"/>
              <a:ext cx="0" cy="48671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auto">
            <a:xfrm>
              <a:off x="1139299" y="4696472"/>
              <a:ext cx="189645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auto">
            <a:xfrm>
              <a:off x="1139879" y="4012648"/>
              <a:ext cx="0" cy="683824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3905797" y="4238274"/>
              <a:ext cx="3240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 bwMode="auto">
            <a:xfrm>
              <a:off x="2128984" y="3616432"/>
              <a:ext cx="0" cy="2389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2"/>
            <p:cNvSpPr txBox="1">
              <a:spLocks noChangeArrowheads="1"/>
            </p:cNvSpPr>
            <p:nvPr/>
          </p:nvSpPr>
          <p:spPr bwMode="auto">
            <a:xfrm>
              <a:off x="2187270" y="3550909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sel_p</a:t>
              </a:r>
              <a:endParaRPr lang="zh-CN" altLang="en-US" sz="1800"/>
            </a:p>
          </p:txBody>
        </p:sp>
      </p:grpSp>
      <p:sp>
        <p:nvSpPr>
          <p:cNvPr id="1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274638"/>
            <a:ext cx="8229600" cy="1143000"/>
          </a:xfrm>
        </p:spPr>
        <p:txBody>
          <a:bodyPr/>
          <a:lstStyle/>
          <a:p>
            <a:r>
              <a:rPr lang="zh-CN" altLang="en-US"/>
              <a:t>示例：数列计算器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</a:fld>
            <a:endParaRPr lang="en-US" altLang="zh-CN"/>
          </a:p>
        </p:txBody>
      </p:sp>
      <p:sp>
        <p:nvSpPr>
          <p:cNvPr id="61" name="椭圆 60"/>
          <p:cNvSpPr/>
          <p:nvPr/>
        </p:nvSpPr>
        <p:spPr bwMode="auto">
          <a:xfrm>
            <a:off x="5918534" y="1879099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6242565" y="1509769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6355482" y="1509769"/>
            <a:ext cx="34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rstn</a:t>
            </a:r>
            <a:endParaRPr lang="zh-CN" altLang="en-US" sz="1800"/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6241410" y="2302468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2"/>
          <p:cNvSpPr txBox="1">
            <a:spLocks noChangeArrowheads="1"/>
          </p:cNvSpPr>
          <p:nvPr/>
        </p:nvSpPr>
        <p:spPr bwMode="auto">
          <a:xfrm>
            <a:off x="6458585" y="2286000"/>
            <a:ext cx="21247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en/we, en_f, en_p</a:t>
            </a:r>
            <a:endParaRPr lang="zh-CN" altLang="en-US" sz="1600"/>
          </a:p>
        </p:txBody>
      </p:sp>
      <p:sp>
        <p:nvSpPr>
          <p:cNvPr id="67" name="椭圆 66"/>
          <p:cNvSpPr/>
          <p:nvPr/>
        </p:nvSpPr>
        <p:spPr bwMode="auto">
          <a:xfrm>
            <a:off x="5898520" y="2671267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INQ1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6238452" y="3094636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2"/>
          <p:cNvSpPr txBox="1">
            <a:spLocks noChangeArrowheads="1"/>
          </p:cNvSpPr>
          <p:nvPr/>
        </p:nvSpPr>
        <p:spPr bwMode="auto">
          <a:xfrm>
            <a:off x="6917690" y="3161030"/>
            <a:ext cx="155638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en/we, en_p</a:t>
            </a:r>
            <a:endParaRPr lang="zh-CN" altLang="en-US" sz="1600"/>
          </a:p>
        </p:txBody>
      </p:sp>
      <p:sp>
        <p:nvSpPr>
          <p:cNvPr id="70" name="椭圆 69"/>
          <p:cNvSpPr/>
          <p:nvPr/>
        </p:nvSpPr>
        <p:spPr bwMode="auto">
          <a:xfrm>
            <a:off x="5898520" y="3436658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INQ2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 bwMode="auto">
          <a:xfrm>
            <a:off x="6238452" y="3860027"/>
            <a:ext cx="0" cy="369330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2"/>
          <p:cNvSpPr txBox="1">
            <a:spLocks noChangeArrowheads="1"/>
          </p:cNvSpPr>
          <p:nvPr/>
        </p:nvSpPr>
        <p:spPr bwMode="auto">
          <a:xfrm>
            <a:off x="6680200" y="4002405"/>
            <a:ext cx="190309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en/we, en_p</a:t>
            </a:r>
            <a:endParaRPr lang="zh-CN" altLang="en-US" sz="1600"/>
          </a:p>
        </p:txBody>
      </p:sp>
      <p:sp>
        <p:nvSpPr>
          <p:cNvPr id="73" name="椭圆 72"/>
          <p:cNvSpPr/>
          <p:nvPr/>
        </p:nvSpPr>
        <p:spPr bwMode="auto">
          <a:xfrm>
            <a:off x="5907824" y="4209451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6230700" y="4632820"/>
            <a:ext cx="0" cy="467902"/>
          </a:xfrm>
          <a:prstGeom prst="line">
            <a:avLst/>
          </a:prstGeom>
          <a:ln w="1905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2"/>
          <p:cNvSpPr txBox="1">
            <a:spLocks noChangeArrowheads="1"/>
          </p:cNvSpPr>
          <p:nvPr/>
        </p:nvSpPr>
        <p:spPr bwMode="auto">
          <a:xfrm>
            <a:off x="6276524" y="4678613"/>
            <a:ext cx="345313" cy="2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k</a:t>
            </a:r>
            <a:endParaRPr lang="zh-CN" altLang="en-US" sz="1800"/>
          </a:p>
        </p:txBody>
      </p:sp>
      <p:cxnSp>
        <p:nvCxnSpPr>
          <p:cNvPr id="79" name="连接符: 曲线 78"/>
          <p:cNvCxnSpPr>
            <a:stCxn id="73" idx="3"/>
            <a:endCxn id="73" idx="1"/>
          </p:cNvCxnSpPr>
          <p:nvPr/>
        </p:nvCxnSpPr>
        <p:spPr bwMode="auto">
          <a:xfrm rot="5400000" flipH="1">
            <a:off x="5849653" y="4425084"/>
            <a:ext cx="304952" cy="12700"/>
          </a:xfrm>
          <a:prstGeom prst="curvedConnector5">
            <a:avLst>
              <a:gd name="adj1" fmla="val -62848"/>
              <a:gd name="adj2" fmla="val 3582488"/>
              <a:gd name="adj3" fmla="val 153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Box 32"/>
          <p:cNvSpPr txBox="1">
            <a:spLocks noChangeArrowheads="1"/>
          </p:cNvSpPr>
          <p:nvPr/>
        </p:nvSpPr>
        <p:spPr bwMode="auto">
          <a:xfrm>
            <a:off x="5597342" y="4465765"/>
            <a:ext cx="345313" cy="2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!k</a:t>
            </a:r>
            <a:endParaRPr lang="zh-CN" altLang="en-US" sz="1800"/>
          </a:p>
        </p:txBody>
      </p:sp>
      <p:sp>
        <p:nvSpPr>
          <p:cNvPr id="90" name="TextBox 32"/>
          <p:cNvSpPr txBox="1">
            <a:spLocks noChangeArrowheads="1"/>
          </p:cNvSpPr>
          <p:nvPr/>
        </p:nvSpPr>
        <p:spPr bwMode="auto">
          <a:xfrm>
            <a:off x="6863715" y="4342130"/>
            <a:ext cx="1885950" cy="2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600"/>
              <a:t>we, sel_d, en_p </a:t>
            </a:r>
            <a:endParaRPr lang="zh-CN" altLang="en-US" sz="1600"/>
          </a:p>
        </p:txBody>
      </p:sp>
      <p:sp>
        <p:nvSpPr>
          <p:cNvPr id="113" name="椭圆 112"/>
          <p:cNvSpPr/>
          <p:nvPr/>
        </p:nvSpPr>
        <p:spPr bwMode="auto">
          <a:xfrm>
            <a:off x="5915092" y="5100722"/>
            <a:ext cx="643954" cy="43126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连接符: 曲线 113"/>
          <p:cNvCxnSpPr>
            <a:stCxn id="113" idx="3"/>
            <a:endCxn id="113" idx="1"/>
          </p:cNvCxnSpPr>
          <p:nvPr/>
        </p:nvCxnSpPr>
        <p:spPr bwMode="auto">
          <a:xfrm rot="5400000" flipH="1">
            <a:off x="5856921" y="5316355"/>
            <a:ext cx="304952" cy="12700"/>
          </a:xfrm>
          <a:prstGeom prst="curvedConnector5">
            <a:avLst>
              <a:gd name="adj1" fmla="val -62848"/>
              <a:gd name="adj2" fmla="val 3582488"/>
              <a:gd name="adj3" fmla="val 153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连接符: 曲线 115"/>
          <p:cNvCxnSpPr>
            <a:stCxn id="113" idx="5"/>
            <a:endCxn id="113" idx="7"/>
          </p:cNvCxnSpPr>
          <p:nvPr/>
        </p:nvCxnSpPr>
        <p:spPr bwMode="auto">
          <a:xfrm rot="5400000" flipH="1">
            <a:off x="6312265" y="5316355"/>
            <a:ext cx="304952" cy="12700"/>
          </a:xfrm>
          <a:prstGeom prst="curvedConnector5">
            <a:avLst>
              <a:gd name="adj1" fmla="val -56790"/>
              <a:gd name="adj2" fmla="val -3057441"/>
              <a:gd name="adj3" fmla="val 1507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TextBox 32"/>
          <p:cNvSpPr txBox="1">
            <a:spLocks noChangeArrowheads="1"/>
          </p:cNvSpPr>
          <p:nvPr/>
        </p:nvSpPr>
        <p:spPr bwMode="auto">
          <a:xfrm>
            <a:off x="7040369" y="5436944"/>
            <a:ext cx="961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600"/>
              <a:t>nxt/en_p </a:t>
            </a:r>
            <a:endParaRPr lang="zh-CN" altLang="en-US" sz="1600"/>
          </a:p>
        </p:txBody>
      </p:sp>
      <p:sp>
        <p:nvSpPr>
          <p:cNvPr id="124" name="TextBox 32"/>
          <p:cNvSpPr txBox="1">
            <a:spLocks noChangeArrowheads="1"/>
          </p:cNvSpPr>
          <p:nvPr/>
        </p:nvSpPr>
        <p:spPr bwMode="auto">
          <a:xfrm>
            <a:off x="4665154" y="5701928"/>
            <a:ext cx="1506677" cy="2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600"/>
              <a:t>pri/sel_p, en_p </a:t>
            </a:r>
            <a:endParaRPr lang="zh-CN" altLang="en-US" sz="1600"/>
          </a:p>
        </p:txBody>
      </p:sp>
      <p:sp>
        <p:nvSpPr>
          <p:cNvPr id="128" name="TextBox 32"/>
          <p:cNvSpPr txBox="1">
            <a:spLocks noChangeArrowheads="1"/>
          </p:cNvSpPr>
          <p:nvPr/>
        </p:nvSpPr>
        <p:spPr bwMode="auto">
          <a:xfrm>
            <a:off x="6980555" y="5130800"/>
            <a:ext cx="1021080" cy="3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en-US" altLang="zh-CN" sz="1600"/>
              <a:t>sel_a</a:t>
            </a:r>
            <a:r>
              <a:rPr lang="en-US" altLang="zh-CN" sz="1800"/>
              <a:t> </a:t>
            </a:r>
            <a:endParaRPr lang="zh-CN" altLang="en-US" sz="1800"/>
          </a:p>
        </p:txBody>
      </p:sp>
      <p:grpSp>
        <p:nvGrpSpPr>
          <p:cNvPr id="140" name="组合 139"/>
          <p:cNvGrpSpPr/>
          <p:nvPr/>
        </p:nvGrpSpPr>
        <p:grpSpPr>
          <a:xfrm>
            <a:off x="1103280" y="4843213"/>
            <a:ext cx="3281633" cy="1145563"/>
            <a:chOff x="1139299" y="3550909"/>
            <a:chExt cx="3281633" cy="1145563"/>
          </a:xfrm>
        </p:grpSpPr>
        <p:cxnSp>
          <p:nvCxnSpPr>
            <p:cNvPr id="141" name="直接连接符 140"/>
            <p:cNvCxnSpPr/>
            <p:nvPr/>
          </p:nvCxnSpPr>
          <p:spPr bwMode="auto">
            <a:xfrm>
              <a:off x="1139299" y="4387917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 bwMode="auto">
            <a:xfrm>
              <a:off x="1139299" y="4012648"/>
              <a:ext cx="8768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/>
            <p:nvPr/>
          </p:nvSpPr>
          <p:spPr bwMode="auto">
            <a:xfrm>
              <a:off x="1379567" y="4229131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144" name="TextBox 32"/>
            <p:cNvSpPr txBox="1">
              <a:spLocks noChangeArrowheads="1"/>
            </p:cNvSpPr>
            <p:nvPr/>
          </p:nvSpPr>
          <p:spPr bwMode="auto">
            <a:xfrm>
              <a:off x="4305516" y="4044011"/>
              <a:ext cx="115416" cy="33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k</a:t>
              </a:r>
              <a:endParaRPr lang="zh-CN" altLang="en-US" sz="1800"/>
            </a:p>
          </p:txBody>
        </p:sp>
        <p:sp>
          <p:nvSpPr>
            <p:cNvPr id="145" name="椭圆 144"/>
            <p:cNvSpPr/>
            <p:nvPr/>
          </p:nvSpPr>
          <p:spPr bwMode="auto">
            <a:xfrm>
              <a:off x="1991634" y="3851039"/>
              <a:ext cx="259521" cy="6944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latin typeface="Arial" panose="02080604020202020204" pitchFamily="34" charset="0"/>
                </a:rPr>
                <a:t>0</a:t>
              </a:r>
              <a:endParaRPr lang="en-US" altLang="zh-CN" sz="1600">
                <a:latin typeface="Arial" panose="0208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146" name="椭圆 145"/>
            <p:cNvSpPr/>
            <p:nvPr/>
          </p:nvSpPr>
          <p:spPr bwMode="auto">
            <a:xfrm>
              <a:off x="3293834" y="4045892"/>
              <a:ext cx="611963" cy="36355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latin typeface="Arial" panose="02080604020202020204" pitchFamily="34" charset="0"/>
                </a:rPr>
                <a:t>==3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147" name="椭圆 146"/>
            <p:cNvSpPr/>
            <p:nvPr/>
          </p:nvSpPr>
          <p:spPr bwMode="auto">
            <a:xfrm>
              <a:off x="1379567" y="3850985"/>
              <a:ext cx="388476" cy="29555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+1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2251155" y="4209762"/>
              <a:ext cx="104267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9"/>
            <p:cNvSpPr txBox="1">
              <a:spLocks noChangeArrowheads="1"/>
            </p:cNvSpPr>
            <p:nvPr/>
          </p:nvSpPr>
          <p:spPr bwMode="auto">
            <a:xfrm>
              <a:off x="2480260" y="3998362"/>
              <a:ext cx="303763" cy="422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80604020202020204" pitchFamily="34" charset="0"/>
                  <a:cs typeface="Arial" panose="02080604020202020204" pitchFamily="34" charset="0"/>
                </a:rPr>
                <a:t>P</a:t>
              </a:r>
              <a:endParaRPr lang="en-US" altLang="zh-CN" sz="14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3035751" y="4209762"/>
              <a:ext cx="0" cy="48671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 bwMode="auto">
            <a:xfrm>
              <a:off x="1139299" y="4696472"/>
              <a:ext cx="189645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 bwMode="auto">
            <a:xfrm>
              <a:off x="1139879" y="4012648"/>
              <a:ext cx="0" cy="683824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 bwMode="auto">
            <a:xfrm>
              <a:off x="3905797" y="4238274"/>
              <a:ext cx="3240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 bwMode="auto">
            <a:xfrm>
              <a:off x="2128984" y="3616432"/>
              <a:ext cx="0" cy="23897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32"/>
            <p:cNvSpPr txBox="1">
              <a:spLocks noChangeArrowheads="1"/>
            </p:cNvSpPr>
            <p:nvPr/>
          </p:nvSpPr>
          <p:spPr bwMode="auto">
            <a:xfrm>
              <a:off x="2187270" y="3550909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sel_p</a:t>
              </a:r>
              <a:endParaRPr lang="zh-CN" altLang="en-US" sz="180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532164" y="1634101"/>
            <a:ext cx="4495800" cy="2948706"/>
            <a:chOff x="539552" y="1700808"/>
            <a:chExt cx="5220581" cy="2948706"/>
          </a:xfrm>
        </p:grpSpPr>
        <p:grpSp>
          <p:nvGrpSpPr>
            <p:cNvPr id="7" name="组合 6"/>
            <p:cNvGrpSpPr/>
            <p:nvPr/>
          </p:nvGrpSpPr>
          <p:grpSpPr>
            <a:xfrm>
              <a:off x="2917055" y="2289423"/>
              <a:ext cx="1877776" cy="2052317"/>
              <a:chOff x="6066162" y="1622513"/>
              <a:chExt cx="2071480" cy="1417284"/>
            </a:xfrm>
          </p:grpSpPr>
          <p:sp>
            <p:nvSpPr>
              <p:cNvPr id="8" name="文本框 149"/>
              <p:cNvSpPr txBox="1">
                <a:spLocks noChangeArrowheads="1"/>
              </p:cNvSpPr>
              <p:nvPr/>
            </p:nvSpPr>
            <p:spPr bwMode="auto">
              <a:xfrm>
                <a:off x="6569569" y="1622513"/>
                <a:ext cx="1131510" cy="14172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spcAft>
                    <a:spcPct val="0"/>
                  </a:spcAft>
                  <a:buFontTx/>
                  <a:buNone/>
                </a:pPr>
                <a:r>
                  <a:rPr lang="en-US" altLang="zh-CN" sz="18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RF</a:t>
                </a:r>
                <a:endPara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9" name="文本框 155"/>
              <p:cNvSpPr txBox="1">
                <a:spLocks noChangeArrowheads="1"/>
              </p:cNvSpPr>
              <p:nvPr/>
            </p:nvSpPr>
            <p:spPr bwMode="auto">
              <a:xfrm>
                <a:off x="7058526" y="2484811"/>
                <a:ext cx="663674" cy="29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rd1</a:t>
                </a:r>
                <a:endPara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>
                <a:off x="6125665" y="1845479"/>
                <a:ext cx="4349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 bwMode="auto">
              <a:xfrm>
                <a:off x="7701079" y="2656757"/>
                <a:ext cx="436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59"/>
              <p:cNvSpPr txBox="1">
                <a:spLocks noChangeArrowheads="1"/>
              </p:cNvSpPr>
              <p:nvPr/>
            </p:nvSpPr>
            <p:spPr bwMode="auto">
              <a:xfrm>
                <a:off x="7058526" y="2060848"/>
                <a:ext cx="663674" cy="29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rd0</a:t>
                </a:r>
                <a:endPara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 bwMode="auto">
              <a:xfrm>
                <a:off x="7701079" y="2246870"/>
                <a:ext cx="436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6125661" y="2098463"/>
                <a:ext cx="4505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 bwMode="auto">
              <a:xfrm>
                <a:off x="6139613" y="2306787"/>
                <a:ext cx="4365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6066162" y="2624135"/>
                <a:ext cx="5020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139613" y="2847283"/>
                <a:ext cx="4365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/>
              <p:cNvGrpSpPr/>
              <p:nvPr/>
            </p:nvGrpSpPr>
            <p:grpSpPr>
              <a:xfrm>
                <a:off x="6666432" y="1760664"/>
                <a:ext cx="441614" cy="1203995"/>
                <a:chOff x="6711902" y="1752034"/>
                <a:chExt cx="337502" cy="1042435"/>
              </a:xfrm>
            </p:grpSpPr>
            <p:sp>
              <p:nvSpPr>
                <p:cNvPr id="19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722981" y="1955981"/>
                  <a:ext cx="326423" cy="165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Arial" panose="02080604020202020204" pitchFamily="34" charset="0"/>
                      <a:cs typeface="Arial" panose="02080604020202020204" pitchFamily="34" charset="0"/>
                    </a:rPr>
                    <a:t>ra1</a:t>
                  </a:r>
                  <a:endParaRPr lang="zh-CN" altLang="en-US" sz="1800" b="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0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722981" y="1752034"/>
                  <a:ext cx="326422" cy="165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Arial" panose="02080604020202020204" pitchFamily="34" charset="0"/>
                      <a:cs typeface="Arial" panose="02080604020202020204" pitchFamily="34" charset="0"/>
                    </a:rPr>
                    <a:t>ra0</a:t>
                  </a:r>
                  <a:endParaRPr lang="zh-CN" altLang="en-US" sz="1800" b="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1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721429" y="2383825"/>
                  <a:ext cx="220834" cy="231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wd</a:t>
                  </a:r>
                  <a:endParaRPr lang="zh-CN" altLang="en-US" sz="1800" b="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2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726762" y="2106750"/>
                  <a:ext cx="220834" cy="231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latin typeface="Arial" panose="02080604020202020204" pitchFamily="34" charset="0"/>
                      <a:cs typeface="Arial" panose="02080604020202020204" pitchFamily="34" charset="0"/>
                    </a:rPr>
                    <a:t>wa</a:t>
                  </a:r>
                  <a:endParaRPr lang="zh-CN" altLang="en-US" sz="1800" b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3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6711902" y="2562840"/>
                  <a:ext cx="220834" cy="231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we</a:t>
                  </a:r>
                  <a:endParaRPr lang="zh-CN" altLang="en-US" sz="1800" b="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</p:grpSp>
        </p:grpSp>
        <p:sp>
          <p:nvSpPr>
            <p:cNvPr id="24" name="文本框 149"/>
            <p:cNvSpPr txBox="1">
              <a:spLocks noChangeArrowheads="1"/>
            </p:cNvSpPr>
            <p:nvPr/>
          </p:nvSpPr>
          <p:spPr bwMode="auto">
            <a:xfrm>
              <a:off x="1319304" y="3098732"/>
              <a:ext cx="303763" cy="351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400" b="0">
                  <a:latin typeface="Arial" panose="02080604020202020204" pitchFamily="34" charset="0"/>
                  <a:cs typeface="Arial" panose="02080604020202020204" pitchFamily="34" charset="0"/>
                </a:rPr>
                <a:t>P</a:t>
              </a:r>
              <a:endParaRPr lang="en-US" altLang="zh-CN" sz="14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1632194" y="3279287"/>
              <a:ext cx="14105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742260" y="3598562"/>
              <a:ext cx="18950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2255408" y="2694454"/>
              <a:ext cx="3504725" cy="1955060"/>
              <a:chOff x="3020975" y="2691423"/>
              <a:chExt cx="3504725" cy="1955060"/>
            </a:xfrm>
          </p:grpSpPr>
          <p:grpSp>
            <p:nvGrpSpPr>
              <p:cNvPr id="28" name="组合 13"/>
              <p:cNvGrpSpPr/>
              <p:nvPr/>
            </p:nvGrpSpPr>
            <p:grpSpPr bwMode="auto">
              <a:xfrm>
                <a:off x="5175412" y="2691423"/>
                <a:ext cx="1350288" cy="1288919"/>
                <a:chOff x="6514743" y="2076854"/>
                <a:chExt cx="1713280" cy="1836334"/>
              </a:xfrm>
            </p:grpSpPr>
            <p:cxnSp>
              <p:nvCxnSpPr>
                <p:cNvPr id="33" name="直接连接符 32"/>
                <p:cNvCxnSpPr/>
                <p:nvPr/>
              </p:nvCxnSpPr>
              <p:spPr bwMode="auto">
                <a:xfrm>
                  <a:off x="6514743" y="2787893"/>
                  <a:ext cx="644563" cy="19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 bwMode="auto">
                <a:xfrm>
                  <a:off x="6514743" y="3633519"/>
                  <a:ext cx="64456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 bwMode="auto">
                <a:xfrm>
                  <a:off x="7515830" y="2076854"/>
                  <a:ext cx="0" cy="5589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任意多边形 21"/>
                <p:cNvSpPr/>
                <p:nvPr/>
              </p:nvSpPr>
              <p:spPr bwMode="auto">
                <a:xfrm>
                  <a:off x="7159307" y="2491038"/>
                  <a:ext cx="660677" cy="1422150"/>
                </a:xfrm>
                <a:custGeom>
                  <a:avLst/>
                  <a:gdLst>
                    <a:gd name="connsiteX0" fmla="*/ 10633 w 659219"/>
                    <a:gd name="connsiteY0" fmla="*/ 0 h 1424763"/>
                    <a:gd name="connsiteX1" fmla="*/ 659219 w 659219"/>
                    <a:gd name="connsiteY1" fmla="*/ 276446 h 1424763"/>
                    <a:gd name="connsiteX2" fmla="*/ 659219 w 659219"/>
                    <a:gd name="connsiteY2" fmla="*/ 1137684 h 1424763"/>
                    <a:gd name="connsiteX3" fmla="*/ 10633 w 659219"/>
                    <a:gd name="connsiteY3" fmla="*/ 1424763 h 1424763"/>
                    <a:gd name="connsiteX4" fmla="*/ 0 w 659219"/>
                    <a:gd name="connsiteY4" fmla="*/ 925032 h 1424763"/>
                    <a:gd name="connsiteX5" fmla="*/ 212651 w 659219"/>
                    <a:gd name="connsiteY5" fmla="*/ 712381 h 1424763"/>
                    <a:gd name="connsiteX6" fmla="*/ 0 w 659219"/>
                    <a:gd name="connsiteY6" fmla="*/ 499730 h 1424763"/>
                    <a:gd name="connsiteX7" fmla="*/ 10633 w 659219"/>
                    <a:gd name="connsiteY7" fmla="*/ 0 h 1424763"/>
                    <a:gd name="connsiteX0-1" fmla="*/ 10633 w 659219"/>
                    <a:gd name="connsiteY0-2" fmla="*/ 0 h 1424763"/>
                    <a:gd name="connsiteX1-3" fmla="*/ 659219 w 659219"/>
                    <a:gd name="connsiteY1-4" fmla="*/ 276446 h 1424763"/>
                    <a:gd name="connsiteX2-5" fmla="*/ 659219 w 659219"/>
                    <a:gd name="connsiteY2-6" fmla="*/ 1137684 h 1424763"/>
                    <a:gd name="connsiteX3-7" fmla="*/ 10633 w 659219"/>
                    <a:gd name="connsiteY3-8" fmla="*/ 1424763 h 1424763"/>
                    <a:gd name="connsiteX4-9" fmla="*/ 0 w 659219"/>
                    <a:gd name="connsiteY4-10" fmla="*/ 925032 h 1424763"/>
                    <a:gd name="connsiteX5-11" fmla="*/ 156279 w 659219"/>
                    <a:gd name="connsiteY5-12" fmla="*/ 712382 h 1424763"/>
                    <a:gd name="connsiteX6-13" fmla="*/ 0 w 659219"/>
                    <a:gd name="connsiteY6-14" fmla="*/ 499730 h 1424763"/>
                    <a:gd name="connsiteX7-15" fmla="*/ 10633 w 659219"/>
                    <a:gd name="connsiteY7-16" fmla="*/ 0 h 1424763"/>
                    <a:gd name="connsiteX0-17" fmla="*/ 10633 w 659219"/>
                    <a:gd name="connsiteY0-18" fmla="*/ 0 h 1424763"/>
                    <a:gd name="connsiteX1-19" fmla="*/ 659219 w 659219"/>
                    <a:gd name="connsiteY1-20" fmla="*/ 276446 h 1424763"/>
                    <a:gd name="connsiteX2-21" fmla="*/ 659219 w 659219"/>
                    <a:gd name="connsiteY2-22" fmla="*/ 1137684 h 1424763"/>
                    <a:gd name="connsiteX3-23" fmla="*/ 10633 w 659219"/>
                    <a:gd name="connsiteY3-24" fmla="*/ 1424763 h 1424763"/>
                    <a:gd name="connsiteX4-25" fmla="*/ 0 w 659219"/>
                    <a:gd name="connsiteY4-26" fmla="*/ 869365 h 1424763"/>
                    <a:gd name="connsiteX5-27" fmla="*/ 156279 w 659219"/>
                    <a:gd name="connsiteY5-28" fmla="*/ 712382 h 1424763"/>
                    <a:gd name="connsiteX6-29" fmla="*/ 0 w 659219"/>
                    <a:gd name="connsiteY6-30" fmla="*/ 499730 h 1424763"/>
                    <a:gd name="connsiteX7-31" fmla="*/ 10633 w 659219"/>
                    <a:gd name="connsiteY7-32" fmla="*/ 0 h 1424763"/>
                    <a:gd name="connsiteX0-33" fmla="*/ 10633 w 659219"/>
                    <a:gd name="connsiteY0-34" fmla="*/ 0 h 1424763"/>
                    <a:gd name="connsiteX1-35" fmla="*/ 659219 w 659219"/>
                    <a:gd name="connsiteY1-36" fmla="*/ 276446 h 1424763"/>
                    <a:gd name="connsiteX2-37" fmla="*/ 659219 w 659219"/>
                    <a:gd name="connsiteY2-38" fmla="*/ 1137684 h 1424763"/>
                    <a:gd name="connsiteX3-39" fmla="*/ 10633 w 659219"/>
                    <a:gd name="connsiteY3-40" fmla="*/ 1424763 h 1424763"/>
                    <a:gd name="connsiteX4-41" fmla="*/ 0 w 659219"/>
                    <a:gd name="connsiteY4-42" fmla="*/ 869365 h 1424763"/>
                    <a:gd name="connsiteX5-43" fmla="*/ 156279 w 659219"/>
                    <a:gd name="connsiteY5-44" fmla="*/ 712382 h 1424763"/>
                    <a:gd name="connsiteX6-45" fmla="*/ 0 w 659219"/>
                    <a:gd name="connsiteY6-46" fmla="*/ 544264 h 1424763"/>
                    <a:gd name="connsiteX7-47" fmla="*/ 10633 w 659219"/>
                    <a:gd name="connsiteY7-48" fmla="*/ 0 h 14247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659219" h="1424763">
                      <a:moveTo>
                        <a:pt x="10633" y="0"/>
                      </a:moveTo>
                      <a:lnTo>
                        <a:pt x="659219" y="276446"/>
                      </a:lnTo>
                      <a:lnTo>
                        <a:pt x="659219" y="1137684"/>
                      </a:lnTo>
                      <a:lnTo>
                        <a:pt x="10633" y="1424763"/>
                      </a:lnTo>
                      <a:lnTo>
                        <a:pt x="0" y="869365"/>
                      </a:lnTo>
                      <a:lnTo>
                        <a:pt x="156279" y="712382"/>
                      </a:lnTo>
                      <a:lnTo>
                        <a:pt x="0" y="544264"/>
                      </a:lnTo>
                      <a:lnTo>
                        <a:pt x="10633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80604020202020204" pitchFamily="34" charset="0"/>
                  </a:endParaRPr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 bwMode="auto">
                <a:xfrm>
                  <a:off x="7819984" y="3230784"/>
                  <a:ext cx="40803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/>
                <p:cNvSpPr txBox="1"/>
                <p:nvPr/>
              </p:nvSpPr>
              <p:spPr bwMode="auto">
                <a:xfrm>
                  <a:off x="7249532" y="2911876"/>
                  <a:ext cx="546785" cy="612109"/>
                </a:xfrm>
                <a:prstGeom prst="rect">
                  <a:avLst/>
                </a:prstGeom>
                <a:noFill/>
              </p:spPr>
              <p:txBody>
                <a:bodyPr vert="vert270"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80604020202020204" pitchFamily="34" charset="0"/>
                      <a:ea typeface="宋体" pitchFamily="2" charset="-122"/>
                      <a:cs typeface="+mn-cs"/>
                    </a:rPr>
                    <a:t>ALU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80604020202020204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 bwMode="auto">
              <a:xfrm>
                <a:off x="3020975" y="4646483"/>
                <a:ext cx="35047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6525700" y="3501364"/>
                <a:ext cx="0" cy="1143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3020975" y="3885987"/>
                <a:ext cx="0" cy="759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3020975" y="3879555"/>
                <a:ext cx="399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 bwMode="auto">
            <a:xfrm>
              <a:off x="1865638" y="2612292"/>
              <a:ext cx="0" cy="661444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1865638" y="2978028"/>
              <a:ext cx="1118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>
              <a:off x="1865638" y="2612292"/>
              <a:ext cx="11770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 bwMode="auto">
            <a:xfrm>
              <a:off x="2189778" y="2472051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-2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2185555" y="2846019"/>
              <a:ext cx="388476" cy="28048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-1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03280" y="1700808"/>
              <a:ext cx="4095551" cy="1904387"/>
              <a:chOff x="1868847" y="1697777"/>
              <a:chExt cx="4095551" cy="1904387"/>
            </a:xfrm>
          </p:grpSpPr>
          <p:sp>
            <p:nvSpPr>
              <p:cNvPr id="46" name="文本框 149"/>
              <p:cNvSpPr txBox="1">
                <a:spLocks noChangeArrowheads="1"/>
              </p:cNvSpPr>
              <p:nvPr/>
            </p:nvSpPr>
            <p:spPr bwMode="auto">
              <a:xfrm>
                <a:off x="4463988" y="1697777"/>
                <a:ext cx="303763" cy="3518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0"/>
              <a:lstStyle>
                <a:lvl1pPr>
                  <a:spcAft>
                    <a:spcPts val="600"/>
                  </a:spcAft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Aft>
                    <a:spcPts val="600"/>
                  </a:spcAft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Aft>
                    <a:spcPts val="60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Aft>
                    <a:spcPts val="6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6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400" b="0">
                    <a:latin typeface="Arial" panose="02080604020202020204" pitchFamily="34" charset="0"/>
                    <a:cs typeface="Arial" panose="02080604020202020204" pitchFamily="34" charset="0"/>
                  </a:rPr>
                  <a:t>F</a:t>
                </a:r>
                <a:endParaRPr lang="en-US" altLang="zh-CN" sz="1400" b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 bwMode="auto">
              <a:xfrm>
                <a:off x="4777842" y="1872288"/>
                <a:ext cx="11865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1868847" y="1857518"/>
                <a:ext cx="0" cy="1744646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1868847" y="1857518"/>
                <a:ext cx="2595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5964398" y="1872288"/>
                <a:ext cx="0" cy="819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/>
            <p:cNvCxnSpPr/>
            <p:nvPr/>
          </p:nvCxnSpPr>
          <p:spPr bwMode="auto">
            <a:xfrm>
              <a:off x="2628891" y="3605195"/>
              <a:ext cx="295531" cy="131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32"/>
            <p:cNvSpPr txBox="1">
              <a:spLocks noChangeArrowheads="1"/>
            </p:cNvSpPr>
            <p:nvPr/>
          </p:nvSpPr>
          <p:spPr bwMode="auto">
            <a:xfrm>
              <a:off x="539552" y="3462649"/>
              <a:ext cx="1282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d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2624526" y="3448770"/>
              <a:ext cx="292527" cy="57783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>
                  <a:latin typeface="Arial" panose="02080604020202020204" pitchFamily="34" charset="0"/>
                </a:rPr>
                <a:t>0</a:t>
              </a:r>
              <a:endParaRPr lang="en-US" altLang="zh-CN" sz="1600">
                <a:latin typeface="Arial" panose="0208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rPr>
                <a:t>1</a:t>
              </a: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endParaRPr>
            </a:p>
          </p:txBody>
        </p:sp>
        <p:sp>
          <p:nvSpPr>
            <p:cNvPr id="54" name="TextBox 32"/>
            <p:cNvSpPr txBox="1">
              <a:spLocks noChangeArrowheads="1"/>
            </p:cNvSpPr>
            <p:nvPr/>
          </p:nvSpPr>
          <p:spPr bwMode="auto">
            <a:xfrm>
              <a:off x="2707088" y="3003296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n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55" name="TextBox 32"/>
            <p:cNvSpPr txBox="1">
              <a:spLocks noChangeArrowheads="1"/>
            </p:cNvSpPr>
            <p:nvPr/>
          </p:nvSpPr>
          <p:spPr bwMode="auto">
            <a:xfrm>
              <a:off x="4572809" y="2824727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80604020202020204" pitchFamily="34" charset="0"/>
                  <a:cs typeface="Arial" panose="02080604020202020204" pitchFamily="34" charset="0"/>
                </a:rPr>
                <a:t>q</a:t>
              </a:r>
              <a:endParaRPr lang="zh-CN" altLang="en-US" sz="18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865638" y="2240868"/>
              <a:ext cx="1177084" cy="577832"/>
              <a:chOff x="3714178" y="2038448"/>
              <a:chExt cx="1177084" cy="57783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4598735" y="2038448"/>
                <a:ext cx="292527" cy="577832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anose="02080604020202020204" pitchFamily="34" charset="0"/>
                  </a:rPr>
                  <a:t>1</a:t>
                </a:r>
                <a:endParaRPr lang="en-US" altLang="zh-CN" sz="1600">
                  <a:latin typeface="Arial" panose="02080604020202020204" pitchFamily="34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anose="02080604020202020204" pitchFamily="34" charset="0"/>
                  </a:rPr>
                  <a:t>0</a:t>
                </a:r>
                <a:endPara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80604020202020204" pitchFamily="34" charset="0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 bwMode="auto">
              <a:xfrm>
                <a:off x="3714178" y="2150374"/>
                <a:ext cx="0" cy="265528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 bwMode="auto">
              <a:xfrm>
                <a:off x="3714178" y="2150374"/>
                <a:ext cx="9051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连接符 155"/>
            <p:cNvCxnSpPr/>
            <p:nvPr/>
          </p:nvCxnSpPr>
          <p:spPr bwMode="auto">
            <a:xfrm>
              <a:off x="2770967" y="4039261"/>
              <a:ext cx="0" cy="205445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2"/>
            <p:cNvSpPr txBox="1">
              <a:spLocks noChangeArrowheads="1"/>
            </p:cNvSpPr>
            <p:nvPr/>
          </p:nvSpPr>
          <p:spPr bwMode="auto">
            <a:xfrm>
              <a:off x="2504055" y="4223893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sel_d</a:t>
              </a:r>
              <a:endParaRPr lang="zh-CN" altLang="en-US" sz="1800"/>
            </a:p>
          </p:txBody>
        </p:sp>
        <p:cxnSp>
          <p:nvCxnSpPr>
            <p:cNvPr id="158" name="直接连接符 157"/>
            <p:cNvCxnSpPr/>
            <p:nvPr/>
          </p:nvCxnSpPr>
          <p:spPr bwMode="auto">
            <a:xfrm>
              <a:off x="2913015" y="1984298"/>
              <a:ext cx="0" cy="25741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2"/>
            <p:cNvSpPr txBox="1">
              <a:spLocks noChangeArrowheads="1"/>
            </p:cNvSpPr>
            <p:nvPr/>
          </p:nvSpPr>
          <p:spPr bwMode="auto">
            <a:xfrm>
              <a:off x="2336786" y="1938563"/>
              <a:ext cx="4744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sel_a</a:t>
              </a:r>
              <a:endParaRPr lang="zh-CN" altLang="en-US" sz="1800"/>
            </a:p>
          </p:txBody>
        </p:sp>
      </p:grpSp>
      <p:sp>
        <p:nvSpPr>
          <p:cNvPr id="163" name="TextBox 32"/>
          <p:cNvSpPr txBox="1">
            <a:spLocks noChangeArrowheads="1"/>
          </p:cNvSpPr>
          <p:nvPr/>
        </p:nvSpPr>
        <p:spPr bwMode="auto">
          <a:xfrm>
            <a:off x="6863409" y="1879020"/>
            <a:ext cx="16905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x0</a:t>
            </a:r>
            <a:r>
              <a:rPr lang="en-US" altLang="zh-CN" sz="1600">
                <a:sym typeface="Wingdings" panose="05000000000000000000" pitchFamily="2" charset="2"/>
              </a:rPr>
              <a:t></a:t>
            </a:r>
            <a:r>
              <a:rPr lang="en-US" altLang="zh-CN" sz="1600"/>
              <a:t>d, f</a:t>
            </a:r>
            <a:r>
              <a:rPr lang="en-US" altLang="zh-CN" sz="1600">
                <a:sym typeface="Wingdings" panose="05000000000000000000" pitchFamily="2" charset="2"/>
              </a:rPr>
              <a:t></a:t>
            </a:r>
            <a:r>
              <a:rPr lang="en-US" altLang="zh-CN" sz="1600"/>
              <a:t>d, p++</a:t>
            </a:r>
            <a:endParaRPr lang="zh-CN" altLang="en-US" sz="1600"/>
          </a:p>
        </p:txBody>
      </p:sp>
      <p:sp>
        <p:nvSpPr>
          <p:cNvPr id="164" name="TextBox 32"/>
          <p:cNvSpPr txBox="1">
            <a:spLocks noChangeArrowheads="1"/>
          </p:cNvSpPr>
          <p:nvPr/>
        </p:nvSpPr>
        <p:spPr bwMode="auto">
          <a:xfrm>
            <a:off x="6917641" y="2848588"/>
            <a:ext cx="140414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x1</a:t>
            </a:r>
            <a:r>
              <a:rPr lang="en-US" altLang="zh-CN" sz="1600">
                <a:sym typeface="Wingdings" panose="05000000000000000000" pitchFamily="2" charset="2"/>
              </a:rPr>
              <a:t>q1</a:t>
            </a:r>
            <a:r>
              <a:rPr lang="en-US" altLang="zh-CN" sz="1600"/>
              <a:t>, p++</a:t>
            </a:r>
            <a:endParaRPr lang="zh-CN" altLang="en-US" sz="1600"/>
          </a:p>
        </p:txBody>
      </p:sp>
      <p:sp>
        <p:nvSpPr>
          <p:cNvPr id="165" name="TextBox 32"/>
          <p:cNvSpPr txBox="1">
            <a:spLocks noChangeArrowheads="1"/>
          </p:cNvSpPr>
          <p:nvPr/>
        </p:nvSpPr>
        <p:spPr bwMode="auto">
          <a:xfrm>
            <a:off x="6968855" y="3485783"/>
            <a:ext cx="834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… …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9" grpId="0"/>
      <p:bldP spid="70" grpId="0" animBg="1"/>
      <p:bldP spid="72" grpId="0"/>
      <p:bldP spid="73" grpId="0" animBg="1"/>
      <p:bldP spid="75" grpId="0"/>
      <p:bldP spid="89" grpId="0"/>
      <p:bldP spid="90" grpId="0"/>
      <p:bldP spid="113" grpId="0" animBg="1"/>
      <p:bldP spid="122" grpId="0"/>
      <p:bldP spid="124" grpId="0"/>
      <p:bldP spid="128" grpId="0"/>
      <p:bldP spid="163" grpId="0"/>
      <p:bldP spid="164" grpId="0"/>
      <p:bldP spid="1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查看电路资源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查看</a:t>
            </a:r>
            <a:r>
              <a:rPr lang="en-US" altLang="zh-CN" sz="2400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/>
              <a:t>Flow Navigator </a:t>
            </a:r>
            <a:r>
              <a:rPr lang="en-US" altLang="zh-CN" sz="2000" dirty="0"/>
              <a:t>&gt;&gt; </a:t>
            </a:r>
            <a:r>
              <a:rPr lang="en-US" altLang="zh-CN" sz="2000"/>
              <a:t>RTL Analysis </a:t>
            </a:r>
            <a:r>
              <a:rPr lang="en-US" altLang="zh-CN" sz="2000" dirty="0"/>
              <a:t>&gt;&gt; Open </a:t>
            </a:r>
            <a:r>
              <a:rPr lang="en-US" altLang="zh-CN" sz="2000"/>
              <a:t>Elaborated Design &gt;&gt; Schematic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实现电路：</a:t>
            </a:r>
            <a:r>
              <a:rPr lang="en-US" altLang="zh-CN" sz="2000"/>
              <a:t>Flow Navigator &gt;&gt; Synthesis/Implementation </a:t>
            </a:r>
            <a:r>
              <a:rPr lang="en-US" altLang="zh-CN" sz="2000" dirty="0"/>
              <a:t>&gt;&gt; </a:t>
            </a:r>
            <a:r>
              <a:rPr lang="en-US" altLang="zh-CN" sz="2000"/>
              <a:t>Open Synthesized/Implemented Design &gt;&gt; Schematic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实现电路：</a:t>
            </a:r>
            <a:r>
              <a:rPr lang="en-US" altLang="zh-CN" sz="2000"/>
              <a:t>Flow Navigator &gt;&gt; Synthesis /Implementation </a:t>
            </a:r>
            <a:r>
              <a:rPr lang="en-US" altLang="zh-CN" sz="2000" dirty="0"/>
              <a:t>&gt;&gt; </a:t>
            </a:r>
            <a:r>
              <a:rPr lang="en-US" altLang="zh-CN" sz="2000"/>
              <a:t>Open Synthesized/Implemented Design </a:t>
            </a:r>
            <a:r>
              <a:rPr lang="en-US" altLang="zh-CN" sz="2000" dirty="0"/>
              <a:t>&gt;&gt; </a:t>
            </a:r>
            <a:r>
              <a:rPr lang="en-US" altLang="zh-CN" sz="2000"/>
              <a:t>Report Utilization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3174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3175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1DCAA-8EA4-43B2-BE9B-985734C9EA08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查看电路性能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304764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  <a:endParaRPr lang="en-US" altLang="zh-CN" sz="2000"/>
          </a:p>
          <a:p>
            <a:pPr lvl="1"/>
            <a:endParaRPr lang="en-US" altLang="zh-CN" sz="2000"/>
          </a:p>
        </p:txBody>
      </p:sp>
      <p:pic>
        <p:nvPicPr>
          <p:cNvPr id="32772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444589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3277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3277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5C38-C31B-4C90-8E83-94A8F3C514E8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itchFamily="2" charset="-122"/>
              </a:rPr>
              <a:t>示例：加法器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2751" t="18519" r="2573" b="3040"/>
          <a:stretch>
            <a:fillRect/>
          </a:stretch>
        </p:blipFill>
        <p:spPr>
          <a:xfrm>
            <a:off x="1032841" y="2096852"/>
            <a:ext cx="7611717" cy="4101625"/>
          </a:xfrm>
          <a:prstGeom prst="rect">
            <a:avLst/>
          </a:prstGeom>
        </p:spPr>
      </p:pic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457200" y="1417638"/>
            <a:ext cx="7859216" cy="93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位串行进位加法器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c8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 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c0;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2024</a:t>
            </a:r>
            <a:r>
              <a:rPr lang="zh-CN" altLang="en-US" sz="1600">
                <a:ea typeface="宋体" pitchFamily="2" charset="-122"/>
              </a:rPr>
              <a:t>春</a:t>
            </a:r>
            <a:r>
              <a:rPr lang="en-US" altLang="zh-CN" sz="1600">
                <a:ea typeface="宋体" pitchFamily="2" charset="-122"/>
              </a:rPr>
              <a:t>_</a:t>
            </a:r>
            <a:r>
              <a:rPr lang="zh-CN" altLang="en-US" sz="1600">
                <a:ea typeface="宋体" pitchFamily="2" charset="-122"/>
              </a:rPr>
              <a:t>计算机组成原理</a:t>
            </a:r>
            <a:r>
              <a:rPr lang="en-US" altLang="zh-CN" sz="1600">
                <a:ea typeface="宋体" pitchFamily="2" charset="-122"/>
              </a:rPr>
              <a:t>(H)</a:t>
            </a:r>
            <a:r>
              <a:rPr lang="zh-CN" altLang="en-US" sz="1600">
                <a:ea typeface="宋体" pitchFamily="2" charset="-122"/>
              </a:rPr>
              <a:t>实验 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5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itchFamily="2" charset="-122"/>
              </a:rPr>
            </a:fld>
            <a:endParaRPr lang="zh-CN" altLang="en-US" sz="1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itchFamily="2" charset="-122"/>
              </a:rPr>
              <a:t>示例：加法器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续</a:t>
            </a:r>
            <a:r>
              <a:rPr lang="en-US" altLang="zh-CN" b="1" dirty="0">
                <a:ea typeface="宋体" pitchFamily="2" charset="-122"/>
              </a:rPr>
              <a:t>1)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457200" y="1417637"/>
            <a:ext cx="8003232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设置时钟约束</a:t>
            </a: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设置尽量高时钟频率，</a:t>
            </a:r>
            <a:r>
              <a:rPr lang="zh-CN" altLang="en-US" sz="20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en-US" altLang="zh-CN" sz="2000" b="1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工具优化电路和布局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endParaRPr lang="en-US" altLang="zh-CN" sz="2400" b="1" kern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时序报告</a:t>
            </a:r>
            <a:endParaRPr lang="en-US" altLang="zh-CN" sz="2400" b="1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Timing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了解电路最长路径和最大延迟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若出现红色警示，则表示违反了时钟约束，生成电路的工作速度将可能达不到该频率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456892"/>
            <a:ext cx="76901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set_property </a:t>
            </a:r>
            <a:r>
              <a:rPr lang="zh-CN" altLang="en-US"/>
              <a:t>-dict </a:t>
            </a:r>
            <a:r>
              <a:rPr lang="zh-CN" altLang="en-US" dirty="0"/>
              <a:t>{ PACKAGE</a:t>
            </a:r>
            <a:r>
              <a:rPr lang="zh-CN" altLang="en-US"/>
              <a:t>_PIN </a:t>
            </a:r>
            <a:r>
              <a:rPr lang="zh-CN" altLang="en-US" dirty="0"/>
              <a:t>E</a:t>
            </a:r>
            <a:r>
              <a:rPr lang="zh-CN" altLang="en-US"/>
              <a:t>3    IOSTANDARD </a:t>
            </a:r>
            <a:r>
              <a:rPr lang="zh-CN" altLang="en-US" dirty="0"/>
              <a:t>LVCMOS33 } [get_ports { </a:t>
            </a:r>
            <a:r>
              <a:rPr lang="en-US" altLang="zh-CN" b="1" dirty="0" err="1">
                <a:solidFill>
                  <a:srgbClr val="0070C0"/>
                </a:solidFill>
              </a:rPr>
              <a:t>clk</a:t>
            </a:r>
            <a:r>
              <a:rPr lang="zh-CN" altLang="en-US" dirty="0"/>
              <a:t> }]; 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create_clock -add -name sys_clk </a:t>
            </a:r>
            <a:r>
              <a:rPr lang="zh-CN" altLang="en-US"/>
              <a:t>-period 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.00 </a:t>
            </a:r>
            <a:r>
              <a:rPr lang="zh-CN" altLang="en-US" dirty="0"/>
              <a:t>-waveform { </a:t>
            </a:r>
            <a:r>
              <a:rPr lang="zh-CN" altLang="en-US" b="1" dirty="0">
                <a:solidFill>
                  <a:srgbClr val="0070C0"/>
                </a:solidFill>
              </a:rPr>
              <a:t>0 </a:t>
            </a:r>
            <a:r>
              <a:rPr lang="en-US" altLang="zh-CN" b="1" dirty="0">
                <a:solidFill>
                  <a:srgbClr val="0070C0"/>
                </a:solidFill>
              </a:rPr>
              <a:t>1 </a:t>
            </a:r>
            <a:r>
              <a:rPr lang="zh-CN" altLang="en-US" dirty="0"/>
              <a:t>} [get_ports { </a:t>
            </a:r>
            <a:r>
              <a:rPr lang="en-US" altLang="zh-CN" b="1" dirty="0" err="1">
                <a:solidFill>
                  <a:srgbClr val="0070C0"/>
                </a:solidFill>
              </a:rPr>
              <a:t>clk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}]; </a:t>
            </a:r>
            <a:endParaRPr lang="zh-CN" altLang="en-US" dirty="0"/>
          </a:p>
        </p:txBody>
      </p:sp>
      <p:sp>
        <p:nvSpPr>
          <p:cNvPr id="3" name="对话气泡: 圆角矩形 2"/>
          <p:cNvSpPr/>
          <p:nvPr/>
        </p:nvSpPr>
        <p:spPr bwMode="auto">
          <a:xfrm>
            <a:off x="5400092" y="3877268"/>
            <a:ext cx="2664296" cy="811872"/>
          </a:xfrm>
          <a:prstGeom prst="wedgeRoundRectCallout">
            <a:avLst>
              <a:gd name="adj1" fmla="val -48992"/>
              <a:gd name="adj2" fmla="val -97561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Arial" panose="02080604020202020204" pitchFamily="34" charset="0"/>
              </a:rPr>
              <a:t>假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设要求</a:t>
            </a:r>
            <a:r>
              <a:rPr lang="zh-CN" altLang="en-US" sz="2000" dirty="0">
                <a:latin typeface="Arial" panose="02080604020202020204" pitchFamily="34" charset="0"/>
              </a:rPr>
              <a:t>电路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时钟频率能够达到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500MHz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2024</a:t>
            </a:r>
            <a:r>
              <a:rPr lang="zh-CN" altLang="en-US" sz="1600">
                <a:ea typeface="宋体" pitchFamily="2" charset="-122"/>
              </a:rPr>
              <a:t>春</a:t>
            </a:r>
            <a:r>
              <a:rPr lang="en-US" altLang="zh-CN" sz="1600">
                <a:ea typeface="宋体" pitchFamily="2" charset="-122"/>
              </a:rPr>
              <a:t>_</a:t>
            </a:r>
            <a:r>
              <a:rPr lang="zh-CN" altLang="en-US" sz="1600">
                <a:ea typeface="宋体" pitchFamily="2" charset="-122"/>
              </a:rPr>
              <a:t>计算机组成原理</a:t>
            </a:r>
            <a:r>
              <a:rPr lang="en-US" altLang="zh-CN" sz="1600">
                <a:ea typeface="宋体" pitchFamily="2" charset="-122"/>
              </a:rPr>
              <a:t>(H)</a:t>
            </a:r>
            <a:r>
              <a:rPr lang="zh-CN" altLang="en-US" sz="1600">
                <a:ea typeface="宋体" pitchFamily="2" charset="-122"/>
              </a:rPr>
              <a:t>实验 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itchFamily="2" charset="-122"/>
              </a:rPr>
            </a:fld>
            <a:endParaRPr lang="zh-CN" altLang="en-US" sz="16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itchFamily="2" charset="-122"/>
              </a:rPr>
              <a:t>示例：加法器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续</a:t>
            </a:r>
            <a:r>
              <a:rPr lang="en-US" altLang="zh-CN" b="1" dirty="0">
                <a:ea typeface="宋体" pitchFamily="2" charset="-122"/>
              </a:rPr>
              <a:t>2)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16138"/>
          <a:stretch>
            <a:fillRect/>
          </a:stretch>
        </p:blipFill>
        <p:spPr>
          <a:xfrm>
            <a:off x="474146" y="1448780"/>
            <a:ext cx="8114478" cy="4583998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 bwMode="auto">
          <a:xfrm>
            <a:off x="2771800" y="4545124"/>
            <a:ext cx="5580620" cy="133214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0"/>
              </a:spcBef>
            </a:pPr>
            <a:r>
              <a:rPr lang="zh-CN" altLang="en-US" b="1" dirty="0"/>
              <a:t>最长路径：也称关键路径，</a:t>
            </a:r>
            <a:r>
              <a:rPr lang="en-US" altLang="zh-CN" b="1" dirty="0"/>
              <a:t>ra[1] </a:t>
            </a:r>
            <a:r>
              <a:rPr lang="zh-CN" altLang="en-US" b="1" dirty="0"/>
              <a:t>至 </a:t>
            </a:r>
            <a:r>
              <a:rPr lang="en-US" altLang="zh-CN" b="1" dirty="0"/>
              <a:t>rc8</a:t>
            </a:r>
            <a:endParaRPr lang="en-US" altLang="zh-CN" b="1" dirty="0"/>
          </a:p>
          <a:p>
            <a:pPr>
              <a:spcBef>
                <a:spcPts val="0"/>
              </a:spcBef>
            </a:pPr>
            <a:r>
              <a:rPr lang="zh-CN" altLang="en-US" b="1" dirty="0"/>
              <a:t>最大延迟：</a:t>
            </a:r>
            <a:r>
              <a:rPr lang="en-US" altLang="zh-CN" b="1" dirty="0"/>
              <a:t>2.185 ns</a:t>
            </a:r>
            <a:r>
              <a:rPr lang="zh-CN" altLang="en-US" b="1" dirty="0"/>
              <a:t>，其中逻辑延迟</a:t>
            </a:r>
            <a:r>
              <a:rPr lang="en-US" altLang="zh-CN" b="1" dirty="0"/>
              <a:t>1.704 ns</a:t>
            </a:r>
            <a:r>
              <a:rPr lang="zh-CN" altLang="en-US" b="1" dirty="0"/>
              <a:t>，线路延迟</a:t>
            </a:r>
            <a:r>
              <a:rPr lang="en-US" altLang="zh-CN" b="1" dirty="0"/>
              <a:t>0.481 ns</a:t>
            </a:r>
            <a:endParaRPr lang="en-US" altLang="zh-CN" b="1" dirty="0"/>
          </a:p>
          <a:p>
            <a:pPr>
              <a:spcBef>
                <a:spcPts val="0"/>
              </a:spcBef>
            </a:pPr>
            <a:r>
              <a:rPr lang="zh-CN" altLang="en-US" b="1" dirty="0"/>
              <a:t>时钟周期：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/>
              <a:t>2 + 0.304) ns</a:t>
            </a:r>
            <a:endParaRPr lang="en-US" altLang="zh-CN" b="1" dirty="0"/>
          </a:p>
          <a:p>
            <a:pPr>
              <a:spcBef>
                <a:spcPts val="0"/>
              </a:spcBef>
            </a:pPr>
            <a:endParaRPr lang="zh-CN" alt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effectLst/>
              <a:latin typeface="Arial" panose="02080604020202020204" pitchFamily="34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2024</a:t>
            </a:r>
            <a:r>
              <a:rPr lang="zh-CN" altLang="en-US" sz="1600">
                <a:ea typeface="宋体" pitchFamily="2" charset="-122"/>
              </a:rPr>
              <a:t>春</a:t>
            </a:r>
            <a:r>
              <a:rPr lang="en-US" altLang="zh-CN" sz="1600">
                <a:ea typeface="宋体" pitchFamily="2" charset="-122"/>
              </a:rPr>
              <a:t>_</a:t>
            </a:r>
            <a:r>
              <a:rPr lang="zh-CN" altLang="en-US" sz="1600">
                <a:ea typeface="宋体" pitchFamily="2" charset="-122"/>
              </a:rPr>
              <a:t>计算机组成原理</a:t>
            </a:r>
            <a:r>
              <a:rPr lang="en-US" altLang="zh-CN" sz="1600">
                <a:ea typeface="宋体" pitchFamily="2" charset="-122"/>
              </a:rPr>
              <a:t>(H)</a:t>
            </a:r>
            <a:r>
              <a:rPr lang="zh-CN" altLang="en-US" sz="1600">
                <a:ea typeface="宋体" pitchFamily="2" charset="-122"/>
              </a:rPr>
              <a:t>实验 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itchFamily="2" charset="-122"/>
              </a:rPr>
            </a:fld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2519772" y="2312876"/>
            <a:ext cx="6023012" cy="25202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itchFamily="2" charset="-122"/>
              </a:rPr>
              <a:t>示例：加法器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续</a:t>
            </a:r>
            <a:r>
              <a:rPr lang="en-US" altLang="zh-CN" b="1" dirty="0">
                <a:ea typeface="宋体" pitchFamily="2" charset="-122"/>
              </a:rPr>
              <a:t>3)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21900"/>
          <a:stretch>
            <a:fillRect/>
          </a:stretch>
        </p:blipFill>
        <p:spPr>
          <a:xfrm>
            <a:off x="444095" y="1448780"/>
            <a:ext cx="8229600" cy="4357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38975" b="63286"/>
          <a:stretch>
            <a:fillRect/>
          </a:stretch>
        </p:blipFill>
        <p:spPr>
          <a:xfrm>
            <a:off x="3132348" y="4473116"/>
            <a:ext cx="5580112" cy="1691310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1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2024</a:t>
            </a:r>
            <a:r>
              <a:rPr lang="zh-CN" altLang="en-US" sz="1600">
                <a:ea typeface="宋体" pitchFamily="2" charset="-122"/>
              </a:rPr>
              <a:t>春</a:t>
            </a:r>
            <a:r>
              <a:rPr lang="en-US" altLang="zh-CN" sz="1600">
                <a:ea typeface="宋体" pitchFamily="2" charset="-122"/>
              </a:rPr>
              <a:t>_</a:t>
            </a:r>
            <a:r>
              <a:rPr lang="zh-CN" altLang="en-US" sz="1600">
                <a:ea typeface="宋体" pitchFamily="2" charset="-122"/>
              </a:rPr>
              <a:t>计算机组成原理</a:t>
            </a:r>
            <a:r>
              <a:rPr lang="en-US" altLang="zh-CN" sz="1600">
                <a:ea typeface="宋体" pitchFamily="2" charset="-122"/>
              </a:rPr>
              <a:t>(H)</a:t>
            </a:r>
            <a:r>
              <a:rPr lang="zh-CN" altLang="en-US" sz="1600">
                <a:ea typeface="宋体" pitchFamily="2" charset="-122"/>
              </a:rPr>
              <a:t>实验 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itchFamily="2" charset="-122"/>
              </a:rPr>
            </a:fld>
            <a:endParaRPr lang="zh-CN" altLang="en-US" sz="1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524000"/>
            <a:ext cx="7895220" cy="4602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/>
              <a:t>设计算术逻辑单元</a:t>
            </a:r>
            <a:r>
              <a:rPr lang="en-US" altLang="zh-CN" sz="2400"/>
              <a:t>(Arithmetic and Logic Unit,</a:t>
            </a:r>
            <a:r>
              <a:rPr lang="zh-CN" altLang="en-US" sz="2400"/>
              <a:t> </a:t>
            </a:r>
            <a:r>
              <a:rPr lang="en-US" altLang="zh-CN" sz="2400"/>
              <a:t>ALU)</a:t>
            </a:r>
            <a:r>
              <a:rPr lang="zh-CN" altLang="en-US" sz="2400"/>
              <a:t>和寄存器堆</a:t>
            </a:r>
            <a:r>
              <a:rPr lang="en-US" altLang="zh-CN" sz="2400"/>
              <a:t>(Register File, RF)</a:t>
            </a:r>
            <a:endParaRPr lang="en-US" altLang="zh-CN" sz="240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/>
              <a:t>比较分布式和块式存储器的特性</a:t>
            </a:r>
            <a:endParaRPr lang="en-US" altLang="zh-CN" sz="240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/>
              <a:t>利用</a:t>
            </a:r>
            <a:r>
              <a:rPr lang="en-US" altLang="zh-CN" sz="2400"/>
              <a:t>ALU</a:t>
            </a:r>
            <a:r>
              <a:rPr lang="zh-CN" altLang="en-US" sz="2400"/>
              <a:t>和存储器，设计排序器</a:t>
            </a:r>
            <a:r>
              <a:rPr lang="en-US" altLang="zh-CN" sz="2400"/>
              <a:t>(Sorter, SRT)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itchFamily="2" charset="-122"/>
              </a:rPr>
              <a:t>示例：加法器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续</a:t>
            </a:r>
            <a:r>
              <a:rPr lang="en-US" altLang="zh-CN" b="1" dirty="0">
                <a:ea typeface="宋体" pitchFamily="2" charset="-122"/>
              </a:rPr>
              <a:t>4)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16926"/>
          <a:stretch>
            <a:fillRect/>
          </a:stretch>
        </p:blipFill>
        <p:spPr>
          <a:xfrm>
            <a:off x="791580" y="2060848"/>
            <a:ext cx="7751204" cy="4109537"/>
          </a:xfrm>
          <a:prstGeom prst="rect">
            <a:avLst/>
          </a:prstGeom>
        </p:spPr>
      </p:pic>
      <p:sp>
        <p:nvSpPr>
          <p:cNvPr id="8" name="内容占位符 2"/>
          <p:cNvSpPr txBox="1">
            <a:spLocks noChangeArrowheads="1"/>
          </p:cNvSpPr>
          <p:nvPr/>
        </p:nvSpPr>
        <p:spPr bwMode="auto">
          <a:xfrm>
            <a:off x="457200" y="1417638"/>
            <a:ext cx="8229600" cy="6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查看电路资源使用情况：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Report Utilization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A292D-EE0C-4EC1-8099-958F49C1D86E}" type="slidenum">
              <a:rPr lang="en-US" altLang="zh-CN" sz="1600" smtClean="0">
                <a:cs typeface="Times New Roman" panose="02020603050405020304" pitchFamily="18" charset="0"/>
              </a:rPr>
            </a:fld>
            <a:endParaRPr lang="en-US" altLang="zh-CN" sz="1600">
              <a:cs typeface="Times New Roman" panose="02020603050405020304" pitchFamily="18" charset="0"/>
            </a:endParaRPr>
          </a:p>
        </p:txBody>
      </p:sp>
      <p:sp>
        <p:nvSpPr>
          <p:cNvPr id="1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2024</a:t>
            </a:r>
            <a:r>
              <a:rPr lang="zh-CN" altLang="en-US" sz="1600">
                <a:ea typeface="宋体" pitchFamily="2" charset="-122"/>
              </a:rPr>
              <a:t>春</a:t>
            </a:r>
            <a:r>
              <a:rPr lang="en-US" altLang="zh-CN" sz="1600">
                <a:ea typeface="宋体" pitchFamily="2" charset="-122"/>
              </a:rPr>
              <a:t>_</a:t>
            </a:r>
            <a:r>
              <a:rPr lang="zh-CN" altLang="en-US" sz="1600">
                <a:ea typeface="宋体" pitchFamily="2" charset="-122"/>
              </a:rPr>
              <a:t>计算机组成原理</a:t>
            </a:r>
            <a:r>
              <a:rPr lang="en-US" altLang="zh-CN" sz="1600">
                <a:ea typeface="宋体" pitchFamily="2" charset="-122"/>
              </a:rPr>
              <a:t>(H)</a:t>
            </a:r>
            <a:r>
              <a:rPr lang="zh-CN" altLang="en-US" sz="1600">
                <a:ea typeface="宋体" pitchFamily="2" charset="-122"/>
              </a:rPr>
              <a:t>实验 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1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A3F03-9561-4829-9AEA-45BE85EC8344}" type="datetime1">
              <a:rPr lang="zh-CN" altLang="en-US" sz="1600" smtClean="0">
                <a:ea typeface="宋体" pitchFamily="2" charset="-122"/>
              </a:rPr>
            </a:fld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3491880" y="3140968"/>
            <a:ext cx="2592288" cy="24284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964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完成</a:t>
            </a:r>
            <a:r>
              <a:rPr lang="en-US" altLang="zh-CN" sz="2400"/>
              <a:t>ALU</a:t>
            </a:r>
            <a:r>
              <a:rPr lang="zh-CN" altLang="en-US" sz="2400"/>
              <a:t>和</a:t>
            </a:r>
            <a:r>
              <a:rPr lang="en-US" altLang="zh-CN" sz="2400"/>
              <a:t>RF</a:t>
            </a:r>
            <a:r>
              <a:rPr lang="zh-CN" altLang="en-US" sz="2400"/>
              <a:t>的设计</a:t>
            </a:r>
            <a:endParaRPr lang="zh-CN" altLang="en-US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RF</a:t>
            </a:r>
            <a:r>
              <a:rPr lang="zh-CN" altLang="en-US" sz="2000"/>
              <a:t>的</a:t>
            </a:r>
            <a:r>
              <a:rPr lang="en-US" altLang="zh-CN" sz="2000"/>
              <a:t>x0</a:t>
            </a:r>
            <a:r>
              <a:rPr lang="zh-CN" altLang="en-US" sz="2000"/>
              <a:t>内容恒为零，读模式为写优先</a:t>
            </a:r>
            <a:endParaRPr lang="zh-CN" altLang="en-US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查看</a:t>
            </a:r>
            <a:r>
              <a:rPr lang="en-US" altLang="zh-CN" sz="2000"/>
              <a:t>RTL</a:t>
            </a:r>
            <a:r>
              <a:rPr lang="zh-CN" altLang="en-US" sz="2000"/>
              <a:t>电路图，综合后功能仿真和查看电路资源</a:t>
            </a:r>
            <a:endParaRPr lang="zh-CN" altLang="en-US" sz="20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比较分布式与块式存储器的特性</a:t>
            </a:r>
            <a:endParaRPr lang="zh-CN" altLang="en-US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单端口</a:t>
            </a:r>
            <a:r>
              <a:rPr lang="en-US" altLang="zh-CN" sz="2000"/>
              <a:t>RAM</a:t>
            </a:r>
            <a:r>
              <a:rPr lang="zh-CN" altLang="en-US" sz="2000"/>
              <a:t>存储器，容量</a:t>
            </a:r>
            <a:r>
              <a:rPr lang="en-US" altLang="zh-CN" sz="2000"/>
              <a:t>1024 x 32</a:t>
            </a:r>
            <a:r>
              <a:rPr lang="zh-CN" altLang="en-US" sz="2000"/>
              <a:t>位</a:t>
            </a:r>
            <a:endParaRPr lang="zh-CN" altLang="en-US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实现后时序仿真和查看电路资源</a:t>
            </a:r>
            <a:endParaRPr lang="en-US" altLang="zh-CN" sz="20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完成</a:t>
            </a:r>
            <a:r>
              <a:rPr lang="en-US" altLang="zh-CN" sz="2400"/>
              <a:t>SRT</a:t>
            </a:r>
            <a:r>
              <a:rPr lang="zh-CN" altLang="en-US" sz="2400"/>
              <a:t>的模块化设计</a:t>
            </a:r>
            <a:endParaRPr lang="zh-CN" altLang="en-US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查看</a:t>
            </a:r>
            <a:r>
              <a:rPr lang="en-US" altLang="zh-CN" sz="2000"/>
              <a:t>RTL</a:t>
            </a:r>
            <a:r>
              <a:rPr lang="zh-CN" altLang="en-US" sz="2000"/>
              <a:t>电路图，综合后功能仿真、查看电路资源和性能</a:t>
            </a:r>
            <a:endParaRPr lang="zh-CN" altLang="en-US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下载测试</a:t>
            </a:r>
            <a:endParaRPr lang="zh-CN" altLang="en-US" sz="20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选项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使用块式存储器实现</a:t>
            </a:r>
            <a:r>
              <a:rPr lang="en-US" altLang="zh-CN" sz="2000"/>
              <a:t>SRT</a:t>
            </a:r>
            <a:r>
              <a:rPr lang="zh-CN" altLang="en-US" sz="2000"/>
              <a:t>，比较两种实现后的电路资源和性能</a:t>
            </a:r>
            <a:endParaRPr lang="zh-CN" altLang="en-US" sz="20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4403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4403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F0B3E-3E5F-49CD-8126-826DA1F3FDCA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701362" y="3464412"/>
            <a:ext cx="392098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module </a:t>
            </a:r>
            <a:r>
              <a:rPr kumimoji="0" lang="en-US" altLang="zh-CN" sz="2000" b="0" i="0" u="none" strike="noStrike" kern="1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alu</a:t>
            </a: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(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600"/>
              </a:spcAft>
              <a:defRPr/>
            </a:pP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[31:0] src0,    //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kern="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600"/>
              </a:spcAft>
              <a:defRPr/>
            </a:pP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[31:0] src1,    //</a:t>
            </a:r>
            <a:r>
              <a:rPr lang="zh-CN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1600" kern="1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input [</a:t>
            </a:r>
            <a:r>
              <a:rPr lang="en-US" altLang="zh-CN" sz="2000" kern="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:0] op,        //</a:t>
            </a:r>
            <a:r>
              <a:rPr kumimoji="0" lang="zh-CN" altLang="en-US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运算功能</a:t>
            </a:r>
            <a:endParaRPr kumimoji="0" lang="zh-CN" altLang="zh-CN" sz="1600" b="0" i="0" u="none" strike="noStrike" kern="1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output [31:0] res    //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运算结果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marR="0" lvl="0" indent="-190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);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算术逻辑单元</a:t>
            </a:r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4495783" cy="1435294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</a:pPr>
            <a:r>
              <a:rPr lang="en-US" altLang="zh-CN" sz="2000"/>
              <a:t>src0, src1</a:t>
            </a:r>
            <a:r>
              <a:rPr lang="zh-CN" altLang="en-US" sz="2000"/>
              <a:t>：两操作数，</a:t>
            </a:r>
            <a:r>
              <a:rPr lang="en-US" altLang="zh-CN" sz="2000"/>
              <a:t>32</a:t>
            </a:r>
            <a:r>
              <a:rPr lang="zh-CN" altLang="en-US" sz="2000"/>
              <a:t>位</a:t>
            </a:r>
            <a:endParaRPr lang="en-US" altLang="zh-CN" sz="2000"/>
          </a:p>
          <a:p>
            <a:pPr marL="314325" indent="-257175"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</a:pPr>
            <a:r>
              <a:rPr lang="en-US" altLang="zh-CN" sz="2000"/>
              <a:t>op</a:t>
            </a:r>
            <a:r>
              <a:rPr lang="zh-CN" altLang="en-US" sz="2000"/>
              <a:t>：运算功能，</a:t>
            </a:r>
            <a:r>
              <a:rPr lang="en-US" altLang="zh-CN" sz="2000"/>
              <a:t>4</a:t>
            </a:r>
            <a:r>
              <a:rPr lang="zh-CN" altLang="en-US" sz="2000"/>
              <a:t>位</a:t>
            </a:r>
            <a:endParaRPr lang="en-US" altLang="zh-CN" sz="200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</a:pPr>
            <a:r>
              <a:rPr lang="en-US" altLang="zh-CN" sz="2000"/>
              <a:t>res</a:t>
            </a:r>
            <a:r>
              <a:rPr lang="zh-CN" altLang="en-US" sz="2000"/>
              <a:t>：运算结果，</a:t>
            </a:r>
            <a:r>
              <a:rPr lang="en-US" altLang="zh-CN" sz="2000"/>
              <a:t>32</a:t>
            </a:r>
            <a:r>
              <a:rPr lang="zh-CN" altLang="en-US" sz="2000"/>
              <a:t>位</a:t>
            </a:r>
            <a:endParaRPr lang="en-US" altLang="zh-CN" sz="200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</a:pPr>
            <a:endParaRPr lang="zh-CN" altLang="en-US" sz="2000" dirty="0"/>
          </a:p>
        </p:txBody>
      </p:sp>
      <p:grpSp>
        <p:nvGrpSpPr>
          <p:cNvPr id="28676" name="组合 13"/>
          <p:cNvGrpSpPr/>
          <p:nvPr/>
        </p:nvGrpSpPr>
        <p:grpSpPr bwMode="auto">
          <a:xfrm>
            <a:off x="5647980" y="1466357"/>
            <a:ext cx="2390353" cy="1310933"/>
            <a:chOff x="5963104" y="2045490"/>
            <a:chExt cx="3032941" cy="186769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6514743" y="2787893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7515830" y="2076854"/>
              <a:ext cx="0" cy="5589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/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80604020202020204" pitchFamily="34" charset="0"/>
              </a:endParaRPr>
            </a:p>
          </p:txBody>
        </p:sp>
        <p:sp>
          <p:nvSpPr>
            <p:cNvPr id="28698" name="TextBox 33"/>
            <p:cNvSpPr txBox="1">
              <a:spLocks noChangeArrowheads="1"/>
            </p:cNvSpPr>
            <p:nvPr/>
          </p:nvSpPr>
          <p:spPr bwMode="auto">
            <a:xfrm>
              <a:off x="5963104" y="258740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b="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</a:rPr>
                <a:t>src0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endParaRPr>
            </a:p>
          </p:txBody>
        </p:sp>
        <p:sp>
          <p:nvSpPr>
            <p:cNvPr id="28699" name="TextBox 34"/>
            <p:cNvSpPr txBox="1">
              <a:spLocks noChangeArrowheads="1"/>
            </p:cNvSpPr>
            <p:nvPr/>
          </p:nvSpPr>
          <p:spPr bwMode="auto">
            <a:xfrm>
              <a:off x="5977532" y="3466649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b="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</a:rPr>
                <a:t>src1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endParaRPr>
            </a:p>
          </p:txBody>
        </p:sp>
        <p:sp>
          <p:nvSpPr>
            <p:cNvPr id="28701" name="TextBox 36"/>
            <p:cNvSpPr txBox="1">
              <a:spLocks noChangeArrowheads="1"/>
            </p:cNvSpPr>
            <p:nvPr/>
          </p:nvSpPr>
          <p:spPr bwMode="auto">
            <a:xfrm>
              <a:off x="7596542" y="2045490"/>
              <a:ext cx="490725" cy="35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b="0" dirty="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</a:rPr>
                <a:t>op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196337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/>
            <p:cNvSpPr txBox="1">
              <a:spLocks noChangeArrowheads="1"/>
            </p:cNvSpPr>
            <p:nvPr/>
          </p:nvSpPr>
          <p:spPr bwMode="auto">
            <a:xfrm>
              <a:off x="8611253" y="3032993"/>
              <a:ext cx="384792" cy="307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80604020202020204" pitchFamily="34" charset="0"/>
                  <a:ea typeface="宋体" pitchFamily="2" charset="-122"/>
                  <a:cs typeface="Arial" panose="02080604020202020204" pitchFamily="34" charset="0"/>
                </a:rPr>
                <a:t>res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80604020202020204" pitchFamily="34" charset="0"/>
                  <a:ea typeface="宋体" pitchFamily="2" charset="-122"/>
                  <a:cs typeface="+mn-cs"/>
                </a:rPr>
                <a:t>ALU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45160" y="2581275"/>
          <a:ext cx="2795905" cy="4471670"/>
        </p:xfrm>
        <a:graphic>
          <a:graphicData uri="http://schemas.openxmlformats.org/drawingml/2006/table">
            <a:tbl>
              <a:tblPr/>
              <a:tblGrid>
                <a:gridCol w="493395"/>
                <a:gridCol w="1391920"/>
                <a:gridCol w="910590"/>
              </a:tblGrid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功能说明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+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src0 -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&lt;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有符号小于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&lt;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无符号小于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&amp;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|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~(src0 | src1)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或非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^ 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异或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&lt;&lt; src1[4:0]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左移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&gt;&gt; src1[4:0]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逻辑右移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src0 &gt;&gt;&gt; src1[4:0]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算术右移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src1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赋值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 bwMode="auto">
          <a:xfrm>
            <a:off x="827584" y="353701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827584" y="430233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827584" y="506671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fld id="{B25B8E8D-89D8-4032-BA86-2913A1742342}" type="datetime1">
              <a:rPr lang="zh-CN" altLang="en-US" smtClean="0"/>
            </a:fld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/>
          <a:lstStyle/>
          <a:p>
            <a:pPr>
              <a:defRPr/>
            </a:pPr>
            <a:fld id="{8FAB8FDC-3F75-4365-B746-A6BDF6636B79}" type="slidenum">
              <a:rPr lang="en-US" altLang="zh-CN" smtClean="0"/>
            </a:fld>
            <a:endParaRPr lang="en-US" altLang="zh-CN"/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850652" y="5832032"/>
            <a:ext cx="3289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/>
              <a:t>寄存器堆</a:t>
            </a:r>
            <a:endParaRPr lang="zh-CN" altLang="en-US" dirty="0"/>
          </a:p>
        </p:txBody>
      </p:sp>
      <p:sp>
        <p:nvSpPr>
          <p:cNvPr id="1741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1741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1741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4AFA-FEDB-497A-84CA-979D76F6AC58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375921" y="1482946"/>
            <a:ext cx="4267199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/>
              <a:t>module  rf (</a:t>
            </a:r>
            <a:endParaRPr lang="en-US" altLang="zh-CN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/>
              <a:t>    input  </a:t>
            </a:r>
            <a:r>
              <a:rPr lang="en-US" altLang="zh-CN" sz="1600" b="0" dirty="0" err="1"/>
              <a:t>clk</a:t>
            </a:r>
            <a:r>
              <a:rPr lang="en-US" altLang="zh-CN" sz="1600" b="0" dirty="0"/>
              <a:t>,		//</a:t>
            </a:r>
            <a:r>
              <a:rPr lang="zh-CN" altLang="en-US" sz="1600" b="0" dirty="0"/>
              <a:t>时钟</a:t>
            </a:r>
            <a:endParaRPr lang="en-US" altLang="zh-CN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/>
              <a:t>    input </a:t>
            </a:r>
            <a:r>
              <a:rPr lang="en-US" altLang="zh-CN" sz="1600" b="0" dirty="0"/>
              <a:t>[4:0</a:t>
            </a:r>
            <a:r>
              <a:rPr lang="en-US" altLang="zh-CN" sz="1600" b="0"/>
              <a:t>]  ra0, ra1,</a:t>
            </a:r>
            <a:r>
              <a:rPr lang="en-US" altLang="zh-CN" sz="1600" b="0" dirty="0"/>
              <a:t>	//</a:t>
            </a:r>
            <a:r>
              <a:rPr lang="zh-CN" altLang="en-US" sz="1600" b="0" dirty="0"/>
              <a:t>读地址</a:t>
            </a:r>
            <a:endParaRPr lang="zh-CN" altLang="en-US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 dirty="0"/>
              <a:t>    output [31:0</a:t>
            </a:r>
            <a:r>
              <a:rPr lang="en-US" altLang="zh-CN" sz="1600" b="0"/>
              <a:t>]  rd0, rd1,</a:t>
            </a:r>
            <a:r>
              <a:rPr lang="en-US" altLang="zh-CN" sz="1600" b="0" dirty="0"/>
              <a:t>	//</a:t>
            </a:r>
            <a:r>
              <a:rPr lang="zh-CN" altLang="en-US" sz="1600" b="0" dirty="0"/>
              <a:t>读数据</a:t>
            </a:r>
            <a:endParaRPr lang="zh-CN" altLang="en-US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/>
              <a:t>    input </a:t>
            </a:r>
            <a:r>
              <a:rPr lang="en-US" altLang="zh-CN" sz="1600" b="0" dirty="0"/>
              <a:t>[4:0]  </a:t>
            </a:r>
            <a:r>
              <a:rPr lang="en-US" altLang="zh-CN" sz="1600" b="0" dirty="0" err="1"/>
              <a:t>wa</a:t>
            </a:r>
            <a:r>
              <a:rPr lang="en-US" altLang="zh-CN" sz="1600" b="0" dirty="0"/>
              <a:t>,		//</a:t>
            </a:r>
            <a:r>
              <a:rPr lang="zh-CN" altLang="en-US" sz="1600" b="0" dirty="0"/>
              <a:t>写地址</a:t>
            </a:r>
            <a:endParaRPr lang="zh-CN" altLang="en-US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/>
              <a:t>    input </a:t>
            </a:r>
            <a:r>
              <a:rPr lang="en-US" altLang="zh-CN" sz="1600" b="0" dirty="0"/>
              <a:t>[31:0]  wd,	//</a:t>
            </a:r>
            <a:r>
              <a:rPr lang="zh-CN" altLang="en-US" sz="1600" b="0" dirty="0"/>
              <a:t>写数据</a:t>
            </a:r>
            <a:endParaRPr lang="en-US" altLang="zh-CN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/>
              <a:t>    input </a:t>
            </a:r>
            <a:r>
              <a:rPr lang="en-US" altLang="zh-CN" sz="1600" b="0" dirty="0"/>
              <a:t>we		//</a:t>
            </a:r>
            <a:r>
              <a:rPr lang="zh-CN" altLang="en-US" sz="1600" b="0" dirty="0"/>
              <a:t>写使能</a:t>
            </a:r>
            <a:endParaRPr lang="en-US" altLang="zh-CN" sz="16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 dirty="0"/>
              <a:t>);</a:t>
            </a: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0" dirty="0"/>
              <a:t>reg [31:0</a:t>
            </a:r>
            <a:r>
              <a:rPr lang="en-US" altLang="zh-CN" sz="1600" b="0"/>
              <a:t>]  </a:t>
            </a:r>
            <a:r>
              <a:rPr lang="en-US" altLang="zh-CN" sz="1600"/>
              <a:t>x</a:t>
            </a:r>
            <a:r>
              <a:rPr lang="en-US" altLang="zh-CN" sz="1600" b="0"/>
              <a:t>[0:31</a:t>
            </a:r>
            <a:r>
              <a:rPr lang="en-US" altLang="zh-CN" sz="1600" b="0" dirty="0"/>
              <a:t>]; 	//</a:t>
            </a:r>
            <a:r>
              <a:rPr lang="zh-CN" altLang="en-US" sz="1600" b="0" dirty="0"/>
              <a:t>寄存器堆</a:t>
            </a: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0"/>
              <a:t>assign rd0 = </a:t>
            </a:r>
            <a:r>
              <a:rPr lang="en-US" altLang="zh-CN" sz="1600"/>
              <a:t>x</a:t>
            </a:r>
            <a:r>
              <a:rPr lang="en-US" altLang="zh-CN" sz="1600" b="0"/>
              <a:t>[ra0]; </a:t>
            </a:r>
            <a:r>
              <a:rPr lang="en-US" altLang="zh-CN" sz="1600" b="0" dirty="0"/>
              <a:t>	//</a:t>
            </a:r>
            <a:r>
              <a:rPr lang="zh-CN" altLang="en-US" sz="1600" b="0" dirty="0"/>
              <a:t>读操作</a:t>
            </a: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0"/>
              <a:t>assign rd1 = </a:t>
            </a:r>
            <a:r>
              <a:rPr lang="en-US" altLang="zh-CN" sz="1600"/>
              <a:t>x</a:t>
            </a:r>
            <a:r>
              <a:rPr lang="en-US" altLang="zh-CN" sz="1600" b="0"/>
              <a:t>[ra1];</a:t>
            </a: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0" dirty="0"/>
              <a:t>always  @(</a:t>
            </a:r>
            <a:r>
              <a:rPr lang="en-US" altLang="zh-CN" sz="1600" b="0" dirty="0" err="1"/>
              <a:t>posedeg</a:t>
            </a:r>
            <a:r>
              <a:rPr lang="en-US" altLang="zh-CN" sz="1600" b="0" dirty="0"/>
              <a:t>  </a:t>
            </a:r>
            <a:r>
              <a:rPr lang="en-US" altLang="zh-CN" sz="1600" b="0" dirty="0" err="1"/>
              <a:t>clk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0"/>
              <a:t>    if </a:t>
            </a:r>
            <a:r>
              <a:rPr lang="en-US" altLang="zh-CN" sz="1600" b="0" dirty="0"/>
              <a:t>(we</a:t>
            </a:r>
            <a:r>
              <a:rPr lang="en-US" altLang="zh-CN" sz="1600" b="0"/>
              <a:t>)  </a:t>
            </a:r>
            <a:r>
              <a:rPr lang="en-US" altLang="zh-CN" sz="1600"/>
              <a:t>x</a:t>
            </a:r>
            <a:r>
              <a:rPr lang="en-US" altLang="zh-CN" sz="1600" b="0"/>
              <a:t>[</a:t>
            </a:r>
            <a:r>
              <a:rPr lang="en-US" altLang="zh-CN" sz="1600" b="0" dirty="0" err="1"/>
              <a:t>wa</a:t>
            </a:r>
            <a:r>
              <a:rPr lang="en-US" altLang="zh-CN" sz="1600" b="0" dirty="0"/>
              <a:t>]  &lt;=  wd;   //</a:t>
            </a:r>
            <a:r>
              <a:rPr lang="zh-CN" altLang="en-US" sz="1600" b="0" dirty="0"/>
              <a:t>写操作</a:t>
            </a:r>
            <a:endParaRPr lang="en-US" altLang="zh-CN" sz="1600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0" dirty="0" err="1"/>
              <a:t>endmodule</a:t>
            </a:r>
            <a:endParaRPr lang="en-US" altLang="zh-CN" sz="16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736541" y="1482853"/>
            <a:ext cx="2056348" cy="1956072"/>
            <a:chOff x="6131676" y="1622513"/>
            <a:chExt cx="2014538" cy="1889190"/>
          </a:xfrm>
        </p:grpSpPr>
        <p:sp>
          <p:nvSpPr>
            <p:cNvPr id="74" name="文本框 149"/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08000" rIns="108000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80604020202020204" pitchFamily="34" charset="0"/>
                  <a:cs typeface="Arial" panose="02080604020202020204" pitchFamily="34" charset="0"/>
                </a:rPr>
                <a:t>RF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75" name="文本框 155"/>
            <p:cNvSpPr txBox="1">
              <a:spLocks noChangeArrowheads="1"/>
            </p:cNvSpPr>
            <p:nvPr/>
          </p:nvSpPr>
          <p:spPr bwMode="auto">
            <a:xfrm>
              <a:off x="7223215" y="2607583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rd1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/>
            <p:cNvSpPr txBox="1">
              <a:spLocks noChangeArrowheads="1"/>
            </p:cNvSpPr>
            <p:nvPr/>
          </p:nvSpPr>
          <p:spPr bwMode="auto">
            <a:xfrm>
              <a:off x="7214644" y="2060848"/>
              <a:ext cx="507557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rd0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6624209" y="1722545"/>
              <a:ext cx="326646" cy="1710430"/>
              <a:chOff x="6679658" y="1719030"/>
              <a:chExt cx="249639" cy="1480913"/>
            </a:xfrm>
          </p:grpSpPr>
          <p:sp>
            <p:nvSpPr>
              <p:cNvPr id="86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ra1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87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ra0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88" name="TextBox 32"/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wd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89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wa</a:t>
                </a:r>
                <a:endParaRPr lang="zh-CN" altLang="en-US" sz="1800" b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90" name="TextBox 34"/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clk</a:t>
                </a:r>
                <a:endParaRPr lang="zh-CN" altLang="en-US" sz="1800" b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91" name="TextBox 34"/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we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4972988" y="4156148"/>
            <a:ext cx="358345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ra0, rd1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：异步读端口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ra0, rd1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：异步读端口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wa, wd, we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：同步写端口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•"/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：时钟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/>
              <a:t>存储器</a:t>
            </a:r>
            <a:endParaRPr lang="zh-CN" altLang="en-US" dirty="0"/>
          </a:p>
        </p:txBody>
      </p:sp>
      <p:sp>
        <p:nvSpPr>
          <p:cNvPr id="1741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1741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1741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D4AFA-FEDB-497A-84CA-979D76F6AC58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12583" y="1634864"/>
            <a:ext cx="2056348" cy="1554272"/>
            <a:chOff x="6131676" y="1791378"/>
            <a:chExt cx="2014538" cy="1501128"/>
          </a:xfrm>
        </p:grpSpPr>
        <p:sp>
          <p:nvSpPr>
            <p:cNvPr id="74" name="文本框 149"/>
            <p:cNvSpPr txBox="1">
              <a:spLocks noChangeArrowheads="1"/>
            </p:cNvSpPr>
            <p:nvPr/>
          </p:nvSpPr>
          <p:spPr bwMode="auto">
            <a:xfrm>
              <a:off x="6569569" y="1791378"/>
              <a:ext cx="1131511" cy="1501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>
                  <a:latin typeface="Arial" panose="02080604020202020204" pitchFamily="34" charset="0"/>
                  <a:cs typeface="Arial" panose="02080604020202020204" pitchFamily="34" charset="0"/>
                </a:rPr>
                <a:t>MEM</a:t>
              </a:r>
              <a:endParaRPr lang="en-US" altLang="zh-CN" sz="16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78" name="文本框 159"/>
            <p:cNvSpPr txBox="1">
              <a:spLocks noChangeArrowheads="1"/>
            </p:cNvSpPr>
            <p:nvPr/>
          </p:nvSpPr>
          <p:spPr bwMode="auto">
            <a:xfrm>
              <a:off x="7101574" y="2293522"/>
              <a:ext cx="620626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80604020202020204" pitchFamily="34" charset="0"/>
                  <a:cs typeface="Arial" panose="02080604020202020204" pitchFamily="34" charset="0"/>
                </a:rPr>
                <a:t>dout</a:t>
              </a:r>
              <a:endParaRPr lang="en-US" altLang="zh-CN" sz="1800" b="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7709651" y="2561247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6139614" y="2706212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 bwMode="auto">
            <a:xfrm>
              <a:off x="6139614" y="300094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6624208" y="1991634"/>
              <a:ext cx="452279" cy="1140120"/>
              <a:chOff x="6679658" y="1952011"/>
              <a:chExt cx="345654" cy="987131"/>
            </a:xfrm>
          </p:grpSpPr>
          <p:sp>
            <p:nvSpPr>
              <p:cNvPr id="86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34565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addr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89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30435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din</a:t>
                </a:r>
                <a:endParaRPr lang="zh-CN" altLang="en-US" sz="1800" b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90" name="TextBox 34"/>
              <p:cNvSpPr txBox="1">
                <a:spLocks noChangeArrowheads="1"/>
              </p:cNvSpPr>
              <p:nvPr/>
            </p:nvSpPr>
            <p:spPr bwMode="auto">
              <a:xfrm>
                <a:off x="6679658" y="2707513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80604020202020204" pitchFamily="34" charset="0"/>
                    <a:cs typeface="Arial" panose="02080604020202020204" pitchFamily="34" charset="0"/>
                  </a:rPr>
                  <a:t>clk</a:t>
                </a:r>
                <a:endParaRPr lang="zh-CN" altLang="en-US" sz="1800" b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91" name="TextBox 34"/>
              <p:cNvSpPr txBox="1">
                <a:spLocks noChangeArrowheads="1"/>
              </p:cNvSpPr>
              <p:nvPr/>
            </p:nvSpPr>
            <p:spPr bwMode="auto">
              <a:xfrm>
                <a:off x="6679658" y="24598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80604020202020204" pitchFamily="34" charset="0"/>
                    <a:cs typeface="Arial" panose="02080604020202020204" pitchFamily="34" charset="0"/>
                  </a:rPr>
                  <a:t>we</a:t>
                </a:r>
                <a:endParaRPr lang="zh-CN" altLang="en-US" sz="1800" b="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57200" y="1269000"/>
            <a:ext cx="6619854" cy="4904225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module mem #(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parameter DATA_WIDTH = 32,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                ADDR_WIDTH = 10,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                INIT_FILE = ""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)(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input clk,                                                   // clock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input [ADDR_WIDTH-1:0] addr,            // address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input [DATA_WIDTH-1:0] din,              // data input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input we,                                                   // write enable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output reg</a:t>
            </a:r>
            <a:r>
              <a:rPr lang="zh-CN" altLang="en-US" sz="1600" b="0"/>
              <a:t> </a:t>
            </a:r>
            <a:r>
              <a:rPr lang="en-US" altLang="zh-CN" sz="1600" b="0"/>
              <a:t>[DATA_WIDTH-1:0] dout     // data output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); 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reg [DATA_WIDTH-1:0] ram [0: (1 &lt;&lt; ADDR_WIDTH) - 1];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initial $readmemh(INIT_FILE, ram);    // initialize memory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always @(posedge clk) begin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    </a:t>
            </a:r>
            <a:r>
              <a:rPr lang="en-US" altLang="zh-CN" sz="1600" b="0">
                <a:solidFill>
                  <a:srgbClr val="0070C0"/>
                </a:solidFill>
              </a:rPr>
              <a:t>dout &lt;= ram[addr];</a:t>
            </a:r>
            <a:endParaRPr lang="en-US" altLang="zh-CN" sz="1600" b="0">
              <a:solidFill>
                <a:srgbClr val="0070C0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    if (we) ram[addr] &lt;= din;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    end</a:t>
            </a: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600" b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/>
              <a:t>endmodule</a:t>
            </a:r>
            <a:endParaRPr lang="zh-CN" altLang="en-US" sz="1600" b="0" dirty="0"/>
          </a:p>
        </p:txBody>
      </p:sp>
      <p:sp>
        <p:nvSpPr>
          <p:cNvPr id="30" name="矩形 29"/>
          <p:cNvSpPr/>
          <p:nvPr/>
        </p:nvSpPr>
        <p:spPr>
          <a:xfrm>
            <a:off x="4212000" y="4727535"/>
            <a:ext cx="4402800" cy="1365465"/>
          </a:xfrm>
          <a:prstGeom prst="rect">
            <a:avLst/>
          </a:prstGeom>
          <a:ln w="12700">
            <a:solidFill>
              <a:srgbClr val="7030A0"/>
            </a:solidFill>
          </a:ln>
        </p:spPr>
        <p:txBody>
          <a:bodyPr anchor="ctr" anchorCtr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Arial Narrow" panose="020B0606020202030204" pitchFamily="34" charset="0"/>
                <a:cs typeface="Times New Roman" panose="02020603050405020304" pitchFamily="18" charset="0"/>
              </a:rPr>
              <a:t>Flow Navigator &gt;&gt; Project Manager &gt;&gt; Language Templates</a:t>
            </a:r>
            <a:endParaRPr lang="en-US" altLang="zh-CN" sz="160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625475" lvl="1" indent="-357505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1600">
                <a:latin typeface="Arial Narrow" panose="020B0606020202030204" pitchFamily="34" charset="0"/>
                <a:cs typeface="Times New Roman" panose="02020603050405020304" pitchFamily="18" charset="0"/>
              </a:rPr>
              <a:t>Verilog &gt;&gt; Synthesis Constructs &gt;&gt; Coding Examples </a:t>
            </a:r>
            <a:r>
              <a:rPr lang="en-US" altLang="zh-CN" sz="1600">
                <a:latin typeface="Arial Narrow" panose="020B0606020202030204" pitchFamily="34" charset="0"/>
                <a:cs typeface="Times New Roman" panose="02020603050405020304" pitchFamily="18" charset="0"/>
              </a:rPr>
              <a:t>/ </a:t>
            </a:r>
            <a:r>
              <a:rPr lang="zh-CN" altLang="en-US" sz="1600">
                <a:latin typeface="Arial Narrow" panose="020B0606020202030204" pitchFamily="34" charset="0"/>
                <a:cs typeface="Times New Roman" panose="02020603050405020304" pitchFamily="18" charset="0"/>
              </a:rPr>
              <a:t>Example Modules &gt;&gt; RAM</a:t>
            </a:r>
            <a:endParaRPr lang="zh-CN" altLang="en-US" sz="160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  <a:endParaRPr lang="zh-CN" altLang="en-US"/>
          </a:p>
        </p:txBody>
      </p:sp>
      <p:sp>
        <p:nvSpPr>
          <p:cNvPr id="18435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核可以直接例化使用</a:t>
            </a:r>
            <a:endParaRPr lang="zh-CN" altLang="en-US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1843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1843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8A9A6-F63A-4EBB-BDE4-690ED6B66E76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8229600" cy="2648384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  <a:endParaRPr lang="en-US" altLang="zh-CN" sz="2400" dirty="0"/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  <a:endParaRPr lang="en-US" altLang="zh-CN" sz="2000" dirty="0"/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  <a:endParaRPr lang="en-US" altLang="zh-CN" sz="2000" dirty="0"/>
          </a:p>
          <a:p>
            <a:pPr lvl="2"/>
            <a:r>
              <a:rPr lang="en-US" altLang="zh-CN" sz="1800" dirty="0"/>
              <a:t>Memory config &gt;&gt; Memory Type: Single Port RAM</a:t>
            </a:r>
            <a:endParaRPr lang="en-US" altLang="zh-CN" sz="1800" dirty="0"/>
          </a:p>
          <a:p>
            <a:pPr lvl="2"/>
            <a:r>
              <a:rPr lang="en-US" altLang="zh-CN" sz="1800" dirty="0"/>
              <a:t>RST &amp; Initialization &gt;&gt; Load COE File</a:t>
            </a:r>
            <a:endParaRPr lang="en-US" altLang="zh-CN" sz="1800" dirty="0"/>
          </a:p>
          <a:p>
            <a:pPr lvl="2"/>
            <a:endParaRPr lang="en-US" altLang="zh-CN" sz="1800" dirty="0"/>
          </a:p>
        </p:txBody>
      </p:sp>
      <p:sp>
        <p:nvSpPr>
          <p:cNvPr id="2048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048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048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62C1E-E84A-43A9-BADF-62009EB30BD6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144" y="4071601"/>
            <a:ext cx="2448272" cy="18621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05627" y="4225564"/>
            <a:ext cx="414045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例如，单端口分布式存储器</a:t>
            </a:r>
            <a:endParaRPr lang="en-US" altLang="zh-CN" sz="2000" dirty="0"/>
          </a:p>
          <a:p>
            <a:pPr marL="0"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marL="0" lvl="1">
              <a:spcBef>
                <a:spcPts val="600"/>
              </a:spcBef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dirty="0"/>
              <a:t>Project Manager – </a:t>
            </a:r>
            <a:r>
              <a:rPr lang="en-US" altLang="zh-CN" dirty="0" err="1"/>
              <a:t>xxxx</a:t>
            </a:r>
            <a:r>
              <a:rPr lang="en-US" altLang="zh-CN" dirty="0"/>
              <a:t> &gt;&gt; Sources &gt;&gt; IP Sources</a:t>
            </a:r>
            <a:endParaRPr lang="en-US" altLang="zh-CN" dirty="0"/>
          </a:p>
          <a:p>
            <a:pPr lvl="1"/>
            <a:r>
              <a:rPr lang="en-US" altLang="zh-CN" dirty="0"/>
              <a:t>IP &gt;&gt; dist_mem_gen_0 &gt;&gt;Instantiation Template &gt;&gt; dist_mem_gen_0.veo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0727" name="矩形 6"/>
          <p:cNvSpPr>
            <a:spLocks noChangeArrowheads="1"/>
          </p:cNvSpPr>
          <p:nvPr/>
        </p:nvSpPr>
        <p:spPr bwMode="auto">
          <a:xfrm>
            <a:off x="1295636" y="3104964"/>
            <a:ext cx="5105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dist_mem_gen_0   your_instance_name (</a:t>
            </a:r>
            <a:endParaRPr lang="zh-CN" altLang="en-US" sz="2000" b="0" dirty="0">
              <a:latin typeface="Arial" panose="0208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80604020202020204" pitchFamily="34" charset="0"/>
              </a:rPr>
              <a:t>	</a:t>
            </a:r>
            <a:r>
              <a:rPr lang="zh-CN" altLang="en-US" sz="2000" b="0" dirty="0">
                <a:latin typeface="Arial" panose="0208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80604020202020204" pitchFamily="34" charset="0"/>
              </a:rPr>
              <a:t>4</a:t>
            </a:r>
            <a:r>
              <a:rPr lang="zh-CN" altLang="en-US" sz="2000" b="0" dirty="0">
                <a:latin typeface="Arial" panose="02080604020202020204" pitchFamily="34" charset="0"/>
              </a:rPr>
              <a:t>:0] a</a:t>
            </a:r>
            <a:endParaRPr lang="zh-CN" altLang="en-US" sz="2000" b="0" dirty="0">
              <a:latin typeface="Arial" panose="0208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80604020202020204" pitchFamily="34" charset="0"/>
              </a:rPr>
              <a:t>	</a:t>
            </a:r>
            <a:r>
              <a:rPr lang="zh-CN" altLang="en-US" sz="2000" b="0" dirty="0">
                <a:latin typeface="Arial" panose="0208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80604020202020204" pitchFamily="34" charset="0"/>
              </a:rPr>
              <a:t>5</a:t>
            </a:r>
            <a:r>
              <a:rPr lang="zh-CN" altLang="en-US" sz="2000" b="0" dirty="0">
                <a:latin typeface="Arial" panose="02080604020202020204" pitchFamily="34" charset="0"/>
              </a:rPr>
              <a:t>:0] d</a:t>
            </a:r>
            <a:endParaRPr lang="zh-CN" altLang="en-US" sz="2000" b="0" dirty="0">
              <a:latin typeface="Arial" panose="0208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80604020202020204" pitchFamily="34" charset="0"/>
              </a:rPr>
              <a:t>	</a:t>
            </a:r>
            <a:r>
              <a:rPr lang="zh-CN" altLang="en-US" sz="2000" b="0" dirty="0">
                <a:latin typeface="Arial" panose="02080604020202020204" pitchFamily="34" charset="0"/>
              </a:rPr>
              <a:t>// input wire clk</a:t>
            </a:r>
            <a:endParaRPr lang="zh-CN" altLang="en-US" sz="2000" b="0" dirty="0">
              <a:latin typeface="Arial" panose="0208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80604020202020204" pitchFamily="34" charset="0"/>
              </a:rPr>
              <a:t>	</a:t>
            </a:r>
            <a:r>
              <a:rPr lang="zh-CN" altLang="en-US" sz="2000" b="0" dirty="0">
                <a:latin typeface="Arial" panose="02080604020202020204" pitchFamily="34" charset="0"/>
              </a:rPr>
              <a:t>// input wire we</a:t>
            </a:r>
            <a:endParaRPr lang="zh-CN" altLang="en-US" sz="2000" b="0" dirty="0">
              <a:latin typeface="Arial" panose="0208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  .</a:t>
            </a:r>
            <a:r>
              <a:rPr lang="en-US" altLang="zh-CN" sz="2000" b="0" dirty="0">
                <a:latin typeface="Arial" panose="02080604020202020204" pitchFamily="34" charset="0"/>
              </a:rPr>
              <a:t>s</a:t>
            </a:r>
            <a:r>
              <a:rPr lang="zh-CN" altLang="en-US" sz="2000" b="0" dirty="0">
                <a:latin typeface="Arial" panose="02080604020202020204" pitchFamily="34" charset="0"/>
              </a:rPr>
              <a:t>po(</a:t>
            </a:r>
            <a:r>
              <a:rPr lang="en-US" altLang="zh-CN" sz="2000" b="0" dirty="0">
                <a:latin typeface="Arial" panose="02080604020202020204" pitchFamily="34" charset="0"/>
              </a:rPr>
              <a:t>s</a:t>
            </a:r>
            <a:r>
              <a:rPr lang="zh-CN" altLang="en-US" sz="2000" b="0" dirty="0">
                <a:latin typeface="Arial" panose="02080604020202020204" pitchFamily="34" charset="0"/>
              </a:rPr>
              <a:t>po)    </a:t>
            </a:r>
            <a:r>
              <a:rPr lang="en-US" altLang="zh-CN" sz="2000" b="0" dirty="0">
                <a:latin typeface="Arial" panose="02080604020202020204" pitchFamily="34" charset="0"/>
              </a:rPr>
              <a:t>	</a:t>
            </a:r>
            <a:r>
              <a:rPr lang="zh-CN" altLang="en-US" sz="2000" b="0" dirty="0">
                <a:latin typeface="Arial" panose="0208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80604020202020204" pitchFamily="34" charset="0"/>
              </a:rPr>
              <a:t>5</a:t>
            </a:r>
            <a:r>
              <a:rPr lang="zh-CN" altLang="en-US" sz="2000" b="0" dirty="0">
                <a:latin typeface="Arial" panose="02080604020202020204" pitchFamily="34" charset="0"/>
              </a:rPr>
              <a:t>:0] </a:t>
            </a:r>
            <a:r>
              <a:rPr lang="en-US" altLang="zh-CN" sz="2000" b="0" dirty="0">
                <a:latin typeface="Arial" panose="02080604020202020204" pitchFamily="34" charset="0"/>
              </a:rPr>
              <a:t>s</a:t>
            </a:r>
            <a:r>
              <a:rPr lang="zh-CN" altLang="en-US" sz="2000" b="0" dirty="0">
                <a:latin typeface="Arial" panose="02080604020202020204" pitchFamily="34" charset="0"/>
              </a:rPr>
              <a:t>po</a:t>
            </a:r>
            <a:endParaRPr lang="zh-CN" altLang="en-US" sz="2000" b="0" dirty="0">
              <a:latin typeface="Arial" panose="0208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000" b="0" dirty="0">
                <a:latin typeface="Arial" panose="02080604020202020204" pitchFamily="34" charset="0"/>
              </a:rPr>
              <a:t>);</a:t>
            </a:r>
            <a:endParaRPr lang="zh-CN" altLang="en-US" sz="2000" b="0" dirty="0">
              <a:latin typeface="Arial" panose="02080604020202020204" pitchFamily="34" charset="0"/>
            </a:endParaRPr>
          </a:p>
        </p:txBody>
      </p:sp>
      <p:sp>
        <p:nvSpPr>
          <p:cNvPr id="30728" name="TextBox 34"/>
          <p:cNvSpPr txBox="1">
            <a:spLocks noChangeArrowheads="1"/>
          </p:cNvSpPr>
          <p:nvPr/>
        </p:nvSpPr>
        <p:spPr bwMode="auto">
          <a:xfrm>
            <a:off x="6058372" y="3933056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 dirty="0">
                <a:solidFill>
                  <a:srgbClr val="0070C0"/>
                </a:solidFill>
                <a:latin typeface="宋体" pitchFamily="2" charset="-122"/>
                <a:cs typeface="Arial" panose="02080604020202020204" pitchFamily="34" charset="0"/>
              </a:rPr>
              <a:t>例化模板</a:t>
            </a:r>
            <a:endParaRPr lang="zh-CN" altLang="en-US" sz="2400" b="0" dirty="0">
              <a:solidFill>
                <a:srgbClr val="0070C0"/>
              </a:solidFill>
              <a:latin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151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80604020202020204" pitchFamily="34" charset="0"/>
              </a:rPr>
              <a:t>2024</a:t>
            </a:r>
            <a:r>
              <a:rPr lang="zh-CN" altLang="en-US" sz="1600" b="0">
                <a:latin typeface="Arial" panose="02080604020202020204" pitchFamily="34" charset="0"/>
              </a:rPr>
              <a:t>春</a:t>
            </a:r>
            <a:r>
              <a:rPr lang="en-US" altLang="zh-CN" sz="1600" b="0">
                <a:latin typeface="Arial" panose="02080604020202020204" pitchFamily="34" charset="0"/>
              </a:rPr>
              <a:t>_</a:t>
            </a:r>
            <a:r>
              <a:rPr lang="zh-CN" altLang="en-US" sz="1600" b="0">
                <a:latin typeface="Arial" panose="02080604020202020204" pitchFamily="34" charset="0"/>
              </a:rPr>
              <a:t>计算机组成原理</a:t>
            </a:r>
            <a:r>
              <a:rPr lang="en-US" altLang="zh-CN" sz="1600" b="0">
                <a:latin typeface="Arial" panose="02080604020202020204" pitchFamily="34" charset="0"/>
              </a:rPr>
              <a:t>(H)</a:t>
            </a:r>
            <a:r>
              <a:rPr lang="zh-CN" altLang="en-US" sz="1600" b="0">
                <a:latin typeface="Arial" panose="02080604020202020204" pitchFamily="34" charset="0"/>
              </a:rPr>
              <a:t>实验 </a:t>
            </a:r>
            <a:endParaRPr lang="zh-CN" altLang="en-US" sz="1600" b="0" dirty="0">
              <a:latin typeface="Arial" panose="02080604020202020204" pitchFamily="34" charset="0"/>
            </a:endParaRPr>
          </a:p>
        </p:txBody>
      </p:sp>
      <p:sp>
        <p:nvSpPr>
          <p:cNvPr id="21511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80604020202020204" pitchFamily="34" charset="0"/>
              </a:rPr>
            </a:fld>
            <a:endParaRPr lang="en-US" altLang="zh-CN" sz="1600" b="0">
              <a:latin typeface="Arial" panose="02080604020202020204" pitchFamily="34" charset="0"/>
            </a:endParaRPr>
          </a:p>
        </p:txBody>
      </p:sp>
      <p:sp>
        <p:nvSpPr>
          <p:cNvPr id="21512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63E78-91E6-4E90-926D-64B657358E06}" type="datetime1">
              <a:rPr lang="zh-CN" altLang="en-US" sz="1600" b="0" smtClean="0">
                <a:latin typeface="Arial" panose="02080604020202020204" pitchFamily="34" charset="0"/>
              </a:rPr>
            </a:fld>
            <a:endParaRPr lang="zh-CN" altLang="en-US" sz="1600" b="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8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8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5747</Words>
  <Application>WPS 演示</Application>
  <PresentationFormat>全屏显示(4:3)</PresentationFormat>
  <Paragraphs>815</Paragraphs>
  <Slides>32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DejaVu Sans</vt:lpstr>
      <vt:lpstr>文泉驿微米黑</vt:lpstr>
      <vt:lpstr>Times New Roman</vt:lpstr>
      <vt:lpstr>等线</vt:lpstr>
      <vt:lpstr>Arial</vt:lpstr>
      <vt:lpstr>Arial Narrow</vt:lpstr>
      <vt:lpstr>微软雅黑</vt:lpstr>
      <vt:lpstr>宋体</vt:lpstr>
      <vt:lpstr>Arial Unicode MS</vt:lpstr>
      <vt:lpstr>文鼎ＰＬ简中楷</vt:lpstr>
      <vt:lpstr>Office 主题</vt:lpstr>
      <vt:lpstr>2_Office 主题</vt:lpstr>
      <vt:lpstr>实验一  运算器与存储器</vt:lpstr>
      <vt:lpstr>实验目标</vt:lpstr>
      <vt:lpstr>实验内容</vt:lpstr>
      <vt:lpstr>算术逻辑单元</vt:lpstr>
      <vt:lpstr>寄存器堆</vt:lpstr>
      <vt:lpstr>存储器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排序器</vt:lpstr>
      <vt:lpstr>排序器 (续)</vt:lpstr>
      <vt:lpstr>示例：数列计算器</vt:lpstr>
      <vt:lpstr>示例：数列计算器 (续1)</vt:lpstr>
      <vt:lpstr>示例：数列计算器 (续2)</vt:lpstr>
      <vt:lpstr>查看电路资源</vt:lpstr>
      <vt:lpstr>查看电路性能</vt:lpstr>
      <vt:lpstr>示例：加法器</vt:lpstr>
      <vt:lpstr>示例：加法器 (续1)</vt:lpstr>
      <vt:lpstr>示例：加法器 (续2)</vt:lpstr>
      <vt:lpstr>示例：加法器 (续3)</vt:lpstr>
      <vt:lpstr>示例：加法器 (续4)</vt:lpstr>
      <vt:lpstr>实验要求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Sherlock</cp:lastModifiedBy>
  <cp:revision>592</cp:revision>
  <cp:lastPrinted>2024-03-18T12:09:02Z</cp:lastPrinted>
  <dcterms:created xsi:type="dcterms:W3CDTF">2024-03-18T12:09:02Z</dcterms:created>
  <dcterms:modified xsi:type="dcterms:W3CDTF">2024-03-18T12:09:02Z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/>
  </property>
  <property fmtid="{D5CDD505-2E9C-101B-9397-08002B2CF9AE}" pid="4" name="KSOProductBuildVer">
    <vt:lpwstr>2052-11.1.0.11719</vt:lpwstr>
  </property>
</Properties>
</file>