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62" r:id="rId11"/>
    <p:sldId id="263" r:id="rId12"/>
    <p:sldId id="264" r:id="rId13"/>
    <p:sldId id="282" r:id="rId14"/>
    <p:sldId id="265" r:id="rId15"/>
    <p:sldId id="266" r:id="rId16"/>
    <p:sldId id="267" r:id="rId17"/>
    <p:sldId id="289" r:id="rId18"/>
    <p:sldId id="300" r:id="rId19"/>
    <p:sldId id="312" r:id="rId20"/>
    <p:sldId id="301" r:id="rId21"/>
    <p:sldId id="268" r:id="rId22"/>
    <p:sldId id="269" r:id="rId23"/>
    <p:sldId id="270" r:id="rId24"/>
    <p:sldId id="290" r:id="rId25"/>
    <p:sldId id="313" r:id="rId26"/>
    <p:sldId id="314" r:id="rId27"/>
    <p:sldId id="326" r:id="rId28"/>
    <p:sldId id="291" r:id="rId29"/>
    <p:sldId id="335" r:id="rId30"/>
    <p:sldId id="377" r:id="rId31"/>
    <p:sldId id="336" r:id="rId32"/>
    <p:sldId id="350" r:id="rId33"/>
    <p:sldId id="292" r:id="rId34"/>
    <p:sldId id="364" r:id="rId35"/>
    <p:sldId id="293" r:id="rId36"/>
    <p:sldId id="294" r:id="rId37"/>
    <p:sldId id="295" r:id="rId38"/>
    <p:sldId id="29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</p:sldIdLst>
  <p:sldSz cx="12192000" cy="6858000"/>
  <p:notesSz cx="6858000" cy="9144000"/>
  <p:embeddedFontLst>
    <p:embeddedFont>
      <p:font typeface="Aa小梨涡" panose="02010600010101010101" charset="-122"/>
      <p:regular r:id="rId51"/>
    </p:embeddedFont>
    <p:embeddedFont>
      <p:font typeface="微软雅黑" panose="020B0503020204020204" charset="-122"/>
      <p:regular r:id="rId52"/>
    </p:embeddedFont>
    <p:embeddedFont>
      <p:font typeface="Comic Sans MS" panose="030F0702030302020204" charset="0"/>
      <p:regular r:id="rId53"/>
      <p:bold r:id="rId54"/>
    </p:embeddedFont>
    <p:embeddedFont>
      <p:font typeface="Calibri" panose="020F0502020204030204" charset="0"/>
      <p:regular r:id="rId55"/>
      <p:bold r:id="rId56"/>
      <p:italic r:id="rId57"/>
      <p:boldItalic r:id="rId5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font" Target="fonts/font8.fntdata"/><Relationship Id="rId57" Type="http://schemas.openxmlformats.org/officeDocument/2006/relationships/font" Target="fonts/font7.fntdata"/><Relationship Id="rId56" Type="http://schemas.openxmlformats.org/officeDocument/2006/relationships/font" Target="fonts/font6.fntdata"/><Relationship Id="rId55" Type="http://schemas.openxmlformats.org/officeDocument/2006/relationships/font" Target="fonts/font5.fntdata"/><Relationship Id="rId54" Type="http://schemas.openxmlformats.org/officeDocument/2006/relationships/font" Target="fonts/font4.fntdata"/><Relationship Id="rId53" Type="http://schemas.openxmlformats.org/officeDocument/2006/relationships/font" Target="fonts/font3.fntdata"/><Relationship Id="rId52" Type="http://schemas.openxmlformats.org/officeDocument/2006/relationships/font" Target="fonts/font2.fntdata"/><Relationship Id="rId51" Type="http://schemas.openxmlformats.org/officeDocument/2006/relationships/font" Target="fonts/font1.fntdata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3585" y="245745"/>
            <a:ext cx="311467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2.5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遍历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5150" y="12103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循环迭代列表，访问列表中的每一个元素。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025" y="171069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遍历时获取索引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提供了枚举函数，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enumerate()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，在遍历列表元素的同时，获取每个元素的索引值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6955" y="336550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5150" y="388048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同时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遍历多个列表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函数，用于同时遍历两个或两个以上的列表。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3135" y="439102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[2.5-3.py]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480885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注意：作为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参数的那些列表中，只要有一个耗尽，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zip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就不再继续迭代了，函数退出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2.6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排序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基本用法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可以使用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方法进行排序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150" y="233616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自定义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从本质上看，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根据其对应的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sorting 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的大小来对列表元素进行排序的。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algn="ctr"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list.sort(*, key=None, reverse=False)        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213350" y="333311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150" y="386778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 指定一个函数，用于从每个列表元素中提取比较键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这个函数的特点是：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①只有一个参数，调用时，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自动用单个列表元素给这个参数赋值；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②返回一个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可比较的对象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，不一定是数值，还可以是list, tuple，但是dict不行。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21010" y="48501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9585" y="172021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[2.6-1.py]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" grpId="0"/>
      <p:bldP spid="3" grpId="1"/>
      <p:bldP spid="7" grpId="0" bldLvl="0" animBg="1"/>
      <p:bldP spid="7" grpId="1" animBg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字典与集合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集合是一系列无序的、唯一的元素组合。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字典是一系列由键（key）和值（value）配对组成的元素的集合，在 Python3.7+，字典被确定为有序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key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的值是唯一的。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85415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671570" y="1730375"/>
            <a:ext cx="90868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4165" y="2616200"/>
            <a:ext cx="72009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594100" y="2616200"/>
            <a:ext cx="761365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4495" y="3285490"/>
            <a:ext cx="11282045" cy="1753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d1 = {'name': 'jason', 'age': 20, 'gender': 'male'}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d2 = dict({'name': 'jason', 'age': 20, 'gender': 'male'})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d3 = dict([('name', 'jason'), ('age', 20), ('gender', 'male')])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d4 = dict(name='jason', age=20, gender='male')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95" y="5222875"/>
            <a:ext cx="11282045" cy="922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{1, 2, 3}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set([1, 2, 3])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bldLvl="0" animBg="1"/>
      <p:bldP spid="8" grpId="1" animBg="1"/>
      <p:bldP spid="9" grpId="0" bldLvl="0" animBg="1"/>
      <p:bldP spid="9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00304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字典对象的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运算符使用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小结：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访问所有keys，dict.keys()；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访问所有values, dict.values()；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lvl="1"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访问每一个键值对，dict.items()。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4495" y="121031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元素访问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字典元素的访问方式有两种：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①直接索引键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[]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，如果键不存在，就会抛出异常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②字典对象调用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get(key, default) 方法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来进行索引。如果键不存在，调用 get() 函数可以返回一个默认值。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54755" y="245745"/>
            <a:ext cx="45808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3.1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字典和集合基础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4495" y="3465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集合不支持索引操作，想要判断一个元素在不在集合内，可以用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来判断。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500" y="53797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[3.1-1.py~3.1-4.py]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80735" y="2559685"/>
            <a:ext cx="1118870" cy="196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5620" y="3458210"/>
            <a:ext cx="1890395" cy="273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3" grpId="0"/>
      <p:bldP spid="13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65220" y="245745"/>
            <a:ext cx="4652010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3.2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推导机制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0520" y="138874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字典和集合也有和列表类似的推导机制，编写算法时，可以通过这些推导机制来创建衍生的数据结构。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4235" y="19735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[3.2-1.py]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/>
      <p:bldP spid="11" grpId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42230" y="2381885"/>
            <a:ext cx="1748155" cy="72072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87420" y="2236470"/>
            <a:ext cx="48621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深入浅出字符序列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3806825" y="2984500"/>
            <a:ext cx="4103370" cy="8636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5028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ASCII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上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个世纪60年代，美国制定了一套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128个字符的编码，对英语字符与二进制位之间的关系做了统一规定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这被称为 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随着计算机的普及，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128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个字符的编码远远不够，世界各国都推出各自的字符编码方式，中国有 GBK，日本有 JIS，台湾有 BIG5，没有统一的编码标准，交流起来极其麻烦。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实现互通，需要有一种字符集，将世界上所有的符号都纳入其中，每一个符号都给予一个独一无二的编码值（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code point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），这就是 Unicod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。例如，U+0041表示英语的大写字母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，U+4E25表示汉字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并未规定编码值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的存储和传输方式（转换为字节序列的方法），这就有了后来的 UTF-8、UTF-16和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等编码格式。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55465" y="217487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060440" y="3949065"/>
            <a:ext cx="127381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2465070" y="4356735"/>
            <a:ext cx="2377440" cy="317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96030" y="3927475"/>
            <a:ext cx="993775" cy="2159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 bldLvl="0" animBg="1"/>
      <p:bldP spid="7" grpId="1" animBg="1"/>
      <p:bldP spid="3" grpId="0" bldLvl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5295" y="1214120"/>
            <a:ext cx="11281410" cy="368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UTF-32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UTF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，Unicode Transformation Format，即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Unicode code point 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方式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，包括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UTF-16和 UTF-32，后面的数字表明至少使用多少个比特位（Bit）来存储字符。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UFT-8：一种变长的编码方案，互联网传输主用，使用 1~6 个字节来存储，其中，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ASCII 码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仍然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用单字节，而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汉字用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 UTF-8 编码是E4B8A5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UTF-16：使用 2 个或者 4 个字节来存储，其中，大部分汉字采用两个字节编码；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UFT-32：固定使用 4 个字节的编码方案。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注意，只有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UFT-8是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ASCII 安全的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，因为UTF-32 和 UTF-16 都没有单字节编码。</a:t>
            </a:r>
            <a:endParaRPr 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891405" y="257937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130040" y="4795520"/>
            <a:ext cx="1052195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2968625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str类型的实例采用unicode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字符集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，除此之外，无论采用utf8或其他编码形式，甚至不编码的字符序列都是bytes类型的实例。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bytes类型并不记录实例的编码格式，只是单纯把字符序列的一个字节作为处理单元。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7940" y="245745"/>
            <a:ext cx="40798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4.1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字符序列基础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253470" y="4316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62990"/>
            <a:ext cx="11281410" cy="188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类型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Python3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有两种表示字符序列的类型：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bytes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，实例包含原始的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8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位值，即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实例包含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Unicode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字符。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6110" y="489077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5.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编码检测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使用第三方库chardet，chardet.detect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(bytes)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8105" y="1173480"/>
            <a:ext cx="1440180" cy="1440180"/>
            <a:chOff x="4355" y="1848"/>
            <a:chExt cx="2268" cy="2268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782" y="2325"/>
              <a:ext cx="1413" cy="1311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数据处理</a:t>
              </a:r>
              <a:endParaRPr lang="zh-CN" altLang="en-US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6725" y="2776220"/>
            <a:ext cx="1440180" cy="1440180"/>
            <a:chOff x="2262" y="4552"/>
            <a:chExt cx="2268" cy="2268"/>
          </a:xfrm>
        </p:grpSpPr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262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1" name="TextBox 17"/>
            <p:cNvSpPr>
              <a:spLocks noChangeArrowheads="1"/>
            </p:cNvSpPr>
            <p:nvPr/>
          </p:nvSpPr>
          <p:spPr bwMode="auto">
            <a:xfrm>
              <a:off x="2785" y="5128"/>
              <a:ext cx="1222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Web 开发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29230" y="4864100"/>
            <a:ext cx="1440180" cy="1440180"/>
            <a:chOff x="4530" y="7660"/>
            <a:chExt cx="2268" cy="2268"/>
          </a:xfrm>
        </p:grpSpPr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4530" y="7660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2002" name="TextBox 18"/>
            <p:cNvSpPr>
              <a:spLocks noChangeArrowheads="1"/>
            </p:cNvSpPr>
            <p:nvPr/>
          </p:nvSpPr>
          <p:spPr bwMode="auto">
            <a:xfrm>
              <a:off x="5052" y="8191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人工智能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08340" y="1172845"/>
            <a:ext cx="1440180" cy="1440180"/>
            <a:chOff x="13316" y="1847"/>
            <a:chExt cx="2268" cy="226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316" y="1847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4" name="TextBox 16"/>
            <p:cNvSpPr>
              <a:spLocks noChangeArrowheads="1"/>
            </p:cNvSpPr>
            <p:nvPr/>
          </p:nvSpPr>
          <p:spPr bwMode="auto">
            <a:xfrm>
              <a:off x="13838" y="2425"/>
              <a:ext cx="122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语言简洁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60155" y="2871470"/>
            <a:ext cx="1440180" cy="1440180"/>
            <a:chOff x="15235" y="4552"/>
            <a:chExt cx="2268" cy="2268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5235" y="4552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6" name="TextBox 16"/>
            <p:cNvSpPr>
              <a:spLocks noChangeArrowheads="1"/>
            </p:cNvSpPr>
            <p:nvPr/>
          </p:nvSpPr>
          <p:spPr bwMode="auto">
            <a:xfrm>
              <a:off x="15584" y="5130"/>
              <a:ext cx="1570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开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发</a:t>
              </a: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效率高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080375" y="4674235"/>
            <a:ext cx="1440180" cy="1440180"/>
            <a:chOff x="13647" y="7661"/>
            <a:chExt cx="2268" cy="2268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647" y="7661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  <p:sp>
          <p:nvSpPr>
            <p:cNvPr id="8" name="TextBox 16"/>
            <p:cNvSpPr>
              <a:spLocks noChangeArrowheads="1"/>
            </p:cNvSpPr>
            <p:nvPr/>
          </p:nvSpPr>
          <p:spPr bwMode="auto">
            <a:xfrm>
              <a:off x="14015" y="8238"/>
              <a:ext cx="1533" cy="10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no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  <a:sym typeface="+mn-ea"/>
                </a:rPr>
                <a:t>可移植性强</a:t>
              </a:r>
              <a:endParaRPr lang="zh-CN" altLang="en-US" sz="20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  <a:sym typeface="+mn-ea"/>
              </a:endParaRPr>
            </a:p>
          </p:txBody>
        </p:sp>
      </p:grp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017645" y="2070100"/>
            <a:ext cx="1359535" cy="54038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3180080" y="3257550"/>
            <a:ext cx="1804670" cy="62357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 flipH="1">
            <a:off x="3837305" y="4101465"/>
            <a:ext cx="1148080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6912610" y="1900555"/>
            <a:ext cx="1395095" cy="87947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flipH="1">
            <a:off x="7268845" y="3478530"/>
            <a:ext cx="1542415" cy="2914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 flipV="1">
            <a:off x="6793230" y="4548505"/>
            <a:ext cx="1283335" cy="83756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876800" y="2352040"/>
            <a:ext cx="2392045" cy="2517775"/>
          </a:xfrm>
          <a:custGeom>
            <a:avLst/>
            <a:gdLst>
              <a:gd name="connsiteX0" fmla="*/ 1884 w 3767"/>
              <a:gd name="connsiteY0" fmla="*/ 0 h 3965"/>
              <a:gd name="connsiteX1" fmla="*/ 3767 w 3767"/>
              <a:gd name="connsiteY1" fmla="*/ 1983 h 3965"/>
              <a:gd name="connsiteX2" fmla="*/ 1884 w 3767"/>
              <a:gd name="connsiteY2" fmla="*/ 3965 h 3965"/>
              <a:gd name="connsiteX3" fmla="*/ 0 w 3767"/>
              <a:gd name="connsiteY3" fmla="*/ 1983 h 3965"/>
              <a:gd name="connsiteX4" fmla="*/ 2049 w 3767"/>
              <a:gd name="connsiteY4" fmla="*/ 165 h 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7" h="3965">
                <a:moveTo>
                  <a:pt x="1884" y="0"/>
                </a:moveTo>
                <a:cubicBezTo>
                  <a:pt x="2924" y="0"/>
                  <a:pt x="3767" y="888"/>
                  <a:pt x="3767" y="1983"/>
                </a:cubicBezTo>
                <a:cubicBezTo>
                  <a:pt x="3767" y="3077"/>
                  <a:pt x="2924" y="3965"/>
                  <a:pt x="1884" y="3965"/>
                </a:cubicBezTo>
                <a:cubicBezTo>
                  <a:pt x="843" y="3965"/>
                  <a:pt x="0" y="3077"/>
                  <a:pt x="0" y="1983"/>
                </a:cubicBezTo>
                <a:cubicBezTo>
                  <a:pt x="0" y="888"/>
                  <a:pt x="843" y="0"/>
                  <a:pt x="2049" y="165"/>
                </a:cubicBezTo>
              </a:path>
            </a:pathLst>
          </a:custGeom>
          <a:solidFill>
            <a:schemeClr val="accent1"/>
          </a:solidFill>
          <a:ln w="0"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4996180" y="2476500"/>
            <a:ext cx="2153285" cy="226631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5106035" y="3257550"/>
            <a:ext cx="193421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>
                <a:ln w="12700" cmpd="sng">
                  <a:solidFill>
                    <a:schemeClr val="accent1">
                      <a:shade val="50000"/>
                    </a:schemeClr>
                  </a:solidFill>
                  <a:prstDash val="solid"/>
                </a:ln>
                <a:noFill/>
                <a:latin typeface="Aa小梨涡" panose="02010600010101010101" charset="-122"/>
                <a:ea typeface="Aa小梨涡" panose="02010600010101010101" charset="-122"/>
              </a:rPr>
              <a:t>Python</a:t>
            </a:r>
            <a:endParaRPr lang="en-US" sz="4000"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  <a:noFill/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 bldLvl="0" animBg="1"/>
      <p:bldP spid="32" grpId="0" bldLvl="0" animBg="1"/>
      <p:bldP spid="33" grpId="0" bldLvl="0" animBg="1"/>
      <p:bldP spid="34" grpId="0" bldLvl="0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6335" y="186690"/>
            <a:ext cx="474980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字符串常用操作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1165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字符串是由独立字符组成的一个序列，通常包含在单引号（''）双引号（""）或者三引号之中（''' '''或""" """，两者一样），比如下面几种写法完全一样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0530" y="2651760"/>
            <a:ext cx="11282045" cy="1337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s1 = 'hello'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s2 = "hello"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>
                <a:latin typeface="Comic Sans MS" panose="030F0702030302020204" charset="0"/>
                <a:cs typeface="Comic Sans MS" panose="030F0702030302020204" charset="0"/>
                <a:sym typeface="+mn-ea"/>
              </a:rPr>
              <a:t>s3 = """hello"""</a:t>
            </a:r>
            <a:endParaRPr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1800" y="4206875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索引，切片和遍历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可以把字符串想象成一个由单个字符组成的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列表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所以，Python 的字符串同样支持索引，切片和遍历等等操作。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2360" y="517652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bldLvl="0" animBg="1"/>
      <p:bldP spid="9" grpId="1" animBg="1"/>
      <p:bldP spid="3" grpId="0"/>
      <p:bldP spid="3" grpId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2860" y="186690"/>
            <a:ext cx="474599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510" y="12909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拼接和分割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字符串的拼接：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①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+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运算符，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string1 + string2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string.join(iterable)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，用一个字符串来连接一个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可迭代对象的每一个元素，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其中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代表一个可迭代对象，例如，字符串，列表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7375" y="312928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068820" y="2719705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662555" y="3129280"/>
            <a:ext cx="152908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1510" y="366395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字符串的分割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string.split(separator)，表示把字符串按照 separator 分割成子字符串，并返回一个分割后子字符串组合的列表。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9180" y="465455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1" grpId="0"/>
      <p:bldP spid="11" grpId="1"/>
      <p:bldP spid="6" grpId="0" bldLvl="0" animBg="1"/>
      <p:bldP spid="6" grpId="1" animBg="1"/>
      <p:bldP spid="4" grpId="0" bldLvl="0" animBg="1"/>
      <p:bldP spid="4" grpId="1" animBg="1"/>
      <p:bldP spid="5" grpId="0"/>
      <p:bldP spid="5" grpId="1"/>
      <p:bldP spid="7" grpId="0"/>
      <p:bldP spid="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6960" y="235585"/>
            <a:ext cx="49587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字符串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常用操作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通常，我们使用一个字符串作为模板，模板中会有格式符。这些格式符为后续真实值预留位置，以呈现出真实值应该呈现的格式。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格式化函数：string.format()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格式符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{}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</a:t>
            </a: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</a:t>
            </a:r>
            <a:endParaRPr lang="en-US" altLang="zh-CN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045960" y="166243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207200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[4.2-4.py]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05283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open()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0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open(file, mode='r', buffering=-1, encoding=None, errors=None, newline=None, closefd=True, opener=None)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9385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4119880" y="1631950"/>
            <a:ext cx="117983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9265" y="224790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2295525"/>
                <a:gridCol w="4341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mode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‘b'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不包含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'b'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</a:rPr>
                        <a:t>指定用于解码或编码文件的编码的名称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bldLvl="0" animBg="1"/>
      <p:bldP spid="4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33388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read()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819275" y="4245610"/>
          <a:ext cx="853313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0"/>
                <a:gridCol w="2339340"/>
                <a:gridCol w="46964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encoding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read()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二进制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不考虑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读取字节流成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用指定的编码方式对读取的二进制数据进行解码成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unicode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不指定编码类型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用平台依赖的默认编码方式对读取的二进制数据进行解码成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842760" y="560578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322820" y="6202045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write()</a:t>
            </a:r>
            <a:endParaRPr lang="en-US" altLang="zh-CN" sz="20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1798955" y="1994535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15"/>
                <a:gridCol w="70923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r>
                        <a:rPr lang="zh-CN" altLang="en-US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</a:rPr>
                        <a:t>write(type)</a:t>
                      </a:r>
                      <a:endParaRPr lang="en-US" altLang="zh-CN">
                        <a:latin typeface="Aa小梨涡" panose="02010600010101010101" charset="-122"/>
                        <a:ea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二进制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必须是bytes-like对象，例如图片字节流，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bytes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类型的字符序列等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文本</a:t>
                      </a:r>
                      <a:r>
                        <a:rPr lang="en-US" altLang="zh-CN" sz="1800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  <a:sym typeface="+mn-ea"/>
                        </a:rPr>
                        <a:t>I/O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type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必须是字符串，即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unicode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字符序列，对其使用</a:t>
                      </a:r>
                      <a:r>
                        <a:rPr lang="en-US" altLang="zh-CN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encoding</a:t>
                      </a:r>
                      <a:r>
                        <a:rPr lang="zh-CN" altLang="en-US">
                          <a:latin typeface="Aa小梨涡" panose="02010600010101010101" charset="-122"/>
                          <a:ea typeface="Aa小梨涡" panose="02010600010101010101" charset="-122"/>
                          <a:cs typeface="Aa小梨涡" panose="02010600010101010101" charset="-122"/>
                        </a:rPr>
                        <a:t>参数指定的或者平台依赖的默认编码方法进行编码后保存</a:t>
                      </a:r>
                      <a:endParaRPr lang="zh-CN" altLang="en-US">
                        <a:latin typeface="Aa小梨涡" panose="02010600010101010101" charset="-122"/>
                        <a:ea typeface="Aa小梨涡" panose="02010600010101010101" charset="-122"/>
                        <a:cs typeface="Aa小梨涡" panose="0201060001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4465955" y="2696210"/>
            <a:ext cx="1245235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465955" y="3063240"/>
            <a:ext cx="659765" cy="190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068310" y="3331210"/>
            <a:ext cx="466090" cy="76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6" grpId="0"/>
      <p:bldP spid="1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300000">
            <a:off x="4491355" y="224790"/>
            <a:ext cx="2630805" cy="698500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1340" y="255270"/>
            <a:ext cx="620903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4.3.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文件读写中的编码问题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最佳实践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读取文件时，使用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'rb'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打开文件。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214610" y="5614670"/>
            <a:ext cx="171767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第</a:t>
            </a:r>
            <a:r>
              <a:rPr lang="en-US" altLang="zh-CN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4</a:t>
            </a:r>
            <a:r>
              <a:rPr lang="zh-CN" altLang="en-US" sz="26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章 完</a:t>
            </a:r>
            <a:endParaRPr lang="zh-CN" altLang="en-US" sz="2600" b="1">
              <a:solidFill>
                <a:srgbClr val="FF0000"/>
              </a:solidFill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3829685" y="2281555"/>
            <a:ext cx="4152900" cy="80073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833370" y="2235835"/>
            <a:ext cx="65258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深入理解迭代器与生成器</a:t>
            </a:r>
            <a:endParaRPr lang="en-US" altLang="zh-CN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V="1">
            <a:off x="2813685" y="2972435"/>
            <a:ext cx="5089525" cy="8128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3030855" y="2470785"/>
            <a:ext cx="6348730" cy="3361690"/>
            <a:chOff x="4773" y="4491"/>
            <a:chExt cx="9998" cy="5294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73" y="4491"/>
              <a:ext cx="9999" cy="5295"/>
            </a:xfrm>
            <a:prstGeom prst="rect">
              <a:avLst/>
            </a:prstGeom>
          </p:spPr>
        </p:pic>
        <p:sp>
          <p:nvSpPr>
            <p:cNvPr id="6" name="任意多边形 5"/>
            <p:cNvSpPr/>
            <p:nvPr/>
          </p:nvSpPr>
          <p:spPr>
            <a:xfrm>
              <a:off x="6097" y="5078"/>
              <a:ext cx="1370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939" y="4724"/>
              <a:ext cx="1858" cy="645"/>
            </a:xfrm>
            <a:custGeom>
              <a:avLst/>
              <a:gdLst>
                <a:gd name="connsiteX0" fmla="*/ 716 w 1431"/>
                <a:gd name="connsiteY0" fmla="*/ 0 h 645"/>
                <a:gd name="connsiteX1" fmla="*/ 1431 w 1431"/>
                <a:gd name="connsiteY1" fmla="*/ 323 h 645"/>
                <a:gd name="connsiteX2" fmla="*/ 716 w 1431"/>
                <a:gd name="connsiteY2" fmla="*/ 645 h 645"/>
                <a:gd name="connsiteX3" fmla="*/ 0 w 1431"/>
                <a:gd name="connsiteY3" fmla="*/ 323 h 645"/>
                <a:gd name="connsiteX4" fmla="*/ 881 w 1431"/>
                <a:gd name="connsiteY4" fmla="*/ 165 h 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" h="645">
                  <a:moveTo>
                    <a:pt x="716" y="0"/>
                  </a:moveTo>
                  <a:cubicBezTo>
                    <a:pt x="1111" y="0"/>
                    <a:pt x="1431" y="144"/>
                    <a:pt x="1431" y="323"/>
                  </a:cubicBezTo>
                  <a:cubicBezTo>
                    <a:pt x="1431" y="501"/>
                    <a:pt x="1111" y="645"/>
                    <a:pt x="716" y="645"/>
                  </a:cubicBezTo>
                  <a:cubicBezTo>
                    <a:pt x="320" y="645"/>
                    <a:pt x="0" y="501"/>
                    <a:pt x="0" y="323"/>
                  </a:cubicBezTo>
                  <a:cubicBezTo>
                    <a:pt x="0" y="144"/>
                    <a:pt x="320" y="0"/>
                    <a:pt x="881" y="16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txBody>
            <a:bodyPr/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1595" y="186690"/>
            <a:ext cx="440055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迭代器设计模式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14376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迭代器（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是一种“设计模式”，和“观察者模式”、“访问者模式”同属于“面向任务的模式”，用于“执行及描述任务”。其目的是”提供一种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途径以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访问容器对象中各个元素，而又不暴露该对象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内部细节。”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329680" y="2129790"/>
            <a:ext cx="5282565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653415" y="2619375"/>
            <a:ext cx="3719830" cy="3238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515" y="573151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中，能从中获取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iterator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对象的容器又可以称为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（可迭代对象）。大部分内荐的容器，例如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list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tuple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string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，都是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generator-um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917575"/>
            <a:ext cx="10058400" cy="5641340"/>
          </a:xfrm>
          <a:prstGeom prst="rect">
            <a:avLst/>
          </a:prstGeom>
        </p:spPr>
      </p:pic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类图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924925" y="5811520"/>
            <a:ext cx="86995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9552305" y="4777105"/>
            <a:ext cx="73152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73755" y="4878070"/>
            <a:ext cx="981710" cy="5295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773295" y="2459355"/>
            <a:ext cx="981710" cy="409575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373755" y="3806825"/>
            <a:ext cx="981710" cy="38989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84740" y="622109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1" grpId="0" bldLvl="0" animBg="1"/>
      <p:bldP spid="11" grpId="1" animBg="1"/>
      <p:bldP spid="12" grpId="0" bldLvl="0" animBg="1"/>
      <p:bldP spid="12" grpId="1" animBg="1"/>
      <p:bldP spid="4" grpId="0"/>
      <p:bldP spid="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访问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iterable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① for in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语句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84840" y="5892165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785" y="4361815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iter(object[, sentinel])  # 返回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iterator 对象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next(iterator[, default])  # 通过调用 iterator 的 __next__() 方法获取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容器的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下一个元素。如  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            果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器耗尽，则返回给定的default，如果没有默认值则触发 StopIteration。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50" y="2231390"/>
            <a:ext cx="11282045" cy="1437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for element in iterable: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# do something with the element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pass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785" y="37033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② iter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next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两个函数的组合使用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  <p:bldP spid="5" grpId="0" bldLvl="0" animBg="1"/>
      <p:bldP spid="5" grpId="1" animBg="1"/>
      <p:bldP spid="8" grpId="0" bldLvl="0" animBg="1"/>
      <p:bldP spid="8" grpId="1" animBg="1"/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160010" y="2174240"/>
            <a:ext cx="191135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56100" y="2236470"/>
            <a:ext cx="339471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列表与元组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10320000">
            <a:off x="4344035" y="2964815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198495" y="1332865"/>
          <a:ext cx="5748020" cy="530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743575" imgH="5305425" progId="Paint.Picture">
                  <p:embed/>
                </p:oleObj>
              </mc:Choice>
              <mc:Fallback>
                <p:oleObj name="" r:id="rId1" imgW="5743575" imgH="53054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32865"/>
                        <a:ext cx="5748020" cy="530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迭代协议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342005" y="4396740"/>
            <a:ext cx="2207895" cy="77851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342005" y="1891030"/>
            <a:ext cx="1680210" cy="788670"/>
          </a:xfrm>
          <a:custGeom>
            <a:avLst/>
            <a:gdLst>
              <a:gd name="connsiteX0" fmla="*/ 716 w 1431"/>
              <a:gd name="connsiteY0" fmla="*/ 0 h 645"/>
              <a:gd name="connsiteX1" fmla="*/ 1431 w 1431"/>
              <a:gd name="connsiteY1" fmla="*/ 323 h 645"/>
              <a:gd name="connsiteX2" fmla="*/ 716 w 1431"/>
              <a:gd name="connsiteY2" fmla="*/ 645 h 645"/>
              <a:gd name="connsiteX3" fmla="*/ 0 w 1431"/>
              <a:gd name="connsiteY3" fmla="*/ 323 h 645"/>
              <a:gd name="connsiteX4" fmla="*/ 881 w 1431"/>
              <a:gd name="connsiteY4" fmla="*/ 165 h 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" h="645">
                <a:moveTo>
                  <a:pt x="716" y="0"/>
                </a:moveTo>
                <a:cubicBezTo>
                  <a:pt x="1111" y="0"/>
                  <a:pt x="1431" y="144"/>
                  <a:pt x="1431" y="323"/>
                </a:cubicBezTo>
                <a:cubicBezTo>
                  <a:pt x="1431" y="501"/>
                  <a:pt x="1111" y="645"/>
                  <a:pt x="716" y="645"/>
                </a:cubicBezTo>
                <a:cubicBezTo>
                  <a:pt x="320" y="645"/>
                  <a:pt x="0" y="501"/>
                  <a:pt x="0" y="323"/>
                </a:cubicBezTo>
                <a:cubicBezTo>
                  <a:pt x="0" y="144"/>
                  <a:pt x="320" y="0"/>
                  <a:pt x="881" y="16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96070" y="6371590"/>
            <a:ext cx="14071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[5.2-2.py]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90010" y="911225"/>
            <a:ext cx="3063875" cy="2929890"/>
          </a:xfrm>
          <a:custGeom>
            <a:avLst/>
            <a:gdLst>
              <a:gd name="connisteX0" fmla="*/ 0 w 3063591"/>
              <a:gd name="connsiteY0" fmla="*/ 437792 h 2930167"/>
              <a:gd name="connisteX1" fmla="*/ 1495425 w 3063591"/>
              <a:gd name="connsiteY1" fmla="*/ 33932 h 2930167"/>
              <a:gd name="connisteX2" fmla="*/ 2947670 w 3063591"/>
              <a:gd name="connsiteY2" fmla="*/ 1245512 h 2930167"/>
              <a:gd name="connisteX3" fmla="*/ 2655570 w 3063591"/>
              <a:gd name="connsiteY3" fmla="*/ 2930167 h 2930167"/>
              <a:gd name="connisteX4" fmla="*/ 953770 w 3063591"/>
              <a:gd name="connsiteY4" fmla="*/ 3161942 h 293016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063591" h="2930168">
                <a:moveTo>
                  <a:pt x="0" y="437793"/>
                </a:moveTo>
                <a:cubicBezTo>
                  <a:pt x="269875" y="333018"/>
                  <a:pt x="906145" y="-127357"/>
                  <a:pt x="1495425" y="33933"/>
                </a:cubicBezTo>
                <a:cubicBezTo>
                  <a:pt x="2084705" y="195223"/>
                  <a:pt x="2715895" y="666393"/>
                  <a:pt x="2947670" y="1245513"/>
                </a:cubicBezTo>
                <a:cubicBezTo>
                  <a:pt x="3179445" y="1824633"/>
                  <a:pt x="3054350" y="2546628"/>
                  <a:pt x="2655570" y="2930168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69410" y="4116070"/>
            <a:ext cx="65722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 bldLvl="0" animBg="1"/>
      <p:bldP spid="6" grpId="1" animBg="1"/>
      <p:bldP spid="7" grpId="0" bldLvl="0" animBg="1"/>
      <p:bldP spid="7" grpId="1" animBg="1"/>
      <p:bldP spid="11" grpId="0"/>
      <p:bldP spid="1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1207770" y="2199005"/>
          <a:ext cx="3919220" cy="116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2571750" imgH="762000" progId="Paint.Picture">
                  <p:embed/>
                </p:oleObj>
              </mc:Choice>
              <mc:Fallback>
                <p:oleObj name="" r:id="rId1" imgW="2571750" imgH="762000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7770" y="2199005"/>
                        <a:ext cx="3919220" cy="116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200650" y="2199005"/>
          <a:ext cx="556514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4124325" imgH="2362200" progId="Paint.Picture">
                  <p:embed/>
                </p:oleObj>
              </mc:Choice>
              <mc:Fallback>
                <p:oleObj name="" r:id="rId3" imgW="4124325" imgH="23622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0650" y="2199005"/>
                        <a:ext cx="5565140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1425" y="186690"/>
            <a:ext cx="48494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5.2 Python3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源码分析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4. for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循环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70275" y="2673985"/>
            <a:ext cx="852805" cy="508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909435" y="2818765"/>
            <a:ext cx="359410" cy="1016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530465" y="4126865"/>
            <a:ext cx="317500" cy="63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916930" y="3258185"/>
            <a:ext cx="902335" cy="25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 23"/>
          <p:cNvSpPr/>
          <p:nvPr/>
        </p:nvSpPr>
        <p:spPr>
          <a:xfrm>
            <a:off x="3714115" y="1414780"/>
            <a:ext cx="4034155" cy="1234440"/>
          </a:xfrm>
          <a:custGeom>
            <a:avLst/>
            <a:gdLst>
              <a:gd name="connisteX0" fmla="*/ 0 w 4034155"/>
              <a:gd name="connsiteY0" fmla="*/ 1074307 h 1234327"/>
              <a:gd name="connisteX1" fmla="*/ 828675 w 4034155"/>
              <a:gd name="connsiteY1" fmla="*/ 215787 h 1234327"/>
              <a:gd name="connisteX2" fmla="*/ 3465195 w 4034155"/>
              <a:gd name="connsiteY2" fmla="*/ 105932 h 1234327"/>
              <a:gd name="connisteX3" fmla="*/ 4034155 w 4034155"/>
              <a:gd name="connsiteY3" fmla="*/ 1234327 h 1234327"/>
              <a:gd name="connisteX4" fmla="*/ 3983990 w 4034155"/>
              <a:gd name="connsiteY4" fmla="*/ 1154317 h 12343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34155" h="1234327">
                <a:moveTo>
                  <a:pt x="0" y="1074307"/>
                </a:moveTo>
                <a:cubicBezTo>
                  <a:pt x="113030" y="904762"/>
                  <a:pt x="135890" y="409462"/>
                  <a:pt x="828675" y="215787"/>
                </a:cubicBezTo>
                <a:cubicBezTo>
                  <a:pt x="1521460" y="22112"/>
                  <a:pt x="2823845" y="-97903"/>
                  <a:pt x="3465195" y="105932"/>
                </a:cubicBezTo>
                <a:cubicBezTo>
                  <a:pt x="4106545" y="309767"/>
                  <a:pt x="3930650" y="1024777"/>
                  <a:pt x="4034155" y="1234327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63950" y="1211580"/>
            <a:ext cx="4138930" cy="1501775"/>
          </a:xfrm>
          <a:custGeom>
            <a:avLst/>
            <a:gdLst>
              <a:gd name="connisteX0" fmla="*/ 0 w 4139030"/>
              <a:gd name="connsiteY0" fmla="*/ 1247466 h 1501981"/>
              <a:gd name="connisteX1" fmla="*/ 489585 w 4139030"/>
              <a:gd name="connsiteY1" fmla="*/ 418791 h 1501981"/>
              <a:gd name="connisteX2" fmla="*/ 3235325 w 4139030"/>
              <a:gd name="connsiteY2" fmla="*/ 59381 h 1501981"/>
              <a:gd name="connisteX3" fmla="*/ 4094480 w 4139030"/>
              <a:gd name="connsiteY3" fmla="*/ 1377641 h 1501981"/>
              <a:gd name="connisteX4" fmla="*/ 3974465 w 4139030"/>
              <a:gd name="connsiteY4" fmla="*/ 1407486 h 1501981"/>
              <a:gd name="connisteX5" fmla="*/ 4094480 w 4139030"/>
              <a:gd name="connsiteY5" fmla="*/ 1457016 h 1501981"/>
              <a:gd name="connisteX6" fmla="*/ 4014470 w 4139030"/>
              <a:gd name="connsiteY6" fmla="*/ 1427171 h 150198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4139031" h="1501982">
                <a:moveTo>
                  <a:pt x="0" y="1247466"/>
                </a:moveTo>
                <a:cubicBezTo>
                  <a:pt x="43180" y="1088716"/>
                  <a:pt x="-157480" y="656281"/>
                  <a:pt x="489585" y="418791"/>
                </a:cubicBezTo>
                <a:cubicBezTo>
                  <a:pt x="1136650" y="181301"/>
                  <a:pt x="2514600" y="-132389"/>
                  <a:pt x="3235325" y="59381"/>
                </a:cubicBezTo>
                <a:cubicBezTo>
                  <a:pt x="3956050" y="251151"/>
                  <a:pt x="3946525" y="1107766"/>
                  <a:pt x="4094480" y="1377641"/>
                </a:cubicBezTo>
                <a:cubicBezTo>
                  <a:pt x="4242435" y="1647516"/>
                  <a:pt x="3974465" y="1391611"/>
                  <a:pt x="3974465" y="1407486"/>
                </a:cubicBezTo>
                <a:cubicBezTo>
                  <a:pt x="3974465" y="1423361"/>
                  <a:pt x="4086225" y="1453206"/>
                  <a:pt x="4094480" y="1457016"/>
                </a:cubicBezTo>
                <a:cubicBezTo>
                  <a:pt x="4102735" y="1460826"/>
                  <a:pt x="4032885" y="1434156"/>
                  <a:pt x="4014470" y="1427171"/>
                </a:cubicBezTo>
              </a:path>
            </a:pathLst>
          </a:custGeom>
          <a:noFill/>
          <a:ln>
            <a:noFill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780155" y="1276985"/>
            <a:ext cx="3987800" cy="1312545"/>
          </a:xfrm>
          <a:custGeom>
            <a:avLst/>
            <a:gdLst>
              <a:gd name="connisteX0" fmla="*/ 3913 w 3987903"/>
              <a:gd name="connsiteY0" fmla="*/ 1182634 h 1312809"/>
              <a:gd name="connisteX1" fmla="*/ 493498 w 3987903"/>
              <a:gd name="connsiteY1" fmla="*/ 273949 h 1312809"/>
              <a:gd name="connisteX2" fmla="*/ 3349093 w 3987903"/>
              <a:gd name="connsiteY2" fmla="*/ 94244 h 1312809"/>
              <a:gd name="connisteX3" fmla="*/ 3987903 w 3987903"/>
              <a:gd name="connsiteY3" fmla="*/ 1312809 h 13128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87903" h="1312810">
                <a:moveTo>
                  <a:pt x="3913" y="1182635"/>
                </a:moveTo>
                <a:cubicBezTo>
                  <a:pt x="44553" y="1004200"/>
                  <a:pt x="-175792" y="491755"/>
                  <a:pt x="493498" y="273950"/>
                </a:cubicBezTo>
                <a:cubicBezTo>
                  <a:pt x="1162788" y="56145"/>
                  <a:pt x="2649958" y="-113400"/>
                  <a:pt x="3349093" y="94245"/>
                </a:cubicBezTo>
                <a:cubicBezTo>
                  <a:pt x="4048228" y="301890"/>
                  <a:pt x="3917418" y="1065795"/>
                  <a:pt x="3987903" y="1312810"/>
                </a:cubicBezTo>
              </a:path>
            </a:pathLst>
          </a:custGeom>
          <a:noFill/>
          <a:ln w="15875" cmpd="sng">
            <a:solidFill>
              <a:schemeClr val="accent1">
                <a:shade val="50000"/>
              </a:schemeClr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63235" y="2719070"/>
            <a:ext cx="3237230" cy="1218565"/>
          </a:xfrm>
          <a:custGeom>
            <a:avLst/>
            <a:gdLst>
              <a:gd name="connisteX0" fmla="*/ 307659 w 3237343"/>
              <a:gd name="connsiteY0" fmla="*/ 0 h 1218565"/>
              <a:gd name="connisteX1" fmla="*/ 237809 w 3237343"/>
              <a:gd name="connsiteY1" fmla="*/ 1008380 h 1218565"/>
              <a:gd name="connisteX2" fmla="*/ 3013394 w 3237343"/>
              <a:gd name="connsiteY2" fmla="*/ 748665 h 1218565"/>
              <a:gd name="connisteX3" fmla="*/ 2933384 w 3237343"/>
              <a:gd name="connsiteY3" fmla="*/ 1218565 h 1218565"/>
              <a:gd name="connisteX4" fmla="*/ 2923859 w 3237343"/>
              <a:gd name="connsiteY4" fmla="*/ 1218565 h 1218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237343" h="1218565">
                <a:moveTo>
                  <a:pt x="307659" y="0"/>
                </a:moveTo>
                <a:cubicBezTo>
                  <a:pt x="238444" y="207010"/>
                  <a:pt x="-303211" y="858520"/>
                  <a:pt x="237809" y="1008380"/>
                </a:cubicBezTo>
                <a:cubicBezTo>
                  <a:pt x="778829" y="1158240"/>
                  <a:pt x="2474279" y="706755"/>
                  <a:pt x="3013394" y="748665"/>
                </a:cubicBezTo>
                <a:cubicBezTo>
                  <a:pt x="3552509" y="790575"/>
                  <a:pt x="2951164" y="1124585"/>
                  <a:pt x="2933384" y="1218565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sysDot"/>
            <a:tailEnd type="triangle"/>
          </a:ln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9" grpId="0" animBg="1"/>
      <p:bldP spid="29" grpId="1" animBg="1"/>
      <p:bldP spid="31" grpId="0" animBg="1"/>
      <p:bldP spid="3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0690" y="264795"/>
            <a:ext cx="3642360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生成器函数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8925" y="880745"/>
            <a:ext cx="11557635" cy="68237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如果一个函数包含至少一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表达式，它就是一个生成器函数。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会终止一个函数的执行；然而，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只是暂停函数执行，保存它的所有状态，直至函数下次调用时，从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表达式往后继续执行。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执行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①调用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生成器函数，返回一个生成器对象（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注意，不会执行函数中的语句；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②第一次调用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generator_object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时，从生成器函数体的第一行开始执行，直至第一条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表达式为止，并且以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的返回值；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ts val="3500"/>
              </a:lnSpc>
              <a:buFont typeface="Wingdings" panose="05000000000000000000" charset="0"/>
              <a:buNone/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        ③再一次调用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next(generator_object)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时，从上一次暂停的地方开始执行，直至下一条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表达式为止，同样以下一条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后面的表达式的值作为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next()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的返回值，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如果没有下一条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rial" panose="020B0604020202020204" pitchFamily="34" charset="0"/>
                <a:sym typeface="+mn-ea"/>
              </a:rPr>
              <a:t>，抛出StopIteration异常。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rial" panose="020B0604020202020204" pitchFamily="34" charset="0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0380" y="6261100"/>
            <a:ext cx="147637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[5.3-1.py, 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5.3-2.py</a:t>
            </a: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6" grpId="0"/>
      <p:bldP spid="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7640" y="255905"/>
            <a:ext cx="418909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5.4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生成器表达式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5150" y="1214120"/>
            <a:ext cx="11281410" cy="32334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生成器函数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①定义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如果一个函数包含至少一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个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表达式，它就是一个生成器函数。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的区别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return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会终止一个函数的执行；然而，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只是暂停函数执行，保存它的所有状态，直至函数下次调用时，从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yield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表达式往后继续执行。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5150" y="4557395"/>
            <a:ext cx="11281410" cy="1437640"/>
            <a:chOff x="890" y="4849"/>
            <a:chExt cx="17766" cy="2264"/>
          </a:xfrm>
        </p:grpSpPr>
        <p:sp>
          <p:nvSpPr>
            <p:cNvPr id="3" name="文本框 2"/>
            <p:cNvSpPr txBox="1"/>
            <p:nvPr/>
          </p:nvSpPr>
          <p:spPr>
            <a:xfrm>
              <a:off x="890" y="4849"/>
              <a:ext cx="17766" cy="22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fontAlgn="auto">
                <a:lnSpc>
                  <a:spcPts val="3500"/>
                </a:lnSpc>
              </a:pPr>
              <a:r>
                <a:rPr 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2. </a:t>
              </a: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生成器和迭代器的比较</a:t>
              </a:r>
              <a:endPara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  <a:p>
              <a:pPr fontAlgn="auto">
                <a:lnSpc>
                  <a:spcPts val="3500"/>
                </a:lnSpc>
              </a:pPr>
              <a:r>
                <a:rPr lang="zh-CN" altLang="en-US" sz="2200">
                  <a:latin typeface="Aa小梨涡" panose="02010600010101010101" charset="-122"/>
                  <a:ea typeface="Aa小梨涡" panose="02010600010101010101" charset="-122"/>
                  <a:cs typeface="Aa小梨涡" panose="02010600010101010101" charset="-122"/>
                  <a:sym typeface="+mn-ea"/>
                </a:rPr>
                <a:t>        生成器并不会像迭代器一样占用大量内存，只有在被使用的时候才会调用。而且生成器在初始化的时候，并不需要运行一次生成操作。</a:t>
              </a:r>
              <a:endPara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370" y="6323"/>
              <a:ext cx="2216" cy="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aseline="30000">
                  <a:solidFill>
                    <a:schemeClr val="accent5"/>
                  </a:solidFill>
                  <a:latin typeface="Comic Sans MS" panose="030F0702030302020204" charset="0"/>
                  <a:cs typeface="Comic Sans MS" panose="030F0702030302020204" charset="0"/>
                </a:rPr>
                <a:t>[5.3-1.py]</a:t>
              </a:r>
              <a:endPara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65150" y="391033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altLang="zh-CN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生成器表达式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" grpId="0"/>
      <p:bldP spid="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4202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0" y="264795"/>
            <a:ext cx="293941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2.1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基本概念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91694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165" y="1338580"/>
            <a:ext cx="112814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什么是列表和元组呢？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实际上，列表和元组，都是一个可以放置任意数据类型的有序集合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045200" y="1664970"/>
            <a:ext cx="1744345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056245" y="1664970"/>
            <a:ext cx="618490" cy="412115"/>
          </a:xfrm>
          <a:custGeom>
            <a:avLst/>
            <a:gdLst>
              <a:gd name="connsiteX0" fmla="*/ 1359 w 2717"/>
              <a:gd name="connsiteY0" fmla="*/ 0 h 649"/>
              <a:gd name="connsiteX1" fmla="*/ 2717 w 2717"/>
              <a:gd name="connsiteY1" fmla="*/ 325 h 649"/>
              <a:gd name="connsiteX2" fmla="*/ 1359 w 2717"/>
              <a:gd name="connsiteY2" fmla="*/ 649 h 649"/>
              <a:gd name="connsiteX3" fmla="*/ 0 w 2717"/>
              <a:gd name="connsiteY3" fmla="*/ 325 h 649"/>
              <a:gd name="connsiteX4" fmla="*/ 1524 w 2717"/>
              <a:gd name="connsiteY4" fmla="*/ 165 h 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" h="649">
                <a:moveTo>
                  <a:pt x="1359" y="0"/>
                </a:moveTo>
                <a:cubicBezTo>
                  <a:pt x="2109" y="0"/>
                  <a:pt x="2717" y="145"/>
                  <a:pt x="2717" y="325"/>
                </a:cubicBezTo>
                <a:cubicBezTo>
                  <a:pt x="2717" y="504"/>
                  <a:pt x="2109" y="649"/>
                  <a:pt x="1359" y="649"/>
                </a:cubicBezTo>
                <a:cubicBezTo>
                  <a:pt x="608" y="649"/>
                  <a:pt x="0" y="504"/>
                  <a:pt x="0" y="325"/>
                </a:cubicBezTo>
                <a:cubicBezTo>
                  <a:pt x="0" y="145"/>
                  <a:pt x="608" y="0"/>
                  <a:pt x="1524" y="16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  <a:effectLst/>
        </p:spPr>
        <p:txBody>
          <a:bodyPr/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218376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[1, 2, 'hello', 'world']  # "列表"中同时含有int和string类型的元素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('jason', 22)  # "元组"中同时含有int和string类型的元素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1800" y="468185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3.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列表和元组都可以随意嵌套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1165" y="5280025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lt = [[1, 2, 3], [4, 5]]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列表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的每一个元素也是一个列表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tup = ((1, 2, 3), (4, 5, 6))  # 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”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元组</a:t>
            </a:r>
            <a:r>
              <a:rPr lang="en-US" altLang="zh-CN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“</a:t>
            </a:r>
            <a:r>
              <a:rPr lang="zh-CN" alt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的每一个元素也是一个元组</a:t>
            </a:r>
            <a:endParaRPr lang="zh-CN" alt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1165" y="342582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两者有什么区别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呢？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“列表”是动态的，长度大小不固定，可以随意地增加、删减或者改变元素（mutable）。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“元组”是静态的，长度大小固定，无法增加删减或者改变（immutable）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。</a:t>
            </a:r>
            <a:endParaRPr lang="en-US" altLang="zh-CN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0" y="412305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[2.1-2.py]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7125" y="3629660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[2.1-1.py]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11" grpId="0" animBg="1"/>
      <p:bldP spid="11" grpId="1" animBg="1"/>
      <p:bldP spid="7" grpId="0" bldLvl="0" animBg="1"/>
      <p:bldP spid="7" grpId="1"/>
      <p:bldP spid="8" grpId="0" bldLvl="0" animBg="1"/>
      <p:bldP spid="8" grpId="1" animBg="1"/>
      <p:bldP spid="9" grpId="0"/>
      <p:bldP spid="9" grpId="1"/>
      <p:bldP spid="10" grpId="0"/>
      <p:bldP spid="10" grpId="1"/>
      <p:bldP spid="3" grpId="0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2070" y="245745"/>
            <a:ext cx="213677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1.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开篇词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0" y="245745"/>
            <a:ext cx="412940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2.2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引用还是拷贝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0530" y="1318895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1. =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</a:rPr>
              <a:t>        在 python 中赋值语句总是建立对象的引用值，而不是复制对象。因此，python 变量更像是指针，本质上是是“标签”，是“引用”，而不是数据存储区域。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7235" y="2478405"/>
            <a:ext cx="10668000" cy="553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530" y="42576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浅复制与深复制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800" y="468757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上个例子中使用的values[:]是所谓的“浅复制”，当列表对象有嵌套的时候也会产生出乎意料的错误。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0530" y="3181350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当执行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上面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这行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代码时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Python 首先创建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赋值语句右侧的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“列表对象”，然后给它贴上名为 a 的标签。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360" y="3554095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[2.2-1.py, 2.2-2.py, 2.2-3.py]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11045" y="5068570"/>
            <a:ext cx="2185035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[2.2-4.py, 2.2-5.py]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/>
      <p:bldP spid="8" grpId="0" bldLvl="0" animBg="1"/>
      <p:bldP spid="8" grpId="1" animBg="1"/>
      <p:bldP spid="5" grpId="0" bldLvl="0" animBg="1"/>
      <p:bldP spid="5" grpId="1"/>
      <p:bldP spid="4" grpId="0"/>
      <p:bldP spid="4" grpId="1"/>
      <p:bldP spid="3" grpId="0"/>
      <p:bldP spid="3" grpId="1"/>
      <p:bldP spid="12" grpId="0"/>
      <p:bldP spid="12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1362075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索引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1843405"/>
            <a:ext cx="11281410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和其他语言不同，Python 中的列表和元组都支持负数索引，-1 表示最后一个元素，-2 表示倒数第二个元素，以此类推。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255" y="2716530"/>
            <a:ext cx="1066800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[1, 2, 3, 4]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print('The last one: ', a[-1])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4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3925570"/>
            <a:ext cx="11281410" cy="4298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切片的基础用法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255" y="4386580"/>
            <a:ext cx="11281410" cy="1106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切片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使得开发者能够轻易地访问序列中的某些元素构成的子集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，由</a:t>
            </a:r>
            <a:r>
              <a:rPr lang="zh-CN" sz="2200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：运算符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实现，基本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写法是</a:t>
            </a:r>
            <a:r>
              <a:rPr sz="2200" b="1">
                <a:solidFill>
                  <a:srgbClr val="FF0000"/>
                </a:solidFill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somelist[start:end]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，其中start所指的原始涵盖在切割后的范围内，而end所指的元素则不包括在切割结果之中。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/>
      <p:bldP spid="3" grpId="0" bldLvl="0" animBg="1"/>
      <p:bldP spid="3" grpId="1"/>
      <p:bldP spid="8" grpId="0" bldLvl="0" animBg="1"/>
      <p:bldP spid="8" grpId="1" animBg="1"/>
      <p:bldP spid="4" grpId="0" bldLvl="0" animBg="1"/>
      <p:bldP spid="4" grpId="1"/>
      <p:bldP spid="6" grpId="0" bldLvl="0" animBg="1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730" y="1408430"/>
            <a:ext cx="10668000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a = ['a', 'b', 'c', 'd', 'e', 'f', 'g', 'h']</a:t>
            </a:r>
            <a:endParaRPr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print('First four:', a[:4])</a:t>
            </a:r>
            <a:r>
              <a:rPr sz="2000" baseline="30000">
                <a:solidFill>
                  <a:schemeClr val="tx1"/>
                </a:solidFill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①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['a', 'b', 'c', 'd'] 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print('Last four: ', a[-4:])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②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   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['e', 'f', 'g', 'h']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print('Middle two: ', a[3:-3])</a:t>
            </a:r>
            <a:r>
              <a:rPr sz="2000" baseline="30000">
                <a:uFillTx/>
                <a:latin typeface="Calibri" panose="020F0502020204030204" charset="0"/>
                <a:cs typeface="Comic Sans MS" panose="030F0702030302020204" charset="0"/>
                <a:sym typeface="+mn-ea"/>
              </a:rPr>
              <a:t>③</a:t>
            </a:r>
            <a:r>
              <a:rPr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  </a:t>
            </a:r>
            <a:r>
              <a:rPr lang="en-US" sz="2000">
                <a:latin typeface="Comic Sans MS" panose="030F0702030302020204" charset="0"/>
                <a:cs typeface="Comic Sans MS" panose="030F0702030302020204" charset="0"/>
                <a:sym typeface="+mn-ea"/>
              </a:rPr>
              <a:t># ['d', 'e']</a:t>
            </a:r>
            <a:endParaRPr lang="en-US" sz="20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255" y="3757295"/>
            <a:ext cx="11281410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“如果从列表开头获取切片，那就不要在start写上0，而是应该留空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②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“如果切片一直要取到列表末尾，那就把end留空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③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“在指定切片起止索引时，若要从列表尾部向前算，则可以使用负值来表示相关偏移量</a:t>
            </a:r>
            <a:r>
              <a:rPr 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”</a:t>
            </a:r>
            <a:endParaRPr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7" grpId="0" bldLvl="0" animBg="1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3740" y="245745"/>
            <a:ext cx="3265805" cy="817245"/>
          </a:xfrm>
        </p:spPr>
        <p:txBody>
          <a:bodyPr>
            <a:normAutofit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</a:rPr>
              <a:t>2.3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</a:rPr>
              <a:t>切片</a:t>
            </a:r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5620" y="1341120"/>
            <a:ext cx="11281410" cy="598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3.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两侧的不同含义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5620" y="183832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右侧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会产生一份全新的列表，在新列表上进行修改，不会影响原列表。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620" y="3183255"/>
            <a:ext cx="11281410" cy="23355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（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）在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=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左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侧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分两种情况：</a:t>
            </a:r>
            <a:endParaRPr lang="zh-CN" alt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①指定了起止索引, 会把该列表中处在指定范围内的对象替换为新的值；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②没有指定起止索引，把右侧的新值复制一份，用这份拷贝替换左侧列表的全部内容，      </a:t>
            </a:r>
            <a:endParaRPr lang="zh-CN" altLang="en-US" sz="2200">
              <a:latin typeface="Calibri" panose="020F0502020204030204" charset="0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>
                <a:latin typeface="Calibri" panose="020F0502020204030204" charset="0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      而不会重新分配新的列表。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051290" y="2426335"/>
            <a:ext cx="80772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79635" y="4215765"/>
            <a:ext cx="84709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[2.3-2.py]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44695" y="5066665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[2.3-3.py]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3" grpId="0"/>
      <p:bldP spid="3" grpId="1"/>
      <p:bldP spid="5" grpId="0"/>
      <p:bldP spid="5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多边形 17"/>
          <p:cNvSpPr/>
          <p:nvPr/>
        </p:nvSpPr>
        <p:spPr>
          <a:xfrm rot="600000">
            <a:off x="5342086" y="122979"/>
            <a:ext cx="1728000" cy="944245"/>
          </a:xfrm>
          <a:custGeom>
            <a:avLst/>
            <a:gdLst>
              <a:gd name="connisteX0" fmla="*/ 257810 w 3935730"/>
              <a:gd name="connsiteY0" fmla="*/ 429260 h 944880"/>
              <a:gd name="connisteX1" fmla="*/ 3394710 w 3935730"/>
              <a:gd name="connsiteY1" fmla="*/ 0 h 944880"/>
              <a:gd name="connisteX2" fmla="*/ 26035 w 3935730"/>
              <a:gd name="connsiteY2" fmla="*/ 541020 h 944880"/>
              <a:gd name="connisteX3" fmla="*/ 3575050 w 3935730"/>
              <a:gd name="connsiteY3" fmla="*/ 51435 h 944880"/>
              <a:gd name="connisteX4" fmla="*/ 172085 w 3935730"/>
              <a:gd name="connsiteY4" fmla="*/ 601345 h 944880"/>
              <a:gd name="connisteX5" fmla="*/ 3652520 w 3935730"/>
              <a:gd name="connsiteY5" fmla="*/ 128905 h 944880"/>
              <a:gd name="connisteX6" fmla="*/ 51435 w 3935730"/>
              <a:gd name="connsiteY6" fmla="*/ 678815 h 944880"/>
              <a:gd name="connisteX7" fmla="*/ 3514725 w 3935730"/>
              <a:gd name="connsiteY7" fmla="*/ 214630 h 944880"/>
              <a:gd name="connisteX8" fmla="*/ 369570 w 3935730"/>
              <a:gd name="connsiteY8" fmla="*/ 704215 h 944880"/>
              <a:gd name="connisteX9" fmla="*/ 3695700 w 3935730"/>
              <a:gd name="connsiteY9" fmla="*/ 274955 h 944880"/>
              <a:gd name="connisteX10" fmla="*/ 180340 w 3935730"/>
              <a:gd name="connsiteY10" fmla="*/ 833120 h 944880"/>
              <a:gd name="connisteX11" fmla="*/ 3695700 w 3935730"/>
              <a:gd name="connsiteY11" fmla="*/ 351790 h 944880"/>
              <a:gd name="connisteX12" fmla="*/ 0 w 3935730"/>
              <a:gd name="connsiteY12" fmla="*/ 944880 h 944880"/>
              <a:gd name="connisteX13" fmla="*/ 3935730 w 3935730"/>
              <a:gd name="connsiteY13" fmla="*/ 360680 h 9448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3935730" h="944880">
                <a:moveTo>
                  <a:pt x="257810" y="429260"/>
                </a:moveTo>
                <a:lnTo>
                  <a:pt x="3394710" y="0"/>
                </a:lnTo>
                <a:lnTo>
                  <a:pt x="26035" y="541020"/>
                </a:lnTo>
                <a:lnTo>
                  <a:pt x="3575050" y="51435"/>
                </a:lnTo>
                <a:lnTo>
                  <a:pt x="172085" y="601345"/>
                </a:lnTo>
                <a:lnTo>
                  <a:pt x="3652520" y="128905"/>
                </a:lnTo>
                <a:lnTo>
                  <a:pt x="51435" y="678815"/>
                </a:lnTo>
                <a:lnTo>
                  <a:pt x="3514725" y="214630"/>
                </a:lnTo>
                <a:lnTo>
                  <a:pt x="369570" y="704215"/>
                </a:lnTo>
                <a:lnTo>
                  <a:pt x="3695700" y="274955"/>
                </a:lnTo>
                <a:lnTo>
                  <a:pt x="180340" y="833120"/>
                </a:lnTo>
                <a:lnTo>
                  <a:pt x="3695700" y="351790"/>
                </a:lnTo>
                <a:lnTo>
                  <a:pt x="0" y="944880"/>
                </a:lnTo>
                <a:lnTo>
                  <a:pt x="3935730" y="360680"/>
                </a:lnTo>
              </a:path>
            </a:pathLst>
          </a:custGeom>
          <a:noFill/>
          <a:ln w="203200">
            <a:solidFill>
              <a:schemeClr val="accent4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65" y="245745"/>
            <a:ext cx="3692525" cy="817245"/>
          </a:xfrm>
        </p:spPr>
        <p:txBody>
          <a:bodyPr>
            <a:normAutofit fontScale="90000"/>
          </a:bodyPr>
          <a:p>
            <a:r>
              <a:rPr lang="en-US" altLang="zh-CN">
                <a:latin typeface="Aa小梨涡" panose="02010600010101010101" charset="-122"/>
                <a:ea typeface="Aa小梨涡" panose="02010600010101010101" charset="-122"/>
                <a:sym typeface="+mn-ea"/>
              </a:rPr>
              <a:t>2.4 </a:t>
            </a:r>
            <a:r>
              <a:rPr lang="zh-CN" altLang="en-US">
                <a:latin typeface="Aa小梨涡" panose="02010600010101010101" charset="-122"/>
                <a:ea typeface="Aa小梨涡" panose="02010600010101010101" charset="-122"/>
                <a:sym typeface="+mn-ea"/>
              </a:rPr>
              <a:t>列表推导式</a:t>
            </a:r>
            <a:endParaRPr lang="zh-CN" altLang="en-US">
              <a:latin typeface="Aa小梨涡" panose="02010600010101010101" charset="-122"/>
              <a:ea typeface="Aa小梨涡" panose="02010600010101010101" charset="-122"/>
              <a:sym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 rot="10320000">
            <a:off x="4344035" y="897890"/>
            <a:ext cx="3456305" cy="76200"/>
          </a:xfrm>
          <a:custGeom>
            <a:avLst/>
            <a:gdLst>
              <a:gd name="connisteX0" fmla="*/ 4685923 w 4685923"/>
              <a:gd name="connsiteY0" fmla="*/ 9525 h 464575"/>
              <a:gd name="connisteX1" fmla="*/ 548898 w 4685923"/>
              <a:gd name="connsiteY1" fmla="*/ 238125 h 464575"/>
              <a:gd name="connisteX2" fmla="*/ 672723 w 4685923"/>
              <a:gd name="connsiteY2" fmla="*/ 456565 h 464575"/>
              <a:gd name="connisteX3" fmla="*/ 4638298 w 4685923"/>
              <a:gd name="connsiteY3" fmla="*/ 0 h 46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685923" h="464576">
                <a:moveTo>
                  <a:pt x="4685923" y="9525"/>
                </a:moveTo>
                <a:cubicBezTo>
                  <a:pt x="3855978" y="50800"/>
                  <a:pt x="1351538" y="148590"/>
                  <a:pt x="548898" y="238125"/>
                </a:cubicBezTo>
                <a:cubicBezTo>
                  <a:pt x="-253742" y="327660"/>
                  <a:pt x="-145157" y="504190"/>
                  <a:pt x="672723" y="456565"/>
                </a:cubicBezTo>
                <a:cubicBezTo>
                  <a:pt x="1490603" y="408940"/>
                  <a:pt x="3847723" y="95885"/>
                  <a:pt x="4638298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5150" y="1416050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1. 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定义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Python</a:t>
            </a:r>
            <a:r>
              <a:rPr lang="zh-CN" alt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提供了一种精炼的写法，可以根据一份列表来制作另外一份。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" y="2555875"/>
            <a:ext cx="11281410" cy="9886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2.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举例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  <a:p>
            <a:pPr fontAlgn="auto">
              <a:lnSpc>
                <a:spcPts val="3500"/>
              </a:lnSpc>
            </a:pP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       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用列表中可以为</a:t>
            </a:r>
            <a:r>
              <a:rPr lang="en-US" altLang="zh-CN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2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整除的数的平方值构建另一份列表</a:t>
            </a:r>
            <a:r>
              <a:rPr lang="zh-CN" alt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。</a:t>
            </a:r>
            <a:r>
              <a:rPr lang="en-US" sz="2200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79995" y="3059430"/>
            <a:ext cx="848360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>
                <a:solidFill>
                  <a:schemeClr val="accent5"/>
                </a:solidFill>
                <a:latin typeface="Comic Sans MS" panose="030F0702030302020204" charset="0"/>
                <a:cs typeface="Comic Sans MS" panose="030F0702030302020204" charset="0"/>
              </a:rPr>
              <a:t>[2.4-1.py]</a:t>
            </a:r>
            <a:endParaRPr lang="en-US" altLang="zh-CN" baseline="30000">
              <a:solidFill>
                <a:schemeClr val="accent5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3919220"/>
            <a:ext cx="11281410" cy="5397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 fontAlgn="auto">
              <a:lnSpc>
                <a:spcPts val="3500"/>
              </a:lnSpc>
            </a:pPr>
            <a:r>
              <a:rPr sz="26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[x**2 for x in a if x%2==0]</a:t>
            </a:r>
            <a:r>
              <a:rPr lang="en-US" sz="2200" b="1">
                <a:latin typeface="Aa小梨涡" panose="02010600010101010101" charset="-122"/>
                <a:ea typeface="Aa小梨涡" panose="02010600010101010101" charset="-122"/>
                <a:cs typeface="Aa小梨涡" panose="02010600010101010101" charset="-122"/>
                <a:sym typeface="+mn-ea"/>
              </a:rPr>
              <a:t> </a:t>
            </a:r>
            <a:endParaRPr lang="en-US" sz="2200" b="1">
              <a:latin typeface="Aa小梨涡" panose="02010600010101010101" charset="-122"/>
              <a:ea typeface="Aa小梨涡" panose="02010600010101010101" charset="-122"/>
              <a:cs typeface="Aa小梨涡" panose="02010600010101010101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170805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507480" y="3841115"/>
            <a:ext cx="11430" cy="699135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861060" y="4540885"/>
            <a:ext cx="2607945" cy="922972"/>
            <a:chOff x="4355" y="1848"/>
            <a:chExt cx="2268" cy="2364"/>
          </a:xfrm>
        </p:grpSpPr>
        <p:sp>
          <p:nvSpPr>
            <p:cNvPr id="4199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42000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362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计算新列表中每个元素的值时所用的表达式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 flipV="1">
            <a:off x="3369310" y="4348480"/>
            <a:ext cx="1309370" cy="827405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10735" y="5496560"/>
            <a:ext cx="2607945" cy="416560"/>
            <a:chOff x="4355" y="1848"/>
            <a:chExt cx="2268" cy="2268"/>
          </a:xfrm>
        </p:grpSpPr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2005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所要迭代的输入序列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16" name="任意多边形 15"/>
          <p:cNvSpPr/>
          <p:nvPr/>
        </p:nvSpPr>
        <p:spPr>
          <a:xfrm flipV="1">
            <a:off x="5725795" y="4348480"/>
            <a:ext cx="351155" cy="122428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99375" y="4812665"/>
            <a:ext cx="2558415" cy="478155"/>
            <a:chOff x="4355" y="1848"/>
            <a:chExt cx="2268" cy="2268"/>
          </a:xfrm>
        </p:grpSpPr>
        <p:sp>
          <p:nvSpPr>
            <p:cNvPr id="19" name="Oval 8"/>
            <p:cNvSpPr>
              <a:spLocks noChangeArrowheads="1"/>
            </p:cNvSpPr>
            <p:nvPr/>
          </p:nvSpPr>
          <p:spPr bwMode="auto">
            <a:xfrm>
              <a:off x="4355" y="1848"/>
              <a:ext cx="2268" cy="2268"/>
            </a:xfrm>
            <a:custGeom>
              <a:avLst/>
              <a:gdLst>
                <a:gd name="connsiteX0" fmla="*/ 1134 w 2268"/>
                <a:gd name="connsiteY0" fmla="*/ 0 h 2268"/>
                <a:gd name="connsiteX1" fmla="*/ 2268 w 2268"/>
                <a:gd name="connsiteY1" fmla="*/ 1134 h 2268"/>
                <a:gd name="connsiteX2" fmla="*/ 1134 w 2268"/>
                <a:gd name="connsiteY2" fmla="*/ 2268 h 2268"/>
                <a:gd name="connsiteX3" fmla="*/ 0 w 2268"/>
                <a:gd name="connsiteY3" fmla="*/ 1134 h 2268"/>
                <a:gd name="connsiteX4" fmla="*/ 1299 w 2268"/>
                <a:gd name="connsiteY4" fmla="*/ 165 h 2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" h="2268">
                  <a:moveTo>
                    <a:pt x="1134" y="0"/>
                  </a:moveTo>
                  <a:cubicBezTo>
                    <a:pt x="1760" y="0"/>
                    <a:pt x="2268" y="508"/>
                    <a:pt x="2268" y="1134"/>
                  </a:cubicBezTo>
                  <a:cubicBezTo>
                    <a:pt x="2268" y="1760"/>
                    <a:pt x="1760" y="2268"/>
                    <a:pt x="1134" y="2268"/>
                  </a:cubicBezTo>
                  <a:cubicBezTo>
                    <a:pt x="508" y="2268"/>
                    <a:pt x="0" y="1760"/>
                    <a:pt x="0" y="1134"/>
                  </a:cubicBezTo>
                  <a:cubicBezTo>
                    <a:pt x="0" y="508"/>
                    <a:pt x="508" y="0"/>
                    <a:pt x="1299" y="165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4459" y="1850"/>
              <a:ext cx="1996" cy="1747"/>
            </a:xfrm>
            <a:custGeom>
              <a:avLst/>
              <a:gdLst>
                <a:gd name="connsiteX0" fmla="*/ 139 w 1412"/>
                <a:gd name="connsiteY0" fmla="*/ 143 h 1311"/>
                <a:gd name="connsiteX1" fmla="*/ 1362 w 1412"/>
                <a:gd name="connsiteY1" fmla="*/ 143 h 1311"/>
                <a:gd name="connsiteX2" fmla="*/ 1362 w 1412"/>
                <a:gd name="connsiteY2" fmla="*/ 1256 h 1311"/>
                <a:gd name="connsiteX3" fmla="*/ 139 w 1412"/>
                <a:gd name="connsiteY3" fmla="*/ 1256 h 1311"/>
                <a:gd name="connsiteX4" fmla="*/ 139 w 1412"/>
                <a:gd name="connsiteY4" fmla="*/ 143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" h="1311">
                  <a:moveTo>
                    <a:pt x="139" y="143"/>
                  </a:moveTo>
                  <a:cubicBezTo>
                    <a:pt x="384" y="-80"/>
                    <a:pt x="1222" y="-13"/>
                    <a:pt x="1362" y="143"/>
                  </a:cubicBezTo>
                  <a:cubicBezTo>
                    <a:pt x="1362" y="514"/>
                    <a:pt x="1477" y="871"/>
                    <a:pt x="1362" y="1256"/>
                  </a:cubicBezTo>
                  <a:cubicBezTo>
                    <a:pt x="893" y="1380"/>
                    <a:pt x="547" y="1256"/>
                    <a:pt x="139" y="1256"/>
                  </a:cubicBezTo>
                  <a:cubicBezTo>
                    <a:pt x="25" y="1020"/>
                    <a:pt x="-106" y="366"/>
                    <a:pt x="139" y="143"/>
                  </a:cubicBezTo>
                  <a:close/>
                </a:path>
              </a:pathLst>
            </a:custGeom>
            <a:noFill/>
            <a:ln w="12700">
              <a:noFill/>
              <a:prstDash val="sysDot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a小梨涡" panose="02010600010101010101" charset="-122"/>
                  <a:ea typeface="Aa小梨涡" panose="02010600010101010101" charset="-122"/>
                </a:rPr>
                <a:t>条件表达式</a:t>
              </a:r>
              <a:endParaRPr lang="zh-CN" altLang="en-US" sz="1800">
                <a:solidFill>
                  <a:schemeClr val="accent2"/>
                </a:solidFill>
                <a:latin typeface="Aa小梨涡" panose="02010600010101010101" charset="-122"/>
                <a:ea typeface="Aa小梨涡" panose="02010600010101010101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 rot="4320000" flipV="1">
            <a:off x="6812280" y="4483735"/>
            <a:ext cx="970915" cy="528320"/>
          </a:xfrm>
          <a:custGeom>
            <a:avLst/>
            <a:gdLst>
              <a:gd name="connisteX0" fmla="*/ 1359535 w 1359535"/>
              <a:gd name="connsiteY0" fmla="*/ 540568 h 540568"/>
              <a:gd name="connisteX1" fmla="*/ 988695 w 1359535"/>
              <a:gd name="connsiteY1" fmla="*/ 36378 h 540568"/>
              <a:gd name="connisteX2" fmla="*/ 0 w 1359535"/>
              <a:gd name="connsiteY2" fmla="*/ 74478 h 5405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59535" h="540569">
                <a:moveTo>
                  <a:pt x="1359535" y="540569"/>
                </a:moveTo>
                <a:cubicBezTo>
                  <a:pt x="1304925" y="438969"/>
                  <a:pt x="1260475" y="129724"/>
                  <a:pt x="988695" y="36379"/>
                </a:cubicBezTo>
                <a:cubicBezTo>
                  <a:pt x="716915" y="-56966"/>
                  <a:pt x="190500" y="56699"/>
                  <a:pt x="0" y="7447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a小梨涡" panose="02010600010101010101" charset="-122"/>
              <a:ea typeface="Aa小梨涡" panose="0201060001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11" grpId="0"/>
      <p:bldP spid="11" grpId="1"/>
      <p:bldP spid="4" grpId="0"/>
      <p:bldP spid="4" grpId="1"/>
      <p:bldP spid="23" grpId="0" bldLvl="0" animBg="1"/>
      <p:bldP spid="23" grpId="1" animBg="1"/>
      <p:bldP spid="16" grpId="0" bldLvl="0" animBg="1"/>
      <p:bldP spid="16" grpId="1" animBg="1"/>
      <p:bldP spid="22" grpId="0" bldLvl="0" animBg="1"/>
      <p:bldP spid="22" grpId="1" animBg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3.xml><?xml version="1.0" encoding="utf-8"?>
<p:tagLst xmlns:p="http://schemas.openxmlformats.org/presentationml/2006/main">
  <p:tag name="KSO_WM_UNIT_TABLE_BEAUTIFY" val="smartTable{fdbc201d-8fbe-4b32-a424-1bc6fef7d103}"/>
</p:tagLst>
</file>

<file path=ppt/tags/tag4.xml><?xml version="1.0" encoding="utf-8"?>
<p:tagLst xmlns:p="http://schemas.openxmlformats.org/presentationml/2006/main">
  <p:tag name="KSO_WM_UNIT_TABLE_BEAUTIFY" val="smartTable{1dfdfd0f-5f2e-496f-878c-48dc9da912c1}"/>
</p:tagLst>
</file>

<file path=ppt/tags/tag5.xml><?xml version="1.0" encoding="utf-8"?>
<p:tagLst xmlns:p="http://schemas.openxmlformats.org/presentationml/2006/main">
  <p:tag name="KSO_WM_UNIT_TABLE_BEAUTIFY" val="smartTable{46ccf125-a2a7-4888-9aa7-ddf68e373a48}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06809616425_1_1"/>
</p:tagLst>
</file>

<file path=ppt/tags/tag7.xml><?xml version="1.0" encoding="utf-8"?>
<p:tagLst xmlns:p="http://schemas.openxmlformats.org/presentationml/2006/main">
  <p:tag name="KSO_WM_UNIT_PLACING_PICTURE_USER_VIEWPORT" val="{&quot;height&quot;:4305,&quot;width&quot;:813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>
        <a:defPPr eaLnBrk="1" hangingPunct="1">
          <a:spcBef>
            <a:spcPct val="0"/>
          </a:spcBef>
          <a:buFontTx/>
          <a:buNone/>
          <a:defRPr lang="zh-CN" altLang="en-US" sz="1800">
            <a:solidFill>
              <a:schemeClr val="tx1"/>
            </a:solidFill>
            <a:ea typeface="宋体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6805</Words>
  <Application>WPS 演示</Application>
  <PresentationFormat>宽屏</PresentationFormat>
  <Paragraphs>436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Arial</vt:lpstr>
      <vt:lpstr>宋体</vt:lpstr>
      <vt:lpstr>Wingdings</vt:lpstr>
      <vt:lpstr>Aa小梨涡</vt:lpstr>
      <vt:lpstr>微软雅黑</vt:lpstr>
      <vt:lpstr>仿宋_GB2312</vt:lpstr>
      <vt:lpstr>仿宋</vt:lpstr>
      <vt:lpstr>Comic Sans MS</vt:lpstr>
      <vt:lpstr>Calibri</vt:lpstr>
      <vt:lpstr>Arial Unicode MS</vt:lpstr>
      <vt:lpstr>Wingdings</vt:lpstr>
      <vt:lpstr>Office 主题</vt:lpstr>
      <vt:lpstr>Paint.Picture</vt:lpstr>
      <vt:lpstr>Paint.Picture</vt:lpstr>
      <vt:lpstr>Paint.Picture</vt:lpstr>
      <vt:lpstr>PowerPoint 演示文稿</vt:lpstr>
      <vt:lpstr>1.开篇词</vt:lpstr>
      <vt:lpstr>2.列表与元组</vt:lpstr>
      <vt:lpstr>2.1基本概念</vt:lpstr>
      <vt:lpstr>2.2 引用还是拷贝</vt:lpstr>
      <vt:lpstr>2.3 切片</vt:lpstr>
      <vt:lpstr>2.3 切片</vt:lpstr>
      <vt:lpstr>2.3 切片</vt:lpstr>
      <vt:lpstr>2.4 列表推导式</vt:lpstr>
      <vt:lpstr>2.5 遍历</vt:lpstr>
      <vt:lpstr>2.6 排序</vt:lpstr>
      <vt:lpstr>3. 字典与集合</vt:lpstr>
      <vt:lpstr>3.1 字典和集合基础</vt:lpstr>
      <vt:lpstr>3.1 字典和集合基础</vt:lpstr>
      <vt:lpstr>3.2 推导机制</vt:lpstr>
      <vt:lpstr>4. 深入浅出字符序列</vt:lpstr>
      <vt:lpstr>4.1 字符序列基础</vt:lpstr>
      <vt:lpstr>4.1 字符序列基础</vt:lpstr>
      <vt:lpstr>4.1 字符序列基础</vt:lpstr>
      <vt:lpstr>4.2 字符串常用操作</vt:lpstr>
      <vt:lpstr>4.2 字符串常用操作</vt:lpstr>
      <vt:lpstr>4.2 字符串常用操作</vt:lpstr>
      <vt:lpstr>4.3.文件读写中的编码问题</vt:lpstr>
      <vt:lpstr>4.3.文件读写中的编码问题</vt:lpstr>
      <vt:lpstr>4.3.文件读写中的编码问题</vt:lpstr>
      <vt:lpstr>5. 深入理解迭代器与生成器</vt:lpstr>
      <vt:lpstr>5.1迭代器设计模式</vt:lpstr>
      <vt:lpstr>5.2 Python3源码分析</vt:lpstr>
      <vt:lpstr>5.2 Python3源码分析</vt:lpstr>
      <vt:lpstr>5.2 Python3源码分析</vt:lpstr>
      <vt:lpstr>5.2 Python3源码分析</vt:lpstr>
      <vt:lpstr>5.3 生成器函数</vt:lpstr>
      <vt:lpstr>5.4 生成器表达式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  <vt:lpstr>1.开篇词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一文</cp:lastModifiedBy>
  <cp:revision>191</cp:revision>
  <dcterms:created xsi:type="dcterms:W3CDTF">2020-11-26T02:45:00Z</dcterms:created>
  <dcterms:modified xsi:type="dcterms:W3CDTF">2020-12-17T02:48:55Z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