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71" r:id="rId9"/>
    <p:sldId id="272" r:id="rId10"/>
    <p:sldId id="262" r:id="rId11"/>
    <p:sldId id="263" r:id="rId12"/>
    <p:sldId id="264" r:id="rId13"/>
    <p:sldId id="282" r:id="rId14"/>
    <p:sldId id="265" r:id="rId15"/>
    <p:sldId id="266" r:id="rId16"/>
    <p:sldId id="267" r:id="rId17"/>
    <p:sldId id="289" r:id="rId18"/>
    <p:sldId id="300" r:id="rId19"/>
    <p:sldId id="312" r:id="rId20"/>
    <p:sldId id="301" r:id="rId21"/>
    <p:sldId id="268" r:id="rId22"/>
    <p:sldId id="269" r:id="rId23"/>
    <p:sldId id="270" r:id="rId24"/>
    <p:sldId id="290" r:id="rId25"/>
    <p:sldId id="313" r:id="rId26"/>
    <p:sldId id="314" r:id="rId27"/>
    <p:sldId id="291" r:id="rId28"/>
    <p:sldId id="292" r:id="rId29"/>
    <p:sldId id="293" r:id="rId30"/>
    <p:sldId id="294" r:id="rId31"/>
    <p:sldId id="295" r:id="rId32"/>
    <p:sldId id="296" r:id="rId33"/>
  </p:sldIdLst>
  <p:sldSz cx="12192000" cy="6858000"/>
  <p:notesSz cx="6858000" cy="9144000"/>
  <p:embeddedFontLst>
    <p:embeddedFont>
      <p:font typeface="Aa小梨涡" panose="02010600010101010101" charset="-122"/>
      <p:regular r:id="rId37"/>
    </p:embeddedFont>
    <p:embeddedFont>
      <p:font typeface="微软雅黑" panose="020B0503020204020204" charset="-122"/>
      <p:regular r:id="rId38"/>
    </p:embeddedFont>
    <p:embeddedFont>
      <p:font typeface="Comic Sans MS" panose="030F0702030302020204" charset="0"/>
      <p:regular r:id="rId39"/>
      <p:bold r:id="rId40"/>
    </p:embeddedFont>
    <p:embeddedFont>
      <p:font typeface="Calibri" panose="020F0502020204030204" charset="0"/>
      <p:regular r:id="rId41"/>
      <p:bold r:id="rId42"/>
      <p:italic r:id="rId43"/>
      <p:boldItalic r:id="rId44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4" Type="http://schemas.openxmlformats.org/officeDocument/2006/relationships/font" Target="fonts/font8.fntdata"/><Relationship Id="rId43" Type="http://schemas.openxmlformats.org/officeDocument/2006/relationships/font" Target="fonts/font7.fntdata"/><Relationship Id="rId42" Type="http://schemas.openxmlformats.org/officeDocument/2006/relationships/font" Target="fonts/font6.fntdata"/><Relationship Id="rId41" Type="http://schemas.openxmlformats.org/officeDocument/2006/relationships/font" Target="fonts/font5.fntdata"/><Relationship Id="rId40" Type="http://schemas.openxmlformats.org/officeDocument/2006/relationships/font" Target="fonts/font4.fntdata"/><Relationship Id="rId4" Type="http://schemas.openxmlformats.org/officeDocument/2006/relationships/slide" Target="slides/slide2.xml"/><Relationship Id="rId39" Type="http://schemas.openxmlformats.org/officeDocument/2006/relationships/font" Target="fonts/font3.fntdata"/><Relationship Id="rId38" Type="http://schemas.openxmlformats.org/officeDocument/2006/relationships/font" Target="fonts/font2.fntdata"/><Relationship Id="rId37" Type="http://schemas.openxmlformats.org/officeDocument/2006/relationships/font" Target="fonts/font1.fntdata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53585" y="245745"/>
            <a:ext cx="3114675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  <a:sym typeface="+mn-ea"/>
              </a:rPr>
              <a:t>2.5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遍历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65150" y="121031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基本用法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for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循环迭代列表，访问列表中的每一个元素。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931025" y="1710690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[2.5-1.py]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5150" y="2336165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遍历时获取索引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提供了枚举函数，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enumerate()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，在遍历列表元素的同时，获取每个元素的索引值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36955" y="3365500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[2.5-2.py]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5150" y="3880485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同时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遍历多个列表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提供了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zip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函数，用于同时遍历两个或两个以上的列表。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573135" y="4391025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[2.5-3.py]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65150" y="4808855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注意：作为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zip()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参数的那些列表中，只要有一个耗尽，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zip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就不再继续迭代了，函数退出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for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循环。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1" grpId="0"/>
      <p:bldP spid="11" grpId="1"/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  <a:sym typeface="+mn-ea"/>
              </a:rPr>
              <a:t>2.6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排序</a:t>
            </a:r>
            <a:endParaRPr lang="zh-CN" altLang="en-US">
              <a:latin typeface="Aa小梨涡" panose="02010600010101010101" charset="-122"/>
              <a:ea typeface="Aa小梨涡" panose="02010600010101010101" charset="-122"/>
              <a:sym typeface="+mn-ea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65150" y="121412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基本用法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可以使用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l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ist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类的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sort()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方法进行排序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5150" y="2336165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自定义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sorting key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从本质上看，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根据其对应的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sorting key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的大小来对列表元素进行排序的。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algn="ctr"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list.sort(*, key=None, reverse=False)        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5213350" y="3333115"/>
            <a:ext cx="1273810" cy="412115"/>
          </a:xfrm>
          <a:custGeom>
            <a:avLst/>
            <a:gdLst>
              <a:gd name="connsiteX0" fmla="*/ 1359 w 2717"/>
              <a:gd name="connsiteY0" fmla="*/ 0 h 649"/>
              <a:gd name="connsiteX1" fmla="*/ 2717 w 2717"/>
              <a:gd name="connsiteY1" fmla="*/ 325 h 649"/>
              <a:gd name="connsiteX2" fmla="*/ 1359 w 2717"/>
              <a:gd name="connsiteY2" fmla="*/ 649 h 649"/>
              <a:gd name="connsiteX3" fmla="*/ 0 w 2717"/>
              <a:gd name="connsiteY3" fmla="*/ 325 h 649"/>
              <a:gd name="connsiteX4" fmla="*/ 1524 w 2717"/>
              <a:gd name="connsiteY4" fmla="*/ 165 h 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" h="649">
                <a:moveTo>
                  <a:pt x="1359" y="0"/>
                </a:moveTo>
                <a:cubicBezTo>
                  <a:pt x="2109" y="0"/>
                  <a:pt x="2717" y="145"/>
                  <a:pt x="2717" y="325"/>
                </a:cubicBezTo>
                <a:cubicBezTo>
                  <a:pt x="2717" y="504"/>
                  <a:pt x="2109" y="649"/>
                  <a:pt x="1359" y="649"/>
                </a:cubicBezTo>
                <a:cubicBezTo>
                  <a:pt x="608" y="649"/>
                  <a:pt x="0" y="504"/>
                  <a:pt x="0" y="325"/>
                </a:cubicBezTo>
                <a:cubicBezTo>
                  <a:pt x="0" y="145"/>
                  <a:pt x="608" y="0"/>
                  <a:pt x="1524" y="16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  <a:effectLst/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5150" y="3867785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key 指定一个函数，用于从每个列表元素中提取比较键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这个函数的特点是：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①只有一个参数，调用时，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自动用单个列表元素给这个参数赋值；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②返回一个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可比较的对象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，不一定是数值，还可以是list, tuple，但是dict不行。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621010" y="4850130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[2.6-2.py]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69585" y="1720215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[2.6-1.py]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10214610" y="5614670"/>
            <a:ext cx="171767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第</a:t>
            </a:r>
            <a:r>
              <a:rPr lang="en-US" altLang="zh-CN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2</a:t>
            </a:r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章 完</a:t>
            </a:r>
            <a:endParaRPr lang="zh-CN" altLang="en-US" sz="2600" b="1">
              <a:solidFill>
                <a:srgbClr val="FF0000"/>
              </a:solidFill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3" grpId="0"/>
      <p:bldP spid="3" grpId="1"/>
      <p:bldP spid="7" grpId="0" bldLvl="0" animBg="1"/>
      <p:bldP spid="7" grpId="1" animBg="1"/>
      <p:bldP spid="9" grpId="0"/>
      <p:bldP spid="9" grpId="1"/>
      <p:bldP spid="10" grpId="0"/>
      <p:bldP spid="10" grpId="1"/>
      <p:bldP spid="11" grpId="0"/>
      <p:bldP spid="11" grpId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160010" y="2174240"/>
            <a:ext cx="191135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356100" y="2236470"/>
            <a:ext cx="339471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3.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字典与集合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320000">
            <a:off x="4344035" y="2964815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54755" y="245745"/>
            <a:ext cx="458089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3.1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字典和集合基础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04495" y="1210310"/>
            <a:ext cx="1128141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定义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集合是一系列无序的、唯一的元素组合。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字典是一系列由键（key）和值（value）配对组成的元素的集合，在 Python3.7+，字典被确定为有序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key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的值是唯一的。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2685415" y="1730375"/>
            <a:ext cx="908685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3671570" y="1730375"/>
            <a:ext cx="908685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1574165" y="2616200"/>
            <a:ext cx="72009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3594100" y="2616200"/>
            <a:ext cx="761365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4495" y="3285490"/>
            <a:ext cx="11282045" cy="17532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d1 = {'name': 'jason', 'age': 20, 'gender': 'male'}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d2 = dict({'name': 'jason', 'age': 20, 'gender': 'male'})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d3 = dict([('name', 'jason'), ('age', 20), ('gender', 'male')])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d4 = dict(name='jason', age=20, gender='male')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4495" y="5222875"/>
            <a:ext cx="11282045" cy="9220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s1 = {1, 2, 3}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s2 = set([1, 2, 3])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8" grpId="0" bldLvl="0" animBg="1"/>
      <p:bldP spid="8" grpId="1" animBg="1"/>
      <p:bldP spid="9" grpId="0" bldLvl="0" animBg="1"/>
      <p:bldP spid="9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404495" y="4003040"/>
            <a:ext cx="1128141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字典对象的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in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运算符使用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小结：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访问所有keys，dict.keys()；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②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访问所有values, dict.values()；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③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访问每一个键值对，dict.items()。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任意多边形 6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04495" y="1210310"/>
            <a:ext cx="1128141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元素访问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字典元素的访问方式有两种：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①直接索引键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[]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，如果键不存在，就会抛出异常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；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②字典对象调用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get(key, default) 方法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来进行索引。如果键不存在，调用 get() 函数可以返回一个默认值。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754755" y="245745"/>
            <a:ext cx="458089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3.1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字典和集合基础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04495" y="346583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集合不支持索引操作，想要判断一个元素在不在集合内，可以用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运算符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来判断。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016500" y="537972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[3.1-1.py~3.1-4.py]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5880735" y="2559685"/>
            <a:ext cx="1118870" cy="1968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515620" y="3458210"/>
            <a:ext cx="1890395" cy="2730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8" grpId="0"/>
      <p:bldP spid="8" grpId="1"/>
      <p:bldP spid="13" grpId="0"/>
      <p:bldP spid="13" grpId="1"/>
      <p:bldP spid="11" grpId="0"/>
      <p:bldP spid="11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65220" y="245745"/>
            <a:ext cx="4652010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  <a:sym typeface="+mn-ea"/>
              </a:rPr>
              <a:t>3.2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推导机制</a:t>
            </a:r>
            <a:endParaRPr lang="zh-CN" altLang="en-US">
              <a:latin typeface="Aa小梨涡" panose="02010600010101010101" charset="-122"/>
              <a:ea typeface="Aa小梨涡" panose="02010600010101010101" charset="-122"/>
              <a:sym typeface="+mn-ea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50520" y="1388745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字典和集合也有和列表类似的推导机制，编写算法时，可以通过这些推导机制来创建衍生的数据结构。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34235" y="197358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[3.2-1.py]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10214610" y="5614670"/>
            <a:ext cx="171767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第</a:t>
            </a:r>
            <a:r>
              <a:rPr lang="en-US" altLang="zh-CN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3</a:t>
            </a:r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章 完</a:t>
            </a:r>
            <a:endParaRPr lang="zh-CN" altLang="en-US" sz="2600" b="1">
              <a:solidFill>
                <a:srgbClr val="FF0000"/>
              </a:solidFill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1" grpId="0"/>
      <p:bldP spid="11" grpId="1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142230" y="2381885"/>
            <a:ext cx="1748155" cy="72072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487420" y="2236470"/>
            <a:ext cx="48621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深入浅出字符序列</a:t>
            </a:r>
            <a:endParaRPr lang="en-US" altLang="zh-CN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320000">
            <a:off x="3806825" y="2984500"/>
            <a:ext cx="4103370" cy="8636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37940" y="245745"/>
            <a:ext cx="40798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字符序列基础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5295" y="1214120"/>
            <a:ext cx="11281410" cy="5028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ASCII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Unicode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上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个世纪60年代，美国制定了一套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包含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128个字符的编码，对英语字符与二进制位之间的关系做了统一规定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这被称为 ASCII 码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随着计算机的普及，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128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个字符的编码远远不够，世界各国都推出各自的字符编码方式，中国有 GBK，日本有 JIS，台湾有 BIG5，没有统一的编码标准，交流起来极其麻烦。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实现互通，需要有一种字符集，将世界上所有的符号都纳入其中，每一个符号都给予一个独一无二的编码值（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code point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），这就是 Unicod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。例如，U+0041表示英语的大写字母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A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，U+4E25表示汉字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严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注意，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Unicode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并未规定编码值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的存储和传输方式（转换为字节序列的方法），这就有了后来的 UTF-8、UTF-16和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UTF-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等编码格式。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endParaRPr 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4355465" y="2174875"/>
            <a:ext cx="1273810" cy="412115"/>
          </a:xfrm>
          <a:custGeom>
            <a:avLst/>
            <a:gdLst>
              <a:gd name="connsiteX0" fmla="*/ 1359 w 2717"/>
              <a:gd name="connsiteY0" fmla="*/ 0 h 649"/>
              <a:gd name="connsiteX1" fmla="*/ 2717 w 2717"/>
              <a:gd name="connsiteY1" fmla="*/ 325 h 649"/>
              <a:gd name="connsiteX2" fmla="*/ 1359 w 2717"/>
              <a:gd name="connsiteY2" fmla="*/ 649 h 649"/>
              <a:gd name="connsiteX3" fmla="*/ 0 w 2717"/>
              <a:gd name="connsiteY3" fmla="*/ 325 h 649"/>
              <a:gd name="connsiteX4" fmla="*/ 1524 w 2717"/>
              <a:gd name="connsiteY4" fmla="*/ 165 h 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" h="649">
                <a:moveTo>
                  <a:pt x="1359" y="0"/>
                </a:moveTo>
                <a:cubicBezTo>
                  <a:pt x="2109" y="0"/>
                  <a:pt x="2717" y="145"/>
                  <a:pt x="2717" y="325"/>
                </a:cubicBezTo>
                <a:cubicBezTo>
                  <a:pt x="2717" y="504"/>
                  <a:pt x="2109" y="649"/>
                  <a:pt x="1359" y="649"/>
                </a:cubicBezTo>
                <a:cubicBezTo>
                  <a:pt x="608" y="649"/>
                  <a:pt x="0" y="504"/>
                  <a:pt x="0" y="325"/>
                </a:cubicBezTo>
                <a:cubicBezTo>
                  <a:pt x="0" y="145"/>
                  <a:pt x="608" y="0"/>
                  <a:pt x="1524" y="16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  <a:effectLst/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6060440" y="3949065"/>
            <a:ext cx="1273810" cy="412115"/>
          </a:xfrm>
          <a:custGeom>
            <a:avLst/>
            <a:gdLst>
              <a:gd name="connsiteX0" fmla="*/ 1359 w 2717"/>
              <a:gd name="connsiteY0" fmla="*/ 0 h 649"/>
              <a:gd name="connsiteX1" fmla="*/ 2717 w 2717"/>
              <a:gd name="connsiteY1" fmla="*/ 325 h 649"/>
              <a:gd name="connsiteX2" fmla="*/ 1359 w 2717"/>
              <a:gd name="connsiteY2" fmla="*/ 649 h 649"/>
              <a:gd name="connsiteX3" fmla="*/ 0 w 2717"/>
              <a:gd name="connsiteY3" fmla="*/ 325 h 649"/>
              <a:gd name="connsiteX4" fmla="*/ 1524 w 2717"/>
              <a:gd name="connsiteY4" fmla="*/ 165 h 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" h="649">
                <a:moveTo>
                  <a:pt x="1359" y="0"/>
                </a:moveTo>
                <a:cubicBezTo>
                  <a:pt x="2109" y="0"/>
                  <a:pt x="2717" y="145"/>
                  <a:pt x="2717" y="325"/>
                </a:cubicBezTo>
                <a:cubicBezTo>
                  <a:pt x="2717" y="504"/>
                  <a:pt x="2109" y="649"/>
                  <a:pt x="1359" y="649"/>
                </a:cubicBezTo>
                <a:cubicBezTo>
                  <a:pt x="608" y="649"/>
                  <a:pt x="0" y="504"/>
                  <a:pt x="0" y="325"/>
                </a:cubicBezTo>
                <a:cubicBezTo>
                  <a:pt x="0" y="145"/>
                  <a:pt x="608" y="0"/>
                  <a:pt x="1524" y="16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  <a:effectLst/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2465070" y="4356735"/>
            <a:ext cx="2377440" cy="3175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3796030" y="3927475"/>
            <a:ext cx="993775" cy="2159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7" grpId="0" bldLvl="0" animBg="1"/>
      <p:bldP spid="7" grpId="1" animBg="1"/>
      <p:bldP spid="3" grpId="0" bldLvl="0" animBg="1"/>
      <p:bldP spid="3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37940" y="245745"/>
            <a:ext cx="40798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字符序列基础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5295" y="1214120"/>
            <a:ext cx="11281410" cy="3681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UTF-8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UTF-16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UTF-32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UTF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，Unicode Transformation Format，即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Unicode code point 的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编码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方式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，包括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UTF-8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UTF-16和 UTF-32，后面的数字表明至少使用多少个比特位（Bit）来存储字符。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UFT-8：一种变长的编码方案，互联网传输主用，使用 1~6 个字节来存储，其中，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ASCII 码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仍然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用单字节，而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汉字用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字节，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例如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严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 UTF-8 编码是E4B8A5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UTF-16：使用 2 个或者 4 个字节来存储，其中，大部分汉字采用两个字节编码；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UFT-32：固定使用 4 个字节的编码方案。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注意，只有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UFT-8是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ASCII 安全的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，因为UTF-32 和 UTF-16 都没有单字节编码。</a:t>
            </a:r>
            <a:endParaRPr 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4891405" y="2579370"/>
            <a:ext cx="659765" cy="190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4130040" y="4795520"/>
            <a:ext cx="1052195" cy="1016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26110" y="2968625"/>
            <a:ext cx="1128141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bytes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的区别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str类型的实例采用unicode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字符集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，除此之外，无论采用utf8或其他编码形式，甚至不编码的字符序列都是bytes类型的实例。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bytes类型并不记录实例的编码格式，只是单纯把字符序列的一个字节作为处理单元。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37940" y="245745"/>
            <a:ext cx="40798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字符序列基础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1053445" y="438277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[4.1-1.py]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6110" y="1062990"/>
            <a:ext cx="1128141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类型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Python3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有两种表示字符序列的类型：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bytes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，实例包含原始的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8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位值，即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字节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；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②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字符串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实例包含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Unicode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字符。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6110" y="489077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编码检测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使用第三方库chardet，chardet.detect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(bytes)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3" grpId="0"/>
      <p:bldP spid="3" grpId="1"/>
      <p:bldP spid="4" grpId="0"/>
      <p:bldP spid="4" grpId="1"/>
      <p:bldP spid="6" grpId="0"/>
      <p:bldP spid="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618105" y="1173480"/>
            <a:ext cx="1440180" cy="1440180"/>
            <a:chOff x="4355" y="1848"/>
            <a:chExt cx="2268" cy="2268"/>
          </a:xfrm>
        </p:grpSpPr>
        <p:sp>
          <p:nvSpPr>
            <p:cNvPr id="41993" name="Oval 8"/>
            <p:cNvSpPr>
              <a:spLocks noChangeArrowheads="1"/>
            </p:cNvSpPr>
            <p:nvPr/>
          </p:nvSpPr>
          <p:spPr bwMode="auto">
            <a:xfrm>
              <a:off x="4355" y="1848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  <p:sp>
          <p:nvSpPr>
            <p:cNvPr id="42000" name="TextBox 16"/>
            <p:cNvSpPr txBox="1">
              <a:spLocks noChangeArrowheads="1"/>
            </p:cNvSpPr>
            <p:nvPr/>
          </p:nvSpPr>
          <p:spPr bwMode="auto">
            <a:xfrm>
              <a:off x="4782" y="2325"/>
              <a:ext cx="1413" cy="1311"/>
            </a:xfrm>
            <a:custGeom>
              <a:avLst/>
              <a:gdLst>
                <a:gd name="connsiteX0" fmla="*/ 139 w 1412"/>
                <a:gd name="connsiteY0" fmla="*/ 143 h 1311"/>
                <a:gd name="connsiteX1" fmla="*/ 1362 w 1412"/>
                <a:gd name="connsiteY1" fmla="*/ 143 h 1311"/>
                <a:gd name="connsiteX2" fmla="*/ 1362 w 1412"/>
                <a:gd name="connsiteY2" fmla="*/ 1256 h 1311"/>
                <a:gd name="connsiteX3" fmla="*/ 139 w 1412"/>
                <a:gd name="connsiteY3" fmla="*/ 1256 h 1311"/>
                <a:gd name="connsiteX4" fmla="*/ 139 w 1412"/>
                <a:gd name="connsiteY4" fmla="*/ 143 h 1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" h="1311">
                  <a:moveTo>
                    <a:pt x="139" y="143"/>
                  </a:moveTo>
                  <a:cubicBezTo>
                    <a:pt x="384" y="-80"/>
                    <a:pt x="1222" y="-13"/>
                    <a:pt x="1362" y="143"/>
                  </a:cubicBezTo>
                  <a:cubicBezTo>
                    <a:pt x="1362" y="514"/>
                    <a:pt x="1477" y="871"/>
                    <a:pt x="1362" y="1256"/>
                  </a:cubicBezTo>
                  <a:cubicBezTo>
                    <a:pt x="893" y="1380"/>
                    <a:pt x="547" y="1256"/>
                    <a:pt x="139" y="1256"/>
                  </a:cubicBezTo>
                  <a:cubicBezTo>
                    <a:pt x="25" y="1020"/>
                    <a:pt x="-106" y="366"/>
                    <a:pt x="139" y="143"/>
                  </a:cubicBezTo>
                  <a:close/>
                </a:path>
              </a:pathLst>
            </a:custGeom>
            <a:noFill/>
            <a:ln w="12700">
              <a:noFill/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</a:rPr>
                <a:t>数据处理</a:t>
              </a:r>
              <a:endParaRPr lang="zh-CN" altLang="en-US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736725" y="2776220"/>
            <a:ext cx="1440180" cy="1440180"/>
            <a:chOff x="2262" y="4552"/>
            <a:chExt cx="2268" cy="2268"/>
          </a:xfrm>
        </p:grpSpPr>
        <p:sp>
          <p:nvSpPr>
            <p:cNvPr id="41994" name="Oval 9"/>
            <p:cNvSpPr>
              <a:spLocks noChangeArrowheads="1"/>
            </p:cNvSpPr>
            <p:nvPr/>
          </p:nvSpPr>
          <p:spPr bwMode="auto">
            <a:xfrm>
              <a:off x="2262" y="4552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42001" name="TextBox 17"/>
            <p:cNvSpPr>
              <a:spLocks noChangeArrowheads="1"/>
            </p:cNvSpPr>
            <p:nvPr/>
          </p:nvSpPr>
          <p:spPr bwMode="auto">
            <a:xfrm>
              <a:off x="2785" y="5128"/>
              <a:ext cx="1222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cs typeface="Aa小梨涡" panose="02010600010101010101" charset="-122"/>
                  <a:sym typeface="+mn-ea"/>
                </a:rPr>
                <a:t>Web 开发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729230" y="4864100"/>
            <a:ext cx="1440180" cy="1440180"/>
            <a:chOff x="4530" y="7660"/>
            <a:chExt cx="2268" cy="2268"/>
          </a:xfrm>
        </p:grpSpPr>
        <p:sp>
          <p:nvSpPr>
            <p:cNvPr id="41995" name="Oval 10"/>
            <p:cNvSpPr>
              <a:spLocks noChangeArrowheads="1"/>
            </p:cNvSpPr>
            <p:nvPr/>
          </p:nvSpPr>
          <p:spPr bwMode="auto">
            <a:xfrm>
              <a:off x="4530" y="7660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42002" name="TextBox 18"/>
            <p:cNvSpPr>
              <a:spLocks noChangeArrowheads="1"/>
            </p:cNvSpPr>
            <p:nvPr/>
          </p:nvSpPr>
          <p:spPr bwMode="auto">
            <a:xfrm>
              <a:off x="5052" y="8191"/>
              <a:ext cx="1223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人工智能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308340" y="1172845"/>
            <a:ext cx="1440180" cy="1440180"/>
            <a:chOff x="13316" y="1847"/>
            <a:chExt cx="2268" cy="2268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3316" y="1847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4" name="TextBox 16"/>
            <p:cNvSpPr>
              <a:spLocks noChangeArrowheads="1"/>
            </p:cNvSpPr>
            <p:nvPr/>
          </p:nvSpPr>
          <p:spPr bwMode="auto">
            <a:xfrm>
              <a:off x="13838" y="2425"/>
              <a:ext cx="1223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语言简洁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8860155" y="2871470"/>
            <a:ext cx="1440180" cy="1440180"/>
            <a:chOff x="15235" y="4552"/>
            <a:chExt cx="2268" cy="2268"/>
          </a:xfrm>
        </p:grpSpPr>
        <p:sp>
          <p:nvSpPr>
            <p:cNvPr id="5" name="Oval 8"/>
            <p:cNvSpPr>
              <a:spLocks noChangeArrowheads="1"/>
            </p:cNvSpPr>
            <p:nvPr/>
          </p:nvSpPr>
          <p:spPr bwMode="auto">
            <a:xfrm>
              <a:off x="15235" y="4552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6" name="TextBox 16"/>
            <p:cNvSpPr>
              <a:spLocks noChangeArrowheads="1"/>
            </p:cNvSpPr>
            <p:nvPr/>
          </p:nvSpPr>
          <p:spPr bwMode="auto">
            <a:xfrm>
              <a:off x="15584" y="5130"/>
              <a:ext cx="1570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开</a:t>
              </a: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发</a:t>
              </a: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效率高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8080375" y="4674235"/>
            <a:ext cx="1440180" cy="1440180"/>
            <a:chOff x="13647" y="7661"/>
            <a:chExt cx="2268" cy="2268"/>
          </a:xfrm>
        </p:grpSpPr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13647" y="7661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8" name="TextBox 16"/>
            <p:cNvSpPr>
              <a:spLocks noChangeArrowheads="1"/>
            </p:cNvSpPr>
            <p:nvPr/>
          </p:nvSpPr>
          <p:spPr bwMode="auto">
            <a:xfrm>
              <a:off x="14015" y="8238"/>
              <a:ext cx="1533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可移植性强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</p:grp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4017645" y="2070100"/>
            <a:ext cx="1359535" cy="54038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5" name="任意多边形 24"/>
          <p:cNvSpPr/>
          <p:nvPr/>
        </p:nvSpPr>
        <p:spPr>
          <a:xfrm>
            <a:off x="3180080" y="3257550"/>
            <a:ext cx="1804670" cy="623570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8" name="任意多边形 27"/>
          <p:cNvSpPr/>
          <p:nvPr/>
        </p:nvSpPr>
        <p:spPr>
          <a:xfrm flipH="1">
            <a:off x="3837305" y="4101465"/>
            <a:ext cx="1148080" cy="87947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32" name="任意多边形 31"/>
          <p:cNvSpPr/>
          <p:nvPr/>
        </p:nvSpPr>
        <p:spPr>
          <a:xfrm flipH="1">
            <a:off x="6912610" y="1900555"/>
            <a:ext cx="1395095" cy="87947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33" name="任意多边形 32"/>
          <p:cNvSpPr/>
          <p:nvPr/>
        </p:nvSpPr>
        <p:spPr>
          <a:xfrm flipH="1">
            <a:off x="7268845" y="3478530"/>
            <a:ext cx="1542415" cy="29146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34" name="任意多边形 33"/>
          <p:cNvSpPr/>
          <p:nvPr/>
        </p:nvSpPr>
        <p:spPr>
          <a:xfrm flipH="1" flipV="1">
            <a:off x="6793230" y="4548505"/>
            <a:ext cx="1283335" cy="83756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41991" name="Oval 6"/>
          <p:cNvSpPr>
            <a:spLocks noChangeArrowheads="1"/>
          </p:cNvSpPr>
          <p:nvPr/>
        </p:nvSpPr>
        <p:spPr bwMode="auto">
          <a:xfrm>
            <a:off x="4876800" y="2352040"/>
            <a:ext cx="2392045" cy="2517775"/>
          </a:xfrm>
          <a:custGeom>
            <a:avLst/>
            <a:gdLst>
              <a:gd name="connsiteX0" fmla="*/ 1884 w 3767"/>
              <a:gd name="connsiteY0" fmla="*/ 0 h 3965"/>
              <a:gd name="connsiteX1" fmla="*/ 3767 w 3767"/>
              <a:gd name="connsiteY1" fmla="*/ 1983 h 3965"/>
              <a:gd name="connsiteX2" fmla="*/ 1884 w 3767"/>
              <a:gd name="connsiteY2" fmla="*/ 3965 h 3965"/>
              <a:gd name="connsiteX3" fmla="*/ 0 w 3767"/>
              <a:gd name="connsiteY3" fmla="*/ 1983 h 3965"/>
              <a:gd name="connsiteX4" fmla="*/ 2049 w 3767"/>
              <a:gd name="connsiteY4" fmla="*/ 165 h 3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7" h="3965">
                <a:moveTo>
                  <a:pt x="1884" y="0"/>
                </a:moveTo>
                <a:cubicBezTo>
                  <a:pt x="2924" y="0"/>
                  <a:pt x="3767" y="888"/>
                  <a:pt x="3767" y="1983"/>
                </a:cubicBezTo>
                <a:cubicBezTo>
                  <a:pt x="3767" y="3077"/>
                  <a:pt x="2924" y="3965"/>
                  <a:pt x="1884" y="3965"/>
                </a:cubicBezTo>
                <a:cubicBezTo>
                  <a:pt x="843" y="3965"/>
                  <a:pt x="0" y="3077"/>
                  <a:pt x="0" y="1983"/>
                </a:cubicBezTo>
                <a:cubicBezTo>
                  <a:pt x="0" y="888"/>
                  <a:pt x="843" y="0"/>
                  <a:pt x="2049" y="165"/>
                </a:cubicBezTo>
              </a:path>
            </a:pathLst>
          </a:custGeom>
          <a:solidFill>
            <a:schemeClr val="accent1"/>
          </a:solidFill>
          <a:ln w="0">
            <a:solidFill>
              <a:schemeClr val="accent1"/>
            </a:solidFill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41999" name="Oval 14"/>
          <p:cNvSpPr>
            <a:spLocks noChangeArrowheads="1"/>
          </p:cNvSpPr>
          <p:nvPr/>
        </p:nvSpPr>
        <p:spPr bwMode="auto">
          <a:xfrm>
            <a:off x="4996180" y="2476500"/>
            <a:ext cx="2153285" cy="226631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42003" name="TextBox 19"/>
          <p:cNvSpPr txBox="1">
            <a:spLocks noChangeArrowheads="1"/>
          </p:cNvSpPr>
          <p:nvPr/>
        </p:nvSpPr>
        <p:spPr bwMode="auto">
          <a:xfrm>
            <a:off x="5106035" y="3257550"/>
            <a:ext cx="193421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4000">
                <a:ln w="12700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  <a:noFill/>
                <a:latin typeface="Aa小梨涡" panose="02010600010101010101" charset="-122"/>
                <a:ea typeface="Aa小梨涡" panose="02010600010101010101" charset="-122"/>
              </a:rPr>
              <a:t>Python</a:t>
            </a:r>
            <a:endParaRPr lang="en-US" sz="4000"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</a:ln>
              <a:noFill/>
              <a:latin typeface="Aa小梨涡" panose="02010600010101010101" charset="-122"/>
              <a:ea typeface="Aa小梨涡" panose="0201060001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  <p:bldP spid="28" grpId="0" bldLvl="0" animBg="1"/>
      <p:bldP spid="32" grpId="0" bldLvl="0" animBg="1"/>
      <p:bldP spid="33" grpId="0" bldLvl="0" animBg="1"/>
      <p:bldP spid="34" grpId="0" bldLvl="0" animBg="1"/>
      <p:bldP spid="23" grpId="0" bldLvl="0" animBg="1"/>
      <p:bldP spid="23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96335" y="186690"/>
            <a:ext cx="474980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字符串常用操作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31165" y="1214120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定义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字符串是由独立字符组成的一个序列，通常包含在单引号（''）双引号（""）或者三引号之中（''' '''或""" """，两者一样），比如下面几种写法完全一样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0530" y="2651760"/>
            <a:ext cx="11282045" cy="13379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s1 = 'hello'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s2 = "hello"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s3 = """hello"""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1800" y="4206875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2. 索引，切片和遍历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可以把字符串想象成一个由单个字符组成的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列表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所以，Python 的字符串同样支持索引，切片和遍历等等操作。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42360" y="517652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[4.2-1.py]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 bldLvl="0" animBg="1"/>
      <p:bldP spid="9" grpId="1" animBg="1"/>
      <p:bldP spid="3" grpId="0"/>
      <p:bldP spid="3" grpId="1"/>
      <p:bldP spid="11" grpId="0"/>
      <p:bldP spid="11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32860" y="186690"/>
            <a:ext cx="474599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  <a:sym typeface="+mn-ea"/>
              </a:rPr>
              <a:t>4.2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字符串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常用操作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51510" y="1290955"/>
            <a:ext cx="1128141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拼接和分割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字符串的拼接：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①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+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运算符，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string1 + string2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string.join(iterable)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，用一个字符串来连接一个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可迭代对象的每一个元素，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其中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iterable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代表一个可迭代对象，例如，字符串，列表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937375" y="312928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[4.2-2.py]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7068820" y="2719705"/>
            <a:ext cx="152908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2662555" y="3129280"/>
            <a:ext cx="152908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1510" y="3663950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字符串的分割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string.split(separator)，表示把字符串按照 separator 分割成子字符串，并返回一个分割后子字符串组合的列表。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99180" y="465455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[4.2-3.py]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1" grpId="0"/>
      <p:bldP spid="11" grpId="1"/>
      <p:bldP spid="6" grpId="0" bldLvl="0" animBg="1"/>
      <p:bldP spid="6" grpId="1" animBg="1"/>
      <p:bldP spid="4" grpId="0" bldLvl="0" animBg="1"/>
      <p:bldP spid="4" grpId="1" animBg="1"/>
      <p:bldP spid="5" grpId="0"/>
      <p:bldP spid="5" grpId="1"/>
      <p:bldP spid="7" grpId="0"/>
      <p:bldP spid="7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6960" y="235585"/>
            <a:ext cx="495871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字符串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常用操作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5150" y="1052830"/>
            <a:ext cx="1128141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格式化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通常，我们使用一个字符串作为模板，模板中会有格式符。这些格式符为后续真实值预留位置，以呈现出真实值应该呈现的格式。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格式化函数：string.format()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格式符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：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{}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7045960" y="1662430"/>
            <a:ext cx="117983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75985" y="2072005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[4.2-4.py]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4" grpId="0" bldLvl="0" animBg="1"/>
      <p:bldP spid="4" grpId="1" animBg="1"/>
      <p:bldP spid="7" grpId="0"/>
      <p:bldP spid="7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300000">
            <a:off x="4491355" y="224790"/>
            <a:ext cx="2630805" cy="698500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01340" y="255270"/>
            <a:ext cx="620903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4.3.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文件读写中的编码问题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5150" y="105283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open()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0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open(file, mode='r', buffering=-1, encoding=None, errors=None, newline=None, closefd=True, opener=None)</a:t>
            </a:r>
            <a:endParaRPr lang="en-US" altLang="zh-CN" sz="20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1593850" y="1631950"/>
            <a:ext cx="117983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4119880" y="1631950"/>
            <a:ext cx="117983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1739265" y="2247900"/>
          <a:ext cx="853249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475"/>
                <a:gridCol w="2295525"/>
                <a:gridCol w="434149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</a:rPr>
                        <a:t>mode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I/O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类型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</a:rPr>
                        <a:t>encoding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包含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‘b'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二进制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</a:rPr>
                        <a:t>不考虑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不包含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'b'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文本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</a:rPr>
                        <a:t>指定用于解码或编码文件的编码的名称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4" grpId="0" bldLvl="0" animBg="1"/>
      <p:bldP spid="4" grpId="1" animBg="1"/>
      <p:bldP spid="3" grpId="0" bldLvl="0" animBg="1"/>
      <p:bldP spid="3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300000">
            <a:off x="4491355" y="224790"/>
            <a:ext cx="2630805" cy="698500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01340" y="255270"/>
            <a:ext cx="620903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4.3.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文件读写中的编码问题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5150" y="333883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read()</a:t>
            </a:r>
            <a:endParaRPr lang="en-US" altLang="zh-CN" sz="20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graphicFrame>
        <p:nvGraphicFramePr>
          <p:cNvPr id="9" name="表格 8"/>
          <p:cNvGraphicFramePr/>
          <p:nvPr>
            <p:custDataLst>
              <p:tags r:id="rId1"/>
            </p:custDataLst>
          </p:nvPr>
        </p:nvGraphicFramePr>
        <p:xfrm>
          <a:off x="1819275" y="4245610"/>
          <a:ext cx="8533130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330"/>
                <a:gridCol w="2339340"/>
                <a:gridCol w="469646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</a:rPr>
                        <a:t>encoding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</a:rPr>
                        <a:t>read()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二进制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不考虑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读取字节流成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bytes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字符序列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文本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指定编码类型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用指定的编码方式对读取的二进制数据进行解码成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unicode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字符序列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文本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不指定编码类型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用平台依赖的默认编码方式对读取的二进制数据进行解码成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unicode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字符序列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直接连接符 13"/>
          <p:cNvCxnSpPr/>
          <p:nvPr/>
        </p:nvCxnSpPr>
        <p:spPr>
          <a:xfrm>
            <a:off x="6842760" y="5605780"/>
            <a:ext cx="466090" cy="762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7322820" y="6202045"/>
            <a:ext cx="466090" cy="762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65150" y="121412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write()</a:t>
            </a:r>
            <a:endParaRPr lang="en-US" altLang="zh-CN" sz="20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graphicFrame>
        <p:nvGraphicFramePr>
          <p:cNvPr id="17" name="表格 16"/>
          <p:cNvGraphicFramePr/>
          <p:nvPr>
            <p:custDataLst>
              <p:tags r:id="rId2"/>
            </p:custDataLst>
          </p:nvPr>
        </p:nvGraphicFramePr>
        <p:xfrm>
          <a:off x="1798955" y="1994535"/>
          <a:ext cx="853313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815"/>
                <a:gridCol w="709231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</a:rPr>
                        <a:t>write(type)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二进制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type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必须是bytes-like对象，例如图片字节流，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bytes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类型的字符序列等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文本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type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必须是字符串，即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unicode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字符序列，对其使用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encoding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参数指定的或者平台依赖的默认编码方法进行编码后保存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直接连接符 18"/>
          <p:cNvCxnSpPr/>
          <p:nvPr/>
        </p:nvCxnSpPr>
        <p:spPr>
          <a:xfrm>
            <a:off x="4465955" y="2696210"/>
            <a:ext cx="1245235" cy="762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4465955" y="3063240"/>
            <a:ext cx="659765" cy="190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8068310" y="3331210"/>
            <a:ext cx="466090" cy="762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16" grpId="0"/>
      <p:bldP spid="16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300000">
            <a:off x="4491355" y="224790"/>
            <a:ext cx="2630805" cy="698500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01340" y="255270"/>
            <a:ext cx="620903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4.3.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文件读写中的编码问题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5150" y="121412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最佳实践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读取文件时，使用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'rb'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打开文件。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160010" y="2174240"/>
            <a:ext cx="191135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356100" y="2236470"/>
            <a:ext cx="339471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列表与元组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320000">
            <a:off x="4344035" y="2964815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4202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49800" y="264795"/>
            <a:ext cx="293941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2.1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基本概念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91694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31165" y="1338580"/>
            <a:ext cx="1128141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1. 什么是列表和元组呢？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        实际上，列表和元组，都是一个可以放置任意数据类型的有序集合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6045200" y="1664970"/>
            <a:ext cx="1744345" cy="412115"/>
          </a:xfrm>
          <a:custGeom>
            <a:avLst/>
            <a:gdLst>
              <a:gd name="connsiteX0" fmla="*/ 1359 w 2717"/>
              <a:gd name="connsiteY0" fmla="*/ 0 h 649"/>
              <a:gd name="connsiteX1" fmla="*/ 2717 w 2717"/>
              <a:gd name="connsiteY1" fmla="*/ 325 h 649"/>
              <a:gd name="connsiteX2" fmla="*/ 1359 w 2717"/>
              <a:gd name="connsiteY2" fmla="*/ 649 h 649"/>
              <a:gd name="connsiteX3" fmla="*/ 0 w 2717"/>
              <a:gd name="connsiteY3" fmla="*/ 325 h 649"/>
              <a:gd name="connsiteX4" fmla="*/ 1524 w 2717"/>
              <a:gd name="connsiteY4" fmla="*/ 165 h 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" h="649">
                <a:moveTo>
                  <a:pt x="1359" y="0"/>
                </a:moveTo>
                <a:cubicBezTo>
                  <a:pt x="2109" y="0"/>
                  <a:pt x="2717" y="145"/>
                  <a:pt x="2717" y="325"/>
                </a:cubicBezTo>
                <a:cubicBezTo>
                  <a:pt x="2717" y="504"/>
                  <a:pt x="2109" y="649"/>
                  <a:pt x="1359" y="649"/>
                </a:cubicBezTo>
                <a:cubicBezTo>
                  <a:pt x="608" y="649"/>
                  <a:pt x="0" y="504"/>
                  <a:pt x="0" y="325"/>
                </a:cubicBezTo>
                <a:cubicBezTo>
                  <a:pt x="0" y="145"/>
                  <a:pt x="608" y="0"/>
                  <a:pt x="1524" y="16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  <a:effectLst/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8056245" y="1664970"/>
            <a:ext cx="618490" cy="412115"/>
          </a:xfrm>
          <a:custGeom>
            <a:avLst/>
            <a:gdLst>
              <a:gd name="connsiteX0" fmla="*/ 1359 w 2717"/>
              <a:gd name="connsiteY0" fmla="*/ 0 h 649"/>
              <a:gd name="connsiteX1" fmla="*/ 2717 w 2717"/>
              <a:gd name="connsiteY1" fmla="*/ 325 h 649"/>
              <a:gd name="connsiteX2" fmla="*/ 1359 w 2717"/>
              <a:gd name="connsiteY2" fmla="*/ 649 h 649"/>
              <a:gd name="connsiteX3" fmla="*/ 0 w 2717"/>
              <a:gd name="connsiteY3" fmla="*/ 325 h 649"/>
              <a:gd name="connsiteX4" fmla="*/ 1524 w 2717"/>
              <a:gd name="connsiteY4" fmla="*/ 165 h 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" h="649">
                <a:moveTo>
                  <a:pt x="1359" y="0"/>
                </a:moveTo>
                <a:cubicBezTo>
                  <a:pt x="2109" y="0"/>
                  <a:pt x="2717" y="145"/>
                  <a:pt x="2717" y="325"/>
                </a:cubicBezTo>
                <a:cubicBezTo>
                  <a:pt x="2717" y="504"/>
                  <a:pt x="2109" y="649"/>
                  <a:pt x="1359" y="649"/>
                </a:cubicBezTo>
                <a:cubicBezTo>
                  <a:pt x="608" y="649"/>
                  <a:pt x="0" y="504"/>
                  <a:pt x="0" y="325"/>
                </a:cubicBezTo>
                <a:cubicBezTo>
                  <a:pt x="0" y="145"/>
                  <a:pt x="608" y="0"/>
                  <a:pt x="1524" y="16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  <a:effectLst/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31165" y="2183765"/>
            <a:ext cx="10668000" cy="1014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lt = [1, 2, 'hello', 'world']  # "列表"中同时含有int和string类型的元素</a:t>
            </a:r>
            <a:endParaRPr lang="zh-CN" altLang="en-US" sz="2000">
              <a:latin typeface="Comic Sans MS" panose="030F0702030302020204" charset="0"/>
              <a:cs typeface="Comic Sans MS" panose="030F0702030302020204" charset="0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tup = ('jason', 22)  # "元组"中同时含有int和string类型的元素</a:t>
            </a:r>
            <a:endParaRPr lang="zh-CN" altLang="en-US" sz="2000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1800" y="4681855"/>
            <a:ext cx="11281410" cy="4298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3.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列表和元组都可以随意嵌套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1165" y="5280025"/>
            <a:ext cx="10668000" cy="1014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lt = [[1, 2, 3], [4, 5]]  # </a:t>
            </a:r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”</a:t>
            </a: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列表</a:t>
            </a:r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“</a:t>
            </a: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的每一个元素也是一个列表</a:t>
            </a:r>
            <a:endParaRPr lang="zh-CN" alt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tup = ((1, 2, 3), (4, 5, 6))  # </a:t>
            </a:r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”</a:t>
            </a: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元组</a:t>
            </a:r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“</a:t>
            </a: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的每一个元素也是一个元组</a:t>
            </a:r>
            <a:endParaRPr lang="zh-CN" alt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1165" y="3425825"/>
            <a:ext cx="11281410" cy="1106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两者有什么区别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呢？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        “列表”是动态的，长度大小不固定，可以随意地增加、删减或者改变元素（mutable）。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        “元组”是静态的，长度大小固定，无法增加删减或者改变（immutable）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。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10750" y="4123055"/>
            <a:ext cx="80772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[2.1-2.py]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287125" y="3629660"/>
            <a:ext cx="80772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[2.1-1.py]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5" grpId="1" animBg="1"/>
      <p:bldP spid="6" grpId="0" bldLvl="0" animBg="1"/>
      <p:bldP spid="6" grpId="1" animBg="1"/>
      <p:bldP spid="11" grpId="0" animBg="1"/>
      <p:bldP spid="11" grpId="1" animBg="1"/>
      <p:bldP spid="7" grpId="0" bldLvl="0" animBg="1"/>
      <p:bldP spid="7" grpId="1"/>
      <p:bldP spid="8" grpId="0" bldLvl="0" animBg="1"/>
      <p:bldP spid="8" grpId="1" animBg="1"/>
      <p:bldP spid="9" grpId="0"/>
      <p:bldP spid="9" grpId="1"/>
      <p:bldP spid="10" grpId="0"/>
      <p:bldP spid="10" grpId="1"/>
      <p:bldP spid="3" grpId="0"/>
      <p:bldP spid="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6850" y="245745"/>
            <a:ext cx="412940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引用还是拷贝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30530" y="1318895"/>
            <a:ext cx="11281410" cy="1106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1. =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  <a:p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        在 python 中赋值语句总是建立对象的引用值，而不是复制对象。因此，python 变量更像是指针，本质上是是“标签”，是“引用”，而不是数据存储区域。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37235" y="2478405"/>
            <a:ext cx="10668000" cy="5530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a = ['a', 'b', 'c', 'd', 'e', 'f', 'g', 'h']</a:t>
            </a:r>
            <a:endParaRPr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0530" y="4257675"/>
            <a:ext cx="11281410" cy="4298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浅复制与深复制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1800" y="4687570"/>
            <a:ext cx="11281410" cy="7683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上个例子中使用的values[:]是所谓的“浅复制”，当列表对象有嵌套的时候也会产生出乎意料的错误。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0530" y="3181350"/>
            <a:ext cx="11281410" cy="7683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当执行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上面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这行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代码时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 首先创建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赋值语句右侧的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“列表对象”，然后给它贴上名为 a 的标签。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83360" y="3554095"/>
            <a:ext cx="218503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[2.2-1.py, 2.2-2.py, 2.2-3.py]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011045" y="5068570"/>
            <a:ext cx="218503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[2.2-4.py, 2.2-5.py]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7" grpId="1"/>
      <p:bldP spid="8" grpId="0" bldLvl="0" animBg="1"/>
      <p:bldP spid="8" grpId="1" animBg="1"/>
      <p:bldP spid="5" grpId="0" bldLvl="0" animBg="1"/>
      <p:bldP spid="5" grpId="1"/>
      <p:bldP spid="4" grpId="0"/>
      <p:bldP spid="4" grpId="1"/>
      <p:bldP spid="3" grpId="0"/>
      <p:bldP spid="3" grpId="1"/>
      <p:bldP spid="12" grpId="0"/>
      <p:bldP spid="12" grpId="1"/>
      <p:bldP spid="6" grpId="0"/>
      <p:bldP spid="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3740" y="245745"/>
            <a:ext cx="3265805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2.3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切片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15620" y="1362075"/>
            <a:ext cx="11281410" cy="4298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索引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6255" y="1843405"/>
            <a:ext cx="11281410" cy="7683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和其他语言不同，Python 中的列表和元组都支持负数索引，-1 表示最后一个元素，-2 表示倒数第二个元素，以此类推。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6255" y="2716530"/>
            <a:ext cx="10668000" cy="1014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a = [1, 2, 3, 4]</a:t>
            </a:r>
            <a:endParaRPr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print('The last one: ', a[-1])  </a:t>
            </a:r>
            <a:r>
              <a:rPr 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# 4</a:t>
            </a:r>
            <a:endParaRPr 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6255" y="3925570"/>
            <a:ext cx="11281410" cy="4298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切片的基础用法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6255" y="4386580"/>
            <a:ext cx="11281410" cy="1106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切片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使得开发者能够轻易地访问序列中的某些元素构成的子集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，由</a:t>
            </a:r>
            <a:r>
              <a:rPr lang="zh-CN" sz="2200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：运算符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实现，基本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写法是</a:t>
            </a:r>
            <a:r>
              <a:rPr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somelist[start:end]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，其中start所指的原始涵盖在切割后的范围内，而end所指的元素则不包括在切割结果之中。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5" grpId="1"/>
      <p:bldP spid="3" grpId="0" bldLvl="0" animBg="1"/>
      <p:bldP spid="3" grpId="1"/>
      <p:bldP spid="8" grpId="0" bldLvl="0" animBg="1"/>
      <p:bldP spid="8" grpId="1" animBg="1"/>
      <p:bldP spid="4" grpId="0" bldLvl="0" animBg="1"/>
      <p:bldP spid="4" grpId="1"/>
      <p:bldP spid="6" grpId="0" bldLvl="0" animBg="1"/>
      <p:bldP spid="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3740" y="245745"/>
            <a:ext cx="3265805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2.3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切片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06730" y="1408430"/>
            <a:ext cx="10668000" cy="19380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a = ['a', 'b', 'c', 'd', 'e', 'f', 'g', 'h']</a:t>
            </a:r>
            <a:endParaRPr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print('First four:', a[:4])</a:t>
            </a:r>
            <a:r>
              <a:rPr sz="2000" baseline="30000">
                <a:solidFill>
                  <a:schemeClr val="tx1"/>
                </a:solidFill>
                <a:uFillTx/>
                <a:latin typeface="Calibri" panose="020F0502020204030204" charset="0"/>
                <a:cs typeface="Comic Sans MS" panose="030F0702030302020204" charset="0"/>
                <a:sym typeface="+mn-ea"/>
              </a:rPr>
              <a:t>①</a:t>
            </a: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        </a:t>
            </a:r>
            <a:r>
              <a:rPr 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# ['a', 'b', 'c', 'd'] </a:t>
            </a:r>
            <a:endParaRPr 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print('Last four: ', a[-4:])</a:t>
            </a:r>
            <a:r>
              <a:rPr sz="2000" baseline="30000">
                <a:uFillTx/>
                <a:latin typeface="Calibri" panose="020F0502020204030204" charset="0"/>
                <a:cs typeface="Comic Sans MS" panose="030F0702030302020204" charset="0"/>
                <a:sym typeface="+mn-ea"/>
              </a:rPr>
              <a:t>②</a:t>
            </a: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       </a:t>
            </a:r>
            <a:r>
              <a:rPr 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# ['e', 'f', 'g', 'h']</a:t>
            </a:r>
            <a:endParaRPr 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print('Middle two: ', a[3:-3])</a:t>
            </a:r>
            <a:r>
              <a:rPr sz="2000" baseline="30000">
                <a:uFillTx/>
                <a:latin typeface="Calibri" panose="020F0502020204030204" charset="0"/>
                <a:cs typeface="Comic Sans MS" panose="030F0702030302020204" charset="0"/>
                <a:sym typeface="+mn-ea"/>
              </a:rPr>
              <a:t>③</a:t>
            </a: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  </a:t>
            </a:r>
            <a:r>
              <a:rPr 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# ['d', 'e']</a:t>
            </a:r>
            <a:endParaRPr 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6255" y="3757295"/>
            <a:ext cx="11281410" cy="1614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“如果从列表开头获取切片，那就不要在start写上0，而是应该留空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②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“如果切片一直要取到列表末尾，那就把end留空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③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“在指定切片起止索引时，若要从列表尾部向前算，则可以使用负值来表示相关偏移量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8" grpId="1" animBg="1"/>
      <p:bldP spid="7" grpId="0" bldLvl="0" animBg="1"/>
      <p:bldP spid="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3740" y="245745"/>
            <a:ext cx="3265805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2.3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切片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15620" y="1341120"/>
            <a:ext cx="11281410" cy="598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=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两侧的不同含义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5620" y="1838325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=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右侧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会产生一份全新的列表，在新列表上进行修改，不会影响原列表。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5620" y="3183255"/>
            <a:ext cx="1128141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=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左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侧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分两种情况：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①指定了起止索引, 会把该列表中处在指定范围内的对象替换为新的值；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②没有指定起止索引，把右侧的新值复制一份，用这份拷贝替换左侧列表的全部内容，      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   而不会重新分配新的列表。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051290" y="2426335"/>
            <a:ext cx="80772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[2.3-1.py]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779635" y="4215765"/>
            <a:ext cx="84709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[2.3-2.py]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544695" y="5066665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[2.3-3.py]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/>
      <p:bldP spid="3" grpId="0"/>
      <p:bldP spid="3" grpId="1"/>
      <p:bldP spid="5" grpId="0"/>
      <p:bldP spid="5" grpId="1"/>
      <p:bldP spid="9" grpId="0"/>
      <p:bldP spid="9" grpId="1"/>
      <p:bldP spid="10" grpId="0"/>
      <p:bldP spid="10" grpId="1"/>
      <p:bldP spid="11" grpId="0"/>
      <p:bldP spid="1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5465" y="245745"/>
            <a:ext cx="369252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  <a:sym typeface="+mn-ea"/>
              </a:rPr>
              <a:t>2.4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列表推导式</a:t>
            </a:r>
            <a:endParaRPr lang="zh-CN" altLang="en-US">
              <a:latin typeface="Aa小梨涡" panose="02010600010101010101" charset="-122"/>
              <a:ea typeface="Aa小梨涡" panose="02010600010101010101" charset="-122"/>
              <a:sym typeface="+mn-ea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5150" y="141605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定义</a:t>
            </a:r>
            <a:endParaRPr lang="en-US" sz="2200" b="1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Python</a:t>
            </a:r>
            <a:r>
              <a:rPr lang="zh-CN" altLang="en-US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提供了一种精炼的写法，可以根据一份列表来制作另外一份。</a:t>
            </a:r>
            <a:r>
              <a:rPr lang="en-US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 b="1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0705" y="2555875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举例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用列表中可以为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整除的数的平方值构建另一份列表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579995" y="3059430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[2.4-1.py]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0705" y="391922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 fontAlgn="auto">
              <a:lnSpc>
                <a:spcPts val="3500"/>
              </a:lnSpc>
            </a:pPr>
            <a:r>
              <a:rPr sz="26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[x**2 for x in a if x%2==0]</a:t>
            </a:r>
            <a:r>
              <a:rPr lang="en-US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 b="1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170805" y="3841115"/>
            <a:ext cx="11430" cy="699135"/>
          </a:xfrm>
          <a:prstGeom prst="line">
            <a:avLst/>
          </a:prstGeom>
          <a:ln w="444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6507480" y="3841115"/>
            <a:ext cx="11430" cy="699135"/>
          </a:xfrm>
          <a:prstGeom prst="line">
            <a:avLst/>
          </a:prstGeom>
          <a:ln w="444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861060" y="4540885"/>
            <a:ext cx="2607945" cy="922972"/>
            <a:chOff x="4355" y="1848"/>
            <a:chExt cx="2268" cy="2364"/>
          </a:xfrm>
        </p:grpSpPr>
        <p:sp>
          <p:nvSpPr>
            <p:cNvPr id="41993" name="Oval 8"/>
            <p:cNvSpPr>
              <a:spLocks noChangeArrowheads="1"/>
            </p:cNvSpPr>
            <p:nvPr/>
          </p:nvSpPr>
          <p:spPr bwMode="auto">
            <a:xfrm>
              <a:off x="4355" y="1848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  <p:sp>
          <p:nvSpPr>
            <p:cNvPr id="42000" name="TextBox 16"/>
            <p:cNvSpPr txBox="1">
              <a:spLocks noChangeArrowheads="1"/>
            </p:cNvSpPr>
            <p:nvPr/>
          </p:nvSpPr>
          <p:spPr bwMode="auto">
            <a:xfrm>
              <a:off x="4459" y="1850"/>
              <a:ext cx="1996" cy="2362"/>
            </a:xfrm>
            <a:custGeom>
              <a:avLst/>
              <a:gdLst>
                <a:gd name="connsiteX0" fmla="*/ 139 w 1412"/>
                <a:gd name="connsiteY0" fmla="*/ 143 h 1311"/>
                <a:gd name="connsiteX1" fmla="*/ 1362 w 1412"/>
                <a:gd name="connsiteY1" fmla="*/ 143 h 1311"/>
                <a:gd name="connsiteX2" fmla="*/ 1362 w 1412"/>
                <a:gd name="connsiteY2" fmla="*/ 1256 h 1311"/>
                <a:gd name="connsiteX3" fmla="*/ 139 w 1412"/>
                <a:gd name="connsiteY3" fmla="*/ 1256 h 1311"/>
                <a:gd name="connsiteX4" fmla="*/ 139 w 1412"/>
                <a:gd name="connsiteY4" fmla="*/ 143 h 1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" h="1311">
                  <a:moveTo>
                    <a:pt x="139" y="143"/>
                  </a:moveTo>
                  <a:cubicBezTo>
                    <a:pt x="384" y="-80"/>
                    <a:pt x="1222" y="-13"/>
                    <a:pt x="1362" y="143"/>
                  </a:cubicBezTo>
                  <a:cubicBezTo>
                    <a:pt x="1362" y="514"/>
                    <a:pt x="1477" y="871"/>
                    <a:pt x="1362" y="1256"/>
                  </a:cubicBezTo>
                  <a:cubicBezTo>
                    <a:pt x="893" y="1380"/>
                    <a:pt x="547" y="1256"/>
                    <a:pt x="139" y="1256"/>
                  </a:cubicBezTo>
                  <a:cubicBezTo>
                    <a:pt x="25" y="1020"/>
                    <a:pt x="-106" y="366"/>
                    <a:pt x="139" y="143"/>
                  </a:cubicBezTo>
                  <a:close/>
                </a:path>
              </a:pathLst>
            </a:custGeom>
            <a:noFill/>
            <a:ln w="12700">
              <a:noFill/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</a:rPr>
                <a:t>计算新列表中每个元素的值时所用的表达式</a:t>
              </a:r>
              <a:endParaRPr lang="zh-CN" altLang="en-US" sz="18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</p:grpSp>
      <p:sp>
        <p:nvSpPr>
          <p:cNvPr id="23" name="任意多边形 22"/>
          <p:cNvSpPr/>
          <p:nvPr/>
        </p:nvSpPr>
        <p:spPr>
          <a:xfrm flipV="1">
            <a:off x="3369310" y="4348480"/>
            <a:ext cx="1309370" cy="82740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610735" y="5496560"/>
            <a:ext cx="2607945" cy="416560"/>
            <a:chOff x="4355" y="1848"/>
            <a:chExt cx="2268" cy="2268"/>
          </a:xfrm>
        </p:grpSpPr>
        <p:sp>
          <p:nvSpPr>
            <p:cNvPr id="13" name="Oval 8"/>
            <p:cNvSpPr>
              <a:spLocks noChangeArrowheads="1"/>
            </p:cNvSpPr>
            <p:nvPr/>
          </p:nvSpPr>
          <p:spPr bwMode="auto">
            <a:xfrm>
              <a:off x="4355" y="1848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  <p:sp>
          <p:nvSpPr>
            <p:cNvPr id="14" name="TextBox 16"/>
            <p:cNvSpPr txBox="1">
              <a:spLocks noChangeArrowheads="1"/>
            </p:cNvSpPr>
            <p:nvPr/>
          </p:nvSpPr>
          <p:spPr bwMode="auto">
            <a:xfrm>
              <a:off x="4459" y="1850"/>
              <a:ext cx="1996" cy="2005"/>
            </a:xfrm>
            <a:custGeom>
              <a:avLst/>
              <a:gdLst>
                <a:gd name="connsiteX0" fmla="*/ 139 w 1412"/>
                <a:gd name="connsiteY0" fmla="*/ 143 h 1311"/>
                <a:gd name="connsiteX1" fmla="*/ 1362 w 1412"/>
                <a:gd name="connsiteY1" fmla="*/ 143 h 1311"/>
                <a:gd name="connsiteX2" fmla="*/ 1362 w 1412"/>
                <a:gd name="connsiteY2" fmla="*/ 1256 h 1311"/>
                <a:gd name="connsiteX3" fmla="*/ 139 w 1412"/>
                <a:gd name="connsiteY3" fmla="*/ 1256 h 1311"/>
                <a:gd name="connsiteX4" fmla="*/ 139 w 1412"/>
                <a:gd name="connsiteY4" fmla="*/ 143 h 1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" h="1311">
                  <a:moveTo>
                    <a:pt x="139" y="143"/>
                  </a:moveTo>
                  <a:cubicBezTo>
                    <a:pt x="384" y="-80"/>
                    <a:pt x="1222" y="-13"/>
                    <a:pt x="1362" y="143"/>
                  </a:cubicBezTo>
                  <a:cubicBezTo>
                    <a:pt x="1362" y="514"/>
                    <a:pt x="1477" y="871"/>
                    <a:pt x="1362" y="1256"/>
                  </a:cubicBezTo>
                  <a:cubicBezTo>
                    <a:pt x="893" y="1380"/>
                    <a:pt x="547" y="1256"/>
                    <a:pt x="139" y="1256"/>
                  </a:cubicBezTo>
                  <a:cubicBezTo>
                    <a:pt x="25" y="1020"/>
                    <a:pt x="-106" y="366"/>
                    <a:pt x="139" y="143"/>
                  </a:cubicBezTo>
                  <a:close/>
                </a:path>
              </a:pathLst>
            </a:custGeom>
            <a:noFill/>
            <a:ln w="12700">
              <a:noFill/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</a:rPr>
                <a:t>所要迭代的输入序列</a:t>
              </a:r>
              <a:endParaRPr lang="zh-CN" altLang="en-US" sz="18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</p:grpSp>
      <p:sp>
        <p:nvSpPr>
          <p:cNvPr id="16" name="任意多边形 15"/>
          <p:cNvSpPr/>
          <p:nvPr/>
        </p:nvSpPr>
        <p:spPr>
          <a:xfrm flipV="1">
            <a:off x="5725795" y="4348480"/>
            <a:ext cx="351155" cy="1224280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7699375" y="4812665"/>
            <a:ext cx="2558415" cy="478155"/>
            <a:chOff x="4355" y="1848"/>
            <a:chExt cx="2268" cy="2268"/>
          </a:xfrm>
        </p:grpSpPr>
        <p:sp>
          <p:nvSpPr>
            <p:cNvPr id="19" name="Oval 8"/>
            <p:cNvSpPr>
              <a:spLocks noChangeArrowheads="1"/>
            </p:cNvSpPr>
            <p:nvPr/>
          </p:nvSpPr>
          <p:spPr bwMode="auto">
            <a:xfrm>
              <a:off x="4355" y="1848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  <p:sp>
          <p:nvSpPr>
            <p:cNvPr id="21" name="TextBox 16"/>
            <p:cNvSpPr txBox="1">
              <a:spLocks noChangeArrowheads="1"/>
            </p:cNvSpPr>
            <p:nvPr/>
          </p:nvSpPr>
          <p:spPr bwMode="auto">
            <a:xfrm>
              <a:off x="4459" y="1850"/>
              <a:ext cx="1996" cy="1747"/>
            </a:xfrm>
            <a:custGeom>
              <a:avLst/>
              <a:gdLst>
                <a:gd name="connsiteX0" fmla="*/ 139 w 1412"/>
                <a:gd name="connsiteY0" fmla="*/ 143 h 1311"/>
                <a:gd name="connsiteX1" fmla="*/ 1362 w 1412"/>
                <a:gd name="connsiteY1" fmla="*/ 143 h 1311"/>
                <a:gd name="connsiteX2" fmla="*/ 1362 w 1412"/>
                <a:gd name="connsiteY2" fmla="*/ 1256 h 1311"/>
                <a:gd name="connsiteX3" fmla="*/ 139 w 1412"/>
                <a:gd name="connsiteY3" fmla="*/ 1256 h 1311"/>
                <a:gd name="connsiteX4" fmla="*/ 139 w 1412"/>
                <a:gd name="connsiteY4" fmla="*/ 143 h 1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" h="1311">
                  <a:moveTo>
                    <a:pt x="139" y="143"/>
                  </a:moveTo>
                  <a:cubicBezTo>
                    <a:pt x="384" y="-80"/>
                    <a:pt x="1222" y="-13"/>
                    <a:pt x="1362" y="143"/>
                  </a:cubicBezTo>
                  <a:cubicBezTo>
                    <a:pt x="1362" y="514"/>
                    <a:pt x="1477" y="871"/>
                    <a:pt x="1362" y="1256"/>
                  </a:cubicBezTo>
                  <a:cubicBezTo>
                    <a:pt x="893" y="1380"/>
                    <a:pt x="547" y="1256"/>
                    <a:pt x="139" y="1256"/>
                  </a:cubicBezTo>
                  <a:cubicBezTo>
                    <a:pt x="25" y="1020"/>
                    <a:pt x="-106" y="366"/>
                    <a:pt x="139" y="143"/>
                  </a:cubicBezTo>
                  <a:close/>
                </a:path>
              </a:pathLst>
            </a:custGeom>
            <a:noFill/>
            <a:ln w="12700">
              <a:noFill/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</a:rPr>
                <a:t>条件表达式</a:t>
              </a:r>
              <a:endParaRPr lang="zh-CN" altLang="en-US" sz="18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</p:grpSp>
      <p:sp>
        <p:nvSpPr>
          <p:cNvPr id="22" name="任意多边形 21"/>
          <p:cNvSpPr/>
          <p:nvPr/>
        </p:nvSpPr>
        <p:spPr>
          <a:xfrm rot="4320000" flipV="1">
            <a:off x="6812280" y="4483735"/>
            <a:ext cx="970915" cy="528320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3" grpId="0"/>
      <p:bldP spid="3" grpId="1"/>
      <p:bldP spid="11" grpId="0"/>
      <p:bldP spid="11" grpId="1"/>
      <p:bldP spid="4" grpId="0"/>
      <p:bldP spid="4" grpId="1"/>
      <p:bldP spid="23" grpId="0" bldLvl="0" animBg="1"/>
      <p:bldP spid="23" grpId="1" animBg="1"/>
      <p:bldP spid="16" grpId="0" bldLvl="0" animBg="1"/>
      <p:bldP spid="16" grpId="1" animBg="1"/>
      <p:bldP spid="22" grpId="0" bldLvl="0" animBg="1"/>
      <p:bldP spid="22" grpId="1" animBg="1"/>
    </p:bldLst>
  </p:timing>
</p:sld>
</file>

<file path=ppt/tags/tag1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06809616425_1_1"/>
</p:tagLst>
</file>

<file path=ppt/tags/tag2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06809616425_1_1"/>
</p:tagLst>
</file>

<file path=ppt/tags/tag3.xml><?xml version="1.0" encoding="utf-8"?>
<p:tagLst xmlns:p="http://schemas.openxmlformats.org/presentationml/2006/main">
  <p:tag name="KSO_WM_UNIT_TABLE_BEAUTIFY" val="smartTable{fdbc201d-8fbe-4b32-a424-1bc6fef7d103}"/>
</p:tagLst>
</file>

<file path=ppt/tags/tag4.xml><?xml version="1.0" encoding="utf-8"?>
<p:tagLst xmlns:p="http://schemas.openxmlformats.org/presentationml/2006/main">
  <p:tag name="KSO_WM_UNIT_TABLE_BEAUTIFY" val="smartTable{1dfdfd0f-5f2e-496f-878c-48dc9da912c1}"/>
</p:tagLst>
</file>

<file path=ppt/tags/tag5.xml><?xml version="1.0" encoding="utf-8"?>
<p:tagLst xmlns:p="http://schemas.openxmlformats.org/presentationml/2006/main">
  <p:tag name="KSO_WM_UNIT_TABLE_BEAUTIFY" val="smartTable{46ccf125-a2a7-4888-9aa7-ddf68e373a48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>
        <a:defPPr eaLnBrk="1" hangingPunct="1">
          <a:spcBef>
            <a:spcPct val="0"/>
          </a:spcBef>
          <a:buFontTx/>
          <a:buNone/>
          <a:defRPr lang="zh-CN" altLang="en-US" sz="1800">
            <a:solidFill>
              <a:schemeClr val="tx1"/>
            </a:solidFill>
            <a:ea typeface="宋体" panose="02010600030101010101" pitchFamily="2" charset="-122"/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5396</Words>
  <Application>WPS 演示</Application>
  <PresentationFormat>宽屏</PresentationFormat>
  <Paragraphs>350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2" baseType="lpstr">
      <vt:lpstr>Arial</vt:lpstr>
      <vt:lpstr>宋体</vt:lpstr>
      <vt:lpstr>Wingdings</vt:lpstr>
      <vt:lpstr>Aa小梨涡</vt:lpstr>
      <vt:lpstr>微软雅黑</vt:lpstr>
      <vt:lpstr>仿宋_GB2312</vt:lpstr>
      <vt:lpstr>仿宋</vt:lpstr>
      <vt:lpstr>Comic Sans MS</vt:lpstr>
      <vt:lpstr>Calibri</vt:lpstr>
      <vt:lpstr>Arial Unicode MS</vt:lpstr>
      <vt:lpstr>Office 主题</vt:lpstr>
      <vt:lpstr>PowerPoint 演示文稿</vt:lpstr>
      <vt:lpstr>1.开篇词</vt:lpstr>
      <vt:lpstr>2.列表与元组</vt:lpstr>
      <vt:lpstr>2.1基本概念</vt:lpstr>
      <vt:lpstr>2.2 引用还是拷贝</vt:lpstr>
      <vt:lpstr>2.3 切片</vt:lpstr>
      <vt:lpstr>2.3 切片</vt:lpstr>
      <vt:lpstr>2.3 切片</vt:lpstr>
      <vt:lpstr>2.4 列表推导式</vt:lpstr>
      <vt:lpstr>2.5 遍历</vt:lpstr>
      <vt:lpstr>2.6 排序</vt:lpstr>
      <vt:lpstr>3. 字典与集合</vt:lpstr>
      <vt:lpstr>3.1 字典和集合基础</vt:lpstr>
      <vt:lpstr>3.1 字典和集合基础</vt:lpstr>
      <vt:lpstr>3.2 推导机制</vt:lpstr>
      <vt:lpstr>4. 深入浅出字符序列</vt:lpstr>
      <vt:lpstr>4.1 字符序列基础</vt:lpstr>
      <vt:lpstr>4.1 字符序列基础</vt:lpstr>
      <vt:lpstr>4.1 字符序列基础</vt:lpstr>
      <vt:lpstr>4.2 字符串基础</vt:lpstr>
      <vt:lpstr>4.2 字符串基础</vt:lpstr>
      <vt:lpstr>4.2 字符串基础</vt:lpstr>
      <vt:lpstr>1.开篇词</vt:lpstr>
      <vt:lpstr>4.3.文件读写中的编码问题</vt:lpstr>
      <vt:lpstr>4.3.文件读写中的编码问题</vt:lpstr>
      <vt:lpstr>1.开篇词</vt:lpstr>
      <vt:lpstr>1.开篇词</vt:lpstr>
      <vt:lpstr>1.开篇词</vt:lpstr>
      <vt:lpstr>1.开篇词</vt:lpstr>
      <vt:lpstr>1.开篇词</vt:lpstr>
      <vt:lpstr>1.开篇词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一文</cp:lastModifiedBy>
  <cp:revision>154</cp:revision>
  <dcterms:created xsi:type="dcterms:W3CDTF">2020-11-26T02:45:00Z</dcterms:created>
  <dcterms:modified xsi:type="dcterms:W3CDTF">2020-12-04T08:58:03Z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