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452" r:id="rId50"/>
    <p:sldId id="453" r:id="rId51"/>
    <p:sldId id="454" r:id="rId52"/>
    <p:sldId id="466" r:id="rId53"/>
    <p:sldId id="468" r:id="rId54"/>
    <p:sldId id="441" r:id="rId55"/>
    <p:sldId id="480" r:id="rId56"/>
    <p:sldId id="490" r:id="rId57"/>
    <p:sldId id="491" r:id="rId58"/>
    <p:sldId id="492" r:id="rId59"/>
    <p:sldId id="502" r:id="rId60"/>
    <p:sldId id="296" r:id="rId61"/>
    <p:sldId id="504" r:id="rId62"/>
    <p:sldId id="505" r:id="rId63"/>
    <p:sldId id="542" r:id="rId64"/>
    <p:sldId id="541" r:id="rId65"/>
    <p:sldId id="514" r:id="rId66"/>
    <p:sldId id="518" r:id="rId67"/>
    <p:sldId id="328" r:id="rId68"/>
    <p:sldId id="516" r:id="rId69"/>
    <p:sldId id="517" r:id="rId70"/>
    <p:sldId id="519" r:id="rId71"/>
    <p:sldId id="327" r:id="rId72"/>
    <p:sldId id="530" r:id="rId73"/>
    <p:sldId id="533" r:id="rId74"/>
    <p:sldId id="531" r:id="rId75"/>
    <p:sldId id="560" r:id="rId76"/>
    <p:sldId id="329" r:id="rId77"/>
    <p:sldId id="330" r:id="rId78"/>
    <p:sldId id="331" r:id="rId79"/>
    <p:sldId id="332" r:id="rId80"/>
    <p:sldId id="333" r:id="rId81"/>
    <p:sldId id="334" r:id="rId82"/>
  </p:sldIdLst>
  <p:sldSz cx="12192000" cy="6858000"/>
  <p:notesSz cx="6858000" cy="9144000"/>
  <p:embeddedFontLst>
    <p:embeddedFont>
      <p:font typeface="Aa小梨涡" panose="02010600010101010101" charset="-122"/>
      <p:regular r:id="rId86"/>
    </p:embeddedFont>
    <p:embeddedFont>
      <p:font typeface="微软雅黑" panose="020B0503020204020204" charset="-122"/>
      <p:regular r:id="rId87"/>
    </p:embeddedFont>
    <p:embeddedFont>
      <p:font typeface="Comic Sans MS" panose="030F0702030302020204" charset="0"/>
      <p:regular r:id="rId88"/>
      <p:bold r:id="rId89"/>
    </p:embeddedFont>
    <p:embeddedFont>
      <p:font typeface="Calibri" panose="020F0502020204030204" charset="0"/>
      <p:regular r:id="rId90"/>
      <p:bold r:id="rId91"/>
      <p:italic r:id="rId92"/>
      <p:boldItalic r:id="rId9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font" Target="fonts/font8.fntdata"/><Relationship Id="rId92" Type="http://schemas.openxmlformats.org/officeDocument/2006/relationships/font" Target="fonts/font7.fntdata"/><Relationship Id="rId91" Type="http://schemas.openxmlformats.org/officeDocument/2006/relationships/font" Target="fonts/font6.fntdata"/><Relationship Id="rId90" Type="http://schemas.openxmlformats.org/officeDocument/2006/relationships/font" Target="fonts/font5.fntdata"/><Relationship Id="rId9" Type="http://schemas.openxmlformats.org/officeDocument/2006/relationships/slide" Target="slides/slide7.xml"/><Relationship Id="rId89" Type="http://schemas.openxmlformats.org/officeDocument/2006/relationships/font" Target="fonts/font4.fntdata"/><Relationship Id="rId88" Type="http://schemas.openxmlformats.org/officeDocument/2006/relationships/font" Target="fonts/font3.fntdata"/><Relationship Id="rId87" Type="http://schemas.openxmlformats.org/officeDocument/2006/relationships/font" Target="fonts/font2.fntdata"/><Relationship Id="rId86" Type="http://schemas.openxmlformats.org/officeDocument/2006/relationships/font" Target="fonts/font1.fntdata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中，一个标识符就是一个名字，比如变量名、函数名、类名等等，这些都是名字。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名字最终的作用在于找到其背后对应的那个对象。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总结一下可以创建（定义）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名字的语句，这些语句可以统称为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赋值操作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（assignment operations）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）赋值语句，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x 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value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）类定义，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MyClass: ...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import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 or from module import name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）函数定义，</a:t>
            </a:r>
            <a:r>
              <a:rPr lang="en-US" altLang="zh-CN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def</a:t>
            </a:r>
            <a:r>
              <a:rPr lang="en-US" altLang="zh-CN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）函数中定义的参数，def my_func(arg1, arg2,... argN): ...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960000">
            <a:off x="5332561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3038475" y="887730"/>
            <a:ext cx="62147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90" y="2834005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名字空间的划分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每一个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视为一个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modules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及其内部的函数和类把整个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分为四个区域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，在不同的区域中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的变量被保存在相互独立的名字空间之中：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）局部命名空间（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ocal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），一个函数或者类所定义的命名空间。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nclosing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），内嵌函数的外部函数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）全局命名空间（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lobal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），一个自定义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所定义的命名空间。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）内建命名空间（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uilt-in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），Python 语言内置的名称，比如函数名 abs、char等等。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28651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(Namespace)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命名空间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，名字以及其背后对应的对象以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(name, 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的形式保存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之中。这样的关联关系可以称为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约束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569200" y="37719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1031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变量作用域（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variable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虽然变量在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时被保存在相互独立的命名空间中，但是，在不同的代码区域却可以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直接访问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多个命名空间之中的变量，这些区域被称为变量作用域。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和命名空间的划分类似，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支持四种作用域：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）Local Scope，一个函数或者类所定义的区域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）Enclosing Scope，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内嵌函数的外部函数所定义的区域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）Global Scope，自定义.py文件所定义的区域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）Built-in Scope，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内置系统文件所定义的区域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2852420"/>
          <a:ext cx="853122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局部命名空间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 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闭包命名空间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全局命名空间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内建命名空间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Local Scope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</a:rPr>
                        <a:t>√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Enclosing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ea typeface="Aa小梨涡" panose="02010600010101010101" charset="-122"/>
                        </a:rPr>
                        <a:t>×</a:t>
                      </a:r>
                      <a:endParaRPr lang="zh-CN" altLang="en-US">
                        <a:latin typeface="Arial" panose="020B0604020202020204" pitchFamily="34" charset="0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Global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Built-in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sym typeface="+mn-ea"/>
                        </a:rPr>
                        <a:t> Scope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sym typeface="+mn-ea"/>
                        </a:rPr>
                        <a:t>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Aa小梨涡" panose="02010600010101010101" charset="-122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060" y="12763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名字空间与作用域的关系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在不同的作用域中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引用名字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会遵循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“LEGB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规则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（四个首字母分别代表Local, Enclosing, Global, and Built-in ）来顺序查找这个名字对应的对象，如下图所示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114040" y="4743450"/>
            <a:ext cx="6812915" cy="19685"/>
          </a:xfrm>
          <a:prstGeom prst="straightConnector1">
            <a:avLst/>
          </a:prstGeom>
          <a:ln w="539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671695" y="220980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345" y="264795"/>
            <a:ext cx="66376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6.4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名字、作用域与名字空间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静态作用域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中，一个约束在程序正文的某个位置是否起作用，是由该约束在文本中的位置是否唯一决定的，而不是在运行时动态决定的。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也就是说，在第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点讲到的这个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顺序查找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的过程是在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被编译成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.pyc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时完成的，当时就决定了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在哪个命名空间之中寻找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某个位置被引用的变量。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4765" y="307340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6.4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函数的本质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的函数是一级对象（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first-class 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函数名就是变量名，和赋值语句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a=[1,2,3]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中的变量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没有区别，于是，可以把函数赋值给变量、把函数当成参数传给其他函数，甚至可以把函数作为返回值。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43903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）的创建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中要创建闭包需要同时满足三个条件：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）定义内嵌函数；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）这个内嵌函数必须引用其外围函数体中定义的变量；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）外层函数（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enclosing function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）必须返回这个嵌套函数。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016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嵌套函数（nested function）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定义在另外一个函数（enclosing function）中的函数被称为内嵌函数。根据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节所讲，在内嵌函数体中，可以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所有4个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名字空间的变量。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8820" y="397383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闭包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闭包的优点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）闭包能避免使用全局变量（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global values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）当一个类中只有少数几个方法（通常是一个）时，闭包是一个更优雅的替代方案。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253809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02069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获取嵌套函数的数据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因为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引用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名字时迥异的内部机制，导致外部函数在获取嵌套函数中的数据时可能会发生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scoping 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3825" y="40100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-3.py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6.5-4.py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4" grpId="0"/>
      <p:bldP spid="4" grpId="1"/>
      <p:bldP spid="7" grpId="0"/>
      <p:bldP spid="7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11506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问题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）身份认证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在实现RESTful API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时，有一些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无需登录就可以访问，例如浏览内容；但是另外一些需要登录，例如发布文章或留言。那么，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是后者映射的响应函数所必须的前置操作。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）日志记录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在实际工作中，如果你怀疑某些函数的耗时过长，导致整个系统的 latency（延迟）增加，所以想在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线上测试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某些函数的执行时间。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8679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ecorator）其实就是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一个包装器（wrapper）来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修改原函数的一些功能，使得原函数不需要修改。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身份认证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“记录函数运行时间”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就可以封装成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，施加于任何有需要的函数之上。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装饰器的本质是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闭包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2885" y="29419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317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@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语法糖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@decorator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就相当于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 =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decorator(plain_func)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，如此，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plain_fun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并非对应着原函数对象，而是指向了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decorator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之中的闭包函数对象（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closure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47631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带参数的装饰器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为了让装饰器有通用性，在其嵌套函数的参数列表中使用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操作符：接收任意数量的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关键字参数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7860" y="614362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7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装饰器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96266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带有自定义参数的装饰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除了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可以接受原函数任意类型和数量的参数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之外，还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可以接受自己定义的参数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此时，就要用到三层嵌套函数。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8785" y="194754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231330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装饰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器的嵌套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之前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讲的例子都是一个装饰器的情况，但实际上，Python 也支持多个装饰器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，例如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73425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@decorator3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func():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0" y="283464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506793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类装饰器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前面主要讲了函数作为装饰器的用法，实际上，类也可以作为装饰器。类装饰器主要依赖于函数__call__()，每当你调用一个类的示例时，函数__call__()就会被执行一次。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45165" y="604520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6-5.py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/>
      <p:bldP spid="5" grpId="1"/>
      <p:bldP spid="3" grpId="0"/>
      <p:bldP spid="3" grpId="1"/>
      <p:bldP spid="8" grpId="0" bldLvl="0" animBg="1"/>
      <p:bldP spid="8" grpId="1" animBg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73500" y="2371725"/>
            <a:ext cx="296989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2140" y="245745"/>
            <a:ext cx="356806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错误与异常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通常来说，程序中的错误至少包括两种，一种是语法错误，另一种则是异常。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所谓语法错误，就是代码不符合编程规范，无法被识别与执行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而异常则是指程序的语法正确，也可以被执行，但在执行过程中遇到了错误，抛出了异常。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236595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&gt;10 / 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ZeroDivisionError: integer division or modulo by zero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&gt;1 + [1, 2]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Traceback (most recent call last):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File "&lt;stdin&gt;", line 1, in &lt;module&gt;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TypeError: unsupported operand type(s) for +: 'int' and 'list'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8360" y="245745"/>
            <a:ext cx="54152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7.2 try/except/else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结构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try/except/else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结构可以清晰地描述出哪些异常会由自己的代码来处理、哪些异常会传播到上一级。如果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块没有发生异常，那么执行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有了这种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else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块，可以尽量减少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块内的代码量，使其更加易读。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尽量用异常来表示特殊情况。如此，调用者开到文档中所描述的异常之后，就会编写相应的代码来处理它们了。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" y="3730625"/>
            <a:ext cx="10402570" cy="23355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load_json_key(data, key):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result_dict = json.loads(data)  # 可能引发ValueError异常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，自己处理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except ValueError as 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raise KeyError from 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else: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result_dict[key]       # 可能引发KeyError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，向上传播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6240" y="186690"/>
            <a:ext cx="399923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7.3 finally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块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异常处理中，还有一个很常见的用法是 finally，经常和 try、except 放在一起来用。无论发生什么情况，finally block 中的语句都会被执行，哪怕前面的 try 和 excep block 中使用了 return 语句。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如果既要将异常向上传播，又要在异常发生时执行清理工作，那就可以用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结构。这种结构有一种常见的用途，就是确保程序能够可靠低关闭文件句柄。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644900"/>
            <a:ext cx="10402570" cy="26562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此处可能引发IO异常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handle = open('/tmp/random_data.txt')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可能引发UnicodeDEcode异常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data = handle.read()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总是在try语句结束后关闭文件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handle.close()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6315" y="186690"/>
            <a:ext cx="5339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为</a:t>
            </a:r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API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定义根异常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4579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在为模块定义其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时，该模块所抛出的异常与模块里定义的函数和类一样，都是接口的一部分。虽然，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内置了一套异常体系，但是，在设计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时，还是应该自定义一套新的异常体系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在模块里提供一种根异常（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root 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），然后，令该模块所抛出的其他异常都继承自这个根异常。如此，可以把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的调用者与模块的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相隔离。这样做的好处包括：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调用者在使用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时，可以通过捕获根异常来提醒自己还有某种异常没有得到处理。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调用者可以用个捕获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Pyhont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内建的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基类，来帮助模块的研发者寻找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实现代码中隐藏的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bug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可以从模块的根异常里面，继承一类中间异常，并令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API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的调用者在不破坏原有调用代码的前提下，为这些中间异常分别编写具体的处理程序。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36535" y="531685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[7.4-1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0" y="186690"/>
            <a:ext cx="66332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7.5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异常的使用场景与注意点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通常在不确定某段代码能否成功执行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的情况下使用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，比如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文件读取、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数据库连接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json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解码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等等。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对于 flow-control（流程控制）的代码逻辑，一般不用异常处理，直接用条件语句解决就可以了。否则，会造成异常的滥用，对阅读、协作来说都是障碍。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例如，查找字典中某个键对应的值时，绝不能写成左侧这种形式，写成右侧这样就好：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1220" y="3578225"/>
            <a:ext cx="4594225" cy="2014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 = {'name': 'jason', 'age': 20}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KeyError as err: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print('KeyError: {}'.format(err))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1155" y="4059555"/>
            <a:ext cx="4594225" cy="10528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'dob' in d:</a:t>
            </a: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value = d['dob']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12545" y="458787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138670" y="4763135"/>
            <a:ext cx="183070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5558155" y="4453890"/>
            <a:ext cx="1054735" cy="2971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079500" y="2180590"/>
            <a:ext cx="1186180" cy="41846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 bldLvl="0" animBg="1"/>
      <p:bldP spid="3" grpId="1" animBg="1"/>
      <p:bldP spid="9" grpId="0" bldLvl="0" animBg="1"/>
      <p:bldP spid="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66210" y="2371725"/>
            <a:ext cx="3880485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43805" y="290195"/>
            <a:ext cx="1866265" cy="66167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4565" y="153035"/>
            <a:ext cx="2643505" cy="817245"/>
          </a:xfrm>
        </p:spPr>
        <p:txBody>
          <a:bodyPr>
            <a:normAutofit fontScale="90000"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8.1 上下文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823460" y="807085"/>
            <a:ext cx="2232660" cy="9652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有些代码需要运行在特殊的情境之下，待执行完毕之后，又要撤销这种情境。包括保存和恢复各种全局状态，锁定和解锁资源，打开和关闭文件等等。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上述的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情境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程序上下文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zh-CN" altLang="en-US"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，方便情境的创建与清理。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8220" y="186690"/>
            <a:ext cx="511556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的对象就是一个上下文管理器。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类似，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上下文管理协议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也包括两个魔法方法：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__enter__(self)，进入上下文时运行的函数，用来创建某种特殊情境。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exc_type, exc_value, traceback)，退出上下文时运行的函数，用来清理情境。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0" y="208915"/>
            <a:ext cx="568960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8.2 上下文管理器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上下文管理器的使用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上下文管理器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配合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使用，语法如下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015" y="2130425"/>
            <a:ext cx="3568065" cy="7321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with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expression [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target]: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suite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695" y="2953385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 语句的执行过程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: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对上下文表达式 (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expression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 求值以获得一个上下文管理器。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__enter__()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载入上下文管理器的 __exit__() 以便后续使用。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__enter__()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 with 语句中包含一个目标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target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__enter__() 的返回值将被赋值给它。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执行语句体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7.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调用上下文管理器的 __exit__() 方法。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612203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[8.2-1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  <p:bldP spid="3" grpId="0"/>
      <p:bldP spid="3" grpId="1"/>
      <p:bldP spid="7" grpId="0"/>
      <p:bldP spid="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2955" y="208915"/>
            <a:ext cx="3481070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异常处理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0580" y="3018155"/>
            <a:ext cx="210502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1915795"/>
            <a:ext cx="3314700" cy="2962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64660" y="3227070"/>
            <a:ext cx="2865755" cy="7683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7925" y="3018155"/>
            <a:ext cx="1418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Aa小梨涡" panose="02010600010101010101" charset="-122"/>
                <a:ea typeface="Aa小梨涡" panose="02010600010101010101" charset="-122"/>
              </a:rPr>
              <a:t>在语义上等价于</a:t>
            </a:r>
            <a:endParaRPr lang="zh-CN" altLang="en-US" sz="1200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9425" y="102235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语句的本质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4618355" y="145415"/>
            <a:ext cx="3430905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8160" y="200660"/>
            <a:ext cx="3533775" cy="817245"/>
          </a:xfrm>
        </p:spPr>
        <p:txBody>
          <a:bodyPr>
            <a:normAutofit/>
          </a:bodyPr>
          <a:p>
            <a:r>
              <a:rPr 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8.3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异常处理</a:t>
            </a:r>
            <a:endParaRPr 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94835" y="845185"/>
            <a:ext cx="3401695" cy="125095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9425" y="1069975"/>
            <a:ext cx="1123188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异常处理流程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(EXPRESSION)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和__enter__()执行期间发生了异常，直接抛给上层调用者。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）中发生异常，则执行__exit__(self, exc_type, exc_value, traceback)，以退出关联到此对象的运行时上下文，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exit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函数的后三个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参数描述了导致上下文退出的异常。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并且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的返回值决定了如何处理这个异常：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False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抛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给上层调用者；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True: 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屏蔽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此异常（即避免其被传播）。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）无论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语句块是否发生异常，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块总是会被执行，只是为了避免重复执行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，先进行了标志判断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只有当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是无异常地退出时，才会执行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__exit__(self,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,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None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6155" y="5566410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[8.3-1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contextmanager装饰器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类似于生成器函数简化了迭代协议的实现，当使用内置模块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contextlib提供的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contextmanager来装饰一个</a:t>
            </a:r>
            <a:r>
              <a:rPr lang="zh-CN" altLang="en-US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，它将返回一个实现了必要的 __enter__() 和__exit__() 方法的上下文管理器，即可用在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语句之中了，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contextmanager的源代码如下。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0585" y="3564890"/>
            <a:ext cx="10402570" cy="1694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contextmanager(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@wraps(func)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def helper(*args,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return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_GeneratorContextManager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000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args, 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helper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692400" y="2574925"/>
            <a:ext cx="1715770" cy="517525"/>
          </a:xfrm>
          <a:custGeom>
            <a:avLst/>
            <a:gdLst>
              <a:gd name="connisteX0" fmla="*/ 0 w 1715770"/>
              <a:gd name="connsiteY0" fmla="*/ 133985 h 517525"/>
              <a:gd name="connisteX1" fmla="*/ 450850 w 1715770"/>
              <a:gd name="connsiteY1" fmla="*/ 38735 h 517525"/>
              <a:gd name="connisteX2" fmla="*/ 1016000 w 1715770"/>
              <a:gd name="connsiteY2" fmla="*/ 0 h 517525"/>
              <a:gd name="connisteX3" fmla="*/ 1533525 w 1715770"/>
              <a:gd name="connsiteY3" fmla="*/ 38735 h 517525"/>
              <a:gd name="connisteX4" fmla="*/ 1715770 w 1715770"/>
              <a:gd name="connsiteY4" fmla="*/ 95885 h 517525"/>
              <a:gd name="connisteX5" fmla="*/ 1668145 w 1715770"/>
              <a:gd name="connsiteY5" fmla="*/ 517525 h 5175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715770" h="517525">
                <a:moveTo>
                  <a:pt x="0" y="133985"/>
                </a:moveTo>
                <a:lnTo>
                  <a:pt x="450850" y="38735"/>
                </a:lnTo>
                <a:lnTo>
                  <a:pt x="1016000" y="0"/>
                </a:lnTo>
                <a:lnTo>
                  <a:pt x="1533525" y="38735"/>
                </a:lnTo>
                <a:lnTo>
                  <a:pt x="1715770" y="95885"/>
                </a:lnTo>
                <a:lnTo>
                  <a:pt x="1668145" y="517525"/>
                </a:ln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673350" y="2642235"/>
            <a:ext cx="1696720" cy="402590"/>
          </a:xfrm>
          <a:custGeom>
            <a:avLst/>
            <a:gdLst>
              <a:gd name="connsiteX0" fmla="*/ 1336 w 2672"/>
              <a:gd name="connsiteY0" fmla="*/ 0 h 634"/>
              <a:gd name="connsiteX1" fmla="*/ 2672 w 2672"/>
              <a:gd name="connsiteY1" fmla="*/ 317 h 634"/>
              <a:gd name="connsiteX2" fmla="*/ 1336 w 2672"/>
              <a:gd name="connsiteY2" fmla="*/ 634 h 634"/>
              <a:gd name="connsiteX3" fmla="*/ 0 w 2672"/>
              <a:gd name="connsiteY3" fmla="*/ 317 h 634"/>
              <a:gd name="connsiteX4" fmla="*/ 1501 w 2672"/>
              <a:gd name="connsiteY4" fmla="*/ 165 h 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" h="634">
                <a:moveTo>
                  <a:pt x="1336" y="0"/>
                </a:moveTo>
                <a:cubicBezTo>
                  <a:pt x="2074" y="0"/>
                  <a:pt x="2672" y="142"/>
                  <a:pt x="2672" y="317"/>
                </a:cubicBezTo>
                <a:cubicBezTo>
                  <a:pt x="2672" y="492"/>
                  <a:pt x="2074" y="634"/>
                  <a:pt x="1336" y="634"/>
                </a:cubicBezTo>
                <a:cubicBezTo>
                  <a:pt x="598" y="634"/>
                  <a:pt x="0" y="492"/>
                  <a:pt x="0" y="317"/>
                </a:cubicBezTo>
                <a:cubicBezTo>
                  <a:pt x="0" y="142"/>
                  <a:pt x="598" y="0"/>
                  <a:pt x="1501" y="165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solid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16200000" flipV="1">
            <a:off x="3799205" y="3385185"/>
            <a:ext cx="1524000" cy="901065"/>
          </a:xfrm>
          <a:prstGeom prst="curvedConnector3">
            <a:avLst>
              <a:gd name="adj1" fmla="val 49979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bldLvl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21412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被装饰的生成器函数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contextlib.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contextmanager装饰的函数必须是只有一条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语句的生成器函数，下面是一个抽象的示例，展示如何确保正确的资源管理：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220" y="2725420"/>
            <a:ext cx="10402570" cy="2976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@contextmanager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managed_resource(*args, **kwds):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# Code to acquire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resource = acquire_resource(*args, **kwds)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yield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resource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altLang="zh-CN" sz="2000" b="1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finally</a:t>
            </a:r>
            <a:r>
              <a:rPr lang="en-US" altLang="zh-CN" sz="2000" i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# Code to release resource, e.g.: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release_resource(resource)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bldLvl="0" animBg="1"/>
      <p:bldP spid="9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68355" y="3850005"/>
            <a:ext cx="15849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[8.4-1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565" y="1598930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yield语句之前的代码，就相当于__enter__里的内容；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yield语句之后的代码，就相当于__exit__ 里的内容；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yield的返回值被提供给with语句中as关键字所指定的目标变量（target）；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结构是必须的，保证即使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语句体中发生异常，也能执行清理工作。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为什么是这样呢？感兴趣的同学可以查看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_GeneratorContextManager类的源码中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__enter__()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的实现，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https://github.com/python/cpython/blob/master/Lib/contextlib.py#L101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280" y="186690"/>
            <a:ext cx="31045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8.4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便捷方法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060" y="1099820"/>
            <a:ext cx="1123188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异常处理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复合语句的语句体（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SUITE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）发生异常时，会调用上下文管理器的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。然而，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_GeneratorContextManager类中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__exit__()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的实现会把这个异常又抛给被装饰的生成器函数，所以，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如果要屏蔽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语句体的异常，可以在生成器函数中使用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try/except/finally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结构；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）如果没有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except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块所抛出的任何异常，都会由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表达式重新抛出，这使得开发者可以在辅助函数里面捕获它。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0287000" y="2947035"/>
            <a:ext cx="1532255" cy="675640"/>
          </a:xfrm>
          <a:custGeom>
            <a:avLst/>
            <a:gdLst>
              <a:gd name="connisteX0" fmla="*/ 504775 w 1532034"/>
              <a:gd name="connsiteY0" fmla="*/ 97631 h 675842"/>
              <a:gd name="connisteX1" fmla="*/ 15825 w 1532034"/>
              <a:gd name="connsiteY1" fmla="*/ 155416 h 675842"/>
              <a:gd name="connisteX2" fmla="*/ 284430 w 1532034"/>
              <a:gd name="connsiteY2" fmla="*/ 644366 h 675842"/>
              <a:gd name="connisteX3" fmla="*/ 1405840 w 1532034"/>
              <a:gd name="connsiteY3" fmla="*/ 538956 h 675842"/>
              <a:gd name="connisteX4" fmla="*/ 1357580 w 1532034"/>
              <a:gd name="connsiteY4" fmla="*/ 107791 h 675842"/>
              <a:gd name="connisteX5" fmla="*/ 533350 w 1532034"/>
              <a:gd name="connsiteY5" fmla="*/ 40481 h 675842"/>
              <a:gd name="connisteX6" fmla="*/ 619710 w 1532034"/>
              <a:gd name="connsiteY6" fmla="*/ 97631 h 675842"/>
              <a:gd name="connisteX7" fmla="*/ 495250 w 1532034"/>
              <a:gd name="connsiteY7" fmla="*/ 11906 h 675842"/>
              <a:gd name="connisteX8" fmla="*/ 514300 w 1532034"/>
              <a:gd name="connsiteY8" fmla="*/ 2381 h 6758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1532034" h="675842">
                <a:moveTo>
                  <a:pt x="504776" y="97631"/>
                </a:moveTo>
                <a:cubicBezTo>
                  <a:pt x="401906" y="99536"/>
                  <a:pt x="59641" y="46196"/>
                  <a:pt x="15826" y="155416"/>
                </a:cubicBezTo>
                <a:cubicBezTo>
                  <a:pt x="-27989" y="264636"/>
                  <a:pt x="6301" y="567531"/>
                  <a:pt x="284431" y="644366"/>
                </a:cubicBezTo>
                <a:cubicBezTo>
                  <a:pt x="562561" y="721201"/>
                  <a:pt x="1191211" y="646271"/>
                  <a:pt x="1405841" y="538956"/>
                </a:cubicBezTo>
                <a:cubicBezTo>
                  <a:pt x="1620471" y="431641"/>
                  <a:pt x="1532206" y="207486"/>
                  <a:pt x="1357581" y="107791"/>
                </a:cubicBezTo>
                <a:cubicBezTo>
                  <a:pt x="1182956" y="8096"/>
                  <a:pt x="680671" y="42386"/>
                  <a:pt x="533351" y="40481"/>
                </a:cubicBezTo>
                <a:cubicBezTo>
                  <a:pt x="386031" y="38576"/>
                  <a:pt x="627331" y="103346"/>
                  <a:pt x="619711" y="97631"/>
                </a:cubicBezTo>
                <a:cubicBezTo>
                  <a:pt x="612091" y="91916"/>
                  <a:pt x="516206" y="30956"/>
                  <a:pt x="495251" y="11906"/>
                </a:cubicBezTo>
                <a:cubicBezTo>
                  <a:pt x="474296" y="-7144"/>
                  <a:pt x="507951" y="2381"/>
                  <a:pt x="514301" y="238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060" y="433324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考虑以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contextlibe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with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语句来改写可复用的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当程序中大量出现逻辑类似的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try/finally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代码块时，可以考虑用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contextmanager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装饰器和生成器对程序进行改造，不仅是代码更加整洁，而且可以提升复用程度。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083810" y="2475865"/>
            <a:ext cx="1545590" cy="59944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5775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协程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620000" flipV="1">
            <a:off x="4563110" y="2972435"/>
            <a:ext cx="239204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5610" y="186690"/>
            <a:ext cx="365315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9.1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从爬虫说起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102995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ags/tag9.xml><?xml version="1.0" encoding="utf-8"?>
<p:tagLst xmlns:p="http://schemas.openxmlformats.org/presentationml/2006/main">
  <p:tag name="KSO_WM_UNIT_TABLE_BEAUTIFY" val="smartTable{101251ec-311f-498f-aad8-468fe0d87fd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17584</Words>
  <Application>WPS 演示</Application>
  <PresentationFormat>宽屏</PresentationFormat>
  <Paragraphs>954</Paragraphs>
  <Slides>80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95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6.3函数参数</vt:lpstr>
      <vt:lpstr>6.3函数参数</vt:lpstr>
      <vt:lpstr>6.3函数参数</vt:lpstr>
      <vt:lpstr>6.3函数参数</vt:lpstr>
      <vt:lpstr>6.3函数参数</vt:lpstr>
      <vt:lpstr>6.3函数参数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6.4名字、作用域与名字空间</vt:lpstr>
      <vt:lpstr>6.5 闭包</vt:lpstr>
      <vt:lpstr>6.5 闭包</vt:lpstr>
      <vt:lpstr>6.6 装饰器</vt:lpstr>
      <vt:lpstr>6.6 装饰器</vt:lpstr>
      <vt:lpstr>6.6 装饰器</vt:lpstr>
      <vt:lpstr>7. 异常处理</vt:lpstr>
      <vt:lpstr>7.1 错误与异常</vt:lpstr>
      <vt:lpstr>7.2 try/except/else结构</vt:lpstr>
      <vt:lpstr>7.3 finally块</vt:lpstr>
      <vt:lpstr>7.4 为API定义根异常</vt:lpstr>
      <vt:lpstr>7.5 异常的使用场景与注意点</vt:lpstr>
      <vt:lpstr>8. 上下文管理器</vt:lpstr>
      <vt:lpstr>8.1 上下文</vt:lpstr>
      <vt:lpstr>8.2 上下文管理器</vt:lpstr>
      <vt:lpstr>8.2 上下文管理器</vt:lpstr>
      <vt:lpstr>8.3 异常处理</vt:lpstr>
      <vt:lpstr>8.3 异常处理</vt:lpstr>
      <vt:lpstr>8.4 便捷方法</vt:lpstr>
      <vt:lpstr>8.4 便捷方法</vt:lpstr>
      <vt:lpstr>8.4 便捷方法</vt:lpstr>
      <vt:lpstr>8.4 便捷方法</vt:lpstr>
      <vt:lpstr>9. 协程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421</cp:revision>
  <dcterms:created xsi:type="dcterms:W3CDTF">2020-11-26T02:45:00Z</dcterms:created>
  <dcterms:modified xsi:type="dcterms:W3CDTF">2021-01-30T13:34:29Z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444459026_embed</vt:lpwstr>
  </property>
</Properties>
</file>