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8"/>
  </p:notesMasterIdLst>
  <p:handoutMasterIdLst>
    <p:handoutMasterId r:id="rId139"/>
  </p:handout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976" r:id="rId73"/>
    <p:sldId id="530" r:id="rId74"/>
    <p:sldId id="533" r:id="rId75"/>
    <p:sldId id="531" r:id="rId76"/>
    <p:sldId id="705" r:id="rId77"/>
    <p:sldId id="706" r:id="rId78"/>
    <p:sldId id="707" r:id="rId79"/>
    <p:sldId id="712" r:id="rId80"/>
    <p:sldId id="713" r:id="rId81"/>
    <p:sldId id="708" r:id="rId82"/>
    <p:sldId id="709" r:id="rId83"/>
    <p:sldId id="763" r:id="rId84"/>
    <p:sldId id="761" r:id="rId85"/>
    <p:sldId id="710" r:id="rId86"/>
    <p:sldId id="711" r:id="rId87"/>
    <p:sldId id="567" r:id="rId88"/>
    <p:sldId id="767" r:id="rId89"/>
    <p:sldId id="812" r:id="rId90"/>
    <p:sldId id="813" r:id="rId91"/>
    <p:sldId id="814" r:id="rId92"/>
    <p:sldId id="815" r:id="rId93"/>
    <p:sldId id="858" r:id="rId94"/>
    <p:sldId id="859" r:id="rId95"/>
    <p:sldId id="900" r:id="rId96"/>
    <p:sldId id="901" r:id="rId97"/>
    <p:sldId id="939" r:id="rId98"/>
    <p:sldId id="581" r:id="rId99"/>
    <p:sldId id="582" r:id="rId100"/>
    <p:sldId id="1038" r:id="rId101"/>
    <p:sldId id="1073" r:id="rId102"/>
    <p:sldId id="1074" r:id="rId103"/>
    <p:sldId id="583" r:id="rId104"/>
    <p:sldId id="571" r:id="rId105"/>
    <p:sldId id="584" r:id="rId106"/>
    <p:sldId id="811" r:id="rId107"/>
    <p:sldId id="560" r:id="rId108"/>
    <p:sldId id="329" r:id="rId109"/>
    <p:sldId id="638" r:id="rId110"/>
    <p:sldId id="605" r:id="rId111"/>
    <p:sldId id="606" r:id="rId112"/>
    <p:sldId id="607" r:id="rId113"/>
    <p:sldId id="608" r:id="rId114"/>
    <p:sldId id="595" r:id="rId115"/>
    <p:sldId id="596" r:id="rId116"/>
    <p:sldId id="597" r:id="rId117"/>
    <p:sldId id="598" r:id="rId118"/>
    <p:sldId id="599" r:id="rId119"/>
    <p:sldId id="600" r:id="rId120"/>
    <p:sldId id="601" r:id="rId121"/>
    <p:sldId id="602" r:id="rId122"/>
    <p:sldId id="627" r:id="rId123"/>
    <p:sldId id="628" r:id="rId124"/>
    <p:sldId id="629" r:id="rId125"/>
    <p:sldId id="630" r:id="rId126"/>
    <p:sldId id="631" r:id="rId127"/>
    <p:sldId id="633" r:id="rId128"/>
    <p:sldId id="634" r:id="rId129"/>
    <p:sldId id="635" r:id="rId130"/>
    <p:sldId id="636" r:id="rId131"/>
    <p:sldId id="637" r:id="rId132"/>
    <p:sldId id="330" r:id="rId133"/>
    <p:sldId id="331" r:id="rId134"/>
    <p:sldId id="332" r:id="rId135"/>
    <p:sldId id="333" r:id="rId136"/>
    <p:sldId id="334" r:id="rId137"/>
  </p:sldIdLst>
  <p:sldSz cx="12192000" cy="6858000"/>
  <p:notesSz cx="6858000" cy="9144000"/>
  <p:embeddedFontLst>
    <p:embeddedFont>
      <p:font typeface="Aa小梨涡" panose="02010600010101010101" charset="-122"/>
      <p:regular r:id="rId143"/>
    </p:embeddedFont>
    <p:embeddedFont>
      <p:font typeface="微软雅黑" panose="020B0503020204020204" charset="-122"/>
      <p:regular r:id="rId144"/>
    </p:embeddedFont>
    <p:embeddedFont>
      <p:font typeface="Comic Sans MS" panose="030F0702030302020204" charset="0"/>
      <p:regular r:id="rId145"/>
      <p:bold r:id="rId146"/>
    </p:embeddedFont>
    <p:embeddedFont>
      <p:font typeface="Calibri" panose="020F0502020204030204" charset="0"/>
      <p:regular r:id="rId147"/>
      <p:bold r:id="rId148"/>
      <p:italic r:id="rId149"/>
      <p:boldItalic r:id="rId15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0" Type="http://schemas.openxmlformats.org/officeDocument/2006/relationships/font" Target="fonts/font8.fntdata"/><Relationship Id="rId15" Type="http://schemas.openxmlformats.org/officeDocument/2006/relationships/slide" Target="slides/slide13.xml"/><Relationship Id="rId149" Type="http://schemas.openxmlformats.org/officeDocument/2006/relationships/font" Target="fonts/font7.fntdata"/><Relationship Id="rId148" Type="http://schemas.openxmlformats.org/officeDocument/2006/relationships/font" Target="fonts/font6.fntdata"/><Relationship Id="rId147" Type="http://schemas.openxmlformats.org/officeDocument/2006/relationships/font" Target="fonts/font5.fntdata"/><Relationship Id="rId146" Type="http://schemas.openxmlformats.org/officeDocument/2006/relationships/font" Target="fonts/font4.fntdata"/><Relationship Id="rId145" Type="http://schemas.openxmlformats.org/officeDocument/2006/relationships/font" Target="fonts/font3.fntdata"/><Relationship Id="rId144" Type="http://schemas.openxmlformats.org/officeDocument/2006/relationships/font" Target="fonts/font2.fntdata"/><Relationship Id="rId143" Type="http://schemas.openxmlformats.org/officeDocument/2006/relationships/font" Target="fonts/font1.fntdata"/><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2.xml"/><Relationship Id="rId139" Type="http://schemas.openxmlformats.org/officeDocument/2006/relationships/handoutMaster" Target="handoutMasters/handoutMaster1.xml"/><Relationship Id="rId138" Type="http://schemas.openxmlformats.org/officeDocument/2006/relationships/notesMaster" Target="notesMasters/notesMaster1.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GIF"/><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10.7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pipeline</a:t>
            </a:r>
            <a:r>
              <a:rPr lang="zh-CN" altLang="en-US" sz="2200">
                <a:latin typeface="Aa小梨涡" panose="02010600010101010101" charset="-122"/>
                <a:ea typeface="Aa小梨涡" panose="02010600010101010101" charset="-122"/>
                <a:cs typeface="Aa小梨涡" panose="02010600010101010101" charset="-122"/>
                <a:sym typeface="+mn-ea"/>
              </a:rPr>
              <a:t>（管线）的使用场景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程序同时要执行许多事务，那么开发者经常需要协调这些事务。而在各种协调方式中，较为高效的一种则是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46735" y="269684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pipeline</a:t>
            </a:r>
            <a:r>
              <a:rPr lang="zh-CN" altLang="en-US" sz="2200">
                <a:latin typeface="Aa小梨涡" panose="02010600010101010101" charset="-122"/>
                <a:ea typeface="Aa小梨涡" panose="02010600010101010101" charset="-122"/>
                <a:cs typeface="Aa小梨涡" panose="02010600010101010101" charset="-122"/>
                <a:sym typeface="+mn-ea"/>
              </a:rPr>
              <a:t>（管线）的工作原理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）管线分为许多收尾相连的阶段（</a:t>
            </a:r>
            <a:r>
              <a:rPr lang="en-US" altLang="zh-CN" sz="2200">
                <a:latin typeface="Aa小梨涡" panose="02010600010101010101" charset="-122"/>
                <a:ea typeface="Aa小梨涡" panose="02010600010101010101" charset="-122"/>
                <a:cs typeface="Aa小梨涡" panose="02010600010101010101" charset="-122"/>
                <a:sym typeface="+mn-ea"/>
              </a:rPr>
              <a:t>phase</a:t>
            </a:r>
            <a:r>
              <a:rPr lang="zh-CN" altLang="en-US" sz="2200">
                <a:latin typeface="Aa小梨涡" panose="02010600010101010101" charset="-122"/>
                <a:ea typeface="Aa小梨涡" panose="02010600010101010101" charset="-122"/>
                <a:cs typeface="Aa小梨涡" panose="02010600010101010101" charset="-122"/>
                <a:sym typeface="+mn-ea"/>
              </a:rPr>
              <a:t>，环节），每个阶段都由一种具体的函数来负责。</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）程序总是把待处理的新部件添加到管线的开端。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）每一种函数都可以在它所负责的那个阶段内，并发地处理位于该阶段的部件，处理完毕之后，该部件就会传送到管线中的下一个阶段。以此类推，知道全部阶段都经历一遍。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10.7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637540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Queue</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Queue</a:t>
            </a:r>
            <a:r>
              <a:rPr lang="zh-CN" altLang="en-US" sz="2200">
                <a:latin typeface="Aa小梨涡" panose="02010600010101010101" charset="-122"/>
                <a:ea typeface="Aa小梨涡" panose="02010600010101010101" charset="-122"/>
                <a:cs typeface="Aa小梨涡" panose="02010600010101010101" charset="-122"/>
                <a:sym typeface="+mn-ea"/>
              </a:rPr>
              <a:t>就是一种在管线的不同阶段之间传递工作任务的方式。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例如，要构建一个照片处理系统，该系统从数码相机里面持续获取照片、调整其尺寸，并将其添加到网络相册中。这样的程序，可以采用三阶段的管线来做，并且用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线程来表示管线的各个阶段，被称为</a:t>
            </a:r>
            <a:r>
              <a:rPr lang="en-US" altLang="zh-CN" sz="2200">
                <a:latin typeface="Aa小梨涡" panose="02010600010101010101" charset="-122"/>
                <a:ea typeface="Aa小梨涡" panose="02010600010101010101" charset="-122"/>
                <a:cs typeface="Aa小梨涡" panose="02010600010101010101" charset="-122"/>
                <a:sym typeface="+mn-ea"/>
              </a:rPr>
              <a:t>Worker</a:t>
            </a:r>
            <a:r>
              <a:rPr lang="zh-CN" altLang="en-US" sz="2200">
                <a:latin typeface="Aa小梨涡" panose="02010600010101010101" charset="-122"/>
                <a:ea typeface="Aa小梨涡" panose="02010600010101010101" charset="-122"/>
                <a:cs typeface="Aa小梨涡" panose="02010600010101010101" charset="-122"/>
                <a:sym typeface="+mn-ea"/>
              </a:rPr>
              <a:t>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阶段：获取新图片；</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阶段：把下载好的图片传给缩放函数；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阶段：把缩放后的图片交给上传函数。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然后，用线程安全的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生产者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消费者队列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把整条管线的三个阶段</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拼接好，以便在不同阶段之间传递工作任务。在这里，需要定义三个队列，分别是（</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）下载队列，（</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）缩放队列，（</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）上传队列，（</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）完成队列，</a:t>
            </a:r>
            <a:r>
              <a:rPr lang="en-US" altLang="zh-CN" sz="2200">
                <a:latin typeface="Aa小梨涡" panose="02010600010101010101" charset="-122"/>
                <a:ea typeface="Aa小梨涡" panose="02010600010101010101" charset="-122"/>
                <a:cs typeface="Aa小梨涡" panose="02010600010101010101" charset="-122"/>
                <a:sym typeface="+mn-ea"/>
              </a:rPr>
              <a:t>Worker</a:t>
            </a:r>
            <a:r>
              <a:rPr lang="zh-CN" altLang="en-US" sz="2200">
                <a:latin typeface="Aa小梨涡" panose="02010600010101010101" charset="-122"/>
                <a:ea typeface="Aa小梨涡" panose="02010600010101010101" charset="-122"/>
                <a:cs typeface="Aa小梨涡" panose="02010600010101010101" charset="-122"/>
                <a:sym typeface="+mn-ea"/>
              </a:rPr>
              <a:t>线程会从前一个队列中取出待处理的任务，并针对该任务运行相关函数，然后把运行结果放到另一个队列中。用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内置的</a:t>
            </a:r>
            <a:r>
              <a:rPr lang="en-US" altLang="zh-CN" sz="2200">
                <a:latin typeface="Aa小梨涡" panose="02010600010101010101" charset="-122"/>
                <a:ea typeface="Aa小梨涡" panose="02010600010101010101" charset="-122"/>
                <a:cs typeface="Aa小梨涡" panose="02010600010101010101" charset="-122"/>
                <a:sym typeface="+mn-ea"/>
              </a:rPr>
              <a:t>queue</a:t>
            </a:r>
            <a:r>
              <a:rPr lang="zh-CN" altLang="en-US" sz="2200">
                <a:latin typeface="Aa小梨涡" panose="02010600010101010101" charset="-122"/>
                <a:ea typeface="Aa小梨涡" panose="02010600010101010101" charset="-122"/>
                <a:cs typeface="Aa小梨涡" panose="02010600010101010101" charset="-122"/>
                <a:sym typeface="+mn-ea"/>
              </a:rPr>
              <a:t>模块中的</a:t>
            </a:r>
            <a:r>
              <a:rPr lang="en-US" altLang="zh-CN" sz="2200">
                <a:latin typeface="Aa小梨涡" panose="02010600010101010101" charset="-122"/>
                <a:ea typeface="Aa小梨涡" panose="02010600010101010101" charset="-122"/>
                <a:cs typeface="Aa小梨涡" panose="02010600010101010101" charset="-122"/>
                <a:sym typeface="+mn-ea"/>
              </a:rPr>
              <a:t>Queue</a:t>
            </a:r>
            <a:r>
              <a:rPr lang="zh-CN" altLang="en-US" sz="2200">
                <a:latin typeface="Aa小梨涡" panose="02010600010101010101" charset="-122"/>
                <a:ea typeface="Aa小梨涡" panose="02010600010101010101" charset="-122"/>
                <a:cs typeface="Aa小梨涡" panose="02010600010101010101" charset="-122"/>
                <a:sym typeface="+mn-ea"/>
              </a:rPr>
              <a:t>类可以作为队列实现。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10.7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817054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线程来表示管线的各个阶段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）从</a:t>
            </a:r>
            <a:r>
              <a:rPr lang="en-US" altLang="zh-CN" sz="2200">
                <a:latin typeface="Aa小梨涡" panose="02010600010101010101" charset="-122"/>
                <a:ea typeface="Aa小梨涡" panose="02010600010101010101" charset="-122"/>
                <a:cs typeface="Aa小梨涡" panose="02010600010101010101" charset="-122"/>
                <a:sym typeface="+mn-ea"/>
              </a:rPr>
              <a:t>queue</a:t>
            </a:r>
            <a:r>
              <a:rPr lang="zh-CN" altLang="en-US" sz="2200">
                <a:latin typeface="Aa小梨涡" panose="02010600010101010101" charset="-122"/>
                <a:ea typeface="Aa小梨涡" panose="02010600010101010101" charset="-122"/>
                <a:cs typeface="Aa小梨涡" panose="02010600010101010101" charset="-122"/>
                <a:sym typeface="+mn-ea"/>
              </a:rPr>
              <a:t>中取出待处理的任务；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）针对该任务运行相关处理逻辑；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）把运行结果放到另一个</a:t>
            </a:r>
            <a:r>
              <a:rPr lang="en-US" altLang="zh-CN" sz="2200">
                <a:latin typeface="Aa小梨涡" panose="02010600010101010101" charset="-122"/>
                <a:ea typeface="Aa小梨涡" panose="02010600010101010101" charset="-122"/>
                <a:cs typeface="Aa小梨涡" panose="02010600010101010101" charset="-122"/>
                <a:sym typeface="+mn-ea"/>
              </a:rPr>
              <a:t>queue</a:t>
            </a:r>
            <a:r>
              <a:rPr lang="zh-CN" altLang="en-US" sz="2200">
                <a:latin typeface="Aa小梨涡" panose="02010600010101010101" charset="-122"/>
                <a:ea typeface="Aa小梨涡" panose="02010600010101010101" charset="-122"/>
                <a:cs typeface="Aa小梨涡" panose="02010600010101010101" charset="-122"/>
                <a:sym typeface="+mn-ea"/>
              </a:rPr>
              <a:t>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）记录查询</a:t>
            </a:r>
            <a:r>
              <a:rPr lang="en-US" altLang="zh-CN" sz="2200">
                <a:latin typeface="Aa小梨涡" panose="02010600010101010101" charset="-122"/>
                <a:ea typeface="Aa小梨涡" panose="02010600010101010101" charset="-122"/>
                <a:cs typeface="Aa小梨涡" panose="02010600010101010101" charset="-122"/>
                <a:sym typeface="+mn-ea"/>
              </a:rPr>
              <a:t>queue</a:t>
            </a:r>
            <a:r>
              <a:rPr lang="zh-CN" altLang="en-US" sz="2200">
                <a:latin typeface="Aa小梨涡" panose="02010600010101010101" charset="-122"/>
                <a:ea typeface="Aa小梨涡" panose="02010600010101010101" charset="-122"/>
                <a:cs typeface="Aa小梨涡" panose="02010600010101010101" charset="-122"/>
                <a:sym typeface="+mn-ea"/>
              </a:rPr>
              <a:t>中新任务的次数和处理完的任务量。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设计一种任务传递方式，以便在管线的不同阶段之间传递工作任务</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）线程安全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）避免管线迟滞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因为每个阶段工作的函数，其执行速度可能会有所差别，这就使得前一阶段可能会拖慢后一阶段的进度，从而令整个管线迟滞。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）防止某个处理阶段陷入持续等待的状态之中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发生管线迟滞时，后阶段的工作线程可能会白白浪费</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时间去执行查询输入</a:t>
            </a:r>
            <a:r>
              <a:rPr lang="en-US" altLang="zh-CN" sz="2200">
                <a:latin typeface="Aa小梨涡" panose="02010600010101010101" charset="-122"/>
                <a:ea typeface="Aa小梨涡" panose="02010600010101010101" charset="-122"/>
                <a:cs typeface="Aa小梨涡" panose="02010600010101010101" charset="-122"/>
                <a:sym typeface="+mn-ea"/>
              </a:rPr>
              <a:t>queue</a:t>
            </a:r>
            <a:r>
              <a:rPr lang="zh-CN" altLang="en-US" sz="2200">
                <a:latin typeface="Aa小梨涡" panose="02010600010101010101" charset="-122"/>
                <a:ea typeface="Aa小梨涡" panose="02010600010101010101" charset="-122"/>
                <a:cs typeface="Aa小梨涡" panose="02010600010101010101" charset="-122"/>
                <a:sym typeface="+mn-ea"/>
              </a:rPr>
              <a:t>的操作。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）追踪工作状态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判断所有任务是否都彻底执行完毕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）停止工作线程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当所有任务执行完毕之后，通知</a:t>
            </a:r>
            <a:r>
              <a:rPr lang="en-US" altLang="zh-CN" sz="2200">
                <a:latin typeface="Aa小梨涡" panose="02010600010101010101" charset="-122"/>
                <a:ea typeface="Aa小梨涡" panose="02010600010101010101" charset="-122"/>
                <a:cs typeface="Aa小梨涡" panose="02010600010101010101" charset="-122"/>
                <a:sym typeface="+mn-ea"/>
              </a:rPr>
              <a:t>worker</a:t>
            </a:r>
            <a:r>
              <a:rPr lang="zh-CN" altLang="en-US" sz="2200">
                <a:latin typeface="Aa小梨涡" panose="02010600010101010101" charset="-122"/>
                <a:ea typeface="Aa小梨涡" panose="02010600010101010101" charset="-122"/>
                <a:cs typeface="Aa小梨涡" panose="02010600010101010101" charset="-122"/>
                <a:sym typeface="+mn-ea"/>
              </a:rPr>
              <a:t>线程停止。</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）防止内存膨胀</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当发生管线迟滞时，避免阶段间队列容量不断增大而耗尽内存，进而崩溃。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769870" y="186690"/>
            <a:ext cx="6605270" cy="817245"/>
          </a:xfrm>
        </p:spPr>
        <p:txBody>
          <a:bodyPr>
            <a:normAutofit fontScale="90000"/>
          </a:bodyPr>
          <a:p>
            <a:r>
              <a:rPr lang="en-US" altLang="zh-CN">
                <a:latin typeface="Aa小梨涡" panose="02010600010101010101" charset="-122"/>
                <a:ea typeface="Aa小梨涡" panose="02010600010101010101" charset="-122"/>
              </a:rPr>
              <a:t>10.8 </a:t>
            </a:r>
            <a:r>
              <a:rPr>
                <a:latin typeface="Aa小梨涡" panose="02010600010101010101" charset="-122"/>
                <a:ea typeface="Aa小梨涡" panose="02010600010101010101" charset="-122"/>
              </a:rPr>
              <a:t>concurrent.futures 模块</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单线程与多线程性能比较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接下来，</a:t>
            </a:r>
            <a:r>
              <a:rPr lang="en-US" sz="2200">
                <a:latin typeface="Aa小梨涡" panose="02010600010101010101" charset="-122"/>
                <a:ea typeface="Aa小梨涡" panose="02010600010101010101" charset="-122"/>
                <a:cs typeface="Aa小梨涡" panose="02010600010101010101" charset="-122"/>
                <a:sym typeface="+mn-ea"/>
              </a:rPr>
              <a:t>我们一起通过具体的实例，从代码的角度来理解并发编程中的 futures</a:t>
            </a:r>
            <a:r>
              <a:rPr lang="zh-CN" altLang="en-US" sz="2200">
                <a:latin typeface="Aa小梨涡" panose="02010600010101010101" charset="-122"/>
                <a:ea typeface="Aa小梨涡" panose="02010600010101010101" charset="-122"/>
                <a:cs typeface="Aa小梨涡" panose="02010600010101010101" charset="-122"/>
                <a:sym typeface="+mn-ea"/>
              </a:rPr>
              <a:t>模块</a:t>
            </a:r>
            <a:r>
              <a:rPr lang="en-US" sz="2200">
                <a:latin typeface="Aa小梨涡" panose="02010600010101010101" charset="-122"/>
                <a:ea typeface="Aa小梨涡" panose="02010600010101010101" charset="-122"/>
                <a:cs typeface="Aa小梨涡" panose="02010600010101010101" charset="-122"/>
                <a:sym typeface="+mn-ea"/>
              </a:rPr>
              <a:t>，并进一步来比较其与单线程的性能区别。</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231130" y="2074545"/>
            <a:ext cx="20561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[9.2-1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9.2-2</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0413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en-US" altLang="zh-CN" sz="2200">
                <a:latin typeface="Aa小梨涡" panose="02010600010101010101" charset="-122"/>
                <a:ea typeface="Aa小梨涡" panose="02010600010101010101" charset="-122"/>
                <a:cs typeface="Aa小梨涡" panose="02010600010101010101" charset="-122"/>
                <a:sym typeface="+mn-ea"/>
              </a:rPr>
              <a:t>futures</a:t>
            </a:r>
            <a:r>
              <a:rPr lang="zh-CN" altLang="en-US" sz="2200">
                <a:latin typeface="Aa小梨涡" panose="02010600010101010101" charset="-122"/>
                <a:ea typeface="Aa小梨涡" panose="02010600010101010101" charset="-122"/>
                <a:cs typeface="Aa小梨涡" panose="02010600010101010101" charset="-122"/>
                <a:sym typeface="+mn-ea"/>
              </a:rPr>
              <a:t>原理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3" grpId="0"/>
      <p:bldP spid="3"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04740" y="156845"/>
            <a:ext cx="2602230" cy="817245"/>
          </a:xfrm>
        </p:spPr>
        <p:txBody>
          <a:bodyPr>
            <a:normAutofit/>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5930"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目前，在软件应用中使用最广泛的并发编程范例是多线程。通常，一个应用有一个进程，分成多个独立的线程，并行运行、互相配合，执行不同类型的任务</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独立的处理流程，每一个线程基本上包含3个元素：程序计数器，寄存器和栈。与同一进程的其他线程共享的资源基本上包括数据和系统资源。每一个线程也有自己的运行状态，可以和其他线程同步，这点和进程一样。</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为了充分利用现代的多核处理器，使每个核心可以运行单个线程。相比于进程，使用线程的优势主要是性能。相比之下，在进程之间切换上下文要比在统一进程的多线程之间切换上下文要重的多。</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多线程编程一般使用共享内容空间进行线程间的通讯。这就使管理内容空间成为多线程编程的重点和难点。</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生成器函数的调用步骤</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也就是说，在第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时完成的，当时就决定了</a:t>
            </a:r>
            <a:r>
              <a:rPr lang="zh-CN" altLang="en-US" sz="2200">
                <a:latin typeface="Aa小梨涡" panose="02010600010101010101" charset="-122"/>
                <a:ea typeface="Aa小梨涡" panose="02010600010101010101" charset="-122"/>
                <a:cs typeface="Aa小梨涡" panose="02010600010101010101" charset="-122"/>
                <a:sym typeface="+mn-ea"/>
              </a:rPr>
              <a:t>在哪个命名空间之中寻找</a:t>
            </a:r>
            <a:r>
              <a:rPr lang="zh-CN" altLang="en-US" sz="2200">
                <a:latin typeface="Aa小梨涡" panose="02010600010101010101" charset="-122"/>
                <a:ea typeface="Aa小梨涡" panose="02010600010101010101" charset="-122"/>
                <a:cs typeface="Aa小梨涡" panose="02010600010101010101" charset="-122"/>
                <a:sym typeface="+mn-ea"/>
              </a:rPr>
              <a:t>某个位置被引用的变量。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44765" y="307340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深入</a:t>
            </a:r>
            <a:r>
              <a:rPr lang="en-US" altLang="zh-CN">
                <a:latin typeface="Aa小梨涡" panose="02010600010101010101" charset="-122"/>
                <a:ea typeface="Aa小梨涡" panose="02010600010101010101" charset="-122"/>
              </a:rPr>
              <a:t>with</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深入</a:t>
            </a:r>
            <a:r>
              <a:rPr lang="en-US" altLang="zh-CN">
                <a:latin typeface="Aa小梨涡" panose="02010600010101010101" charset="-122"/>
                <a:ea typeface="Aa小梨涡" panose="02010600010101010101" charset="-122"/>
                <a:sym typeface="+mn-ea"/>
              </a:rPr>
              <a:t>with</a:t>
            </a:r>
            <a:endParaRPr lang="en-US" altLang="zh-CN">
              <a:latin typeface="Aa小梨涡" panose="02010600010101010101" charset="-122"/>
              <a:ea typeface="Aa小梨涡" panose="02010600010101010101" charset="-122"/>
              <a:sym typeface="+mn-ea"/>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概述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可以把</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浓缩到一个自定义函数中，然后用一个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内建装饰器来装饰这个函数 ，如此，这个函数就可以作为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语句中的</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表达式了。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25749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latin typeface="微软雅黑" panose="020B0503020204020204" charset="-122"/>
                <a:ea typeface="微软雅黑" panose="020B0503020204020204" charset="-122"/>
                <a:cs typeface="微软雅黑" panose="020B0503020204020204" charset="-122"/>
                <a:sym typeface="+mn-ea"/>
              </a:rPr>
              <a:t>def helper(*args, **kwds):</a:t>
            </a:r>
            <a:endParaRPr lang="en-US" altLang="zh-CN" sz="2000" b="1"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b="1" i="1">
                <a:latin typeface="微软雅黑" panose="020B0503020204020204" charset="-122"/>
                <a:ea typeface="微软雅黑" panose="020B0503020204020204" charset="-122"/>
                <a:cs typeface="微软雅黑" panose="020B0503020204020204" charset="-122"/>
                <a:sym typeface="+mn-ea"/>
              </a:rPr>
              <a:t>        return </a:t>
            </a:r>
            <a:r>
              <a:rPr lang="en-US" altLang="zh-CN" sz="2000" b="1" i="1">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b="1" i="1">
                <a:latin typeface="微软雅黑" panose="020B0503020204020204" charset="-122"/>
                <a:ea typeface="微软雅黑" panose="020B0503020204020204" charset="-122"/>
                <a:cs typeface="微软雅黑" panose="020B0503020204020204" charset="-122"/>
                <a:sym typeface="+mn-ea"/>
              </a:rPr>
              <a:t>(</a:t>
            </a:r>
            <a:r>
              <a:rPr lang="en-US" altLang="zh-CN" sz="2000" b="1" i="1">
                <a:latin typeface="微软雅黑" panose="020B0503020204020204" charset="-122"/>
                <a:ea typeface="微软雅黑" panose="020B0503020204020204" charset="-122"/>
                <a:cs typeface="微软雅黑" panose="020B0503020204020204" charset="-122"/>
                <a:sym typeface="+mn-ea"/>
              </a:rPr>
              <a:t>func, args, kwds)</a:t>
            </a:r>
            <a:endParaRPr lang="en-US" altLang="zh-CN" sz="2000"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自定义函数的写法规范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a:t>
            </a:r>
            <a:r>
              <a:rPr lang="zh-CN" altLang="en-US" sz="2200" b="1" i="1">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latin typeface="Aa小梨涡" panose="02010600010101010101" charset="-122"/>
                <a:ea typeface="Aa小梨涡" panose="02010600010101010101" charset="-122"/>
                <a:cs typeface="Aa小梨涡" panose="02010600010101010101" charset="-122"/>
                <a:sym typeface="+mn-ea"/>
              </a:rPr>
              <a:t>，下面是一个抽象的示例，展示如何确保正确的资源管理：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b="1">
                <a:latin typeface="微软雅黑" panose="020B0503020204020204" charset="-122"/>
                <a:ea typeface="微软雅黑" panose="020B0503020204020204" charset="-122"/>
                <a:cs typeface="微软雅黑" panose="020B0503020204020204" charset="-122"/>
                <a:sym typeface="+mn-ea"/>
              </a:rPr>
              <a:t>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8.3</a:t>
            </a:r>
            <a:r>
              <a:rPr lang="zh-CN" altLang="en-US" sz="2200">
                <a:latin typeface="Aa小梨涡" panose="02010600010101010101" charset="-122"/>
                <a:ea typeface="Aa小梨涡" panose="02010600010101010101" charset="-122"/>
                <a:cs typeface="Aa小梨涡" panose="02010600010101010101" charset="-122"/>
                <a:sym typeface="+mn-ea"/>
              </a:rPr>
              <a:t>小节中讲到，当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进程可以包含多个线程，所以开启一个浏览器，操作系统将创建一个进程，并开始执行这个进程的主线程。同一个进程内的线程可以共享一些地址空间和数据结构。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62070" y="156845"/>
            <a:ext cx="468757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我们把该线程称为主线程，主线程又可以启动新的线程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79470"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并发是轮流处理多个任务，并行是同时处理多个任务。</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64330" y="186690"/>
            <a:ext cx="3815715" cy="817245"/>
          </a:xfrm>
        </p:spPr>
        <p:txBody>
          <a:bodyPr>
            <a:normAutofit fontScale="90000"/>
          </a:bodyPr>
          <a:p>
            <a:r>
              <a:rPr lang="en-US" altLang="zh-CN">
                <a:latin typeface="Aa小梨涡" panose="02010600010101010101" charset="-122"/>
                <a:ea typeface="Aa小梨涡" panose="02010600010101010101" charset="-122"/>
              </a:rPr>
              <a:t>10.4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89915" y="25393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进程、线程与多核、多</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之间的关系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）单CPU中进程只能是</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并发</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2</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）单CPU单核中线程只能</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并发</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3</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）单CPU多核中线程可以</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并行</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，如果线程数小于</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CPU</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内核数，那么将有多余的内核空闲；</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）多CPU计算机中进程可以</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并行</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78300" y="186690"/>
            <a:ext cx="3835400" cy="817245"/>
          </a:xfrm>
        </p:spPr>
        <p:txBody>
          <a:bodyPr>
            <a:normAutofit fontScale="90000"/>
          </a:bodyPr>
          <a:p>
            <a:r>
              <a:rPr lang="en-US" altLang="zh-CN">
                <a:latin typeface="Aa小梨涡" panose="02010600010101010101" charset="-122"/>
                <a:ea typeface="Aa小梨涡" panose="02010600010101010101" charset="-122"/>
              </a:rPr>
              <a:t>10.4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0060" y="129540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并发通常应用于 I/O 操作频繁的场景，比如你要从网站上下载多个文件，I/O 操作的时间可能会比 CPU 运行处理的时间长得多</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而并行则更多应用于 CPU heavy 的场景，比如 MapReduce 中的并行计算，为了加快运行速度，一般会用多台机器、多个处理器来完成</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多线程可以利用多核实现并行吗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不能。</a:t>
            </a:r>
            <a:r>
              <a:rPr sz="2200">
                <a:latin typeface="Aa小梨涡" panose="02010600010101010101" charset="-122"/>
                <a:ea typeface="Aa小梨涡" panose="02010600010101010101" charset="-122"/>
                <a:cs typeface="Aa小梨涡" panose="02010600010101010101" charset="-122"/>
                <a:sym typeface="+mn-ea"/>
              </a:rPr>
              <a:t>由于全局解释</a:t>
            </a:r>
            <a:r>
              <a:rPr lang="zh-CN" sz="2200">
                <a:latin typeface="Aa小梨涡" panose="02010600010101010101" charset="-122"/>
                <a:ea typeface="Aa小梨涡" panose="02010600010101010101" charset="-122"/>
                <a:cs typeface="Aa小梨涡" panose="02010600010101010101" charset="-122"/>
                <a:sym typeface="+mn-ea"/>
              </a:rPr>
              <a:t>器</a:t>
            </a:r>
            <a:r>
              <a:rPr sz="2200">
                <a:latin typeface="Aa小梨涡" panose="02010600010101010101" charset="-122"/>
                <a:ea typeface="Aa小梨涡" panose="02010600010101010101" charset="-122"/>
                <a:cs typeface="Aa小梨涡" panose="02010600010101010101" charset="-122"/>
                <a:sym typeface="+mn-ea"/>
              </a:rPr>
              <a:t>锁（Global Interpreter Lock，GIL）的原因，Python 的线程被限制到同一时刻只允许一个线程执行这样一个执行模型。</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179310" y="2037715"/>
            <a:ext cx="157607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10.5-2</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57683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为什么要引入</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GIL，是最流行的 Python 解释器 CPython 中的一个技术术语。</a:t>
            </a:r>
            <a:r>
              <a:rPr lang="en-US" sz="2200">
                <a:latin typeface="Aa小梨涡" panose="02010600010101010101" charset="-122"/>
                <a:ea typeface="Aa小梨涡" panose="02010600010101010101" charset="-122"/>
                <a:cs typeface="Aa小梨涡" panose="02010600010101010101" charset="-122"/>
                <a:sym typeface="+mn-ea"/>
              </a:rPr>
              <a:t>事实上，CPython并不是线程安全的，为了解决由此带来的 race condition 等问题，便引入了全局解释器锁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sz="2200">
                <a:latin typeface="Aa小梨涡" panose="02010600010101010101" charset="-122"/>
                <a:ea typeface="Aa小梨涡" panose="02010600010101010101" charset="-122"/>
                <a:cs typeface="Aa小梨涡" panose="02010600010101010101" charset="-122"/>
                <a:sym typeface="+mn-ea"/>
              </a:rPr>
              <a:t>每一个 Python 线程，在 CPython 解释器中执行时，都会先锁住自己的线程，阻止别的线程执行</a:t>
            </a:r>
            <a:r>
              <a:rPr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80060" y="495808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释放</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CPython 解释器会轮询检查线程 GIL 的锁住情况</a:t>
            </a:r>
            <a:r>
              <a:rPr lang="zh-CN" sz="2200">
                <a:latin typeface="Aa小梨涡" panose="02010600010101010101" charset="-122"/>
                <a:ea typeface="Aa小梨涡" panose="02010600010101010101" charset="-122"/>
                <a:cs typeface="Aa小梨涡" panose="02010600010101010101" charset="-122"/>
                <a:sym typeface="+mn-ea"/>
              </a:rPr>
              <a:t>，每隔一段时间，就会强制当前线程去释放 GIL，这样别的线程才能有执行的机会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）线程在执行某些系统调用时，例如阻塞式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，会释放</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P spid="6" grpId="0"/>
      <p:bldP spid="6"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python</a:t>
            </a:r>
            <a:r>
              <a:rPr lang="zh-CN" altLang="en-US" sz="2200">
                <a:latin typeface="Aa小梨涡" panose="02010600010101010101" charset="-122"/>
                <a:ea typeface="Aa小梨涡" panose="02010600010101010101" charset="-122"/>
                <a:cs typeface="Aa小梨涡" panose="02010600010101010101" charset="-122"/>
                <a:sym typeface="+mn-ea"/>
              </a:rPr>
              <a:t>多线程的使用场景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相比于计算密集型任务，</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多线程适用于提高处理阻塞式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任务的执行效率，包括读写文件、网络间通信、以及显示器交互等。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6153150" y="203771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[10.5-3</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10.5-4</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3080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如何绕过 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）绕过 CPython，使用 JPython（Java 实现的 Python 解释器）等别的实现；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）把关键性能代码，放到别的语言（一般是 C++）中实现。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10.6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虽然</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可以使得</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线程无法并行运行在多个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核心上，但是它无法对程序中的数据结构也起到锁定的作用。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为了保证所有的线程能够公平执行，</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解释器会给每个线程分配大致相等的处理器时间。为了达成这样的分配策略，</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系统可能当某个线程正在执行的时候，将其暂停（</a:t>
            </a:r>
            <a:r>
              <a:rPr lang="en-US" altLang="zh-CN" sz="2200">
                <a:latin typeface="Aa小梨涡" panose="02010600010101010101" charset="-122"/>
                <a:ea typeface="Aa小梨涡" panose="02010600010101010101" charset="-122"/>
                <a:cs typeface="Aa小梨涡" panose="02010600010101010101" charset="-122"/>
                <a:sym typeface="+mn-ea"/>
              </a:rPr>
              <a:t>suspend</a:t>
            </a:r>
            <a:r>
              <a:rPr lang="zh-CN" altLang="en-US" sz="2200">
                <a:latin typeface="Aa小梨涡" panose="02010600010101010101" charset="-122"/>
                <a:ea typeface="Aa小梨涡" panose="02010600010101010101" charset="-122"/>
                <a:cs typeface="Aa小梨涡" panose="02010600010101010101" charset="-122"/>
                <a:sym typeface="+mn-ea"/>
              </a:rPr>
              <a:t>），然后使另外一个线程继续往下执行。也就是说，</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解释器在执行两个连续的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字节码指令</a:t>
            </a:r>
            <a:r>
              <a:rPr lang="zh-CN" altLang="en-US" sz="2200">
                <a:latin typeface="Aa小梨涡" panose="02010600010101010101" charset="-122"/>
                <a:ea typeface="Aa小梨涡" panose="02010600010101010101" charset="-122"/>
                <a:cs typeface="Aa小梨涡" panose="02010600010101010101" charset="-122"/>
                <a:sym typeface="+mn-ea"/>
              </a:rPr>
              <a:t>时，其他线程可能会在中途突然插进来。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如果开发者尝试从多个线程中同时访问某个对象，那么上述情形会引发危险的结果，使数据结构无法保持其一致性。这种现象被称为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竞争条件</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888605" y="466407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10.6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使用</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防止</a:t>
            </a:r>
            <a:r>
              <a:rPr lang="en-US" altLang="zh-CN" sz="2200">
                <a:latin typeface="Aa小梨涡" panose="02010600010101010101" charset="-122"/>
                <a:ea typeface="Aa小梨涡" panose="02010600010101010101" charset="-122"/>
                <a:cs typeface="Aa小梨涡" panose="02010600010101010101" charset="-122"/>
                <a:sym typeface="+mn-ea"/>
              </a:rPr>
              <a:t>race condition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为了防止诸如此类的</a:t>
            </a:r>
            <a:r>
              <a:rPr lang="en-US" altLang="zh-CN" sz="2200">
                <a:latin typeface="Aa小梨涡" panose="02010600010101010101" charset="-122"/>
                <a:ea typeface="Aa小梨涡" panose="02010600010101010101" charset="-122"/>
                <a:cs typeface="Aa小梨涡" panose="02010600010101010101" charset="-122"/>
                <a:sym typeface="+mn-ea"/>
              </a:rPr>
              <a:t>race condition</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在内置的</a:t>
            </a:r>
            <a:r>
              <a:rPr lang="en-US" altLang="zh-CN" sz="2200">
                <a:latin typeface="Aa小梨涡" panose="02010600010101010101" charset="-122"/>
                <a:ea typeface="Aa小梨涡" panose="02010600010101010101" charset="-122"/>
                <a:cs typeface="Aa小梨涡" panose="02010600010101010101" charset="-122"/>
                <a:sym typeface="+mn-ea"/>
              </a:rPr>
              <a:t>threading</a:t>
            </a:r>
            <a:r>
              <a:rPr lang="zh-CN" altLang="en-US" sz="2200">
                <a:latin typeface="Aa小梨涡" panose="02010600010101010101" charset="-122"/>
                <a:ea typeface="Aa小梨涡" panose="02010600010101010101" charset="-122"/>
                <a:cs typeface="Aa小梨涡" panose="02010600010101010101" charset="-122"/>
                <a:sym typeface="+mn-ea"/>
              </a:rPr>
              <a:t>模块里提供了一套工具，是的开发者可以保护自己的数据结构不受破坏。其中，最简单、最有用的工具，就是</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类，该类相当于互斥锁。</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534410" y="248856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26171</Words>
  <Application>WPS 演示</Application>
  <PresentationFormat>宽屏</PresentationFormat>
  <Paragraphs>1347</Paragraphs>
  <Slides>135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135</vt:i4>
      </vt:variant>
    </vt:vector>
  </HeadingPairs>
  <TitlesOfParts>
    <vt:vector size="150"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深入with</vt:lpstr>
      <vt:lpstr>8.3 深入with</vt:lpstr>
      <vt:lpstr>8.4 便捷方法</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vt:lpstr>
      <vt:lpstr>10.2 创建线程</vt:lpstr>
      <vt:lpstr>10.2 创建线程</vt:lpstr>
      <vt:lpstr>10.2 创建线程</vt:lpstr>
      <vt:lpstr>10.3 线程的生命周期</vt:lpstr>
      <vt:lpstr>10.3 线程的生命周期</vt:lpstr>
      <vt:lpstr>10.3 线程的生命周期</vt:lpstr>
      <vt:lpstr>10.4 并发与并行</vt:lpstr>
      <vt:lpstr>10.4 并发与并行</vt:lpstr>
      <vt:lpstr>10.5 GIL</vt:lpstr>
      <vt:lpstr>10.5 GIL</vt:lpstr>
      <vt:lpstr>10.6 Lock</vt:lpstr>
      <vt:lpstr>10.6 Lock</vt:lpstr>
      <vt:lpstr>10.7 用Queue构建pipeline协调各线程之间的工作</vt:lpstr>
      <vt:lpstr>10.7 用Queue构建pipeline协调各线程之间的工作</vt:lpstr>
      <vt:lpstr>10.7 Queue</vt:lpstr>
      <vt:lpstr>10.8 concurrent.futures 模块</vt:lpstr>
      <vt:lpstr>9.2 concurrent.futures 模块</vt:lpstr>
      <vt:lpstr>10.1 介绍</vt:lpstr>
      <vt:lpstr>10. 协程</vt:lpstr>
      <vt:lpstr>10.1 同步与异步，阻塞与非阻塞</vt:lpstr>
      <vt:lpstr>10.1 同步与异步，阻塞与非阻塞</vt:lpstr>
      <vt:lpstr>10.1 同步与异步，阻塞与非阻塞</vt:lpstr>
      <vt:lpstr>10.1 同步与异步，阻塞与非阻塞</vt:lpstr>
      <vt:lpstr>10.1 同步与异步，阻塞与非阻塞</vt:lpstr>
      <vt:lpstr>10.1 同步与异步，阻塞与非阻塞</vt:lpstr>
      <vt:lpstr>10.1 从爬虫说起</vt:lpstr>
      <vt:lpstr>10.1 从爬虫说起</vt:lpstr>
      <vt:lpstr>10.1 从爬虫说起</vt:lpstr>
      <vt:lpstr>10.1 从爬虫说起</vt:lpstr>
      <vt:lpstr>10.1 从爬虫说起</vt:lpstr>
      <vt:lpstr>10.1 从爬虫说起</vt:lpstr>
      <vt:lpstr>10.1 从爬虫说起</vt:lpstr>
      <vt:lpstr>10.1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一文</cp:lastModifiedBy>
  <cp:revision>582</cp:revision>
  <dcterms:created xsi:type="dcterms:W3CDTF">2020-11-26T02:45:00Z</dcterms:created>
  <dcterms:modified xsi:type="dcterms:W3CDTF">2021-10-09T01:10:20Z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KSOSaveFontToCloudKey">
    <vt:lpwstr>0_embed</vt:lpwstr>
  </property>
  <property fmtid="{D5CDD505-2E9C-101B-9397-08002B2CF9AE}" pid="4" name="ICV">
    <vt:lpwstr>9E69AC9E2C294D05A4D8F4BC50FB43A8</vt:lpwstr>
  </property>
</Properties>
</file>