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71" r:id="rId9"/>
    <p:sldId id="272" r:id="rId10"/>
    <p:sldId id="262" r:id="rId11"/>
    <p:sldId id="263" r:id="rId12"/>
    <p:sldId id="264" r:id="rId13"/>
    <p:sldId id="282" r:id="rId14"/>
    <p:sldId id="265" r:id="rId15"/>
    <p:sldId id="266" r:id="rId16"/>
    <p:sldId id="267" r:id="rId17"/>
    <p:sldId id="289" r:id="rId18"/>
    <p:sldId id="300" r:id="rId19"/>
    <p:sldId id="312" r:id="rId20"/>
    <p:sldId id="301" r:id="rId21"/>
    <p:sldId id="268" r:id="rId22"/>
    <p:sldId id="269" r:id="rId23"/>
    <p:sldId id="270" r:id="rId24"/>
    <p:sldId id="290" r:id="rId25"/>
    <p:sldId id="313" r:id="rId26"/>
    <p:sldId id="314" r:id="rId27"/>
    <p:sldId id="326" r:id="rId28"/>
    <p:sldId id="291" r:id="rId29"/>
    <p:sldId id="335" r:id="rId30"/>
    <p:sldId id="377" r:id="rId31"/>
    <p:sldId id="336" r:id="rId32"/>
    <p:sldId id="350" r:id="rId33"/>
    <p:sldId id="364" r:id="rId34"/>
    <p:sldId id="395" r:id="rId35"/>
    <p:sldId id="292" r:id="rId36"/>
    <p:sldId id="394" r:id="rId37"/>
    <p:sldId id="410" r:id="rId38"/>
    <p:sldId id="293" r:id="rId39"/>
    <p:sldId id="411" r:id="rId40"/>
    <p:sldId id="412" r:id="rId41"/>
    <p:sldId id="294" r:id="rId42"/>
    <p:sldId id="425" r:id="rId43"/>
    <p:sldId id="295" r:id="rId44"/>
    <p:sldId id="426" r:id="rId45"/>
    <p:sldId id="428" r:id="rId46"/>
    <p:sldId id="429" r:id="rId47"/>
    <p:sldId id="427" r:id="rId48"/>
    <p:sldId id="430" r:id="rId49"/>
    <p:sldId id="452" r:id="rId50"/>
    <p:sldId id="453" r:id="rId51"/>
    <p:sldId id="454" r:id="rId52"/>
    <p:sldId id="466" r:id="rId53"/>
    <p:sldId id="468" r:id="rId54"/>
    <p:sldId id="441" r:id="rId55"/>
    <p:sldId id="480" r:id="rId56"/>
    <p:sldId id="490" r:id="rId57"/>
    <p:sldId id="491" r:id="rId58"/>
    <p:sldId id="492" r:id="rId59"/>
    <p:sldId id="502" r:id="rId60"/>
    <p:sldId id="296" r:id="rId61"/>
    <p:sldId id="504" r:id="rId62"/>
    <p:sldId id="505" r:id="rId63"/>
    <p:sldId id="542" r:id="rId64"/>
    <p:sldId id="541" r:id="rId65"/>
    <p:sldId id="514" r:id="rId66"/>
    <p:sldId id="518" r:id="rId67"/>
    <p:sldId id="328" r:id="rId68"/>
    <p:sldId id="516" r:id="rId69"/>
    <p:sldId id="517" r:id="rId70"/>
    <p:sldId id="519" r:id="rId71"/>
    <p:sldId id="327" r:id="rId72"/>
    <p:sldId id="530" r:id="rId73"/>
    <p:sldId id="533" r:id="rId74"/>
    <p:sldId id="531" r:id="rId75"/>
    <p:sldId id="567" r:id="rId76"/>
    <p:sldId id="569" r:id="rId77"/>
    <p:sldId id="570" r:id="rId78"/>
    <p:sldId id="572" r:id="rId79"/>
    <p:sldId id="666" r:id="rId80"/>
    <p:sldId id="571" r:id="rId81"/>
    <p:sldId id="584" r:id="rId82"/>
    <p:sldId id="625" r:id="rId83"/>
    <p:sldId id="626" r:id="rId84"/>
    <p:sldId id="581" r:id="rId85"/>
    <p:sldId id="582" r:id="rId86"/>
    <p:sldId id="583" r:id="rId87"/>
    <p:sldId id="560" r:id="rId88"/>
    <p:sldId id="329" r:id="rId89"/>
    <p:sldId id="638" r:id="rId90"/>
    <p:sldId id="605" r:id="rId91"/>
    <p:sldId id="606" r:id="rId92"/>
    <p:sldId id="607" r:id="rId93"/>
    <p:sldId id="608" r:id="rId94"/>
    <p:sldId id="595" r:id="rId95"/>
    <p:sldId id="596" r:id="rId96"/>
    <p:sldId id="597" r:id="rId97"/>
    <p:sldId id="598" r:id="rId98"/>
    <p:sldId id="599" r:id="rId99"/>
    <p:sldId id="600" r:id="rId100"/>
    <p:sldId id="601" r:id="rId101"/>
    <p:sldId id="602" r:id="rId102"/>
    <p:sldId id="627" r:id="rId103"/>
    <p:sldId id="628" r:id="rId104"/>
    <p:sldId id="629" r:id="rId105"/>
    <p:sldId id="630" r:id="rId106"/>
    <p:sldId id="631" r:id="rId107"/>
    <p:sldId id="633" r:id="rId108"/>
    <p:sldId id="634" r:id="rId109"/>
    <p:sldId id="635" r:id="rId110"/>
    <p:sldId id="636" r:id="rId111"/>
    <p:sldId id="637" r:id="rId112"/>
    <p:sldId id="330" r:id="rId113"/>
    <p:sldId id="331" r:id="rId114"/>
    <p:sldId id="332" r:id="rId115"/>
    <p:sldId id="333" r:id="rId116"/>
    <p:sldId id="334" r:id="rId117"/>
  </p:sldIdLst>
  <p:sldSz cx="12192000" cy="6858000"/>
  <p:notesSz cx="6858000" cy="9144000"/>
  <p:embeddedFontLst>
    <p:embeddedFont>
      <p:font typeface="Aa小梨涡" panose="02010600010101010101" charset="-122"/>
      <p:regular r:id="rId121"/>
    </p:embeddedFont>
    <p:embeddedFont>
      <p:font typeface="微软雅黑" panose="020B0503020204020204" charset="-122"/>
      <p:regular r:id="rId122"/>
    </p:embeddedFont>
    <p:embeddedFont>
      <p:font typeface="Comic Sans MS" panose="030F0702030302020204" charset="0"/>
      <p:regular r:id="rId123"/>
      <p:bold r:id="rId124"/>
    </p:embeddedFont>
    <p:embeddedFont>
      <p:font typeface="Calibri" panose="020F0502020204030204" charset="0"/>
      <p:regular r:id="rId125"/>
      <p:bold r:id="rId126"/>
      <p:italic r:id="rId127"/>
      <p:boldItalic r:id="rId12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8" Type="http://schemas.openxmlformats.org/officeDocument/2006/relationships/font" Target="fonts/font8.fntdata"/><Relationship Id="rId127" Type="http://schemas.openxmlformats.org/officeDocument/2006/relationships/font" Target="fonts/font7.fntdata"/><Relationship Id="rId126" Type="http://schemas.openxmlformats.org/officeDocument/2006/relationships/font" Target="fonts/font6.fntdata"/><Relationship Id="rId125" Type="http://schemas.openxmlformats.org/officeDocument/2006/relationships/font" Target="fonts/font5.fntdata"/><Relationship Id="rId124" Type="http://schemas.openxmlformats.org/officeDocument/2006/relationships/font" Target="fonts/font4.fntdata"/><Relationship Id="rId123" Type="http://schemas.openxmlformats.org/officeDocument/2006/relationships/font" Target="fonts/font3.fntdata"/><Relationship Id="rId122" Type="http://schemas.openxmlformats.org/officeDocument/2006/relationships/font" Target="fonts/font2.fntdata"/><Relationship Id="rId121" Type="http://schemas.openxmlformats.org/officeDocument/2006/relationships/font" Target="fonts/font1.fntdata"/><Relationship Id="rId120" Type="http://schemas.openxmlformats.org/officeDocument/2006/relationships/tableStyles" Target="tableStyles.xml"/><Relationship Id="rId12" Type="http://schemas.openxmlformats.org/officeDocument/2006/relationships/slide" Target="slides/slide10.xml"/><Relationship Id="rId119" Type="http://schemas.openxmlformats.org/officeDocument/2006/relationships/viewProps" Target="viewProps.xml"/><Relationship Id="rId118" Type="http://schemas.openxmlformats.org/officeDocument/2006/relationships/presProps" Target="presProps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GIF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GIF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GIF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GIF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585" y="245745"/>
            <a:ext cx="311467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遍历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5150" y="121031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循环迭代列表，访问列表中的每一个元素。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1025" y="171069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遍历时获取索引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提供了枚举函数，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enumerate()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，在遍历列表元素的同时，获取每个元素的索引值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6955" y="336550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5150" y="388048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同时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遍历多个列表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函数，用于同时遍历两个或两个以上的列表。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73135" y="439102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150" y="480885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注意：作为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参数的那些列表中，只要有一个耗尽，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就不再继续迭代了，函数退出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5610" y="186690"/>
            <a:ext cx="36531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10.1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从爬虫说起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083810" y="2475865"/>
            <a:ext cx="1545590" cy="59944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857750" y="2371725"/>
            <a:ext cx="2096770" cy="60071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12. IO</a:t>
            </a:r>
            <a:endParaRPr lang="en-US" altLang="zh-CN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620000" flipV="1">
            <a:off x="4563110" y="2972435"/>
            <a:ext cx="239204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2760" y="186690"/>
            <a:ext cx="38061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12.1 IO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基础知识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计算机的组成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6675" y="2207260"/>
            <a:ext cx="4438650" cy="3267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4" grpId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2760" y="186690"/>
            <a:ext cx="38061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12.1 IO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基础知识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用户空间和内核空间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5930" y="1605280"/>
            <a:ext cx="11231880" cy="32334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由于CPU某些指令比较危险，如果错用会导致系统崩溃，为了保护系统，操作系统将内存空间划分为了两部分，一部分为</a:t>
            </a:r>
            <a:r>
              <a:rPr lang="zh-CN" altLang="en-US" sz="2200" u="sng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内核空间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，一部分为</a:t>
            </a:r>
            <a:r>
              <a:rPr lang="zh-CN" altLang="en-US" sz="2200" u="sng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用户空间。</a:t>
            </a:r>
            <a:endParaRPr lang="zh-CN" altLang="en-US" sz="2200" u="sng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内核空间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 Linux 内核的运行空间，用户空间是用户程序的运行空间；并且用户空间的程序不能直接读写内核空间的内存。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所有的系统资源管理都是在内核空间中完成的，比如读写磁盘文件、分配回收内存、从网络接口读写数据等等。应用程序是无法直接进行这样的操作的，但是可以通过内核提供的接口来完成这样的任务。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2760" y="186690"/>
            <a:ext cx="38061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12.1 IO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基础知识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IO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示例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5470" y="2767330"/>
            <a:ext cx="2204720" cy="25685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93640" y="2767330"/>
            <a:ext cx="2204720" cy="2568575"/>
          </a:xfrm>
          <a:prstGeom prst="rect">
            <a:avLst/>
          </a:prstGeom>
          <a:solidFill>
            <a:schemeClr val="accent2"/>
          </a:solidFill>
          <a:ln w="12700" cmpd="sng">
            <a:solidFill>
              <a:schemeClr val="tx1"/>
            </a:solidFill>
            <a:prstDash val="solid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07985" y="2767330"/>
            <a:ext cx="2204720" cy="256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1570" y="2901315"/>
            <a:ext cx="1169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用户态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11165" y="2901315"/>
            <a:ext cx="1169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内核态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25510" y="2901315"/>
            <a:ext cx="1169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硬件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525510" y="3449955"/>
            <a:ext cx="1369695" cy="39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20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磁盘文件</a:t>
            </a:r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8525510" y="4429760"/>
            <a:ext cx="1369695" cy="39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0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网卡</a:t>
            </a:r>
            <a:endParaRPr lang="zh-CN" altLang="en-US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16220" y="3449955"/>
            <a:ext cx="1559560" cy="398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0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Read缓冲区</a:t>
            </a:r>
            <a:endParaRPr lang="zh-CN" altLang="en-US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16220" y="4429760"/>
            <a:ext cx="1684655" cy="398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0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Socket缓冲区</a:t>
            </a:r>
            <a:endParaRPr lang="zh-CN" altLang="en-US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00275" y="3449955"/>
            <a:ext cx="1479550" cy="1586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583815" y="354330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进程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401570" y="4008755"/>
            <a:ext cx="1064260" cy="469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缓冲区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21" name="直接箭头连接符 20" title="DMA copy"/>
          <p:cNvCxnSpPr/>
          <p:nvPr/>
        </p:nvCxnSpPr>
        <p:spPr>
          <a:xfrm flipH="1">
            <a:off x="6875780" y="3649345"/>
            <a:ext cx="1649730" cy="0"/>
          </a:xfrm>
          <a:prstGeom prst="straightConnector1">
            <a:avLst/>
          </a:prstGeom>
          <a:ln w="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1"/>
            <a:endCxn id="19" idx="3"/>
          </p:cNvCxnSpPr>
          <p:nvPr/>
        </p:nvCxnSpPr>
        <p:spPr>
          <a:xfrm flipH="1">
            <a:off x="3465830" y="3649345"/>
            <a:ext cx="1850390" cy="594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4" idx="1"/>
          </p:cNvCxnSpPr>
          <p:nvPr/>
        </p:nvCxnSpPr>
        <p:spPr>
          <a:xfrm>
            <a:off x="3507740" y="4281805"/>
            <a:ext cx="1808480" cy="347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4" idx="3"/>
            <a:endCxn id="12" idx="1"/>
          </p:cNvCxnSpPr>
          <p:nvPr/>
        </p:nvCxnSpPr>
        <p:spPr>
          <a:xfrm>
            <a:off x="7000875" y="4629150"/>
            <a:ext cx="15246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217410" y="3365500"/>
            <a:ext cx="883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DMA copy</a:t>
            </a:r>
            <a:endParaRPr lang="en-US" altLang="zh-CN" sz="1200"/>
          </a:p>
        </p:txBody>
      </p:sp>
      <p:sp>
        <p:nvSpPr>
          <p:cNvPr id="28" name="文本框 27"/>
          <p:cNvSpPr txBox="1"/>
          <p:nvPr/>
        </p:nvSpPr>
        <p:spPr>
          <a:xfrm>
            <a:off x="7206615" y="4392295"/>
            <a:ext cx="883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DMA copy</a:t>
            </a:r>
            <a:endParaRPr lang="en-US" altLang="zh-CN" sz="1200"/>
          </a:p>
        </p:txBody>
      </p:sp>
      <p:sp>
        <p:nvSpPr>
          <p:cNvPr id="29" name="文本框 28"/>
          <p:cNvSpPr txBox="1"/>
          <p:nvPr/>
        </p:nvSpPr>
        <p:spPr>
          <a:xfrm rot="20520000">
            <a:off x="3965575" y="3655695"/>
            <a:ext cx="883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CPU copy</a:t>
            </a:r>
            <a:endParaRPr lang="zh-CN" altLang="en-US" sz="1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 rot="720000">
            <a:off x="3970020" y="4408805"/>
            <a:ext cx="883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CPU copy</a:t>
            </a:r>
            <a:endParaRPr lang="en-US" altLang="zh-CN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27" grpId="0"/>
      <p:bldP spid="27" grpId="1"/>
      <p:bldP spid="29" grpId="0"/>
      <p:bldP spid="29" grpId="1"/>
      <p:bldP spid="30" grpId="0"/>
      <p:bldP spid="30" grpId="1"/>
      <p:bldP spid="28" grpId="0"/>
      <p:bldP spid="28" grpId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26765" y="156845"/>
            <a:ext cx="575754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12.2 </a:t>
            </a:r>
            <a:r>
              <a:rPr>
                <a:latin typeface="Aa小梨涡" panose="02010600010101010101" charset="-122"/>
                <a:ea typeface="Aa小梨涡" panose="02010600010101010101" charset="-122"/>
              </a:rPr>
              <a:t>五种经典的 IO 模型</a:t>
            </a:r>
            <a:endParaRPr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阻塞式 IO 模型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pic>
        <p:nvPicPr>
          <p:cNvPr id="8" name="图片 7" descr="figur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3775" y="2290445"/>
            <a:ext cx="5124450" cy="3238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4" grpId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26765" y="156845"/>
            <a:ext cx="575754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12.2 </a:t>
            </a:r>
            <a:r>
              <a:rPr>
                <a:latin typeface="Aa小梨涡" panose="02010600010101010101" charset="-122"/>
                <a:ea typeface="Aa小梨涡" panose="02010600010101010101" charset="-122"/>
              </a:rPr>
              <a:t>五种经典的 IO 模型</a:t>
            </a:r>
            <a:endParaRPr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非阻塞 IO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pic>
        <p:nvPicPr>
          <p:cNvPr id="5" name="图片 4" descr="figure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6470" y="2132330"/>
            <a:ext cx="5132070" cy="3681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4" grpId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26765" y="156845"/>
            <a:ext cx="575754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12.2 </a:t>
            </a:r>
            <a:r>
              <a:rPr>
                <a:latin typeface="Aa小梨涡" panose="02010600010101010101" charset="-122"/>
                <a:ea typeface="Aa小梨涡" panose="02010600010101010101" charset="-122"/>
              </a:rPr>
              <a:t>五种经典的 IO 模型</a:t>
            </a:r>
            <a:endParaRPr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多路复用 IO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pic>
        <p:nvPicPr>
          <p:cNvPr id="5" name="图片 4" descr="figure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8985" y="2124075"/>
            <a:ext cx="5792470" cy="3640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4" grpId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26765" y="156845"/>
            <a:ext cx="575754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12.2 </a:t>
            </a:r>
            <a:r>
              <a:rPr>
                <a:latin typeface="Aa小梨涡" panose="02010600010101010101" charset="-122"/>
                <a:ea typeface="Aa小梨涡" panose="02010600010101010101" charset="-122"/>
              </a:rPr>
              <a:t>五种经典的 IO 模型</a:t>
            </a:r>
            <a:endParaRPr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信号驱动 IO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8620" y="1880870"/>
            <a:ext cx="6286500" cy="309562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091815" y="2751455"/>
            <a:ext cx="1252220" cy="60134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091180" y="3839845"/>
            <a:ext cx="1253490" cy="60134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5" grpId="0" animBg="1"/>
      <p:bldP spid="6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26765" y="156845"/>
            <a:ext cx="575754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12.2 </a:t>
            </a:r>
            <a:r>
              <a:rPr>
                <a:latin typeface="Aa小梨涡" panose="02010600010101010101" charset="-122"/>
                <a:ea typeface="Aa小梨涡" panose="02010600010101010101" charset="-122"/>
              </a:rPr>
              <a:t>五种经典的 IO 模型</a:t>
            </a:r>
            <a:endParaRPr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异步 IO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565" y="2205990"/>
            <a:ext cx="5848350" cy="3190875"/>
          </a:xfrm>
          <a:prstGeom prst="rect">
            <a:avLst/>
          </a:prstGeom>
        </p:spPr>
      </p:pic>
      <p:pic>
        <p:nvPicPr>
          <p:cNvPr id="5" name="图片 4" descr="figure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495" y="2205990"/>
            <a:ext cx="4581525" cy="323850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6532245" y="2369185"/>
            <a:ext cx="9525" cy="2795905"/>
          </a:xfrm>
          <a:prstGeom prst="line">
            <a:avLst/>
          </a:prstGeom>
          <a:ln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  <p:bldLst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排序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方法进行排序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自定义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从本质上看，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根据其对应的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的大小来对列表元素进行排序的。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algn="ctr"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list.sort(*, key=None, reverse=False)        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5213350" y="333311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150" y="386778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 指定一个函数，用于从每个列表元素中提取比较键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这个函数的特点是：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①只有一个参数，调用时，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自动用单个列表元素给这个参数赋值；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②返回一个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可比较的对象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，不一定是数值，还可以是list, tuple，但是dict不行。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21010" y="48501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69585" y="172021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" grpId="0"/>
      <p:bldP spid="3" grpId="1"/>
      <p:bldP spid="7" grpId="0" bldLvl="0" animBg="1"/>
      <p:bldP spid="7" grpId="1" animBg="1"/>
      <p:bldP spid="9" grpId="0"/>
      <p:bldP spid="9" grpId="1"/>
      <p:bldP spid="10" grpId="0"/>
      <p:bldP spid="10" grpId="1"/>
      <p:bldP spid="11" grpId="0"/>
      <p:bldP spid="11" grpId="1"/>
      <p:bldP spid="12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26765" y="156845"/>
            <a:ext cx="575754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12.2 </a:t>
            </a:r>
            <a:r>
              <a:rPr>
                <a:latin typeface="Aa小梨涡" panose="02010600010101010101" charset="-122"/>
                <a:ea typeface="Aa小梨涡" panose="02010600010101010101" charset="-122"/>
              </a:rPr>
              <a:t>五种经典的 IO 模型</a:t>
            </a:r>
            <a:endParaRPr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小结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非阻塞 IO、多路复用 IO、信号驱动 IO 这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种 IO 模型都需要用户进程自己把数据从内核缓冲区复制到用户缓存区，复制的过程会阻塞线程；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阻塞 IO、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异步 IO 不需要用户进程复制内核缓冲区数据。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4" grpId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字典与集合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集合是一系列无序的、唯一的元素组合。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字典是一系列由键（key）和值（value）配对组成的元素的集合，在 Python3.7+，字典被确定为有序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的值是唯一的。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85415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671570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574165" y="2616200"/>
            <a:ext cx="72009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594100" y="2616200"/>
            <a:ext cx="76136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495" y="3285490"/>
            <a:ext cx="11282045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d1 = {'name': 'jason', 'age': 20, 'gender': 'male'}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d2 = dict({'name': 'jason', 'age': 20, 'gender': 'male'})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d3 = dict([('name', 'jason'), ('age', 20), ('gender', 'male')])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d4 = dict(name='jason', age=20, gender='male')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4495" y="5222875"/>
            <a:ext cx="11282045" cy="922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{1, 2, 3}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set([1, 2, 3])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 bldLvl="0" animBg="1"/>
      <p:bldP spid="8" grpId="1" animBg="1"/>
      <p:bldP spid="9" grpId="0" bldLvl="0" animBg="1"/>
      <p:bldP spid="9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04495" y="400304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字典对象的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运算符使用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小结：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访问所有keys，dict.keys()；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访问所有values, dict.values()；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访问每一个键值对，dict.items()。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元素访问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字典元素的访问方式有两种：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①直接索引键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，如果键不存在，就会抛出异常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②字典对象调用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get(key, default) 方法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来进行索引。如果键不存在，调用 get() 函数可以返回一个默认值。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4495" y="34658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集合不支持索引操作，想要判断一个元素在不在集合内，可以用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来判断。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16500" y="53797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[3.1-1.py~3.1-4.py]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5880735" y="2559685"/>
            <a:ext cx="1118870" cy="196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15620" y="3458210"/>
            <a:ext cx="1890395" cy="273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/>
      <p:bldP spid="8" grpId="1"/>
      <p:bldP spid="13" grpId="0"/>
      <p:bldP spid="13" grpId="1"/>
      <p:bldP spid="11" grpId="0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65220" y="245745"/>
            <a:ext cx="465201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3.2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推导机制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0520" y="138874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字典和集合也有和列表类似的推导机制，编写算法时，可以通过这些推导机制来创建衍生的数据结构。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34235" y="19735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/>
      <p:bldP spid="11" grpId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42230" y="2381885"/>
            <a:ext cx="1748155" cy="72072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87420" y="2236470"/>
            <a:ext cx="48621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深入浅出字符序列</a:t>
            </a:r>
            <a:endParaRPr lang="en-US" altLang="zh-CN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3806825" y="2984500"/>
            <a:ext cx="4103370" cy="8636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4120"/>
            <a:ext cx="11281410" cy="5028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ASCII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个世纪60年代，美国制定了一套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128个字符的编码，对英语字符与二进制位之间的关系做了统一规定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这被称为 ASCII 码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随着计算机的普及，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128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个字符的编码远远不够，世界各国都推出各自的字符编码方式，中国有 GBK，日本有 JIS，台湾有 BIG5，没有统一的编码标准，交流起来极其麻烦。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实现互通，需要有一种字符集，将世界上所有的符号都纳入其中，每一个符号都给予一个独一无二的编码值（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code point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），这就是 Unicod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。例如，U+0041表示英语的大写字母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，U+4E25表示汉字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注意，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并未规定编码值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的存储和传输方式（转换为字节序列的方法），这就有了后来的 UTF-8、UTF-16和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等编码格式。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endParaRPr 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355465" y="217487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6060440" y="394906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465070" y="4356735"/>
            <a:ext cx="2377440" cy="317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796030" y="3927475"/>
            <a:ext cx="993775" cy="215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 bldLvl="0" animBg="1"/>
      <p:bldP spid="7" grpId="1" animBg="1"/>
      <p:bldP spid="3" grpId="0" bldLvl="0" animBg="1"/>
      <p:bldP spid="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4120"/>
            <a:ext cx="1128141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UTF-8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UTF-16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UTF-32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UTF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，Unicode Transformation Format，即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Unicode code point 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编码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，包括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UTF-16和 UTF-32，后面的数字表明至少使用多少个比特位（Bit）来存储字符。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UFT-8：一种变长的编码方案，互联网传输主用，使用 1~6 个字节来存储，其中，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ASCII 码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仍然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用单字节，而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汉字用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字节，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例如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 UTF-8 编码是E4B8A5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UTF-16：使用 2 个或者 4 个字节来存储，其中，大部分汉字采用两个字节编码；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UFT-32：固定使用 4 个字节的编码方案。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注意，只有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UFT-8是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ASCII 安全的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，因为UTF-32 和 UTF-16 都没有单字节编码。</a:t>
            </a:r>
            <a:endParaRPr 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4891405" y="2579370"/>
            <a:ext cx="659765" cy="19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4130040" y="4795520"/>
            <a:ext cx="1052195" cy="101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26110" y="2968625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bytes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str类型的实例采用unicode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字符集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，除此之外，无论采用utf8或其他编码形式，甚至不编码的字符序列都是bytes类型的实例。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bytes类型并不记录实例的编码格式，只是单纯把字符序列的一个字节作为处理单元。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253470" y="431609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6110" y="106299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类型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有两种表示字符序列的类型：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bytes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，实例包含原始的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位值，即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字符串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实例包含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6110" y="489077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编码检测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使用第三方库chardet，chardet.detect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(bytes)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3" grpId="0"/>
      <p:bldP spid="3" grpId="1"/>
      <p:bldP spid="4" grpId="0"/>
      <p:bldP spid="4" grpId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18105" y="1173480"/>
            <a:ext cx="1440180" cy="1440180"/>
            <a:chOff x="4355" y="1848"/>
            <a:chExt cx="2268" cy="2268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782" y="2325"/>
              <a:ext cx="1413" cy="1311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数据处理</a:t>
              </a:r>
              <a:endParaRPr lang="zh-CN" altLang="en-US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736725" y="2776220"/>
            <a:ext cx="1440180" cy="1440180"/>
            <a:chOff x="2262" y="4552"/>
            <a:chExt cx="2268" cy="2268"/>
          </a:xfrm>
        </p:grpSpPr>
        <p:sp>
          <p:nvSpPr>
            <p:cNvPr id="41994" name="Oval 9"/>
            <p:cNvSpPr>
              <a:spLocks noChangeArrowheads="1"/>
            </p:cNvSpPr>
            <p:nvPr/>
          </p:nvSpPr>
          <p:spPr bwMode="auto">
            <a:xfrm>
              <a:off x="2262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1" name="TextBox 17"/>
            <p:cNvSpPr>
              <a:spLocks noChangeArrowheads="1"/>
            </p:cNvSpPr>
            <p:nvPr/>
          </p:nvSpPr>
          <p:spPr bwMode="auto">
            <a:xfrm>
              <a:off x="2785" y="5128"/>
              <a:ext cx="1222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Web 开发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29230" y="4864100"/>
            <a:ext cx="1440180" cy="1440180"/>
            <a:chOff x="4530" y="7660"/>
            <a:chExt cx="2268" cy="2268"/>
          </a:xfrm>
        </p:grpSpPr>
        <p:sp>
          <p:nvSpPr>
            <p:cNvPr id="41995" name="Oval 10"/>
            <p:cNvSpPr>
              <a:spLocks noChangeArrowheads="1"/>
            </p:cNvSpPr>
            <p:nvPr/>
          </p:nvSpPr>
          <p:spPr bwMode="auto">
            <a:xfrm>
              <a:off x="4530" y="7660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2" name="TextBox 18"/>
            <p:cNvSpPr>
              <a:spLocks noChangeArrowheads="1"/>
            </p:cNvSpPr>
            <p:nvPr/>
          </p:nvSpPr>
          <p:spPr bwMode="auto">
            <a:xfrm>
              <a:off x="5052" y="8191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人工智能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308340" y="1172845"/>
            <a:ext cx="1440180" cy="1440180"/>
            <a:chOff x="13316" y="1847"/>
            <a:chExt cx="2268" cy="2268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3316" y="1847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" name="TextBox 16"/>
            <p:cNvSpPr>
              <a:spLocks noChangeArrowheads="1"/>
            </p:cNvSpPr>
            <p:nvPr/>
          </p:nvSpPr>
          <p:spPr bwMode="auto">
            <a:xfrm>
              <a:off x="13838" y="2425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语言简洁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860155" y="2871470"/>
            <a:ext cx="1440180" cy="1440180"/>
            <a:chOff x="15235" y="4552"/>
            <a:chExt cx="2268" cy="2268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5235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6" name="TextBox 16"/>
            <p:cNvSpPr>
              <a:spLocks noChangeArrowheads="1"/>
            </p:cNvSpPr>
            <p:nvPr/>
          </p:nvSpPr>
          <p:spPr bwMode="auto">
            <a:xfrm>
              <a:off x="15584" y="5130"/>
              <a:ext cx="1570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开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发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效率高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080375" y="4674235"/>
            <a:ext cx="1440180" cy="1440180"/>
            <a:chOff x="13647" y="7661"/>
            <a:chExt cx="2268" cy="2268"/>
          </a:xfrm>
        </p:grpSpPr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3647" y="7661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8" name="TextBox 16"/>
            <p:cNvSpPr>
              <a:spLocks noChangeArrowheads="1"/>
            </p:cNvSpPr>
            <p:nvPr/>
          </p:nvSpPr>
          <p:spPr bwMode="auto">
            <a:xfrm>
              <a:off x="14015" y="8238"/>
              <a:ext cx="153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可移植性强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4017645" y="2070100"/>
            <a:ext cx="1359535" cy="54038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3180080" y="3257550"/>
            <a:ext cx="1804670" cy="62357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3837305" y="4101465"/>
            <a:ext cx="1148080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6912610" y="1900555"/>
            <a:ext cx="1395095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 flipH="1">
            <a:off x="7268845" y="3478530"/>
            <a:ext cx="1542415" cy="2914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 flipH="1" flipV="1">
            <a:off x="6793230" y="4548505"/>
            <a:ext cx="1283335" cy="8375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4876800" y="2352040"/>
            <a:ext cx="2392045" cy="2517775"/>
          </a:xfrm>
          <a:custGeom>
            <a:avLst/>
            <a:gdLst>
              <a:gd name="connsiteX0" fmla="*/ 1884 w 3767"/>
              <a:gd name="connsiteY0" fmla="*/ 0 h 3965"/>
              <a:gd name="connsiteX1" fmla="*/ 3767 w 3767"/>
              <a:gd name="connsiteY1" fmla="*/ 1983 h 3965"/>
              <a:gd name="connsiteX2" fmla="*/ 1884 w 3767"/>
              <a:gd name="connsiteY2" fmla="*/ 3965 h 3965"/>
              <a:gd name="connsiteX3" fmla="*/ 0 w 3767"/>
              <a:gd name="connsiteY3" fmla="*/ 1983 h 3965"/>
              <a:gd name="connsiteX4" fmla="*/ 2049 w 3767"/>
              <a:gd name="connsiteY4" fmla="*/ 165 h 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7" h="3965">
                <a:moveTo>
                  <a:pt x="1884" y="0"/>
                </a:moveTo>
                <a:cubicBezTo>
                  <a:pt x="2924" y="0"/>
                  <a:pt x="3767" y="888"/>
                  <a:pt x="3767" y="1983"/>
                </a:cubicBezTo>
                <a:cubicBezTo>
                  <a:pt x="3767" y="3077"/>
                  <a:pt x="2924" y="3965"/>
                  <a:pt x="1884" y="3965"/>
                </a:cubicBezTo>
                <a:cubicBezTo>
                  <a:pt x="843" y="3965"/>
                  <a:pt x="0" y="3077"/>
                  <a:pt x="0" y="1983"/>
                </a:cubicBezTo>
                <a:cubicBezTo>
                  <a:pt x="0" y="888"/>
                  <a:pt x="843" y="0"/>
                  <a:pt x="2049" y="165"/>
                </a:cubicBezTo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9" name="Oval 14"/>
          <p:cNvSpPr>
            <a:spLocks noChangeArrowheads="1"/>
          </p:cNvSpPr>
          <p:nvPr/>
        </p:nvSpPr>
        <p:spPr bwMode="auto">
          <a:xfrm>
            <a:off x="4996180" y="2476500"/>
            <a:ext cx="2153285" cy="226631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2003" name="TextBox 19"/>
          <p:cNvSpPr txBox="1">
            <a:spLocks noChangeArrowheads="1"/>
          </p:cNvSpPr>
          <p:nvPr/>
        </p:nvSpPr>
        <p:spPr bwMode="auto">
          <a:xfrm>
            <a:off x="5106035" y="3257550"/>
            <a:ext cx="19342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000"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  <a:noFill/>
                <a:latin typeface="Aa小梨涡" panose="02010600010101010101" charset="-122"/>
                <a:ea typeface="Aa小梨涡" panose="02010600010101010101" charset="-122"/>
              </a:rPr>
              <a:t>Python</a:t>
            </a:r>
            <a:endParaRPr lang="en-US" sz="4000"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  <a:noFill/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8" grpId="0" bldLvl="0" animBg="1"/>
      <p:bldP spid="32" grpId="0" bldLvl="0" animBg="1"/>
      <p:bldP spid="33" grpId="0" bldLvl="0" animBg="1"/>
      <p:bldP spid="34" grpId="0" bldLvl="0" animBg="1"/>
      <p:bldP spid="23" grpId="0" bldLvl="0" animBg="1"/>
      <p:bldP spid="2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6335" y="186690"/>
            <a:ext cx="474980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字符串常用操作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1165" y="12141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字符串是由独立字符组成的一个序列，通常包含在单引号（''）双引号（""）或者三引号之中（''' '''或""" """，两者一样），比如下面几种写法完全一样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0530" y="2651760"/>
            <a:ext cx="11282045" cy="1337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'hello'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"hello"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s3 = """hello"""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1800" y="420687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2. 索引，切片和遍历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可以把字符串想象成一个由单个字符组成的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列表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所以，Python 的字符串同样支持索引，切片和遍历等等操作。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42360" y="51765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bldLvl="0" animBg="1"/>
      <p:bldP spid="9" grpId="1" animBg="1"/>
      <p:bldP spid="3" grpId="0"/>
      <p:bldP spid="3" grpId="1"/>
      <p:bldP spid="11" grpId="0"/>
      <p:bldP spid="1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2860" y="186690"/>
            <a:ext cx="47459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字符串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1510" y="12909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拼接和分割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字符串的拼接：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①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+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string1 + string2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string.join(iterable)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，用一个字符串来连接一个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可迭代对象的每一个元素，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其中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代表一个可迭代对象，例如，字符串，列表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7375" y="31292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068820" y="2719705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62555" y="3129280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510" y="366395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字符串的分割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string.split(separator)，表示把字符串按照 separator 分割成子字符串，并返回一个分割后子字符串组合的列表。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99180" y="465455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6" grpId="0" bldLvl="0" animBg="1"/>
      <p:bldP spid="6" grpId="1" animBg="1"/>
      <p:bldP spid="4" grpId="0" bldLvl="0" animBg="1"/>
      <p:bldP spid="4" grpId="1" animBg="1"/>
      <p:bldP spid="5" grpId="0"/>
      <p:bldP spid="5" grpId="1"/>
      <p:bldP spid="7" grpId="0"/>
      <p:bldP spid="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6960" y="235585"/>
            <a:ext cx="49587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字符串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052830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格式化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通常，我们使用一个字符串作为模板，模板中会有格式符。这些格式符为后续真实值预留位置，以呈现出真实值应该呈现的格式。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格式化函数：string.format()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{}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7045960" y="166243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75985" y="207200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[4.2-4.py]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bldLvl="0" animBg="1"/>
      <p:bldP spid="4" grpId="1" animBg="1"/>
      <p:bldP spid="7" grpId="0"/>
      <p:bldP spid="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05283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open()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0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open(file, mode='r', buffering=-1, encoding=None, errors=None, newline=None, closefd=True, opener=None)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593850" y="163195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4119880" y="163195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739265" y="2247900"/>
          <a:ext cx="853249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/>
                <a:gridCol w="2295525"/>
                <a:gridCol w="43414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mode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encoding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包含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‘b'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二进制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不考虑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不包含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'b'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指定用于解码或编码文件的编码的名称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bldLvl="0" animBg="1"/>
      <p:bldP spid="4" grpId="1" animBg="1"/>
      <p:bldP spid="3" grpId="0" bldLvl="0" animBg="1"/>
      <p:bldP spid="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33388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read()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1819275" y="4245610"/>
          <a:ext cx="853313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330"/>
                <a:gridCol w="2339340"/>
                <a:gridCol w="46964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encoding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read()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二进制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不考虑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读取字节流成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bytes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指定编码类型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用指定的编码方式对读取的二进制数据进行解码成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unicode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不指定编码类型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用平台依赖的默认编码方式对读取的二进制数据进行解码成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unicode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连接符 13"/>
          <p:cNvCxnSpPr/>
          <p:nvPr/>
        </p:nvCxnSpPr>
        <p:spPr>
          <a:xfrm>
            <a:off x="6842760" y="5605780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322820" y="6202045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write()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2"/>
            </p:custDataLst>
          </p:nvPr>
        </p:nvGraphicFramePr>
        <p:xfrm>
          <a:off x="1798955" y="1994535"/>
          <a:ext cx="853313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815"/>
                <a:gridCol w="70923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write(type)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二进制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type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必须是bytes-like对象，例如图片字节流，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bytes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类型的字符序列等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type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必须是字符串，即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unicode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字符序列，对其使用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encoding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参数指定的或者平台依赖的默认编码方法进行编码后保存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接连接符 18"/>
          <p:cNvCxnSpPr/>
          <p:nvPr/>
        </p:nvCxnSpPr>
        <p:spPr>
          <a:xfrm>
            <a:off x="4465955" y="2696210"/>
            <a:ext cx="1245235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465955" y="3063240"/>
            <a:ext cx="659765" cy="19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068310" y="3331210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6" grpId="0"/>
      <p:bldP spid="1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最佳实践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读取文件时，使用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'rb'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打开文件。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4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833370" y="2235835"/>
            <a:ext cx="65258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深入理解迭代器与生成器</a:t>
            </a:r>
            <a:endParaRPr lang="en-US" altLang="zh-CN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3030855" y="2470785"/>
            <a:ext cx="6348730" cy="3361690"/>
            <a:chOff x="4773" y="4491"/>
            <a:chExt cx="9998" cy="5294"/>
          </a:xfrm>
        </p:grpSpPr>
        <p:pic>
          <p:nvPicPr>
            <p:cNvPr id="3" name="图片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4773" y="4491"/>
              <a:ext cx="9999" cy="5295"/>
            </a:xfrm>
            <a:prstGeom prst="rect">
              <a:avLst/>
            </a:prstGeom>
          </p:spPr>
        </p:pic>
        <p:sp>
          <p:nvSpPr>
            <p:cNvPr id="6" name="任意多边形 5"/>
            <p:cNvSpPr/>
            <p:nvPr/>
          </p:nvSpPr>
          <p:spPr>
            <a:xfrm>
              <a:off x="6097" y="5078"/>
              <a:ext cx="1370" cy="645"/>
            </a:xfrm>
            <a:custGeom>
              <a:avLst/>
              <a:gdLst>
                <a:gd name="connsiteX0" fmla="*/ 716 w 1431"/>
                <a:gd name="connsiteY0" fmla="*/ 0 h 645"/>
                <a:gd name="connsiteX1" fmla="*/ 1431 w 1431"/>
                <a:gd name="connsiteY1" fmla="*/ 323 h 645"/>
                <a:gd name="connsiteX2" fmla="*/ 716 w 1431"/>
                <a:gd name="connsiteY2" fmla="*/ 645 h 645"/>
                <a:gd name="connsiteX3" fmla="*/ 0 w 1431"/>
                <a:gd name="connsiteY3" fmla="*/ 323 h 645"/>
                <a:gd name="connsiteX4" fmla="*/ 881 w 1431"/>
                <a:gd name="connsiteY4" fmla="*/ 165 h 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" h="645">
                  <a:moveTo>
                    <a:pt x="716" y="0"/>
                  </a:moveTo>
                  <a:cubicBezTo>
                    <a:pt x="1111" y="0"/>
                    <a:pt x="1431" y="144"/>
                    <a:pt x="1431" y="323"/>
                  </a:cubicBezTo>
                  <a:cubicBezTo>
                    <a:pt x="1431" y="501"/>
                    <a:pt x="1111" y="645"/>
                    <a:pt x="716" y="645"/>
                  </a:cubicBezTo>
                  <a:cubicBezTo>
                    <a:pt x="320" y="645"/>
                    <a:pt x="0" y="501"/>
                    <a:pt x="0" y="323"/>
                  </a:cubicBezTo>
                  <a:cubicBezTo>
                    <a:pt x="0" y="144"/>
                    <a:pt x="320" y="0"/>
                    <a:pt x="881" y="16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txBody>
            <a:bodyPr/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0939" y="4724"/>
              <a:ext cx="1858" cy="645"/>
            </a:xfrm>
            <a:custGeom>
              <a:avLst/>
              <a:gdLst>
                <a:gd name="connsiteX0" fmla="*/ 716 w 1431"/>
                <a:gd name="connsiteY0" fmla="*/ 0 h 645"/>
                <a:gd name="connsiteX1" fmla="*/ 1431 w 1431"/>
                <a:gd name="connsiteY1" fmla="*/ 323 h 645"/>
                <a:gd name="connsiteX2" fmla="*/ 716 w 1431"/>
                <a:gd name="connsiteY2" fmla="*/ 645 h 645"/>
                <a:gd name="connsiteX3" fmla="*/ 0 w 1431"/>
                <a:gd name="connsiteY3" fmla="*/ 323 h 645"/>
                <a:gd name="connsiteX4" fmla="*/ 881 w 1431"/>
                <a:gd name="connsiteY4" fmla="*/ 165 h 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" h="645">
                  <a:moveTo>
                    <a:pt x="716" y="0"/>
                  </a:moveTo>
                  <a:cubicBezTo>
                    <a:pt x="1111" y="0"/>
                    <a:pt x="1431" y="144"/>
                    <a:pt x="1431" y="323"/>
                  </a:cubicBezTo>
                  <a:cubicBezTo>
                    <a:pt x="1431" y="501"/>
                    <a:pt x="1111" y="645"/>
                    <a:pt x="716" y="645"/>
                  </a:cubicBezTo>
                  <a:cubicBezTo>
                    <a:pt x="320" y="645"/>
                    <a:pt x="0" y="501"/>
                    <a:pt x="0" y="323"/>
                  </a:cubicBezTo>
                  <a:cubicBezTo>
                    <a:pt x="0" y="144"/>
                    <a:pt x="320" y="0"/>
                    <a:pt x="881" y="16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txBody>
            <a:bodyPr/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1595" y="186690"/>
            <a:ext cx="440055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迭代器设计模式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迭代器（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是一种“设计模式”，和“观察者模式”、“访问者模式”同属于“面向任务的模式”，用于“执行及描述任务”。其目的是”提供一种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途径以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访问容器对象中各个元素，而又不暴露该对象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内部细节。”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329680" y="2129790"/>
            <a:ext cx="5282565" cy="6159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653415" y="2619375"/>
            <a:ext cx="3719830" cy="323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64515" y="573151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中，能从中获取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对象的容器又可以称为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（可迭代对象）。大部分内荐的容器，例如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tuple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，都是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9" grpId="0"/>
      <p:bldP spid="9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generator-u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" y="917575"/>
            <a:ext cx="10058400" cy="5641340"/>
          </a:xfrm>
          <a:prstGeom prst="rect">
            <a:avLst/>
          </a:prstGeom>
        </p:spPr>
      </p:pic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类图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924925" y="5811520"/>
            <a:ext cx="86995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9552305" y="4777105"/>
            <a:ext cx="73152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3373755" y="4878070"/>
            <a:ext cx="981710" cy="52959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773295" y="2459355"/>
            <a:ext cx="98171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373755" y="3806825"/>
            <a:ext cx="981710" cy="38989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bldLvl="0" animBg="1"/>
      <p:bldP spid="6" grpId="1" animBg="1"/>
      <p:bldP spid="7" grpId="0" bldLvl="0" animBg="1"/>
      <p:bldP spid="7" grpId="1" animBg="1"/>
      <p:bldP spid="9" grpId="0" bldLvl="0" animBg="1"/>
      <p:bldP spid="9" grpId="1" animBg="1"/>
      <p:bldP spid="11" grpId="0" bldLvl="0" animBg="1"/>
      <p:bldP spid="11" grpId="1" animBg="1"/>
      <p:bldP spid="12" grpId="0" bldLvl="0" animBg="1"/>
      <p:bldP spid="1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的方式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① for 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42345" y="589216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5785" y="4361815"/>
            <a:ext cx="11282045" cy="1437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iter(object[, sentinel])  #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通过调用容器的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__iter__() 方法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，返回其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next(iterator[, default])  # 通过调用 iterator 的 __next__() 方法获取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容器的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下一个元素。如  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            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器耗尽，则返回给定的default，如果没有默认值则触发 StopIteration。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150" y="2231390"/>
            <a:ext cx="11282045" cy="1437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element in iterable: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# do something with the element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pass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5785" y="37033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② iter()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两个函数的组合使用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4" grpId="0"/>
      <p:bldP spid="4" grpId="1"/>
      <p:bldP spid="5" grpId="0" bldLvl="0" animBg="1"/>
      <p:bldP spid="5" grpId="1" animBg="1"/>
      <p:bldP spid="8" grpId="0" bldLvl="0" animBg="1"/>
      <p:bldP spid="8" grpId="1" animBg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列表与元组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/>
          <p:cNvGraphicFramePr/>
          <p:nvPr/>
        </p:nvGraphicFramePr>
        <p:xfrm>
          <a:off x="3198495" y="1332865"/>
          <a:ext cx="5748020" cy="530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743575" imgH="5305425" progId="Paint.Picture">
                  <p:embed/>
                </p:oleObj>
              </mc:Choice>
              <mc:Fallback>
                <p:oleObj name="" r:id="rId1" imgW="5743575" imgH="530542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98495" y="1332865"/>
                        <a:ext cx="5748020" cy="530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迭代协议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3342005" y="4396740"/>
            <a:ext cx="2207895" cy="77851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342005" y="1891030"/>
            <a:ext cx="1680210" cy="78867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96070" y="637159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[5.2-2.py]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890010" y="911225"/>
            <a:ext cx="3063875" cy="2929890"/>
          </a:xfrm>
          <a:custGeom>
            <a:avLst/>
            <a:gdLst>
              <a:gd name="connisteX0" fmla="*/ 0 w 3063591"/>
              <a:gd name="connsiteY0" fmla="*/ 437792 h 2930167"/>
              <a:gd name="connisteX1" fmla="*/ 1495425 w 3063591"/>
              <a:gd name="connsiteY1" fmla="*/ 33932 h 2930167"/>
              <a:gd name="connisteX2" fmla="*/ 2947670 w 3063591"/>
              <a:gd name="connsiteY2" fmla="*/ 1245512 h 2930167"/>
              <a:gd name="connisteX3" fmla="*/ 2655570 w 3063591"/>
              <a:gd name="connsiteY3" fmla="*/ 2930167 h 2930167"/>
              <a:gd name="connisteX4" fmla="*/ 953770 w 3063591"/>
              <a:gd name="connsiteY4" fmla="*/ 3161942 h 293016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063591" h="2930168">
                <a:moveTo>
                  <a:pt x="0" y="437793"/>
                </a:moveTo>
                <a:cubicBezTo>
                  <a:pt x="269875" y="333018"/>
                  <a:pt x="906145" y="-127357"/>
                  <a:pt x="1495425" y="33933"/>
                </a:cubicBezTo>
                <a:cubicBezTo>
                  <a:pt x="2084705" y="195223"/>
                  <a:pt x="2715895" y="666393"/>
                  <a:pt x="2947670" y="1245513"/>
                </a:cubicBezTo>
                <a:cubicBezTo>
                  <a:pt x="3179445" y="1824633"/>
                  <a:pt x="3054350" y="2546628"/>
                  <a:pt x="2655570" y="2930168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169410" y="4116070"/>
            <a:ext cx="657225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bldLvl="0" animBg="1"/>
      <p:bldP spid="6" grpId="1" animBg="1"/>
      <p:bldP spid="7" grpId="0" bldLvl="0" animBg="1"/>
      <p:bldP spid="7" grpId="1" animBg="1"/>
      <p:bldP spid="11" grpId="0"/>
      <p:bldP spid="11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对象 8"/>
          <p:cNvGraphicFramePr/>
          <p:nvPr/>
        </p:nvGraphicFramePr>
        <p:xfrm>
          <a:off x="1207770" y="2199005"/>
          <a:ext cx="3919220" cy="116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2571750" imgH="762000" progId="Paint.Picture">
                  <p:embed/>
                </p:oleObj>
              </mc:Choice>
              <mc:Fallback>
                <p:oleObj name="" r:id="rId1" imgW="2571750" imgH="76200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7770" y="2199005"/>
                        <a:ext cx="3919220" cy="1161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5200650" y="2199005"/>
          <a:ext cx="5565140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4124325" imgH="2362200" progId="Paint.Picture">
                  <p:embed/>
                </p:oleObj>
              </mc:Choice>
              <mc:Fallback>
                <p:oleObj name="" r:id="rId3" imgW="4124325" imgH="2362200" progId="Paint.Picture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0650" y="2199005"/>
                        <a:ext cx="5565140" cy="318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470275" y="2673985"/>
            <a:ext cx="852805" cy="508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6909435" y="2818765"/>
            <a:ext cx="359410" cy="101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7530465" y="4126865"/>
            <a:ext cx="317500" cy="63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5916930" y="3258185"/>
            <a:ext cx="902335" cy="254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任意多边形 23"/>
          <p:cNvSpPr/>
          <p:nvPr/>
        </p:nvSpPr>
        <p:spPr>
          <a:xfrm>
            <a:off x="3714115" y="1414780"/>
            <a:ext cx="4034155" cy="1234440"/>
          </a:xfrm>
          <a:custGeom>
            <a:avLst/>
            <a:gdLst>
              <a:gd name="connisteX0" fmla="*/ 0 w 4034155"/>
              <a:gd name="connsiteY0" fmla="*/ 1074307 h 1234327"/>
              <a:gd name="connisteX1" fmla="*/ 828675 w 4034155"/>
              <a:gd name="connsiteY1" fmla="*/ 215787 h 1234327"/>
              <a:gd name="connisteX2" fmla="*/ 3465195 w 4034155"/>
              <a:gd name="connsiteY2" fmla="*/ 105932 h 1234327"/>
              <a:gd name="connisteX3" fmla="*/ 4034155 w 4034155"/>
              <a:gd name="connsiteY3" fmla="*/ 1234327 h 1234327"/>
              <a:gd name="connisteX4" fmla="*/ 3983990 w 4034155"/>
              <a:gd name="connsiteY4" fmla="*/ 1154317 h 123432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4034155" h="1234327">
                <a:moveTo>
                  <a:pt x="0" y="1074307"/>
                </a:moveTo>
                <a:cubicBezTo>
                  <a:pt x="113030" y="904762"/>
                  <a:pt x="135890" y="409462"/>
                  <a:pt x="828675" y="215787"/>
                </a:cubicBezTo>
                <a:cubicBezTo>
                  <a:pt x="1521460" y="22112"/>
                  <a:pt x="2823845" y="-97903"/>
                  <a:pt x="3465195" y="105932"/>
                </a:cubicBezTo>
                <a:cubicBezTo>
                  <a:pt x="4106545" y="309767"/>
                  <a:pt x="3930650" y="1024777"/>
                  <a:pt x="4034155" y="1234327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3663950" y="1211580"/>
            <a:ext cx="4138930" cy="1501775"/>
          </a:xfrm>
          <a:custGeom>
            <a:avLst/>
            <a:gdLst>
              <a:gd name="connisteX0" fmla="*/ 0 w 4139030"/>
              <a:gd name="connsiteY0" fmla="*/ 1247466 h 1501981"/>
              <a:gd name="connisteX1" fmla="*/ 489585 w 4139030"/>
              <a:gd name="connsiteY1" fmla="*/ 418791 h 1501981"/>
              <a:gd name="connisteX2" fmla="*/ 3235325 w 4139030"/>
              <a:gd name="connsiteY2" fmla="*/ 59381 h 1501981"/>
              <a:gd name="connisteX3" fmla="*/ 4094480 w 4139030"/>
              <a:gd name="connsiteY3" fmla="*/ 1377641 h 1501981"/>
              <a:gd name="connisteX4" fmla="*/ 3974465 w 4139030"/>
              <a:gd name="connsiteY4" fmla="*/ 1407486 h 1501981"/>
              <a:gd name="connisteX5" fmla="*/ 4094480 w 4139030"/>
              <a:gd name="connsiteY5" fmla="*/ 1457016 h 1501981"/>
              <a:gd name="connisteX6" fmla="*/ 4014470 w 4139030"/>
              <a:gd name="connsiteY6" fmla="*/ 1427171 h 150198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4139031" h="1501982">
                <a:moveTo>
                  <a:pt x="0" y="1247466"/>
                </a:moveTo>
                <a:cubicBezTo>
                  <a:pt x="43180" y="1088716"/>
                  <a:pt x="-157480" y="656281"/>
                  <a:pt x="489585" y="418791"/>
                </a:cubicBezTo>
                <a:cubicBezTo>
                  <a:pt x="1136650" y="181301"/>
                  <a:pt x="2514600" y="-132389"/>
                  <a:pt x="3235325" y="59381"/>
                </a:cubicBezTo>
                <a:cubicBezTo>
                  <a:pt x="3956050" y="251151"/>
                  <a:pt x="3946525" y="1107766"/>
                  <a:pt x="4094480" y="1377641"/>
                </a:cubicBezTo>
                <a:cubicBezTo>
                  <a:pt x="4242435" y="1647516"/>
                  <a:pt x="3974465" y="1391611"/>
                  <a:pt x="3974465" y="1407486"/>
                </a:cubicBezTo>
                <a:cubicBezTo>
                  <a:pt x="3974465" y="1423361"/>
                  <a:pt x="4086225" y="1453206"/>
                  <a:pt x="4094480" y="1457016"/>
                </a:cubicBezTo>
                <a:cubicBezTo>
                  <a:pt x="4102735" y="1460826"/>
                  <a:pt x="4032885" y="1434156"/>
                  <a:pt x="4014470" y="1427171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780155" y="1276985"/>
            <a:ext cx="3987800" cy="1312545"/>
          </a:xfrm>
          <a:custGeom>
            <a:avLst/>
            <a:gdLst>
              <a:gd name="connisteX0" fmla="*/ 3913 w 3987903"/>
              <a:gd name="connsiteY0" fmla="*/ 1182634 h 1312809"/>
              <a:gd name="connisteX1" fmla="*/ 493498 w 3987903"/>
              <a:gd name="connsiteY1" fmla="*/ 273949 h 1312809"/>
              <a:gd name="connisteX2" fmla="*/ 3349093 w 3987903"/>
              <a:gd name="connsiteY2" fmla="*/ 94244 h 1312809"/>
              <a:gd name="connisteX3" fmla="*/ 3987903 w 3987903"/>
              <a:gd name="connsiteY3" fmla="*/ 1312809 h 131280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987903" h="1312810">
                <a:moveTo>
                  <a:pt x="3913" y="1182635"/>
                </a:moveTo>
                <a:cubicBezTo>
                  <a:pt x="44553" y="1004200"/>
                  <a:pt x="-175792" y="491755"/>
                  <a:pt x="493498" y="273950"/>
                </a:cubicBezTo>
                <a:cubicBezTo>
                  <a:pt x="1162788" y="56145"/>
                  <a:pt x="2649958" y="-113400"/>
                  <a:pt x="3349093" y="94245"/>
                </a:cubicBezTo>
                <a:cubicBezTo>
                  <a:pt x="4048228" y="301890"/>
                  <a:pt x="3917418" y="1065795"/>
                  <a:pt x="3987903" y="1312810"/>
                </a:cubicBezTo>
              </a:path>
            </a:pathLst>
          </a:custGeom>
          <a:noFill/>
          <a:ln w="15875" cmpd="sng">
            <a:solidFill>
              <a:schemeClr val="accent1">
                <a:shade val="50000"/>
              </a:schemeClr>
            </a:solidFill>
            <a:prstDash val="sysDot"/>
            <a:tailEnd type="triangle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5563235" y="2719070"/>
            <a:ext cx="3237230" cy="1218565"/>
          </a:xfrm>
          <a:custGeom>
            <a:avLst/>
            <a:gdLst>
              <a:gd name="connisteX0" fmla="*/ 307659 w 3237343"/>
              <a:gd name="connsiteY0" fmla="*/ 0 h 1218565"/>
              <a:gd name="connisteX1" fmla="*/ 237809 w 3237343"/>
              <a:gd name="connsiteY1" fmla="*/ 1008380 h 1218565"/>
              <a:gd name="connisteX2" fmla="*/ 3013394 w 3237343"/>
              <a:gd name="connsiteY2" fmla="*/ 748665 h 1218565"/>
              <a:gd name="connisteX3" fmla="*/ 2933384 w 3237343"/>
              <a:gd name="connsiteY3" fmla="*/ 1218565 h 1218565"/>
              <a:gd name="connisteX4" fmla="*/ 2923859 w 3237343"/>
              <a:gd name="connsiteY4" fmla="*/ 1218565 h 12185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237343" h="1218565">
                <a:moveTo>
                  <a:pt x="307659" y="0"/>
                </a:moveTo>
                <a:cubicBezTo>
                  <a:pt x="238444" y="207010"/>
                  <a:pt x="-303211" y="858520"/>
                  <a:pt x="237809" y="1008380"/>
                </a:cubicBezTo>
                <a:cubicBezTo>
                  <a:pt x="778829" y="1158240"/>
                  <a:pt x="2474279" y="706755"/>
                  <a:pt x="3013394" y="748665"/>
                </a:cubicBezTo>
                <a:cubicBezTo>
                  <a:pt x="3552509" y="790575"/>
                  <a:pt x="2951164" y="1124585"/>
                  <a:pt x="2933384" y="1218565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sysDot"/>
            <a:tailEnd type="triangle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29" grpId="0" animBg="1"/>
      <p:bldP spid="29" grpId="1" animBg="1"/>
      <p:bldP spid="31" grpId="0" animBg="1"/>
      <p:bldP spid="31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7640" y="255905"/>
            <a:ext cx="41890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生成器表达式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031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生成器与内建数据类型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从上一小节的类图可以看出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和内建数据类型同源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——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都是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的子类。两者的核心区别在于，内建容器的每一个元素都会消耗内存，然而生成器的元素只有在使用时才会被计算出来。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5295" y="309689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生成器的定义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）生成器函数；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）生成器表达式，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generator expression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150" y="44907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生成器表达式的定义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生成器表达式是对列表推导和生成器的一种泛化，把列表推导式的中括号替换成小括号，就构成了生成器表达式。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3685" y="547179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7640" y="255905"/>
            <a:ext cx="41890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生成器表达式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031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生成器表达式的使用方式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generator_expression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... in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generator_expression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5295" y="290957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生成器表达式和列表推导式的性能比较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当需要操作大量元素时，生成器可以极大节约内存空间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73040" y="2188845"/>
            <a:ext cx="15455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[5.3-2.py, 5.3-3.py]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81620" y="3354070"/>
            <a:ext cx="15455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[5.3-4.py,]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5" grpId="0"/>
      <p:bldP spid="5" grpId="1"/>
      <p:bldP spid="9" grpId="0"/>
      <p:bldP spid="9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0690" y="264795"/>
            <a:ext cx="364236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79400" y="88074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如果一个函数用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替代了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return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它就是一个生成器函数。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9400" y="1863090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return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的比较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9400" y="486537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生成器函数的调用方式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步，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 generator_function_name()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步，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或者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... in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415290" y="2499360"/>
          <a:ext cx="11023600" cy="216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205"/>
                <a:gridCol w="5309235"/>
                <a:gridCol w="4709160"/>
              </a:tblGrid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endParaRPr lang="en-US" altLang="zh-CN" sz="1800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return</a:t>
                      </a:r>
                      <a:endParaRPr lang="en-US" altLang="zh-CN" sz="1800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  <a:sym typeface="+mn-ea"/>
                      </a:endParaRPr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相同点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都能返回其后表达式的值。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401320">
                <a:tc rowSpan="2"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  <a:p>
                      <a:pPr>
                        <a:buNone/>
                      </a:pP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不同点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一个函数可以有多条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语句；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一个函数只有一条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return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语句；</a:t>
                      </a:r>
                      <a:endParaRPr lang="zh-CN" altLang="en-US"/>
                    </a:p>
                  </a:txBody>
                  <a:tcPr/>
                </a:tc>
              </a:tr>
              <a:tr h="96266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只是暂停函数执行，保存它的所有状态，直至函数下次调用时，从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表达式往后继续执行。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return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会终止一个函数的执行。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3" grpId="0"/>
      <p:bldP spid="3" grpId="1"/>
      <p:bldP spid="5" grpId="0"/>
      <p:bldP spid="5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0690" y="264795"/>
            <a:ext cx="364236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88925" y="880745"/>
            <a:ext cx="11557635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执行逻辑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①调用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生成器函数，返回一个生成器对象（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注意，不会执行函数中的语句；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②第一次调用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时，从生成器函数体的第一行开始执行，直至第一条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表达式为止，并且以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后面的表达式的值作为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的返回值；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③再一次调用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next(generator_object)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时，从上一次暂停的地方开始执行，直至下一条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表达式为止，同样以下一条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后面的表达式的值作为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的返回值，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如果没有下一条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，抛出StopIteration异常。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09595" y="4036695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[5.4-1.py, 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5.4-2.py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925" y="456247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最佳实践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考虑用生成器来改写直接返回列表的函数。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16295" y="5043805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[5.4-3.py, 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5.4-4.py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/>
      <p:bldP spid="6" grpId="1"/>
      <p:bldP spid="3" grpId="0"/>
      <p:bldP spid="3" grpId="1"/>
      <p:bldP spid="4" grpId="0"/>
      <p:bldP spid="4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10380" y="2371725"/>
            <a:ext cx="2096770" cy="60071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565" y="245745"/>
            <a:ext cx="28968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参数传递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0060" y="1279525"/>
            <a:ext cx="11231880" cy="2784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值传递与引用传递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）值传递，通常就是拷贝参数的值，然后传递给函数里的新变量。这样，原变量和新变量之间互相独立，互不影响。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）引用传递，通常是指把参数的引用传给新的变量，这样，原变量和新变量就会指向同一块内存地址。如果改变了其中任何一个变量的值，那么另外一个变量也会相应地随之改变。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565" y="245745"/>
            <a:ext cx="28968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参数传递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314450"/>
            <a:ext cx="1123188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变量及其赋值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solidFill>
                  <a:srgbClr val="FF0000"/>
                </a:solidFill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变量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的赋值，只是表示让变量指向了某个对象，并不表示拷贝对象给变量；而一个对象，可以被多个变量所指向。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solidFill>
                  <a:srgbClr val="FF0000"/>
                </a:solidFill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可变对象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（列表，字典，集合等等）的改变，会影响所有指向该对象的变量。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）对于</a:t>
            </a:r>
            <a:r>
              <a:rPr lang="zh-CN" altLang="en-US" sz="2200">
                <a:solidFill>
                  <a:srgbClr val="FF0000"/>
                </a:solidFill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不可变对象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（字符串、整型、元组等等），所有指向该对象的变量的值总是一样的，也不会改变。但是通过某些操作（+= 等等）更新不可变对象的值时，会返回一个新的对象。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）变量可以被删除，但是对象无法被删除。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565" y="245745"/>
            <a:ext cx="28968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参数传递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31445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函数的参数传递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严格意义上讲，Python 的参数传递是赋值传递 （pass by assignment），或者叫作对象的引用传递（pass by object reference）。Python 里所有的数据类型都是对象，所以参数传递时，只是让新变量与原变量指向相同的对象而已，并不存在值传递或是引用传递一说。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63860" y="3115310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[6.1-1.py</a:t>
            </a:r>
            <a:r>
              <a:rPr lang="zh-CN" alt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，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6.1-2.py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060" y="344233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通过一个函数来改变某个变量的值，通常有两种方法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一种是直接将可变数据类型当作参数传入，直接在其上修改；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第二种则是创建一个新变量，来保存修改后的值，然后将其返回给原变量。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在实际工作中，我们更倾向于使用后者，因为其表达清晰明了，不易出错。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4202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9800" y="264795"/>
            <a:ext cx="29394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基本概念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91694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1165" y="1338580"/>
            <a:ext cx="112814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什么是列表和元组呢？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实际上，列表和元组，都是一个可以放置任意数据类型的有序集合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6045200" y="1664970"/>
            <a:ext cx="1744345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056245" y="1664970"/>
            <a:ext cx="61849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1165" y="218376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[1, 2, 'hello', 'world']  # "列表"中同时含有int和string类型的元素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('jason', 22)  # "元组"中同时含有int和string类型的元素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1800" y="468185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列表和元组都可以随意嵌套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165" y="528002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[[1, 2, 3], [4, 5]]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列表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的每一个元素也是一个列表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((1, 2, 3), (4, 5, 6))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元组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的每一个元素也是一个元组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1165" y="342582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两者有什么区别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“列表”是动态的，长度大小不固定，可以随意地增加、删减或者改变元素（mutable）。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“元组”是静态的，长度大小固定，无法增加删减或者改变（immutable）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0750" y="412305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[2.1-2.py]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87125" y="3629660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6" grpId="0" bldLvl="0" animBg="1"/>
      <p:bldP spid="6" grpId="1" animBg="1"/>
      <p:bldP spid="11" grpId="0" animBg="1"/>
      <p:bldP spid="11" grpId="1" animBg="1"/>
      <p:bldP spid="7" grpId="0" bldLvl="0" animBg="1"/>
      <p:bldP spid="7" grpId="1"/>
      <p:bldP spid="8" grpId="0" bldLvl="0" animBg="1"/>
      <p:bldP spid="8" grpId="1" animBg="1"/>
      <p:bldP spid="9" grpId="0"/>
      <p:bldP spid="9" grpId="1"/>
      <p:bldP spid="10" grpId="0"/>
      <p:bldP spid="10" grpId="1"/>
      <p:bldP spid="3" grpId="0"/>
      <p:bldP spid="3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8375" y="140335"/>
            <a:ext cx="5128260" cy="91059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生成器函数的陷阱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27444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迭代器耗尽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迭代器只能产生一轮结果，在抛出过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StopIteration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异常的迭代器或者生成器上面继续迭代第二轮，是不会有结果的。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06545" y="220535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2-1.py</a:t>
            </a:r>
            <a:r>
              <a:rPr lang="zh-CN" alt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，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276225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因素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之一，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构造器和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sum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函数的迭代机制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第一步，在容器上调用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函数，以取得容器的迭代器；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第二步，在迭代器上调用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函数，以得到容器的元素。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31785" y="369697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2-3.py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9915" y="422783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因素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之二，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迭代器协议的约定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）如果把迭代器对象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(iterator)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传给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函数，那么此函数会把该迭代器返回；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）反之，如果传给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函数的是个容器类型的对象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(iterable)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，那么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函数则每次都会返回新的迭代器对象。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939165" y="5652770"/>
            <a:ext cx="648335" cy="39243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5" grpId="0"/>
      <p:bldP spid="5" grpId="1"/>
      <p:bldP spid="6" grpId="0"/>
      <p:bldP spid="6" grpId="1"/>
      <p:bldP spid="7" grpId="0"/>
      <p:bldP spid="7" grpId="1"/>
      <p:bldP spid="8" grpId="0" bldLvl="0" animBg="1"/>
      <p:bldP spid="8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8375" y="140335"/>
            <a:ext cx="5128260" cy="91059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生成器函数的陷阱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27444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避开陷阱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核心思想是在每次迭代时都生成一个新的迭代器（生成器）对象。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9915" y="225615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）调用侧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每次遍历时都传入新建的生成器对象，而不使用变量。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9915" y="345122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）生成器侧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把生成器函数升级为容器类，把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__iter__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方法实现为生成器。如果查看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源代码，会发现这也正是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range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的做法，其实，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range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是一个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class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名，而非函数名。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84770" y="272224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55760" y="437197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2-5.py,6.2-6.py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参数分类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）关键字参数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）默认参数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）数量可变的位置参数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与其他编程语言一样，调用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函数时，可以根据函数定义的位置来传递参数。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15" y="2364740"/>
            <a:ext cx="11282045" cy="39382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#!/usr/bin/env python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coding=utf-8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def print_hello(name, sex):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	sex_dict = {1: u'先生', 2: u'女士'}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	print('hello %s %s!' %(name, sex_dict.get(sex, u'先生')))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	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两个参数的顺序必须一一对应，且少一个参数都不可以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print_hello('tanggu', 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" grpId="0" bldLvl="0" animBg="1"/>
      <p:bldP spid="8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89915" y="946785"/>
            <a:ext cx="11231880" cy="41306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关键字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采用关键字形式来指定参数值时，会在表示函数调用操作的那一对圆括号内，以赋值的格式，把参数名称和参数值分别放在等号左右两侧。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）关键字参数的顺序不限，只要把函数所要求的全部位置参数都指定即可；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函数中所有位置参数都可以按关键字传递；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）位置参数必须出现在关键字参数之前；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）关键字参数能阐明每个参数的意图；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）给函数添加新的行为时，可以使用带默认值的关键字参数，以便与原有的函数调用代码保持兼容。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5150" y="1329690"/>
            <a:ext cx="11321415" cy="35534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以下是用关键字参数正确调用函数的实例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print_hello('tanggu', sex=1)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print_hello(name='tanggu', sex=1)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print_hello(sex=1, name='tanggu')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以下是错误的调用方式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print_hello(1, name='tanggu')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print_hello(name='tanggu', 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print_hello(sex=1, 'tanggu')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93408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默认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定义函数时为参数提供默认值。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调用函数时可传可不传该默认参数的值；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）在定义和调用时，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所有位置参数必须出现在默认参数前。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15" y="2889885"/>
            <a:ext cx="11282045" cy="375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正确的默认参数定义方式--&gt; 位置参数在前，默认参数在后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print_hello(name, sex=1):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....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错误的定义方式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print_hello(sex=1, name):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....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调用时不传sex的值，则使用默认值1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print_hello('tanggu')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调用时传入sex的值，并指定为2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print_hello('tanggu', 2)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" grpId="0" bldLvl="0" animBg="1"/>
      <p:bldP spid="8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数量可变的位置参数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如果不确定调用时会传递多少个参数(不传参也可以)，在定义函数时，可以把最后那个位置参数前面加上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，表示数量可变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变长参数在传给函数时，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总是要先转化为元祖。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35240" y="261874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6.3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3096895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动态默认值参数的陷阱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参数的默认值并不会在每次执行函数时得到评估，而只会在程序加载模块（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文件）并读到本函数的定义时评估一次，一旦包含这段代码的模块被加载，参数的默认值就固定不变了。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如果参数的默认值是表达式，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{}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或者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等动态的值，可能会导致奇怪的行为。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316210" y="491871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6.3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-2.py, 6.3-3.py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6" grpId="0"/>
      <p:bldP spid="6" grpId="1"/>
      <p:bldP spid="3" grpId="0"/>
      <p:bldP spid="3" grpId="1"/>
      <p:bldP spid="4" grpId="0"/>
      <p:bldP spid="4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45796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中，一个标识符就是一个名字，比如变量名、函数名、类名等等，这些都是名字。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名字最终的作用在于找到其背后对应的那个对象。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总结一下可以创建（定义）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名字的语句，这些语句可以统称为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赋值操作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（assignment operations）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）赋值语句，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x 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value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）类定义，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class</a:t>
            </a:r>
            <a:r>
              <a:rPr lang="en-US" altLang="zh-CN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MyClass: ...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import</a:t>
            </a:r>
            <a:r>
              <a:rPr lang="en-US" altLang="zh-CN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module or from module import name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）函数定义，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def</a:t>
            </a:r>
            <a:r>
              <a:rPr lang="en-US" altLang="zh-CN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A()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）函数中定义的参数，def my_func(arg1, arg2,... argN): ...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960000">
            <a:off x="5332561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3038475" y="887730"/>
            <a:ext cx="621474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9590" y="2834005"/>
            <a:ext cx="11231880" cy="32334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名字空间的划分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每一个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文件被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视为一个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module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modules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及其内部的函数和类把整个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程序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分为四个区域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，在不同的区域中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的变量被保存在相互独立的名字空间之中：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）局部命名空间（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ocal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），一个函数或者类所定义的命名空间。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）闭包命名空间（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nclosing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），内嵌函数的外部函数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所定义的命名空间。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）全局命名空间（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lobal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），一个自定义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文件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所定义的命名空间。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）内建命名空间（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B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uilt-in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），Python 语言内置的名称，比如函数名 abs、char等等。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9590" y="128651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(Namespace)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又可以称为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命名空间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，名字以及其背后对应的对象以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(name, object)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的形式保存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之中。这样的关联关系可以称为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约束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7569200" y="3771900"/>
            <a:ext cx="1186180" cy="41846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3" grpId="0"/>
      <p:bldP spid="3" grpId="1"/>
      <p:bldP spid="4" grpId="0" bldLvl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6850" y="245745"/>
            <a:ext cx="412940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引用还是拷贝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0530" y="131889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赋值运算符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在 python 中赋值语句总是建立对象的引用值，而不是复制对象。因此，python 变量更像是指针，本质上是“标签”，是“引用”，而不是数据存储区域。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7235" y="2478405"/>
            <a:ext cx="10668000" cy="553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0530" y="42576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浅复制与深复制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800" y="468757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上个例子中使用的values[:]是所谓的“浅复制”，当列表对象有嵌套的时候也会产生出乎意料的错误。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0530" y="318135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当执行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上面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代码时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首先创建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赋值语句右侧的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“列表对象”，然后给它贴上名为 a 的标签。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3360" y="3554095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[2.2-1.py, 2.2-2.py, 2.2-3.py]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11045" y="5068570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[2.2-4.py, 2.2-5.py]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/>
      <p:bldP spid="8" grpId="0" bldLvl="0" animBg="1"/>
      <p:bldP spid="8" grpId="1" animBg="1"/>
      <p:bldP spid="5" grpId="0" bldLvl="0" animBg="1"/>
      <p:bldP spid="5" grpId="1"/>
      <p:bldP spid="4" grpId="0"/>
      <p:bldP spid="4" grpId="1"/>
      <p:bldP spid="3" grpId="0"/>
      <p:bldP spid="3" grpId="1"/>
      <p:bldP spid="12" grpId="0"/>
      <p:bldP spid="12" grpId="1"/>
      <p:bldP spid="6" grpId="0"/>
      <p:bldP spid="6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0060" y="1210310"/>
            <a:ext cx="1123188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变量作用域（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variable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scope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虽然变量在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时被保存在相互独立的命名空间中，但是，在不同的代码区域却可以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直接访问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多个命名空间之中的变量，这些区域被称为变量作用域。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和命名空间的划分类似，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支持四种作用域：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）Local Scope，一个函数或者类所定义的区域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）Enclosing Scope，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内嵌函数的外部函数所定义的区域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）Global Scope，自定义.py文件所定义的区域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）Built-in Scope，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内置系统文件所定义的区域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95095" y="2852420"/>
          <a:ext cx="853122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局部命名空间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 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闭包命名空间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全局命名空间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内建命名空间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Local Scope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</a:rPr>
                        <a:t>√</a:t>
                      </a:r>
                      <a:endParaRPr lang="zh-CN" altLang="en-US">
                        <a:latin typeface="Arial" panose="020B0604020202020204" pitchFamily="34" charset="0"/>
                        <a:ea typeface="Aa小梨涡" panose="02010600010101010101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Enclosing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sym typeface="+mn-ea"/>
                        </a:rPr>
                        <a:t> Scope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ea typeface="Aa小梨涡" panose="02010600010101010101" charset="-122"/>
                        </a:rPr>
                        <a:t>×</a:t>
                      </a:r>
                      <a:endParaRPr lang="zh-CN" altLang="en-US">
                        <a:latin typeface="Arial" panose="020B0604020202020204" pitchFamily="34" charset="0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Global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sym typeface="+mn-ea"/>
                        </a:rPr>
                        <a:t> Scope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Built-in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sym typeface="+mn-ea"/>
                        </a:rPr>
                        <a:t> Scope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80060" y="127635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名字空间与作用域的关系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在不同的作用域中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引用名字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会遵循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“LEGB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规则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（四个首字母分别代表Local, Enclosing, Global, and Built-in ）来顺序查找这个名字对应的对象，如下图所示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114040" y="4743450"/>
            <a:ext cx="6812915" cy="19685"/>
          </a:xfrm>
          <a:prstGeom prst="straightConnector1">
            <a:avLst/>
          </a:prstGeom>
          <a:ln w="539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6"/>
          <p:cNvSpPr/>
          <p:nvPr/>
        </p:nvSpPr>
        <p:spPr>
          <a:xfrm>
            <a:off x="4671695" y="2209800"/>
            <a:ext cx="1186180" cy="41846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bldLvl="0" animBg="1"/>
      <p:bldP spid="7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静态作用域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中，一个约束在程序正文的某个位置是否起作用，是由该约束在文本中的位置是否唯一决定的，而不是在运行时动态决定的。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也就是说，在第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点讲到的这个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顺序查找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的过程是在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被编译成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.pyc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时完成的，当时就决定了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在哪个命名空间之中寻找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某个位置被引用的变量。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44765" y="307340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6.4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6" grpId="0"/>
      <p:bldP spid="6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闭包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11506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函数的本质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的函数是一级对象（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first-class object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函数名就是变量名，和赋值语句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a=[1,2,3]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中的变量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没有区别，于是，可以把函数赋值给变量、把函数当成参数传给其他函数，甚至可以把函数作为返回值。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439039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闭包（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closure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）的创建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中要创建闭包需要同时满足三个条件：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）定义内嵌函数；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）这个内嵌函数必须引用其外围函数体中定义的变量；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）外层函数（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enclosing function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）必须返回这个嵌套函数。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300164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嵌套函数（nested function）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定义在另外一个函数（enclosing function）中的函数被称为内嵌函数。根据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节所讲，在内嵌函数体中，可以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所有4个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名字空间的变量。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68820" y="397383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6.5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5" grpId="0"/>
      <p:bldP spid="5" grpId="1"/>
      <p:bldP spid="3" grpId="0"/>
      <p:bldP spid="3" grpId="1"/>
      <p:bldP spid="6" grpId="0"/>
      <p:bldP spid="6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闭包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11506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闭包的优点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）闭包能避免使用全局变量（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global values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）当一个类中只有少数几个方法（通常是一个）时，闭包是一个更优雅的替代方案。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8855" y="253809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6.5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02069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获取嵌套函数的数据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因为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引用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名字时迥异的内部机制，导致外部函数在获取嵌套函数中的数据时可能会发生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scoping bug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33825" y="401002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6.5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-3.py</a:t>
            </a:r>
            <a:r>
              <a:rPr lang="zh-CN" alt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，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6.5-4.py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6" grpId="0"/>
      <p:bldP spid="6" grpId="1"/>
      <p:bldP spid="4" grpId="0"/>
      <p:bldP spid="4" grpId="1"/>
      <p:bldP spid="7" grpId="0"/>
      <p:bldP spid="7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装饰器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115060"/>
            <a:ext cx="1123188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问题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）身份认证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在实现RESTful API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时，有一些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API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无需登录就可以访问，例如浏览内容；但是另外一些需要登录，例如发布文章或留言。那么，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身份认证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是后者映射的响应函数所必须的前置操作。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）日志记录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在实际工作中，如果你怀疑某些函数的耗时过长，导致整个系统的 latency（延迟）增加，所以想在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线上测试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某些函数的执行时间。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装饰器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92011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装饰器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的定义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装饰器（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ecorator）其实就是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通过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一个包装器（wrapper）来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修改原函数的一些功能，使得原函数不需要修改。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例如，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身份认证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“记录函数运行时间”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就可以封装成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装饰器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，施加于任何有需要的函数之上。装饰器的本质是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闭包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59015" y="2386330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286004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@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语法糖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@decorator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就相当于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plain_fun =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decorator(plain_func)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，如此，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plain_fun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变量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并非对应着原函数对象，而是指向了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decorator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之中的闭包函数对象（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closure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4305935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带参数的装饰器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为了让装饰器有通用性，使其可以修饰任意参数列表的函数，装饰器的内嵌函数的参数列表中使用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操作符。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操作符：接收任意数量的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位置参数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操作符：接收任意数量的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关键字参数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7860" y="614362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7" grpId="0"/>
      <p:bldP spid="7" grpId="1"/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装饰器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96266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带有自定义参数的装饰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器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装饰器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除了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可以接受原函数任意类型和数量的参数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之外，还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可以接受自己定义的参数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此时，就要用到三层嵌套函数。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48785" y="194754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6-3.py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231330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 装饰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器的嵌套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之前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讲的例子都是一个装饰器的情况，但实际上，Python 也支持多个装饰器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，例如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4570" y="3273425"/>
            <a:ext cx="10402570" cy="16941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@decorator1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@decorator2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@decorator3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func():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...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5680" y="2834640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9915" y="506793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7.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类装饰器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前面主要讲了函数作为装饰器的用法，实际上，类也可以作为装饰器。类装饰器主要依赖于函数__call__()，每当你调用一个类的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实例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时，函数__call__()就会被执行一次。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45165" y="6045200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6-5.py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5" grpId="0"/>
      <p:bldP spid="5" grpId="1"/>
      <p:bldP spid="3" grpId="0"/>
      <p:bldP spid="3" grpId="1"/>
      <p:bldP spid="8" grpId="0" bldLvl="0" animBg="1"/>
      <p:bldP spid="8" grpId="1" animBg="1"/>
      <p:bldP spid="4" grpId="0"/>
      <p:bldP spid="4" grpId="1"/>
      <p:bldP spid="6" grpId="0"/>
      <p:bldP spid="6" grpId="1"/>
      <p:bldP spid="7" grpId="0"/>
      <p:bldP spid="7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873500" y="2371725"/>
            <a:ext cx="2969895" cy="60071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异常处理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2140" y="245745"/>
            <a:ext cx="356806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错误与异常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通常来说，程序中的错误至少包括两种，一种是语法错误，另一种则是异常。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所谓语法错误，就是代码不符合编程规范，无法被识别与执行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而异常则是指程序的语法正确，也可以被执行，但在执行过程中遇到了错误，抛出了异常。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4570" y="3236595"/>
            <a:ext cx="10402570" cy="29768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&gt;10 / 0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Traceback (most recent call last):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File "&lt;stdin&gt;", line 1, in &lt;module&gt;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ZeroDivisionError: integer division or modulo by zero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&gt;1 + [1, 2]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Traceback (most recent call last):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File "&lt;stdin&gt;", line 1, in &lt;module&gt;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TypeError: unsupported operand type(s) for +: 'int' and 'list'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bldLvl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5620" y="13620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索引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6255" y="1843405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和其他语言不同，Python 中的列表和元组都支持负数索引，-1 表示最后一个元素，-2 表示倒数第二个元素，以此类推。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255" y="2716530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[1, 2, 3, 4]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print('The last one: ', a[-1])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4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6255" y="3925570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切片的基础用法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255" y="4386580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使得开发者能够轻易地访问序列中的某些元素构成的子集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，由</a:t>
            </a:r>
            <a:r>
              <a:rPr lang="zh-CN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：运算符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实现，基本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写法是</a:t>
            </a:r>
            <a:r>
              <a:rPr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somelist[start:end]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，其中start所指的原始涵盖在切割后的范围内，而end所指的元素则不包括在切割结果之中。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/>
      <p:bldP spid="3" grpId="0" bldLvl="0" animBg="1"/>
      <p:bldP spid="3" grpId="1"/>
      <p:bldP spid="8" grpId="0" bldLvl="0" animBg="1"/>
      <p:bldP spid="8" grpId="1" animBg="1"/>
      <p:bldP spid="4" grpId="0" bldLvl="0" animBg="1"/>
      <p:bldP spid="4" grpId="1"/>
      <p:bldP spid="6" grpId="0" bldLvl="0" animBg="1"/>
      <p:bldP spid="6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8360" y="245745"/>
            <a:ext cx="541528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7.2 try/except/else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结构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try/except/else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结构可以清晰地描述出哪些异常会由自己的代码来处理、哪些异常会传播到上一级。如果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块没有发生异常，那么执行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else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有了这种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else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块，可以尽量减少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块内的代码量，使其更加易读。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尽量用异常来表示特殊情况。如此，调用者开到文档中所描述的异常之后，就会编写相应的代码来处理它们了。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4570" y="3730625"/>
            <a:ext cx="10402570" cy="233553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load_json_key(data, key):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try: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result_dict = json.loads(data)  # 可能引发ValueError异常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，自己处理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except ValueError as e: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raise KeyError from e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else: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return result_dict[key]       # 可能引发KeyError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，向上传播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bldLvl="0" animBg="1"/>
      <p:bldP spid="8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6240" y="186690"/>
            <a:ext cx="399923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7.3 finally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块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异常处理中，还有一个很常见的用法是 finally，经常和 try、except 放在一起来用。无论发生什么情况，finally block 中的语句都会被执行，哪怕前面的 try 和 excep block 中使用了 return 语句。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如果既要将异常向上传播，又要在异常发生时执行清理工作，那就可以用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try/finally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结构。这种结构有一种常见的用途，就是确保程序能够可靠低关闭文件句柄。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1220" y="3644900"/>
            <a:ext cx="10402570" cy="265620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此处可能引发IO异常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handle = open('/tmp/random_data.txt')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try: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# 可能引发UnicodeDEcode异常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data = handle.read()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finally: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# 总是在try语句结束后关闭文件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handle.close()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bldLvl="0" animBg="1"/>
      <p:bldP spid="8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6315" y="186690"/>
            <a:ext cx="53397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为</a:t>
            </a:r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API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定义根异常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45796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在为模块定义其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API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时，该模块所抛出的异常与模块里定义的函数和类一样，都是接口的一部分。虽然，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内置了一套异常体系，但是，在设计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API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时，还是应该自定义一套新的异常体系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——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在模块里提供一种根异常（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root Exception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），然后，令该模块所抛出的其他异常都继承自这个根异常。如此，可以把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API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的调用者与模块的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API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相隔离。这样做的好处包括：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调用者在使用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API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时，可以通过捕获根异常来提醒自己还有某种异常没有得到处理。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调用者可以用个捕获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Pyhont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内建的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Exception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基类，来帮助模块的研发者寻找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API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实现代码中隐藏的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bug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可以从模块的根异常里面，继承一类中间异常，并令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API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的调用者在不破坏原有调用代码的前提下，为这些中间异常分别编写具体的处理程序。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36535" y="531685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[7.4-1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9250" y="186690"/>
            <a:ext cx="66332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异常的使用场景与注意点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异常处理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通常在不确定某段代码能否成功执行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的情况下使用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，比如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文件读取、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数据库连接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json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解码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等等。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对于 flow-control（流程控制）的代码逻辑，一般不用异常处理，直接用条件语句解决就可以了。否则，会造成异常的滥用，对阅读、协作来说都是障碍。  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例如，查找字典中某个键对应的值时，绝不能写成左侧这种形式，写成右侧这样就好：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1220" y="3578225"/>
            <a:ext cx="4594225" cy="20148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 = {'name': 'jason', 'age': 20}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try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value = d['dob']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...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except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KeyError as err: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print('KeyError: {}'.format(err))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01155" y="4059555"/>
            <a:ext cx="4594225" cy="105283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if 'dob' in d: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value = d['dob']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...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312545" y="4587875"/>
            <a:ext cx="1830705" cy="0"/>
          </a:xfrm>
          <a:prstGeom prst="line">
            <a:avLst/>
          </a:prstGeom>
          <a:ln w="28575" cmpd="sng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138670" y="4763135"/>
            <a:ext cx="1830705" cy="0"/>
          </a:xfrm>
          <a:prstGeom prst="line">
            <a:avLst/>
          </a:prstGeom>
          <a:ln w="28575" cmpd="sng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右箭头 6"/>
          <p:cNvSpPr/>
          <p:nvPr/>
        </p:nvSpPr>
        <p:spPr>
          <a:xfrm>
            <a:off x="5558155" y="4453890"/>
            <a:ext cx="1054735" cy="29718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079500" y="2180590"/>
            <a:ext cx="1186180" cy="41846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bldLvl="0" animBg="1"/>
      <p:bldP spid="8" grpId="1" animBg="1"/>
      <p:bldP spid="3" grpId="0" bldLvl="0" animBg="1"/>
      <p:bldP spid="3" grpId="1" animBg="1"/>
      <p:bldP spid="9" grpId="0" bldLvl="0" animBg="1"/>
      <p:bldP spid="9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966210" y="2371725"/>
            <a:ext cx="3880485" cy="60071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8.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上下文管理器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043805" y="290195"/>
            <a:ext cx="1866265" cy="66167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4565" y="153035"/>
            <a:ext cx="2643505" cy="817245"/>
          </a:xfrm>
        </p:spPr>
        <p:txBody>
          <a:bodyPr>
            <a:normAutofit fontScale="90000"/>
          </a:bodyPr>
          <a:p>
            <a:r>
              <a:rPr lang="en-US">
                <a:latin typeface="Aa小梨涡" panose="02010600010101010101" charset="-122"/>
                <a:ea typeface="Aa小梨涡" panose="02010600010101010101" charset="-122"/>
              </a:rPr>
              <a:t>8.1 上下文</a:t>
            </a:r>
            <a:endParaRPr 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823460" y="807085"/>
            <a:ext cx="2232660" cy="9652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9425" y="106997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有些代码需要运行在特殊的情境之下，待执行完毕之后，又要撤销这种情境。包括保存和恢复各种全局状态，锁定和解锁资源，打开和关闭文件等等。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上述的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情境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被称为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程序上下文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上下文管理器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，方便情境的创建与清理。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4618355" y="145415"/>
            <a:ext cx="3430905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8220" y="186690"/>
            <a:ext cx="5115560" cy="817245"/>
          </a:xfrm>
        </p:spPr>
        <p:txBody>
          <a:bodyPr>
            <a:normAutofit/>
          </a:bodyPr>
          <a:p>
            <a:r>
              <a:rPr lang="en-US">
                <a:latin typeface="Aa小梨涡" panose="02010600010101010101" charset="-122"/>
                <a:ea typeface="Aa小梨涡" panose="02010600010101010101" charset="-122"/>
              </a:rPr>
              <a:t>8.2 上下文管理器</a:t>
            </a:r>
            <a:endParaRPr 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94835" y="845185"/>
            <a:ext cx="3401695" cy="125095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9425" y="1069975"/>
            <a:ext cx="11231880" cy="2784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实现了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上下文管理协议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的对象就是一个上下文管理器。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迭代协议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类似，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上下文管理协议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也包括两个魔法方法：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__enter__(self)，进入上下文时运行的函数，用来创建某种特殊情境。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__exit__(self, exc_type, exc_value, traceback)，退出上下文时运行的函数，用来清理情境。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4618355" y="145415"/>
            <a:ext cx="3430905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1200" y="208915"/>
            <a:ext cx="5689600" cy="817245"/>
          </a:xfrm>
        </p:spPr>
        <p:txBody>
          <a:bodyPr>
            <a:normAutofit/>
          </a:bodyPr>
          <a:p>
            <a:r>
              <a:rPr lang="en-US">
                <a:latin typeface="Aa小梨涡" panose="02010600010101010101" charset="-122"/>
                <a:ea typeface="Aa小梨涡" panose="02010600010101010101" charset="-122"/>
              </a:rPr>
              <a:t>8.2 上下文管理器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94835" y="845185"/>
            <a:ext cx="3401695" cy="125095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9425" y="1022350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上下文管理器的使用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——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上下文管理器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通常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配合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 语句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使用，语法如下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1015" y="2130425"/>
            <a:ext cx="3568065" cy="7321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with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expression [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as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target]: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suite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0695" y="2953385"/>
            <a:ext cx="1123188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 语句的执行过程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: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对上下文表达式 (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expression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) 求值以获得一个上下文管理器。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载入上下文管理器的 __enter__() 以便后续使用。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载入上下文管理器的 __exit__() 以便后续使用。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调用上下文管理器的 __enter__() 方法。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如果 with 语句中包含一个目标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target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__enter__() 的返回值将被赋值给它。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执行语句体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suite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7.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调用上下文管理器的 __exit__() 方法。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80100" y="612203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[8.2-1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bldLvl="0" animBg="1"/>
      <p:bldP spid="8" grpId="1" animBg="1"/>
      <p:bldP spid="3" grpId="0"/>
      <p:bldP spid="3" grpId="1"/>
      <p:bldP spid="7" grpId="0"/>
      <p:bldP spid="7" grpId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4618355" y="145415"/>
            <a:ext cx="3430905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2955" y="208915"/>
            <a:ext cx="3481070" cy="817245"/>
          </a:xfrm>
        </p:spPr>
        <p:txBody>
          <a:bodyPr>
            <a:normAutofit/>
          </a:bodyPr>
          <a:p>
            <a:r>
              <a:rPr lang="en-US">
                <a:latin typeface="Aa小梨涡" panose="02010600010101010101" charset="-122"/>
                <a:ea typeface="Aa小梨涡" panose="02010600010101010101" charset="-122"/>
              </a:rPr>
              <a:t>8.3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异常处理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94835" y="845185"/>
            <a:ext cx="3401695" cy="125095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0580" y="3018155"/>
            <a:ext cx="2105025" cy="419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520" y="1915795"/>
            <a:ext cx="3314700" cy="296227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264660" y="3227070"/>
            <a:ext cx="2865755" cy="7683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87925" y="3018155"/>
            <a:ext cx="14185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Aa小梨涡" panose="02010600010101010101" charset="-122"/>
                <a:ea typeface="Aa小梨涡" panose="02010600010101010101" charset="-122"/>
              </a:rPr>
              <a:t>在语义上等价于</a:t>
            </a:r>
            <a:endParaRPr lang="zh-CN" altLang="en-US" sz="1200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9425" y="1022350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语句的本质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4618355" y="145415"/>
            <a:ext cx="3430905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8160" y="200660"/>
            <a:ext cx="3533775" cy="817245"/>
          </a:xfrm>
        </p:spPr>
        <p:txBody>
          <a:bodyPr>
            <a:normAutofit/>
          </a:bodyPr>
          <a:p>
            <a:r>
              <a:rPr 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8.3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异常处理</a:t>
            </a:r>
            <a:endParaRPr 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94835" y="845185"/>
            <a:ext cx="3401695" cy="125095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9425" y="1069975"/>
            <a:ext cx="11231880" cy="5028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异常处理流程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）如果在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(EXPRESSION)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和__enter__()执行期间发生了异常，直接抛给上层调用者。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）如果在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语句块（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SUITE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）中发生异常，则执行__exit__(self, exc_type, exc_value, traceback)，以退出关联到此对象的运行时上下文，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exit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函数的后三个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参数描述了导致上下文退出的异常。 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并且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__exit__()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的返回值决定了如何处理这个异常：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False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: 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抛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给上层调用者；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True: 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屏蔽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此异常（即避免其被传播）。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）无论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语句块是否发生异常，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finally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块总是会被执行，只是为了避免重复执行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__exit__()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，先进行了标志判断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——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只有当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语句块（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SUITE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是无异常地退出时，才会执行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__exit__(self,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None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,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None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,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None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96155" y="5566410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[8.3-1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6730" y="1408430"/>
            <a:ext cx="10668000" cy="1938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print('First four:', a[:4])</a:t>
            </a:r>
            <a:r>
              <a:rPr sz="2000" baseline="30000">
                <a:solidFill>
                  <a:schemeClr val="tx1"/>
                </a:solidFill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①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['a', 'b', 'c', 'd'] 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print('Last four: ', a[-4:])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②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['e', 'f', 'g', 'h']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print('Middle two: ', a[3:-3])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③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['d', 'e']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255" y="3757295"/>
            <a:ext cx="11281410" cy="1614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“如果从列表开头获取切片，那就不要在start写上0，而是应该留空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“如果切片一直要取到列表末尾，那就把end留空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“在指定切片起止索引时，若要从列表尾部向前算，则可以使用负值来表示相关偏移量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  <p:bldP spid="7" grpId="0" bldLvl="0" animBg="1"/>
      <p:bldP spid="7" grpId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3280" y="186690"/>
            <a:ext cx="31045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8.4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便捷方法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contextlib.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contextmanager装饰器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类似于生成器函数简化了迭代协议的实现，当使用内置模块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contextlib提供的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装饰器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contextmanager来装饰一个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生成器函数</a:t>
            </a:r>
            <a:r>
              <a:rPr lang="zh-CN" altLang="en-US" sz="22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，它将返回一个实现了必要的 __enter__() 和__exit__() 方法的上下文管理器，即可用在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语句之中了，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contextmanager的源代码如下。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0287000" y="2947035"/>
            <a:ext cx="1532255" cy="675640"/>
          </a:xfrm>
          <a:custGeom>
            <a:avLst/>
            <a:gdLst>
              <a:gd name="connisteX0" fmla="*/ 504775 w 1532034"/>
              <a:gd name="connsiteY0" fmla="*/ 97631 h 675842"/>
              <a:gd name="connisteX1" fmla="*/ 15825 w 1532034"/>
              <a:gd name="connsiteY1" fmla="*/ 155416 h 675842"/>
              <a:gd name="connisteX2" fmla="*/ 284430 w 1532034"/>
              <a:gd name="connsiteY2" fmla="*/ 644366 h 675842"/>
              <a:gd name="connisteX3" fmla="*/ 1405840 w 1532034"/>
              <a:gd name="connsiteY3" fmla="*/ 538956 h 675842"/>
              <a:gd name="connisteX4" fmla="*/ 1357580 w 1532034"/>
              <a:gd name="connsiteY4" fmla="*/ 107791 h 675842"/>
              <a:gd name="connisteX5" fmla="*/ 533350 w 1532034"/>
              <a:gd name="connsiteY5" fmla="*/ 40481 h 675842"/>
              <a:gd name="connisteX6" fmla="*/ 619710 w 1532034"/>
              <a:gd name="connsiteY6" fmla="*/ 97631 h 675842"/>
              <a:gd name="connisteX7" fmla="*/ 495250 w 1532034"/>
              <a:gd name="connsiteY7" fmla="*/ 11906 h 675842"/>
              <a:gd name="connisteX8" fmla="*/ 514300 w 1532034"/>
              <a:gd name="connsiteY8" fmla="*/ 2381 h 67584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1532034" h="675842">
                <a:moveTo>
                  <a:pt x="504776" y="97631"/>
                </a:moveTo>
                <a:cubicBezTo>
                  <a:pt x="401906" y="99536"/>
                  <a:pt x="59641" y="46196"/>
                  <a:pt x="15826" y="155416"/>
                </a:cubicBezTo>
                <a:cubicBezTo>
                  <a:pt x="-27989" y="264636"/>
                  <a:pt x="6301" y="567531"/>
                  <a:pt x="284431" y="644366"/>
                </a:cubicBezTo>
                <a:cubicBezTo>
                  <a:pt x="562561" y="721201"/>
                  <a:pt x="1191211" y="646271"/>
                  <a:pt x="1405841" y="538956"/>
                </a:cubicBezTo>
                <a:cubicBezTo>
                  <a:pt x="1620471" y="431641"/>
                  <a:pt x="1532206" y="207486"/>
                  <a:pt x="1357581" y="107791"/>
                </a:cubicBezTo>
                <a:cubicBezTo>
                  <a:pt x="1182956" y="8096"/>
                  <a:pt x="680671" y="42386"/>
                  <a:pt x="533351" y="40481"/>
                </a:cubicBezTo>
                <a:cubicBezTo>
                  <a:pt x="386031" y="38576"/>
                  <a:pt x="627331" y="103346"/>
                  <a:pt x="619711" y="97631"/>
                </a:cubicBezTo>
                <a:cubicBezTo>
                  <a:pt x="612091" y="91916"/>
                  <a:pt x="516206" y="30956"/>
                  <a:pt x="495251" y="11906"/>
                </a:cubicBezTo>
                <a:cubicBezTo>
                  <a:pt x="474296" y="-7144"/>
                  <a:pt x="507951" y="2381"/>
                  <a:pt x="514301" y="2381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0585" y="3564890"/>
            <a:ext cx="10402570" cy="16941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contextmanager(</a:t>
            </a:r>
            <a:r>
              <a:rPr lang="en-US" altLang="zh-CN" sz="2000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func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@wraps(func)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def helper(*args, **kwds):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return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_GeneratorContextManager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altLang="zh-CN" sz="2000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func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args, kwds)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return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helper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2692400" y="2574925"/>
            <a:ext cx="1715770" cy="517525"/>
          </a:xfrm>
          <a:custGeom>
            <a:avLst/>
            <a:gdLst>
              <a:gd name="connisteX0" fmla="*/ 0 w 1715770"/>
              <a:gd name="connsiteY0" fmla="*/ 133985 h 517525"/>
              <a:gd name="connisteX1" fmla="*/ 450850 w 1715770"/>
              <a:gd name="connsiteY1" fmla="*/ 38735 h 517525"/>
              <a:gd name="connisteX2" fmla="*/ 1016000 w 1715770"/>
              <a:gd name="connsiteY2" fmla="*/ 0 h 517525"/>
              <a:gd name="connisteX3" fmla="*/ 1533525 w 1715770"/>
              <a:gd name="connsiteY3" fmla="*/ 38735 h 517525"/>
              <a:gd name="connisteX4" fmla="*/ 1715770 w 1715770"/>
              <a:gd name="connsiteY4" fmla="*/ 95885 h 517525"/>
              <a:gd name="connisteX5" fmla="*/ 1668145 w 1715770"/>
              <a:gd name="connsiteY5" fmla="*/ 517525 h 5175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715770" h="517525">
                <a:moveTo>
                  <a:pt x="0" y="133985"/>
                </a:moveTo>
                <a:lnTo>
                  <a:pt x="450850" y="38735"/>
                </a:lnTo>
                <a:lnTo>
                  <a:pt x="1016000" y="0"/>
                </a:lnTo>
                <a:lnTo>
                  <a:pt x="1533525" y="38735"/>
                </a:lnTo>
                <a:lnTo>
                  <a:pt x="1715770" y="95885"/>
                </a:lnTo>
                <a:lnTo>
                  <a:pt x="1668145" y="517525"/>
                </a:ln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2673350" y="2642235"/>
            <a:ext cx="1696720" cy="402590"/>
          </a:xfrm>
          <a:custGeom>
            <a:avLst/>
            <a:gdLst>
              <a:gd name="connsiteX0" fmla="*/ 1336 w 2672"/>
              <a:gd name="connsiteY0" fmla="*/ 0 h 634"/>
              <a:gd name="connsiteX1" fmla="*/ 2672 w 2672"/>
              <a:gd name="connsiteY1" fmla="*/ 317 h 634"/>
              <a:gd name="connsiteX2" fmla="*/ 1336 w 2672"/>
              <a:gd name="connsiteY2" fmla="*/ 634 h 634"/>
              <a:gd name="connsiteX3" fmla="*/ 0 w 2672"/>
              <a:gd name="connsiteY3" fmla="*/ 317 h 634"/>
              <a:gd name="connsiteX4" fmla="*/ 1501 w 2672"/>
              <a:gd name="connsiteY4" fmla="*/ 165 h 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2" h="634">
                <a:moveTo>
                  <a:pt x="1336" y="0"/>
                </a:moveTo>
                <a:cubicBezTo>
                  <a:pt x="2074" y="0"/>
                  <a:pt x="2672" y="142"/>
                  <a:pt x="2672" y="317"/>
                </a:cubicBezTo>
                <a:cubicBezTo>
                  <a:pt x="2672" y="492"/>
                  <a:pt x="2074" y="634"/>
                  <a:pt x="1336" y="634"/>
                </a:cubicBezTo>
                <a:cubicBezTo>
                  <a:pt x="598" y="634"/>
                  <a:pt x="0" y="492"/>
                  <a:pt x="0" y="317"/>
                </a:cubicBezTo>
                <a:cubicBezTo>
                  <a:pt x="0" y="142"/>
                  <a:pt x="598" y="0"/>
                  <a:pt x="1501" y="165"/>
                </a:cubicBezTo>
              </a:path>
            </a:pathLst>
          </a:custGeom>
          <a:noFill/>
          <a:ln w="12700" cmpd="sng">
            <a:solidFill>
              <a:srgbClr val="FF0000"/>
            </a:solidFill>
            <a:prstDash val="solid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10" name="曲线连接符 9"/>
          <p:cNvCxnSpPr/>
          <p:nvPr/>
        </p:nvCxnSpPr>
        <p:spPr>
          <a:xfrm rot="16200000" flipV="1">
            <a:off x="3799205" y="3385185"/>
            <a:ext cx="1524000" cy="901065"/>
          </a:xfrm>
          <a:prstGeom prst="curvedConnector3">
            <a:avLst>
              <a:gd name="adj1" fmla="val 49979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bldLvl="0" animBg="1"/>
      <p:bldP spid="8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3280" y="186690"/>
            <a:ext cx="31045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8.4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便捷方法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被装饰的生成器函数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contextlib.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contextmanager装饰的函数必须是只有一条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语句的生成器函数，下面是一个抽象的示例，展示如何确保正确的资源管理：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0287000" y="2947035"/>
            <a:ext cx="1532255" cy="675640"/>
          </a:xfrm>
          <a:custGeom>
            <a:avLst/>
            <a:gdLst>
              <a:gd name="connisteX0" fmla="*/ 504775 w 1532034"/>
              <a:gd name="connsiteY0" fmla="*/ 97631 h 675842"/>
              <a:gd name="connisteX1" fmla="*/ 15825 w 1532034"/>
              <a:gd name="connsiteY1" fmla="*/ 155416 h 675842"/>
              <a:gd name="connisteX2" fmla="*/ 284430 w 1532034"/>
              <a:gd name="connsiteY2" fmla="*/ 644366 h 675842"/>
              <a:gd name="connisteX3" fmla="*/ 1405840 w 1532034"/>
              <a:gd name="connsiteY3" fmla="*/ 538956 h 675842"/>
              <a:gd name="connisteX4" fmla="*/ 1357580 w 1532034"/>
              <a:gd name="connsiteY4" fmla="*/ 107791 h 675842"/>
              <a:gd name="connisteX5" fmla="*/ 533350 w 1532034"/>
              <a:gd name="connsiteY5" fmla="*/ 40481 h 675842"/>
              <a:gd name="connisteX6" fmla="*/ 619710 w 1532034"/>
              <a:gd name="connsiteY6" fmla="*/ 97631 h 675842"/>
              <a:gd name="connisteX7" fmla="*/ 495250 w 1532034"/>
              <a:gd name="connsiteY7" fmla="*/ 11906 h 675842"/>
              <a:gd name="connisteX8" fmla="*/ 514300 w 1532034"/>
              <a:gd name="connsiteY8" fmla="*/ 2381 h 67584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1532034" h="675842">
                <a:moveTo>
                  <a:pt x="504776" y="97631"/>
                </a:moveTo>
                <a:cubicBezTo>
                  <a:pt x="401906" y="99536"/>
                  <a:pt x="59641" y="46196"/>
                  <a:pt x="15826" y="155416"/>
                </a:cubicBezTo>
                <a:cubicBezTo>
                  <a:pt x="-27989" y="264636"/>
                  <a:pt x="6301" y="567531"/>
                  <a:pt x="284431" y="644366"/>
                </a:cubicBezTo>
                <a:cubicBezTo>
                  <a:pt x="562561" y="721201"/>
                  <a:pt x="1191211" y="646271"/>
                  <a:pt x="1405841" y="538956"/>
                </a:cubicBezTo>
                <a:cubicBezTo>
                  <a:pt x="1620471" y="431641"/>
                  <a:pt x="1532206" y="207486"/>
                  <a:pt x="1357581" y="107791"/>
                </a:cubicBezTo>
                <a:cubicBezTo>
                  <a:pt x="1182956" y="8096"/>
                  <a:pt x="680671" y="42386"/>
                  <a:pt x="533351" y="40481"/>
                </a:cubicBezTo>
                <a:cubicBezTo>
                  <a:pt x="386031" y="38576"/>
                  <a:pt x="627331" y="103346"/>
                  <a:pt x="619711" y="97631"/>
                </a:cubicBezTo>
                <a:cubicBezTo>
                  <a:pt x="612091" y="91916"/>
                  <a:pt x="516206" y="30956"/>
                  <a:pt x="495251" y="11906"/>
                </a:cubicBezTo>
                <a:cubicBezTo>
                  <a:pt x="474296" y="-7144"/>
                  <a:pt x="507951" y="2381"/>
                  <a:pt x="514301" y="2381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1220" y="2725420"/>
            <a:ext cx="10402570" cy="29768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@contextmanager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managed_resource(*args, **kwds):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# Code to acquire resource, e.g.: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resource = acquire_resource(*args, **kwds)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en-US" altLang="zh-CN" sz="2000" b="1" i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try</a:t>
            </a:r>
            <a:r>
              <a:rPr lang="en-US" altLang="zh-CN" sz="2000" i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yield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resource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en-US" altLang="zh-CN" sz="2000" b="1" i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finally</a:t>
            </a:r>
            <a:r>
              <a:rPr lang="en-US" altLang="zh-CN" sz="2000" i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# Code to release resource, e.g.: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release_resource(resource)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 bldLvl="0" animBg="1"/>
      <p:bldP spid="9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56565" y="1598930"/>
            <a:ext cx="11231880" cy="2784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yield语句之前的代码，就相当于__enter__里的内容；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yield语句之后的代码，就相当于__exit__ 里的内容；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yield的返回值被提供给with语句中as关键字所指定的目标变量（target）；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try/finally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结构是必须的，保证即使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语句体中发生异常，也能执行清理工作。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为什么是这样呢？感兴趣的同学可以查看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_GeneratorContextManager类的源码中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__enter__()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__exit__()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的实现，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https://github.com/python/cpython/blob/master/Lib/contextlib.py#L101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3280" y="186690"/>
            <a:ext cx="31045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8.4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便捷方法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0287000" y="2947035"/>
            <a:ext cx="1532255" cy="675640"/>
          </a:xfrm>
          <a:custGeom>
            <a:avLst/>
            <a:gdLst>
              <a:gd name="connisteX0" fmla="*/ 504775 w 1532034"/>
              <a:gd name="connsiteY0" fmla="*/ 97631 h 675842"/>
              <a:gd name="connisteX1" fmla="*/ 15825 w 1532034"/>
              <a:gd name="connsiteY1" fmla="*/ 155416 h 675842"/>
              <a:gd name="connisteX2" fmla="*/ 284430 w 1532034"/>
              <a:gd name="connsiteY2" fmla="*/ 644366 h 675842"/>
              <a:gd name="connisteX3" fmla="*/ 1405840 w 1532034"/>
              <a:gd name="connsiteY3" fmla="*/ 538956 h 675842"/>
              <a:gd name="connisteX4" fmla="*/ 1357580 w 1532034"/>
              <a:gd name="connsiteY4" fmla="*/ 107791 h 675842"/>
              <a:gd name="connisteX5" fmla="*/ 533350 w 1532034"/>
              <a:gd name="connsiteY5" fmla="*/ 40481 h 675842"/>
              <a:gd name="connisteX6" fmla="*/ 619710 w 1532034"/>
              <a:gd name="connsiteY6" fmla="*/ 97631 h 675842"/>
              <a:gd name="connisteX7" fmla="*/ 495250 w 1532034"/>
              <a:gd name="connsiteY7" fmla="*/ 11906 h 675842"/>
              <a:gd name="connisteX8" fmla="*/ 514300 w 1532034"/>
              <a:gd name="connsiteY8" fmla="*/ 2381 h 67584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1532034" h="675842">
                <a:moveTo>
                  <a:pt x="504776" y="97631"/>
                </a:moveTo>
                <a:cubicBezTo>
                  <a:pt x="401906" y="99536"/>
                  <a:pt x="59641" y="46196"/>
                  <a:pt x="15826" y="155416"/>
                </a:cubicBezTo>
                <a:cubicBezTo>
                  <a:pt x="-27989" y="264636"/>
                  <a:pt x="6301" y="567531"/>
                  <a:pt x="284431" y="644366"/>
                </a:cubicBezTo>
                <a:cubicBezTo>
                  <a:pt x="562561" y="721201"/>
                  <a:pt x="1191211" y="646271"/>
                  <a:pt x="1405841" y="538956"/>
                </a:cubicBezTo>
                <a:cubicBezTo>
                  <a:pt x="1620471" y="431641"/>
                  <a:pt x="1532206" y="207486"/>
                  <a:pt x="1357581" y="107791"/>
                </a:cubicBezTo>
                <a:cubicBezTo>
                  <a:pt x="1182956" y="8096"/>
                  <a:pt x="680671" y="42386"/>
                  <a:pt x="533351" y="40481"/>
                </a:cubicBezTo>
                <a:cubicBezTo>
                  <a:pt x="386031" y="38576"/>
                  <a:pt x="627331" y="103346"/>
                  <a:pt x="619711" y="97631"/>
                </a:cubicBezTo>
                <a:cubicBezTo>
                  <a:pt x="612091" y="91916"/>
                  <a:pt x="516206" y="30956"/>
                  <a:pt x="495251" y="11906"/>
                </a:cubicBezTo>
                <a:cubicBezTo>
                  <a:pt x="474296" y="-7144"/>
                  <a:pt x="507951" y="2381"/>
                  <a:pt x="514301" y="2381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968355" y="385000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[8.4-1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5" grpId="0"/>
      <p:bldP spid="5" grpId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3280" y="186690"/>
            <a:ext cx="31045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8.4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便捷方法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099820"/>
            <a:ext cx="11231880" cy="32334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异常处理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当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复合语句的语句体（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SUITE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）发生异常时，会调用上下文管理器的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__exit__()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。然而，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_GeneratorContextManager类中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__exit__()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的实现会把这个异常又抛给被装饰的生成器函数，所以，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如果要屏蔽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语句体的异常，可以在生成器函数中使用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try/except/finally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结构；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）如果没有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except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块所抛出的任何异常，都会由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表达式重新抛出，这使得开发者可以在辅助函数里面捕获它。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0287000" y="2947035"/>
            <a:ext cx="1532255" cy="675640"/>
          </a:xfrm>
          <a:custGeom>
            <a:avLst/>
            <a:gdLst>
              <a:gd name="connisteX0" fmla="*/ 504775 w 1532034"/>
              <a:gd name="connsiteY0" fmla="*/ 97631 h 675842"/>
              <a:gd name="connisteX1" fmla="*/ 15825 w 1532034"/>
              <a:gd name="connsiteY1" fmla="*/ 155416 h 675842"/>
              <a:gd name="connisteX2" fmla="*/ 284430 w 1532034"/>
              <a:gd name="connsiteY2" fmla="*/ 644366 h 675842"/>
              <a:gd name="connisteX3" fmla="*/ 1405840 w 1532034"/>
              <a:gd name="connsiteY3" fmla="*/ 538956 h 675842"/>
              <a:gd name="connisteX4" fmla="*/ 1357580 w 1532034"/>
              <a:gd name="connsiteY4" fmla="*/ 107791 h 675842"/>
              <a:gd name="connisteX5" fmla="*/ 533350 w 1532034"/>
              <a:gd name="connsiteY5" fmla="*/ 40481 h 675842"/>
              <a:gd name="connisteX6" fmla="*/ 619710 w 1532034"/>
              <a:gd name="connsiteY6" fmla="*/ 97631 h 675842"/>
              <a:gd name="connisteX7" fmla="*/ 495250 w 1532034"/>
              <a:gd name="connsiteY7" fmla="*/ 11906 h 675842"/>
              <a:gd name="connisteX8" fmla="*/ 514300 w 1532034"/>
              <a:gd name="connsiteY8" fmla="*/ 2381 h 67584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1532034" h="675842">
                <a:moveTo>
                  <a:pt x="504776" y="97631"/>
                </a:moveTo>
                <a:cubicBezTo>
                  <a:pt x="401906" y="99536"/>
                  <a:pt x="59641" y="46196"/>
                  <a:pt x="15826" y="155416"/>
                </a:cubicBezTo>
                <a:cubicBezTo>
                  <a:pt x="-27989" y="264636"/>
                  <a:pt x="6301" y="567531"/>
                  <a:pt x="284431" y="644366"/>
                </a:cubicBezTo>
                <a:cubicBezTo>
                  <a:pt x="562561" y="721201"/>
                  <a:pt x="1191211" y="646271"/>
                  <a:pt x="1405841" y="538956"/>
                </a:cubicBezTo>
                <a:cubicBezTo>
                  <a:pt x="1620471" y="431641"/>
                  <a:pt x="1532206" y="207486"/>
                  <a:pt x="1357581" y="107791"/>
                </a:cubicBezTo>
                <a:cubicBezTo>
                  <a:pt x="1182956" y="8096"/>
                  <a:pt x="680671" y="42386"/>
                  <a:pt x="533351" y="40481"/>
                </a:cubicBezTo>
                <a:cubicBezTo>
                  <a:pt x="386031" y="38576"/>
                  <a:pt x="627331" y="103346"/>
                  <a:pt x="619711" y="97631"/>
                </a:cubicBezTo>
                <a:cubicBezTo>
                  <a:pt x="612091" y="91916"/>
                  <a:pt x="516206" y="30956"/>
                  <a:pt x="495251" y="11906"/>
                </a:cubicBezTo>
                <a:cubicBezTo>
                  <a:pt x="474296" y="-7144"/>
                  <a:pt x="507951" y="2381"/>
                  <a:pt x="514301" y="2381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0060" y="433324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考虑以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contextlibe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语句来改写可复用的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try/finally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代码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当程序中大量出现逻辑类似的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try/finally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代码块时，可以考虑用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contextmanager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装饰器和生成器对程序进行改造，不仅是代码更加整洁，而且可以提升复用程度。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083810" y="2475865"/>
            <a:ext cx="1545590" cy="59944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936365" y="2346325"/>
            <a:ext cx="4319905" cy="60071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9. Python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多线程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620000" flipV="1">
            <a:off x="4563110" y="2972435"/>
            <a:ext cx="239204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5610" y="186690"/>
            <a:ext cx="36531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9.1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并发与并行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并发（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concurrency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并发的意思是说，计算机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似乎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是在同一时间做着很多不同的事。例如，某台电脑如果只有一个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CPU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，那么操作系统就会在各程序之间迅速切换，使其都有机会运行在这一个处理器上面。这种交错执行程序的方式，造成了一种假象，使我们以为这些程序可以同时运行。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0060" y="368363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并行（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parallelism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并行的意思则是说，计算机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确实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是在同一时间做着很多不同的事。具备多个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CPU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核心的计算机能够同时执行多个程序。各程序中的指令都分别运行在每一个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CPU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内核上面，于是，这些程序能够在同一时刻向前推进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6900545" y="2069465"/>
            <a:ext cx="661670" cy="402590"/>
          </a:xfrm>
          <a:custGeom>
            <a:avLst/>
            <a:gdLst>
              <a:gd name="connsiteX0" fmla="*/ 1336 w 2672"/>
              <a:gd name="connsiteY0" fmla="*/ 0 h 634"/>
              <a:gd name="connsiteX1" fmla="*/ 2672 w 2672"/>
              <a:gd name="connsiteY1" fmla="*/ 317 h 634"/>
              <a:gd name="connsiteX2" fmla="*/ 1336 w 2672"/>
              <a:gd name="connsiteY2" fmla="*/ 634 h 634"/>
              <a:gd name="connsiteX3" fmla="*/ 0 w 2672"/>
              <a:gd name="connsiteY3" fmla="*/ 317 h 634"/>
              <a:gd name="connsiteX4" fmla="*/ 1501 w 2672"/>
              <a:gd name="connsiteY4" fmla="*/ 165 h 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2" h="634">
                <a:moveTo>
                  <a:pt x="1336" y="0"/>
                </a:moveTo>
                <a:cubicBezTo>
                  <a:pt x="2074" y="0"/>
                  <a:pt x="2672" y="142"/>
                  <a:pt x="2672" y="317"/>
                </a:cubicBezTo>
                <a:cubicBezTo>
                  <a:pt x="2672" y="492"/>
                  <a:pt x="2074" y="634"/>
                  <a:pt x="1336" y="634"/>
                </a:cubicBezTo>
                <a:cubicBezTo>
                  <a:pt x="598" y="634"/>
                  <a:pt x="0" y="492"/>
                  <a:pt x="0" y="317"/>
                </a:cubicBezTo>
                <a:cubicBezTo>
                  <a:pt x="0" y="142"/>
                  <a:pt x="598" y="0"/>
                  <a:pt x="1501" y="165"/>
                </a:cubicBezTo>
              </a:path>
            </a:pathLst>
          </a:custGeom>
          <a:noFill/>
          <a:ln w="12700" cmpd="sng">
            <a:solidFill>
              <a:srgbClr val="FF0000"/>
            </a:solidFill>
            <a:prstDash val="solid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9" grpId="0" animBg="1"/>
      <p:bldP spid="9" grpId="1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5610" y="186690"/>
            <a:ext cx="36531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9.1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并发与并行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区别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并行与并发的关键区别在于能不能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提速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speedup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。某程序若是并行程序，其中有两条不同的执行路径都在平行地向前推进，则总任务的执行时间会减半，执行速度会变为普通程序的两倍。反之，假如该程序是并发程序，那么它即使可以用看似平行的方式分别执行多条路径，也依然不会使总任务的执行速度得到提升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5930" y="3682365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使用场景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并发通常应用于 I/O 操作频繁的场景，比如你要从网站上下载多个文件，I/O 操作的时间可能会比 CPU 运行处理的时间长得多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而并行则更多应用于 CPU heavy 的场景，比如 MapReduce 中的并行计算，为了加快运行速度，一般会用多台机器、多个处理器来完成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5610" y="186690"/>
            <a:ext cx="36531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9.1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并发与并行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32334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实现并发与并行的方式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进程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process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章）实现并行；并且，同时支持两种并发形式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——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线程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thread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）与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协程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coroutine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10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章）。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Python3.2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之前，常用到标准库中的threading（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实现多线程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）和multiprocessing（实现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多进程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）模块；但是，在那之后，标准库为我们提供了concurrent.futures模块，它提供了ThreadPoolExecutor和ProcessPoolExecutor两个类，实现了对threading和multiprocessing的进一步抽象，使得开发者只需编写少量代码即可。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69410" y="222250"/>
            <a:ext cx="4072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9.2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认识并行计算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两种解释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基于系统架构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基于程序示例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5930" y="2604135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编程模型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并行编程模型是作为对硬件和内存架构的抽象而存在的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和机器的类型或内存的架构无关。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这些编程模型用于表示软件执行并行计算时必须实现的方式。为了访问内存和分解任务，每一个模型都以它独自的方式和其他处理器共享信息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69870" y="186690"/>
            <a:ext cx="66052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9.2 </a:t>
            </a:r>
            <a:r>
              <a:rPr>
                <a:latin typeface="Aa小梨涡" panose="02010600010101010101" charset="-122"/>
                <a:ea typeface="Aa小梨涡" panose="02010600010101010101" charset="-122"/>
              </a:rPr>
              <a:t>concurrent.futures 模块</a:t>
            </a:r>
            <a:endParaRPr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单线程与多线程性能比较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接下来，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我们一起通过具体的实例，从代码的角度来理解并发编程中的 futures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模块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，并进一步来比较其与单线程的性能区别。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31130" y="2074545"/>
            <a:ext cx="205613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[9.2-1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.py,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9.2-2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.py,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9.2-3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.py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 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5930" y="260413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futures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原理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  <p:bldP spid="3" grpId="0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5620" y="1341120"/>
            <a:ext cx="11281410" cy="598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切片操作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两侧的不同含义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620" y="183832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右侧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会产生一份全新的列表，在新列表上进行修改，不会影响原列表。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5620" y="31832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分两种情况：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①指定了起止索引, 会把该列表中处在指定范围内的对象替换为新的值；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②没有指定起止索引，把右侧的新值复制一份，用这份拷贝替换左侧列表的全部内容，      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而不会重新分配新的列表。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51290" y="242633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79635" y="4215765"/>
            <a:ext cx="8470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44695" y="506666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3" grpId="0"/>
      <p:bldP spid="3" grpId="1"/>
      <p:bldP spid="5" grpId="0"/>
      <p:bldP spid="5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9905" y="186690"/>
            <a:ext cx="604520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9.2 </a:t>
            </a:r>
            <a:r>
              <a:rPr>
                <a:latin typeface="Aa小梨涡" panose="02010600010101010101" charset="-122"/>
                <a:ea typeface="Aa小梨涡" panose="02010600010101010101" charset="-122"/>
                <a:sym typeface="+mn-ea"/>
              </a:rPr>
              <a:t>concurrent.futures 模块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race condition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（竞争条件）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9905" y="186690"/>
            <a:ext cx="604520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9.2 </a:t>
            </a:r>
            <a:r>
              <a:rPr>
                <a:latin typeface="Aa小梨涡" panose="02010600010101010101" charset="-122"/>
                <a:ea typeface="Aa小梨涡" panose="02010600010101010101" charset="-122"/>
                <a:sym typeface="+mn-ea"/>
              </a:rPr>
              <a:t>concurrent.futures 模块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race condition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（竞争条件）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9905" y="186690"/>
            <a:ext cx="604520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9.2 </a:t>
            </a:r>
            <a:r>
              <a:rPr>
                <a:latin typeface="Aa小梨涡" panose="02010600010101010101" charset="-122"/>
                <a:ea typeface="Aa小梨涡" panose="02010600010101010101" charset="-122"/>
                <a:sym typeface="+mn-ea"/>
              </a:rPr>
              <a:t>concurrent.futures 模块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race condition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（竞争条件）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4590" y="156845"/>
            <a:ext cx="224282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9.3 </a:t>
            </a:r>
            <a:r>
              <a:rPr lang="en-US">
                <a:latin typeface="Aa小梨涡" panose="02010600010101010101" charset="-122"/>
                <a:ea typeface="Aa小梨涡" panose="02010600010101010101" charset="-122"/>
              </a:rPr>
              <a:t>GIL</a:t>
            </a:r>
            <a:endParaRPr 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2784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为什么多线程每次只能有一个线程执行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同一时刻，Python 主程序只允许有一个线程执行，所以 Python 的并发，是通过多线程的切换完成的。事实上，Python 的解释器并不是线程安全的，为了解决由此带来的 race condition 等问题，Python 便引入了全局解释器锁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GIL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，也就是同一时刻，只允许一个线程执行。当然，在执行 I/O 操作时，如果一个线程被 block 了，全局解释器锁便会被释放，从而让另一个线程能够继续执行。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9885" y="186690"/>
            <a:ext cx="38246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9.2 python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模块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 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9885" y="186690"/>
            <a:ext cx="38246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9.2 python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模块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 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083810" y="2475865"/>
            <a:ext cx="1545590" cy="59944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857750" y="2371725"/>
            <a:ext cx="2096770" cy="60071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10.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协程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620000" flipV="1">
            <a:off x="4563110" y="2972435"/>
            <a:ext cx="239204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4105" y="186690"/>
            <a:ext cx="74155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10.1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同步与异步，阻塞与非阻塞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930" y="121031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同步(synchronous)/异步(asynchronous)，阻塞(blocking)/非阻塞(non-blocking)，阻塞/非阻塞I/O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、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同步/异步I/O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、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I/O复用(I/O Multiplexing)，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这些概念可能困扰了大家很久，只有放在专门的情境中，才能厘清这些纠缠不清的计算机术语。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4105" y="186690"/>
            <a:ext cx="74155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10.1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同步与异步，阻塞与非阻塞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0060" y="1210310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进程状态场景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0885" y="2329815"/>
            <a:ext cx="8410575" cy="3467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4105" y="186690"/>
            <a:ext cx="74155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10.1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同步与异步，阻塞与非阻塞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32334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消息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通信机制场景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同步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，就是在发出一个调用时，在没有得到结果之前，该调用就不返回。</a:t>
            </a:r>
            <a:r>
              <a:rPr lang="zh-CN" altLang="en-US" sz="2200" u="sng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但是一旦调用返回，就得到返回值了。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换句话说，就是由调用者主动等待这个调用的结果。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异步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则是相反，调用在发出之后，这个调用就直接返回了，所以</a:t>
            </a:r>
            <a:r>
              <a:rPr lang="zh-CN" altLang="en-US" sz="2200" u="sng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没有返回结果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。换句话说，当一个异步过程调用发出后，调用者不会立刻得到结果。而是在调用发出后，被调用者通过状态、通知来通知调用者，或通过回调函数处理这个调用。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总结起来，同步与异步最大的区别就是被调用方的执行方式和返回时机。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5465" y="245745"/>
            <a:ext cx="369252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列表推导式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41605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提供了一种精炼的写法，可以根据一份列表来制作另外一份。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705" y="255587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举例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用列表中可以为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整除的数的平方值构建另一份列表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79995" y="30594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[2.4-1.py]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705" y="39192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 fontAlgn="auto">
              <a:lnSpc>
                <a:spcPts val="3500"/>
              </a:lnSpc>
            </a:pPr>
            <a:r>
              <a:rPr sz="26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[x**2 for x in a if x%2==0]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170805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6507480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861060" y="4540885"/>
            <a:ext cx="2607945" cy="922972"/>
            <a:chOff x="4355" y="1848"/>
            <a:chExt cx="2268" cy="2364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362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计算新列表中每个元素的值时所用的表达式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3" name="任意多边形 22"/>
          <p:cNvSpPr/>
          <p:nvPr/>
        </p:nvSpPr>
        <p:spPr>
          <a:xfrm flipV="1">
            <a:off x="3369310" y="4348480"/>
            <a:ext cx="1309370" cy="82740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610735" y="5496560"/>
            <a:ext cx="2607945" cy="416560"/>
            <a:chOff x="4355" y="1848"/>
            <a:chExt cx="2268" cy="2268"/>
          </a:xfrm>
        </p:grpSpPr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14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005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所要迭代的输入序列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 flipV="1">
            <a:off x="5725795" y="4348480"/>
            <a:ext cx="351155" cy="122428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699375" y="4812665"/>
            <a:ext cx="2558415" cy="478155"/>
            <a:chOff x="4355" y="1848"/>
            <a:chExt cx="2268" cy="2268"/>
          </a:xfrm>
        </p:grpSpPr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21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1747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条件表达式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2" name="任意多边形 21"/>
          <p:cNvSpPr/>
          <p:nvPr/>
        </p:nvSpPr>
        <p:spPr>
          <a:xfrm rot="4320000" flipV="1">
            <a:off x="6812280" y="4483735"/>
            <a:ext cx="970915" cy="52832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/>
      <p:bldP spid="3" grpId="1"/>
      <p:bldP spid="11" grpId="0"/>
      <p:bldP spid="11" grpId="1"/>
      <p:bldP spid="4" grpId="0"/>
      <p:bldP spid="4" grpId="1"/>
      <p:bldP spid="23" grpId="0" bldLvl="0" animBg="1"/>
      <p:bldP spid="23" grpId="1" animBg="1"/>
      <p:bldP spid="16" grpId="0" bldLvl="0" animBg="1"/>
      <p:bldP spid="16" grpId="1" animBg="1"/>
      <p:bldP spid="22" grpId="0" bldLvl="0" animBg="1"/>
      <p:bldP spid="22" grpId="1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4105" y="186690"/>
            <a:ext cx="74155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10.1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同步与异步，阻塞与非阻塞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I/O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模型场景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5655" y="2181860"/>
            <a:ext cx="5521325" cy="3278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4105" y="186690"/>
            <a:ext cx="74155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10.1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同步与异步，阻塞与非阻塞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进程间通信场景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4105" y="186690"/>
            <a:ext cx="74155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10.1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同步与异步，阻塞与非阻塞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进程间通信场景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5610" y="186690"/>
            <a:ext cx="36531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10.1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从爬虫说起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5610" y="186690"/>
            <a:ext cx="36531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10.1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从爬虫说起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5610" y="186690"/>
            <a:ext cx="36531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10.1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从爬虫说起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5610" y="186690"/>
            <a:ext cx="36531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10.1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从爬虫说起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5610" y="186690"/>
            <a:ext cx="36531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10.1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从爬虫说起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5610" y="186690"/>
            <a:ext cx="36531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10.1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从爬虫说起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5610" y="186690"/>
            <a:ext cx="36531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10.1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从爬虫说起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3.xml><?xml version="1.0" encoding="utf-8"?>
<p:tagLst xmlns:p="http://schemas.openxmlformats.org/presentationml/2006/main">
  <p:tag name="KSO_WM_UNIT_TABLE_BEAUTIFY" val="smartTable{fdbc201d-8fbe-4b32-a424-1bc6fef7d103}"/>
</p:tagLst>
</file>

<file path=ppt/tags/tag4.xml><?xml version="1.0" encoding="utf-8"?>
<p:tagLst xmlns:p="http://schemas.openxmlformats.org/presentationml/2006/main">
  <p:tag name="KSO_WM_UNIT_TABLE_BEAUTIFY" val="smartTable{1dfdfd0f-5f2e-496f-878c-48dc9da912c1}"/>
</p:tagLst>
</file>

<file path=ppt/tags/tag5.xml><?xml version="1.0" encoding="utf-8"?>
<p:tagLst xmlns:p="http://schemas.openxmlformats.org/presentationml/2006/main">
  <p:tag name="KSO_WM_UNIT_TABLE_BEAUTIFY" val="smartTable{46ccf125-a2a7-4888-9aa7-ddf68e373a48}"/>
</p:tagLst>
</file>

<file path=ppt/tags/tag6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7.xml><?xml version="1.0" encoding="utf-8"?>
<p:tagLst xmlns:p="http://schemas.openxmlformats.org/presentationml/2006/main">
  <p:tag name="KSO_WM_UNIT_PLACING_PICTURE_USER_VIEWPORT" val="{&quot;height&quot;:4305,&quot;width&quot;:8130}"/>
</p:tagLst>
</file>

<file path=ppt/tags/tag8.xml><?xml version="1.0" encoding="utf-8"?>
<p:tagLst xmlns:p="http://schemas.openxmlformats.org/presentationml/2006/main">
  <p:tag name="KSO_WM_UNIT_TABLE_BEAUTIFY" val="smartTable{6b06c470-4437-4193-8b6b-5b2a66e9c6e3}"/>
  <p:tag name="TABLE_ENDDRAG_ORIGIN_RECT" val="868*170"/>
  <p:tag name="TABLE_ENDDRAG_RECT" val="33*208*868*170"/>
</p:tagLst>
</file>

<file path=ppt/tags/tag9.xml><?xml version="1.0" encoding="utf-8"?>
<p:tagLst xmlns:p="http://schemas.openxmlformats.org/presentationml/2006/main">
  <p:tag name="KSO_WM_UNIT_TABLE_BEAUTIFY" val="smartTable{101251ec-311f-498f-aad8-468fe0d87fda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>
        <a:defPPr eaLnBrk="1" hangingPunct="1">
          <a:spcBef>
            <a:spcPct val="0"/>
          </a:spcBef>
          <a:buFontTx/>
          <a:buNone/>
          <a:defRPr lang="zh-CN" altLang="en-US" sz="1800">
            <a:solidFill>
              <a:schemeClr val="tx1"/>
            </a:solidFill>
            <a:ea typeface="宋体" panose="02010600030101010101" pitchFamily="2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20562</Words>
  <Application>WPS 演示</Application>
  <PresentationFormat>宽屏</PresentationFormat>
  <Paragraphs>1149</Paragraphs>
  <Slides>115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115</vt:i4>
      </vt:variant>
    </vt:vector>
  </HeadingPairs>
  <TitlesOfParts>
    <vt:vector size="130" baseType="lpstr">
      <vt:lpstr>Arial</vt:lpstr>
      <vt:lpstr>宋体</vt:lpstr>
      <vt:lpstr>Wingdings</vt:lpstr>
      <vt:lpstr>Aa小梨涡</vt:lpstr>
      <vt:lpstr>微软雅黑</vt:lpstr>
      <vt:lpstr>仿宋_GB2312</vt:lpstr>
      <vt:lpstr>仿宋</vt:lpstr>
      <vt:lpstr>Comic Sans MS</vt:lpstr>
      <vt:lpstr>Calibri</vt:lpstr>
      <vt:lpstr>Arial Unicode MS</vt:lpstr>
      <vt:lpstr>Wingdings</vt:lpstr>
      <vt:lpstr>Office 主题</vt:lpstr>
      <vt:lpstr>Paint.Picture</vt:lpstr>
      <vt:lpstr>Paint.Picture</vt:lpstr>
      <vt:lpstr>Paint.Picture</vt:lpstr>
      <vt:lpstr>PowerPoint 演示文稿</vt:lpstr>
      <vt:lpstr>1.开篇词</vt:lpstr>
      <vt:lpstr>2.列表与元组</vt:lpstr>
      <vt:lpstr>2.1基本概念</vt:lpstr>
      <vt:lpstr>2.2 引用还是拷贝</vt:lpstr>
      <vt:lpstr>2.3 切片</vt:lpstr>
      <vt:lpstr>2.3 切片</vt:lpstr>
      <vt:lpstr>2.3 切片</vt:lpstr>
      <vt:lpstr>2.4 列表推导式</vt:lpstr>
      <vt:lpstr>2.5 遍历</vt:lpstr>
      <vt:lpstr>2.6 排序</vt:lpstr>
      <vt:lpstr>3. 字典与集合</vt:lpstr>
      <vt:lpstr>3.1 字典和集合基础</vt:lpstr>
      <vt:lpstr>3.1 字典和集合基础</vt:lpstr>
      <vt:lpstr>3.2 推导机制</vt:lpstr>
      <vt:lpstr>4. 深入浅出字符序列</vt:lpstr>
      <vt:lpstr>4.1 字符序列基础</vt:lpstr>
      <vt:lpstr>4.1 字符序列基础</vt:lpstr>
      <vt:lpstr>4.1 字符序列基础</vt:lpstr>
      <vt:lpstr>4.2 字符串常用操作</vt:lpstr>
      <vt:lpstr>4.2 字符串常用操作</vt:lpstr>
      <vt:lpstr>4.2 字符串常用操作</vt:lpstr>
      <vt:lpstr>4.3.文件读写中的编码问题</vt:lpstr>
      <vt:lpstr>4.3.文件读写中的编码问题</vt:lpstr>
      <vt:lpstr>4.3.文件读写中的编码问题</vt:lpstr>
      <vt:lpstr>5. 深入理解迭代器与生成器</vt:lpstr>
      <vt:lpstr>5.1迭代器设计模式</vt:lpstr>
      <vt:lpstr>5.2 Python3源码分析</vt:lpstr>
      <vt:lpstr>5.2 Python3源码分析</vt:lpstr>
      <vt:lpstr>5.2 Python3源码分析</vt:lpstr>
      <vt:lpstr>5.2 Python3源码分析</vt:lpstr>
      <vt:lpstr>5.3 生成器表达式</vt:lpstr>
      <vt:lpstr>5.3 生成器表达式</vt:lpstr>
      <vt:lpstr>5.4 生成器函数</vt:lpstr>
      <vt:lpstr>5.4 生成器函数</vt:lpstr>
      <vt:lpstr>6. 函数</vt:lpstr>
      <vt:lpstr>6.1参数传递</vt:lpstr>
      <vt:lpstr>6.1参数传递</vt:lpstr>
      <vt:lpstr>6.1参数传递</vt:lpstr>
      <vt:lpstr>6.2 生成器函数的陷阱</vt:lpstr>
      <vt:lpstr>6.2 生成器函数的陷阱</vt:lpstr>
      <vt:lpstr>6.3函数参数</vt:lpstr>
      <vt:lpstr>6.3函数参数</vt:lpstr>
      <vt:lpstr>6.3函数参数</vt:lpstr>
      <vt:lpstr>6.3函数参数</vt:lpstr>
      <vt:lpstr>6.3函数参数</vt:lpstr>
      <vt:lpstr>6.3函数参数</vt:lpstr>
      <vt:lpstr>6.4名字、作用域与名字空间</vt:lpstr>
      <vt:lpstr>6.4名字、作用域与名字空间</vt:lpstr>
      <vt:lpstr>6.4名字、作用域与名字空间</vt:lpstr>
      <vt:lpstr>6.4名字、作用域与名字空间</vt:lpstr>
      <vt:lpstr>6.4名字、作用域与名字空间</vt:lpstr>
      <vt:lpstr>6.5 闭包</vt:lpstr>
      <vt:lpstr>6.5 闭包</vt:lpstr>
      <vt:lpstr>6.6 装饰器</vt:lpstr>
      <vt:lpstr>6.6 装饰器</vt:lpstr>
      <vt:lpstr>6.6 装饰器</vt:lpstr>
      <vt:lpstr>7. 异常处理</vt:lpstr>
      <vt:lpstr>7.1 错误与异常</vt:lpstr>
      <vt:lpstr>7.2 try/except/else结构</vt:lpstr>
      <vt:lpstr>7.3 finally块</vt:lpstr>
      <vt:lpstr>7.4 为API定义根异常</vt:lpstr>
      <vt:lpstr>7.5 异常的使用场景与注意点</vt:lpstr>
      <vt:lpstr>8. 上下文管理器</vt:lpstr>
      <vt:lpstr>8.1 上下文</vt:lpstr>
      <vt:lpstr>8.2 上下文管理器</vt:lpstr>
      <vt:lpstr>8.2 上下文管理器</vt:lpstr>
      <vt:lpstr>8.3 异常处理</vt:lpstr>
      <vt:lpstr>8.3 异常处理</vt:lpstr>
      <vt:lpstr>8.4 便捷方法</vt:lpstr>
      <vt:lpstr>8.4 便捷方法</vt:lpstr>
      <vt:lpstr>8.4 便捷方法</vt:lpstr>
      <vt:lpstr>8.4 便捷方法</vt:lpstr>
      <vt:lpstr>9. Python多线程</vt:lpstr>
      <vt:lpstr>9.1 并发与并行</vt:lpstr>
      <vt:lpstr>9.1 并发与并行</vt:lpstr>
      <vt:lpstr>9.1 并发与并行</vt:lpstr>
      <vt:lpstr>9.2 concurrent.futures 模块</vt:lpstr>
      <vt:lpstr>9.2 concurrent.futures 模块</vt:lpstr>
      <vt:lpstr>9.2 concurrent.futures 模块</vt:lpstr>
      <vt:lpstr>9.2 concurrent.futures 模块</vt:lpstr>
      <vt:lpstr>9.2 concurrent.futures 模块</vt:lpstr>
      <vt:lpstr>9.3 GIL</vt:lpstr>
      <vt:lpstr>9.2 python模块</vt:lpstr>
      <vt:lpstr>9.2 python模块</vt:lpstr>
      <vt:lpstr>10. 协程</vt:lpstr>
      <vt:lpstr>10.1 同步与异步，阻塞与非阻塞</vt:lpstr>
      <vt:lpstr>10.1 同步与异步，阻塞与非阻塞</vt:lpstr>
      <vt:lpstr>10.1 同步与异步，阻塞与非阻塞</vt:lpstr>
      <vt:lpstr>10.1 同步与异步，阻塞与非阻塞</vt:lpstr>
      <vt:lpstr>10.1 同步与异步，阻塞与非阻塞</vt:lpstr>
      <vt:lpstr>10.1 同步与异步，阻塞与非阻塞</vt:lpstr>
      <vt:lpstr>10.1 从爬虫说起</vt:lpstr>
      <vt:lpstr>10.1 从爬虫说起</vt:lpstr>
      <vt:lpstr>10.1 从爬虫说起</vt:lpstr>
      <vt:lpstr>10.1 从爬虫说起</vt:lpstr>
      <vt:lpstr>10.1 从爬虫说起</vt:lpstr>
      <vt:lpstr>10.1 从爬虫说起</vt:lpstr>
      <vt:lpstr>10.1 从爬虫说起</vt:lpstr>
      <vt:lpstr>10.1 从爬虫说起</vt:lpstr>
      <vt:lpstr>12. IO</vt:lpstr>
      <vt:lpstr>12.1 IO基础知识</vt:lpstr>
      <vt:lpstr>12.1 IO基础知识</vt:lpstr>
      <vt:lpstr>12.1 IO基础知识</vt:lpstr>
      <vt:lpstr>12.2 五种经典的 IO 模型</vt:lpstr>
      <vt:lpstr>12.2 五种经典的 IO 模型</vt:lpstr>
      <vt:lpstr>12.2 五种经典的 IO 模型</vt:lpstr>
      <vt:lpstr>12.2 五种经典的 IO 模型</vt:lpstr>
      <vt:lpstr>12.2 五种经典的 IO 模型</vt:lpstr>
      <vt:lpstr>12.2 五种经典的 IO 模型</vt:lpstr>
      <vt:lpstr>1.开篇词</vt:lpstr>
      <vt:lpstr>1.开篇词</vt:lpstr>
      <vt:lpstr>1.开篇词</vt:lpstr>
      <vt:lpstr>1.开篇词</vt:lpstr>
      <vt:lpstr>1.开篇词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yiwen</cp:lastModifiedBy>
  <cp:revision>477</cp:revision>
  <dcterms:created xsi:type="dcterms:W3CDTF">2020-11-26T02:45:00Z</dcterms:created>
  <dcterms:modified xsi:type="dcterms:W3CDTF">2021-05-26T09:35:01Z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KSOSaveFontToCloudKey">
    <vt:lpwstr>0_embed</vt:lpwstr>
  </property>
  <property fmtid="{D5CDD505-2E9C-101B-9397-08002B2CF9AE}" pid="4" name="ICV">
    <vt:lpwstr>9E69AC9E2C294D05A4D8F4BC50FB43A8</vt:lpwstr>
  </property>
</Properties>
</file>