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530" r:id="rId73"/>
    <p:sldId id="533" r:id="rId74"/>
    <p:sldId id="531" r:id="rId75"/>
    <p:sldId id="705" r:id="rId76"/>
    <p:sldId id="706" r:id="rId77"/>
    <p:sldId id="707" r:id="rId78"/>
    <p:sldId id="712" r:id="rId79"/>
    <p:sldId id="713" r:id="rId80"/>
    <p:sldId id="708" r:id="rId81"/>
    <p:sldId id="709" r:id="rId82"/>
    <p:sldId id="763" r:id="rId83"/>
    <p:sldId id="761" r:id="rId84"/>
    <p:sldId id="710" r:id="rId85"/>
    <p:sldId id="711" r:id="rId86"/>
    <p:sldId id="567" r:id="rId87"/>
    <p:sldId id="767" r:id="rId88"/>
    <p:sldId id="571" r:id="rId89"/>
    <p:sldId id="584" r:id="rId90"/>
    <p:sldId id="625" r:id="rId91"/>
    <p:sldId id="626" r:id="rId92"/>
    <p:sldId id="581" r:id="rId93"/>
    <p:sldId id="582" r:id="rId94"/>
    <p:sldId id="583" r:id="rId95"/>
    <p:sldId id="764" r:id="rId96"/>
    <p:sldId id="765" r:id="rId97"/>
    <p:sldId id="766" r:id="rId98"/>
    <p:sldId id="560" r:id="rId99"/>
    <p:sldId id="329" r:id="rId100"/>
    <p:sldId id="638" r:id="rId101"/>
    <p:sldId id="605" r:id="rId102"/>
    <p:sldId id="606" r:id="rId103"/>
    <p:sldId id="607" r:id="rId104"/>
    <p:sldId id="608" r:id="rId105"/>
    <p:sldId id="595" r:id="rId106"/>
    <p:sldId id="596" r:id="rId107"/>
    <p:sldId id="597" r:id="rId108"/>
    <p:sldId id="598" r:id="rId109"/>
    <p:sldId id="599" r:id="rId110"/>
    <p:sldId id="600" r:id="rId111"/>
    <p:sldId id="601" r:id="rId112"/>
    <p:sldId id="602" r:id="rId113"/>
    <p:sldId id="627" r:id="rId114"/>
    <p:sldId id="628" r:id="rId115"/>
    <p:sldId id="629" r:id="rId116"/>
    <p:sldId id="630" r:id="rId117"/>
    <p:sldId id="631" r:id="rId118"/>
    <p:sldId id="633" r:id="rId119"/>
    <p:sldId id="634" r:id="rId120"/>
    <p:sldId id="635" r:id="rId121"/>
    <p:sldId id="636" r:id="rId122"/>
    <p:sldId id="637" r:id="rId123"/>
    <p:sldId id="330" r:id="rId124"/>
    <p:sldId id="331" r:id="rId125"/>
    <p:sldId id="332" r:id="rId126"/>
    <p:sldId id="333" r:id="rId127"/>
    <p:sldId id="334" r:id="rId128"/>
  </p:sldIdLst>
  <p:sldSz cx="12192000" cy="6858000"/>
  <p:notesSz cx="6858000" cy="9144000"/>
  <p:embeddedFontLst>
    <p:embeddedFont>
      <p:font typeface="Aa小梨涡" panose="02010600010101010101" charset="-122"/>
      <p:regular r:id="rId132"/>
    </p:embeddedFont>
    <p:embeddedFont>
      <p:font typeface="微软雅黑" panose="020B0503020204020204" charset="-122"/>
      <p:regular r:id="rId133"/>
    </p:embeddedFont>
    <p:embeddedFont>
      <p:font typeface="Comic Sans MS" panose="030F0702030302020204" charset="0"/>
      <p:regular r:id="rId134"/>
      <p:bold r:id="rId135"/>
    </p:embeddedFont>
    <p:embeddedFont>
      <p:font typeface="Calibri" panose="020F0502020204030204" charset="0"/>
      <p:regular r:id="rId136"/>
      <p:bold r:id="rId137"/>
      <p:italic r:id="rId138"/>
      <p:boldItalic r:id="rId1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9" Type="http://schemas.openxmlformats.org/officeDocument/2006/relationships/font" Target="fonts/font8.fntdata"/><Relationship Id="rId138" Type="http://schemas.openxmlformats.org/officeDocument/2006/relationships/font" Target="fonts/font7.fntdata"/><Relationship Id="rId137" Type="http://schemas.openxmlformats.org/officeDocument/2006/relationships/font" Target="fonts/font6.fntdata"/><Relationship Id="rId136" Type="http://schemas.openxmlformats.org/officeDocument/2006/relationships/font" Target="fonts/font5.fntdata"/><Relationship Id="rId135" Type="http://schemas.openxmlformats.org/officeDocument/2006/relationships/font" Target="fonts/font4.fntdata"/><Relationship Id="rId134" Type="http://schemas.openxmlformats.org/officeDocument/2006/relationships/font" Target="fonts/font3.fntdata"/><Relationship Id="rId133" Type="http://schemas.openxmlformats.org/officeDocument/2006/relationships/font" Target="fonts/font2.fntdata"/><Relationship Id="rId132" Type="http://schemas.openxmlformats.org/officeDocument/2006/relationships/font" Target="fonts/font1.fntdata"/><Relationship Id="rId131" Type="http://schemas.openxmlformats.org/officeDocument/2006/relationships/tableStyles" Target="tableStyles.xml"/><Relationship Id="rId130" Type="http://schemas.openxmlformats.org/officeDocument/2006/relationships/viewProps" Target="viewProps.xml"/><Relationship Id="rId13" Type="http://schemas.openxmlformats.org/officeDocument/2006/relationships/slide" Target="slides/slide11.xml"/><Relationship Id="rId129" Type="http://schemas.openxmlformats.org/officeDocument/2006/relationships/presProps" Target="presProps.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GIF"/></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GIF"/></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GIF"/><Relationship Id="rId1" Type="http://schemas.openxmlformats.org/officeDocument/2006/relationships/image" Target="../media/image1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a:t>
            </a:r>
            <a:r>
              <a:rPr lang="zh-CN" altLang="en-US" sz="2200">
                <a:latin typeface="Aa小梨涡" panose="02010600010101010101" charset="-122"/>
                <a:ea typeface="Aa小梨涡" panose="02010600010101010101" charset="-122"/>
                <a:cs typeface="Aa小梨涡" panose="02010600010101010101" charset="-122"/>
                <a:sym typeface="+mn-ea"/>
              </a:rPr>
              <a:t>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a:t>
            </a:r>
            <a:r>
              <a:rPr lang="zh-CN" altLang="en-US" sz="2200">
                <a:latin typeface="Aa小梨涡" panose="02010600010101010101" charset="-122"/>
                <a:ea typeface="Aa小梨涡" panose="02010600010101010101" charset="-122"/>
                <a:cs typeface="Aa小梨涡" panose="02010600010101010101" charset="-122"/>
                <a:sym typeface="+mn-ea"/>
              </a:rPr>
              <a:t>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a:t>
            </a:r>
            <a:r>
              <a:rPr lang="zh-CN" altLang="en-US" sz="2200">
                <a:latin typeface="Aa小梨涡" panose="02010600010101010101" charset="-122"/>
                <a:ea typeface="Aa小梨涡" panose="02010600010101010101" charset="-122"/>
                <a:cs typeface="Aa小梨涡" panose="02010600010101010101" charset="-122"/>
                <a:sym typeface="+mn-ea"/>
              </a:rPr>
              <a:t>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阻塞 IO、</a:t>
            </a:r>
            <a:r>
              <a:rPr lang="en-US" altLang="zh-CN" sz="2200">
                <a:latin typeface="Aa小梨涡" panose="02010600010101010101" charset="-122"/>
                <a:ea typeface="Aa小梨涡" panose="02010600010101010101" charset="-122"/>
                <a:cs typeface="Aa小梨涡" panose="02010600010101010101" charset="-122"/>
                <a:sym typeface="+mn-ea"/>
              </a:rPr>
              <a:t>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a:t>
            </a:r>
            <a:r>
              <a:rPr lang="zh-CN" altLang="en-US" sz="2200">
                <a:latin typeface="Calibri" panose="020F0502020204030204" charset="0"/>
                <a:ea typeface="Aa小梨涡" panose="02010600010101010101" charset="-122"/>
                <a:cs typeface="Aa小梨涡" panose="02010600010101010101" charset="-122"/>
                <a:sym typeface="+mn-ea"/>
              </a:rPr>
              <a:t>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a:t>
            </a:r>
            <a:r>
              <a:rPr lang="zh-CN" altLang="en-US" sz="2200">
                <a:latin typeface="Aa小梨涡" panose="02010600010101010101" charset="-122"/>
                <a:ea typeface="Aa小梨涡" panose="02010600010101010101" charset="-122"/>
                <a:cs typeface="Aa小梨涡" panose="02010600010101010101" charset="-122"/>
                <a:sym typeface="+mn-ea"/>
              </a:rPr>
              <a:t>的存储和传输方式（转换为字节序列的方法），这就有了后来的 UTF-8、UTF-16和</a:t>
            </a:r>
            <a:r>
              <a:rPr lang="zh-CN" altLang="en-US" sz="2200">
                <a:latin typeface="Aa小梨涡" panose="02010600010101010101" charset="-122"/>
                <a:ea typeface="Aa小梨涡" panose="02010600010101010101" charset="-122"/>
                <a:cs typeface="Aa小梨涡" panose="02010600010101010101" charset="-122"/>
                <a:sym typeface="+mn-ea"/>
              </a:rPr>
              <a:t>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a:t>
            </a:r>
            <a:r>
              <a:rPr lang="zh-CN" altLang="en-US" sz="2200">
                <a:latin typeface="Aa小梨涡" panose="02010600010101010101" charset="-122"/>
                <a:ea typeface="Aa小梨涡" panose="02010600010101010101" charset="-122"/>
                <a:cs typeface="Aa小梨涡" panose="02010600010101010101" charset="-122"/>
                <a:sym typeface="+mn-ea"/>
              </a:rPr>
              <a:t>用单字节，而</a:t>
            </a:r>
            <a:r>
              <a:rPr lang="zh-CN" altLang="en-US" sz="2200">
                <a:latin typeface="Aa小梨涡" panose="02010600010101010101" charset="-122"/>
                <a:ea typeface="Aa小梨涡" panose="02010600010101010101" charset="-122"/>
                <a:cs typeface="Aa小梨涡" panose="02010600010101010101" charset="-122"/>
                <a:sym typeface="+mn-ea"/>
              </a:rPr>
              <a:t>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a:t>
            </a:r>
            <a:r>
              <a:rPr lang="zh-CN" altLang="en-US" sz="2200">
                <a:latin typeface="Aa小梨涡" panose="02010600010101010101" charset="-122"/>
                <a:ea typeface="Aa小梨涡" panose="02010600010101010101" charset="-122"/>
                <a:cs typeface="Aa小梨涡" panose="02010600010101010101" charset="-122"/>
                <a:sym typeface="+mn-ea"/>
              </a:rPr>
              <a:t>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a:t>
              </a:r>
              <a:r>
                <a:rPr lang="zh-CN" altLang="en-US" sz="2000">
                  <a:solidFill>
                    <a:schemeClr val="accent2"/>
                  </a:solidFill>
                  <a:latin typeface="Aa小梨涡" panose="02010600010101010101" charset="-122"/>
                  <a:ea typeface="Aa小梨涡" panose="02010600010101010101" charset="-122"/>
                  <a:sym typeface="+mn-ea"/>
                </a:rPr>
                <a:t>发</a:t>
              </a:r>
              <a:r>
                <a:rPr lang="zh-CN" altLang="en-US" sz="2000">
                  <a:solidFill>
                    <a:schemeClr val="accent2"/>
                  </a:solidFill>
                  <a:latin typeface="Aa小梨涡" panose="02010600010101010101" charset="-122"/>
                  <a:ea typeface="Aa小梨涡" panose="02010600010101010101" charset="-122"/>
                  <a:sym typeface="+mn-ea"/>
                </a:rPr>
                <a:t>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a:t>
            </a:r>
            <a:r>
              <a:rPr lang="zh-CN" altLang="en-US" sz="2200">
                <a:latin typeface="Aa小梨涡" panose="02010600010101010101" charset="-122"/>
                <a:ea typeface="Aa小梨涡" panose="02010600010101010101" charset="-122"/>
                <a:cs typeface="Aa小梨涡" panose="02010600010101010101" charset="-122"/>
                <a:sym typeface="+mn-ea"/>
              </a:rPr>
              <a:t>可迭代对象的每一个元素，</a:t>
            </a:r>
            <a:r>
              <a:rPr lang="zh-CN" altLang="en-US" sz="2200">
                <a:latin typeface="Aa小梨涡" panose="02010600010101010101" charset="-122"/>
                <a:ea typeface="Aa小梨涡" panose="02010600010101010101" charset="-122"/>
                <a:cs typeface="Aa小梨涡" panose="02010600010101010101" charset="-122"/>
                <a:sym typeface="+mn-ea"/>
              </a:rPr>
              <a:t>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r>
              <a:rPr lang="zh-CN" altLang="en-US" sz="2200">
                <a:latin typeface="Aa小梨涡" panose="02010600010101010101" charset="-122"/>
                <a:ea typeface="Aa小梨涡" panose="02010600010101010101" charset="-122"/>
                <a:cs typeface="Arial" panose="020B0604020202020204" pitchFamily="34" charset="0"/>
                <a:sym typeface="+mn-ea"/>
              </a:rPr>
              <a:t>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之二，</a:t>
            </a:r>
            <a:r>
              <a:rPr lang="zh-CN" altLang="en-US" sz="2200">
                <a:latin typeface="Aa小梨涡" panose="02010600010101010101" charset="-122"/>
                <a:ea typeface="Aa小梨涡" panose="02010600010101010101" charset="-122"/>
                <a:cs typeface="Aa小梨涡" panose="02010600010101010101" charset="-122"/>
                <a:sym typeface="+mn-ea"/>
              </a:rPr>
              <a:t>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a:t>
            </a:r>
            <a:r>
              <a:rPr lang="zh-CN" altLang="en-US" sz="2200">
                <a:latin typeface="Aa小梨涡" panose="02010600010101010101" charset="-122"/>
                <a:ea typeface="Aa小梨涡" panose="02010600010101010101" charset="-122"/>
                <a:cs typeface="Aa小梨涡" panose="02010600010101010101" charset="-122"/>
                <a:sym typeface="+mn-ea"/>
              </a:rPr>
              <a:t>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a:t>
            </a:r>
            <a:r>
              <a:rPr lang="zh-CN" altLang="en-US" sz="2200">
                <a:latin typeface="Aa小梨涡" panose="02010600010101010101" charset="-122"/>
                <a:ea typeface="Aa小梨涡" panose="02010600010101010101" charset="-122"/>
                <a:cs typeface="Aa小梨涡" panose="02010600010101010101" charset="-122"/>
                <a:sym typeface="+mn-ea"/>
              </a:rPr>
              <a:t>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a:t>
            </a:r>
            <a:r>
              <a:rPr lang="zh-CN" altLang="en-US" sz="2200">
                <a:latin typeface="Aa小梨涡" panose="02010600010101010101" charset="-122"/>
                <a:ea typeface="Aa小梨涡" panose="02010600010101010101" charset="-122"/>
                <a:cs typeface="Aa小梨涡" panose="02010600010101010101" charset="-122"/>
                <a:sym typeface="+mn-ea"/>
              </a:rPr>
              <a:t>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a:t>
            </a:r>
            <a:r>
              <a:rPr lang="zh-CN" altLang="en-US" sz="2200">
                <a:latin typeface="Aa小梨涡" panose="02010600010101010101" charset="-122"/>
                <a:ea typeface="Aa小梨涡" panose="02010600010101010101" charset="-122"/>
                <a:cs typeface="Aa小梨涡" panose="02010600010101010101" charset="-122"/>
                <a:sym typeface="+mn-ea"/>
              </a:rPr>
              <a:t>分为四个区域</a:t>
            </a:r>
            <a:r>
              <a:rPr lang="zh-CN" altLang="en-US" sz="2200">
                <a:latin typeface="Aa小梨涡" panose="02010600010101010101" charset="-122"/>
                <a:ea typeface="Aa小梨涡" panose="02010600010101010101" charset="-122"/>
                <a:cs typeface="Aa小梨涡" panose="02010600010101010101" charset="-122"/>
                <a:sym typeface="+mn-ea"/>
              </a:rPr>
              <a:t>，在不同的区域中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a:t>
            </a:r>
            <a:r>
              <a:rPr lang="en-US" altLang="zh-CN" sz="2200">
                <a:latin typeface="Aa小梨涡" panose="02010600010101010101" charset="-122"/>
                <a:ea typeface="Aa小梨涡" panose="02010600010101010101" charset="-122"/>
                <a:cs typeface="Aa小梨涡" panose="02010600010101010101" charset="-122"/>
                <a:sym typeface="+mn-ea"/>
              </a:rPr>
              <a:t>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a:t>
            </a:r>
            <a:r>
              <a:rPr lang="en-US" altLang="zh-CN" sz="2200">
                <a:latin typeface="Aa小梨涡" panose="02010600010101010101" charset="-122"/>
                <a:ea typeface="Aa小梨涡" panose="02010600010101010101" charset="-122"/>
                <a:cs typeface="Aa小梨涡" panose="02010600010101010101" charset="-122"/>
                <a:sym typeface="+mn-ea"/>
              </a:rPr>
              <a:t>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a:t>
            </a:r>
            <a:r>
              <a:rPr lang="en-US" altLang="zh-CN" sz="2200">
                <a:latin typeface="Aa小梨涡" panose="02010600010101010101" charset="-122"/>
                <a:ea typeface="Aa小梨涡" panose="02010600010101010101" charset="-122"/>
                <a:cs typeface="Aa小梨涡" panose="02010600010101010101" charset="-122"/>
                <a:sym typeface="+mn-ea"/>
              </a:rPr>
              <a:t>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a:t>
            </a:r>
            <a:r>
              <a:rPr lang="zh-CN" sz="2200">
                <a:latin typeface="Aa小梨涡" panose="02010600010101010101" charset="-122"/>
                <a:ea typeface="Aa小梨涡" panose="02010600010101010101" charset="-122"/>
                <a:cs typeface="Aa小梨涡" panose="02010600010101010101" charset="-122"/>
                <a:sym typeface="+mn-ea"/>
              </a:rPr>
              <a:t>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a:t>
            </a:r>
            <a:r>
              <a:rPr lang="en-US" altLang="zh-CN" sz="2200">
                <a:latin typeface="Aa小梨涡" panose="02010600010101010101" charset="-122"/>
                <a:ea typeface="Aa小梨涡" panose="02010600010101010101" charset="-122"/>
                <a:cs typeface="Aa小梨涡" panose="02010600010101010101" charset="-122"/>
                <a:sym typeface="+mn-ea"/>
              </a:rPr>
              <a:t>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也就是说，在第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时完成的，当时就决定了</a:t>
            </a:r>
            <a:r>
              <a:rPr lang="zh-CN" altLang="en-US" sz="2200">
                <a:latin typeface="Aa小梨涡" panose="02010600010101010101" charset="-122"/>
                <a:ea typeface="Aa小梨涡" panose="02010600010101010101" charset="-122"/>
                <a:cs typeface="Aa小梨涡" panose="02010600010101010101" charset="-122"/>
                <a:sym typeface="+mn-ea"/>
              </a:rPr>
              <a:t>在哪个命名空间之中寻找</a:t>
            </a:r>
            <a:r>
              <a:rPr lang="zh-CN" altLang="en-US" sz="2200">
                <a:latin typeface="Aa小梨涡" panose="02010600010101010101" charset="-122"/>
                <a:ea typeface="Aa小梨涡" panose="02010600010101010101" charset="-122"/>
                <a:cs typeface="Aa小梨涡" panose="02010600010101010101" charset="-122"/>
                <a:sym typeface="+mn-ea"/>
              </a:rPr>
              <a:t>某个位置被引用的变量。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44765" y="307340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a:t>
            </a:r>
            <a:r>
              <a:rPr lang="zh-CN" altLang="en-US" sz="2200">
                <a:latin typeface="Aa小梨涡" panose="02010600010101010101" charset="-122"/>
                <a:ea typeface="Aa小梨涡" panose="02010600010101010101" charset="-122"/>
                <a:cs typeface="Aa小梨涡" panose="02010600010101010101" charset="-122"/>
                <a:sym typeface="+mn-ea"/>
              </a:rPr>
              <a:t>enclosing function</a:t>
            </a:r>
            <a:r>
              <a:rPr lang="zh-CN" altLang="en-US" sz="2200">
                <a:latin typeface="Aa小梨涡" panose="02010600010101010101" charset="-122"/>
                <a:ea typeface="Aa小梨涡" panose="02010600010101010101" charset="-122"/>
                <a:cs typeface="Aa小梨涡" panose="02010600010101010101" charset="-122"/>
                <a:sym typeface="+mn-ea"/>
              </a:rPr>
              <a:t>）必须返回这个嵌套函数。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a:t>
            </a:r>
            <a:r>
              <a:rPr lang="zh-CN" altLang="en-US" sz="2200">
                <a:latin typeface="Aa小梨涡" panose="02010600010101010101" charset="-122"/>
                <a:ea typeface="Aa小梨涡" panose="02010600010101010101" charset="-122"/>
                <a:cs typeface="Aa小梨涡" panose="02010600010101010101" charset="-122"/>
                <a:sym typeface="+mn-ea"/>
              </a:rPr>
              <a:t>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a:t>
            </a:r>
            <a:r>
              <a:rPr lang="en-US" altLang="zh-CN" sz="2200">
                <a:latin typeface="Aa小梨涡" panose="02010600010101010101" charset="-122"/>
                <a:ea typeface="Aa小梨涡" panose="02010600010101010101" charset="-122"/>
                <a:cs typeface="Aa小梨涡" panose="02010600010101010101" charset="-122"/>
                <a:sym typeface="+mn-ea"/>
              </a:rPr>
              <a:t>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a:t>
            </a:r>
            <a:r>
              <a:rPr lang="zh-CN" altLang="en-US" sz="2200">
                <a:latin typeface="Aa小梨涡" panose="02010600010101010101" charset="-122"/>
                <a:ea typeface="Aa小梨涡" panose="02010600010101010101" charset="-122"/>
                <a:cs typeface="Aa小梨涡" panose="02010600010101010101" charset="-122"/>
                <a:sym typeface="+mn-ea"/>
              </a:rPr>
              <a:t>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异常处理</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a:t>
            </a:r>
            <a:r>
              <a:rPr lang="zh-CN" altLang="en-US" sz="2200">
                <a:latin typeface="Aa小梨涡" panose="02010600010101010101" charset="-122"/>
                <a:ea typeface="Aa小梨涡" panose="02010600010101010101" charset="-122"/>
                <a:cs typeface="Aa小梨涡" panose="02010600010101010101" charset="-122"/>
                <a:sym typeface="+mn-ea"/>
              </a:rPr>
              <a:t>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a:t>
            </a:r>
            <a:r>
              <a:rPr lang="zh-CN" altLang="en-US" sz="2200">
                <a:latin typeface="Aa小梨涡" panose="02010600010101010101" charset="-122"/>
                <a:ea typeface="Aa小梨涡" panose="02010600010101010101" charset="-122"/>
                <a:cs typeface="Aa小梨涡" panose="02010600010101010101" charset="-122"/>
                <a:sym typeface="+mn-ea"/>
              </a:rPr>
              <a:t>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类似于生成器函数简化了迭代协议的实现，当使用内置模块</a:t>
            </a:r>
            <a:r>
              <a:rPr lang="zh-CN" altLang="en-US" sz="2200">
                <a:latin typeface="Aa小梨涡" panose="02010600010101010101" charset="-122"/>
                <a:ea typeface="Aa小梨涡" panose="02010600010101010101" charset="-122"/>
                <a:cs typeface="Aa小梨涡" panose="02010600010101010101" charset="-122"/>
                <a:sym typeface="+mn-ea"/>
              </a:rPr>
              <a:t>contextlib提供的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装饰器</a:t>
            </a:r>
            <a:r>
              <a:rPr lang="zh-CN" altLang="en-US" sz="2200">
                <a:latin typeface="Aa小梨涡" panose="02010600010101010101" charset="-122"/>
                <a:ea typeface="Aa小梨涡" panose="02010600010101010101" charset="-122"/>
                <a:cs typeface="Aa小梨涡" panose="02010600010101010101" charset="-122"/>
                <a:sym typeface="+mn-ea"/>
              </a:rPr>
              <a:t>contextmanager来装饰一个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时</a:t>
            </a:r>
            <a:r>
              <a:rPr lang="zh-CN" altLang="en-US" sz="2200">
                <a:latin typeface="Aa小梨涡" panose="02010600010101010101" charset="-122"/>
                <a:ea typeface="Aa小梨涡" panose="02010600010101010101" charset="-122"/>
                <a:cs typeface="Aa小梨涡" panose="02010600010101010101" charset="-122"/>
                <a:sym typeface="+mn-ea"/>
              </a:rPr>
              <a:t>，它将返回一个实现了必要的 __enter__() 和__exit__() 方法的上下文管理器，即可用在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语句之中了，</a:t>
            </a:r>
            <a:r>
              <a:rPr lang="zh-CN" altLang="en-US" sz="2200">
                <a:latin typeface="Aa小梨涡" panose="02010600010101010101" charset="-122"/>
                <a:ea typeface="Aa小梨涡" panose="02010600010101010101" charset="-122"/>
                <a:cs typeface="Aa小梨涡" panose="02010600010101010101" charset="-122"/>
                <a:sym typeface="+mn-ea"/>
              </a:rPr>
              <a:t>contextmanager的源代码如下。</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3564890"/>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def helper(*args,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a:latin typeface="微软雅黑" panose="020B0503020204020204" charset="-122"/>
                <a:ea typeface="微软雅黑" panose="020B0503020204020204" charset="-122"/>
                <a:cs typeface="微软雅黑" panose="020B0503020204020204" charset="-122"/>
                <a:sym typeface="+mn-ea"/>
              </a:rPr>
              <a:t>(</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 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latin typeface="微软雅黑" panose="020B0503020204020204" charset="-122"/>
                <a:ea typeface="微软雅黑" panose="020B0503020204020204" charset="-122"/>
                <a:cs typeface="微软雅黑" panose="020B0503020204020204" charset="-122"/>
                <a:sym typeface="+mn-ea"/>
              </a:rPr>
              <a:t>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2673350" y="2642235"/>
            <a:ext cx="1696720" cy="402590"/>
          </a:xfrm>
          <a:custGeom>
            <a:avLst/>
            <a:gdLst>
              <a:gd name="connsiteX0" fmla="*/ 1336 w 2672"/>
              <a:gd name="connsiteY0" fmla="*/ 0 h 634"/>
              <a:gd name="connsiteX1" fmla="*/ 2672 w 2672"/>
              <a:gd name="connsiteY1" fmla="*/ 317 h 634"/>
              <a:gd name="connsiteX2" fmla="*/ 1336 w 2672"/>
              <a:gd name="connsiteY2" fmla="*/ 634 h 634"/>
              <a:gd name="connsiteX3" fmla="*/ 0 w 2672"/>
              <a:gd name="connsiteY3" fmla="*/ 317 h 634"/>
              <a:gd name="connsiteX4" fmla="*/ 1501 w 2672"/>
              <a:gd name="connsiteY4" fmla="*/ 165 h 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2" h="634">
                <a:moveTo>
                  <a:pt x="1336" y="0"/>
                </a:moveTo>
                <a:cubicBezTo>
                  <a:pt x="2074" y="0"/>
                  <a:pt x="2672" y="142"/>
                  <a:pt x="2672" y="317"/>
                </a:cubicBezTo>
                <a:cubicBezTo>
                  <a:pt x="2672" y="492"/>
                  <a:pt x="2074" y="634"/>
                  <a:pt x="1336" y="634"/>
                </a:cubicBezTo>
                <a:cubicBezTo>
                  <a:pt x="598" y="634"/>
                  <a:pt x="0" y="492"/>
                  <a:pt x="0" y="317"/>
                </a:cubicBezTo>
                <a:cubicBezTo>
                  <a:pt x="0" y="142"/>
                  <a:pt x="598" y="0"/>
                  <a:pt x="1501" y="165"/>
                </a:cubicBezTo>
              </a:path>
            </a:pathLst>
          </a:custGeom>
          <a:noFill/>
          <a:ln w="12700" cmpd="sng">
            <a:solidFill>
              <a:srgbClr val="FF0000"/>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0" name="曲线连接符 9"/>
          <p:cNvCxnSpPr/>
          <p:nvPr/>
        </p:nvCxnSpPr>
        <p:spPr>
          <a:xfrm rot="16200000" flipV="1">
            <a:off x="3799205" y="3385185"/>
            <a:ext cx="1524000" cy="901065"/>
          </a:xfrm>
          <a:prstGeom prst="curvedConnector3">
            <a:avLst>
              <a:gd name="adj1" fmla="val 49979"/>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被装饰的生成器函数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语句的生成器函数，下面是一个抽象的示例，展示如何确保正确的资源管理：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r>
              <a:rPr lang="en-US" altLang="zh-CN" sz="2000" i="1">
                <a:solidFill>
                  <a:srgbClr val="FFC000"/>
                </a:solidFill>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a:latin typeface="微软雅黑" panose="020B0503020204020204" charset="-122"/>
                <a:ea typeface="微软雅黑" panose="020B0503020204020204" charset="-122"/>
                <a:cs typeface="微软雅黑" panose="020B0503020204020204" charset="-122"/>
                <a:sym typeface="+mn-ea"/>
              </a:rPr>
              <a:t>resource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r>
              <a:rPr lang="en-US" altLang="zh-CN" sz="2000" i="1">
                <a:solidFill>
                  <a:srgbClr val="FFC000"/>
                </a:solidFill>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a:t>
            </a:r>
            <a:r>
              <a:rPr lang="zh-CN" altLang="en-US" sz="2200">
                <a:latin typeface="Aa小梨涡" panose="02010600010101010101" charset="-122"/>
                <a:ea typeface="Aa小梨涡" panose="02010600010101010101" charset="-122"/>
                <a:cs typeface="Aa小梨涡" panose="02010600010101010101" charset="-122"/>
                <a:sym typeface="+mn-ea"/>
              </a:rPr>
              <a:t>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进程可以包含多个线程，所以开启一个浏览器，操作系统将创建一个进程，并开始执行这个进程的主线程。同一个进程内的线程可以共享一些地址空间和数据结构。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36365" y="2346325"/>
            <a:ext cx="4319905" cy="600710"/>
          </a:xfrm>
        </p:spPr>
        <p:txBody>
          <a:bodyPr>
            <a:normAutofit fontScale="90000"/>
          </a:bodyPr>
          <a:p>
            <a:r>
              <a:rPr lang="en-US" altLang="zh-CN">
                <a:latin typeface="Aa小梨涡" panose="02010600010101010101" charset="-122"/>
                <a:ea typeface="Aa小梨涡" panose="02010600010101010101" charset="-122"/>
              </a:rPr>
              <a:t>10. Python</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01515" y="156845"/>
            <a:ext cx="3409315" cy="817245"/>
          </a:xfrm>
        </p:spPr>
        <p:txBody>
          <a:bodyPr>
            <a:normAutofit fontScale="90000"/>
          </a:bodyPr>
          <a:p>
            <a:r>
              <a:rPr lang="en-US" altLang="zh-CN">
                <a:latin typeface="Aa小梨涡" panose="02010600010101010101" charset="-122"/>
                <a:ea typeface="Aa小梨涡" panose="02010600010101010101" charset="-122"/>
              </a:rPr>
              <a:t>9.3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我们把该线程称为主线程，主线程又可以启动新的线程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400425" y="2074545"/>
            <a:ext cx="8007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[9.3-1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769870" y="186690"/>
            <a:ext cx="6605270" cy="817245"/>
          </a:xfrm>
        </p:spPr>
        <p:txBody>
          <a:bodyPr>
            <a:normAutofit/>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rPr>
              <a:t>concurrent.futures 模块</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单线程与多线程性能比较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接下来，</a:t>
            </a:r>
            <a:r>
              <a:rPr lang="en-US" sz="2200">
                <a:latin typeface="Aa小梨涡" panose="02010600010101010101" charset="-122"/>
                <a:ea typeface="Aa小梨涡" panose="02010600010101010101" charset="-122"/>
                <a:cs typeface="Aa小梨涡" panose="02010600010101010101" charset="-122"/>
                <a:sym typeface="+mn-ea"/>
              </a:rPr>
              <a:t>我们一起通过具体的实例，从代码的角度来理解并发编程中的 futures</a:t>
            </a:r>
            <a:r>
              <a:rPr lang="zh-CN" altLang="en-US" sz="2200">
                <a:latin typeface="Aa小梨涡" panose="02010600010101010101" charset="-122"/>
                <a:ea typeface="Aa小梨涡" panose="02010600010101010101" charset="-122"/>
                <a:cs typeface="Aa小梨涡" panose="02010600010101010101" charset="-122"/>
                <a:sym typeface="+mn-ea"/>
              </a:rPr>
              <a:t>模块</a:t>
            </a:r>
            <a:r>
              <a:rPr lang="en-US" sz="2200">
                <a:latin typeface="Aa小梨涡" panose="02010600010101010101" charset="-122"/>
                <a:ea typeface="Aa小梨涡" panose="02010600010101010101" charset="-122"/>
                <a:cs typeface="Aa小梨涡" panose="02010600010101010101" charset="-122"/>
                <a:sym typeface="+mn-ea"/>
              </a:rPr>
              <a:t>，并进一步来比较其与单线程的性能区别。</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231130" y="2074545"/>
            <a:ext cx="20561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[9.2-1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9.2-2</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9.2-3</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0413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en-US" altLang="zh-CN" sz="2200">
                <a:latin typeface="Aa小梨涡" panose="02010600010101010101" charset="-122"/>
                <a:ea typeface="Aa小梨涡" panose="02010600010101010101" charset="-122"/>
                <a:cs typeface="Aa小梨涡" panose="02010600010101010101" charset="-122"/>
                <a:sym typeface="+mn-ea"/>
              </a:rPr>
              <a:t>futures</a:t>
            </a:r>
            <a:r>
              <a:rPr lang="zh-CN" altLang="en-US" sz="2200">
                <a:latin typeface="Aa小梨涡" panose="02010600010101010101" charset="-122"/>
                <a:ea typeface="Aa小梨涡" panose="02010600010101010101" charset="-122"/>
                <a:cs typeface="Aa小梨涡" panose="02010600010101010101" charset="-122"/>
                <a:sym typeface="+mn-ea"/>
              </a:rPr>
              <a:t>原理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3" grpId="0"/>
      <p:bldP spid="3"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049905" y="186690"/>
            <a:ext cx="6045200" cy="817245"/>
          </a:xfrm>
        </p:spPr>
        <p:txBody>
          <a:bodyPr>
            <a:normAutofit fontScale="90000"/>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049905" y="186690"/>
            <a:ext cx="6045200" cy="817245"/>
          </a:xfrm>
        </p:spPr>
        <p:txBody>
          <a:bodyPr>
            <a:normAutofit fontScale="90000"/>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049905" y="186690"/>
            <a:ext cx="6045200" cy="817245"/>
          </a:xfrm>
        </p:spPr>
        <p:txBody>
          <a:bodyPr>
            <a:normAutofit fontScale="90000"/>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9.3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为什么多线程每次只能有一个线程执行</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同一时刻，Python 主程序只允许有一个线程执行，所以 Python 的并发，是通过多线程的切换完成的。事实上，Python 的解释器并不是线程安全的，为了解决由此带来的 race condition 等问题，Python 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，也就是同一时刻，只允许一个线程执行。当然，在执行 I/O 操作时，如果一个线程被 block 了，全局解释器锁便会被释放，从而让另一个线程能够继续执行。</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9.4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868545" y="186690"/>
            <a:ext cx="2673985" cy="817245"/>
          </a:xfrm>
        </p:spPr>
        <p:txBody>
          <a:bodyPr>
            <a:normAutofit/>
          </a:bodyPr>
          <a:p>
            <a:r>
              <a:rPr lang="en-US" altLang="zh-CN">
                <a:latin typeface="Aa小梨涡" panose="02010600010101010101" charset="-122"/>
                <a:ea typeface="Aa小梨涡" panose="02010600010101010101" charset="-122"/>
              </a:rPr>
              <a:t>9.5 Queue</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并发（</a:t>
            </a:r>
            <a:r>
              <a:rPr lang="en-US" altLang="zh-CN" sz="2200">
                <a:latin typeface="Aa小梨涡" panose="02010600010101010101" charset="-122"/>
                <a:ea typeface="Aa小梨涡" panose="02010600010101010101" charset="-122"/>
                <a:cs typeface="Aa小梨涡" panose="02010600010101010101" charset="-122"/>
                <a:sym typeface="+mn-ea"/>
              </a:rPr>
              <a:t>concurrency</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并发的意思是说，计算机</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似乎</a:t>
            </a:r>
            <a:r>
              <a:rPr lang="zh-CN" altLang="en-US" sz="2200">
                <a:latin typeface="Aa小梨涡" panose="02010600010101010101" charset="-122"/>
                <a:ea typeface="Aa小梨涡" panose="02010600010101010101" charset="-122"/>
                <a:cs typeface="Aa小梨涡" panose="02010600010101010101" charset="-122"/>
                <a:sym typeface="+mn-ea"/>
              </a:rPr>
              <a:t>是在同一时间做着很多不同的事。例如，某台电脑如果只有一个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，那么操作系统就会在各程序之间迅速切换，使其都有机会运行在这一个处理器上面。这种交错执行程序的方式，造成了一种假象，使我们以为这些程序可以同时运行。</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80060" y="36836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并行（</a:t>
            </a:r>
            <a:r>
              <a:rPr lang="en-US" altLang="zh-CN" sz="2200">
                <a:latin typeface="Aa小梨涡" panose="02010600010101010101" charset="-122"/>
                <a:ea typeface="Aa小梨涡" panose="02010600010101010101" charset="-122"/>
                <a:cs typeface="Aa小梨涡" panose="02010600010101010101" charset="-122"/>
                <a:sym typeface="+mn-ea"/>
              </a:rPr>
              <a:t>parallelism</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并行的意思则是说，计算机</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确实</a:t>
            </a:r>
            <a:r>
              <a:rPr lang="zh-CN" altLang="en-US" sz="2200">
                <a:latin typeface="Aa小梨涡" panose="02010600010101010101" charset="-122"/>
                <a:ea typeface="Aa小梨涡" panose="02010600010101010101" charset="-122"/>
                <a:cs typeface="Aa小梨涡" panose="02010600010101010101" charset="-122"/>
                <a:sym typeface="+mn-ea"/>
              </a:rPr>
              <a:t>是在同一时间做着很多不同的事。具备多个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核心的计算机能够同时执行多个程序。各程序中的指令都分别运行在每一个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内核上面，于是，这些程序能够在同一时刻向前推进</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9" name="任意多边形 8"/>
          <p:cNvSpPr/>
          <p:nvPr/>
        </p:nvSpPr>
        <p:spPr>
          <a:xfrm>
            <a:off x="6900545" y="2069465"/>
            <a:ext cx="661670" cy="402590"/>
          </a:xfrm>
          <a:custGeom>
            <a:avLst/>
            <a:gdLst>
              <a:gd name="connsiteX0" fmla="*/ 1336 w 2672"/>
              <a:gd name="connsiteY0" fmla="*/ 0 h 634"/>
              <a:gd name="connsiteX1" fmla="*/ 2672 w 2672"/>
              <a:gd name="connsiteY1" fmla="*/ 317 h 634"/>
              <a:gd name="connsiteX2" fmla="*/ 1336 w 2672"/>
              <a:gd name="connsiteY2" fmla="*/ 634 h 634"/>
              <a:gd name="connsiteX3" fmla="*/ 0 w 2672"/>
              <a:gd name="connsiteY3" fmla="*/ 317 h 634"/>
              <a:gd name="connsiteX4" fmla="*/ 1501 w 2672"/>
              <a:gd name="connsiteY4" fmla="*/ 165 h 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2" h="634">
                <a:moveTo>
                  <a:pt x="1336" y="0"/>
                </a:moveTo>
                <a:cubicBezTo>
                  <a:pt x="2074" y="0"/>
                  <a:pt x="2672" y="142"/>
                  <a:pt x="2672" y="317"/>
                </a:cubicBezTo>
                <a:cubicBezTo>
                  <a:pt x="2672" y="492"/>
                  <a:pt x="2074" y="634"/>
                  <a:pt x="1336" y="634"/>
                </a:cubicBezTo>
                <a:cubicBezTo>
                  <a:pt x="598" y="634"/>
                  <a:pt x="0" y="492"/>
                  <a:pt x="0" y="317"/>
                </a:cubicBezTo>
                <a:cubicBezTo>
                  <a:pt x="0" y="142"/>
                  <a:pt x="598" y="0"/>
                  <a:pt x="1501" y="165"/>
                </a:cubicBezTo>
              </a:path>
            </a:pathLst>
          </a:custGeom>
          <a:noFill/>
          <a:ln w="12700" cmpd="sng">
            <a:solidFill>
              <a:srgbClr val="FF0000"/>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9" grpId="0" bldLvl="0" animBg="1"/>
      <p:bldP spid="9"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区别</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并行与并发的关键区别在于能不能</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提速</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speedup</a:t>
            </a:r>
            <a:r>
              <a:rPr lang="zh-CN" altLang="en-US" sz="2200">
                <a:latin typeface="Aa小梨涡" panose="02010600010101010101" charset="-122"/>
                <a:ea typeface="Aa小梨涡" panose="02010600010101010101" charset="-122"/>
                <a:cs typeface="Aa小梨涡" panose="02010600010101010101" charset="-122"/>
                <a:sym typeface="+mn-ea"/>
              </a:rPr>
              <a:t>）。某程序若是并行程序，其中有两条不同的执行路径都在平行地向前推进，则总任务的执行时间会减半，执行速度会变为普通程序的两倍。反之，假如该程序是并发程序，那么它即使可以用看似平行的方式分别执行多条路径，也依然不会使总任务的执行速度得到提升。</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55930" y="368236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并发通常应用于 I/O 操作频繁的场景，比如你要从网站上下载多个文件，I/O 操作的时间可能会比 CPU 运行处理的时间长得多</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而并行则更多应用于 CPU heavy 的场景，比如 MapReduce 中的并行计算，为了加快运行速度，一般会用多台机器、多个处理器来完成</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en-US"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实现并发与并行的方式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process</a:t>
            </a: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11</a:t>
            </a:r>
            <a:r>
              <a:rPr lang="zh-CN" altLang="en-US" sz="2200">
                <a:latin typeface="Aa小梨涡" panose="02010600010101010101" charset="-122"/>
                <a:ea typeface="Aa小梨涡" panose="02010600010101010101" charset="-122"/>
                <a:cs typeface="Aa小梨涡" panose="02010600010101010101" charset="-122"/>
                <a:sym typeface="+mn-ea"/>
              </a:rPr>
              <a:t>章）实现并行；并且，同时支持两种并发形式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线程</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thread</a:t>
            </a:r>
            <a:r>
              <a:rPr lang="zh-CN" altLang="en-US" sz="2200">
                <a:latin typeface="Aa小梨涡" panose="02010600010101010101" charset="-122"/>
                <a:ea typeface="Aa小梨涡" panose="02010600010101010101" charset="-122"/>
                <a:cs typeface="Aa小梨涡" panose="02010600010101010101" charset="-122"/>
                <a:sym typeface="+mn-ea"/>
              </a:rPr>
              <a:t>）与</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协程</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coroutine</a:t>
            </a: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10</a:t>
            </a:r>
            <a:r>
              <a:rPr lang="zh-CN" altLang="en-US" sz="2200">
                <a:latin typeface="Aa小梨涡" panose="02010600010101010101" charset="-122"/>
                <a:ea typeface="Aa小梨涡" panose="02010600010101010101" charset="-122"/>
                <a:cs typeface="Aa小梨涡" panose="02010600010101010101" charset="-122"/>
                <a:sym typeface="+mn-ea"/>
              </a:rPr>
              <a:t>章）。</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Python3.2</a:t>
            </a:r>
            <a:r>
              <a:rPr lang="zh-CN" altLang="en-US" sz="2200">
                <a:latin typeface="Aa小梨涡" panose="02010600010101010101" charset="-122"/>
                <a:ea typeface="Aa小梨涡" panose="02010600010101010101" charset="-122"/>
                <a:cs typeface="Aa小梨涡" panose="02010600010101010101" charset="-122"/>
                <a:sym typeface="+mn-ea"/>
              </a:rPr>
              <a:t>之前，常用到标准库中的threading（</a:t>
            </a:r>
            <a:r>
              <a:rPr lang="zh-CN" altLang="en-US" sz="2200">
                <a:latin typeface="Aa小梨涡" panose="02010600010101010101" charset="-122"/>
                <a:ea typeface="Aa小梨涡" panose="02010600010101010101" charset="-122"/>
                <a:cs typeface="Aa小梨涡" panose="02010600010101010101" charset="-122"/>
                <a:sym typeface="+mn-ea"/>
              </a:rPr>
              <a:t>实现多线程</a:t>
            </a:r>
            <a:r>
              <a:rPr lang="zh-CN" altLang="en-US" sz="2200">
                <a:latin typeface="Aa小梨涡" panose="02010600010101010101" charset="-122"/>
                <a:ea typeface="Aa小梨涡" panose="02010600010101010101" charset="-122"/>
                <a:cs typeface="Aa小梨涡" panose="02010600010101010101" charset="-122"/>
                <a:sym typeface="+mn-ea"/>
              </a:rPr>
              <a:t>）和multiprocessing（实现</a:t>
            </a:r>
            <a:r>
              <a:rPr lang="zh-CN" altLang="en-US" sz="2200">
                <a:latin typeface="Aa小梨涡" panose="02010600010101010101" charset="-122"/>
                <a:ea typeface="Aa小梨涡" panose="02010600010101010101" charset="-122"/>
                <a:cs typeface="Aa小梨涡" panose="02010600010101010101" charset="-122"/>
                <a:sym typeface="+mn-ea"/>
              </a:rPr>
              <a:t>多进程</a:t>
            </a:r>
            <a:r>
              <a:rPr lang="zh-CN" altLang="en-US" sz="2200">
                <a:latin typeface="Aa小梨涡" panose="02010600010101010101" charset="-122"/>
                <a:ea typeface="Aa小梨涡" panose="02010600010101010101" charset="-122"/>
                <a:cs typeface="Aa小梨涡" panose="02010600010101010101" charset="-122"/>
                <a:sym typeface="+mn-ea"/>
              </a:rPr>
              <a:t>）模块；但是，在那之后，标准库为我们提供了concurrent.futures模块，它提供了ThreadPoolExecutor和ProcessPoolExecutor两个类，实现了对threading和multiprocessing的进一步抽象，使得开发者只需编写少量代码即可。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22901</Words>
  <Application>WPS 演示</Application>
  <PresentationFormat>宽屏</PresentationFormat>
  <Paragraphs>1222</Paragraphs>
  <Slides>126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126</vt:i4>
      </vt:variant>
    </vt:vector>
  </HeadingPairs>
  <TitlesOfParts>
    <vt:vector size="141" baseType="lpstr">
      <vt:lpstr>Arial</vt:lpstr>
      <vt:lpstr>宋体</vt:lpstr>
      <vt:lpstr>Wingdings</vt:lpstr>
      <vt:lpstr>Aa小梨涡</vt:lpstr>
      <vt:lpstr>微软雅黑</vt:lpstr>
      <vt:lpstr>仿宋_GB2312</vt:lpstr>
      <vt:lpstr>仿宋</vt:lpstr>
      <vt:lpstr>Comic Sans MS</vt:lpstr>
      <vt:lpstr>Calibri</vt:lpstr>
      <vt:lpstr>Arial Unicode MS</vt:lpstr>
      <vt:lpstr>Wingdings</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异常处理</vt:lpstr>
      <vt:lpstr>8.3 异常处理</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9.1 介绍</vt:lpstr>
      <vt:lpstr>9.1 介绍</vt:lpstr>
      <vt:lpstr>9.4 并行编程模型</vt:lpstr>
      <vt:lpstr>9.4 并行编程模型</vt:lpstr>
      <vt:lpstr>9.1 介绍</vt:lpstr>
      <vt:lpstr>9.1 介绍</vt:lpstr>
      <vt:lpstr>9. Python多线程</vt:lpstr>
      <vt:lpstr>9.3 python线程</vt:lpstr>
      <vt:lpstr>9.2 concurrent.futures 模块</vt:lpstr>
      <vt:lpstr>9.2 concurrent.futures 模块</vt:lpstr>
      <vt:lpstr>9.2 concurrent.futures 模块</vt:lpstr>
      <vt:lpstr>9.2 concurrent.futures 模块</vt:lpstr>
      <vt:lpstr>9.3 GIL</vt:lpstr>
      <vt:lpstr>9.4 Lock</vt:lpstr>
      <vt:lpstr>9.5 Queue</vt:lpstr>
      <vt:lpstr>9.1 并发与并行</vt:lpstr>
      <vt:lpstr>9.1 并发与并行</vt:lpstr>
      <vt:lpstr>9.1 并发与并行</vt:lpstr>
      <vt:lpstr>10. 协程</vt:lpstr>
      <vt:lpstr>10.1 同步与异步，阻塞与非阻塞</vt:lpstr>
      <vt:lpstr>10.1 同步与异步，阻塞与非阻塞</vt:lpstr>
      <vt:lpstr>10.1 同步与异步，阻塞与非阻塞</vt:lpstr>
      <vt:lpstr>10.1 同步与异步，阻塞与非阻塞</vt:lpstr>
      <vt:lpstr>10.1 同步与异步，阻塞与非阻塞</vt:lpstr>
      <vt:lpstr>10.1 同步与异步，阻塞与非阻塞</vt:lpstr>
      <vt:lpstr>10.1 从爬虫说起</vt:lpstr>
      <vt:lpstr>10.1 从爬虫说起</vt:lpstr>
      <vt:lpstr>10.1 从爬虫说起</vt:lpstr>
      <vt:lpstr>10.1 从爬虫说起</vt:lpstr>
      <vt:lpstr>10.1 从爬虫说起</vt:lpstr>
      <vt:lpstr>10.1 从爬虫说起</vt:lpstr>
      <vt:lpstr>10.1 从爬虫说起</vt:lpstr>
      <vt:lpstr>10.1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yiwen</cp:lastModifiedBy>
  <cp:revision>499</cp:revision>
  <dcterms:created xsi:type="dcterms:W3CDTF">2020-11-26T02:45:00Z</dcterms:created>
  <dcterms:modified xsi:type="dcterms:W3CDTF">2021-05-28T08:54:13Z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SaveFontToCloudKey">
    <vt:lpwstr>0_embed</vt:lpwstr>
  </property>
  <property fmtid="{D5CDD505-2E9C-101B-9397-08002B2CF9AE}" pid="4" name="ICV">
    <vt:lpwstr>9E69AC9E2C294D05A4D8F4BC50FB43A8</vt:lpwstr>
  </property>
</Properties>
</file>