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71" r:id="rId9"/>
    <p:sldId id="272" r:id="rId10"/>
    <p:sldId id="262" r:id="rId11"/>
    <p:sldId id="263" r:id="rId12"/>
    <p:sldId id="264" r:id="rId13"/>
    <p:sldId id="282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embeddedFontLst>
    <p:embeddedFont>
      <p:font typeface="Aa小梨涡" panose="02010600010101010101" charset="-122"/>
      <p:regular r:id="rId24"/>
    </p:embeddedFont>
    <p:embeddedFont>
      <p:font typeface="微软雅黑" panose="020B0503020204020204" charset="-122"/>
      <p:regular r:id="rId25"/>
    </p:embeddedFont>
    <p:embeddedFont>
      <p:font typeface="Comic Sans MS" panose="030F0702030302020204" charset="0"/>
      <p:regular r:id="rId26"/>
      <p:bold r:id="rId27"/>
    </p:embeddedFont>
    <p:embeddedFont>
      <p:font typeface="Calibri" panose="020F0502020204030204" charset="0"/>
      <p:regular r:id="rId28"/>
      <p:bold r:id="rId29"/>
      <p:italic r:id="rId30"/>
      <p:boldItalic r:id="rId31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font" Target="fonts/font8.fntdata"/><Relationship Id="rId30" Type="http://schemas.openxmlformats.org/officeDocument/2006/relationships/font" Target="fonts/font7.fntdata"/><Relationship Id="rId3" Type="http://schemas.openxmlformats.org/officeDocument/2006/relationships/slide" Target="slides/slide1.xml"/><Relationship Id="rId29" Type="http://schemas.openxmlformats.org/officeDocument/2006/relationships/font" Target="fonts/font6.fntdata"/><Relationship Id="rId28" Type="http://schemas.openxmlformats.org/officeDocument/2006/relationships/font" Target="fonts/font5.fntdata"/><Relationship Id="rId27" Type="http://schemas.openxmlformats.org/officeDocument/2006/relationships/font" Target="fonts/font4.fntdata"/><Relationship Id="rId26" Type="http://schemas.openxmlformats.org/officeDocument/2006/relationships/font" Target="fonts/font3.fntdata"/><Relationship Id="rId25" Type="http://schemas.openxmlformats.org/officeDocument/2006/relationships/font" Target="fonts/font2.fntdata"/><Relationship Id="rId24" Type="http://schemas.openxmlformats.org/officeDocument/2006/relationships/font" Target="fonts/font1.fntdata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3585" y="245745"/>
            <a:ext cx="3114675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2.5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遍历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65150" y="121031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基本用法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循环迭代列表，访问列表中的每一个元素。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31025" y="1710690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[2.5-1.py]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5150" y="233616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遍历时获取索引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提供了枚举函数，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enumerate()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，在遍历列表元素的同时，获取每个元素的索引值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36955" y="3365500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[2.5-2.py]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5150" y="388048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同时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遍历多个列表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提供了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zip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函数，用于同时遍历两个或两个以上的列表。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73135" y="4391025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[2.5-3.py]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5150" y="480885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注意：作为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zip()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参数的那些列表中，只要有一个耗尽，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zip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就不再继续迭代了，函数退出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循环。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1" grpId="0"/>
      <p:bldP spid="11" grpId="1"/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2.6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排序</a:t>
            </a:r>
            <a:endParaRPr lang="zh-CN" altLang="en-US">
              <a:latin typeface="Aa小梨涡" panose="02010600010101010101" charset="-122"/>
              <a:ea typeface="Aa小梨涡" panose="02010600010101010101" charset="-122"/>
              <a:sym typeface="+mn-ea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65150" y="121412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基本用法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可以使用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ist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类的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sort()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方法进行排序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5150" y="233616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自定义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sorting key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从本质上看，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根据其对应的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sorting key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的大小来对列表元素进行排序的。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algn="ctr"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list.sort(*, key=None, reverse=False)        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5213350" y="3333115"/>
            <a:ext cx="1273810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5150" y="386778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key 指定一个函数，用于从每个列表元素中提取比较键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这个函数的特点是：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①只有一个参数，调用时，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自动用单个列表元素给这个参数赋值；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②返回一个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可比较的对象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，不一定是数值，还可以是list, tuple，但是dict不行。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621010" y="4850130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[2.6-2.py]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69585" y="1720215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[2.6-1.py]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0214610" y="5614670"/>
            <a:ext cx="171767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第</a:t>
            </a:r>
            <a:r>
              <a:rPr lang="en-US" altLang="zh-CN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2</a:t>
            </a:r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章 完</a:t>
            </a:r>
            <a:endParaRPr lang="zh-CN" altLang="en-US" sz="2600" b="1">
              <a:solidFill>
                <a:srgbClr val="FF0000"/>
              </a:solidFill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3" grpId="0"/>
      <p:bldP spid="3" grpId="1"/>
      <p:bldP spid="7" grpId="0" bldLvl="0" animBg="1"/>
      <p:bldP spid="7" grpId="1" animBg="1"/>
      <p:bldP spid="9" grpId="0"/>
      <p:bldP spid="9" grpId="1"/>
      <p:bldP spid="10" grpId="0"/>
      <p:bldP spid="10" grpId="1"/>
      <p:bldP spid="11" grpId="0"/>
      <p:bldP spid="11" grpId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160010" y="2174240"/>
            <a:ext cx="191135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56100" y="2236470"/>
            <a:ext cx="339471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3.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字典与集合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320000">
            <a:off x="4344035" y="2964815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43730" y="245745"/>
            <a:ext cx="325374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2.7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使用场景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618105" y="1173480"/>
            <a:ext cx="1440180" cy="1440180"/>
            <a:chOff x="4355" y="1848"/>
            <a:chExt cx="2268" cy="2268"/>
          </a:xfrm>
        </p:grpSpPr>
        <p:sp>
          <p:nvSpPr>
            <p:cNvPr id="41993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42000" name="TextBox 16"/>
            <p:cNvSpPr txBox="1">
              <a:spLocks noChangeArrowheads="1"/>
            </p:cNvSpPr>
            <p:nvPr/>
          </p:nvSpPr>
          <p:spPr bwMode="auto">
            <a:xfrm>
              <a:off x="4782" y="2325"/>
              <a:ext cx="1413" cy="1311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数据处理</a:t>
              </a:r>
              <a:endParaRPr lang="zh-CN" altLang="en-US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736725" y="2776220"/>
            <a:ext cx="1440180" cy="1440180"/>
            <a:chOff x="2262" y="4552"/>
            <a:chExt cx="2268" cy="2268"/>
          </a:xfrm>
        </p:grpSpPr>
        <p:sp>
          <p:nvSpPr>
            <p:cNvPr id="41994" name="Oval 9"/>
            <p:cNvSpPr>
              <a:spLocks noChangeArrowheads="1"/>
            </p:cNvSpPr>
            <p:nvPr/>
          </p:nvSpPr>
          <p:spPr bwMode="auto">
            <a:xfrm>
              <a:off x="2262" y="4552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42001" name="TextBox 17"/>
            <p:cNvSpPr>
              <a:spLocks noChangeArrowheads="1"/>
            </p:cNvSpPr>
            <p:nvPr/>
          </p:nvSpPr>
          <p:spPr bwMode="auto">
            <a:xfrm>
              <a:off x="2785" y="5128"/>
              <a:ext cx="1222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cs typeface="Aa小梨涡" panose="02010600010101010101" charset="-122"/>
                  <a:sym typeface="+mn-ea"/>
                </a:rPr>
                <a:t>Web 开发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729230" y="4864100"/>
            <a:ext cx="1440180" cy="1440180"/>
            <a:chOff x="4530" y="7660"/>
            <a:chExt cx="2268" cy="2268"/>
          </a:xfrm>
        </p:grpSpPr>
        <p:sp>
          <p:nvSpPr>
            <p:cNvPr id="41995" name="Oval 10"/>
            <p:cNvSpPr>
              <a:spLocks noChangeArrowheads="1"/>
            </p:cNvSpPr>
            <p:nvPr/>
          </p:nvSpPr>
          <p:spPr bwMode="auto">
            <a:xfrm>
              <a:off x="4530" y="7660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42002" name="TextBox 18"/>
            <p:cNvSpPr>
              <a:spLocks noChangeArrowheads="1"/>
            </p:cNvSpPr>
            <p:nvPr/>
          </p:nvSpPr>
          <p:spPr bwMode="auto">
            <a:xfrm>
              <a:off x="5052" y="8191"/>
              <a:ext cx="1223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人工智能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308340" y="1172845"/>
            <a:ext cx="1440180" cy="1440180"/>
            <a:chOff x="13316" y="1847"/>
            <a:chExt cx="2268" cy="2268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3316" y="1847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4" name="TextBox 16"/>
            <p:cNvSpPr>
              <a:spLocks noChangeArrowheads="1"/>
            </p:cNvSpPr>
            <p:nvPr/>
          </p:nvSpPr>
          <p:spPr bwMode="auto">
            <a:xfrm>
              <a:off x="13838" y="2425"/>
              <a:ext cx="1223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语言简洁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860155" y="2871470"/>
            <a:ext cx="1440180" cy="1440180"/>
            <a:chOff x="15235" y="4552"/>
            <a:chExt cx="2268" cy="2268"/>
          </a:xfrm>
        </p:grpSpPr>
        <p:sp>
          <p:nvSpPr>
            <p:cNvPr id="5" name="Oval 8"/>
            <p:cNvSpPr>
              <a:spLocks noChangeArrowheads="1"/>
            </p:cNvSpPr>
            <p:nvPr/>
          </p:nvSpPr>
          <p:spPr bwMode="auto">
            <a:xfrm>
              <a:off x="15235" y="4552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6" name="TextBox 16"/>
            <p:cNvSpPr>
              <a:spLocks noChangeArrowheads="1"/>
            </p:cNvSpPr>
            <p:nvPr/>
          </p:nvSpPr>
          <p:spPr bwMode="auto">
            <a:xfrm>
              <a:off x="15584" y="5130"/>
              <a:ext cx="1570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开</a:t>
              </a: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发</a:t>
              </a: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效率高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080375" y="4674235"/>
            <a:ext cx="1440180" cy="1440180"/>
            <a:chOff x="13647" y="7661"/>
            <a:chExt cx="2268" cy="2268"/>
          </a:xfrm>
        </p:grpSpPr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13647" y="7661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8" name="TextBox 16"/>
            <p:cNvSpPr>
              <a:spLocks noChangeArrowheads="1"/>
            </p:cNvSpPr>
            <p:nvPr/>
          </p:nvSpPr>
          <p:spPr bwMode="auto">
            <a:xfrm>
              <a:off x="14015" y="8238"/>
              <a:ext cx="1533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可移植性强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4017645" y="2070100"/>
            <a:ext cx="1359535" cy="54038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3180080" y="3257550"/>
            <a:ext cx="1804670" cy="623570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8" name="任意多边形 27"/>
          <p:cNvSpPr/>
          <p:nvPr/>
        </p:nvSpPr>
        <p:spPr>
          <a:xfrm flipH="1">
            <a:off x="3837305" y="4101465"/>
            <a:ext cx="1148080" cy="87947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32" name="任意多边形 31"/>
          <p:cNvSpPr/>
          <p:nvPr/>
        </p:nvSpPr>
        <p:spPr>
          <a:xfrm flipH="1">
            <a:off x="6912610" y="1900555"/>
            <a:ext cx="1395095" cy="87947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33" name="任意多边形 32"/>
          <p:cNvSpPr/>
          <p:nvPr/>
        </p:nvSpPr>
        <p:spPr>
          <a:xfrm flipH="1">
            <a:off x="7268845" y="3478530"/>
            <a:ext cx="1542415" cy="29146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34" name="任意多边形 33"/>
          <p:cNvSpPr/>
          <p:nvPr/>
        </p:nvSpPr>
        <p:spPr>
          <a:xfrm flipH="1" flipV="1">
            <a:off x="6793230" y="4548505"/>
            <a:ext cx="1283335" cy="83756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41991" name="Oval 6"/>
          <p:cNvSpPr>
            <a:spLocks noChangeArrowheads="1"/>
          </p:cNvSpPr>
          <p:nvPr/>
        </p:nvSpPr>
        <p:spPr bwMode="auto">
          <a:xfrm>
            <a:off x="4876800" y="2352040"/>
            <a:ext cx="2392045" cy="2517775"/>
          </a:xfrm>
          <a:custGeom>
            <a:avLst/>
            <a:gdLst>
              <a:gd name="connsiteX0" fmla="*/ 1884 w 3767"/>
              <a:gd name="connsiteY0" fmla="*/ 0 h 3965"/>
              <a:gd name="connsiteX1" fmla="*/ 3767 w 3767"/>
              <a:gd name="connsiteY1" fmla="*/ 1983 h 3965"/>
              <a:gd name="connsiteX2" fmla="*/ 1884 w 3767"/>
              <a:gd name="connsiteY2" fmla="*/ 3965 h 3965"/>
              <a:gd name="connsiteX3" fmla="*/ 0 w 3767"/>
              <a:gd name="connsiteY3" fmla="*/ 1983 h 3965"/>
              <a:gd name="connsiteX4" fmla="*/ 2049 w 3767"/>
              <a:gd name="connsiteY4" fmla="*/ 165 h 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7" h="3965">
                <a:moveTo>
                  <a:pt x="1884" y="0"/>
                </a:moveTo>
                <a:cubicBezTo>
                  <a:pt x="2924" y="0"/>
                  <a:pt x="3767" y="888"/>
                  <a:pt x="3767" y="1983"/>
                </a:cubicBezTo>
                <a:cubicBezTo>
                  <a:pt x="3767" y="3077"/>
                  <a:pt x="2924" y="3965"/>
                  <a:pt x="1884" y="3965"/>
                </a:cubicBezTo>
                <a:cubicBezTo>
                  <a:pt x="843" y="3965"/>
                  <a:pt x="0" y="3077"/>
                  <a:pt x="0" y="1983"/>
                </a:cubicBezTo>
                <a:cubicBezTo>
                  <a:pt x="0" y="888"/>
                  <a:pt x="843" y="0"/>
                  <a:pt x="2049" y="165"/>
                </a:cubicBezTo>
              </a:path>
            </a:pathLst>
          </a:custGeom>
          <a:solidFill>
            <a:schemeClr val="accent1"/>
          </a:solidFill>
          <a:ln w="0">
            <a:solidFill>
              <a:schemeClr val="accent1"/>
            </a:solidFill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41999" name="Oval 14"/>
          <p:cNvSpPr>
            <a:spLocks noChangeArrowheads="1"/>
          </p:cNvSpPr>
          <p:nvPr/>
        </p:nvSpPr>
        <p:spPr bwMode="auto">
          <a:xfrm>
            <a:off x="4996180" y="2476500"/>
            <a:ext cx="2153285" cy="226631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42003" name="TextBox 19"/>
          <p:cNvSpPr txBox="1">
            <a:spLocks noChangeArrowheads="1"/>
          </p:cNvSpPr>
          <p:nvPr/>
        </p:nvSpPr>
        <p:spPr bwMode="auto">
          <a:xfrm>
            <a:off x="5106035" y="3257550"/>
            <a:ext cx="193421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4000">
                <a:ln w="1270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  <a:noFill/>
                <a:latin typeface="Aa小梨涡" panose="02010600010101010101" charset="-122"/>
                <a:ea typeface="Aa小梨涡" panose="02010600010101010101" charset="-122"/>
              </a:rPr>
              <a:t>Python</a:t>
            </a:r>
            <a:endParaRPr lang="en-US" sz="4000"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</a:ln>
              <a:noFill/>
              <a:latin typeface="Aa小梨涡" panose="02010600010101010101" charset="-122"/>
              <a:ea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28" grpId="0" bldLvl="0" animBg="1"/>
      <p:bldP spid="32" grpId="0" bldLvl="0" animBg="1"/>
      <p:bldP spid="33" grpId="0" bldLvl="0" animBg="1"/>
      <p:bldP spid="34" grpId="0" bldLvl="0" animBg="1"/>
      <p:bldP spid="23" grpId="0" bldLvl="0" animBg="1"/>
      <p:bldP spid="2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160010" y="2174240"/>
            <a:ext cx="191135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56100" y="2236470"/>
            <a:ext cx="339471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列表与元组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320000">
            <a:off x="4344035" y="2964815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4202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49800" y="264795"/>
            <a:ext cx="293941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2.1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基本概念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91694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31165" y="1338580"/>
            <a:ext cx="1128141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1. 什么是列表和元组呢？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实际上，列表和元组，都是一个可以放置任意数据类型的有序集合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6045200" y="1664970"/>
            <a:ext cx="1744345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8056245" y="1664970"/>
            <a:ext cx="618490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31165" y="2183765"/>
            <a:ext cx="10668000" cy="1014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lt = [1, 2, 'hello', 'world']  # "列表"中同时含有int和string类型的元素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tup = ('jason', 22)  # "元组"中同时含有int和string类型的元素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1800" y="4681855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3.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列表和元组都可以随意嵌套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1165" y="5280025"/>
            <a:ext cx="10668000" cy="1014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lt = [[1, 2, 3], [4, 5]]  # 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”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列表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“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的每一个元素也是一个列表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tup = ((1, 2, 3), (4, 5, 6))  # 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”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元组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“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的每一个元素也是一个元组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1165" y="3425825"/>
            <a:ext cx="11281410" cy="1106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两者有什么区别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呢？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“列表”是动态的，长度大小不固定，可以随意地增加、删减或者改变元素（mutable）。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“元组”是静态的，长度大小固定，无法增加删减或者改变（immutable）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10750" y="4123055"/>
            <a:ext cx="80772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[2.1-2.py]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287125" y="3629660"/>
            <a:ext cx="80772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[2.1-1.py]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 animBg="1"/>
      <p:bldP spid="6" grpId="0" bldLvl="0" animBg="1"/>
      <p:bldP spid="6" grpId="1" animBg="1"/>
      <p:bldP spid="11" grpId="0" animBg="1"/>
      <p:bldP spid="11" grpId="1" animBg="1"/>
      <p:bldP spid="7" grpId="0" bldLvl="0" animBg="1"/>
      <p:bldP spid="7" grpId="1"/>
      <p:bldP spid="8" grpId="0" bldLvl="0" animBg="1"/>
      <p:bldP spid="8" grpId="1" animBg="1"/>
      <p:bldP spid="9" grpId="0"/>
      <p:bldP spid="9" grpId="1"/>
      <p:bldP spid="10" grpId="0"/>
      <p:bldP spid="10" grpId="1"/>
      <p:bldP spid="3" grpId="0"/>
      <p:bldP spid="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6850" y="245745"/>
            <a:ext cx="412940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引用还是拷贝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0530" y="1318895"/>
            <a:ext cx="11281410" cy="1106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1. =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在 python 中赋值语句总是建立对象的引用值，而不是复制对象。因此，python 变量更像是指针，本质上是是“标签”，是“引用”，而不是数据存储区域。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7235" y="2478405"/>
            <a:ext cx="10668000" cy="553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a = ['a', 'b', 'c', 'd', 'e', 'f', 'g', 'h']</a:t>
            </a:r>
            <a:endParaRPr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0530" y="4257675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浅复制与深复制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1800" y="4687570"/>
            <a:ext cx="11281410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上个例子中使用的values[:]是所谓的“浅复制”，当列表对象有嵌套的时候也会产生出乎意料的错误。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0530" y="3181350"/>
            <a:ext cx="11281410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当执行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上面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这行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代码时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 首先创建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赋值语句右侧的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“列表对象”，然后给它贴上名为 a 的标签。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83360" y="3554095"/>
            <a:ext cx="218503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[2.2-1.py, 2.2-2.py, 2.2-3.py]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11045" y="5068570"/>
            <a:ext cx="218503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[2.2-4.py, 2.2-5.py]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/>
      <p:bldP spid="8" grpId="0" bldLvl="0" animBg="1"/>
      <p:bldP spid="8" grpId="1" animBg="1"/>
      <p:bldP spid="5" grpId="0" bldLvl="0" animBg="1"/>
      <p:bldP spid="5" grpId="1"/>
      <p:bldP spid="4" grpId="0"/>
      <p:bldP spid="4" grpId="1"/>
      <p:bldP spid="3" grpId="0"/>
      <p:bldP spid="3" grpId="1"/>
      <p:bldP spid="12" grpId="0"/>
      <p:bldP spid="12" grpId="1"/>
      <p:bldP spid="6" grpId="0"/>
      <p:bldP spid="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3740" y="245745"/>
            <a:ext cx="3265805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切片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15620" y="1362075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索引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6255" y="1843405"/>
            <a:ext cx="11281410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和其他语言不同，Python 中的列表和元组都支持负数索引，-1 表示最后一个元素，-2 表示倒数第二个元素，以此类推。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6255" y="2716530"/>
            <a:ext cx="10668000" cy="1014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a = [1, 2, 3, 4]</a:t>
            </a:r>
            <a:endParaRPr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print('The last one: ', a[-1])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4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6255" y="3925570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切片的基础用法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6255" y="4386580"/>
            <a:ext cx="11281410" cy="1106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切片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使得开发者能够轻易地访问序列中的某些元素构成的子集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，由</a:t>
            </a:r>
            <a:r>
              <a:rPr lang="zh-CN" sz="2200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：运算符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实现，基本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写法是</a:t>
            </a:r>
            <a:r>
              <a:rPr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somelist[start:end]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，其中start所指的原始涵盖在切割后的范围内，而end所指的元素则不包括在切割结果之中。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/>
      <p:bldP spid="3" grpId="0" bldLvl="0" animBg="1"/>
      <p:bldP spid="3" grpId="1"/>
      <p:bldP spid="8" grpId="0" bldLvl="0" animBg="1"/>
      <p:bldP spid="8" grpId="1" animBg="1"/>
      <p:bldP spid="4" grpId="0" bldLvl="0" animBg="1"/>
      <p:bldP spid="4" grpId="1"/>
      <p:bldP spid="6" grpId="0" bldLvl="0" animBg="1"/>
      <p:bldP spid="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3740" y="245745"/>
            <a:ext cx="3265805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切片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06730" y="1408430"/>
            <a:ext cx="10668000" cy="19380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a = ['a', 'b', 'c', 'd', 'e', 'f', 'g', 'h']</a:t>
            </a:r>
            <a:endParaRPr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print('First four:', a[:4])</a:t>
            </a:r>
            <a:r>
              <a:rPr sz="2000" baseline="30000">
                <a:solidFill>
                  <a:schemeClr val="tx1"/>
                </a:solidFill>
                <a:uFillTx/>
                <a:latin typeface="Calibri" panose="020F0502020204030204" charset="0"/>
                <a:cs typeface="Comic Sans MS" panose="030F0702030302020204" charset="0"/>
                <a:sym typeface="+mn-ea"/>
              </a:rPr>
              <a:t>①</a:t>
            </a: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      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['a', 'b', 'c', 'd'] 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print('Last four: ', a[-4:])</a:t>
            </a:r>
            <a:r>
              <a:rPr sz="2000" baseline="30000">
                <a:uFillTx/>
                <a:latin typeface="Calibri" panose="020F0502020204030204" charset="0"/>
                <a:cs typeface="Comic Sans MS" panose="030F0702030302020204" charset="0"/>
                <a:sym typeface="+mn-ea"/>
              </a:rPr>
              <a:t>②</a:t>
            </a: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     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['e', 'f', 'g', 'h']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print('Middle two: ', a[3:-3])</a:t>
            </a:r>
            <a:r>
              <a:rPr sz="2000" baseline="30000">
                <a:uFillTx/>
                <a:latin typeface="Calibri" panose="020F0502020204030204" charset="0"/>
                <a:cs typeface="Comic Sans MS" panose="030F0702030302020204" charset="0"/>
                <a:sym typeface="+mn-ea"/>
              </a:rPr>
              <a:t>③</a:t>
            </a: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['d', 'e']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6255" y="3757295"/>
            <a:ext cx="11281410" cy="1614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“如果从列表开头获取切片，那就不要在start写上0，而是应该留空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②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“如果切片一直要取到列表末尾，那就把end留空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③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“在指定切片起止索引时，若要从列表尾部向前算，则可以使用负值来表示相关偏移量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8" grpId="1" animBg="1"/>
      <p:bldP spid="7" grpId="0" bldLvl="0" animBg="1"/>
      <p:bldP spid="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3740" y="245745"/>
            <a:ext cx="3265805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切片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15620" y="1341120"/>
            <a:ext cx="11281410" cy="598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两侧的不同含义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5620" y="183832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右侧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会产生一份全新的列表，在新列表上进行修改，不会影响原列表。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5620" y="3183255"/>
            <a:ext cx="1128141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左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侧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分两种情况：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①指定了起止索引, 会把该列表中处在指定范围内的对象替换为新的值；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②没有指定起止索引，把右侧的新值复制一份，用这份拷贝替换左侧列表的全部内容，      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   而不会重新分配新的列表。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051290" y="2426335"/>
            <a:ext cx="80772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[2.3-1.py]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779635" y="4215765"/>
            <a:ext cx="84709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[2.3-2.py]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544695" y="5066665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[2.3-3.py]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  <p:bldP spid="3" grpId="0"/>
      <p:bldP spid="3" grpId="1"/>
      <p:bldP spid="5" grpId="0"/>
      <p:bldP spid="5" grpId="1"/>
      <p:bldP spid="9" grpId="0"/>
      <p:bldP spid="9" grpId="1"/>
      <p:bldP spid="10" grpId="0"/>
      <p:bldP spid="10" grpId="1"/>
      <p:bldP spid="11" grpId="0"/>
      <p:bldP spid="1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5465" y="245745"/>
            <a:ext cx="369252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2.4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列表推导式</a:t>
            </a:r>
            <a:endParaRPr lang="zh-CN" altLang="en-US">
              <a:latin typeface="Aa小梨涡" panose="02010600010101010101" charset="-122"/>
              <a:ea typeface="Aa小梨涡" panose="02010600010101010101" charset="-122"/>
              <a:sym typeface="+mn-ea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5150" y="141605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endParaRPr lang="en-US" sz="2200" b="1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Python</a:t>
            </a:r>
            <a:r>
              <a:rPr lang="zh-CN" altLang="en-US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提供了一种精炼的写法，可以根据一份列表来制作另外一份。</a:t>
            </a:r>
            <a:r>
              <a:rPr lang="en-US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 b="1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0705" y="255587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举例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用列表中可以为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整除的数的平方值构建另一份列表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79995" y="3059430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[2.4-1.py]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705" y="39192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 fontAlgn="auto">
              <a:lnSpc>
                <a:spcPts val="3500"/>
              </a:lnSpc>
            </a:pPr>
            <a:r>
              <a:rPr sz="26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[x**2 for x in a if x%2==0]</a:t>
            </a:r>
            <a:r>
              <a:rPr lang="en-US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 b="1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170805" y="3841115"/>
            <a:ext cx="11430" cy="699135"/>
          </a:xfrm>
          <a:prstGeom prst="line">
            <a:avLst/>
          </a:prstGeom>
          <a:ln w="444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6507480" y="3841115"/>
            <a:ext cx="11430" cy="699135"/>
          </a:xfrm>
          <a:prstGeom prst="line">
            <a:avLst/>
          </a:prstGeom>
          <a:ln w="444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861060" y="4540885"/>
            <a:ext cx="2607945" cy="922972"/>
            <a:chOff x="4355" y="1848"/>
            <a:chExt cx="2268" cy="2364"/>
          </a:xfrm>
        </p:grpSpPr>
        <p:sp>
          <p:nvSpPr>
            <p:cNvPr id="41993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42000" name="TextBox 16"/>
            <p:cNvSpPr txBox="1">
              <a:spLocks noChangeArrowheads="1"/>
            </p:cNvSpPr>
            <p:nvPr/>
          </p:nvSpPr>
          <p:spPr bwMode="auto">
            <a:xfrm>
              <a:off x="4459" y="1850"/>
              <a:ext cx="1996" cy="2362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计算新列表中每个元素的值时所用的表达式</a:t>
              </a:r>
              <a:endParaRPr lang="zh-CN" altLang="en-US" sz="18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sp>
        <p:nvSpPr>
          <p:cNvPr id="23" name="任意多边形 22"/>
          <p:cNvSpPr/>
          <p:nvPr/>
        </p:nvSpPr>
        <p:spPr>
          <a:xfrm flipV="1">
            <a:off x="3369310" y="4348480"/>
            <a:ext cx="1309370" cy="82740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610735" y="5496560"/>
            <a:ext cx="2607945" cy="416560"/>
            <a:chOff x="4355" y="1848"/>
            <a:chExt cx="2268" cy="2268"/>
          </a:xfrm>
        </p:grpSpPr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14" name="TextBox 16"/>
            <p:cNvSpPr txBox="1">
              <a:spLocks noChangeArrowheads="1"/>
            </p:cNvSpPr>
            <p:nvPr/>
          </p:nvSpPr>
          <p:spPr bwMode="auto">
            <a:xfrm>
              <a:off x="4459" y="1850"/>
              <a:ext cx="1996" cy="2005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所要迭代的输入序列</a:t>
              </a:r>
              <a:endParaRPr lang="zh-CN" altLang="en-US" sz="18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sp>
        <p:nvSpPr>
          <p:cNvPr id="16" name="任意多边形 15"/>
          <p:cNvSpPr/>
          <p:nvPr/>
        </p:nvSpPr>
        <p:spPr>
          <a:xfrm flipV="1">
            <a:off x="5725795" y="4348480"/>
            <a:ext cx="351155" cy="1224280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699375" y="4812665"/>
            <a:ext cx="2558415" cy="478155"/>
            <a:chOff x="4355" y="1848"/>
            <a:chExt cx="2268" cy="2268"/>
          </a:xfrm>
        </p:grpSpPr>
        <p:sp>
          <p:nvSpPr>
            <p:cNvPr id="19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21" name="TextBox 16"/>
            <p:cNvSpPr txBox="1">
              <a:spLocks noChangeArrowheads="1"/>
            </p:cNvSpPr>
            <p:nvPr/>
          </p:nvSpPr>
          <p:spPr bwMode="auto">
            <a:xfrm>
              <a:off x="4459" y="1850"/>
              <a:ext cx="1996" cy="1747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条件表达式</a:t>
              </a:r>
              <a:endParaRPr lang="zh-CN" altLang="en-US" sz="18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sp>
        <p:nvSpPr>
          <p:cNvPr id="22" name="任意多边形 21"/>
          <p:cNvSpPr/>
          <p:nvPr/>
        </p:nvSpPr>
        <p:spPr>
          <a:xfrm rot="4320000" flipV="1">
            <a:off x="6812280" y="4483735"/>
            <a:ext cx="970915" cy="528320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3" grpId="0"/>
      <p:bldP spid="3" grpId="1"/>
      <p:bldP spid="11" grpId="0"/>
      <p:bldP spid="11" grpId="1"/>
      <p:bldP spid="4" grpId="0"/>
      <p:bldP spid="4" grpId="1"/>
      <p:bldP spid="23" grpId="0" bldLvl="0" animBg="1"/>
      <p:bldP spid="23" grpId="1" animBg="1"/>
      <p:bldP spid="16" grpId="0" bldLvl="0" animBg="1"/>
      <p:bldP spid="16" grpId="1" animBg="1"/>
      <p:bldP spid="22" grpId="0" bldLvl="0" animBg="1"/>
      <p:bldP spid="22" grpId="1" animBg="1"/>
    </p:bldLst>
  </p:timing>
</p:sld>
</file>

<file path=ppt/tags/tag1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6809616425_1_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>
        <a:defPPr eaLnBrk="1" hangingPunct="1">
          <a:spcBef>
            <a:spcPct val="0"/>
          </a:spcBef>
          <a:buFontTx/>
          <a:buNone/>
          <a:defRPr lang="zh-CN" altLang="en-US" sz="1800">
            <a:solidFill>
              <a:schemeClr val="tx1"/>
            </a:solidFill>
            <a:ea typeface="宋体" panose="02010600030101010101" pitchFamily="2" charset="-122"/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2339</Words>
  <Application>WPS 演示</Application>
  <PresentationFormat>宽屏</PresentationFormat>
  <Paragraphs>169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宋体</vt:lpstr>
      <vt:lpstr>Wingdings</vt:lpstr>
      <vt:lpstr>Aa小梨涡</vt:lpstr>
      <vt:lpstr>微软雅黑</vt:lpstr>
      <vt:lpstr>仿宋_GB2312</vt:lpstr>
      <vt:lpstr>仿宋</vt:lpstr>
      <vt:lpstr>Comic Sans MS</vt:lpstr>
      <vt:lpstr>Calibri</vt:lpstr>
      <vt:lpstr>Arial Unicode MS</vt:lpstr>
      <vt:lpstr>Office 主题</vt:lpstr>
      <vt:lpstr>PowerPoint 演示文稿</vt:lpstr>
      <vt:lpstr>1.开篇词</vt:lpstr>
      <vt:lpstr>2.列表与元组</vt:lpstr>
      <vt:lpstr>2.1基本概念</vt:lpstr>
      <vt:lpstr>2.2 引用还是拷贝</vt:lpstr>
      <vt:lpstr>2.3 序列切片</vt:lpstr>
      <vt:lpstr>2.3 序列切片</vt:lpstr>
      <vt:lpstr>2.3 序列切片</vt:lpstr>
      <vt:lpstr>2.4 列表推导式</vt:lpstr>
      <vt:lpstr>2.5 列表遍历</vt:lpstr>
      <vt:lpstr>2.6 排序</vt:lpstr>
      <vt:lpstr>2.列表与元组</vt:lpstr>
      <vt:lpstr>1.开篇词</vt:lpstr>
      <vt:lpstr>1.开篇词</vt:lpstr>
      <vt:lpstr>1.开篇词</vt:lpstr>
      <vt:lpstr>1.开篇词</vt:lpstr>
      <vt:lpstr>1.开篇词</vt:lpstr>
      <vt:lpstr>1.开篇词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一文</cp:lastModifiedBy>
  <cp:revision>78</cp:revision>
  <dcterms:created xsi:type="dcterms:W3CDTF">2020-11-26T02:45:00Z</dcterms:created>
  <dcterms:modified xsi:type="dcterms:W3CDTF">2020-12-01T08:11:32Z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