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74f12d2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74f12d2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d8354942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d8354942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aca1d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9aca1d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9aca1d251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9aca1d251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8354942e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d8354942e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8354942e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d8354942e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stodonpy.readthedocs.io/en/stable/#module-mastodon" TargetMode="External"/><Relationship Id="rId4" Type="http://schemas.openxmlformats.org/officeDocument/2006/relationships/hyperlink" Target="https://docs.joinmastodon.org/client/public/" TargetMode="External"/><Relationship Id="rId5" Type="http://schemas.openxmlformats.org/officeDocument/2006/relationships/hyperlink" Target="https://martinheinz.dev/blog/86" TargetMode="External"/><Relationship Id="rId6" Type="http://schemas.openxmlformats.org/officeDocument/2006/relationships/hyperlink" Target="https://www.freewebheaders.com/bad-words-list-and-page-moderation-words-list-for-facebook/" TargetMode="External"/><Relationship Id="rId7" Type="http://schemas.openxmlformats.org/officeDocument/2006/relationships/hyperlink" Target="https://www.markdownguide.org/basic-synta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262" y="-245400"/>
            <a:ext cx="9262524" cy="6175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94250" y="338000"/>
            <a:ext cx="875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Project: 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Mastodon Content Moderation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189600" y="3759950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Student:  Yiwen Xu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Semester: Spring 2023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Class: CS 5001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123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Rationale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59100" y="731100"/>
            <a:ext cx="8607600" cy="3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</a:rPr>
              <a:t>Goals: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</a:rPr>
              <a:t> To develop a program to fetch and filter public statuses on Mastodon using keywords lists. It can proactively monitor the platform for potentially sensitive content.</a:t>
            </a:r>
            <a:endParaRPr b="1" sz="15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</a:rPr>
              <a:t>Rationale: </a:t>
            </a:r>
            <a:r>
              <a:rPr lang="en" sz="1500">
                <a:solidFill>
                  <a:srgbClr val="444444"/>
                </a:solidFill>
                <a:highlight>
                  <a:schemeClr val="lt1"/>
                </a:highlight>
              </a:rPr>
              <a:t>Use Python to interact with Mastodon API and perform data analysis by importing keyword lists from files. 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</a:rPr>
              <a:t>The keyword lists are used to flag texts that are potentially toxic, offensive, sexual or otherwise problematic. 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11925" y="2662450"/>
            <a:ext cx="518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Aspects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53175" y="2815500"/>
            <a:ext cx="57033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4444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Mastodon API to fetch public statuses</a:t>
            </a:r>
            <a:endParaRPr sz="1500">
              <a:solidFill>
                <a:srgbClr val="44444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Keyword lists to identity potentially sensitive content</a:t>
            </a:r>
            <a:endParaRPr sz="1500">
              <a:solidFill>
                <a:srgbClr val="44444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of dictionaries and lists, which are both mutable</a:t>
            </a:r>
            <a:endParaRPr sz="1500">
              <a:solidFill>
                <a:srgbClr val="44444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Handling errors and exceptions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188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Ideas</a:t>
            </a:r>
            <a:r>
              <a:rPr lang="en"/>
              <a:t> of CS 5001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58900" y="849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b="1" lang="en" sz="1525"/>
              <a:t>Divide-and-Conquer:  </a:t>
            </a:r>
            <a:r>
              <a:rPr lang="en" sz="1525"/>
              <a:t>The program breaks down the task of searching for sensitive statuses into smaller subtasks, such as loading keywords from a file, searching public statuses for keywords. </a:t>
            </a:r>
            <a:endParaRPr b="1" sz="1525"/>
          </a:p>
          <a:p>
            <a:pPr indent="-3254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b="1" lang="en" sz="1525"/>
              <a:t>Data Types:</a:t>
            </a:r>
            <a:r>
              <a:rPr lang="en" sz="1525"/>
              <a:t>  The program uses several data types, including lists, dictionaries, and strings, to organize and manipulate data. </a:t>
            </a:r>
            <a:endParaRPr b="1" sz="1525"/>
          </a:p>
          <a:p>
            <a:pPr indent="-3254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5"/>
              <a:buChar char="●"/>
            </a:pPr>
            <a:r>
              <a:rPr b="1" lang="en" sz="1525"/>
              <a:t>Exception Handling:  </a:t>
            </a:r>
            <a:r>
              <a:rPr lang="en" sz="1525"/>
              <a:t>The program uses exception handling to catch and handle errors that may arise during runtime. </a:t>
            </a:r>
            <a:endParaRPr sz="152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525"/>
              <a:t>Overall, the Mastodon project demonstrates how the key concepts of CS 5001 can be applied in a real-world application to solve complex problems.</a:t>
            </a:r>
            <a:endParaRPr sz="15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156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Analysis </a:t>
            </a:r>
            <a:endParaRPr sz="2600"/>
          </a:p>
        </p:txBody>
      </p:sp>
      <p:sp>
        <p:nvSpPr>
          <p:cNvPr id="109" name="Google Shape;109;p16"/>
          <p:cNvSpPr txBox="1"/>
          <p:nvPr/>
        </p:nvSpPr>
        <p:spPr>
          <a:xfrm>
            <a:off x="269450" y="3112800"/>
            <a:ext cx="73755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Automated keywords content moderation is not always accurate: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Keyword filters don’t take context into consideration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Failed to detect phrases without trigger words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Requires constant maintenance of keyword lists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 such, it is generally a good idea to have a team of human moderators review flagged content to ensure that it is appropriate for removal.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69450" y="1863025"/>
            <a:ext cx="867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reviewing the sensitive statues the program found within 500 statuses, 4 of 8 are falsely identified.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FPR = FP / (FP+TN) = 4/8 = 1/2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false positive rate in this case is 50% , which is fairly high.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900" y="201050"/>
            <a:ext cx="5163500" cy="5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311700" y="2652075"/>
            <a:ext cx="31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Findings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50" y="790326"/>
            <a:ext cx="7731962" cy="10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988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Limitations</a:t>
            </a:r>
            <a:endParaRPr sz="25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98825" y="482400"/>
            <a:ext cx="84012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4171A"/>
                </a:solidFill>
                <a:highlight>
                  <a:srgbClr val="FFFFFF"/>
                </a:highlight>
              </a:rPr>
              <a:t>At this stage, the program has several limitations:</a:t>
            </a:r>
            <a:endParaRPr sz="1400">
              <a:solidFill>
                <a:srgbClr val="14171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4171A"/>
              </a:buClr>
              <a:buSzPts val="1400"/>
              <a:buChar char="●"/>
            </a:pPr>
            <a:r>
              <a:rPr lang="en" sz="1400">
                <a:solidFill>
                  <a:srgbClr val="14171A"/>
                </a:solidFill>
                <a:highlight>
                  <a:srgbClr val="FFFFFF"/>
                </a:highlight>
              </a:rPr>
              <a:t>Only searches for exact keyword matches, does not include </a:t>
            </a:r>
            <a:r>
              <a:rPr lang="en" sz="1400">
                <a:solidFill>
                  <a:srgbClr val="14171A"/>
                </a:solidFill>
                <a:highlight>
                  <a:schemeClr val="lt1"/>
                </a:highlight>
              </a:rPr>
              <a:t>variations of each word (For example, if the sensitive keyword is “shit,” we may also want to block “$hit,” “shiiiit,” “s h i t,” “sh!t,” “sht,” “5H|T,” and all the other variations.)</a:t>
            </a:r>
            <a:endParaRPr sz="1400">
              <a:solidFill>
                <a:srgbClr val="14171A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71A"/>
              </a:buClr>
              <a:buSzPts val="1400"/>
              <a:buChar char="●"/>
            </a:pPr>
            <a:r>
              <a:rPr lang="en" sz="1400">
                <a:solidFill>
                  <a:srgbClr val="14171A"/>
                </a:solidFill>
                <a:highlight>
                  <a:srgbClr val="FFFFFF"/>
                </a:highlight>
              </a:rPr>
              <a:t>Does not support filter non-English statuses</a:t>
            </a:r>
            <a:endParaRPr sz="1400">
              <a:solidFill>
                <a:srgbClr val="14171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71A"/>
              </a:buClr>
              <a:buSzPts val="1400"/>
              <a:buChar char="●"/>
            </a:pPr>
            <a:r>
              <a:rPr lang="en" sz="1400">
                <a:solidFill>
                  <a:srgbClr val="14171A"/>
                </a:solidFill>
                <a:highlight>
                  <a:srgbClr val="FFFFFF"/>
                </a:highlight>
              </a:rPr>
              <a:t>Keywords are not comprehensive </a:t>
            </a:r>
            <a:endParaRPr sz="1400">
              <a:solidFill>
                <a:srgbClr val="14171A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71A"/>
              </a:buClr>
              <a:buSzPts val="1400"/>
              <a:buChar char="●"/>
            </a:pPr>
            <a:r>
              <a:rPr lang="en" sz="1400">
                <a:solidFill>
                  <a:srgbClr val="14171A"/>
                </a:solidFill>
                <a:highlight>
                  <a:schemeClr val="lt1"/>
                </a:highlight>
              </a:rPr>
              <a:t>False positive rate is high</a:t>
            </a:r>
            <a:endParaRPr sz="1400">
              <a:solidFill>
                <a:srgbClr val="14171A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4171A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98825" y="2368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Extensions</a:t>
            </a:r>
            <a:endParaRPr sz="800"/>
          </a:p>
        </p:txBody>
      </p:sp>
      <p:sp>
        <p:nvSpPr>
          <p:cNvPr id="121" name="Google Shape;121;p17"/>
          <p:cNvSpPr txBox="1"/>
          <p:nvPr/>
        </p:nvSpPr>
        <p:spPr>
          <a:xfrm>
            <a:off x="68925" y="2666800"/>
            <a:ext cx="87804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417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3000"/>
              </a:spcBef>
              <a:spcAft>
                <a:spcPts val="0"/>
              </a:spcAft>
              <a:buClr>
                <a:srgbClr val="1417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1417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Improve keyword matching by including word variations </a:t>
            </a:r>
            <a:endParaRPr>
              <a:solidFill>
                <a:srgbClr val="1417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417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1417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Refine keyword lists into different categories (such as hate speech, bullying, self-harm…)</a:t>
            </a:r>
            <a:endParaRPr>
              <a:solidFill>
                <a:srgbClr val="1417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417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1417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 language filtering</a:t>
            </a:r>
            <a:endParaRPr>
              <a:solidFill>
                <a:srgbClr val="1417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4171A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1417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language models that are trained on large datasets</a:t>
            </a:r>
            <a:endParaRPr>
              <a:solidFill>
                <a:srgbClr val="1417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98825" y="2848800"/>
            <a:ext cx="45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7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future, the program can add more functions: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Citations/References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05600" y="1282700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rgbClr val="1417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Mastodon.py: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https://mastodonpy.readthedocs.io/en/stable/#module-mastodon</a:t>
            </a:r>
            <a:endParaRPr sz="1500">
              <a:solidFill>
                <a:srgbClr val="1417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rgbClr val="1417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Mastodon API documentation: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https://docs.joinmastodon.org/client/public/</a:t>
            </a:r>
            <a:endParaRPr sz="1500">
              <a:solidFill>
                <a:srgbClr val="1417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171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417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Getting Started with Mastodon API in Python: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 https://martinheinz.dev/blog/86</a:t>
            </a:r>
            <a:endParaRPr sz="1500">
              <a:solidFill>
                <a:srgbClr val="1417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rgbClr val="14171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Facebook Bad Words List: </a:t>
            </a:r>
            <a:r>
              <a:rPr lang="en" sz="1500" u="sng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https://www.freewebheaders.com/bad-words-list-and-page-moderation-words-list-for-facebook/</a:t>
            </a:r>
            <a:endParaRPr sz="1500">
              <a:solidFill>
                <a:srgbClr val="1417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rgbClr val="1417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Markdown basic syntax: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https://www.markdownguide.org/basic-syntax/</a:t>
            </a:r>
            <a:endParaRPr sz="1500">
              <a:solidFill>
                <a:srgbClr val="1417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1417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