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257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1" r:id="rId14"/>
    <p:sldId id="262" r:id="rId15"/>
    <p:sldId id="26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525395" y="231140"/>
            <a:ext cx="622554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rgbClr val="FF0000"/>
                </a:solidFill>
              </a:rPr>
              <a:t>PK10（幸运飞艇）预测软件</a:t>
            </a:r>
            <a:endParaRPr lang="zh-CN" altLang="en-US" b="1">
              <a:solidFill>
                <a:srgbClr val="FF0000"/>
              </a:solidFill>
            </a:endParaRPr>
          </a:p>
          <a:p>
            <a:pPr algn="ctr"/>
            <a:r>
              <a:rPr lang="zh-CN" altLang="en-US" b="1">
                <a:solidFill>
                  <a:srgbClr val="FF0000"/>
                </a:solidFill>
              </a:rPr>
              <a:t>前三原理分析</a:t>
            </a:r>
            <a:endParaRPr lang="zh-CN" altLang="en-US"/>
          </a:p>
          <a:p>
            <a:pPr algn="l"/>
            <a:r>
              <a:rPr lang="zh-CN" altLang="en-US"/>
              <a:t>一．主界面</a:t>
            </a:r>
            <a:endParaRPr lang="zh-CN" altLang="en-US"/>
          </a:p>
          <a:p>
            <a:pPr algn="l"/>
            <a:r>
              <a:rPr lang="zh-CN" altLang="en-US"/>
              <a:t>1）API开奖实时数据更新</a:t>
            </a:r>
            <a:endParaRPr lang="zh-CN" altLang="en-US"/>
          </a:p>
          <a:p>
            <a:pPr algn="l"/>
            <a:r>
              <a:rPr lang="zh-CN" altLang="en-US"/>
              <a:t>2）交集容错</a:t>
            </a:r>
            <a:endParaRPr lang="zh-CN" altLang="en-US"/>
          </a:p>
          <a:p>
            <a:pPr algn="l"/>
            <a:r>
              <a:rPr lang="zh-CN" altLang="en-US"/>
              <a:t>3）筛选条件记录</a:t>
            </a:r>
            <a:endParaRPr lang="zh-CN" altLang="en-US"/>
          </a:p>
          <a:p>
            <a:pPr algn="l"/>
            <a:r>
              <a:rPr lang="zh-CN" altLang="en-US"/>
              <a:t>4）筛选结果显示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二．前三</a:t>
            </a:r>
            <a:endParaRPr lang="zh-CN" altLang="en-US"/>
          </a:p>
          <a:p>
            <a:pPr algn="l"/>
            <a:r>
              <a:rPr lang="zh-CN" altLang="en-US"/>
              <a:t>1）基本走势</a:t>
            </a:r>
            <a:endParaRPr lang="zh-CN" altLang="en-US"/>
          </a:p>
          <a:p>
            <a:pPr algn="l"/>
            <a:r>
              <a:rPr lang="zh-CN" altLang="en-US"/>
              <a:t>原理分析：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2）龙头凤尾012路</a:t>
            </a:r>
            <a:endParaRPr lang="zh-CN" altLang="en-US"/>
          </a:p>
          <a:p>
            <a:pPr algn="l"/>
            <a:r>
              <a:rPr lang="zh-CN" altLang="en-US"/>
              <a:t>原理分析：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3）和合值</a:t>
            </a:r>
            <a:endParaRPr lang="zh-CN" altLang="en-US"/>
          </a:p>
          <a:p>
            <a:pPr algn="l"/>
            <a:r>
              <a:rPr lang="zh-CN" altLang="en-US"/>
              <a:t>原理分析：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4）合234阻断</a:t>
            </a:r>
            <a:endParaRPr lang="zh-CN" altLang="en-US"/>
          </a:p>
          <a:p>
            <a:pPr algn="l"/>
            <a:r>
              <a:rPr lang="zh-CN" altLang="en-US"/>
              <a:t>原理分析：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5）跨度传落</a:t>
            </a:r>
            <a:endParaRPr lang="zh-CN" altLang="en-US"/>
          </a:p>
          <a:p>
            <a:pPr algn="l"/>
            <a:r>
              <a:rPr lang="zh-CN" altLang="en-US"/>
              <a:t>原理分析：</a:t>
            </a:r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611745" y="860425"/>
            <a:ext cx="3611880" cy="4246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四．代码三走势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原理分析：</a:t>
            </a:r>
            <a:endParaRPr lang="zh-CN" altLang="en-US">
              <a:sym typeface="+mn-ea"/>
            </a:endParaRPr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五．代码四走势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原理分析：</a:t>
            </a:r>
            <a:endParaRPr lang="zh-CN" altLang="en-US">
              <a:sym typeface="+mn-ea"/>
            </a:endParaRPr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六．用户管理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新增，修改，重置账号，到期续约</a:t>
            </a:r>
            <a:endParaRPr lang="zh-CN" altLang="en-US">
              <a:sym typeface="+mn-ea"/>
            </a:endParaRPr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七．角色管理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角色与功能权限分配</a:t>
            </a:r>
            <a:endParaRPr lang="zh-CN" altLang="en-US">
              <a:sym typeface="+mn-ea"/>
            </a:endParaRPr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八．菜单功能管理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角色与功能权限分配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865" y="1033780"/>
            <a:ext cx="11366500" cy="5715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76700" y="230505"/>
            <a:ext cx="46475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FF0000"/>
                </a:solidFill>
              </a:rPr>
              <a:t>代码</a:t>
            </a:r>
            <a:r>
              <a:rPr lang="en-US" altLang="zh-CN" sz="2800" b="1">
                <a:solidFill>
                  <a:srgbClr val="FF0000"/>
                </a:solidFill>
              </a:rPr>
              <a:t>4</a:t>
            </a:r>
            <a:r>
              <a:rPr lang="zh-CN" altLang="en-US" sz="2800" b="1">
                <a:solidFill>
                  <a:srgbClr val="FF0000"/>
                </a:solidFill>
              </a:rPr>
              <a:t>原理分析（一）如下图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29005" y="230505"/>
            <a:ext cx="933767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solidFill>
                  <a:srgbClr val="FF0000"/>
                </a:solidFill>
              </a:rPr>
              <a:t>代码</a:t>
            </a:r>
            <a:r>
              <a:rPr lang="en-US" altLang="zh-CN" sz="2800" b="1">
                <a:solidFill>
                  <a:srgbClr val="FF0000"/>
                </a:solidFill>
              </a:rPr>
              <a:t>4</a:t>
            </a:r>
            <a:r>
              <a:rPr lang="zh-CN" altLang="en-US" sz="2800" b="1">
                <a:solidFill>
                  <a:srgbClr val="FF0000"/>
                </a:solidFill>
              </a:rPr>
              <a:t>原理分析（二）</a:t>
            </a:r>
            <a:endParaRPr lang="zh-CN" altLang="en-US" sz="2800" b="1">
              <a:solidFill>
                <a:srgbClr val="FF0000"/>
              </a:solidFill>
            </a:endParaRPr>
          </a:p>
          <a:p>
            <a:endParaRPr lang="zh-CN" altLang="en-US" sz="2800" b="1">
              <a:solidFill>
                <a:srgbClr val="FF0000"/>
              </a:solidFill>
            </a:endParaRPr>
          </a:p>
          <a:p>
            <a:r>
              <a:rPr lang="en-US" altLang="zh-CN" sz="2000" b="1">
                <a:solidFill>
                  <a:schemeClr val="tx1"/>
                </a:solidFill>
              </a:rPr>
              <a:t>1.</a:t>
            </a:r>
            <a:r>
              <a:rPr lang="zh-CN" altLang="en-US" sz="2000" b="1">
                <a:solidFill>
                  <a:schemeClr val="tx1"/>
                </a:solidFill>
              </a:rPr>
              <a:t>在代码</a:t>
            </a:r>
            <a:r>
              <a:rPr lang="en-US" altLang="zh-CN" sz="2000" b="1">
                <a:solidFill>
                  <a:schemeClr val="tx1"/>
                </a:solidFill>
              </a:rPr>
              <a:t>4</a:t>
            </a:r>
            <a:r>
              <a:rPr lang="zh-CN" altLang="en-US" sz="2000" b="1">
                <a:solidFill>
                  <a:schemeClr val="tx1"/>
                </a:solidFill>
              </a:rPr>
              <a:t>走图中去掉</a:t>
            </a:r>
            <a:r>
              <a:rPr lang="en-US" altLang="zh-CN" sz="2000" b="1">
                <a:solidFill>
                  <a:schemeClr val="tx1"/>
                </a:solidFill>
              </a:rPr>
              <a:t>“</a:t>
            </a:r>
            <a:r>
              <a:rPr lang="zh-CN" altLang="en-US" sz="2000" b="1">
                <a:solidFill>
                  <a:schemeClr val="tx1"/>
                </a:solidFill>
              </a:rPr>
              <a:t>形态统计</a:t>
            </a:r>
            <a:r>
              <a:rPr lang="en-US" altLang="zh-CN" sz="2000" b="1">
                <a:solidFill>
                  <a:schemeClr val="tx1"/>
                </a:solidFill>
              </a:rPr>
              <a:t>”</a:t>
            </a:r>
            <a:endParaRPr lang="en-US" altLang="zh-CN" sz="2000" b="1">
              <a:solidFill>
                <a:schemeClr val="tx1"/>
              </a:solidFill>
            </a:endParaRPr>
          </a:p>
          <a:p>
            <a:r>
              <a:rPr lang="en-US" altLang="zh-CN" sz="2000" b="1">
                <a:solidFill>
                  <a:schemeClr val="tx1"/>
                </a:solidFill>
              </a:rPr>
              <a:t>2.</a:t>
            </a:r>
            <a:r>
              <a:rPr lang="zh-CN" altLang="en-US" sz="2000" b="1">
                <a:solidFill>
                  <a:schemeClr val="tx1"/>
                </a:solidFill>
              </a:rPr>
              <a:t>注意的地方是：开奖号码为前面</a:t>
            </a:r>
            <a:r>
              <a:rPr lang="en-US" altLang="zh-CN" sz="2000" b="1">
                <a:solidFill>
                  <a:schemeClr val="tx1"/>
                </a:solidFill>
              </a:rPr>
              <a:t>5</a:t>
            </a:r>
            <a:r>
              <a:rPr lang="zh-CN" altLang="en-US" sz="2000" b="1">
                <a:solidFill>
                  <a:schemeClr val="tx1"/>
                </a:solidFill>
              </a:rPr>
              <a:t>个号码</a:t>
            </a:r>
            <a:endParaRPr lang="zh-CN" altLang="en-US" sz="2000" b="1">
              <a:solidFill>
                <a:schemeClr val="tx1"/>
              </a:solidFill>
            </a:endParaRPr>
          </a:p>
          <a:p>
            <a:endParaRPr lang="zh-CN" altLang="en-US" sz="2000" b="1">
              <a:solidFill>
                <a:schemeClr val="tx1"/>
              </a:solidFill>
            </a:endParaRPr>
          </a:p>
          <a:p>
            <a:r>
              <a:rPr lang="zh-CN" altLang="en-US" sz="2000" b="1">
                <a:solidFill>
                  <a:schemeClr val="tx1"/>
                </a:solidFill>
              </a:rPr>
              <a:t>第</a:t>
            </a:r>
            <a:r>
              <a:rPr lang="en-US" altLang="zh-CN" sz="2000" b="1">
                <a:solidFill>
                  <a:schemeClr val="tx1"/>
                </a:solidFill>
              </a:rPr>
              <a:t>1</a:t>
            </a:r>
            <a:r>
              <a:rPr lang="zh-CN" altLang="en-US" sz="2000" b="1">
                <a:solidFill>
                  <a:schemeClr val="tx1"/>
                </a:solidFill>
              </a:rPr>
              <a:t>位代码指开奖号码中第一个号码所代表的代码，第</a:t>
            </a:r>
            <a:r>
              <a:rPr lang="en-US" altLang="zh-CN" sz="2000" b="1">
                <a:solidFill>
                  <a:schemeClr val="tx1"/>
                </a:solidFill>
              </a:rPr>
              <a:t>2,3,4,5</a:t>
            </a:r>
            <a:r>
              <a:rPr lang="zh-CN" altLang="en-US" sz="2000" b="1">
                <a:solidFill>
                  <a:schemeClr val="tx1"/>
                </a:solidFill>
              </a:rPr>
              <a:t>位代码类同</a:t>
            </a:r>
            <a:endParaRPr lang="zh-CN" altLang="en-US" sz="2800" b="1">
              <a:solidFill>
                <a:schemeClr val="tx1"/>
              </a:solidFill>
            </a:endParaRPr>
          </a:p>
          <a:p>
            <a:endParaRPr lang="zh-CN" altLang="en-US" sz="2800" b="1">
              <a:solidFill>
                <a:schemeClr val="tx1"/>
              </a:solidFill>
            </a:endParaRPr>
          </a:p>
          <a:p>
            <a:r>
              <a:rPr lang="zh-CN" altLang="en-US" sz="2000" b="1">
                <a:solidFill>
                  <a:srgbClr val="FF0000"/>
                </a:solidFill>
              </a:rPr>
              <a:t>开奖号码中代码</a:t>
            </a:r>
            <a:r>
              <a:rPr lang="en-US" altLang="zh-CN" sz="2000" b="1">
                <a:solidFill>
                  <a:srgbClr val="FF0000"/>
                </a:solidFill>
              </a:rPr>
              <a:t>4</a:t>
            </a:r>
            <a:r>
              <a:rPr lang="zh-CN" altLang="en-US" sz="2000" b="1">
                <a:solidFill>
                  <a:srgbClr val="FF0000"/>
                </a:solidFill>
              </a:rPr>
              <a:t>中的代码如下：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</a:rPr>
              <a:t>1 : 1234 678 10</a:t>
            </a:r>
            <a:endParaRPr lang="zh-CN" altLang="en-US" sz="2000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</a:rPr>
              <a:t>：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</a:rPr>
              <a:t>2345 789</a:t>
            </a:r>
            <a:endParaRPr lang="zh-CN" altLang="en-US" sz="2000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</a:rPr>
              <a:t>：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</a:rPr>
              <a:t>23456 8910</a:t>
            </a:r>
            <a:endParaRPr lang="zh-CN" altLang="en-US" sz="2000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</a:rPr>
              <a:t>：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</a:rPr>
              <a:t>1 34567 910</a:t>
            </a:r>
            <a:endParaRPr lang="zh-CN" altLang="en-US" sz="2000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</a:rPr>
              <a:t>：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</a:rPr>
              <a:t>12 45678 10</a:t>
            </a:r>
            <a:endParaRPr lang="zh-CN" altLang="en-US" sz="2000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</a:rPr>
              <a:t>：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</a:rPr>
              <a:t>123 56789</a:t>
            </a:r>
            <a:endParaRPr lang="zh-CN" altLang="en-US" sz="2000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</a:rPr>
              <a:t>7</a:t>
            </a:r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</a:rPr>
              <a:t>：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234 678910</a:t>
            </a:r>
            <a:endParaRPr lang="en-US" sz="2000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</a:rPr>
              <a:t>8</a:t>
            </a:r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</a:rPr>
              <a:t>：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</a:rPr>
              <a:t>1 345 78910</a:t>
            </a:r>
            <a:endParaRPr lang="zh-CN" altLang="en-US" sz="2000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</a:rPr>
              <a:t>9</a:t>
            </a:r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</a:rPr>
              <a:t>：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</a:rPr>
              <a:t>12 456 8910</a:t>
            </a:r>
            <a:endParaRPr lang="zh-CN" altLang="en-US" sz="2000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</a:rPr>
              <a:t>10</a:t>
            </a:r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</a:rPr>
              <a:t>：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</a:rPr>
              <a:t>123 567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910</a:t>
            </a:r>
            <a:endParaRPr lang="en-US" sz="2000" b="1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2330" y="184785"/>
            <a:ext cx="983615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solidFill>
                  <a:srgbClr val="FF0000"/>
                </a:solidFill>
                <a:sym typeface="+mn-ea"/>
              </a:rPr>
              <a:t>六．管理系统</a:t>
            </a:r>
            <a:endParaRPr lang="zh-CN" altLang="en-US" sz="2400" b="1">
              <a:solidFill>
                <a:srgbClr val="FF0000"/>
              </a:solidFill>
            </a:endParaRPr>
          </a:p>
          <a:p>
            <a:pPr algn="l"/>
            <a:r>
              <a:rPr lang="zh-CN" altLang="en-US" sz="2400" b="1">
                <a:solidFill>
                  <a:srgbClr val="FF0000"/>
                </a:solidFill>
                <a:sym typeface="+mn-ea"/>
              </a:rPr>
              <a:t>新增账号，密码修改，</a:t>
            </a:r>
            <a:endParaRPr lang="zh-CN" altLang="en-US" sz="2400" b="1">
              <a:solidFill>
                <a:srgbClr val="FF0000"/>
              </a:solidFill>
              <a:sym typeface="+mn-ea"/>
            </a:endParaRPr>
          </a:p>
          <a:p>
            <a:pPr algn="l"/>
            <a:endParaRPr lang="zh-CN" altLang="en-US" sz="24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2400" b="1">
                <a:solidFill>
                  <a:srgbClr val="FF0000"/>
                </a:solidFill>
                <a:sym typeface="+mn-ea"/>
              </a:rPr>
              <a:t>密码重置，到期续约</a:t>
            </a:r>
            <a:endParaRPr lang="zh-CN" altLang="en-US" sz="2400" b="1">
              <a:solidFill>
                <a:srgbClr val="FF0000"/>
              </a:solidFill>
              <a:sym typeface="+mn-ea"/>
            </a:endParaRPr>
          </a:p>
          <a:p>
            <a:pPr algn="l"/>
            <a:endParaRPr lang="zh-CN" altLang="en-US" sz="2400" b="1">
              <a:solidFill>
                <a:srgbClr val="FF0000"/>
              </a:solidFill>
            </a:endParaRPr>
          </a:p>
          <a:p>
            <a:pPr algn="l"/>
            <a:r>
              <a:rPr lang="zh-CN" altLang="en-US" sz="2400" b="1">
                <a:solidFill>
                  <a:srgbClr val="FF0000"/>
                </a:solidFill>
                <a:sym typeface="+mn-ea"/>
              </a:rPr>
              <a:t>七．角色管理</a:t>
            </a:r>
            <a:endParaRPr lang="zh-CN" altLang="en-US" sz="2400" b="1">
              <a:solidFill>
                <a:srgbClr val="FF0000"/>
              </a:solidFill>
            </a:endParaRPr>
          </a:p>
          <a:p>
            <a:pPr algn="l"/>
            <a:r>
              <a:rPr lang="zh-CN" altLang="en-US" sz="2400" b="1">
                <a:solidFill>
                  <a:srgbClr val="FF0000"/>
                </a:solidFill>
                <a:sym typeface="+mn-ea"/>
              </a:rPr>
              <a:t>角色与功能权限分配</a:t>
            </a:r>
            <a:endParaRPr lang="zh-CN" altLang="en-US" sz="2400" b="1">
              <a:solidFill>
                <a:srgbClr val="FF0000"/>
              </a:solidFill>
              <a:sym typeface="+mn-ea"/>
            </a:endParaRPr>
          </a:p>
          <a:p>
            <a:pPr algn="l"/>
            <a:endParaRPr lang="zh-CN" altLang="en-US" sz="2400" b="1">
              <a:solidFill>
                <a:srgbClr val="FF0000"/>
              </a:solidFill>
            </a:endParaRPr>
          </a:p>
          <a:p>
            <a:pPr algn="l"/>
            <a:r>
              <a:rPr lang="zh-CN" altLang="en-US" sz="2400" b="1">
                <a:solidFill>
                  <a:srgbClr val="FF0000"/>
                </a:solidFill>
                <a:sym typeface="+mn-ea"/>
              </a:rPr>
              <a:t>八．菜单功能管理</a:t>
            </a:r>
            <a:endParaRPr lang="zh-CN" altLang="en-US" sz="2400" b="1">
              <a:solidFill>
                <a:srgbClr val="FF0000"/>
              </a:solidFill>
            </a:endParaRPr>
          </a:p>
          <a:p>
            <a:pPr algn="l"/>
            <a:r>
              <a:rPr lang="zh-CN" altLang="en-US" sz="2400" b="1">
                <a:solidFill>
                  <a:srgbClr val="FF0000"/>
                </a:solidFill>
                <a:sym typeface="+mn-ea"/>
              </a:rPr>
              <a:t>角色与功能权限分配</a:t>
            </a:r>
            <a:endParaRPr lang="zh-CN" altLang="en-US" sz="2400" b="1">
              <a:solidFill>
                <a:srgbClr val="FF0000"/>
              </a:solidFill>
            </a:endParaRPr>
          </a:p>
          <a:p>
            <a:endParaRPr lang="zh-CN" altLang="en-US" sz="2400" b="1">
              <a:solidFill>
                <a:srgbClr val="FF0000"/>
              </a:solidFill>
            </a:endParaRPr>
          </a:p>
          <a:p>
            <a:endParaRPr lang="zh-CN" altLang="en-US" sz="2400" b="1">
              <a:solidFill>
                <a:srgbClr val="FF0000"/>
              </a:solidFill>
            </a:endParaRPr>
          </a:p>
          <a:p>
            <a:endParaRPr lang="zh-CN" altLang="en-US" sz="2400" b="1">
              <a:solidFill>
                <a:srgbClr val="FF0000"/>
              </a:solidFill>
            </a:endParaRPr>
          </a:p>
          <a:p>
            <a:r>
              <a:rPr lang="zh-CN" altLang="en-US" sz="2400" b="1">
                <a:solidFill>
                  <a:srgbClr val="FF0000"/>
                </a:solidFill>
              </a:rPr>
              <a:t>备注：上述走势图中包含现有的统计：出现次数，最大连出，最大遗漏。提交，清等紧要内容</a:t>
            </a:r>
            <a:endParaRPr lang="zh-CN" altLang="en-US" sz="2400" b="1">
              <a:solidFill>
                <a:srgbClr val="FF0000"/>
              </a:solidFill>
            </a:endParaRPr>
          </a:p>
          <a:p>
            <a:r>
              <a:rPr lang="zh-CN" altLang="en-US" sz="2400" b="1">
                <a:solidFill>
                  <a:srgbClr val="FF0000"/>
                </a:solidFill>
              </a:rPr>
              <a:t>建议</a:t>
            </a:r>
            <a:r>
              <a:rPr lang="en-US" altLang="zh-CN" sz="2400" b="1">
                <a:solidFill>
                  <a:srgbClr val="FF0000"/>
                </a:solidFill>
              </a:rPr>
              <a:t>;</a:t>
            </a:r>
            <a:r>
              <a:rPr lang="zh-CN" altLang="en-US" sz="2400" b="1">
                <a:solidFill>
                  <a:srgbClr val="FF0000"/>
                </a:solidFill>
              </a:rPr>
              <a:t>历史开奖数据设计</a:t>
            </a:r>
            <a:r>
              <a:rPr lang="en-US" altLang="zh-CN" sz="2400" b="1">
                <a:solidFill>
                  <a:srgbClr val="FF0000"/>
                </a:solidFill>
              </a:rPr>
              <a:t>500</a:t>
            </a:r>
            <a:r>
              <a:rPr lang="zh-CN" altLang="en-US" sz="2400" b="1">
                <a:solidFill>
                  <a:srgbClr val="FF0000"/>
                </a:solidFill>
              </a:rPr>
              <a:t>期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3235" y="168275"/>
            <a:ext cx="10332720" cy="6027420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2064385" y="1372870"/>
            <a:ext cx="996315" cy="649605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960620" y="777240"/>
            <a:ext cx="1660525" cy="419100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8468360" y="777240"/>
            <a:ext cx="1660525" cy="419100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173095" y="777240"/>
            <a:ext cx="1660525" cy="419100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621145" y="777240"/>
            <a:ext cx="1660525" cy="419100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173095" y="1196340"/>
            <a:ext cx="1660525" cy="419100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618615" y="5307330"/>
            <a:ext cx="1435735" cy="259715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621155" y="5567045"/>
            <a:ext cx="1435735" cy="259715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060700" y="5680075"/>
            <a:ext cx="1435735" cy="259715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9309100" y="2139950"/>
            <a:ext cx="1032510" cy="3167380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8992235" y="5307330"/>
            <a:ext cx="1435735" cy="259715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8728710" y="5567045"/>
            <a:ext cx="699770" cy="372110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173095" y="2139950"/>
            <a:ext cx="1435735" cy="259715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737360" y="404495"/>
            <a:ext cx="1435735" cy="259715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3397885" y="404495"/>
            <a:ext cx="6243955" cy="372110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2705100" y="55245"/>
            <a:ext cx="467995" cy="721360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6995" y="664210"/>
            <a:ext cx="1534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红圈为保留内容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070" y="66040"/>
            <a:ext cx="11833225" cy="5981700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994410" y="66675"/>
            <a:ext cx="828040" cy="5981700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823085" y="40005"/>
            <a:ext cx="2523490" cy="5981700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2755" y="6135370"/>
            <a:ext cx="465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开奖号码：是指按照</a:t>
            </a:r>
            <a:r>
              <a:rPr lang="en-US" altLang="zh-CN"/>
              <a:t>API</a:t>
            </a:r>
            <a:r>
              <a:rPr lang="zh-CN" altLang="en-US"/>
              <a:t>获取的</a:t>
            </a:r>
            <a:r>
              <a:rPr lang="zh-CN" altLang="en-US"/>
              <a:t>开奖的顺序</a:t>
            </a:r>
            <a:endParaRPr lang="zh-CN" altLang="en-US"/>
          </a:p>
          <a:p>
            <a:r>
              <a:rPr lang="zh-CN" altLang="en-US"/>
              <a:t>胆码分布：是按照开奖号码  以小到大的顺序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86550" y="6135370"/>
            <a:ext cx="452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第一位第二位第三位：是和开奖的顺序相同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79110" y="1659890"/>
            <a:ext cx="3840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7200" b="1">
                <a:solidFill>
                  <a:srgbClr val="FF0000"/>
                </a:solidFill>
              </a:rPr>
              <a:t>基本走势</a:t>
            </a:r>
            <a:endParaRPr lang="zh-CN" altLang="en-US" sz="7200" b="1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7035" y="-5715"/>
            <a:ext cx="7972425" cy="5715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7315" y="114935"/>
            <a:ext cx="4241800" cy="5139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</a:rPr>
              <a:t>龙头凤尾</a:t>
            </a:r>
            <a:r>
              <a:rPr lang="en-US" altLang="zh-CN" sz="4000" b="1">
                <a:solidFill>
                  <a:srgbClr val="FF0000"/>
                </a:solidFill>
              </a:rPr>
              <a:t>012</a:t>
            </a:r>
            <a:r>
              <a:rPr lang="zh-CN" altLang="en-US" sz="4000" b="1">
                <a:solidFill>
                  <a:srgbClr val="FF0000"/>
                </a:solidFill>
              </a:rPr>
              <a:t>路</a:t>
            </a:r>
            <a:endParaRPr lang="zh-CN" altLang="en-US" sz="4000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</a:rPr>
              <a:t>龙头：</a:t>
            </a:r>
            <a:r>
              <a:rPr lang="zh-CN" altLang="en-US" b="1">
                <a:solidFill>
                  <a:schemeClr val="tx1"/>
                </a:solidFill>
              </a:rPr>
              <a:t>是指前三个开奖号中最小的号码</a:t>
            </a:r>
            <a:endParaRPr lang="zh-CN" altLang="en-US" b="1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</a:rPr>
              <a:t>凤尾：</a:t>
            </a:r>
            <a:r>
              <a:rPr lang="zh-CN" altLang="en-US" b="1">
                <a:solidFill>
                  <a:schemeClr val="tx1"/>
                </a:solidFill>
              </a:rPr>
              <a:t>是指前三个开奖号中最大的号码</a:t>
            </a:r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单双定义省略</a:t>
            </a:r>
            <a:endParaRPr lang="zh-CN" altLang="en-US" b="1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质数合数省略</a:t>
            </a:r>
            <a:endParaRPr lang="zh-CN" altLang="en-US" b="1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备注：</a:t>
            </a:r>
            <a:r>
              <a:rPr lang="en-US" altLang="zh-CN" b="1">
                <a:solidFill>
                  <a:schemeClr val="tx1"/>
                </a:solidFill>
              </a:rPr>
              <a:t>1</a:t>
            </a:r>
            <a:r>
              <a:rPr lang="zh-CN" altLang="en-US" b="1">
                <a:solidFill>
                  <a:schemeClr val="tx1"/>
                </a:solidFill>
              </a:rPr>
              <a:t>在这里为质数</a:t>
            </a:r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rgbClr val="C00000"/>
                </a:solidFill>
              </a:rPr>
              <a:t>012</a:t>
            </a:r>
            <a:r>
              <a:rPr lang="zh-CN" altLang="en-US" b="1">
                <a:solidFill>
                  <a:srgbClr val="C00000"/>
                </a:solidFill>
              </a:rPr>
              <a:t>路</a:t>
            </a:r>
            <a:r>
              <a:rPr lang="zh-CN" altLang="en-US" b="1">
                <a:solidFill>
                  <a:schemeClr val="tx1"/>
                </a:solidFill>
              </a:rPr>
              <a:t>是根据</a:t>
            </a:r>
            <a:r>
              <a:rPr lang="en-US" altLang="zh-CN" b="1">
                <a:solidFill>
                  <a:schemeClr val="tx1"/>
                </a:solidFill>
              </a:rPr>
              <a:t>1</a:t>
            </a:r>
            <a:r>
              <a:rPr lang="zh-CN" altLang="en-US" b="1">
                <a:solidFill>
                  <a:schemeClr val="tx1"/>
                </a:solidFill>
              </a:rPr>
              <a:t>到</a:t>
            </a:r>
            <a:r>
              <a:rPr lang="en-US" altLang="zh-CN" b="1">
                <a:solidFill>
                  <a:schemeClr val="tx1"/>
                </a:solidFill>
              </a:rPr>
              <a:t>10</a:t>
            </a:r>
            <a:r>
              <a:rPr lang="zh-CN" altLang="en-US" b="1">
                <a:solidFill>
                  <a:schemeClr val="tx1"/>
                </a:solidFill>
              </a:rPr>
              <a:t>分别</a:t>
            </a:r>
            <a:r>
              <a:rPr lang="zh-CN" altLang="en-US" b="1">
                <a:solidFill>
                  <a:schemeClr val="tx1"/>
                </a:solidFill>
              </a:rPr>
              <a:t>除以</a:t>
            </a:r>
            <a:r>
              <a:rPr lang="en-US" altLang="zh-CN" b="1">
                <a:solidFill>
                  <a:schemeClr val="tx1"/>
                </a:solidFill>
              </a:rPr>
              <a:t>3</a:t>
            </a:r>
            <a:r>
              <a:rPr lang="zh-CN" altLang="en-US" b="1">
                <a:solidFill>
                  <a:schemeClr val="tx1"/>
                </a:solidFill>
              </a:rPr>
              <a:t>，得到的余数</a:t>
            </a:r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chemeClr val="tx1"/>
                </a:solidFill>
              </a:rPr>
              <a:t>0</a:t>
            </a:r>
            <a:r>
              <a:rPr lang="zh-CN" altLang="en-US" b="1">
                <a:solidFill>
                  <a:schemeClr val="tx1"/>
                </a:solidFill>
              </a:rPr>
              <a:t>路：</a:t>
            </a:r>
            <a:r>
              <a:rPr lang="en-US" altLang="zh-CN" b="1">
                <a:solidFill>
                  <a:schemeClr val="tx1"/>
                </a:solidFill>
              </a:rPr>
              <a:t>3.6.9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chemeClr val="tx1"/>
                </a:solidFill>
              </a:rPr>
              <a:t>1</a:t>
            </a:r>
            <a:r>
              <a:rPr lang="zh-CN" altLang="en-US" b="1">
                <a:solidFill>
                  <a:schemeClr val="tx1"/>
                </a:solidFill>
              </a:rPr>
              <a:t>路：</a:t>
            </a:r>
            <a:r>
              <a:rPr lang="en-US" altLang="zh-CN" b="1">
                <a:solidFill>
                  <a:schemeClr val="tx1"/>
                </a:solidFill>
              </a:rPr>
              <a:t>1.4.7.10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chemeClr val="tx1"/>
                </a:solidFill>
              </a:rPr>
              <a:t>2</a:t>
            </a:r>
            <a:r>
              <a:rPr lang="zh-CN" altLang="en-US" b="1">
                <a:solidFill>
                  <a:schemeClr val="tx1"/>
                </a:solidFill>
              </a:rPr>
              <a:t>路：</a:t>
            </a:r>
            <a:r>
              <a:rPr lang="en-US" altLang="zh-CN" b="1">
                <a:solidFill>
                  <a:schemeClr val="tx1"/>
                </a:solidFill>
              </a:rPr>
              <a:t>2.5.8</a:t>
            </a:r>
            <a:endParaRPr lang="en-US" altLang="zh-CN" b="1">
              <a:solidFill>
                <a:schemeClr val="tx1"/>
              </a:solidFill>
            </a:endParaRPr>
          </a:p>
          <a:p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chemeClr val="tx1"/>
                </a:solidFill>
              </a:rPr>
              <a:t>0</a:t>
            </a:r>
            <a:r>
              <a:rPr lang="zh-CN" altLang="en-US" b="1">
                <a:solidFill>
                  <a:schemeClr val="tx1"/>
                </a:solidFill>
              </a:rPr>
              <a:t>路个数，</a:t>
            </a:r>
            <a:r>
              <a:rPr lang="en-US" altLang="zh-CN" b="1">
                <a:solidFill>
                  <a:schemeClr val="tx1"/>
                </a:solidFill>
              </a:rPr>
              <a:t>1</a:t>
            </a:r>
            <a:r>
              <a:rPr lang="zh-CN" altLang="en-US" b="1">
                <a:solidFill>
                  <a:schemeClr val="tx1"/>
                </a:solidFill>
              </a:rPr>
              <a:t>路个数，</a:t>
            </a:r>
            <a:r>
              <a:rPr lang="en-US" altLang="zh-CN" b="1">
                <a:solidFill>
                  <a:schemeClr val="tx1"/>
                </a:solidFill>
              </a:rPr>
              <a:t>2</a:t>
            </a:r>
            <a:r>
              <a:rPr lang="zh-CN" altLang="en-US" b="1">
                <a:solidFill>
                  <a:schemeClr val="tx1"/>
                </a:solidFill>
              </a:rPr>
              <a:t>路个数是指当期开奖</a:t>
            </a:r>
            <a:r>
              <a:rPr lang="en-US" altLang="zh-CN" b="1">
                <a:solidFill>
                  <a:schemeClr val="tx1"/>
                </a:solidFill>
              </a:rPr>
              <a:t>3</a:t>
            </a:r>
            <a:r>
              <a:rPr lang="zh-CN" altLang="en-US" b="1">
                <a:solidFill>
                  <a:schemeClr val="tx1"/>
                </a:solidFill>
              </a:rPr>
              <a:t>个号码中有什么路的号码或者没有</a:t>
            </a:r>
            <a:endParaRPr lang="en-US" altLang="zh-CN" b="1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6825" y="108585"/>
            <a:ext cx="9429115" cy="55149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4005" y="288290"/>
            <a:ext cx="2242820" cy="66160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b="1">
                <a:solidFill>
                  <a:srgbClr val="FF0000"/>
                </a:solidFill>
              </a:rPr>
              <a:t>和合值</a:t>
            </a:r>
            <a:endParaRPr lang="zh-CN" altLang="en-US" sz="3200" b="1">
              <a:solidFill>
                <a:srgbClr val="FF0000"/>
              </a:solidFill>
            </a:endParaRPr>
          </a:p>
          <a:p>
            <a:pPr algn="l"/>
            <a:endParaRPr lang="zh-CN" altLang="en-US" sz="3200" b="1">
              <a:solidFill>
                <a:srgbClr val="FF0000"/>
              </a:solidFill>
            </a:endParaRPr>
          </a:p>
          <a:p>
            <a:pPr algn="l"/>
            <a:r>
              <a:rPr lang="zh-CN" altLang="en-US" sz="2000" b="1">
                <a:solidFill>
                  <a:srgbClr val="C00000"/>
                </a:solidFill>
              </a:rPr>
              <a:t>和值：</a:t>
            </a:r>
            <a:r>
              <a:rPr lang="zh-CN" altLang="en-US" sz="2000" b="1">
                <a:solidFill>
                  <a:schemeClr val="tx1"/>
                </a:solidFill>
              </a:rPr>
              <a:t>指前三个号码相加的和。</a:t>
            </a:r>
            <a:endParaRPr lang="zh-CN" altLang="en-US" sz="2000" b="1">
              <a:solidFill>
                <a:schemeClr val="tx1"/>
              </a:solidFill>
            </a:endParaRPr>
          </a:p>
          <a:p>
            <a:pPr algn="l"/>
            <a:endParaRPr lang="zh-CN" altLang="en-US" sz="2000" b="1">
              <a:solidFill>
                <a:schemeClr val="tx1"/>
              </a:solidFill>
            </a:endParaRPr>
          </a:p>
          <a:p>
            <a:pPr algn="l"/>
            <a:r>
              <a:rPr lang="zh-CN" altLang="en-US" sz="2000" b="1">
                <a:solidFill>
                  <a:srgbClr val="C00000"/>
                </a:solidFill>
              </a:rPr>
              <a:t>合值：</a:t>
            </a:r>
            <a:r>
              <a:rPr lang="zh-CN" altLang="en-US" sz="2000" b="1">
                <a:solidFill>
                  <a:schemeClr val="tx1"/>
                </a:solidFill>
              </a:rPr>
              <a:t>指前三个号码相加的和，取个位数</a:t>
            </a:r>
            <a:endParaRPr lang="zh-CN" altLang="en-US" sz="2000" b="1">
              <a:solidFill>
                <a:schemeClr val="tx1"/>
              </a:solidFill>
            </a:endParaRPr>
          </a:p>
          <a:p>
            <a:pPr algn="l"/>
            <a:r>
              <a:rPr lang="zh-CN" altLang="en-US" sz="2000" b="1">
                <a:solidFill>
                  <a:schemeClr val="tx1"/>
                </a:solidFill>
              </a:rPr>
              <a:t>备注：当前三个号码相加的和，只有</a:t>
            </a:r>
            <a:r>
              <a:rPr lang="en-US" altLang="zh-CN" sz="2000" b="1">
                <a:solidFill>
                  <a:schemeClr val="tx1"/>
                </a:solidFill>
              </a:rPr>
              <a:t>1</a:t>
            </a:r>
            <a:r>
              <a:rPr lang="zh-CN" altLang="en-US" sz="2000" b="1">
                <a:solidFill>
                  <a:schemeClr val="tx1"/>
                </a:solidFill>
              </a:rPr>
              <a:t>位数时，即这个数值为合值</a:t>
            </a:r>
            <a:endParaRPr lang="zh-CN" altLang="en-US" sz="2000" b="1">
              <a:solidFill>
                <a:schemeClr val="tx1"/>
              </a:solidFill>
            </a:endParaRPr>
          </a:p>
          <a:p>
            <a:pPr algn="l"/>
            <a:endParaRPr lang="zh-CN" altLang="en-US" sz="2000" b="1">
              <a:solidFill>
                <a:schemeClr val="tx1"/>
              </a:solidFill>
            </a:endParaRPr>
          </a:p>
          <a:p>
            <a:pPr algn="l"/>
            <a:r>
              <a:rPr lang="zh-CN" altLang="en-US" sz="2000" b="1">
                <a:solidFill>
                  <a:srgbClr val="C00000"/>
                </a:solidFill>
              </a:rPr>
              <a:t>合传断：</a:t>
            </a:r>
            <a:r>
              <a:rPr lang="zh-CN" altLang="en-US" sz="2000" b="1">
                <a:solidFill>
                  <a:schemeClr val="tx1"/>
                </a:solidFill>
              </a:rPr>
              <a:t>当期合值为</a:t>
            </a:r>
            <a:r>
              <a:rPr lang="en-US" altLang="zh-CN" sz="2000" b="1">
                <a:solidFill>
                  <a:schemeClr val="tx1"/>
                </a:solidFill>
              </a:rPr>
              <a:t>5</a:t>
            </a:r>
            <a:r>
              <a:rPr lang="zh-CN" altLang="en-US" sz="2000" b="1">
                <a:solidFill>
                  <a:schemeClr val="tx1"/>
                </a:solidFill>
              </a:rPr>
              <a:t>时，下期合值如果是</a:t>
            </a:r>
            <a:r>
              <a:rPr lang="en-US" altLang="zh-CN" sz="2000" b="1">
                <a:solidFill>
                  <a:schemeClr val="tx1"/>
                </a:solidFill>
              </a:rPr>
              <a:t>4</a:t>
            </a:r>
            <a:r>
              <a:rPr lang="zh-CN" altLang="en-US" sz="2000" b="1">
                <a:solidFill>
                  <a:schemeClr val="tx1"/>
                </a:solidFill>
              </a:rPr>
              <a:t>时，则左传，当下期合值是</a:t>
            </a:r>
            <a:r>
              <a:rPr lang="en-US" altLang="zh-CN" sz="2000" b="1">
                <a:solidFill>
                  <a:schemeClr val="tx1"/>
                </a:solidFill>
              </a:rPr>
              <a:t>6</a:t>
            </a:r>
            <a:r>
              <a:rPr lang="zh-CN" altLang="en-US" sz="2000" b="1">
                <a:solidFill>
                  <a:schemeClr val="tx1"/>
                </a:solidFill>
              </a:rPr>
              <a:t>时则右传，当下期合值还是</a:t>
            </a:r>
            <a:r>
              <a:rPr lang="en-US" altLang="zh-CN" sz="2000" b="1">
                <a:solidFill>
                  <a:schemeClr val="tx1"/>
                </a:solidFill>
              </a:rPr>
              <a:t>5</a:t>
            </a:r>
            <a:r>
              <a:rPr lang="zh-CN" altLang="en-US" sz="2000" b="1">
                <a:solidFill>
                  <a:schemeClr val="tx1"/>
                </a:solidFill>
              </a:rPr>
              <a:t>时，则</a:t>
            </a:r>
            <a:r>
              <a:rPr lang="en-US" altLang="zh-CN" sz="2000" b="1">
                <a:solidFill>
                  <a:schemeClr val="tx1"/>
                </a:solidFill>
              </a:rPr>
              <a:t>“</a:t>
            </a:r>
            <a:r>
              <a:rPr lang="zh-CN" altLang="en-US" sz="2000" b="1">
                <a:solidFill>
                  <a:schemeClr val="tx1"/>
                </a:solidFill>
              </a:rPr>
              <a:t>断</a:t>
            </a:r>
            <a:r>
              <a:rPr lang="en-US" altLang="zh-CN" sz="2000" b="1">
                <a:solidFill>
                  <a:schemeClr val="tx1"/>
                </a:solidFill>
              </a:rPr>
              <a:t>”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3245" y="5915660"/>
            <a:ext cx="8296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C00000"/>
                </a:solidFill>
              </a:rPr>
              <a:t>合断落：</a:t>
            </a:r>
            <a:r>
              <a:rPr lang="zh-CN" altLang="en-US" sz="2000" b="1">
                <a:solidFill>
                  <a:schemeClr val="tx1"/>
                </a:solidFill>
              </a:rPr>
              <a:t>当合值在下期重复出现的时候为</a:t>
            </a:r>
            <a:r>
              <a:rPr lang="en-US" altLang="zh-CN" sz="2000" b="1">
                <a:solidFill>
                  <a:schemeClr val="tx1"/>
                </a:solidFill>
              </a:rPr>
              <a:t>“</a:t>
            </a:r>
            <a:r>
              <a:rPr lang="zh-CN" altLang="en-US" sz="2000" b="1">
                <a:solidFill>
                  <a:schemeClr val="tx1"/>
                </a:solidFill>
              </a:rPr>
              <a:t>落</a:t>
            </a:r>
            <a:r>
              <a:rPr lang="en-US" altLang="zh-CN" sz="2000" b="1">
                <a:solidFill>
                  <a:schemeClr val="tx1"/>
                </a:solidFill>
              </a:rPr>
              <a:t>”</a:t>
            </a:r>
            <a:r>
              <a:rPr lang="zh-CN" altLang="en-US" sz="2000" b="1">
                <a:solidFill>
                  <a:schemeClr val="tx1"/>
                </a:solidFill>
              </a:rPr>
              <a:t>，不重复出现为</a:t>
            </a:r>
            <a:r>
              <a:rPr lang="en-US" altLang="zh-CN" sz="2000" b="1">
                <a:solidFill>
                  <a:schemeClr val="tx1"/>
                </a:solidFill>
              </a:rPr>
              <a:t>“</a:t>
            </a:r>
            <a:r>
              <a:rPr lang="zh-CN" altLang="en-US" sz="2000" b="1">
                <a:solidFill>
                  <a:schemeClr val="tx1"/>
                </a:solidFill>
              </a:rPr>
              <a:t>断</a:t>
            </a:r>
            <a:r>
              <a:rPr lang="en-US" altLang="zh-CN" sz="2000" b="1">
                <a:solidFill>
                  <a:schemeClr val="tx1"/>
                </a:solidFill>
              </a:rPr>
              <a:t>”</a:t>
            </a:r>
            <a:r>
              <a:rPr lang="zh-CN" altLang="en-US" sz="2000" b="1">
                <a:solidFill>
                  <a:schemeClr val="tx1"/>
                </a:solidFill>
              </a:rPr>
              <a:t>。</a:t>
            </a:r>
            <a:endParaRPr lang="zh-CN" altLang="en-US" sz="2000" b="1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4365" y="71120"/>
            <a:ext cx="7591425" cy="67157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6550" y="288290"/>
            <a:ext cx="2679700" cy="6770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>
                <a:solidFill>
                  <a:srgbClr val="FF0000"/>
                </a:solidFill>
                <a:sym typeface="+mn-ea"/>
              </a:rPr>
              <a:t>合234阻断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sym typeface="+mn-ea"/>
              </a:rPr>
              <a:t>合</a:t>
            </a:r>
            <a:r>
              <a:rPr lang="en-US" altLang="zh-CN" b="1">
                <a:solidFill>
                  <a:srgbClr val="C00000"/>
                </a:solidFill>
                <a:sym typeface="+mn-ea"/>
              </a:rPr>
              <a:t>234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码阻断中</a:t>
            </a:r>
            <a:r>
              <a:rPr lang="zh-CN" altLang="en-US" b="1" u="sng">
                <a:solidFill>
                  <a:schemeClr val="accent2">
                    <a:lumMod val="75000"/>
                  </a:schemeClr>
                </a:solidFill>
                <a:sym typeface="+mn-ea"/>
              </a:rPr>
              <a:t>去掉</a:t>
            </a:r>
            <a:r>
              <a:rPr lang="en-US" altLang="zh-CN" b="1" u="sng">
                <a:solidFill>
                  <a:schemeClr val="accent2">
                    <a:lumMod val="75000"/>
                  </a:schemeClr>
                </a:solidFill>
                <a:sym typeface="+mn-ea"/>
              </a:rPr>
              <a:t>3</a:t>
            </a:r>
            <a:r>
              <a:rPr lang="zh-CN" altLang="en-US" b="1" u="sng">
                <a:solidFill>
                  <a:schemeClr val="accent2">
                    <a:lumMod val="75000"/>
                  </a:schemeClr>
                </a:solidFill>
                <a:sym typeface="+mn-ea"/>
              </a:rPr>
              <a:t>码阻断和</a:t>
            </a:r>
            <a:r>
              <a:rPr lang="en-US" altLang="zh-CN" b="1" u="sng">
                <a:solidFill>
                  <a:schemeClr val="accent2">
                    <a:lumMod val="75000"/>
                  </a:schemeClr>
                </a:solidFill>
                <a:sym typeface="+mn-ea"/>
              </a:rPr>
              <a:t>4</a:t>
            </a:r>
            <a:r>
              <a:rPr lang="zh-CN" altLang="en-US" b="1" u="sng">
                <a:solidFill>
                  <a:schemeClr val="accent2">
                    <a:lumMod val="75000"/>
                  </a:schemeClr>
                </a:solidFill>
                <a:sym typeface="+mn-ea"/>
              </a:rPr>
              <a:t>码阻断</a:t>
            </a:r>
            <a:endParaRPr lang="zh-CN" altLang="en-US" sz="2400" b="1" u="sng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pPr algn="l"/>
            <a:r>
              <a:rPr lang="zh-CN" altLang="en-US" b="1">
                <a:solidFill>
                  <a:srgbClr val="FF0000"/>
                </a:solidFill>
                <a:sym typeface="+mn-ea"/>
              </a:rPr>
              <a:t>合值：</a:t>
            </a:r>
            <a:r>
              <a:rPr lang="zh-CN" altLang="en-US" b="1">
                <a:sym typeface="+mn-ea"/>
              </a:rPr>
              <a:t>指前三个号码相加的和，取个位数</a:t>
            </a:r>
            <a:endParaRPr lang="zh-CN" altLang="en-US" b="1">
              <a:solidFill>
                <a:schemeClr val="tx1"/>
              </a:solidFill>
            </a:endParaRPr>
          </a:p>
          <a:p>
            <a:pPr algn="l"/>
            <a:r>
              <a:rPr lang="zh-CN" altLang="en-US" b="1">
                <a:sym typeface="+mn-ea"/>
              </a:rPr>
              <a:t>备注：当前三个号码相加的和，只有</a:t>
            </a:r>
            <a:r>
              <a:rPr lang="en-US" altLang="zh-CN" b="1">
                <a:sym typeface="+mn-ea"/>
              </a:rPr>
              <a:t>1</a:t>
            </a:r>
            <a:r>
              <a:rPr lang="zh-CN" altLang="en-US" b="1">
                <a:sym typeface="+mn-ea"/>
              </a:rPr>
              <a:t>位数时，即这个数值为合值</a:t>
            </a:r>
            <a:endParaRPr lang="zh-CN" altLang="en-US" b="1">
              <a:solidFill>
                <a:schemeClr val="tx1"/>
              </a:solidFill>
            </a:endParaRPr>
          </a:p>
          <a:p>
            <a:pPr algn="l"/>
            <a:r>
              <a:rPr lang="zh-CN" altLang="en-US" b="1">
                <a:solidFill>
                  <a:srgbClr val="FF0000"/>
                </a:solidFill>
                <a:sym typeface="+mn-ea"/>
              </a:rPr>
              <a:t>阻断：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是指根据合值，来判断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个号码不出。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b="1">
                <a:solidFill>
                  <a:srgbClr val="FF0000"/>
                </a:solidFill>
                <a:sym typeface="+mn-ea"/>
              </a:rPr>
              <a:t>合值表如下：</a:t>
            </a:r>
            <a:endParaRPr lang="zh-CN" altLang="en-US" sz="2000" b="1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b="1">
                <a:solidFill>
                  <a:schemeClr val="accent1">
                    <a:lumMod val="50000"/>
                  </a:schemeClr>
                </a:solidFill>
                <a:sym typeface="+mn-ea"/>
              </a:rPr>
              <a:t>合值        </a:t>
            </a:r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accent1">
                    <a:lumMod val="50000"/>
                  </a:schemeClr>
                </a:solidFill>
                <a:sym typeface="+mn-ea"/>
              </a:rPr>
              <a:t>码阻断</a:t>
            </a:r>
            <a:endParaRPr lang="zh-CN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sym typeface="+mn-ea"/>
              </a:rPr>
              <a:t>0                0.9</a:t>
            </a:r>
            <a:endParaRPr lang="en-US" altLang="zh-CN" b="1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sym typeface="+mn-ea"/>
              </a:rPr>
              <a:t>1                0.1</a:t>
            </a:r>
            <a:endParaRPr lang="en-US" altLang="zh-CN" b="1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sym typeface="+mn-ea"/>
              </a:rPr>
              <a:t>2                1.2</a:t>
            </a:r>
            <a:endParaRPr lang="en-US" altLang="zh-CN" b="1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sym typeface="+mn-ea"/>
              </a:rPr>
              <a:t>3                2.3</a:t>
            </a:r>
            <a:endParaRPr lang="en-US" altLang="zh-CN" b="1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sym typeface="+mn-ea"/>
              </a:rPr>
              <a:t>4                3.4</a:t>
            </a:r>
            <a:endParaRPr lang="en-US" altLang="zh-CN" b="1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sym typeface="+mn-ea"/>
              </a:rPr>
              <a:t>5                4.5</a:t>
            </a:r>
            <a:endParaRPr lang="en-US" altLang="zh-CN" b="1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sym typeface="+mn-ea"/>
              </a:rPr>
              <a:t>6                5.6</a:t>
            </a:r>
            <a:endParaRPr lang="en-US" altLang="zh-CN" b="1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sym typeface="+mn-ea"/>
              </a:rPr>
              <a:t>7                6.7</a:t>
            </a:r>
            <a:endParaRPr lang="en-US" altLang="zh-CN" b="1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sym typeface="+mn-ea"/>
              </a:rPr>
              <a:t>8                7.8</a:t>
            </a:r>
            <a:endParaRPr lang="en-US" altLang="zh-CN" b="1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sym typeface="+mn-ea"/>
              </a:rPr>
              <a:t>9                8.9</a:t>
            </a:r>
            <a:endParaRPr lang="zh-CN" altLang="en-US" sz="2800" b="1">
              <a:solidFill>
                <a:schemeClr val="accent2">
                  <a:lumMod val="50000"/>
                </a:schemeClr>
              </a:solidFill>
              <a:sym typeface="+mn-ea"/>
            </a:endParaRPr>
          </a:p>
          <a:p>
            <a:pPr algn="l"/>
            <a:endParaRPr lang="zh-CN" altLang="en-US" sz="2800" b="1">
              <a:solidFill>
                <a:schemeClr val="accent2">
                  <a:lumMod val="50000"/>
                </a:schemeClr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4955" y="22860"/>
            <a:ext cx="9420225" cy="5715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1925" y="130175"/>
            <a:ext cx="2409190" cy="68624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solidFill>
                  <a:srgbClr val="FF0000"/>
                </a:solidFill>
                <a:sym typeface="+mn-ea"/>
              </a:rPr>
              <a:t>跨度传落</a:t>
            </a:r>
            <a:endParaRPr lang="zh-CN" altLang="en-US" sz="2400" b="1">
              <a:solidFill>
                <a:srgbClr val="FF0000"/>
              </a:solidFill>
              <a:sym typeface="+mn-ea"/>
            </a:endParaRPr>
          </a:p>
          <a:p>
            <a:pPr algn="l"/>
            <a:endParaRPr lang="zh-CN" altLang="en-US"/>
          </a:p>
          <a:p>
            <a:pPr algn="l"/>
            <a:r>
              <a:rPr lang="zh-CN" altLang="en-US" sz="2000" b="1">
                <a:solidFill>
                  <a:srgbClr val="FF0000"/>
                </a:solidFill>
              </a:rPr>
              <a:t>开奖号码和胆码分布同基本走势中</a:t>
            </a:r>
            <a:endParaRPr lang="zh-CN" altLang="en-US" sz="2000" b="1">
              <a:solidFill>
                <a:srgbClr val="FF0000"/>
              </a:solidFill>
            </a:endParaRPr>
          </a:p>
          <a:p>
            <a:pPr algn="l"/>
            <a:endParaRPr lang="zh-CN" altLang="en-US" sz="2000" b="1">
              <a:solidFill>
                <a:srgbClr val="FF0000"/>
              </a:solidFill>
            </a:endParaRPr>
          </a:p>
          <a:p>
            <a:pPr algn="l"/>
            <a:r>
              <a:rPr lang="zh-CN" altLang="en-US" sz="2000" b="1">
                <a:solidFill>
                  <a:srgbClr val="FF0000"/>
                </a:solidFill>
              </a:rPr>
              <a:t>跨度：</a:t>
            </a:r>
            <a:r>
              <a:rPr lang="zh-CN" altLang="en-US" sz="2000" b="1">
                <a:solidFill>
                  <a:schemeClr val="tx1"/>
                </a:solidFill>
              </a:rPr>
              <a:t>指前三个开奖号码最大号减去最小号的差</a:t>
            </a:r>
            <a:endParaRPr lang="zh-CN" altLang="en-US" sz="2000" b="1">
              <a:solidFill>
                <a:schemeClr val="tx1"/>
              </a:solidFill>
            </a:endParaRPr>
          </a:p>
          <a:p>
            <a:pPr algn="l"/>
            <a:endParaRPr lang="zh-CN" altLang="en-US" sz="2000" b="1">
              <a:solidFill>
                <a:schemeClr val="tx1"/>
              </a:solidFill>
            </a:endParaRPr>
          </a:p>
          <a:p>
            <a:pPr algn="l"/>
            <a:r>
              <a:rPr lang="zh-CN" altLang="en-US" sz="2000" b="1">
                <a:solidFill>
                  <a:srgbClr val="FF0000"/>
                </a:solidFill>
              </a:rPr>
              <a:t>跨度传断和跨度断</a:t>
            </a:r>
            <a:r>
              <a:rPr lang="zh-CN" altLang="en-US" sz="2000" b="1">
                <a:solidFill>
                  <a:schemeClr val="accent2">
                    <a:lumMod val="75000"/>
                  </a:schemeClr>
                </a:solidFill>
              </a:rPr>
              <a:t>落类同合</a:t>
            </a:r>
            <a:r>
              <a:rPr lang="en-US" altLang="zh-CN" sz="2000" b="1">
                <a:solidFill>
                  <a:schemeClr val="accent2">
                    <a:lumMod val="75000"/>
                  </a:schemeClr>
                </a:solidFill>
              </a:rPr>
              <a:t>234</a:t>
            </a:r>
            <a:r>
              <a:rPr lang="zh-CN" altLang="en-US" sz="2000" b="1">
                <a:solidFill>
                  <a:schemeClr val="accent2">
                    <a:lumMod val="75000"/>
                  </a:schemeClr>
                </a:solidFill>
              </a:rPr>
              <a:t>码中的</a:t>
            </a:r>
            <a:r>
              <a:rPr lang="zh-CN" altLang="en-US" sz="2000" b="1">
                <a:solidFill>
                  <a:schemeClr val="accent2">
                    <a:lumMod val="75000"/>
                  </a:schemeClr>
                </a:solidFill>
              </a:rPr>
              <a:t>合传断，合断落的原理</a:t>
            </a:r>
            <a:endParaRPr lang="zh-CN" altLang="en-US" sz="2000" b="1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zh-CN" altLang="en-US" sz="2000" b="1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zh-CN" altLang="en-US" sz="2000" b="1">
                <a:solidFill>
                  <a:srgbClr val="FF0000"/>
                </a:solidFill>
              </a:rPr>
              <a:t>大小：</a:t>
            </a:r>
            <a:r>
              <a:rPr lang="zh-CN" altLang="en-US" sz="2000" b="1">
                <a:solidFill>
                  <a:schemeClr val="tx1"/>
                </a:solidFill>
              </a:rPr>
              <a:t>指跨度走势中</a:t>
            </a:r>
            <a:r>
              <a:rPr lang="en-US" altLang="zh-CN" sz="2000" b="1">
                <a:solidFill>
                  <a:schemeClr val="tx1"/>
                </a:solidFill>
              </a:rPr>
              <a:t>2</a:t>
            </a:r>
            <a:r>
              <a:rPr lang="zh-CN" altLang="en-US" sz="2000" b="1">
                <a:solidFill>
                  <a:schemeClr val="tx1"/>
                </a:solidFill>
              </a:rPr>
              <a:t>到</a:t>
            </a:r>
            <a:r>
              <a:rPr lang="en-US" altLang="zh-CN" sz="2000" b="1">
                <a:solidFill>
                  <a:schemeClr val="tx1"/>
                </a:solidFill>
              </a:rPr>
              <a:t>5</a:t>
            </a:r>
            <a:r>
              <a:rPr lang="zh-CN" altLang="en-US" sz="2000" b="1">
                <a:solidFill>
                  <a:schemeClr val="tx1"/>
                </a:solidFill>
              </a:rPr>
              <a:t>为小数。</a:t>
            </a:r>
            <a:r>
              <a:rPr lang="en-US" altLang="zh-CN" sz="2000" b="1">
                <a:solidFill>
                  <a:schemeClr val="tx1"/>
                </a:solidFill>
              </a:rPr>
              <a:t>6</a:t>
            </a:r>
            <a:r>
              <a:rPr lang="zh-CN" altLang="en-US" sz="2000" b="1">
                <a:solidFill>
                  <a:schemeClr val="tx1"/>
                </a:solidFill>
              </a:rPr>
              <a:t>到</a:t>
            </a:r>
            <a:r>
              <a:rPr lang="en-US" altLang="zh-CN" sz="2000" b="1">
                <a:solidFill>
                  <a:schemeClr val="tx1"/>
                </a:solidFill>
              </a:rPr>
              <a:t>9</a:t>
            </a:r>
            <a:r>
              <a:rPr lang="zh-CN" altLang="en-US" sz="2000" b="1">
                <a:solidFill>
                  <a:schemeClr val="tx1"/>
                </a:solidFill>
              </a:rPr>
              <a:t>为大数</a:t>
            </a:r>
            <a:endParaRPr lang="zh-CN" altLang="en-US" sz="2000" b="1">
              <a:solidFill>
                <a:schemeClr val="tx1"/>
              </a:solidFill>
            </a:endParaRPr>
          </a:p>
          <a:p>
            <a:pPr algn="l"/>
            <a:endParaRPr lang="zh-CN" altLang="en-US" sz="2000" b="1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zh-CN" altLang="en-US" sz="2000" b="1">
                <a:solidFill>
                  <a:srgbClr val="FF0000"/>
                </a:solidFill>
              </a:rPr>
              <a:t>单双，质合：</a:t>
            </a:r>
            <a:r>
              <a:rPr lang="zh-CN" altLang="en-US" sz="2000" b="1">
                <a:solidFill>
                  <a:schemeClr val="tx1"/>
                </a:solidFill>
              </a:rPr>
              <a:t>指跨度中的</a:t>
            </a:r>
            <a:r>
              <a:rPr lang="en-US" altLang="zh-CN" sz="2000" b="1">
                <a:solidFill>
                  <a:schemeClr val="tx1"/>
                </a:solidFill>
              </a:rPr>
              <a:t>2</a:t>
            </a:r>
            <a:r>
              <a:rPr lang="zh-CN" altLang="en-US" sz="2000" b="1">
                <a:solidFill>
                  <a:schemeClr val="tx1"/>
                </a:solidFill>
              </a:rPr>
              <a:t>到</a:t>
            </a:r>
            <a:r>
              <a:rPr lang="en-US" altLang="zh-CN" sz="2000" b="1">
                <a:solidFill>
                  <a:schemeClr val="tx1"/>
                </a:solidFill>
              </a:rPr>
              <a:t>9</a:t>
            </a:r>
            <a:r>
              <a:rPr lang="zh-CN" altLang="en-US" sz="2000" b="1">
                <a:solidFill>
                  <a:schemeClr val="tx1"/>
                </a:solidFill>
              </a:rPr>
              <a:t>中的单双数和质合数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025" y="1172210"/>
            <a:ext cx="11191875" cy="56102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76700" y="230505"/>
            <a:ext cx="46475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FF0000"/>
                </a:solidFill>
              </a:rPr>
              <a:t>代码</a:t>
            </a:r>
            <a:r>
              <a:rPr lang="en-US" altLang="zh-CN" sz="2800" b="1">
                <a:solidFill>
                  <a:srgbClr val="FF0000"/>
                </a:solidFill>
              </a:rPr>
              <a:t>3</a:t>
            </a:r>
            <a:r>
              <a:rPr lang="zh-CN" altLang="en-US" sz="2800" b="1">
                <a:solidFill>
                  <a:srgbClr val="FF0000"/>
                </a:solidFill>
              </a:rPr>
              <a:t>原理分析（一）如下图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29005" y="230505"/>
            <a:ext cx="933767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solidFill>
                  <a:srgbClr val="FF0000"/>
                </a:solidFill>
              </a:rPr>
              <a:t>代码</a:t>
            </a:r>
            <a:r>
              <a:rPr lang="en-US" altLang="zh-CN" sz="2800" b="1">
                <a:solidFill>
                  <a:srgbClr val="FF0000"/>
                </a:solidFill>
              </a:rPr>
              <a:t>3</a:t>
            </a:r>
            <a:r>
              <a:rPr lang="zh-CN" altLang="en-US" sz="2800" b="1">
                <a:solidFill>
                  <a:srgbClr val="FF0000"/>
                </a:solidFill>
              </a:rPr>
              <a:t>原理分析（二）</a:t>
            </a:r>
            <a:endParaRPr lang="zh-CN" altLang="en-US" sz="2800" b="1">
              <a:solidFill>
                <a:srgbClr val="FF0000"/>
              </a:solidFill>
            </a:endParaRPr>
          </a:p>
          <a:p>
            <a:endParaRPr lang="zh-CN" altLang="en-US" sz="2800" b="1">
              <a:solidFill>
                <a:srgbClr val="FF0000"/>
              </a:solidFill>
            </a:endParaRPr>
          </a:p>
          <a:p>
            <a:r>
              <a:rPr lang="en-US" altLang="zh-CN" sz="2000" b="1">
                <a:solidFill>
                  <a:schemeClr val="tx1"/>
                </a:solidFill>
              </a:rPr>
              <a:t>1.</a:t>
            </a:r>
            <a:r>
              <a:rPr lang="zh-CN" altLang="en-US" sz="2000" b="1">
                <a:solidFill>
                  <a:schemeClr val="tx1"/>
                </a:solidFill>
              </a:rPr>
              <a:t>在代码</a:t>
            </a:r>
            <a:r>
              <a:rPr lang="en-US" altLang="zh-CN" sz="2000" b="1">
                <a:solidFill>
                  <a:schemeClr val="tx1"/>
                </a:solidFill>
              </a:rPr>
              <a:t>3</a:t>
            </a:r>
            <a:r>
              <a:rPr lang="zh-CN" altLang="en-US" sz="2000" b="1">
                <a:solidFill>
                  <a:schemeClr val="tx1"/>
                </a:solidFill>
              </a:rPr>
              <a:t>走图中去掉</a:t>
            </a:r>
            <a:r>
              <a:rPr lang="en-US" altLang="zh-CN" sz="2000" b="1">
                <a:solidFill>
                  <a:schemeClr val="tx1"/>
                </a:solidFill>
              </a:rPr>
              <a:t>“</a:t>
            </a:r>
            <a:r>
              <a:rPr lang="zh-CN" altLang="en-US" sz="2000" b="1">
                <a:solidFill>
                  <a:schemeClr val="tx1"/>
                </a:solidFill>
              </a:rPr>
              <a:t>形态统计</a:t>
            </a:r>
            <a:r>
              <a:rPr lang="en-US" altLang="zh-CN" sz="2000" b="1">
                <a:solidFill>
                  <a:schemeClr val="tx1"/>
                </a:solidFill>
              </a:rPr>
              <a:t>”</a:t>
            </a:r>
            <a:endParaRPr lang="en-US" altLang="zh-CN" sz="2000" b="1">
              <a:solidFill>
                <a:schemeClr val="tx1"/>
              </a:solidFill>
            </a:endParaRPr>
          </a:p>
          <a:p>
            <a:r>
              <a:rPr lang="en-US" altLang="zh-CN" sz="2000" b="1">
                <a:solidFill>
                  <a:schemeClr val="tx1"/>
                </a:solidFill>
              </a:rPr>
              <a:t>2.</a:t>
            </a:r>
            <a:r>
              <a:rPr lang="zh-CN" altLang="en-US" sz="2000" b="1">
                <a:solidFill>
                  <a:schemeClr val="tx1"/>
                </a:solidFill>
              </a:rPr>
              <a:t>注意的地方是：开奖号码为前面</a:t>
            </a:r>
            <a:r>
              <a:rPr lang="en-US" altLang="zh-CN" sz="2000" b="1">
                <a:solidFill>
                  <a:schemeClr val="tx1"/>
                </a:solidFill>
              </a:rPr>
              <a:t>5</a:t>
            </a:r>
            <a:r>
              <a:rPr lang="zh-CN" altLang="en-US" sz="2000" b="1">
                <a:solidFill>
                  <a:schemeClr val="tx1"/>
                </a:solidFill>
              </a:rPr>
              <a:t>个号码</a:t>
            </a:r>
            <a:endParaRPr lang="zh-CN" altLang="en-US" sz="2000" b="1">
              <a:solidFill>
                <a:schemeClr val="tx1"/>
              </a:solidFill>
            </a:endParaRPr>
          </a:p>
          <a:p>
            <a:endParaRPr lang="zh-CN" altLang="en-US" sz="2000" b="1">
              <a:solidFill>
                <a:schemeClr val="tx1"/>
              </a:solidFill>
            </a:endParaRPr>
          </a:p>
          <a:p>
            <a:r>
              <a:rPr lang="zh-CN" altLang="en-US" sz="2000" b="1">
                <a:solidFill>
                  <a:schemeClr val="tx1"/>
                </a:solidFill>
              </a:rPr>
              <a:t>第</a:t>
            </a:r>
            <a:r>
              <a:rPr lang="en-US" altLang="zh-CN" sz="2000" b="1">
                <a:solidFill>
                  <a:schemeClr val="tx1"/>
                </a:solidFill>
              </a:rPr>
              <a:t>1</a:t>
            </a:r>
            <a:r>
              <a:rPr lang="zh-CN" altLang="en-US" sz="2000" b="1">
                <a:solidFill>
                  <a:schemeClr val="tx1"/>
                </a:solidFill>
              </a:rPr>
              <a:t>位代码指开奖号码中第一个号码所代表的代码，第</a:t>
            </a:r>
            <a:r>
              <a:rPr lang="en-US" altLang="zh-CN" sz="2000" b="1">
                <a:solidFill>
                  <a:schemeClr val="tx1"/>
                </a:solidFill>
              </a:rPr>
              <a:t>2,3,4,5</a:t>
            </a:r>
            <a:r>
              <a:rPr lang="zh-CN" altLang="en-US" sz="2000" b="1">
                <a:solidFill>
                  <a:schemeClr val="tx1"/>
                </a:solidFill>
              </a:rPr>
              <a:t>位代码类同</a:t>
            </a:r>
            <a:endParaRPr lang="zh-CN" altLang="en-US" sz="2800" b="1">
              <a:solidFill>
                <a:schemeClr val="tx1"/>
              </a:solidFill>
            </a:endParaRPr>
          </a:p>
          <a:p>
            <a:endParaRPr lang="zh-CN" altLang="en-US" sz="2800" b="1">
              <a:solidFill>
                <a:schemeClr val="tx1"/>
              </a:solidFill>
            </a:endParaRPr>
          </a:p>
          <a:p>
            <a:r>
              <a:rPr lang="zh-CN" altLang="en-US" sz="2000" b="1">
                <a:solidFill>
                  <a:srgbClr val="FF0000"/>
                </a:solidFill>
              </a:rPr>
              <a:t>开奖号码中代码</a:t>
            </a:r>
            <a:r>
              <a:rPr lang="en-US" altLang="zh-CN" sz="2000" b="1">
                <a:solidFill>
                  <a:srgbClr val="FF0000"/>
                </a:solidFill>
              </a:rPr>
              <a:t>3</a:t>
            </a:r>
            <a:r>
              <a:rPr lang="zh-CN" altLang="en-US" sz="2000" b="1">
                <a:solidFill>
                  <a:srgbClr val="FF0000"/>
                </a:solidFill>
              </a:rPr>
              <a:t>中的代码如下：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</a:rPr>
              <a:t>1 : 123 56 89</a:t>
            </a:r>
            <a:endParaRPr lang="zh-CN" altLang="en-US" sz="2000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</a:rPr>
              <a:t>：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</a:rPr>
              <a:t>23  567 910</a:t>
            </a:r>
            <a:endParaRPr lang="zh-CN" altLang="en-US" sz="2000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</a:rPr>
              <a:t>：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</a:rPr>
              <a:t>1 34 678 10</a:t>
            </a:r>
            <a:endParaRPr lang="zh-CN" altLang="en-US" sz="2000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</a:rPr>
              <a:t>：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</a:rPr>
              <a:t>12 45 789</a:t>
            </a:r>
            <a:endParaRPr lang="zh-CN" altLang="en-US" sz="2000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</a:rPr>
              <a:t>：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</a:rPr>
              <a:t>23 56 8910</a:t>
            </a:r>
            <a:endParaRPr lang="zh-CN" altLang="en-US" sz="2000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</a:rPr>
              <a:t>：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</a:rPr>
              <a:t>1 34 67 910</a:t>
            </a:r>
            <a:endParaRPr lang="zh-CN" altLang="en-US" sz="2000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</a:rPr>
              <a:t>7</a:t>
            </a:r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</a:rPr>
              <a:t>：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</a:rPr>
              <a:t>12 45 78 10</a:t>
            </a:r>
            <a:endParaRPr lang="zh-CN" altLang="en-US" sz="2000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</a:rPr>
              <a:t>8</a:t>
            </a:r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</a:rPr>
              <a:t>：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</a:rPr>
              <a:t>234 67 910</a:t>
            </a:r>
            <a:endParaRPr lang="zh-CN" altLang="en-US" sz="2000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</a:rPr>
              <a:t>9</a:t>
            </a:r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</a:rPr>
              <a:t>：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</a:rPr>
              <a:t>1 345 78 10</a:t>
            </a:r>
            <a:endParaRPr lang="zh-CN" altLang="en-US" sz="2000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</a:rPr>
              <a:t>10</a:t>
            </a:r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</a:rPr>
              <a:t>：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</a:rPr>
              <a:t>12 456 89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1581</Words>
  <Application>WPS 演示</Application>
  <PresentationFormat>宽屏</PresentationFormat>
  <Paragraphs>167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阳光正好，微风不燥</cp:lastModifiedBy>
  <cp:revision>33</cp:revision>
  <dcterms:created xsi:type="dcterms:W3CDTF">2019-06-19T02:08:00Z</dcterms:created>
  <dcterms:modified xsi:type="dcterms:W3CDTF">2019-12-15T16:04:33Z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</Properties>
</file>