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1" r:id="rId2"/>
    <p:sldId id="262" r:id="rId3"/>
    <p:sldId id="263" r:id="rId4"/>
    <p:sldId id="264" r:id="rId5"/>
    <p:sldId id="265" r:id="rId6"/>
    <p:sldId id="266" r:id="rId7"/>
    <p:sldId id="267" r:id="rId8"/>
    <p:sldId id="268" r:id="rId9"/>
    <p:sldId id="269" r:id="rId10"/>
    <p:sldId id="270" r:id="rId11"/>
    <p:sldId id="271"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294B"/>
    <a:srgbClr val="E84A27"/>
    <a:srgbClr val="FA6300"/>
    <a:srgbClr val="131F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04" autoAdjust="0"/>
    <p:restoredTop sz="94705"/>
  </p:normalViewPr>
  <p:slideViewPr>
    <p:cSldViewPr snapToGrid="0" snapToObjects="1">
      <p:cViewPr varScale="1">
        <p:scale>
          <a:sx n="108" d="100"/>
          <a:sy n="108" d="100"/>
        </p:scale>
        <p:origin x="1032" y="10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304800" y="2382839"/>
            <a:ext cx="6358467" cy="942975"/>
          </a:xfrm>
          <a:prstGeom prst="rect">
            <a:avLst/>
          </a:prstGeom>
        </p:spPr>
        <p:txBody>
          <a:bodyPr/>
          <a:lstStyle>
            <a:lvl1pPr marL="0" indent="0" fontAlgn="auto">
              <a:lnSpc>
                <a:spcPct val="120000"/>
              </a:lnSpc>
              <a:spcBef>
                <a:spcPts val="0"/>
              </a:spcBef>
              <a:spcAft>
                <a:spcPts val="0"/>
              </a:spcAft>
              <a:buNone/>
              <a:defRPr sz="1600" b="0"/>
            </a:lvl1pPr>
            <a:lvl2pPr marL="457200" indent="0">
              <a:buNone/>
              <a:defRPr/>
            </a:lvl2pPr>
            <a:lvl3pPr marL="914400" indent="0">
              <a:buNone/>
              <a:defRPr/>
            </a:lvl3pPr>
            <a:lvl4pPr marL="1371600" indent="0">
              <a:buNone/>
              <a:defRPr/>
            </a:lvl4pPr>
            <a:lvl5pPr marL="1828800" indent="0">
              <a:buNone/>
              <a:defRPr/>
            </a:lvl5pPr>
          </a:lstStyle>
          <a:p>
            <a:pPr fontAlgn="auto">
              <a:lnSpc>
                <a:spcPct val="120000"/>
              </a:lnSpc>
              <a:spcBef>
                <a:spcPts val="0"/>
              </a:spcBef>
              <a:spcAft>
                <a:spcPts val="0"/>
              </a:spcAft>
              <a:defRPr/>
            </a:pPr>
            <a:r>
              <a:rPr lang="en-US" sz="1400" b="1" dirty="0">
                <a:solidFill>
                  <a:srgbClr val="131F33"/>
                </a:solidFill>
                <a:latin typeface="+mn-lt"/>
                <a:ea typeface="+mn-ea"/>
                <a:cs typeface="Georgia"/>
              </a:rPr>
              <a:t>Name  Yi Xu &amp; Nian Jiang</a:t>
            </a:r>
          </a:p>
          <a:p>
            <a:pPr fontAlgn="auto">
              <a:lnSpc>
                <a:spcPct val="120000"/>
              </a:lnSpc>
              <a:spcBef>
                <a:spcPts val="0"/>
              </a:spcBef>
              <a:spcAft>
                <a:spcPts val="0"/>
              </a:spcAft>
              <a:defRPr/>
            </a:pPr>
            <a:r>
              <a:rPr lang="en-US" sz="1400" dirty="0">
                <a:solidFill>
                  <a:srgbClr val="131F33"/>
                </a:solidFill>
                <a:latin typeface="+mn-lt"/>
                <a:ea typeface="+mn-ea"/>
                <a:cs typeface="Georgia"/>
              </a:rPr>
              <a:t>Date 12/15/2018</a:t>
            </a:r>
          </a:p>
          <a:p>
            <a:pPr lvl="0"/>
            <a:endParaRPr lang="en-US" dirty="0"/>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0380" y="6008552"/>
            <a:ext cx="2458417" cy="320040"/>
          </a:xfrm>
          <a:prstGeom prst="rect">
            <a:avLst/>
          </a:prstGeom>
        </p:spPr>
      </p:pic>
      <p:sp>
        <p:nvSpPr>
          <p:cNvPr id="5" name="Title 4">
            <a:extLst>
              <a:ext uri="{FF2B5EF4-FFF2-40B4-BE49-F238E27FC236}">
                <a16:creationId xmlns:a16="http://schemas.microsoft.com/office/drawing/2014/main" id="{6EB7F0BC-FF46-47EB-AEDA-73F40FDA6C7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472889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p:nvPr>
        </p:nvSpPr>
        <p:spPr>
          <a:xfrm>
            <a:off x="509973" y="336782"/>
            <a:ext cx="7823200" cy="1143000"/>
          </a:xfrm>
          <a:prstGeom prst="rect">
            <a:avLst/>
          </a:prstGeom>
        </p:spPr>
        <p:txBody>
          <a:bodyPr/>
          <a:lstStyle/>
          <a:p>
            <a:pPr algn="l"/>
            <a:r>
              <a:rPr lang="en-US" dirty="0">
                <a:solidFill>
                  <a:srgbClr val="FA6300"/>
                </a:solidFill>
              </a:rPr>
              <a:t>Slide Title</a:t>
            </a:r>
          </a:p>
        </p:txBody>
      </p:sp>
      <p:sp>
        <p:nvSpPr>
          <p:cNvPr id="9" name="Content Placeholder 2"/>
          <p:cNvSpPr>
            <a:spLocks noGrp="1"/>
          </p:cNvSpPr>
          <p:nvPr>
            <p:ph idx="1"/>
          </p:nvPr>
        </p:nvSpPr>
        <p:spPr>
          <a:xfrm>
            <a:off x="589871" y="1662345"/>
            <a:ext cx="7823200" cy="4525963"/>
          </a:xfrm>
          <a:prstGeom prst="rect">
            <a:avLst/>
          </a:prstGeom>
        </p:spPr>
        <p:txBody>
          <a:bodyPr/>
          <a:lstStyle>
            <a:lvl1pPr defTabSz="914400">
              <a:buFont typeface="Wingdings" charset="0"/>
              <a:buChar char=""/>
              <a:defRPr/>
            </a:lvl1pPr>
          </a:lstStyle>
          <a:p>
            <a:pPr defTabSz="914400"/>
            <a:endParaRPr lang="en-US" sz="2000" dirty="0">
              <a:solidFill>
                <a:schemeClr val="bg1">
                  <a:lumMod val="50000"/>
                </a:schemeClr>
              </a:solidFill>
              <a:latin typeface="Georgia"/>
              <a:cs typeface="Georgia"/>
            </a:endParaRPr>
          </a:p>
          <a:p>
            <a:pPr defTabSz="914400">
              <a:buFont typeface="Wingdings" charset="0"/>
              <a:buChar char=""/>
            </a:pPr>
            <a:r>
              <a:rPr lang="en-US" sz="2000" dirty="0" err="1">
                <a:solidFill>
                  <a:schemeClr val="bg1">
                    <a:lumMod val="50000"/>
                  </a:schemeClr>
                </a:solidFill>
                <a:latin typeface="Georgia"/>
                <a:cs typeface="Georgia"/>
              </a:rPr>
              <a:t>Lorem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ipsum</a:t>
            </a:r>
            <a:r>
              <a:rPr lang="en-US" sz="2000" dirty="0">
                <a:solidFill>
                  <a:schemeClr val="bg1">
                    <a:lumMod val="50000"/>
                  </a:schemeClr>
                </a:solidFill>
                <a:latin typeface="Georgia"/>
                <a:cs typeface="Georgia"/>
              </a:rPr>
              <a:t> no sea </a:t>
            </a:r>
            <a:r>
              <a:rPr lang="en-US" sz="2000" dirty="0" err="1">
                <a:solidFill>
                  <a:schemeClr val="bg1">
                    <a:lumMod val="50000"/>
                  </a:schemeClr>
                </a:solidFill>
                <a:latin typeface="Georgia"/>
                <a:cs typeface="Georgia"/>
              </a:rPr>
              <a:t>takimata</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sanctus</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est</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Lorem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ipsum</a:t>
            </a:r>
            <a:r>
              <a:rPr lang="en-US" sz="2000" dirty="0">
                <a:solidFill>
                  <a:schemeClr val="bg1">
                    <a:lumMod val="50000"/>
                  </a:schemeClr>
                </a:solidFill>
                <a:latin typeface="Georgia"/>
                <a:cs typeface="Georgia"/>
              </a:rPr>
              <a:t> dolor sit </a:t>
            </a:r>
            <a:r>
              <a:rPr lang="en-US" sz="2000" dirty="0" err="1">
                <a:solidFill>
                  <a:schemeClr val="bg1">
                    <a:lumMod val="50000"/>
                  </a:schemeClr>
                </a:solidFill>
                <a:latin typeface="Georgia"/>
                <a:cs typeface="Georgia"/>
              </a:rPr>
              <a:t>amet</a:t>
            </a:r>
            <a:r>
              <a:rPr lang="en-US" sz="2000" dirty="0">
                <a:solidFill>
                  <a:schemeClr val="bg1">
                    <a:lumMod val="50000"/>
                  </a:schemeClr>
                </a:solidFill>
                <a:latin typeface="Georgia"/>
                <a:cs typeface="Georgia"/>
              </a:rPr>
              <a:t>. At </a:t>
            </a:r>
            <a:r>
              <a:rPr lang="en-US" sz="2000" dirty="0" err="1">
                <a:solidFill>
                  <a:schemeClr val="bg1">
                    <a:lumMod val="50000"/>
                  </a:schemeClr>
                </a:solidFill>
                <a:latin typeface="Georgia"/>
                <a:cs typeface="Georgia"/>
              </a:rPr>
              <a:t>vero</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eos</a:t>
            </a:r>
            <a:r>
              <a:rPr lang="en-US" sz="2000" dirty="0">
                <a:solidFill>
                  <a:schemeClr val="bg1">
                    <a:lumMod val="50000"/>
                  </a:schemeClr>
                </a:solidFill>
                <a:latin typeface="Georgia"/>
                <a:cs typeface="Georgia"/>
              </a:rPr>
              <a:t> et </a:t>
            </a:r>
            <a:r>
              <a:rPr lang="en-US" sz="2000" dirty="0" err="1">
                <a:solidFill>
                  <a:schemeClr val="bg1">
                    <a:lumMod val="50000"/>
                  </a:schemeClr>
                </a:solidFill>
                <a:latin typeface="Georgia"/>
                <a:cs typeface="Georgia"/>
              </a:rPr>
              <a:t>accusam</a:t>
            </a:r>
            <a:r>
              <a:rPr lang="en-US" sz="2000" dirty="0">
                <a:solidFill>
                  <a:schemeClr val="bg1">
                    <a:lumMod val="50000"/>
                  </a:schemeClr>
                </a:solidFill>
                <a:latin typeface="Georgia"/>
                <a:cs typeface="Georgia"/>
              </a:rPr>
              <a:t> et </a:t>
            </a:r>
            <a:r>
              <a:rPr lang="en-US" sz="2000" dirty="0" err="1">
                <a:solidFill>
                  <a:schemeClr val="bg1">
                    <a:lumMod val="50000"/>
                  </a:schemeClr>
                </a:solidFill>
                <a:latin typeface="Georgia"/>
                <a:cs typeface="Georgia"/>
              </a:rPr>
              <a:t>justo</a:t>
            </a:r>
            <a:r>
              <a:rPr lang="en-US" sz="2000" dirty="0">
                <a:solidFill>
                  <a:schemeClr val="bg1">
                    <a:lumMod val="50000"/>
                  </a:schemeClr>
                </a:solidFill>
                <a:latin typeface="Georgia"/>
                <a:cs typeface="Georgia"/>
              </a:rPr>
              <a:t> duo </a:t>
            </a:r>
            <a:r>
              <a:rPr lang="en-US" sz="2000" dirty="0" err="1">
                <a:solidFill>
                  <a:schemeClr val="bg1">
                    <a:lumMod val="50000"/>
                  </a:schemeClr>
                </a:solidFill>
                <a:latin typeface="Georgia"/>
                <a:cs typeface="Georgia"/>
              </a:rPr>
              <a:t>dolores</a:t>
            </a:r>
            <a:r>
              <a:rPr lang="en-US" sz="2000" dirty="0">
                <a:solidFill>
                  <a:schemeClr val="bg1">
                    <a:lumMod val="50000"/>
                  </a:schemeClr>
                </a:solidFill>
                <a:latin typeface="Georgia"/>
                <a:cs typeface="Georgia"/>
              </a:rPr>
              <a:t> et </a:t>
            </a:r>
            <a:r>
              <a:rPr lang="en-US" sz="2000" dirty="0" err="1">
                <a:solidFill>
                  <a:schemeClr val="bg1">
                    <a:lumMod val="50000"/>
                  </a:schemeClr>
                </a:solidFill>
                <a:latin typeface="Georgia"/>
                <a:cs typeface="Georgia"/>
              </a:rPr>
              <a:t>ea</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rebum</a:t>
            </a:r>
            <a:r>
              <a:rPr lang="en-US" sz="2000" dirty="0">
                <a:solidFill>
                  <a:schemeClr val="bg1">
                    <a:lumMod val="50000"/>
                  </a:schemeClr>
                </a:solidFill>
                <a:latin typeface="Georgia"/>
                <a:cs typeface="Georgia"/>
              </a:rPr>
              <a:t>.</a:t>
            </a:r>
          </a:p>
          <a:p>
            <a:pPr defTabSz="914400">
              <a:buFont typeface="Wingdings" charset="0"/>
              <a:buChar char=""/>
            </a:pPr>
            <a:r>
              <a:rPr lang="en-US" sz="2000" dirty="0" err="1">
                <a:solidFill>
                  <a:schemeClr val="bg1">
                    <a:lumMod val="50000"/>
                  </a:schemeClr>
                </a:solidFill>
                <a:latin typeface="Georgia"/>
                <a:cs typeface="Georgia"/>
              </a:rPr>
              <a:t>Consectetuer</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adipiscing</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elit</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sed</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diam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nonummy</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nibh</a:t>
            </a:r>
            <a:endParaRPr lang="en-US" sz="2000" dirty="0">
              <a:solidFill>
                <a:schemeClr val="bg1">
                  <a:lumMod val="50000"/>
                </a:schemeClr>
              </a:solidFill>
              <a:latin typeface="Georgia"/>
              <a:cs typeface="Georgia"/>
            </a:endParaRPr>
          </a:p>
          <a:p>
            <a:pPr defTabSz="914400">
              <a:buFont typeface="Wingdings" charset="0"/>
              <a:buChar char=""/>
            </a:pPr>
            <a:r>
              <a:rPr lang="en-US" sz="2000" dirty="0" err="1">
                <a:solidFill>
                  <a:schemeClr val="bg1">
                    <a:lumMod val="50000"/>
                  </a:schemeClr>
                </a:solidFill>
                <a:latin typeface="Georgia"/>
                <a:cs typeface="Georgia"/>
              </a:rPr>
              <a:t>Duis</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autem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vel</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eum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iriure</a:t>
            </a:r>
            <a:r>
              <a:rPr lang="en-US" sz="2000" dirty="0">
                <a:solidFill>
                  <a:schemeClr val="bg1">
                    <a:lumMod val="50000"/>
                  </a:schemeClr>
                </a:solidFill>
                <a:latin typeface="Georgia"/>
                <a:cs typeface="Georgia"/>
              </a:rPr>
              <a:t> in </a:t>
            </a:r>
            <a:r>
              <a:rPr lang="en-US" sz="2000" dirty="0" err="1">
                <a:solidFill>
                  <a:schemeClr val="bg1">
                    <a:lumMod val="50000"/>
                  </a:schemeClr>
                </a:solidFill>
                <a:latin typeface="Georgia"/>
                <a:cs typeface="Georgia"/>
              </a:rPr>
              <a:t>hendrerit</a:t>
            </a:r>
            <a:r>
              <a:rPr lang="en-US" sz="2000" dirty="0">
                <a:solidFill>
                  <a:schemeClr val="bg1">
                    <a:lumMod val="50000"/>
                  </a:schemeClr>
                </a:solidFill>
                <a:latin typeface="Georgia"/>
                <a:cs typeface="Georgia"/>
              </a:rPr>
              <a:t> in </a:t>
            </a:r>
            <a:r>
              <a:rPr lang="en-US" sz="2000" dirty="0" err="1">
                <a:solidFill>
                  <a:schemeClr val="bg1">
                    <a:lumMod val="50000"/>
                  </a:schemeClr>
                </a:solidFill>
                <a:latin typeface="Georgia"/>
                <a:cs typeface="Georgia"/>
              </a:rPr>
              <a:t>vulputate</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velit</a:t>
            </a:r>
            <a:r>
              <a:rPr lang="en-US" sz="2000" dirty="0">
                <a:solidFill>
                  <a:schemeClr val="bg1">
                    <a:lumMod val="50000"/>
                  </a:schemeClr>
                </a:solidFill>
                <a:latin typeface="Georgia"/>
                <a:cs typeface="Georgia"/>
              </a:rPr>
              <a:t>.</a:t>
            </a:r>
          </a:p>
          <a:p>
            <a:pPr defTabSz="914400">
              <a:buFont typeface="Wingdings" charset="0"/>
              <a:buChar char=""/>
            </a:pPr>
            <a:r>
              <a:rPr lang="en-US" sz="2000" dirty="0" err="1">
                <a:solidFill>
                  <a:schemeClr val="bg1">
                    <a:lumMod val="50000"/>
                  </a:schemeClr>
                </a:solidFill>
                <a:latin typeface="Georgia"/>
                <a:cs typeface="Georgia"/>
              </a:rPr>
              <a:t>Hendrerit</a:t>
            </a:r>
            <a:r>
              <a:rPr lang="en-US" sz="2000" dirty="0">
                <a:solidFill>
                  <a:schemeClr val="bg1">
                    <a:lumMod val="50000"/>
                  </a:schemeClr>
                </a:solidFill>
                <a:latin typeface="Georgia"/>
                <a:cs typeface="Georgia"/>
              </a:rPr>
              <a:t> in </a:t>
            </a:r>
            <a:r>
              <a:rPr lang="en-US" sz="2000" dirty="0" err="1">
                <a:solidFill>
                  <a:schemeClr val="bg1">
                    <a:lumMod val="50000"/>
                  </a:schemeClr>
                </a:solidFill>
                <a:latin typeface="Georgia"/>
                <a:cs typeface="Georgia"/>
              </a:rPr>
              <a:t>vulputate</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velit</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esse</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molestie</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consequat</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Lorem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ipsum</a:t>
            </a:r>
            <a:r>
              <a:rPr lang="en-US" sz="2000" dirty="0">
                <a:solidFill>
                  <a:schemeClr val="bg1">
                    <a:lumMod val="50000"/>
                  </a:schemeClr>
                </a:solidFill>
                <a:latin typeface="Georgia"/>
                <a:cs typeface="Georgia"/>
              </a:rPr>
              <a:t> dolor sit </a:t>
            </a:r>
            <a:r>
              <a:rPr lang="en-US" sz="2000" dirty="0" err="1">
                <a:solidFill>
                  <a:schemeClr val="bg1">
                    <a:lumMod val="50000"/>
                  </a:schemeClr>
                </a:solidFill>
                <a:latin typeface="Georgia"/>
                <a:cs typeface="Georgia"/>
              </a:rPr>
              <a:t>amet</a:t>
            </a:r>
            <a:r>
              <a:rPr lang="en-US" sz="2000" dirty="0">
                <a:solidFill>
                  <a:schemeClr val="bg1">
                    <a:lumMod val="50000"/>
                  </a:schemeClr>
                </a:solidFill>
                <a:latin typeface="Georgia"/>
                <a:cs typeface="Georgia"/>
              </a:rPr>
              <a:t>.</a:t>
            </a:r>
          </a:p>
          <a:p>
            <a:endParaRPr lang="en-US" sz="2000" dirty="0">
              <a:solidFill>
                <a:schemeClr val="bg1">
                  <a:lumMod val="50000"/>
                </a:schemeClr>
              </a:solidFill>
              <a:latin typeface="Georgia"/>
              <a:cs typeface="Georgia"/>
            </a:endParaRPr>
          </a:p>
        </p:txBody>
      </p:sp>
    </p:spTree>
    <p:extLst>
      <p:ext uri="{BB962C8B-B14F-4D97-AF65-F5344CB8AC3E}">
        <p14:creationId xmlns:p14="http://schemas.microsoft.com/office/powerpoint/2010/main" val="1281579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p:nvPr>
        </p:nvSpPr>
        <p:spPr>
          <a:xfrm>
            <a:off x="508000" y="274638"/>
            <a:ext cx="11074400" cy="1143000"/>
          </a:xfrm>
          <a:prstGeom prst="rect">
            <a:avLst/>
          </a:prstGeom>
        </p:spPr>
        <p:txBody>
          <a:bodyPr/>
          <a:lstStyle/>
          <a:p>
            <a:pPr algn="l"/>
            <a:r>
              <a:rPr lang="en-US" dirty="0">
                <a:solidFill>
                  <a:srgbClr val="FA6300"/>
                </a:solidFill>
              </a:rPr>
              <a:t>Slide Title</a:t>
            </a:r>
          </a:p>
        </p:txBody>
      </p:sp>
      <p:sp>
        <p:nvSpPr>
          <p:cNvPr id="9" name="Content Placeholder 2"/>
          <p:cNvSpPr>
            <a:spLocks noGrp="1"/>
          </p:cNvSpPr>
          <p:nvPr>
            <p:ph idx="1"/>
          </p:nvPr>
        </p:nvSpPr>
        <p:spPr>
          <a:xfrm>
            <a:off x="508000" y="1600201"/>
            <a:ext cx="11074400" cy="4525963"/>
          </a:xfrm>
          <a:prstGeom prst="rect">
            <a:avLst/>
          </a:prstGeom>
        </p:spPr>
        <p:txBody>
          <a:bodyPr/>
          <a:lstStyle>
            <a:lvl1pPr defTabSz="914400">
              <a:buFont typeface="Wingdings" charset="0"/>
              <a:buChar char=""/>
              <a:defRPr/>
            </a:lvl1pPr>
          </a:lstStyle>
          <a:p>
            <a:pPr defTabSz="914400">
              <a:buFont typeface="Wingdings" charset="0"/>
              <a:buChar char=""/>
            </a:pPr>
            <a:r>
              <a:rPr lang="en-US" sz="2000" dirty="0" err="1">
                <a:solidFill>
                  <a:schemeClr val="bg1">
                    <a:lumMod val="50000"/>
                  </a:schemeClr>
                </a:solidFill>
                <a:latin typeface="Georgia"/>
                <a:cs typeface="Georgia"/>
              </a:rPr>
              <a:t>Lorem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ipsum</a:t>
            </a:r>
            <a:r>
              <a:rPr lang="en-US" sz="2000" dirty="0">
                <a:solidFill>
                  <a:schemeClr val="bg1">
                    <a:lumMod val="50000"/>
                  </a:schemeClr>
                </a:solidFill>
                <a:latin typeface="Georgia"/>
                <a:cs typeface="Georgia"/>
              </a:rPr>
              <a:t> no sea </a:t>
            </a:r>
            <a:r>
              <a:rPr lang="en-US" sz="2000" dirty="0" err="1">
                <a:solidFill>
                  <a:schemeClr val="bg1">
                    <a:lumMod val="50000"/>
                  </a:schemeClr>
                </a:solidFill>
                <a:latin typeface="Georgia"/>
                <a:cs typeface="Georgia"/>
              </a:rPr>
              <a:t>takimata</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sanctus</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est</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Lorem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ipsum</a:t>
            </a:r>
            <a:r>
              <a:rPr lang="en-US" sz="2000" dirty="0">
                <a:solidFill>
                  <a:schemeClr val="bg1">
                    <a:lumMod val="50000"/>
                  </a:schemeClr>
                </a:solidFill>
                <a:latin typeface="Georgia"/>
                <a:cs typeface="Georgia"/>
              </a:rPr>
              <a:t> dolor sit </a:t>
            </a:r>
            <a:r>
              <a:rPr lang="en-US" sz="2000" dirty="0" err="1">
                <a:solidFill>
                  <a:schemeClr val="bg1">
                    <a:lumMod val="50000"/>
                  </a:schemeClr>
                </a:solidFill>
                <a:latin typeface="Georgia"/>
                <a:cs typeface="Georgia"/>
              </a:rPr>
              <a:t>amet</a:t>
            </a:r>
            <a:r>
              <a:rPr lang="en-US" sz="2000" dirty="0">
                <a:solidFill>
                  <a:schemeClr val="bg1">
                    <a:lumMod val="50000"/>
                  </a:schemeClr>
                </a:solidFill>
                <a:latin typeface="Georgia"/>
                <a:cs typeface="Georgia"/>
              </a:rPr>
              <a:t>. At </a:t>
            </a:r>
            <a:r>
              <a:rPr lang="en-US" sz="2000" dirty="0" err="1">
                <a:solidFill>
                  <a:schemeClr val="bg1">
                    <a:lumMod val="50000"/>
                  </a:schemeClr>
                </a:solidFill>
                <a:latin typeface="Georgia"/>
                <a:cs typeface="Georgia"/>
              </a:rPr>
              <a:t>vero</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eos</a:t>
            </a:r>
            <a:r>
              <a:rPr lang="en-US" sz="2000" dirty="0">
                <a:solidFill>
                  <a:schemeClr val="bg1">
                    <a:lumMod val="50000"/>
                  </a:schemeClr>
                </a:solidFill>
                <a:latin typeface="Georgia"/>
                <a:cs typeface="Georgia"/>
              </a:rPr>
              <a:t> et </a:t>
            </a:r>
            <a:r>
              <a:rPr lang="en-US" sz="2000" dirty="0" err="1">
                <a:solidFill>
                  <a:schemeClr val="bg1">
                    <a:lumMod val="50000"/>
                  </a:schemeClr>
                </a:solidFill>
                <a:latin typeface="Georgia"/>
                <a:cs typeface="Georgia"/>
              </a:rPr>
              <a:t>accusam</a:t>
            </a:r>
            <a:r>
              <a:rPr lang="en-US" sz="2000" dirty="0">
                <a:solidFill>
                  <a:schemeClr val="bg1">
                    <a:lumMod val="50000"/>
                  </a:schemeClr>
                </a:solidFill>
                <a:latin typeface="Georgia"/>
                <a:cs typeface="Georgia"/>
              </a:rPr>
              <a:t> et </a:t>
            </a:r>
            <a:r>
              <a:rPr lang="en-US" sz="2000" dirty="0" err="1">
                <a:solidFill>
                  <a:schemeClr val="bg1">
                    <a:lumMod val="50000"/>
                  </a:schemeClr>
                </a:solidFill>
                <a:latin typeface="Georgia"/>
                <a:cs typeface="Georgia"/>
              </a:rPr>
              <a:t>justo</a:t>
            </a:r>
            <a:r>
              <a:rPr lang="en-US" sz="2000" dirty="0">
                <a:solidFill>
                  <a:schemeClr val="bg1">
                    <a:lumMod val="50000"/>
                  </a:schemeClr>
                </a:solidFill>
                <a:latin typeface="Georgia"/>
                <a:cs typeface="Georgia"/>
              </a:rPr>
              <a:t> duo </a:t>
            </a:r>
            <a:r>
              <a:rPr lang="en-US" sz="2000" dirty="0" err="1">
                <a:solidFill>
                  <a:schemeClr val="bg1">
                    <a:lumMod val="50000"/>
                  </a:schemeClr>
                </a:solidFill>
                <a:latin typeface="Georgia"/>
                <a:cs typeface="Georgia"/>
              </a:rPr>
              <a:t>dolores</a:t>
            </a:r>
            <a:r>
              <a:rPr lang="en-US" sz="2000" dirty="0">
                <a:solidFill>
                  <a:schemeClr val="bg1">
                    <a:lumMod val="50000"/>
                  </a:schemeClr>
                </a:solidFill>
                <a:latin typeface="Georgia"/>
                <a:cs typeface="Georgia"/>
              </a:rPr>
              <a:t> et </a:t>
            </a:r>
            <a:r>
              <a:rPr lang="en-US" sz="2000" dirty="0" err="1">
                <a:solidFill>
                  <a:schemeClr val="bg1">
                    <a:lumMod val="50000"/>
                  </a:schemeClr>
                </a:solidFill>
                <a:latin typeface="Georgia"/>
                <a:cs typeface="Georgia"/>
              </a:rPr>
              <a:t>ea</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rebum</a:t>
            </a:r>
            <a:r>
              <a:rPr lang="en-US" sz="2000" dirty="0">
                <a:solidFill>
                  <a:schemeClr val="bg1">
                    <a:lumMod val="50000"/>
                  </a:schemeClr>
                </a:solidFill>
                <a:latin typeface="Georgia"/>
                <a:cs typeface="Georgia"/>
              </a:rPr>
              <a:t>.</a:t>
            </a:r>
          </a:p>
          <a:p>
            <a:pPr defTabSz="914400">
              <a:buFont typeface="Wingdings" charset="0"/>
              <a:buChar char=""/>
            </a:pPr>
            <a:r>
              <a:rPr lang="en-US" sz="2000" dirty="0" err="1">
                <a:solidFill>
                  <a:schemeClr val="bg1">
                    <a:lumMod val="50000"/>
                  </a:schemeClr>
                </a:solidFill>
                <a:latin typeface="Georgia"/>
                <a:cs typeface="Georgia"/>
              </a:rPr>
              <a:t>Consectetuer</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adipiscing</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elit</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sed</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diam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nonummy</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nibh</a:t>
            </a:r>
            <a:endParaRPr lang="en-US" sz="2000" dirty="0">
              <a:solidFill>
                <a:schemeClr val="bg1">
                  <a:lumMod val="50000"/>
                </a:schemeClr>
              </a:solidFill>
              <a:latin typeface="Georgia"/>
              <a:cs typeface="Georgia"/>
            </a:endParaRPr>
          </a:p>
          <a:p>
            <a:pPr defTabSz="914400">
              <a:buFont typeface="Wingdings" charset="0"/>
              <a:buChar char=""/>
            </a:pPr>
            <a:r>
              <a:rPr lang="en-US" sz="2000" dirty="0" err="1">
                <a:solidFill>
                  <a:schemeClr val="bg1">
                    <a:lumMod val="50000"/>
                  </a:schemeClr>
                </a:solidFill>
                <a:latin typeface="Georgia"/>
                <a:cs typeface="Georgia"/>
              </a:rPr>
              <a:t>Duis</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autem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vel</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eum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iriure</a:t>
            </a:r>
            <a:r>
              <a:rPr lang="en-US" sz="2000" dirty="0">
                <a:solidFill>
                  <a:schemeClr val="bg1">
                    <a:lumMod val="50000"/>
                  </a:schemeClr>
                </a:solidFill>
                <a:latin typeface="Georgia"/>
                <a:cs typeface="Georgia"/>
              </a:rPr>
              <a:t> in </a:t>
            </a:r>
            <a:r>
              <a:rPr lang="en-US" sz="2000" dirty="0" err="1">
                <a:solidFill>
                  <a:schemeClr val="bg1">
                    <a:lumMod val="50000"/>
                  </a:schemeClr>
                </a:solidFill>
                <a:latin typeface="Georgia"/>
                <a:cs typeface="Georgia"/>
              </a:rPr>
              <a:t>hendrerit</a:t>
            </a:r>
            <a:r>
              <a:rPr lang="en-US" sz="2000" dirty="0">
                <a:solidFill>
                  <a:schemeClr val="bg1">
                    <a:lumMod val="50000"/>
                  </a:schemeClr>
                </a:solidFill>
                <a:latin typeface="Georgia"/>
                <a:cs typeface="Georgia"/>
              </a:rPr>
              <a:t> in </a:t>
            </a:r>
            <a:r>
              <a:rPr lang="en-US" sz="2000" dirty="0" err="1">
                <a:solidFill>
                  <a:schemeClr val="bg1">
                    <a:lumMod val="50000"/>
                  </a:schemeClr>
                </a:solidFill>
                <a:latin typeface="Georgia"/>
                <a:cs typeface="Georgia"/>
              </a:rPr>
              <a:t>vulputate</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velit</a:t>
            </a:r>
            <a:r>
              <a:rPr lang="en-US" sz="2000" dirty="0">
                <a:solidFill>
                  <a:schemeClr val="bg1">
                    <a:lumMod val="50000"/>
                  </a:schemeClr>
                </a:solidFill>
                <a:latin typeface="Georgia"/>
                <a:cs typeface="Georgia"/>
              </a:rPr>
              <a:t>.</a:t>
            </a:r>
          </a:p>
          <a:p>
            <a:pPr defTabSz="914400">
              <a:buFont typeface="Wingdings" charset="0"/>
              <a:buChar char=""/>
            </a:pPr>
            <a:r>
              <a:rPr lang="en-US" sz="2000" dirty="0" err="1">
                <a:solidFill>
                  <a:schemeClr val="bg1">
                    <a:lumMod val="50000"/>
                  </a:schemeClr>
                </a:solidFill>
                <a:latin typeface="Georgia"/>
                <a:cs typeface="Georgia"/>
              </a:rPr>
              <a:t>Hendrerit</a:t>
            </a:r>
            <a:r>
              <a:rPr lang="en-US" sz="2000" dirty="0">
                <a:solidFill>
                  <a:schemeClr val="bg1">
                    <a:lumMod val="50000"/>
                  </a:schemeClr>
                </a:solidFill>
                <a:latin typeface="Georgia"/>
                <a:cs typeface="Georgia"/>
              </a:rPr>
              <a:t> in </a:t>
            </a:r>
            <a:r>
              <a:rPr lang="en-US" sz="2000" dirty="0" err="1">
                <a:solidFill>
                  <a:schemeClr val="bg1">
                    <a:lumMod val="50000"/>
                  </a:schemeClr>
                </a:solidFill>
                <a:latin typeface="Georgia"/>
                <a:cs typeface="Georgia"/>
              </a:rPr>
              <a:t>vulputate</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velit</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esse</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molestie</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consequat</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Lorem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ipsum</a:t>
            </a:r>
            <a:r>
              <a:rPr lang="en-US" sz="2000" dirty="0">
                <a:solidFill>
                  <a:schemeClr val="bg1">
                    <a:lumMod val="50000"/>
                  </a:schemeClr>
                </a:solidFill>
                <a:latin typeface="Georgia"/>
                <a:cs typeface="Georgia"/>
              </a:rPr>
              <a:t> dolor sit </a:t>
            </a:r>
            <a:r>
              <a:rPr lang="en-US" sz="2000" dirty="0" err="1">
                <a:solidFill>
                  <a:schemeClr val="bg1">
                    <a:lumMod val="50000"/>
                  </a:schemeClr>
                </a:solidFill>
                <a:latin typeface="Georgia"/>
                <a:cs typeface="Georgia"/>
              </a:rPr>
              <a:t>amet</a:t>
            </a:r>
            <a:r>
              <a:rPr lang="en-US" sz="2000" dirty="0">
                <a:solidFill>
                  <a:schemeClr val="bg1">
                    <a:lumMod val="50000"/>
                  </a:schemeClr>
                </a:solidFill>
                <a:latin typeface="Georgia"/>
                <a:cs typeface="Georgia"/>
              </a:rPr>
              <a:t>.</a:t>
            </a:r>
          </a:p>
          <a:p>
            <a:endParaRPr lang="en-US" sz="2000" dirty="0">
              <a:solidFill>
                <a:schemeClr val="bg1">
                  <a:lumMod val="50000"/>
                </a:schemeClr>
              </a:solidFill>
              <a:latin typeface="Georgia"/>
              <a:cs typeface="Georgia"/>
            </a:endParaRPr>
          </a:p>
        </p:txBody>
      </p:sp>
    </p:spTree>
    <p:extLst>
      <p:ext uri="{BB962C8B-B14F-4D97-AF65-F5344CB8AC3E}">
        <p14:creationId xmlns:p14="http://schemas.microsoft.com/office/powerpoint/2010/main" val="36340265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8088923"/>
      </p:ext>
    </p:extLst>
  </p:cSld>
  <p:clrMap bg1="lt1" tx1="dk1" bg2="lt2" tx2="dk2" accent1="accent1" accent2="accent2" accent3="accent3" accent4="accent4" accent5="accent5" accent6="accent6" hlink="hlink" folHlink="folHlink"/>
  <p:sldLayoutIdLst>
    <p:sldLayoutId id="2147483659" r:id="rId1"/>
    <p:sldLayoutId id="2147483650" r:id="rId2"/>
    <p:sldLayoutId id="2147483651"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ianj2@illinois.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yelp.com/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90875" y="1474752"/>
            <a:ext cx="6986174" cy="1475669"/>
          </a:xfrm>
          <a:prstGeom prst="rect">
            <a:avLst/>
          </a:prstGeom>
        </p:spPr>
        <p:txBody>
          <a:bodyPr/>
          <a:lstStyle/>
          <a:p>
            <a:r>
              <a:rPr lang="en-US" b="1" dirty="0">
                <a:solidFill>
                  <a:srgbClr val="13294B"/>
                </a:solidFill>
                <a:ea typeface="Georgia" charset="0"/>
                <a:cs typeface="Georgia" charset="0"/>
              </a:rPr>
              <a:t>MCSDS CS410 Project</a:t>
            </a:r>
            <a:br>
              <a:rPr lang="en-US" b="1" dirty="0">
                <a:solidFill>
                  <a:srgbClr val="13294B"/>
                </a:solidFill>
                <a:ea typeface="Georgia" charset="0"/>
                <a:cs typeface="Georgia" charset="0"/>
              </a:rPr>
            </a:br>
            <a:r>
              <a:rPr lang="en-US" sz="3600" b="1" dirty="0">
                <a:solidFill>
                  <a:srgbClr val="13294B"/>
                </a:solidFill>
                <a:ea typeface="Georgia" charset="0"/>
                <a:cs typeface="Georgia" charset="0"/>
              </a:rPr>
              <a:t>Authentic Cuisine Detector</a:t>
            </a:r>
            <a:endParaRPr lang="en-US" b="1" dirty="0">
              <a:solidFill>
                <a:srgbClr val="13294B"/>
              </a:solidFill>
              <a:ea typeface="Georgia" charset="0"/>
              <a:cs typeface="Georgia" charset="0"/>
            </a:endParaRPr>
          </a:p>
        </p:txBody>
      </p:sp>
      <p:sp>
        <p:nvSpPr>
          <p:cNvPr id="9" name="Content Placeholder 2"/>
          <p:cNvSpPr>
            <a:spLocks noGrp="1"/>
          </p:cNvSpPr>
          <p:nvPr>
            <p:ph sz="quarter" idx="10"/>
          </p:nvPr>
        </p:nvSpPr>
        <p:spPr>
          <a:xfrm>
            <a:off x="1323324" y="3048141"/>
            <a:ext cx="7652000" cy="835025"/>
          </a:xfrm>
        </p:spPr>
        <p:txBody>
          <a:bodyPr/>
          <a:lstStyle/>
          <a:p>
            <a:r>
              <a:rPr lang="en-US" sz="2000" dirty="0">
                <a:solidFill>
                  <a:srgbClr val="13294B"/>
                </a:solidFill>
                <a:latin typeface="Calibri" charset="0"/>
                <a:ea typeface="Calibri" charset="0"/>
                <a:cs typeface="Calibri" charset="0"/>
              </a:rPr>
              <a:t>Yi Xu (yix7@illinois.edu)</a:t>
            </a:r>
          </a:p>
          <a:p>
            <a:r>
              <a:rPr lang="en-US" sz="2000" dirty="0" err="1">
                <a:solidFill>
                  <a:srgbClr val="13294B"/>
                </a:solidFill>
                <a:latin typeface="Calibri" charset="0"/>
                <a:ea typeface="Calibri" charset="0"/>
                <a:cs typeface="Calibri" charset="0"/>
              </a:rPr>
              <a:t>Nian</a:t>
            </a:r>
            <a:r>
              <a:rPr lang="en-US" sz="2000" dirty="0">
                <a:solidFill>
                  <a:srgbClr val="13294B"/>
                </a:solidFill>
                <a:latin typeface="Calibri" charset="0"/>
                <a:ea typeface="Calibri" charset="0"/>
                <a:cs typeface="Calibri" charset="0"/>
              </a:rPr>
              <a:t> Jiang (</a:t>
            </a:r>
            <a:r>
              <a:rPr lang="en-US" sz="2000" dirty="0">
                <a:solidFill>
                  <a:srgbClr val="13294B"/>
                </a:solidFill>
                <a:latin typeface="Calibri" charset="0"/>
                <a:ea typeface="Calibri" charset="0"/>
                <a:cs typeface="Calibri" charset="0"/>
                <a:hlinkClick r:id="rId2"/>
              </a:rPr>
              <a:t>nianj2@illinois.edu</a:t>
            </a:r>
            <a:r>
              <a:rPr lang="en-US" sz="2000" dirty="0">
                <a:solidFill>
                  <a:srgbClr val="13294B"/>
                </a:solidFill>
                <a:latin typeface="Calibri" charset="0"/>
                <a:ea typeface="Calibri" charset="0"/>
                <a:cs typeface="Calibri" charset="0"/>
              </a:rPr>
              <a:t>)</a:t>
            </a:r>
          </a:p>
          <a:p>
            <a:endParaRPr lang="en-US" sz="2000" dirty="0">
              <a:solidFill>
                <a:srgbClr val="13294B"/>
              </a:solidFill>
              <a:latin typeface="Calibri" charset="0"/>
              <a:ea typeface="Calibri" charset="0"/>
              <a:cs typeface="Calibri" charset="0"/>
            </a:endParaRPr>
          </a:p>
          <a:p>
            <a:r>
              <a:rPr lang="en-US" sz="2000" dirty="0">
                <a:solidFill>
                  <a:srgbClr val="13294B"/>
                </a:solidFill>
                <a:latin typeface="Calibri" charset="0"/>
                <a:ea typeface="Calibri" charset="0"/>
                <a:cs typeface="Calibri" charset="0"/>
              </a:rPr>
              <a:t>Online repository: https://github.com/yix7/mcsds_cs410_project.git</a:t>
            </a:r>
          </a:p>
        </p:txBody>
      </p:sp>
    </p:spTree>
    <p:extLst>
      <p:ext uri="{BB962C8B-B14F-4D97-AF65-F5344CB8AC3E}">
        <p14:creationId xmlns:p14="http://schemas.microsoft.com/office/powerpoint/2010/main" val="255166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49036" y="355607"/>
            <a:ext cx="7045036" cy="1143000"/>
          </a:xfrm>
        </p:spPr>
        <p:txBody>
          <a:bodyPr/>
          <a:lstStyle/>
          <a:p>
            <a:r>
              <a:rPr lang="en-US" b="1" dirty="0"/>
              <a:t>Results: (cont’d)</a:t>
            </a:r>
            <a:br>
              <a:rPr lang="en-US" b="1" dirty="0"/>
            </a:br>
            <a:br>
              <a:rPr lang="en-US" dirty="0"/>
            </a:br>
            <a:endParaRPr lang="en-US" dirty="0">
              <a:solidFill>
                <a:srgbClr val="13294B"/>
              </a:solidFill>
              <a:latin typeface="Calibri" panose="020F0502020204030204" pitchFamily="34" charset="0"/>
              <a:cs typeface="Calibri" panose="020F0502020204030204" pitchFamily="34" charset="0"/>
            </a:endParaRPr>
          </a:p>
        </p:txBody>
      </p:sp>
      <p:sp>
        <p:nvSpPr>
          <p:cNvPr id="7" name="Content Placeholder 2"/>
          <p:cNvSpPr>
            <a:spLocks noGrp="1"/>
          </p:cNvSpPr>
          <p:nvPr>
            <p:ph idx="1"/>
          </p:nvPr>
        </p:nvSpPr>
        <p:spPr>
          <a:xfrm>
            <a:off x="644370" y="1259609"/>
            <a:ext cx="10115365" cy="5449009"/>
          </a:xfrm>
        </p:spPr>
        <p:txBody>
          <a:bodyPr/>
          <a:lstStyle/>
          <a:p>
            <a:pPr>
              <a:buFont typeface="Arial" panose="020B0604020202020204" pitchFamily="34" charset="0"/>
              <a:buChar char="•"/>
            </a:pPr>
            <a:r>
              <a:rPr lang="en-US" sz="2400" dirty="0">
                <a:solidFill>
                  <a:srgbClr val="13294B"/>
                </a:solidFill>
                <a:latin typeface="Calibri" charset="0"/>
                <a:ea typeface="Calibri" charset="0"/>
                <a:cs typeface="Calibri" charset="0"/>
              </a:rPr>
              <a:t>From the eventual </a:t>
            </a:r>
            <a:r>
              <a:rPr lang="en-US" sz="2400" dirty="0" err="1">
                <a:solidFill>
                  <a:srgbClr val="13294B"/>
                </a:solidFill>
                <a:latin typeface="Calibri" charset="0"/>
                <a:ea typeface="Calibri" charset="0"/>
                <a:cs typeface="Calibri" charset="0"/>
              </a:rPr>
              <a:t>adjusted_business_review_rating</a:t>
            </a:r>
            <a:r>
              <a:rPr lang="en-US" sz="2400" dirty="0">
                <a:solidFill>
                  <a:srgbClr val="13294B"/>
                </a:solidFill>
                <a:latin typeface="Calibri" charset="0"/>
                <a:ea typeface="Calibri" charset="0"/>
                <a:cs typeface="Calibri" charset="0"/>
              </a:rPr>
              <a:t>, we can get the best restaurants, here we list the top 10:</a:t>
            </a:r>
            <a:endParaRPr lang="en-US" sz="1600" dirty="0">
              <a:solidFill>
                <a:srgbClr val="13294B"/>
              </a:solidFill>
              <a:latin typeface="Calibri" charset="0"/>
              <a:ea typeface="Calibri" charset="0"/>
              <a:cs typeface="Calibri" charset="0"/>
            </a:endParaRPr>
          </a:p>
        </p:txBody>
      </p:sp>
      <p:sp>
        <p:nvSpPr>
          <p:cNvPr id="2" name="Rectangle 1">
            <a:extLst>
              <a:ext uri="{FF2B5EF4-FFF2-40B4-BE49-F238E27FC236}">
                <a16:creationId xmlns:a16="http://schemas.microsoft.com/office/drawing/2014/main" id="{D3A94079-74B6-40DF-9653-7CA4AF1C4084}"/>
              </a:ext>
            </a:extLst>
          </p:cNvPr>
          <p:cNvSpPr>
            <a:spLocks noChangeArrowheads="1"/>
          </p:cNvSpPr>
          <p:nvPr/>
        </p:nvSpPr>
        <p:spPr bwMode="auto">
          <a:xfrm>
            <a:off x="0" y="-338554"/>
            <a:ext cx="65" cy="677108"/>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9127CF7F-8518-49D0-89F5-515A0A9C4729}"/>
              </a:ext>
            </a:extLst>
          </p:cNvPr>
          <p:cNvGraphicFramePr>
            <a:graphicFrameLocks noGrp="1"/>
          </p:cNvGraphicFramePr>
          <p:nvPr>
            <p:extLst>
              <p:ext uri="{D42A27DB-BD31-4B8C-83A1-F6EECF244321}">
                <p14:modId xmlns:p14="http://schemas.microsoft.com/office/powerpoint/2010/main" val="1169770877"/>
              </p:ext>
            </p:extLst>
          </p:nvPr>
        </p:nvGraphicFramePr>
        <p:xfrm>
          <a:off x="1176904" y="2151057"/>
          <a:ext cx="6455169" cy="4351336"/>
        </p:xfrm>
        <a:graphic>
          <a:graphicData uri="http://schemas.openxmlformats.org/drawingml/2006/table">
            <a:tbl>
              <a:tblPr/>
              <a:tblGrid>
                <a:gridCol w="2933370">
                  <a:extLst>
                    <a:ext uri="{9D8B030D-6E8A-4147-A177-3AD203B41FA5}">
                      <a16:colId xmlns:a16="http://schemas.microsoft.com/office/drawing/2014/main" val="2850175667"/>
                    </a:ext>
                  </a:extLst>
                </a:gridCol>
                <a:gridCol w="1837853">
                  <a:extLst>
                    <a:ext uri="{9D8B030D-6E8A-4147-A177-3AD203B41FA5}">
                      <a16:colId xmlns:a16="http://schemas.microsoft.com/office/drawing/2014/main" val="4247249263"/>
                    </a:ext>
                  </a:extLst>
                </a:gridCol>
                <a:gridCol w="1683946">
                  <a:extLst>
                    <a:ext uri="{9D8B030D-6E8A-4147-A177-3AD203B41FA5}">
                      <a16:colId xmlns:a16="http://schemas.microsoft.com/office/drawing/2014/main" val="4285900061"/>
                    </a:ext>
                  </a:extLst>
                </a:gridCol>
              </a:tblGrid>
              <a:tr h="241414">
                <a:tc>
                  <a:txBody>
                    <a:bodyPr/>
                    <a:lstStyle/>
                    <a:p>
                      <a:pPr algn="ctr"/>
                      <a:r>
                        <a:rPr lang="en-US" sz="1050" b="1">
                          <a:effectLst/>
                        </a:rPr>
                        <a:t>Restaurant</a:t>
                      </a:r>
                    </a:p>
                  </a:txBody>
                  <a:tcPr marL="31894" marR="31894" marT="14720" marB="1472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en-US" sz="1050" b="1">
                          <a:effectLst/>
                        </a:rPr>
                        <a:t>Rating Before Adjustment</a:t>
                      </a:r>
                    </a:p>
                  </a:txBody>
                  <a:tcPr marL="31894" marR="31894" marT="14720" marB="1472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en-US" sz="1050" b="1">
                          <a:effectLst/>
                        </a:rPr>
                        <a:t>Rating After Adjustment</a:t>
                      </a:r>
                    </a:p>
                  </a:txBody>
                  <a:tcPr marL="31894" marR="31894" marT="14720" marB="1472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391702754"/>
                  </a:ext>
                </a:extLst>
              </a:tr>
              <a:tr h="453387">
                <a:tc>
                  <a:txBody>
                    <a:bodyPr/>
                    <a:lstStyle/>
                    <a:p>
                      <a:pPr algn="ctr"/>
                      <a:r>
                        <a:rPr lang="en-US" sz="1050">
                          <a:effectLst/>
                        </a:rPr>
                        <a:t>China Passion_BKg8YIGX_5YyUczmBAyyCQ</a:t>
                      </a:r>
                    </a:p>
                  </a:txBody>
                  <a:tcPr marL="31894" marR="31894" marT="14720" marB="1472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en-US" sz="1050">
                          <a:effectLst/>
                        </a:rPr>
                        <a:t>4.605</a:t>
                      </a:r>
                    </a:p>
                  </a:txBody>
                  <a:tcPr marL="31894" marR="31894" marT="14720" marB="1472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en-US" sz="1050">
                          <a:effectLst/>
                        </a:rPr>
                        <a:t>4.59</a:t>
                      </a:r>
                    </a:p>
                  </a:txBody>
                  <a:tcPr marL="31894" marR="31894" marT="14720" marB="1472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518277987"/>
                  </a:ext>
                </a:extLst>
              </a:tr>
              <a:tr h="453387">
                <a:tc>
                  <a:txBody>
                    <a:bodyPr/>
                    <a:lstStyle/>
                    <a:p>
                      <a:pPr algn="ctr"/>
                      <a:r>
                        <a:rPr lang="en-US" sz="1050">
                          <a:effectLst/>
                        </a:rPr>
                        <a:t>Phoenix Express_t_SvwKRaMyNHj2NOMvMv1Q</a:t>
                      </a:r>
                    </a:p>
                  </a:txBody>
                  <a:tcPr marL="31894" marR="31894" marT="14720" marB="1472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pPr algn="ctr"/>
                      <a:r>
                        <a:rPr lang="en-US" sz="1050" dirty="0">
                          <a:effectLst/>
                        </a:rPr>
                        <a:t>4.536</a:t>
                      </a:r>
                    </a:p>
                  </a:txBody>
                  <a:tcPr marL="31894" marR="31894" marT="14720" marB="1472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pPr algn="ctr"/>
                      <a:r>
                        <a:rPr lang="en-US" sz="1050">
                          <a:effectLst/>
                        </a:rPr>
                        <a:t>4.571</a:t>
                      </a:r>
                    </a:p>
                  </a:txBody>
                  <a:tcPr marL="31894" marR="31894" marT="14720" marB="1472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985519878"/>
                  </a:ext>
                </a:extLst>
              </a:tr>
              <a:tr h="453387">
                <a:tc>
                  <a:txBody>
                    <a:bodyPr/>
                    <a:lstStyle/>
                    <a:p>
                      <a:pPr algn="ctr"/>
                      <a:r>
                        <a:rPr lang="en-US" sz="1050">
                          <a:effectLst/>
                        </a:rPr>
                        <a:t>Veggie House_AtD6B83S4Mbmq0t7iDnUVA</a:t>
                      </a:r>
                    </a:p>
                  </a:txBody>
                  <a:tcPr marL="31894" marR="31894" marT="14720" marB="1472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en-US" sz="1050" dirty="0">
                          <a:effectLst/>
                        </a:rPr>
                        <a:t>4.548</a:t>
                      </a:r>
                    </a:p>
                  </a:txBody>
                  <a:tcPr marL="31894" marR="31894" marT="14720" marB="1472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en-US" sz="1050">
                          <a:effectLst/>
                        </a:rPr>
                        <a:t>4.553</a:t>
                      </a:r>
                    </a:p>
                  </a:txBody>
                  <a:tcPr marL="31894" marR="31894" marT="14720" marB="1472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506432000"/>
                  </a:ext>
                </a:extLst>
              </a:tr>
              <a:tr h="347400">
                <a:tc>
                  <a:txBody>
                    <a:bodyPr/>
                    <a:lstStyle/>
                    <a:p>
                      <a:pPr algn="ctr"/>
                      <a:r>
                        <a:rPr lang="en-US" sz="1050">
                          <a:effectLst/>
                        </a:rPr>
                        <a:t>Kung Foo Noodle_O7_rXHN_-cFp0TgiMaNulw</a:t>
                      </a:r>
                    </a:p>
                  </a:txBody>
                  <a:tcPr marL="31894" marR="31894" marT="14720" marB="1472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pPr algn="ctr"/>
                      <a:r>
                        <a:rPr lang="en-US" sz="1050" dirty="0">
                          <a:effectLst/>
                        </a:rPr>
                        <a:t>4.547</a:t>
                      </a:r>
                    </a:p>
                  </a:txBody>
                  <a:tcPr marL="31894" marR="31894" marT="14720" marB="1472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pPr algn="ctr"/>
                      <a:r>
                        <a:rPr lang="en-US" sz="1050">
                          <a:effectLst/>
                        </a:rPr>
                        <a:t>4.541</a:t>
                      </a:r>
                    </a:p>
                  </a:txBody>
                  <a:tcPr marL="31894" marR="31894" marT="14720" marB="1472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748244329"/>
                  </a:ext>
                </a:extLst>
              </a:tr>
              <a:tr h="347400">
                <a:tc>
                  <a:txBody>
                    <a:bodyPr/>
                    <a:lstStyle/>
                    <a:p>
                      <a:pPr algn="ctr"/>
                      <a:r>
                        <a:rPr lang="en-US" sz="1050" dirty="0">
                          <a:effectLst/>
                        </a:rPr>
                        <a:t>Pink Pepper Asian Fusion_B1tsu2zSVlY_g1QS-z4ILg</a:t>
                      </a:r>
                    </a:p>
                  </a:txBody>
                  <a:tcPr marL="31894" marR="31894" marT="14720" marB="1472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en-US" sz="1050">
                          <a:effectLst/>
                        </a:rPr>
                        <a:t>4.604</a:t>
                      </a:r>
                    </a:p>
                  </a:txBody>
                  <a:tcPr marL="31894" marR="31894" marT="14720" marB="1472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en-US" sz="1050">
                          <a:effectLst/>
                        </a:rPr>
                        <a:t>4.54</a:t>
                      </a:r>
                    </a:p>
                  </a:txBody>
                  <a:tcPr marL="31894" marR="31894" marT="14720" marB="1472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969939600"/>
                  </a:ext>
                </a:extLst>
              </a:tr>
              <a:tr h="347400">
                <a:tc>
                  <a:txBody>
                    <a:bodyPr/>
                    <a:lstStyle/>
                    <a:p>
                      <a:pPr algn="ctr"/>
                      <a:r>
                        <a:rPr lang="en-US" sz="1050">
                          <a:effectLst/>
                        </a:rPr>
                        <a:t>Nuro bistro_GI1F8a__wktcfj6YVjTqAA</a:t>
                      </a:r>
                    </a:p>
                  </a:txBody>
                  <a:tcPr marL="31894" marR="31894" marT="14720" marB="1472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pPr algn="ctr"/>
                      <a:r>
                        <a:rPr lang="en-US" sz="1050">
                          <a:effectLst/>
                        </a:rPr>
                        <a:t>4.582</a:t>
                      </a:r>
                    </a:p>
                  </a:txBody>
                  <a:tcPr marL="31894" marR="31894" marT="14720" marB="1472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pPr algn="ctr"/>
                      <a:r>
                        <a:rPr lang="en-US" sz="1050">
                          <a:effectLst/>
                        </a:rPr>
                        <a:t>4.539</a:t>
                      </a:r>
                    </a:p>
                  </a:txBody>
                  <a:tcPr marL="31894" marR="31894" marT="14720" marB="1472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257200628"/>
                  </a:ext>
                </a:extLst>
              </a:tr>
              <a:tr h="453387">
                <a:tc>
                  <a:txBody>
                    <a:bodyPr/>
                    <a:lstStyle/>
                    <a:p>
                      <a:pPr algn="ctr"/>
                      <a:r>
                        <a:rPr lang="en-US" sz="1050">
                          <a:effectLst/>
                        </a:rPr>
                        <a:t>Double 10 Mini Hot Pot_QlAPX3c0Vm2dU_w3puIAIw</a:t>
                      </a:r>
                    </a:p>
                  </a:txBody>
                  <a:tcPr marL="31894" marR="31894" marT="14720" marB="1472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en-US" sz="1050">
                          <a:effectLst/>
                        </a:rPr>
                        <a:t>4.514</a:t>
                      </a:r>
                    </a:p>
                  </a:txBody>
                  <a:tcPr marL="31894" marR="31894" marT="14720" marB="1472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en-US" sz="1050">
                          <a:effectLst/>
                        </a:rPr>
                        <a:t>4.536</a:t>
                      </a:r>
                    </a:p>
                  </a:txBody>
                  <a:tcPr marL="31894" marR="31894" marT="14720" marB="1472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659329109"/>
                  </a:ext>
                </a:extLst>
              </a:tr>
              <a:tr h="347400">
                <a:tc>
                  <a:txBody>
                    <a:bodyPr/>
                    <a:lstStyle/>
                    <a:p>
                      <a:pPr algn="ctr"/>
                      <a:r>
                        <a:rPr lang="en-US" sz="1050">
                          <a:effectLst/>
                        </a:rPr>
                        <a:t>Simi's Cafe_W9y-Bl9030-rmfxSTmUD_g</a:t>
                      </a:r>
                    </a:p>
                  </a:txBody>
                  <a:tcPr marL="31894" marR="31894" marT="14720" marB="1472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pPr algn="ctr"/>
                      <a:r>
                        <a:rPr lang="en-US" sz="1050">
                          <a:effectLst/>
                        </a:rPr>
                        <a:t>4.607</a:t>
                      </a:r>
                    </a:p>
                  </a:txBody>
                  <a:tcPr marL="31894" marR="31894" marT="14720" marB="1472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pPr algn="ctr"/>
                      <a:r>
                        <a:rPr lang="en-US" sz="1050">
                          <a:effectLst/>
                        </a:rPr>
                        <a:t>4.512</a:t>
                      </a:r>
                    </a:p>
                  </a:txBody>
                  <a:tcPr marL="31894" marR="31894" marT="14720" marB="1472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798109766"/>
                  </a:ext>
                </a:extLst>
              </a:tr>
              <a:tr h="559374">
                <a:tc>
                  <a:txBody>
                    <a:bodyPr/>
                    <a:lstStyle/>
                    <a:p>
                      <a:pPr algn="ctr"/>
                      <a:r>
                        <a:rPr lang="en-US" sz="1050">
                          <a:effectLst/>
                        </a:rPr>
                        <a:t>Singing Pandas Asian Restaurant &amp; Bar_bWucOPNoIjd8ECdiDyVq9Q</a:t>
                      </a:r>
                    </a:p>
                  </a:txBody>
                  <a:tcPr marL="31894" marR="31894" marT="14720" marB="1472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en-US" sz="1050">
                          <a:effectLst/>
                        </a:rPr>
                        <a:t>4.558</a:t>
                      </a:r>
                    </a:p>
                  </a:txBody>
                  <a:tcPr marL="31894" marR="31894" marT="14720" marB="1472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en-US" sz="1050">
                          <a:effectLst/>
                        </a:rPr>
                        <a:t>4.509</a:t>
                      </a:r>
                    </a:p>
                  </a:txBody>
                  <a:tcPr marL="31894" marR="31894" marT="14720" marB="1472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793317894"/>
                  </a:ext>
                </a:extLst>
              </a:tr>
              <a:tr h="347400">
                <a:tc>
                  <a:txBody>
                    <a:bodyPr/>
                    <a:lstStyle/>
                    <a:p>
                      <a:pPr algn="ctr"/>
                      <a:r>
                        <a:rPr lang="en-US" sz="1050">
                          <a:effectLst/>
                        </a:rPr>
                        <a:t>Pepper Cafe_Av5toUG7wweXfiX6FW4F0A</a:t>
                      </a:r>
                    </a:p>
                  </a:txBody>
                  <a:tcPr marL="31894" marR="31894" marT="14720" marB="1472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pPr algn="ctr"/>
                      <a:r>
                        <a:rPr lang="en-US" sz="1050">
                          <a:effectLst/>
                        </a:rPr>
                        <a:t>4.626</a:t>
                      </a:r>
                    </a:p>
                  </a:txBody>
                  <a:tcPr marL="31894" marR="31894" marT="14720" marB="1472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pPr algn="ctr"/>
                      <a:r>
                        <a:rPr lang="en-US" sz="1050" dirty="0">
                          <a:effectLst/>
                        </a:rPr>
                        <a:t>4.507</a:t>
                      </a:r>
                    </a:p>
                  </a:txBody>
                  <a:tcPr marL="31894" marR="31894" marT="14720" marB="1472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809958170"/>
                  </a:ext>
                </a:extLst>
              </a:tr>
            </a:tbl>
          </a:graphicData>
        </a:graphic>
      </p:graphicFrame>
    </p:spTree>
    <p:extLst>
      <p:ext uri="{BB962C8B-B14F-4D97-AF65-F5344CB8AC3E}">
        <p14:creationId xmlns:p14="http://schemas.microsoft.com/office/powerpoint/2010/main" val="1825004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49036" y="355607"/>
            <a:ext cx="7045036" cy="1143000"/>
          </a:xfrm>
        </p:spPr>
        <p:txBody>
          <a:bodyPr/>
          <a:lstStyle/>
          <a:p>
            <a:r>
              <a:rPr lang="en-US" b="1" dirty="0"/>
              <a:t>Results: (cont’d)</a:t>
            </a:r>
            <a:br>
              <a:rPr lang="en-US" b="1" dirty="0"/>
            </a:br>
            <a:br>
              <a:rPr lang="en-US" dirty="0"/>
            </a:br>
            <a:endParaRPr lang="en-US" dirty="0">
              <a:solidFill>
                <a:srgbClr val="13294B"/>
              </a:solidFill>
              <a:latin typeface="Calibri" panose="020F0502020204030204" pitchFamily="34" charset="0"/>
              <a:cs typeface="Calibri" panose="020F0502020204030204" pitchFamily="34" charset="0"/>
            </a:endParaRPr>
          </a:p>
        </p:txBody>
      </p:sp>
      <p:sp>
        <p:nvSpPr>
          <p:cNvPr id="7" name="Content Placeholder 2"/>
          <p:cNvSpPr>
            <a:spLocks noGrp="1"/>
          </p:cNvSpPr>
          <p:nvPr>
            <p:ph idx="1"/>
          </p:nvPr>
        </p:nvSpPr>
        <p:spPr>
          <a:xfrm>
            <a:off x="644370" y="1259609"/>
            <a:ext cx="10115365" cy="5449009"/>
          </a:xfrm>
        </p:spPr>
        <p:txBody>
          <a:bodyPr/>
          <a:lstStyle/>
          <a:p>
            <a:pPr>
              <a:buFont typeface="Arial" panose="020B0604020202020204" pitchFamily="34" charset="0"/>
              <a:buChar char="•"/>
            </a:pPr>
            <a:r>
              <a:rPr lang="en-US" sz="2400" dirty="0">
                <a:solidFill>
                  <a:srgbClr val="13294B"/>
                </a:solidFill>
                <a:latin typeface="Calibri" charset="0"/>
                <a:ea typeface="Calibri" charset="0"/>
                <a:cs typeface="Calibri" charset="0"/>
              </a:rPr>
              <a:t>The best dishes from the best restaurants (&gt;4 star rating, around 100 restaurants) are listed in below file:</a:t>
            </a:r>
          </a:p>
          <a:p>
            <a:pPr marL="0" indent="0">
              <a:buNone/>
            </a:pPr>
            <a:r>
              <a:rPr lang="en-US" sz="2400" b="1" dirty="0">
                <a:solidFill>
                  <a:srgbClr val="13294B"/>
                </a:solidFill>
                <a:latin typeface="Calibri" charset="0"/>
                <a:ea typeface="Calibri" charset="0"/>
                <a:cs typeface="Calibri" charset="0"/>
              </a:rPr>
              <a:t>	output/4star_pos_reviews_most_common_trigrams.csv</a:t>
            </a:r>
          </a:p>
          <a:p>
            <a:pPr>
              <a:buFont typeface="Arial" panose="020B0604020202020204" pitchFamily="34" charset="0"/>
              <a:buChar char="•"/>
            </a:pPr>
            <a:r>
              <a:rPr lang="en-US" sz="2400" dirty="0">
                <a:solidFill>
                  <a:srgbClr val="13294B"/>
                </a:solidFill>
                <a:latin typeface="Calibri" charset="0"/>
                <a:ea typeface="Calibri" charset="0"/>
                <a:cs typeface="Calibri" charset="0"/>
              </a:rPr>
              <a:t>The list is generated based on parsing the reviews with positive sentiments on the best restaurants. Below are the top dishes and the number of times they were mentioned in the review: </a:t>
            </a:r>
          </a:p>
        </p:txBody>
      </p:sp>
      <p:sp>
        <p:nvSpPr>
          <p:cNvPr id="2" name="Rectangle 1">
            <a:extLst>
              <a:ext uri="{FF2B5EF4-FFF2-40B4-BE49-F238E27FC236}">
                <a16:creationId xmlns:a16="http://schemas.microsoft.com/office/drawing/2014/main" id="{D3A94079-74B6-40DF-9653-7CA4AF1C4084}"/>
              </a:ext>
            </a:extLst>
          </p:cNvPr>
          <p:cNvSpPr>
            <a:spLocks noChangeArrowheads="1"/>
          </p:cNvSpPr>
          <p:nvPr/>
        </p:nvSpPr>
        <p:spPr bwMode="auto">
          <a:xfrm>
            <a:off x="0" y="-338554"/>
            <a:ext cx="65" cy="677108"/>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ED2BCBB6-E5B5-4D0D-B4B5-87FA6F9B76D2}"/>
              </a:ext>
            </a:extLst>
          </p:cNvPr>
          <p:cNvPicPr>
            <a:picLocks noChangeAspect="1"/>
          </p:cNvPicPr>
          <p:nvPr/>
        </p:nvPicPr>
        <p:blipFill>
          <a:blip r:embed="rId2"/>
          <a:stretch>
            <a:fillRect/>
          </a:stretch>
        </p:blipFill>
        <p:spPr>
          <a:xfrm>
            <a:off x="1497127" y="3771753"/>
            <a:ext cx="5956606" cy="2730640"/>
          </a:xfrm>
          <a:prstGeom prst="rect">
            <a:avLst/>
          </a:prstGeom>
        </p:spPr>
      </p:pic>
    </p:spTree>
    <p:extLst>
      <p:ext uri="{BB962C8B-B14F-4D97-AF65-F5344CB8AC3E}">
        <p14:creationId xmlns:p14="http://schemas.microsoft.com/office/powerpoint/2010/main" val="2941936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93479" y="355607"/>
            <a:ext cx="7045036" cy="1143000"/>
          </a:xfrm>
        </p:spPr>
        <p:txBody>
          <a:bodyPr/>
          <a:lstStyle/>
          <a:p>
            <a:r>
              <a:rPr lang="en-US" b="1" dirty="0"/>
              <a:t>Developers:</a:t>
            </a:r>
            <a:endParaRPr lang="en-US" dirty="0">
              <a:solidFill>
                <a:srgbClr val="13294B"/>
              </a:solidFill>
              <a:latin typeface="Calibri" panose="020F0502020204030204" pitchFamily="34" charset="0"/>
              <a:cs typeface="Calibri" panose="020F0502020204030204" pitchFamily="34" charset="0"/>
            </a:endParaRPr>
          </a:p>
        </p:txBody>
      </p:sp>
      <p:sp>
        <p:nvSpPr>
          <p:cNvPr id="7" name="Content Placeholder 2"/>
          <p:cNvSpPr>
            <a:spLocks noGrp="1"/>
          </p:cNvSpPr>
          <p:nvPr>
            <p:ph idx="1"/>
          </p:nvPr>
        </p:nvSpPr>
        <p:spPr>
          <a:xfrm>
            <a:off x="644370" y="1259609"/>
            <a:ext cx="10115365" cy="5449009"/>
          </a:xfrm>
        </p:spPr>
        <p:txBody>
          <a:bodyPr/>
          <a:lstStyle/>
          <a:p>
            <a:pPr>
              <a:buFont typeface="Arial" panose="020B0604020202020204" pitchFamily="34" charset="0"/>
              <a:buChar char="•"/>
            </a:pPr>
            <a:r>
              <a:rPr lang="en-US" sz="2400" dirty="0">
                <a:solidFill>
                  <a:srgbClr val="13294B"/>
                </a:solidFill>
                <a:latin typeface="Calibri" charset="0"/>
                <a:cs typeface="Calibri" charset="0"/>
              </a:rPr>
              <a:t>Parse yelp dataset - </a:t>
            </a:r>
            <a:r>
              <a:rPr lang="en-US" sz="2400" i="1" dirty="0">
                <a:solidFill>
                  <a:srgbClr val="13294B"/>
                </a:solidFill>
                <a:latin typeface="Calibri" charset="0"/>
                <a:cs typeface="Calibri" charset="0"/>
              </a:rPr>
              <a:t>Nian Jiang</a:t>
            </a:r>
          </a:p>
          <a:p>
            <a:pPr>
              <a:buFont typeface="Arial" panose="020B0604020202020204" pitchFamily="34" charset="0"/>
              <a:buChar char="•"/>
            </a:pPr>
            <a:r>
              <a:rPr lang="en-US" sz="2400" dirty="0">
                <a:solidFill>
                  <a:srgbClr val="13294B"/>
                </a:solidFill>
                <a:latin typeface="Calibri" charset="0"/>
                <a:cs typeface="Calibri" charset="0"/>
              </a:rPr>
              <a:t>Topic mining from review and assign specific topic to each review - </a:t>
            </a:r>
            <a:r>
              <a:rPr lang="en-US" sz="2400" i="1" dirty="0">
                <a:solidFill>
                  <a:srgbClr val="13294B"/>
                </a:solidFill>
                <a:latin typeface="Calibri" charset="0"/>
                <a:cs typeface="Calibri" charset="0"/>
              </a:rPr>
              <a:t>Yi Xu and Nian Jiang</a:t>
            </a:r>
          </a:p>
          <a:p>
            <a:pPr>
              <a:buFont typeface="Arial" panose="020B0604020202020204" pitchFamily="34" charset="0"/>
              <a:buChar char="•"/>
            </a:pPr>
            <a:r>
              <a:rPr lang="en-US" sz="2400" dirty="0">
                <a:solidFill>
                  <a:srgbClr val="13294B"/>
                </a:solidFill>
                <a:latin typeface="Calibri" charset="0"/>
                <a:cs typeface="Calibri" charset="0"/>
              </a:rPr>
              <a:t>Adjust business review rating - </a:t>
            </a:r>
            <a:r>
              <a:rPr lang="en-US" sz="2400" i="1" dirty="0">
                <a:solidFill>
                  <a:srgbClr val="13294B"/>
                </a:solidFill>
                <a:latin typeface="Calibri" charset="0"/>
                <a:cs typeface="Calibri" charset="0"/>
              </a:rPr>
              <a:t>Yi Xu and Nian Jiang</a:t>
            </a:r>
          </a:p>
          <a:p>
            <a:pPr>
              <a:buFont typeface="Arial" panose="020B0604020202020204" pitchFamily="34" charset="0"/>
              <a:buChar char="•"/>
            </a:pPr>
            <a:r>
              <a:rPr lang="en-US" sz="2400" dirty="0">
                <a:solidFill>
                  <a:srgbClr val="13294B"/>
                </a:solidFill>
                <a:latin typeface="Calibri" charset="0"/>
                <a:cs typeface="Calibri" charset="0"/>
              </a:rPr>
              <a:t>Mine the best dishes from positive sentiment reviews - </a:t>
            </a:r>
            <a:r>
              <a:rPr lang="en-US" sz="2400" i="1" dirty="0">
                <a:solidFill>
                  <a:srgbClr val="13294B"/>
                </a:solidFill>
                <a:latin typeface="Calibri" charset="0"/>
                <a:cs typeface="Calibri" charset="0"/>
              </a:rPr>
              <a:t>Yi Xu</a:t>
            </a:r>
          </a:p>
          <a:p>
            <a:pPr>
              <a:buFont typeface="Arial" panose="020B0604020202020204" pitchFamily="34" charset="0"/>
              <a:buChar char="•"/>
            </a:pPr>
            <a:endParaRPr lang="en-US" sz="2400" dirty="0">
              <a:solidFill>
                <a:srgbClr val="13294B"/>
              </a:solidFill>
              <a:latin typeface="Calibri" charset="0"/>
              <a:cs typeface="Calibri" charset="0"/>
            </a:endParaRPr>
          </a:p>
          <a:p>
            <a:pPr marL="0" indent="0">
              <a:buNone/>
            </a:pPr>
            <a:endParaRPr lang="it-IT" sz="2400" b="1" dirty="0">
              <a:solidFill>
                <a:srgbClr val="13294B"/>
              </a:solidFill>
              <a:latin typeface="Calibri" charset="0"/>
              <a:ea typeface="Calibri" charset="0"/>
              <a:cs typeface="Calibri" charset="0"/>
            </a:endParaRPr>
          </a:p>
          <a:p>
            <a:pPr marL="457200" lvl="1" indent="0">
              <a:buNone/>
            </a:pPr>
            <a:endParaRPr lang="en-US" sz="1600" dirty="0">
              <a:solidFill>
                <a:srgbClr val="13294B"/>
              </a:solidFill>
              <a:latin typeface="Calibri" charset="0"/>
              <a:ea typeface="Calibri" charset="0"/>
              <a:cs typeface="Calibri" charset="0"/>
            </a:endParaRPr>
          </a:p>
        </p:txBody>
      </p:sp>
      <p:sp>
        <p:nvSpPr>
          <p:cNvPr id="2" name="Rectangle 1">
            <a:extLst>
              <a:ext uri="{FF2B5EF4-FFF2-40B4-BE49-F238E27FC236}">
                <a16:creationId xmlns:a16="http://schemas.microsoft.com/office/drawing/2014/main" id="{D3A94079-74B6-40DF-9653-7CA4AF1C4084}"/>
              </a:ext>
            </a:extLst>
          </p:cNvPr>
          <p:cNvSpPr>
            <a:spLocks noChangeArrowheads="1"/>
          </p:cNvSpPr>
          <p:nvPr/>
        </p:nvSpPr>
        <p:spPr bwMode="auto">
          <a:xfrm>
            <a:off x="0" y="-338554"/>
            <a:ext cx="65" cy="677108"/>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968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44371" y="347518"/>
            <a:ext cx="7045036" cy="1143000"/>
          </a:xfrm>
        </p:spPr>
        <p:txBody>
          <a:bodyPr/>
          <a:lstStyle/>
          <a:p>
            <a:pPr algn="l"/>
            <a:r>
              <a:rPr lang="en-US" b="1" dirty="0">
                <a:solidFill>
                  <a:srgbClr val="13294B"/>
                </a:solidFill>
                <a:latin typeface="Calibri" panose="020F0502020204030204" pitchFamily="34" charset="0"/>
                <a:ea typeface="Georgia" charset="0"/>
                <a:cs typeface="Calibri" panose="020F0502020204030204" pitchFamily="34" charset="0"/>
              </a:rPr>
              <a:t>Introduction:</a:t>
            </a:r>
            <a:endParaRPr lang="en-US" dirty="0">
              <a:solidFill>
                <a:srgbClr val="13294B"/>
              </a:solidFill>
              <a:latin typeface="Calibri" panose="020F0502020204030204" pitchFamily="34" charset="0"/>
              <a:cs typeface="Calibri" panose="020F0502020204030204" pitchFamily="34" charset="0"/>
            </a:endParaRPr>
          </a:p>
        </p:txBody>
      </p:sp>
      <p:sp>
        <p:nvSpPr>
          <p:cNvPr id="7" name="Content Placeholder 2"/>
          <p:cNvSpPr>
            <a:spLocks noGrp="1"/>
          </p:cNvSpPr>
          <p:nvPr>
            <p:ph idx="1"/>
          </p:nvPr>
        </p:nvSpPr>
        <p:spPr>
          <a:xfrm>
            <a:off x="644370" y="1259609"/>
            <a:ext cx="10115365" cy="4338781"/>
          </a:xfrm>
        </p:spPr>
        <p:txBody>
          <a:bodyPr/>
          <a:lstStyle/>
          <a:p>
            <a:pPr>
              <a:buFont typeface="Arial" panose="020B0604020202020204" pitchFamily="34" charset="0"/>
              <a:buChar char="•"/>
            </a:pPr>
            <a:r>
              <a:rPr lang="en-US" sz="2400" dirty="0">
                <a:solidFill>
                  <a:srgbClr val="13294B"/>
                </a:solidFill>
                <a:latin typeface="Calibri" charset="0"/>
                <a:ea typeface="Calibri" charset="0"/>
                <a:cs typeface="Calibri" charset="0"/>
              </a:rPr>
              <a:t>In this project, we built an analytic system based on Yelp review dataset, which does:</a:t>
            </a:r>
          </a:p>
          <a:p>
            <a:pPr lvl="1">
              <a:buFont typeface="Calibri" panose="020F0502020204030204" pitchFamily="34" charset="0"/>
              <a:buChar char="‐"/>
            </a:pPr>
            <a:r>
              <a:rPr lang="en-US" sz="2000" dirty="0">
                <a:solidFill>
                  <a:srgbClr val="13294B"/>
                </a:solidFill>
                <a:latin typeface="Calibri" charset="0"/>
                <a:ea typeface="Calibri" charset="0"/>
                <a:cs typeface="Calibri" charset="0"/>
              </a:rPr>
              <a:t>Adjust the weight of each review accordingly when calculating the weighted average of a restaurant.</a:t>
            </a:r>
          </a:p>
          <a:p>
            <a:pPr lvl="1">
              <a:buFont typeface="Calibri" panose="020F0502020204030204" pitchFamily="34" charset="0"/>
              <a:buChar char="‐"/>
            </a:pPr>
            <a:r>
              <a:rPr lang="en-US" sz="2000" dirty="0">
                <a:solidFill>
                  <a:srgbClr val="13294B"/>
                </a:solidFill>
                <a:latin typeface="Calibri" charset="0"/>
                <a:ea typeface="Calibri" charset="0"/>
                <a:cs typeface="Calibri" charset="0"/>
              </a:rPr>
              <a:t>Mine review topics from all the user reviews, assign a topic to each review. Mark whether a review is food related or not based on the assigned topic. Increase the weight of reviews if food related.</a:t>
            </a:r>
          </a:p>
          <a:p>
            <a:pPr lvl="1">
              <a:buFont typeface="Calibri" panose="020F0502020204030204" pitchFamily="34" charset="0"/>
              <a:buChar char="‐"/>
            </a:pPr>
            <a:r>
              <a:rPr lang="en-US" sz="2000" dirty="0">
                <a:solidFill>
                  <a:srgbClr val="13294B"/>
                </a:solidFill>
                <a:latin typeface="Calibri" charset="0"/>
                <a:ea typeface="Calibri" charset="0"/>
                <a:cs typeface="Calibri" charset="0"/>
              </a:rPr>
              <a:t>Update the restaurant rating based on adjusted weight.</a:t>
            </a:r>
          </a:p>
          <a:p>
            <a:pPr lvl="1">
              <a:buFont typeface="Calibri" panose="020F0502020204030204" pitchFamily="34" charset="0"/>
              <a:buChar char="‐"/>
            </a:pPr>
            <a:r>
              <a:rPr lang="en-US" sz="2000" dirty="0">
                <a:solidFill>
                  <a:srgbClr val="13294B"/>
                </a:solidFill>
                <a:latin typeface="Calibri" charset="0"/>
                <a:ea typeface="Calibri" charset="0"/>
                <a:cs typeface="Calibri" charset="0"/>
              </a:rPr>
              <a:t>Mine the best dish names from positive sentiment reviews, from all the restaurants with an adjusted review rating of &gt; 4.</a:t>
            </a:r>
          </a:p>
          <a:p>
            <a:pPr lvl="1">
              <a:buFont typeface="Calibri" panose="020F0502020204030204" pitchFamily="34" charset="0"/>
              <a:buChar char="‐"/>
            </a:pPr>
            <a:endParaRPr lang="en-US" sz="2000" dirty="0">
              <a:solidFill>
                <a:srgbClr val="13294B"/>
              </a:solidFill>
              <a:latin typeface="Calibri" charset="0"/>
              <a:ea typeface="Calibri" charset="0"/>
              <a:cs typeface="Calibri" charset="0"/>
            </a:endParaRPr>
          </a:p>
          <a:p>
            <a:pPr lvl="1">
              <a:buFont typeface="Calibri" panose="020F0502020204030204" pitchFamily="34" charset="0"/>
              <a:buChar char="‐"/>
            </a:pPr>
            <a:endParaRPr lang="en-US" sz="2000" dirty="0">
              <a:solidFill>
                <a:srgbClr val="13294B"/>
              </a:solidFill>
              <a:latin typeface="Calibri" charset="0"/>
              <a:ea typeface="Calibri" charset="0"/>
              <a:cs typeface="Calibri" charset="0"/>
            </a:endParaRPr>
          </a:p>
          <a:p>
            <a:pPr lvl="1">
              <a:buFont typeface="Courier New" panose="02070309020205020404" pitchFamily="49" charset="0"/>
              <a:buChar char="o"/>
            </a:pPr>
            <a:endParaRPr lang="en-US" sz="2000" dirty="0">
              <a:solidFill>
                <a:srgbClr val="13294B"/>
              </a:solidFill>
              <a:latin typeface="Calibri" charset="0"/>
              <a:ea typeface="Calibri" charset="0"/>
              <a:cs typeface="Calibri" charset="0"/>
            </a:endParaRPr>
          </a:p>
          <a:p>
            <a:endParaRPr lang="en-US" dirty="0"/>
          </a:p>
        </p:txBody>
      </p:sp>
    </p:spTree>
    <p:extLst>
      <p:ext uri="{BB962C8B-B14F-4D97-AF65-F5344CB8AC3E}">
        <p14:creationId xmlns:p14="http://schemas.microsoft.com/office/powerpoint/2010/main" val="3432085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719092" y="366562"/>
            <a:ext cx="7045036" cy="1143000"/>
          </a:xfrm>
        </p:spPr>
        <p:txBody>
          <a:bodyPr/>
          <a:lstStyle/>
          <a:p>
            <a:r>
              <a:rPr lang="en-US" b="1" dirty="0"/>
              <a:t>Implementation:</a:t>
            </a:r>
            <a:br>
              <a:rPr lang="en-US" b="1" dirty="0"/>
            </a:br>
            <a:br>
              <a:rPr lang="en-US" dirty="0"/>
            </a:br>
            <a:endParaRPr lang="en-US" dirty="0">
              <a:solidFill>
                <a:srgbClr val="13294B"/>
              </a:solidFill>
              <a:latin typeface="Calibri" panose="020F0502020204030204" pitchFamily="34" charset="0"/>
              <a:cs typeface="Calibri" panose="020F0502020204030204" pitchFamily="34" charset="0"/>
            </a:endParaRPr>
          </a:p>
        </p:txBody>
      </p:sp>
      <p:sp>
        <p:nvSpPr>
          <p:cNvPr id="7" name="Content Placeholder 2"/>
          <p:cNvSpPr>
            <a:spLocks noGrp="1"/>
          </p:cNvSpPr>
          <p:nvPr>
            <p:ph idx="1"/>
          </p:nvPr>
        </p:nvSpPr>
        <p:spPr>
          <a:xfrm>
            <a:off x="644370" y="1042429"/>
            <a:ext cx="10115365" cy="5449009"/>
          </a:xfrm>
        </p:spPr>
        <p:txBody>
          <a:bodyPr/>
          <a:lstStyle/>
          <a:p>
            <a:pPr>
              <a:buFont typeface="Arial" panose="020B0604020202020204" pitchFamily="34" charset="0"/>
              <a:buChar char="•"/>
            </a:pPr>
            <a:r>
              <a:rPr lang="en-US" sz="2400" dirty="0">
                <a:solidFill>
                  <a:srgbClr val="13294B"/>
                </a:solidFill>
                <a:latin typeface="Calibri" charset="0"/>
                <a:ea typeface="Calibri" charset="0"/>
                <a:cs typeface="Calibri" charset="0"/>
              </a:rPr>
              <a:t>Download yelp dataset from </a:t>
            </a:r>
            <a:r>
              <a:rPr lang="en-US" sz="2400" dirty="0">
                <a:solidFill>
                  <a:srgbClr val="13294B"/>
                </a:solidFill>
                <a:latin typeface="Calibri" charset="0"/>
                <a:ea typeface="Calibri" charset="0"/>
                <a:cs typeface="Calibri" charset="0"/>
                <a:hlinkClick r:id="rId2"/>
              </a:rPr>
              <a:t>https://www.yelp.com/dataset</a:t>
            </a:r>
            <a:endParaRPr lang="en-US" sz="2400" dirty="0">
              <a:solidFill>
                <a:srgbClr val="13294B"/>
              </a:solidFill>
              <a:latin typeface="Calibri" charset="0"/>
              <a:ea typeface="Calibri" charset="0"/>
              <a:cs typeface="Calibri" charset="0"/>
            </a:endParaRPr>
          </a:p>
          <a:p>
            <a:pPr>
              <a:buFont typeface="Arial" panose="020B0604020202020204" pitchFamily="34" charset="0"/>
              <a:buChar char="•"/>
            </a:pPr>
            <a:r>
              <a:rPr lang="en-US" sz="2400" dirty="0">
                <a:solidFill>
                  <a:srgbClr val="13294B"/>
                </a:solidFill>
                <a:latin typeface="Calibri" charset="0"/>
                <a:ea typeface="Calibri" charset="0"/>
                <a:cs typeface="Calibri" charset="0"/>
              </a:rPr>
              <a:t>Parse yelp dataset with </a:t>
            </a:r>
            <a:r>
              <a:rPr lang="en-US" sz="2400" i="1" dirty="0">
                <a:solidFill>
                  <a:srgbClr val="13294B"/>
                </a:solidFill>
                <a:latin typeface="Calibri" charset="0"/>
                <a:ea typeface="Calibri" charset="0"/>
                <a:cs typeface="Calibri" charset="0"/>
              </a:rPr>
              <a:t>src/parse_dataset.py</a:t>
            </a:r>
          </a:p>
          <a:p>
            <a:pPr lvl="1">
              <a:buFont typeface="Calibri" panose="020F0502020204030204" pitchFamily="34" charset="0"/>
              <a:buChar char="‐"/>
            </a:pPr>
            <a:r>
              <a:rPr lang="en-US" sz="1800" dirty="0">
                <a:solidFill>
                  <a:srgbClr val="13294B"/>
                </a:solidFill>
                <a:latin typeface="Calibri" charset="0"/>
                <a:ea typeface="Calibri" charset="0"/>
                <a:cs typeface="Calibri" charset="0"/>
              </a:rPr>
              <a:t>Filter in all the Chinese restaurants with &gt;= 100 reviews and &gt;=3.5 average review rating.</a:t>
            </a:r>
          </a:p>
          <a:p>
            <a:pPr>
              <a:buFont typeface="Arial" panose="020B0604020202020204" pitchFamily="34" charset="0"/>
              <a:buChar char="•"/>
            </a:pPr>
            <a:r>
              <a:rPr lang="en-US" sz="2400" dirty="0">
                <a:solidFill>
                  <a:srgbClr val="13294B"/>
                </a:solidFill>
                <a:latin typeface="Calibri" charset="0"/>
                <a:ea typeface="Calibri" charset="0"/>
                <a:cs typeface="Calibri" charset="0"/>
              </a:rPr>
              <a:t>Mine the topics all the reviews cover, and tag each review as food related or not, with </a:t>
            </a:r>
            <a:r>
              <a:rPr lang="en-US" sz="2400" i="1" dirty="0">
                <a:solidFill>
                  <a:srgbClr val="13294B"/>
                </a:solidFill>
                <a:latin typeface="Calibri" charset="0"/>
                <a:ea typeface="Calibri" charset="0"/>
                <a:cs typeface="Calibri" charset="0"/>
              </a:rPr>
              <a:t>src/adjustment_based_on_topics.py</a:t>
            </a:r>
            <a:endParaRPr lang="en-US" sz="2400" dirty="0">
              <a:solidFill>
                <a:srgbClr val="13294B"/>
              </a:solidFill>
              <a:latin typeface="Calibri" charset="0"/>
              <a:ea typeface="Calibri" charset="0"/>
              <a:cs typeface="Calibri" charset="0"/>
            </a:endParaRPr>
          </a:p>
          <a:p>
            <a:pPr lvl="1">
              <a:buFont typeface="Calibri" panose="020F0502020204030204" pitchFamily="34" charset="0"/>
              <a:buChar char="‐"/>
            </a:pPr>
            <a:r>
              <a:rPr lang="en-US" sz="2000" dirty="0">
                <a:solidFill>
                  <a:srgbClr val="13294B"/>
                </a:solidFill>
                <a:latin typeface="Calibri" charset="0"/>
                <a:ea typeface="Calibri" charset="0"/>
                <a:cs typeface="Calibri" charset="0"/>
              </a:rPr>
              <a:t>Use LDA model to generate topics from the all the reviews.</a:t>
            </a:r>
          </a:p>
          <a:p>
            <a:pPr lvl="1">
              <a:buFont typeface="Calibri" panose="020F0502020204030204" pitchFamily="34" charset="0"/>
              <a:buChar char="‐"/>
            </a:pPr>
            <a:r>
              <a:rPr lang="en-US" sz="2000" dirty="0">
                <a:solidFill>
                  <a:srgbClr val="13294B"/>
                </a:solidFill>
                <a:latin typeface="Calibri" charset="0"/>
                <a:ea typeface="Calibri" charset="0"/>
                <a:cs typeface="Calibri" charset="0"/>
              </a:rPr>
              <a:t>Manually tag each topic as food or non-food related.</a:t>
            </a:r>
          </a:p>
          <a:p>
            <a:pPr lvl="1">
              <a:buFont typeface="Calibri" panose="020F0502020204030204" pitchFamily="34" charset="0"/>
              <a:buChar char="‐"/>
            </a:pPr>
            <a:r>
              <a:rPr lang="en-US" sz="2000" dirty="0">
                <a:solidFill>
                  <a:srgbClr val="13294B"/>
                </a:solidFill>
                <a:latin typeface="Calibri" charset="0"/>
                <a:ea typeface="Calibri" charset="0"/>
                <a:cs typeface="Calibri" charset="0"/>
              </a:rPr>
              <a:t>Check each review as food or non-food related based on the topic assigned.</a:t>
            </a:r>
          </a:p>
          <a:p>
            <a:pPr marL="400050">
              <a:buFont typeface="Arial" panose="020B0604020202020204" pitchFamily="34" charset="0"/>
              <a:buChar char="•"/>
            </a:pPr>
            <a:r>
              <a:rPr lang="en-US" sz="2400" dirty="0">
                <a:solidFill>
                  <a:srgbClr val="13294B"/>
                </a:solidFill>
                <a:latin typeface="Calibri" charset="0"/>
                <a:ea typeface="Calibri" charset="0"/>
                <a:cs typeface="Calibri" charset="0"/>
              </a:rPr>
              <a:t>Adjust review rating based on below criteria, with src/review_adjustment.py</a:t>
            </a:r>
          </a:p>
          <a:p>
            <a:pPr marL="857250" lvl="1" indent="-342900">
              <a:buFont typeface="Calibri" panose="020F0502020204030204" pitchFamily="34" charset="0"/>
              <a:buChar char="‐"/>
            </a:pPr>
            <a:r>
              <a:rPr lang="en-US" sz="2000" dirty="0">
                <a:solidFill>
                  <a:srgbClr val="13294B"/>
                </a:solidFill>
                <a:latin typeface="Calibri" charset="0"/>
                <a:ea typeface="Calibri" charset="0"/>
                <a:cs typeface="Calibri" charset="0"/>
              </a:rPr>
              <a:t>If the review user has reviewed more Chinese food.</a:t>
            </a:r>
          </a:p>
          <a:p>
            <a:pPr marL="857250" lvl="1" indent="-342900">
              <a:buFont typeface="Calibri" panose="020F0502020204030204" pitchFamily="34" charset="0"/>
              <a:buChar char="‐"/>
            </a:pPr>
            <a:r>
              <a:rPr lang="en-US" sz="2000" dirty="0">
                <a:solidFill>
                  <a:srgbClr val="13294B"/>
                </a:solidFill>
                <a:latin typeface="Calibri" charset="0"/>
                <a:ea typeface="Calibri" charset="0"/>
                <a:cs typeface="Calibri" charset="0"/>
              </a:rPr>
              <a:t>If the review user has more total review count.</a:t>
            </a:r>
          </a:p>
          <a:p>
            <a:pPr marL="857250" lvl="1" indent="-342900">
              <a:buFont typeface="Calibri" panose="020F0502020204030204" pitchFamily="34" charset="0"/>
              <a:buChar char="‐"/>
            </a:pPr>
            <a:r>
              <a:rPr lang="en-US" sz="2000" dirty="0">
                <a:solidFill>
                  <a:srgbClr val="13294B"/>
                </a:solidFill>
                <a:latin typeface="Calibri" charset="0"/>
                <a:ea typeface="Calibri" charset="0"/>
                <a:cs typeface="Calibri" charset="0"/>
              </a:rPr>
              <a:t>If the review user has ever been an elite member.</a:t>
            </a:r>
          </a:p>
          <a:p>
            <a:pPr marL="857250" lvl="1" indent="-342900">
              <a:buFont typeface="Calibri" panose="020F0502020204030204" pitchFamily="34" charset="0"/>
              <a:buChar char="‐"/>
            </a:pPr>
            <a:r>
              <a:rPr lang="en-US" sz="2000" dirty="0">
                <a:solidFill>
                  <a:srgbClr val="13294B"/>
                </a:solidFill>
                <a:latin typeface="Calibri" charset="0"/>
                <a:ea typeface="Calibri" charset="0"/>
                <a:cs typeface="Calibri" charset="0"/>
              </a:rPr>
              <a:t>The “useful” count of the review.</a:t>
            </a:r>
          </a:p>
          <a:p>
            <a:pPr marL="857250" lvl="1" indent="-342900">
              <a:buFont typeface="Calibri" panose="020F0502020204030204" pitchFamily="34" charset="0"/>
              <a:buChar char="‐"/>
            </a:pPr>
            <a:r>
              <a:rPr lang="en-US" sz="2000" dirty="0">
                <a:solidFill>
                  <a:srgbClr val="13294B"/>
                </a:solidFill>
                <a:latin typeface="Calibri" charset="0"/>
                <a:ea typeface="Calibri" charset="0"/>
                <a:cs typeface="Calibri" charset="0"/>
              </a:rPr>
              <a:t>If the review rating is more deviated from baseline rating of the same user.</a:t>
            </a:r>
          </a:p>
          <a:p>
            <a:pPr marL="857250" lvl="1" indent="-342900">
              <a:buFont typeface="Calibri" panose="020F0502020204030204" pitchFamily="34" charset="0"/>
              <a:buChar char="‐"/>
            </a:pPr>
            <a:r>
              <a:rPr lang="en-US" sz="2000" dirty="0">
                <a:solidFill>
                  <a:srgbClr val="13294B"/>
                </a:solidFill>
                <a:latin typeface="Calibri" charset="0"/>
                <a:ea typeface="Calibri" charset="0"/>
                <a:cs typeface="Calibri" charset="0"/>
              </a:rPr>
              <a:t>If the review is food related.</a:t>
            </a:r>
          </a:p>
          <a:p>
            <a:endParaRPr lang="en-US" dirty="0"/>
          </a:p>
        </p:txBody>
      </p:sp>
    </p:spTree>
    <p:extLst>
      <p:ext uri="{BB962C8B-B14F-4D97-AF65-F5344CB8AC3E}">
        <p14:creationId xmlns:p14="http://schemas.microsoft.com/office/powerpoint/2010/main" val="2555969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39345" y="369140"/>
            <a:ext cx="7045036" cy="1143000"/>
          </a:xfrm>
        </p:spPr>
        <p:txBody>
          <a:bodyPr/>
          <a:lstStyle/>
          <a:p>
            <a:r>
              <a:rPr lang="en-US" b="1" dirty="0"/>
              <a:t>Implementation: (cont’d)</a:t>
            </a:r>
            <a:br>
              <a:rPr lang="en-US" b="1" dirty="0"/>
            </a:br>
            <a:br>
              <a:rPr lang="en-US" dirty="0"/>
            </a:br>
            <a:endParaRPr lang="en-US" dirty="0">
              <a:solidFill>
                <a:srgbClr val="13294B"/>
              </a:solidFill>
              <a:latin typeface="Calibri" panose="020F0502020204030204" pitchFamily="34" charset="0"/>
              <a:cs typeface="Calibri" panose="020F0502020204030204" pitchFamily="34" charset="0"/>
            </a:endParaRPr>
          </a:p>
        </p:txBody>
      </p:sp>
      <p:sp>
        <p:nvSpPr>
          <p:cNvPr id="7" name="Content Placeholder 2"/>
          <p:cNvSpPr>
            <a:spLocks noGrp="1"/>
          </p:cNvSpPr>
          <p:nvPr>
            <p:ph idx="1"/>
          </p:nvPr>
        </p:nvSpPr>
        <p:spPr>
          <a:xfrm>
            <a:off x="644370" y="1259609"/>
            <a:ext cx="10115365" cy="5449009"/>
          </a:xfrm>
        </p:spPr>
        <p:txBody>
          <a:bodyPr/>
          <a:lstStyle/>
          <a:p>
            <a:pPr>
              <a:buFont typeface="Arial" panose="020B0604020202020204" pitchFamily="34" charset="0"/>
              <a:buChar char="•"/>
            </a:pPr>
            <a:r>
              <a:rPr lang="en-US" sz="2400" dirty="0">
                <a:solidFill>
                  <a:srgbClr val="13294B"/>
                </a:solidFill>
                <a:latin typeface="Calibri" charset="0"/>
                <a:ea typeface="Calibri" charset="0"/>
                <a:cs typeface="Calibri" charset="0"/>
              </a:rPr>
              <a:t>Mine all the positive sentiment reviews to get the best dishes from top-notch restaurants.</a:t>
            </a:r>
          </a:p>
          <a:p>
            <a:pPr lvl="1">
              <a:buFont typeface="Calibri" panose="020F0502020204030204" pitchFamily="34" charset="0"/>
              <a:buChar char="‐"/>
            </a:pPr>
            <a:r>
              <a:rPr lang="en-US" sz="2000" dirty="0">
                <a:solidFill>
                  <a:srgbClr val="13294B"/>
                </a:solidFill>
                <a:latin typeface="Calibri" charset="0"/>
                <a:ea typeface="Calibri" charset="0"/>
                <a:cs typeface="Calibri" charset="0"/>
              </a:rPr>
              <a:t>Mark all the 5-star reviews as positive sentiment. Mark all the 1-star reviews as negative sentiment.</a:t>
            </a:r>
          </a:p>
          <a:p>
            <a:pPr lvl="1">
              <a:buFont typeface="Calibri" panose="020F0502020204030204" pitchFamily="34" charset="0"/>
              <a:buChar char="‐"/>
            </a:pPr>
            <a:r>
              <a:rPr lang="en-US" sz="2000" dirty="0">
                <a:solidFill>
                  <a:srgbClr val="13294B"/>
                </a:solidFill>
                <a:latin typeface="Calibri" charset="0"/>
                <a:ea typeface="Calibri" charset="0"/>
                <a:cs typeface="Calibri" charset="0"/>
              </a:rPr>
              <a:t>Based on 5-star and 1-star reviews, train a model to identify the sentiment of a review.</a:t>
            </a:r>
          </a:p>
          <a:p>
            <a:pPr lvl="1">
              <a:buFont typeface="Calibri" panose="020F0502020204030204" pitchFamily="34" charset="0"/>
              <a:buChar char="‐"/>
            </a:pPr>
            <a:r>
              <a:rPr lang="en-US" sz="2000" dirty="0">
                <a:solidFill>
                  <a:srgbClr val="13294B"/>
                </a:solidFill>
                <a:latin typeface="Calibri" charset="0"/>
                <a:ea typeface="Calibri" charset="0"/>
                <a:cs typeface="Calibri" charset="0"/>
              </a:rPr>
              <a:t>Since it's not clear if a 2/3/4-star review is positive or negative, apply the model to 2/3/4-star reviews, and tag whether a review is positive or negative.</a:t>
            </a:r>
          </a:p>
          <a:p>
            <a:pPr lvl="1">
              <a:buFont typeface="Calibri" panose="020F0502020204030204" pitchFamily="34" charset="0"/>
              <a:buChar char="‐"/>
            </a:pPr>
            <a:r>
              <a:rPr lang="en-US" sz="2000" dirty="0">
                <a:solidFill>
                  <a:srgbClr val="13294B"/>
                </a:solidFill>
                <a:latin typeface="Calibri" charset="0"/>
                <a:ea typeface="Calibri" charset="0"/>
                <a:cs typeface="Calibri" charset="0"/>
              </a:rPr>
              <a:t>From all the positive reviews, get the unigram word distribution.</a:t>
            </a:r>
          </a:p>
          <a:p>
            <a:pPr lvl="1">
              <a:buFont typeface="Calibri" panose="020F0502020204030204" pitchFamily="34" charset="0"/>
              <a:buChar char="‐"/>
            </a:pPr>
            <a:r>
              <a:rPr lang="en-US" sz="2000" dirty="0">
                <a:solidFill>
                  <a:srgbClr val="13294B"/>
                </a:solidFill>
                <a:latin typeface="Calibri" charset="0"/>
                <a:ea typeface="Calibri" charset="0"/>
                <a:cs typeface="Calibri" charset="0"/>
              </a:rPr>
              <a:t>From the 1000 most frequent unigram words, manually tag whether each one is dish name related or not.</a:t>
            </a:r>
          </a:p>
          <a:p>
            <a:pPr lvl="1">
              <a:buFont typeface="Calibri" panose="020F0502020204030204" pitchFamily="34" charset="0"/>
              <a:buChar char="‐"/>
            </a:pPr>
            <a:r>
              <a:rPr lang="en-US" sz="2000" dirty="0">
                <a:solidFill>
                  <a:srgbClr val="13294B"/>
                </a:solidFill>
                <a:latin typeface="Calibri" charset="0"/>
                <a:ea typeface="Calibri" charset="0"/>
                <a:cs typeface="Calibri" charset="0"/>
              </a:rPr>
              <a:t>Filter out all the frequent words that are not dish name related from the reviews.</a:t>
            </a:r>
          </a:p>
          <a:p>
            <a:pPr lvl="1">
              <a:buFont typeface="Calibri" panose="020F0502020204030204" pitchFamily="34" charset="0"/>
              <a:buChar char="‐"/>
            </a:pPr>
            <a:r>
              <a:rPr lang="en-US" sz="2000" dirty="0">
                <a:solidFill>
                  <a:srgbClr val="13294B"/>
                </a:solidFill>
                <a:latin typeface="Calibri" charset="0"/>
                <a:ea typeface="Calibri" charset="0"/>
                <a:cs typeface="Calibri" charset="0"/>
              </a:rPr>
              <a:t>From all the filtered positive reviews, get the most frequent bi-gram and tri-gram words, and they are our best dishes.</a:t>
            </a:r>
            <a:endParaRPr lang="en-US" sz="3600" dirty="0"/>
          </a:p>
        </p:txBody>
      </p:sp>
    </p:spTree>
    <p:extLst>
      <p:ext uri="{BB962C8B-B14F-4D97-AF65-F5344CB8AC3E}">
        <p14:creationId xmlns:p14="http://schemas.microsoft.com/office/powerpoint/2010/main" val="3121221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44370" y="365418"/>
            <a:ext cx="8070154" cy="1143000"/>
          </a:xfrm>
        </p:spPr>
        <p:txBody>
          <a:bodyPr/>
          <a:lstStyle/>
          <a:p>
            <a:r>
              <a:rPr lang="en-US" b="1" dirty="0"/>
              <a:t>Installations and Dependencies:</a:t>
            </a:r>
          </a:p>
        </p:txBody>
      </p:sp>
      <p:sp>
        <p:nvSpPr>
          <p:cNvPr id="7" name="Content Placeholder 2"/>
          <p:cNvSpPr>
            <a:spLocks noGrp="1"/>
          </p:cNvSpPr>
          <p:nvPr>
            <p:ph idx="1"/>
          </p:nvPr>
        </p:nvSpPr>
        <p:spPr>
          <a:xfrm>
            <a:off x="644370" y="1259609"/>
            <a:ext cx="10115365" cy="5449009"/>
          </a:xfrm>
        </p:spPr>
        <p:txBody>
          <a:bodyPr/>
          <a:lstStyle/>
          <a:p>
            <a:pPr>
              <a:buFont typeface="Arial" panose="020B0604020202020204" pitchFamily="34" charset="0"/>
              <a:buChar char="•"/>
            </a:pPr>
            <a:r>
              <a:rPr lang="en-US" sz="2400" dirty="0">
                <a:solidFill>
                  <a:srgbClr val="13294B"/>
                </a:solidFill>
                <a:latin typeface="Calibri" charset="0"/>
                <a:ea typeface="Calibri" charset="0"/>
                <a:cs typeface="Calibri" charset="0"/>
              </a:rPr>
              <a:t>Programming Language: Python 3.x</a:t>
            </a:r>
          </a:p>
          <a:p>
            <a:pPr>
              <a:buFont typeface="Arial" panose="020B0604020202020204" pitchFamily="34" charset="0"/>
              <a:buChar char="•"/>
            </a:pPr>
            <a:r>
              <a:rPr lang="en-US" sz="2400" dirty="0">
                <a:solidFill>
                  <a:srgbClr val="13294B"/>
                </a:solidFill>
                <a:latin typeface="Calibri" charset="0"/>
                <a:ea typeface="Calibri" charset="0"/>
                <a:cs typeface="Calibri" charset="0"/>
              </a:rPr>
              <a:t>Modules: pandas; numpy; </a:t>
            </a:r>
            <a:r>
              <a:rPr lang="en-US" sz="2400" dirty="0" err="1">
                <a:solidFill>
                  <a:srgbClr val="13294B"/>
                </a:solidFill>
                <a:latin typeface="Calibri" charset="0"/>
                <a:ea typeface="Calibri" charset="0"/>
                <a:cs typeface="Calibri" charset="0"/>
              </a:rPr>
              <a:t>filesplit</a:t>
            </a:r>
            <a:r>
              <a:rPr lang="en-US" sz="2400" dirty="0">
                <a:solidFill>
                  <a:srgbClr val="13294B"/>
                </a:solidFill>
                <a:latin typeface="Calibri" charset="0"/>
                <a:ea typeface="Calibri" charset="0"/>
                <a:cs typeface="Calibri" charset="0"/>
              </a:rPr>
              <a:t>; </a:t>
            </a:r>
            <a:r>
              <a:rPr lang="en-US" sz="2400" dirty="0" err="1">
                <a:solidFill>
                  <a:srgbClr val="13294B"/>
                </a:solidFill>
                <a:latin typeface="Calibri" charset="0"/>
                <a:ea typeface="Calibri" charset="0"/>
                <a:cs typeface="Calibri" charset="0"/>
              </a:rPr>
              <a:t>nltk</a:t>
            </a:r>
            <a:r>
              <a:rPr lang="en-US" sz="2400" dirty="0">
                <a:solidFill>
                  <a:srgbClr val="13294B"/>
                </a:solidFill>
                <a:latin typeface="Calibri" charset="0"/>
                <a:ea typeface="Calibri" charset="0"/>
                <a:cs typeface="Calibri" charset="0"/>
              </a:rPr>
              <a:t>; </a:t>
            </a:r>
            <a:r>
              <a:rPr lang="en-US" sz="2400" dirty="0" err="1">
                <a:solidFill>
                  <a:srgbClr val="13294B"/>
                </a:solidFill>
                <a:latin typeface="Calibri" charset="0"/>
                <a:ea typeface="Calibri" charset="0"/>
                <a:cs typeface="Calibri" charset="0"/>
              </a:rPr>
              <a:t>gensim</a:t>
            </a:r>
            <a:r>
              <a:rPr lang="en-US" sz="2400" dirty="0">
                <a:solidFill>
                  <a:srgbClr val="13294B"/>
                </a:solidFill>
                <a:latin typeface="Calibri" charset="0"/>
                <a:ea typeface="Calibri" charset="0"/>
                <a:cs typeface="Calibri" charset="0"/>
              </a:rPr>
              <a:t>; </a:t>
            </a:r>
            <a:r>
              <a:rPr lang="en-US" sz="2400" dirty="0" err="1">
                <a:solidFill>
                  <a:srgbClr val="13294B"/>
                </a:solidFill>
                <a:latin typeface="Calibri" charset="0"/>
                <a:ea typeface="Calibri" charset="0"/>
                <a:cs typeface="Calibri" charset="0"/>
              </a:rPr>
              <a:t>sklearn</a:t>
            </a:r>
            <a:r>
              <a:rPr lang="en-US" sz="2400" dirty="0">
                <a:solidFill>
                  <a:srgbClr val="13294B"/>
                </a:solidFill>
                <a:latin typeface="Calibri" charset="0"/>
                <a:ea typeface="Calibri" charset="0"/>
                <a:cs typeface="Calibri" charset="0"/>
              </a:rPr>
              <a:t>.</a:t>
            </a:r>
          </a:p>
          <a:p>
            <a:pPr lvl="1">
              <a:buFont typeface="Calibri" panose="020F0502020204030204" pitchFamily="34" charset="0"/>
              <a:buChar char="‐"/>
            </a:pPr>
            <a:r>
              <a:rPr lang="en-US" sz="2000" dirty="0">
                <a:solidFill>
                  <a:srgbClr val="13294B"/>
                </a:solidFill>
                <a:latin typeface="Calibri" charset="0"/>
                <a:ea typeface="Calibri" charset="0"/>
                <a:cs typeface="Calibri" charset="0"/>
              </a:rPr>
              <a:t>pip install pandas numpy </a:t>
            </a:r>
            <a:r>
              <a:rPr lang="en-US" sz="2000" dirty="0" err="1">
                <a:solidFill>
                  <a:srgbClr val="13294B"/>
                </a:solidFill>
                <a:latin typeface="Calibri" charset="0"/>
                <a:ea typeface="Calibri" charset="0"/>
                <a:cs typeface="Calibri" charset="0"/>
              </a:rPr>
              <a:t>filesplit</a:t>
            </a:r>
            <a:r>
              <a:rPr lang="en-US" sz="2000" dirty="0">
                <a:solidFill>
                  <a:srgbClr val="13294B"/>
                </a:solidFill>
                <a:latin typeface="Calibri" charset="0"/>
                <a:ea typeface="Calibri" charset="0"/>
                <a:cs typeface="Calibri" charset="0"/>
              </a:rPr>
              <a:t> </a:t>
            </a:r>
            <a:r>
              <a:rPr lang="en-US" sz="2000" dirty="0" err="1">
                <a:solidFill>
                  <a:srgbClr val="13294B"/>
                </a:solidFill>
                <a:latin typeface="Calibri" charset="0"/>
                <a:ea typeface="Calibri" charset="0"/>
                <a:cs typeface="Calibri" charset="0"/>
              </a:rPr>
              <a:t>nltk</a:t>
            </a:r>
            <a:r>
              <a:rPr lang="en-US" sz="2000" dirty="0">
                <a:solidFill>
                  <a:srgbClr val="13294B"/>
                </a:solidFill>
                <a:latin typeface="Calibri" charset="0"/>
                <a:ea typeface="Calibri" charset="0"/>
                <a:cs typeface="Calibri" charset="0"/>
              </a:rPr>
              <a:t> </a:t>
            </a:r>
            <a:r>
              <a:rPr lang="en-US" sz="2000" dirty="0" err="1">
                <a:solidFill>
                  <a:srgbClr val="13294B"/>
                </a:solidFill>
                <a:latin typeface="Calibri" charset="0"/>
                <a:ea typeface="Calibri" charset="0"/>
                <a:cs typeface="Calibri" charset="0"/>
              </a:rPr>
              <a:t>gensim</a:t>
            </a:r>
            <a:r>
              <a:rPr lang="en-US" sz="2000" dirty="0">
                <a:solidFill>
                  <a:srgbClr val="13294B"/>
                </a:solidFill>
                <a:latin typeface="Calibri" charset="0"/>
                <a:ea typeface="Calibri" charset="0"/>
                <a:cs typeface="Calibri" charset="0"/>
              </a:rPr>
              <a:t> </a:t>
            </a:r>
            <a:r>
              <a:rPr lang="en-US" sz="2000" dirty="0" err="1">
                <a:solidFill>
                  <a:srgbClr val="13294B"/>
                </a:solidFill>
                <a:latin typeface="Calibri" charset="0"/>
                <a:ea typeface="Calibri" charset="0"/>
                <a:cs typeface="Calibri" charset="0"/>
              </a:rPr>
              <a:t>sklearn</a:t>
            </a:r>
            <a:endParaRPr lang="en-US" sz="2000" dirty="0">
              <a:solidFill>
                <a:srgbClr val="13294B"/>
              </a:solidFill>
              <a:latin typeface="Calibri" charset="0"/>
              <a:ea typeface="Calibri" charset="0"/>
              <a:cs typeface="Calibri" charset="0"/>
            </a:endParaRPr>
          </a:p>
          <a:p>
            <a:pPr>
              <a:buFont typeface="Arial" panose="020B0604020202020204" pitchFamily="34" charset="0"/>
              <a:buChar char="•"/>
            </a:pPr>
            <a:r>
              <a:rPr lang="en-US" sz="2400" dirty="0">
                <a:solidFill>
                  <a:srgbClr val="13294B"/>
                </a:solidFill>
                <a:latin typeface="Calibri" charset="0"/>
                <a:ea typeface="Calibri" charset="0"/>
                <a:cs typeface="Calibri" charset="0"/>
              </a:rPr>
              <a:t>Given the large size of yelp data we are parsing, please use more than 16GB DRAM to avoid memory error. This tool was tested with 16GB DRAM.</a:t>
            </a:r>
          </a:p>
        </p:txBody>
      </p:sp>
    </p:spTree>
    <p:extLst>
      <p:ext uri="{BB962C8B-B14F-4D97-AF65-F5344CB8AC3E}">
        <p14:creationId xmlns:p14="http://schemas.microsoft.com/office/powerpoint/2010/main" val="2559341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71765" y="366562"/>
            <a:ext cx="7045036" cy="1143000"/>
          </a:xfrm>
        </p:spPr>
        <p:txBody>
          <a:bodyPr/>
          <a:lstStyle/>
          <a:p>
            <a:r>
              <a:rPr lang="en-US" b="1" dirty="0"/>
              <a:t>How to Use:</a:t>
            </a:r>
            <a:br>
              <a:rPr lang="en-US" b="1" dirty="0"/>
            </a:br>
            <a:br>
              <a:rPr lang="en-US" dirty="0"/>
            </a:br>
            <a:endParaRPr lang="en-US" dirty="0">
              <a:solidFill>
                <a:srgbClr val="13294B"/>
              </a:solidFill>
              <a:latin typeface="Calibri" panose="020F0502020204030204" pitchFamily="34" charset="0"/>
              <a:cs typeface="Calibri" panose="020F0502020204030204" pitchFamily="34" charset="0"/>
            </a:endParaRPr>
          </a:p>
        </p:txBody>
      </p:sp>
      <p:sp>
        <p:nvSpPr>
          <p:cNvPr id="7" name="Content Placeholder 2"/>
          <p:cNvSpPr>
            <a:spLocks noGrp="1"/>
          </p:cNvSpPr>
          <p:nvPr>
            <p:ph idx="1"/>
          </p:nvPr>
        </p:nvSpPr>
        <p:spPr>
          <a:xfrm>
            <a:off x="644370" y="1259609"/>
            <a:ext cx="10115365" cy="5449009"/>
          </a:xfrm>
        </p:spPr>
        <p:txBody>
          <a:bodyPr/>
          <a:lstStyle/>
          <a:p>
            <a:pPr>
              <a:buFont typeface="Arial" panose="020B0604020202020204" pitchFamily="34" charset="0"/>
              <a:buChar char="•"/>
            </a:pPr>
            <a:r>
              <a:rPr lang="en-US" sz="2400" dirty="0">
                <a:solidFill>
                  <a:srgbClr val="13294B"/>
                </a:solidFill>
                <a:latin typeface="Calibri" charset="0"/>
                <a:ea typeface="Calibri" charset="0"/>
                <a:cs typeface="Calibri" charset="0"/>
              </a:rPr>
              <a:t>Download yelp dataset from https://www.yelp.com/dataset. Please download the entire dataset (&gt;4G) and un-tar the file. Place these 3 json files under the </a:t>
            </a:r>
            <a:r>
              <a:rPr lang="en-US" sz="2400" dirty="0" err="1">
                <a:solidFill>
                  <a:srgbClr val="13294B"/>
                </a:solidFill>
                <a:latin typeface="Calibri" charset="0"/>
                <a:ea typeface="Calibri" charset="0"/>
                <a:cs typeface="Calibri" charset="0"/>
              </a:rPr>
              <a:t>yelp_dataset</a:t>
            </a:r>
            <a:r>
              <a:rPr lang="en-US" sz="2400" dirty="0">
                <a:solidFill>
                  <a:srgbClr val="13294B"/>
                </a:solidFill>
                <a:latin typeface="Calibri" charset="0"/>
                <a:ea typeface="Calibri" charset="0"/>
                <a:cs typeface="Calibri" charset="0"/>
              </a:rPr>
              <a:t> folder. They will be used for this project.</a:t>
            </a:r>
          </a:p>
          <a:p>
            <a:pPr lvl="1">
              <a:buFont typeface="Calibri" panose="020F0502020204030204" pitchFamily="34" charset="0"/>
              <a:buChar char="‐"/>
            </a:pPr>
            <a:r>
              <a:rPr lang="en-US" sz="2000" dirty="0" err="1">
                <a:solidFill>
                  <a:srgbClr val="13294B"/>
                </a:solidFill>
                <a:latin typeface="Calibri" charset="0"/>
                <a:ea typeface="Calibri" charset="0"/>
                <a:cs typeface="Calibri" charset="0"/>
              </a:rPr>
              <a:t>yelp_academic_dataset_business.json</a:t>
            </a:r>
            <a:endParaRPr lang="en-US" sz="2000" dirty="0">
              <a:solidFill>
                <a:srgbClr val="13294B"/>
              </a:solidFill>
              <a:latin typeface="Calibri" charset="0"/>
              <a:ea typeface="Calibri" charset="0"/>
              <a:cs typeface="Calibri" charset="0"/>
            </a:endParaRPr>
          </a:p>
          <a:p>
            <a:pPr lvl="1">
              <a:buFont typeface="Calibri" panose="020F0502020204030204" pitchFamily="34" charset="0"/>
              <a:buChar char="‐"/>
            </a:pPr>
            <a:r>
              <a:rPr lang="en-US" sz="2000" dirty="0" err="1">
                <a:solidFill>
                  <a:srgbClr val="13294B"/>
                </a:solidFill>
                <a:latin typeface="Calibri" charset="0"/>
                <a:ea typeface="Calibri" charset="0"/>
                <a:cs typeface="Calibri" charset="0"/>
              </a:rPr>
              <a:t>yelp_academic_dataset_review.json</a:t>
            </a:r>
            <a:endParaRPr lang="en-US" sz="2000" dirty="0">
              <a:solidFill>
                <a:srgbClr val="13294B"/>
              </a:solidFill>
              <a:latin typeface="Calibri" charset="0"/>
              <a:ea typeface="Calibri" charset="0"/>
              <a:cs typeface="Calibri" charset="0"/>
            </a:endParaRPr>
          </a:p>
          <a:p>
            <a:pPr lvl="1">
              <a:buFont typeface="Calibri" panose="020F0502020204030204" pitchFamily="34" charset="0"/>
              <a:buChar char="‐"/>
            </a:pPr>
            <a:r>
              <a:rPr lang="en-US" sz="2000" dirty="0" err="1">
                <a:solidFill>
                  <a:srgbClr val="13294B"/>
                </a:solidFill>
                <a:latin typeface="Calibri" charset="0"/>
                <a:ea typeface="Calibri" charset="0"/>
                <a:cs typeface="Calibri" charset="0"/>
              </a:rPr>
              <a:t>yelp_academic_dataset_user.json</a:t>
            </a:r>
            <a:endParaRPr lang="en-US" sz="2000" dirty="0">
              <a:solidFill>
                <a:srgbClr val="13294B"/>
              </a:solidFill>
              <a:latin typeface="Calibri" charset="0"/>
              <a:ea typeface="Calibri" charset="0"/>
              <a:cs typeface="Calibri" charset="0"/>
            </a:endParaRPr>
          </a:p>
          <a:p>
            <a:pPr>
              <a:buFont typeface="Arial" panose="020B0604020202020204" pitchFamily="34" charset="0"/>
              <a:buChar char="•"/>
            </a:pPr>
            <a:r>
              <a:rPr lang="en-US" sz="2400" dirty="0">
                <a:solidFill>
                  <a:srgbClr val="13294B"/>
                </a:solidFill>
                <a:latin typeface="Calibri" charset="0"/>
                <a:ea typeface="Calibri" charset="0"/>
                <a:cs typeface="Calibri" charset="0"/>
              </a:rPr>
              <a:t>Parse yelp dataset: </a:t>
            </a:r>
          </a:p>
          <a:p>
            <a:pPr marL="0" indent="0">
              <a:buNone/>
            </a:pPr>
            <a:r>
              <a:rPr lang="en-US" sz="2400" b="1" dirty="0">
                <a:solidFill>
                  <a:srgbClr val="13294B"/>
                </a:solidFill>
                <a:latin typeface="Calibri" charset="0"/>
                <a:ea typeface="Calibri" charset="0"/>
                <a:cs typeface="Calibri" charset="0"/>
              </a:rPr>
              <a:t>	</a:t>
            </a:r>
            <a:r>
              <a:rPr lang="it-IT" sz="2400" b="1" dirty="0">
                <a:solidFill>
                  <a:srgbClr val="13294B"/>
                </a:solidFill>
                <a:latin typeface="Calibri" charset="0"/>
                <a:ea typeface="Calibri" charset="0"/>
                <a:cs typeface="Calibri" charset="0"/>
              </a:rPr>
              <a:t>python src/parse_dataset.py</a:t>
            </a:r>
          </a:p>
          <a:p>
            <a:pPr>
              <a:buFont typeface="Arial" panose="020B0604020202020204" pitchFamily="34" charset="0"/>
              <a:buChar char="•"/>
            </a:pPr>
            <a:r>
              <a:rPr lang="en-US" sz="2400" dirty="0">
                <a:solidFill>
                  <a:srgbClr val="13294B"/>
                </a:solidFill>
                <a:latin typeface="Calibri" charset="0"/>
                <a:ea typeface="Calibri" charset="0"/>
                <a:cs typeface="Calibri" charset="0"/>
              </a:rPr>
              <a:t>Check the topics all the reviews cover and the topic of each review:</a:t>
            </a:r>
          </a:p>
          <a:p>
            <a:pPr marL="0" indent="0">
              <a:buNone/>
            </a:pPr>
            <a:r>
              <a:rPr lang="en-US" sz="2400" dirty="0">
                <a:solidFill>
                  <a:srgbClr val="13294B"/>
                </a:solidFill>
                <a:latin typeface="Calibri" charset="0"/>
                <a:ea typeface="Calibri" charset="0"/>
                <a:cs typeface="Calibri" charset="0"/>
              </a:rPr>
              <a:t>	</a:t>
            </a:r>
            <a:r>
              <a:rPr lang="en-US" sz="2400" b="1" dirty="0">
                <a:solidFill>
                  <a:srgbClr val="13294B"/>
                </a:solidFill>
                <a:latin typeface="Calibri" charset="0"/>
                <a:ea typeface="Calibri" charset="0"/>
                <a:cs typeface="Calibri" charset="0"/>
              </a:rPr>
              <a:t>python src/adjustment_based_on_topics.py</a:t>
            </a:r>
          </a:p>
          <a:p>
            <a:pPr>
              <a:buFont typeface="Arial" panose="020B0604020202020204" pitchFamily="34" charset="0"/>
              <a:buChar char="•"/>
            </a:pPr>
            <a:r>
              <a:rPr lang="en-US" sz="2400" dirty="0">
                <a:solidFill>
                  <a:srgbClr val="13294B"/>
                </a:solidFill>
                <a:latin typeface="Calibri" charset="0"/>
                <a:ea typeface="Calibri" charset="0"/>
                <a:cs typeface="Calibri" charset="0"/>
              </a:rPr>
              <a:t>Tag whether a topic is food related or not. Open </a:t>
            </a:r>
            <a:r>
              <a:rPr lang="en-US" sz="2400" b="1" dirty="0">
                <a:solidFill>
                  <a:srgbClr val="13294B"/>
                </a:solidFill>
                <a:latin typeface="Calibri" charset="0"/>
                <a:ea typeface="Calibri" charset="0"/>
                <a:cs typeface="Calibri" charset="0"/>
              </a:rPr>
              <a:t>output/mined_topics.csv </a:t>
            </a:r>
            <a:r>
              <a:rPr lang="en-US" sz="2400" dirty="0">
                <a:solidFill>
                  <a:srgbClr val="13294B"/>
                </a:solidFill>
                <a:latin typeface="Calibri" charset="0"/>
                <a:ea typeface="Calibri" charset="0"/>
                <a:cs typeface="Calibri" charset="0"/>
              </a:rPr>
              <a:t>and fill up the 3rd column. Enter 1 if user thinks this topic is food related, enter 0 if user thinks this topic is not food related.</a:t>
            </a:r>
          </a:p>
          <a:p>
            <a:pPr marL="0" indent="0">
              <a:buNone/>
            </a:pPr>
            <a:endParaRPr lang="it-IT" sz="2400" b="1" dirty="0">
              <a:solidFill>
                <a:srgbClr val="13294B"/>
              </a:solidFill>
              <a:latin typeface="Calibri" charset="0"/>
              <a:ea typeface="Calibri" charset="0"/>
              <a:cs typeface="Calibri" charset="0"/>
            </a:endParaRPr>
          </a:p>
          <a:p>
            <a:pPr marL="457200" lvl="1" indent="0">
              <a:buNone/>
            </a:pPr>
            <a:endParaRPr lang="en-US" sz="1600" dirty="0">
              <a:solidFill>
                <a:srgbClr val="13294B"/>
              </a:solidFill>
              <a:latin typeface="Calibri" charset="0"/>
              <a:ea typeface="Calibri" charset="0"/>
              <a:cs typeface="Calibri" charset="0"/>
            </a:endParaRPr>
          </a:p>
        </p:txBody>
      </p:sp>
    </p:spTree>
    <p:extLst>
      <p:ext uri="{BB962C8B-B14F-4D97-AF65-F5344CB8AC3E}">
        <p14:creationId xmlns:p14="http://schemas.microsoft.com/office/powerpoint/2010/main" val="3818004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03044" y="370138"/>
            <a:ext cx="7045036" cy="1143000"/>
          </a:xfrm>
        </p:spPr>
        <p:txBody>
          <a:bodyPr/>
          <a:lstStyle/>
          <a:p>
            <a:r>
              <a:rPr lang="en-US" b="1" dirty="0"/>
              <a:t>How to Use: (cont’d)</a:t>
            </a:r>
            <a:br>
              <a:rPr lang="en-US" b="1" dirty="0"/>
            </a:br>
            <a:br>
              <a:rPr lang="en-US" dirty="0"/>
            </a:br>
            <a:endParaRPr lang="en-US" dirty="0">
              <a:solidFill>
                <a:srgbClr val="13294B"/>
              </a:solidFill>
              <a:latin typeface="Calibri" panose="020F0502020204030204" pitchFamily="34" charset="0"/>
              <a:cs typeface="Calibri" panose="020F0502020204030204" pitchFamily="34" charset="0"/>
            </a:endParaRPr>
          </a:p>
        </p:txBody>
      </p:sp>
      <p:sp>
        <p:nvSpPr>
          <p:cNvPr id="7" name="Content Placeholder 2"/>
          <p:cNvSpPr>
            <a:spLocks noGrp="1"/>
          </p:cNvSpPr>
          <p:nvPr>
            <p:ph idx="1"/>
          </p:nvPr>
        </p:nvSpPr>
        <p:spPr>
          <a:xfrm>
            <a:off x="644370" y="1259609"/>
            <a:ext cx="10115365" cy="5449009"/>
          </a:xfrm>
        </p:spPr>
        <p:txBody>
          <a:bodyPr/>
          <a:lstStyle/>
          <a:p>
            <a:pPr>
              <a:buFont typeface="Arial" panose="020B0604020202020204" pitchFamily="34" charset="0"/>
              <a:buChar char="•"/>
            </a:pPr>
            <a:r>
              <a:rPr lang="en-US" sz="2400" dirty="0">
                <a:solidFill>
                  <a:srgbClr val="13294B"/>
                </a:solidFill>
                <a:latin typeface="Calibri" charset="0"/>
                <a:ea typeface="Calibri" charset="0"/>
                <a:cs typeface="Calibri" charset="0"/>
              </a:rPr>
              <a:t>Adjust business rating:</a:t>
            </a:r>
          </a:p>
          <a:p>
            <a:pPr marL="0" indent="0">
              <a:buNone/>
            </a:pPr>
            <a:r>
              <a:rPr lang="en-US" sz="2400" b="1" dirty="0">
                <a:solidFill>
                  <a:srgbClr val="13294B"/>
                </a:solidFill>
                <a:latin typeface="Calibri" charset="0"/>
                <a:ea typeface="Calibri" charset="0"/>
                <a:cs typeface="Calibri" charset="0"/>
              </a:rPr>
              <a:t>	python src/review_adjustment.py</a:t>
            </a:r>
          </a:p>
          <a:p>
            <a:pPr>
              <a:buFont typeface="Arial" panose="020B0604020202020204" pitchFamily="34" charset="0"/>
              <a:buChar char="•"/>
            </a:pPr>
            <a:r>
              <a:rPr lang="en-US" sz="2400" dirty="0">
                <a:solidFill>
                  <a:srgbClr val="13294B"/>
                </a:solidFill>
                <a:latin typeface="Calibri" charset="0"/>
                <a:cs typeface="Calibri" charset="0"/>
              </a:rPr>
              <a:t>Find the best dish names:</a:t>
            </a:r>
          </a:p>
          <a:p>
            <a:pPr marL="0" indent="0">
              <a:buNone/>
            </a:pPr>
            <a:r>
              <a:rPr lang="en-US" sz="2400" b="1" dirty="0">
                <a:solidFill>
                  <a:srgbClr val="13294B"/>
                </a:solidFill>
                <a:latin typeface="Calibri" charset="0"/>
                <a:cs typeface="Calibri" charset="0"/>
              </a:rPr>
              <a:t>	python src/best_dishes.py</a:t>
            </a:r>
          </a:p>
          <a:p>
            <a:pPr marL="0" indent="0">
              <a:buNone/>
            </a:pPr>
            <a:endParaRPr lang="en-US" sz="2400" dirty="0">
              <a:solidFill>
                <a:srgbClr val="13294B"/>
              </a:solidFill>
              <a:latin typeface="Calibri" charset="0"/>
              <a:cs typeface="Calibri" charset="0"/>
            </a:endParaRPr>
          </a:p>
          <a:p>
            <a:pPr marL="0" indent="0">
              <a:buNone/>
            </a:pPr>
            <a:endParaRPr lang="it-IT" sz="2400" b="1" dirty="0">
              <a:solidFill>
                <a:srgbClr val="13294B"/>
              </a:solidFill>
              <a:latin typeface="Calibri" charset="0"/>
              <a:ea typeface="Calibri" charset="0"/>
              <a:cs typeface="Calibri" charset="0"/>
            </a:endParaRPr>
          </a:p>
          <a:p>
            <a:pPr marL="457200" lvl="1" indent="0">
              <a:buNone/>
            </a:pPr>
            <a:endParaRPr lang="en-US" sz="1600" dirty="0">
              <a:solidFill>
                <a:srgbClr val="13294B"/>
              </a:solidFill>
              <a:latin typeface="Calibri" charset="0"/>
              <a:ea typeface="Calibri" charset="0"/>
              <a:cs typeface="Calibri" charset="0"/>
            </a:endParaRPr>
          </a:p>
        </p:txBody>
      </p:sp>
      <p:sp>
        <p:nvSpPr>
          <p:cNvPr id="2" name="Rectangle 1">
            <a:extLst>
              <a:ext uri="{FF2B5EF4-FFF2-40B4-BE49-F238E27FC236}">
                <a16:creationId xmlns:a16="http://schemas.microsoft.com/office/drawing/2014/main" id="{D3A94079-74B6-40DF-9653-7CA4AF1C4084}"/>
              </a:ext>
            </a:extLst>
          </p:cNvPr>
          <p:cNvSpPr>
            <a:spLocks noChangeArrowheads="1"/>
          </p:cNvSpPr>
          <p:nvPr/>
        </p:nvSpPr>
        <p:spPr bwMode="auto">
          <a:xfrm>
            <a:off x="0" y="-338554"/>
            <a:ext cx="65" cy="677108"/>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0167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854291" y="370138"/>
            <a:ext cx="7045036" cy="1143000"/>
          </a:xfrm>
        </p:spPr>
        <p:txBody>
          <a:bodyPr/>
          <a:lstStyle/>
          <a:p>
            <a:r>
              <a:rPr lang="en-US" b="1" dirty="0"/>
              <a:t>Results:</a:t>
            </a:r>
            <a:br>
              <a:rPr lang="en-US" b="1" dirty="0"/>
            </a:br>
            <a:br>
              <a:rPr lang="en-US" dirty="0"/>
            </a:br>
            <a:endParaRPr lang="en-US" dirty="0">
              <a:solidFill>
                <a:srgbClr val="13294B"/>
              </a:solidFill>
              <a:latin typeface="Calibri" panose="020F0502020204030204" pitchFamily="34" charset="0"/>
              <a:cs typeface="Calibri" panose="020F0502020204030204" pitchFamily="34" charset="0"/>
            </a:endParaRPr>
          </a:p>
        </p:txBody>
      </p:sp>
      <p:sp>
        <p:nvSpPr>
          <p:cNvPr id="7" name="Content Placeholder 2"/>
          <p:cNvSpPr>
            <a:spLocks noGrp="1"/>
          </p:cNvSpPr>
          <p:nvPr>
            <p:ph idx="1"/>
          </p:nvPr>
        </p:nvSpPr>
        <p:spPr>
          <a:xfrm>
            <a:off x="644370" y="1259609"/>
            <a:ext cx="10115365" cy="5449009"/>
          </a:xfrm>
        </p:spPr>
        <p:txBody>
          <a:bodyPr/>
          <a:lstStyle/>
          <a:p>
            <a:pPr>
              <a:buFont typeface="Arial" panose="020B0604020202020204" pitchFamily="34" charset="0"/>
              <a:buChar char="•"/>
            </a:pPr>
            <a:r>
              <a:rPr lang="en-US" sz="2400" dirty="0">
                <a:solidFill>
                  <a:srgbClr val="13294B"/>
                </a:solidFill>
                <a:latin typeface="Calibri" charset="0"/>
                <a:ea typeface="Calibri" charset="0"/>
                <a:cs typeface="Calibri" charset="0"/>
              </a:rPr>
              <a:t>A classifier is created to identify if a review is positive or negative. Using the training and testing data from 1-star and 5-star reviews, we achieved a classifier with:</a:t>
            </a:r>
          </a:p>
          <a:p>
            <a:pPr lvl="1">
              <a:buFont typeface="Calibri" panose="020F0502020204030204" pitchFamily="34" charset="0"/>
              <a:buChar char="‐"/>
            </a:pPr>
            <a:r>
              <a:rPr lang="en-US" sz="2000" dirty="0">
                <a:solidFill>
                  <a:srgbClr val="13294B"/>
                </a:solidFill>
                <a:latin typeface="Calibri" charset="0"/>
                <a:ea typeface="Calibri" charset="0"/>
                <a:cs typeface="Calibri" charset="0"/>
              </a:rPr>
              <a:t>AUC score:0.947; Macro precision: 0.97; Macro recall: 0.947; F1: 0.958.</a:t>
            </a:r>
          </a:p>
          <a:p>
            <a:pPr>
              <a:buFont typeface="Arial" panose="020B0604020202020204" pitchFamily="34" charset="0"/>
              <a:buChar char="•"/>
            </a:pPr>
            <a:r>
              <a:rPr lang="en-US" sz="2400" dirty="0">
                <a:solidFill>
                  <a:srgbClr val="13294B"/>
                </a:solidFill>
                <a:latin typeface="Calibri" charset="0"/>
                <a:cs typeface="Calibri" charset="0"/>
              </a:rPr>
              <a:t>Adjusted business review rating is generated in file: </a:t>
            </a:r>
            <a:r>
              <a:rPr lang="en-US" sz="2400" b="1" dirty="0">
                <a:solidFill>
                  <a:srgbClr val="13294B"/>
                </a:solidFill>
                <a:latin typeface="Calibri" charset="0"/>
                <a:cs typeface="Calibri" charset="0"/>
              </a:rPr>
              <a:t>output/adjusted_review_result.csv</a:t>
            </a:r>
          </a:p>
          <a:p>
            <a:pPr lvl="1">
              <a:buFont typeface="Calibri" panose="020F0502020204030204" pitchFamily="34" charset="0"/>
              <a:buChar char="‐"/>
            </a:pPr>
            <a:r>
              <a:rPr lang="en-US" sz="2000" dirty="0">
                <a:solidFill>
                  <a:srgbClr val="13294B"/>
                </a:solidFill>
                <a:latin typeface="Calibri" charset="0"/>
                <a:cs typeface="Calibri" charset="0"/>
              </a:rPr>
              <a:t>Column </a:t>
            </a:r>
            <a:r>
              <a:rPr lang="en-US" sz="2000" i="1" dirty="0" err="1">
                <a:solidFill>
                  <a:srgbClr val="13294B"/>
                </a:solidFill>
                <a:latin typeface="Calibri" charset="0"/>
                <a:cs typeface="Calibri" charset="0"/>
              </a:rPr>
              <a:t>exact_review_from_user</a:t>
            </a:r>
            <a:r>
              <a:rPr lang="en-US" sz="2000" i="1" dirty="0">
                <a:solidFill>
                  <a:srgbClr val="13294B"/>
                </a:solidFill>
                <a:latin typeface="Calibri" charset="0"/>
                <a:cs typeface="Calibri" charset="0"/>
              </a:rPr>
              <a:t> </a:t>
            </a:r>
            <a:r>
              <a:rPr lang="en-US" sz="2000" dirty="0">
                <a:solidFill>
                  <a:srgbClr val="13294B"/>
                </a:solidFill>
                <a:latin typeface="Calibri" charset="0"/>
                <a:cs typeface="Calibri" charset="0"/>
              </a:rPr>
              <a:t>lists the exact review ratings originally from Yelp. Note Yelp provides the rounded rating directly, to compare the exact original review rating, here we calculate it through averaging each individual rating from users.</a:t>
            </a:r>
          </a:p>
          <a:p>
            <a:pPr lvl="1">
              <a:buFont typeface="Calibri" panose="020F0502020204030204" pitchFamily="34" charset="0"/>
              <a:buChar char="‐"/>
            </a:pPr>
            <a:r>
              <a:rPr lang="en-US" sz="2000" dirty="0">
                <a:solidFill>
                  <a:srgbClr val="13294B"/>
                </a:solidFill>
                <a:latin typeface="Calibri" charset="0"/>
                <a:cs typeface="Calibri" charset="0"/>
              </a:rPr>
              <a:t>Column </a:t>
            </a:r>
            <a:r>
              <a:rPr lang="en-US" sz="2000" i="1" dirty="0" err="1">
                <a:solidFill>
                  <a:srgbClr val="13294B"/>
                </a:solidFill>
                <a:latin typeface="Calibri" charset="0"/>
                <a:cs typeface="Calibri" charset="0"/>
              </a:rPr>
              <a:t>adjusted_business_review_rating</a:t>
            </a:r>
            <a:r>
              <a:rPr lang="en-US" sz="2000" i="1" dirty="0">
                <a:solidFill>
                  <a:srgbClr val="13294B"/>
                </a:solidFill>
                <a:latin typeface="Calibri" charset="0"/>
                <a:cs typeface="Calibri" charset="0"/>
              </a:rPr>
              <a:t> </a:t>
            </a:r>
            <a:r>
              <a:rPr lang="en-US" sz="2000" dirty="0">
                <a:solidFill>
                  <a:srgbClr val="13294B"/>
                </a:solidFill>
                <a:latin typeface="Calibri" charset="0"/>
                <a:cs typeface="Calibri" charset="0"/>
              </a:rPr>
              <a:t>lists the review ratings after adjustment.</a:t>
            </a:r>
          </a:p>
          <a:p>
            <a:pPr lvl="1">
              <a:buFont typeface="Calibri" panose="020F0502020204030204" pitchFamily="34" charset="0"/>
              <a:buChar char="‐"/>
            </a:pPr>
            <a:r>
              <a:rPr lang="en-US" sz="2000" dirty="0">
                <a:solidFill>
                  <a:srgbClr val="13294B"/>
                </a:solidFill>
                <a:latin typeface="Calibri" charset="0"/>
                <a:cs typeface="Calibri" charset="0"/>
              </a:rPr>
              <a:t>Columns [</a:t>
            </a:r>
            <a:r>
              <a:rPr lang="en-US" sz="2000" i="1" dirty="0" err="1">
                <a:solidFill>
                  <a:srgbClr val="13294B"/>
                </a:solidFill>
                <a:latin typeface="Calibri" charset="0"/>
                <a:cs typeface="Calibri" charset="0"/>
              </a:rPr>
              <a:t>adj_based_on_food_review_count</a:t>
            </a:r>
            <a:r>
              <a:rPr lang="en-US" sz="2000" i="1" dirty="0">
                <a:solidFill>
                  <a:srgbClr val="13294B"/>
                </a:solidFill>
                <a:latin typeface="Calibri" charset="0"/>
                <a:cs typeface="Calibri" charset="0"/>
              </a:rPr>
              <a:t>, </a:t>
            </a:r>
            <a:r>
              <a:rPr lang="en-US" sz="2000" i="1" dirty="0" err="1">
                <a:solidFill>
                  <a:srgbClr val="13294B"/>
                </a:solidFill>
                <a:latin typeface="Calibri" charset="0"/>
                <a:cs typeface="Calibri" charset="0"/>
              </a:rPr>
              <a:t>adj_based_on_total_review_count</a:t>
            </a:r>
            <a:r>
              <a:rPr lang="en-US" sz="2000" i="1" dirty="0">
                <a:solidFill>
                  <a:srgbClr val="13294B"/>
                </a:solidFill>
                <a:latin typeface="Calibri" charset="0"/>
                <a:cs typeface="Calibri" charset="0"/>
              </a:rPr>
              <a:t>, </a:t>
            </a:r>
            <a:r>
              <a:rPr lang="en-US" sz="2000" i="1" dirty="0" err="1">
                <a:solidFill>
                  <a:srgbClr val="13294B"/>
                </a:solidFill>
                <a:latin typeface="Calibri" charset="0"/>
                <a:cs typeface="Calibri" charset="0"/>
              </a:rPr>
              <a:t>adj_based_on_elite_status</a:t>
            </a:r>
            <a:r>
              <a:rPr lang="en-US" sz="2000" i="1" dirty="0">
                <a:solidFill>
                  <a:srgbClr val="13294B"/>
                </a:solidFill>
                <a:latin typeface="Calibri" charset="0"/>
                <a:cs typeface="Calibri" charset="0"/>
              </a:rPr>
              <a:t>, </a:t>
            </a:r>
            <a:r>
              <a:rPr lang="en-US" sz="2000" i="1" dirty="0" err="1">
                <a:solidFill>
                  <a:srgbClr val="13294B"/>
                </a:solidFill>
                <a:latin typeface="Calibri" charset="0"/>
                <a:cs typeface="Calibri" charset="0"/>
              </a:rPr>
              <a:t>adj_based_on_useful_count</a:t>
            </a:r>
            <a:r>
              <a:rPr lang="en-US" sz="2000" i="1" dirty="0">
                <a:solidFill>
                  <a:srgbClr val="13294B"/>
                </a:solidFill>
                <a:latin typeface="Calibri" charset="0"/>
                <a:cs typeface="Calibri" charset="0"/>
              </a:rPr>
              <a:t>, </a:t>
            </a:r>
            <a:r>
              <a:rPr lang="en-US" sz="2000" i="1" dirty="0" err="1">
                <a:solidFill>
                  <a:srgbClr val="13294B"/>
                </a:solidFill>
                <a:latin typeface="Calibri" charset="0"/>
                <a:cs typeface="Calibri" charset="0"/>
              </a:rPr>
              <a:t>adj_based_on_avg_rating</a:t>
            </a:r>
            <a:r>
              <a:rPr lang="en-US" sz="2000" i="1" dirty="0">
                <a:solidFill>
                  <a:srgbClr val="13294B"/>
                </a:solidFill>
                <a:latin typeface="Calibri" charset="0"/>
                <a:cs typeface="Calibri" charset="0"/>
              </a:rPr>
              <a:t>, </a:t>
            </a:r>
            <a:r>
              <a:rPr lang="en-US" sz="2000" i="1" dirty="0" err="1">
                <a:solidFill>
                  <a:srgbClr val="13294B"/>
                </a:solidFill>
                <a:latin typeface="Calibri" charset="0"/>
                <a:cs typeface="Calibri" charset="0"/>
              </a:rPr>
              <a:t>adj_based_on_topic</a:t>
            </a:r>
            <a:r>
              <a:rPr lang="en-US" sz="2000" dirty="0">
                <a:solidFill>
                  <a:srgbClr val="13294B"/>
                </a:solidFill>
                <a:latin typeface="Calibri" charset="0"/>
                <a:cs typeface="Calibri" charset="0"/>
              </a:rPr>
              <a:t>] are the weight adjustment for each review.</a:t>
            </a:r>
          </a:p>
          <a:p>
            <a:pPr>
              <a:buFont typeface="Arial" panose="020B0604020202020204" pitchFamily="34" charset="0"/>
              <a:buChar char="•"/>
            </a:pPr>
            <a:endParaRPr lang="en-US" sz="2400" dirty="0">
              <a:solidFill>
                <a:srgbClr val="13294B"/>
              </a:solidFill>
              <a:latin typeface="Calibri" charset="0"/>
              <a:cs typeface="Calibri" charset="0"/>
            </a:endParaRPr>
          </a:p>
          <a:p>
            <a:pPr>
              <a:buFont typeface="Arial" panose="020B0604020202020204" pitchFamily="34" charset="0"/>
              <a:buChar char="•"/>
            </a:pPr>
            <a:endParaRPr lang="en-US" sz="2400" dirty="0">
              <a:solidFill>
                <a:srgbClr val="13294B"/>
              </a:solidFill>
              <a:latin typeface="Calibri" charset="0"/>
              <a:cs typeface="Calibri" charset="0"/>
            </a:endParaRPr>
          </a:p>
          <a:p>
            <a:pPr marL="0" indent="0">
              <a:buNone/>
            </a:pPr>
            <a:endParaRPr lang="it-IT" sz="2400" b="1" dirty="0">
              <a:solidFill>
                <a:srgbClr val="13294B"/>
              </a:solidFill>
              <a:latin typeface="Calibri" charset="0"/>
              <a:ea typeface="Calibri" charset="0"/>
              <a:cs typeface="Calibri" charset="0"/>
            </a:endParaRPr>
          </a:p>
          <a:p>
            <a:pPr marL="457200" lvl="1" indent="0">
              <a:buNone/>
            </a:pPr>
            <a:endParaRPr lang="en-US" sz="1600" dirty="0">
              <a:solidFill>
                <a:srgbClr val="13294B"/>
              </a:solidFill>
              <a:latin typeface="Calibri" charset="0"/>
              <a:ea typeface="Calibri" charset="0"/>
              <a:cs typeface="Calibri" charset="0"/>
            </a:endParaRPr>
          </a:p>
        </p:txBody>
      </p:sp>
      <p:sp>
        <p:nvSpPr>
          <p:cNvPr id="2" name="Rectangle 1">
            <a:extLst>
              <a:ext uri="{FF2B5EF4-FFF2-40B4-BE49-F238E27FC236}">
                <a16:creationId xmlns:a16="http://schemas.microsoft.com/office/drawing/2014/main" id="{D3A94079-74B6-40DF-9653-7CA4AF1C4084}"/>
              </a:ext>
            </a:extLst>
          </p:cNvPr>
          <p:cNvSpPr>
            <a:spLocks noChangeArrowheads="1"/>
          </p:cNvSpPr>
          <p:nvPr/>
        </p:nvSpPr>
        <p:spPr bwMode="auto">
          <a:xfrm>
            <a:off x="0" y="-338554"/>
            <a:ext cx="65" cy="677108"/>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4251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49036" y="355607"/>
            <a:ext cx="7045036" cy="1143000"/>
          </a:xfrm>
        </p:spPr>
        <p:txBody>
          <a:bodyPr/>
          <a:lstStyle/>
          <a:p>
            <a:r>
              <a:rPr lang="en-US" b="1" dirty="0"/>
              <a:t>Results: (cont’d)</a:t>
            </a:r>
            <a:br>
              <a:rPr lang="en-US" b="1" dirty="0"/>
            </a:br>
            <a:br>
              <a:rPr lang="en-US" dirty="0"/>
            </a:br>
            <a:endParaRPr lang="en-US" dirty="0">
              <a:solidFill>
                <a:srgbClr val="13294B"/>
              </a:solidFill>
              <a:latin typeface="Calibri" panose="020F0502020204030204" pitchFamily="34" charset="0"/>
              <a:cs typeface="Calibri" panose="020F0502020204030204" pitchFamily="34" charset="0"/>
            </a:endParaRPr>
          </a:p>
        </p:txBody>
      </p:sp>
      <p:sp>
        <p:nvSpPr>
          <p:cNvPr id="7" name="Content Placeholder 2"/>
          <p:cNvSpPr>
            <a:spLocks noGrp="1"/>
          </p:cNvSpPr>
          <p:nvPr>
            <p:ph idx="1"/>
          </p:nvPr>
        </p:nvSpPr>
        <p:spPr>
          <a:xfrm>
            <a:off x="644370" y="1259609"/>
            <a:ext cx="10115365" cy="5449009"/>
          </a:xfrm>
        </p:spPr>
        <p:txBody>
          <a:bodyPr/>
          <a:lstStyle/>
          <a:p>
            <a:pPr>
              <a:buFont typeface="Arial" panose="020B0604020202020204" pitchFamily="34" charset="0"/>
              <a:buChar char="•"/>
            </a:pPr>
            <a:r>
              <a:rPr lang="en-US" sz="2400" dirty="0">
                <a:solidFill>
                  <a:srgbClr val="13294B"/>
                </a:solidFill>
                <a:latin typeface="Calibri" charset="0"/>
                <a:ea typeface="Calibri" charset="0"/>
                <a:cs typeface="Calibri" charset="0"/>
              </a:rPr>
              <a:t>Comparing the rating before and after adjustment:</a:t>
            </a:r>
          </a:p>
          <a:p>
            <a:pPr lvl="1">
              <a:buFont typeface="Calibri" panose="020F0502020204030204" pitchFamily="34" charset="0"/>
              <a:buChar char="‐"/>
            </a:pPr>
            <a:r>
              <a:rPr lang="en-US" sz="2000" dirty="0">
                <a:solidFill>
                  <a:srgbClr val="13294B"/>
                </a:solidFill>
                <a:latin typeface="Calibri" charset="0"/>
                <a:ea typeface="Calibri" charset="0"/>
                <a:cs typeface="Calibri" charset="0"/>
              </a:rPr>
              <a:t>Max rating addition: 0.28</a:t>
            </a:r>
          </a:p>
          <a:p>
            <a:pPr lvl="1">
              <a:buFont typeface="Calibri" panose="020F0502020204030204" pitchFamily="34" charset="0"/>
              <a:buChar char="‐"/>
            </a:pPr>
            <a:r>
              <a:rPr lang="en-US" sz="2000" dirty="0">
                <a:solidFill>
                  <a:srgbClr val="13294B"/>
                </a:solidFill>
                <a:latin typeface="Calibri" charset="0"/>
                <a:cs typeface="Calibri" charset="0"/>
              </a:rPr>
              <a:t>Max rating reduction: 0.27</a:t>
            </a:r>
          </a:p>
          <a:p>
            <a:pPr lvl="1">
              <a:buFont typeface="Calibri" panose="020F0502020204030204" pitchFamily="34" charset="0"/>
              <a:buChar char="‐"/>
            </a:pPr>
            <a:r>
              <a:rPr lang="en-US" sz="2000" dirty="0">
                <a:solidFill>
                  <a:srgbClr val="13294B"/>
                </a:solidFill>
                <a:latin typeface="Calibri" charset="0"/>
                <a:cs typeface="Calibri" charset="0"/>
              </a:rPr>
              <a:t>Average rating change: +0.017</a:t>
            </a:r>
          </a:p>
          <a:p>
            <a:pPr>
              <a:buFont typeface="Arial" panose="020B0604020202020204" pitchFamily="34" charset="0"/>
              <a:buChar char="•"/>
            </a:pPr>
            <a:r>
              <a:rPr lang="en-US" sz="2400" dirty="0">
                <a:solidFill>
                  <a:srgbClr val="13294B"/>
                </a:solidFill>
                <a:latin typeface="Calibri" charset="0"/>
                <a:cs typeface="Calibri" charset="0"/>
              </a:rPr>
              <a:t>Below are the restaurants and their business id with maximum addition and reduction:</a:t>
            </a:r>
          </a:p>
          <a:p>
            <a:pPr>
              <a:buFont typeface="Arial" panose="020B0604020202020204" pitchFamily="34" charset="0"/>
              <a:buChar char="•"/>
            </a:pPr>
            <a:endParaRPr lang="en-US" sz="2400" dirty="0">
              <a:solidFill>
                <a:srgbClr val="13294B"/>
              </a:solidFill>
              <a:latin typeface="Calibri" charset="0"/>
              <a:cs typeface="Calibri" charset="0"/>
            </a:endParaRPr>
          </a:p>
          <a:p>
            <a:pPr>
              <a:buFont typeface="Arial" panose="020B0604020202020204" pitchFamily="34" charset="0"/>
              <a:buChar char="•"/>
            </a:pPr>
            <a:endParaRPr lang="en-US" sz="2400" dirty="0">
              <a:solidFill>
                <a:srgbClr val="13294B"/>
              </a:solidFill>
              <a:latin typeface="Calibri" charset="0"/>
              <a:cs typeface="Calibri" charset="0"/>
            </a:endParaRPr>
          </a:p>
          <a:p>
            <a:pPr marL="0" indent="0">
              <a:buNone/>
            </a:pPr>
            <a:endParaRPr lang="it-IT" sz="2400" b="1" dirty="0">
              <a:solidFill>
                <a:srgbClr val="13294B"/>
              </a:solidFill>
              <a:latin typeface="Calibri" charset="0"/>
              <a:ea typeface="Calibri" charset="0"/>
              <a:cs typeface="Calibri" charset="0"/>
            </a:endParaRPr>
          </a:p>
          <a:p>
            <a:pPr marL="457200" lvl="1" indent="0">
              <a:buNone/>
            </a:pPr>
            <a:endParaRPr lang="en-US" sz="1600" dirty="0">
              <a:solidFill>
                <a:srgbClr val="13294B"/>
              </a:solidFill>
              <a:latin typeface="Calibri" charset="0"/>
              <a:ea typeface="Calibri" charset="0"/>
              <a:cs typeface="Calibri" charset="0"/>
            </a:endParaRPr>
          </a:p>
        </p:txBody>
      </p:sp>
      <p:sp>
        <p:nvSpPr>
          <p:cNvPr id="2" name="Rectangle 1">
            <a:extLst>
              <a:ext uri="{FF2B5EF4-FFF2-40B4-BE49-F238E27FC236}">
                <a16:creationId xmlns:a16="http://schemas.microsoft.com/office/drawing/2014/main" id="{D3A94079-74B6-40DF-9653-7CA4AF1C4084}"/>
              </a:ext>
            </a:extLst>
          </p:cNvPr>
          <p:cNvSpPr>
            <a:spLocks noChangeArrowheads="1"/>
          </p:cNvSpPr>
          <p:nvPr/>
        </p:nvSpPr>
        <p:spPr bwMode="auto">
          <a:xfrm>
            <a:off x="0" y="-338554"/>
            <a:ext cx="65" cy="677108"/>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id="{9BFA4EB9-F8D7-4697-99D4-E8E16FBFE91C}"/>
              </a:ext>
            </a:extLst>
          </p:cNvPr>
          <p:cNvGraphicFramePr>
            <a:graphicFrameLocks noGrp="1"/>
          </p:cNvGraphicFramePr>
          <p:nvPr>
            <p:extLst>
              <p:ext uri="{D42A27DB-BD31-4B8C-83A1-F6EECF244321}">
                <p14:modId xmlns:p14="http://schemas.microsoft.com/office/powerpoint/2010/main" val="1222607144"/>
              </p:ext>
            </p:extLst>
          </p:nvPr>
        </p:nvGraphicFramePr>
        <p:xfrm>
          <a:off x="938227" y="3807006"/>
          <a:ext cx="6494668" cy="2059639"/>
        </p:xfrm>
        <a:graphic>
          <a:graphicData uri="http://schemas.openxmlformats.org/drawingml/2006/table">
            <a:tbl>
              <a:tblPr/>
              <a:tblGrid>
                <a:gridCol w="3814843">
                  <a:extLst>
                    <a:ext uri="{9D8B030D-6E8A-4147-A177-3AD203B41FA5}">
                      <a16:colId xmlns:a16="http://schemas.microsoft.com/office/drawing/2014/main" val="1272657265"/>
                    </a:ext>
                  </a:extLst>
                </a:gridCol>
                <a:gridCol w="2679825">
                  <a:extLst>
                    <a:ext uri="{9D8B030D-6E8A-4147-A177-3AD203B41FA5}">
                      <a16:colId xmlns:a16="http://schemas.microsoft.com/office/drawing/2014/main" val="2147266350"/>
                    </a:ext>
                  </a:extLst>
                </a:gridCol>
              </a:tblGrid>
              <a:tr h="385136">
                <a:tc>
                  <a:txBody>
                    <a:bodyPr/>
                    <a:lstStyle/>
                    <a:p>
                      <a:pPr algn="ctr"/>
                      <a:r>
                        <a:rPr lang="en-US" b="1">
                          <a:effectLst/>
                        </a:rPr>
                        <a:t>Restaurant</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en-US" b="1">
                          <a:effectLst/>
                        </a:rPr>
                        <a:t>Rating Adjustment</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500009403"/>
                  </a:ext>
                </a:extLst>
              </a:tr>
              <a:tr h="987957">
                <a:tc>
                  <a:txBody>
                    <a:bodyPr/>
                    <a:lstStyle/>
                    <a:p>
                      <a:pPr algn="ctr"/>
                      <a:r>
                        <a:rPr lang="en-US" dirty="0" err="1">
                          <a:effectLst/>
                        </a:rPr>
                        <a:t>Qwik's</a:t>
                      </a:r>
                      <a:r>
                        <a:rPr lang="en-US" dirty="0">
                          <a:effectLst/>
                        </a:rPr>
                        <a:t> Chinese Bistro_46LhKfz6MPaLYoS0jegsdw</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en-US" dirty="0">
                          <a:effectLst/>
                        </a:rPr>
                        <a:t>-0.271</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785990902"/>
                  </a:ext>
                </a:extLst>
              </a:tr>
              <a:tr h="686546">
                <a:tc>
                  <a:txBody>
                    <a:bodyPr/>
                    <a:lstStyle/>
                    <a:p>
                      <a:pPr algn="ctr"/>
                      <a:r>
                        <a:rPr lang="en-US">
                          <a:effectLst/>
                        </a:rPr>
                        <a:t>Yunnan Garden_dVhGY-mNwTWQzK01Zxuclw</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pPr algn="ctr"/>
                      <a:r>
                        <a:rPr lang="en-US" dirty="0">
                          <a:effectLst/>
                        </a:rPr>
                        <a:t>0.284</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664033321"/>
                  </a:ext>
                </a:extLst>
              </a:tr>
            </a:tbl>
          </a:graphicData>
        </a:graphic>
      </p:graphicFrame>
    </p:spTree>
    <p:extLst>
      <p:ext uri="{BB962C8B-B14F-4D97-AF65-F5344CB8AC3E}">
        <p14:creationId xmlns:p14="http://schemas.microsoft.com/office/powerpoint/2010/main" val="4160141195"/>
      </p:ext>
    </p:extLst>
  </p:cSld>
  <p:clrMapOvr>
    <a:masterClrMapping/>
  </p:clrMapOvr>
</p:sld>
</file>

<file path=ppt/theme/theme1.xml><?xml version="1.0" encoding="utf-8"?>
<a:theme xmlns:a="http://schemas.openxmlformats.org/drawingml/2006/main" name="Office Theme">
  <a:themeElements>
    <a:clrScheme name="University Of Illinois">
      <a:dk1>
        <a:srgbClr val="131F33"/>
      </a:dk1>
      <a:lt1>
        <a:srgbClr val="FFFFFF"/>
      </a:lt1>
      <a:dk2>
        <a:srgbClr val="FA6300"/>
      </a:dk2>
      <a:lt2>
        <a:srgbClr val="FAFAFA"/>
      </a:lt2>
      <a:accent1>
        <a:srgbClr val="131F33"/>
      </a:accent1>
      <a:accent2>
        <a:srgbClr val="FA6300"/>
      </a:accent2>
      <a:accent3>
        <a:srgbClr val="555555"/>
      </a:accent3>
      <a:accent4>
        <a:srgbClr val="888888"/>
      </a:accent4>
      <a:accent5>
        <a:srgbClr val="4BACC6"/>
      </a:accent5>
      <a:accent6>
        <a:srgbClr val="F79646"/>
      </a:accent6>
      <a:hlink>
        <a:srgbClr val="666666"/>
      </a:hlink>
      <a:folHlink>
        <a:srgbClr val="AAAAAA"/>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827</TotalTime>
  <Words>1104</Words>
  <Application>Microsoft Office PowerPoint</Application>
  <PresentationFormat>Widescreen</PresentationFormat>
  <Paragraphs>138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Courier New</vt:lpstr>
      <vt:lpstr>Georgia</vt:lpstr>
      <vt:lpstr>Wingdings</vt:lpstr>
      <vt:lpstr>Office Theme</vt:lpstr>
      <vt:lpstr>MCSDS CS410 Project Authentic Cuisine Detector</vt:lpstr>
      <vt:lpstr>Introduction:</vt:lpstr>
      <vt:lpstr>Implementation:  </vt:lpstr>
      <vt:lpstr>Implementation: (cont’d)  </vt:lpstr>
      <vt:lpstr>Installations and Dependencies:</vt:lpstr>
      <vt:lpstr>How to Use:  </vt:lpstr>
      <vt:lpstr>How to Use: (cont’d)  </vt:lpstr>
      <vt:lpstr>Results:  </vt:lpstr>
      <vt:lpstr>Results: (cont’d)  </vt:lpstr>
      <vt:lpstr>Results: (cont’d)  </vt:lpstr>
      <vt:lpstr>Results: (cont’d)  </vt:lpstr>
      <vt:lpstr>Developers: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Hoerr</dc:creator>
  <cp:lastModifiedBy>Yi Xu</cp:lastModifiedBy>
  <cp:revision>51</cp:revision>
  <dcterms:created xsi:type="dcterms:W3CDTF">2016-01-13T21:18:08Z</dcterms:created>
  <dcterms:modified xsi:type="dcterms:W3CDTF">2018-12-16T14:38:04Z</dcterms:modified>
</cp:coreProperties>
</file>