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4" r:id="rId3"/>
    <p:sldId id="282" r:id="rId4"/>
    <p:sldId id="283" r:id="rId5"/>
    <p:sldId id="287" r:id="rId6"/>
    <p:sldId id="257" r:id="rId7"/>
    <p:sldId id="296" r:id="rId8"/>
    <p:sldId id="271" r:id="rId9"/>
    <p:sldId id="304" r:id="rId10"/>
    <p:sldId id="306" r:id="rId11"/>
    <p:sldId id="258" r:id="rId12"/>
    <p:sldId id="273" r:id="rId13"/>
    <p:sldId id="286" r:id="rId14"/>
    <p:sldId id="299" r:id="rId15"/>
    <p:sldId id="294" r:id="rId16"/>
    <p:sldId id="290" r:id="rId17"/>
    <p:sldId id="288" r:id="rId18"/>
    <p:sldId id="291" r:id="rId19"/>
    <p:sldId id="279" r:id="rId20"/>
    <p:sldId id="298" r:id="rId21"/>
    <p:sldId id="300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D2C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8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 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 quest UI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454" y="2010229"/>
            <a:ext cx="5135092" cy="448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004454" y="2010229"/>
            <a:ext cx="5135092" cy="4484914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75942" y="2416628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18</a:t>
            </a:r>
            <a:endParaRPr lang="en-US" sz="700" dirty="0"/>
          </a:p>
        </p:txBody>
      </p:sp>
      <p:pic>
        <p:nvPicPr>
          <p:cNvPr id="2051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4514" y="2375355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1624" y="3272180"/>
            <a:ext cx="380319" cy="3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161" y="3505203"/>
            <a:ext cx="222022" cy="22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78044" y="3011712"/>
            <a:ext cx="3387914" cy="261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96654" y="4415573"/>
            <a:ext cx="507438" cy="507438"/>
          </a:xfrm>
          <a:prstGeom prst="rect">
            <a:avLst/>
          </a:prstGeom>
          <a:noFill/>
        </p:spPr>
      </p:pic>
      <p:pic>
        <p:nvPicPr>
          <p:cNvPr id="11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4092" y="4587308"/>
            <a:ext cx="309109" cy="30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 l="59794" t="67343" r="36506" b="25758"/>
          <a:stretch>
            <a:fillRect/>
          </a:stretch>
        </p:blipFill>
        <p:spPr bwMode="auto">
          <a:xfrm>
            <a:off x="3969659" y="4784271"/>
            <a:ext cx="125362" cy="18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5" cy="38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UI-*Rep 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97396" y="4597217"/>
            <a:ext cx="859861" cy="821169"/>
          </a:xfrm>
          <a:prstGeom prst="roundRect">
            <a:avLst>
              <a:gd name="adj" fmla="val 73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834743" y="3874416"/>
            <a:ext cx="1654629" cy="1052286"/>
          </a:xfrm>
          <a:prstGeom prst="wedgeRoundRectCallout">
            <a:avLst>
              <a:gd name="adj1" fmla="val -33114"/>
              <a:gd name="adj2" fmla="val 6456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Trash can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Lab decoration, add 1        on purchase.</a:t>
            </a:r>
          </a:p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34743" y="4296227"/>
            <a:ext cx="1654629" cy="280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5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9749" y="4618988"/>
            <a:ext cx="222022" cy="22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0403" y="5086078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3441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UI-*Rep </a:t>
            </a:r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1708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235" y="4396966"/>
            <a:ext cx="222022" cy="22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7257" y="4273278"/>
            <a:ext cx="507438" cy="507438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5225143" y="2645907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18</a:t>
            </a:r>
            <a:endParaRPr lang="en-US" sz="700" dirty="0"/>
          </a:p>
        </p:txBody>
      </p:sp>
      <p:pic>
        <p:nvPicPr>
          <p:cNvPr id="30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715" y="2604634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3441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UI-*Rep </a:t>
            </a:r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1708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8299" y="4432935"/>
            <a:ext cx="507438" cy="507438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5225143" y="2645907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19</a:t>
            </a:r>
            <a:endParaRPr lang="en-US" sz="700" dirty="0"/>
          </a:p>
        </p:txBody>
      </p:sp>
      <p:pic>
        <p:nvPicPr>
          <p:cNvPr id="30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3715" y="2604634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894946" y="4236996"/>
            <a:ext cx="116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+1 </a:t>
            </a:r>
            <a:r>
              <a:rPr lang="en-US" sz="800" dirty="0" smtClean="0">
                <a:solidFill>
                  <a:srgbClr val="00B0F0"/>
                </a:solidFill>
              </a:rPr>
              <a:t>CSI Rep</a:t>
            </a:r>
            <a:endParaRPr lang="en-US" sz="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A: Case UI as Rep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need to accumulate enough rep to progress to the next case</a:t>
            </a:r>
          </a:p>
          <a:p>
            <a:r>
              <a:rPr lang="en-US" dirty="0" smtClean="0"/>
              <a:t>Otherwise player will be stuck at previous case with all location available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Rep and without Miami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player to Lab instead of next case</a:t>
            </a:r>
          </a:p>
          <a:p>
            <a:r>
              <a:rPr lang="en-US" dirty="0" smtClean="0"/>
              <a:t>Have Horatio (or an icon on Main UI) in lab to switch to next case</a:t>
            </a:r>
          </a:p>
          <a:p>
            <a:r>
              <a:rPr lang="en-US" dirty="0" smtClean="0"/>
              <a:t>Player can still dig the rest of the tile and finish quests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4429157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51708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C:\Users\ling-yi.li\Desktop\snapshot_2012_8_3_17_8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121378" y="3623580"/>
            <a:ext cx="382386" cy="837293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5225143" y="2645907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19</a:t>
            </a:r>
            <a:endParaRPr lang="en-US" sz="700" dirty="0"/>
          </a:p>
        </p:txBody>
      </p:sp>
      <p:pic>
        <p:nvPicPr>
          <p:cNvPr id="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3715" y="2604634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0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989" y="4079886"/>
            <a:ext cx="507438" cy="507438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4143149" y="3294102"/>
            <a:ext cx="329478" cy="32947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D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06798" y="2868722"/>
            <a:ext cx="101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New case available!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858" y="3135085"/>
            <a:ext cx="2126343" cy="94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shows after player finishes a case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5123" idx="3"/>
          </p:cNvCxnSpPr>
          <p:nvPr/>
        </p:nvCxnSpPr>
        <p:spPr>
          <a:xfrm>
            <a:off x="2235201" y="3607486"/>
            <a:ext cx="1886177" cy="434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don’t have enough rep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4429157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351708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25143" y="2645907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19</a:t>
            </a:r>
            <a:endParaRPr lang="en-US" sz="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9506" y="2944359"/>
            <a:ext cx="2622323" cy="273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4391" y="5035278"/>
            <a:ext cx="507438" cy="507438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3824515" y="3396343"/>
            <a:ext cx="1560848" cy="740228"/>
          </a:xfrm>
          <a:prstGeom prst="roundRect">
            <a:avLst>
              <a:gd name="adj" fmla="val 4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30         to unlock this case</a:t>
            </a:r>
            <a:endParaRPr lang="en-US" sz="1200" dirty="0"/>
          </a:p>
        </p:txBody>
      </p:sp>
      <p:pic>
        <p:nvPicPr>
          <p:cNvPr id="18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3715" y="2604634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5578" y="3566207"/>
            <a:ext cx="222022" cy="222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have enough rep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4429157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351708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25143" y="2645907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40</a:t>
            </a:r>
            <a:endParaRPr lang="en-US" sz="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9506" y="2944359"/>
            <a:ext cx="2622323" cy="273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4391" y="5035278"/>
            <a:ext cx="507438" cy="507438"/>
          </a:xfrm>
          <a:prstGeom prst="rect">
            <a:avLst/>
          </a:prstGeom>
          <a:noFill/>
        </p:spPr>
      </p:pic>
      <p:pic>
        <p:nvPicPr>
          <p:cNvPr id="18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3715" y="2604634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4154005" y="5472410"/>
            <a:ext cx="969538" cy="261610"/>
            <a:chOff x="3071802" y="5134762"/>
            <a:chExt cx="1352550" cy="360841"/>
          </a:xfrm>
        </p:grpSpPr>
        <p:grpSp>
          <p:nvGrpSpPr>
            <p:cNvPr id="13" name="Group 19"/>
            <p:cNvGrpSpPr/>
            <p:nvPr/>
          </p:nvGrpSpPr>
          <p:grpSpPr>
            <a:xfrm>
              <a:off x="3071802" y="5134763"/>
              <a:ext cx="1352550" cy="285750"/>
              <a:chOff x="214282" y="3584018"/>
              <a:chExt cx="1352550" cy="285750"/>
            </a:xfrm>
          </p:grpSpPr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14282" y="3584018"/>
                <a:ext cx="13525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 l="6692" r="63732"/>
              <a:stretch>
                <a:fillRect/>
              </a:stretch>
            </p:blipFill>
            <p:spPr bwMode="auto">
              <a:xfrm>
                <a:off x="657212" y="3584018"/>
                <a:ext cx="400024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071802" y="5134762"/>
              <a:ext cx="1323975" cy="360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 Play : 30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5030" y="5533304"/>
            <a:ext cx="134936" cy="13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7937" y="3381829"/>
            <a:ext cx="1596454" cy="7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player will have enough rep to next case if he finish all quests within a case</a:t>
            </a:r>
          </a:p>
          <a:p>
            <a:pPr lvl="1"/>
            <a:r>
              <a:rPr lang="en-US" dirty="0" smtClean="0"/>
              <a:t>We can use rep quest to guide player do things we want, such as charge shields</a:t>
            </a:r>
          </a:p>
          <a:p>
            <a:r>
              <a:rPr lang="en-US" dirty="0" smtClean="0"/>
              <a:t>Player </a:t>
            </a:r>
            <a:r>
              <a:rPr lang="en-US" dirty="0" smtClean="0"/>
              <a:t>will always have several rep quest to be finished</a:t>
            </a:r>
          </a:p>
          <a:p>
            <a:pPr lvl="1"/>
            <a:r>
              <a:rPr lang="en-US" dirty="0" smtClean="0"/>
              <a:t>Complete requirement for these quests will increase progressively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 (House)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2167" y="2521852"/>
            <a:ext cx="907143" cy="341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Middle of a case</a:t>
            </a:r>
            <a:endParaRPr lang="en-US" sz="1050" dirty="0"/>
          </a:p>
        </p:txBody>
      </p:sp>
      <p:sp>
        <p:nvSpPr>
          <p:cNvPr id="6" name="Flowchart: Decision 5"/>
          <p:cNvSpPr/>
          <p:nvPr/>
        </p:nvSpPr>
        <p:spPr>
          <a:xfrm>
            <a:off x="1930395" y="2351309"/>
            <a:ext cx="1828798" cy="68217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Enough Favor Point?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67852" y="3773709"/>
            <a:ext cx="115388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Send to Ward and earn FP</a:t>
            </a:r>
            <a:endParaRPr lang="en-US" sz="1050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2474680" y="3403595"/>
            <a:ext cx="74022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80107" y="2521852"/>
            <a:ext cx="1436915" cy="341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Consume FP and move on case</a:t>
            </a:r>
            <a:endParaRPr lang="en-US" sz="1050" dirty="0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>
            <a:off x="3759193" y="2692395"/>
            <a:ext cx="4209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1589310" y="2692395"/>
            <a:ext cx="341085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7" idx="1"/>
            <a:endCxn id="6" idx="1"/>
          </p:cNvCxnSpPr>
          <p:nvPr/>
        </p:nvCxnSpPr>
        <p:spPr>
          <a:xfrm rot="10800000">
            <a:off x="1930396" y="2692395"/>
            <a:ext cx="337457" cy="1309914"/>
          </a:xfrm>
          <a:prstGeom prst="bentConnector3">
            <a:avLst>
              <a:gd name="adj1" fmla="val 16774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Snip Same Side Corner Rectangle 24"/>
          <p:cNvSpPr/>
          <p:nvPr/>
        </p:nvSpPr>
        <p:spPr>
          <a:xfrm rot="10800000">
            <a:off x="551536" y="2336793"/>
            <a:ext cx="5210629" cy="731745"/>
          </a:xfrm>
          <a:prstGeom prst="snip2SameRect">
            <a:avLst>
              <a:gd name="adj1" fmla="val 20830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91223" y="3039511"/>
            <a:ext cx="44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59193" y="2692395"/>
            <a:ext cx="44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25" idx="2"/>
            <a:endCxn id="37" idx="1"/>
          </p:cNvCxnSpPr>
          <p:nvPr/>
        </p:nvCxnSpPr>
        <p:spPr>
          <a:xfrm flipV="1">
            <a:off x="5762165" y="2598796"/>
            <a:ext cx="780145" cy="10386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310" y="2229464"/>
            <a:ext cx="1825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 with </a:t>
            </a:r>
          </a:p>
          <a:p>
            <a:pPr algn="ctr"/>
            <a:r>
              <a:rPr lang="en-US" sz="1400" dirty="0" smtClean="0"/>
              <a:t>favor points</a:t>
            </a:r>
          </a:p>
          <a:p>
            <a:pPr algn="ctr"/>
            <a:r>
              <a:rPr lang="en-US" sz="1400" dirty="0" smtClean="0"/>
              <a:t>(progress in case)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206995" y="4454313"/>
            <a:ext cx="907143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Give Medicine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>
          <a:xfrm>
            <a:off x="6356859" y="4454313"/>
            <a:ext cx="907143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Lab Treatment</a:t>
            </a:r>
            <a:endParaRPr 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2162619" y="3439882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-request item</a:t>
            </a:r>
          </a:p>
          <a:p>
            <a:r>
              <a:rPr lang="en-US" sz="700" dirty="0" smtClean="0"/>
              <a:t>+Favor Point</a:t>
            </a:r>
            <a:endParaRPr 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4963885" y="4120486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-medicine</a:t>
            </a:r>
          </a:p>
          <a:p>
            <a:r>
              <a:rPr lang="en-US" sz="700" dirty="0" smtClean="0"/>
              <a:t>+request item</a:t>
            </a:r>
            <a:endParaRPr 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6295563" y="4120486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-energy</a:t>
            </a:r>
          </a:p>
          <a:p>
            <a:r>
              <a:rPr lang="en-US" sz="700" dirty="0" smtClean="0"/>
              <a:t>+money</a:t>
            </a:r>
            <a:endParaRPr lang="en-US" sz="700" dirty="0"/>
          </a:p>
        </p:txBody>
      </p:sp>
      <p:sp>
        <p:nvSpPr>
          <p:cNvPr id="64" name="Rectangle 63"/>
          <p:cNvSpPr/>
          <p:nvPr/>
        </p:nvSpPr>
        <p:spPr>
          <a:xfrm>
            <a:off x="7594598" y="4454313"/>
            <a:ext cx="907143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</a:t>
            </a:r>
          </a:p>
          <a:p>
            <a:pPr algn="ctr"/>
            <a:r>
              <a:rPr lang="en-US" sz="1050" dirty="0" smtClean="0"/>
              <a:t>medicine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7289011" y="4120486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-energy, money</a:t>
            </a:r>
          </a:p>
          <a:p>
            <a:r>
              <a:rPr lang="en-US" sz="700" dirty="0" smtClean="0"/>
              <a:t>+medicine</a:t>
            </a:r>
            <a:endParaRPr lang="en-US" sz="700" dirty="0"/>
          </a:p>
        </p:txBody>
      </p:sp>
      <p:grpSp>
        <p:nvGrpSpPr>
          <p:cNvPr id="3" name="Group 72"/>
          <p:cNvGrpSpPr/>
          <p:nvPr/>
        </p:nvGrpSpPr>
        <p:grpSpPr>
          <a:xfrm>
            <a:off x="5783937" y="5303400"/>
            <a:ext cx="2052986" cy="457199"/>
            <a:chOff x="3984169" y="4361544"/>
            <a:chExt cx="2052986" cy="457199"/>
          </a:xfrm>
        </p:grpSpPr>
        <p:sp>
          <p:nvSpPr>
            <p:cNvPr id="71" name="Rectangle 70"/>
            <p:cNvSpPr/>
            <p:nvPr/>
          </p:nvSpPr>
          <p:spPr>
            <a:xfrm>
              <a:off x="3984169" y="4361544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Matching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30012" y="4361544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Catching</a:t>
              </a:r>
              <a:endParaRPr lang="en-US" sz="1050" dirty="0"/>
            </a:p>
          </p:txBody>
        </p:sp>
      </p:grpSp>
      <p:cxnSp>
        <p:nvCxnSpPr>
          <p:cNvPr id="74" name="Shape 39"/>
          <p:cNvCxnSpPr>
            <a:stCxn id="51" idx="2"/>
          </p:cNvCxnSpPr>
          <p:nvPr/>
        </p:nvCxnSpPr>
        <p:spPr>
          <a:xfrm rot="16200000" flipH="1">
            <a:off x="6900947" y="4820995"/>
            <a:ext cx="391888" cy="5729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hape 39"/>
          <p:cNvCxnSpPr>
            <a:stCxn id="51" idx="2"/>
          </p:cNvCxnSpPr>
          <p:nvPr/>
        </p:nvCxnSpPr>
        <p:spPr>
          <a:xfrm rot="5400000">
            <a:off x="6328026" y="4820995"/>
            <a:ext cx="391888" cy="57292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>
            <a:off x="1588515" y="3316510"/>
            <a:ext cx="1981204" cy="1030519"/>
          </a:xfrm>
          <a:prstGeom prst="snip2SameRect">
            <a:avLst>
              <a:gd name="adj1" fmla="val 20830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1"/>
            <a:endCxn id="38" idx="0"/>
          </p:cNvCxnSpPr>
          <p:nvPr/>
        </p:nvCxnSpPr>
        <p:spPr>
          <a:xfrm rot="16200000" flipH="1">
            <a:off x="2450764" y="4475381"/>
            <a:ext cx="256706" cy="1"/>
          </a:xfrm>
          <a:prstGeom prst="straightConnector1">
            <a:avLst/>
          </a:prstGeom>
          <a:ln>
            <a:prstDash val="solid"/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1401644" y="4603735"/>
            <a:ext cx="235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 to earn FP</a:t>
            </a:r>
          </a:p>
          <a:p>
            <a:pPr algn="ctr"/>
            <a:r>
              <a:rPr lang="en-US" sz="1400" dirty="0" smtClean="0"/>
              <a:t>(open loop)</a:t>
            </a:r>
            <a:endParaRPr lang="en-US" sz="1400" dirty="0"/>
          </a:p>
        </p:txBody>
      </p:sp>
      <p:sp>
        <p:nvSpPr>
          <p:cNvPr id="69" name="Snip Same Side Corner Rectangle 68"/>
          <p:cNvSpPr/>
          <p:nvPr/>
        </p:nvSpPr>
        <p:spPr>
          <a:xfrm>
            <a:off x="4888476" y="4002310"/>
            <a:ext cx="3798324" cy="1890490"/>
          </a:xfrm>
          <a:prstGeom prst="snip2SameRect">
            <a:avLst>
              <a:gd name="adj1" fmla="val 8546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3" idx="2"/>
            <a:endCxn id="69" idx="3"/>
          </p:cNvCxnSpPr>
          <p:nvPr/>
        </p:nvCxnSpPr>
        <p:spPr>
          <a:xfrm rot="5400000">
            <a:off x="6673690" y="3888360"/>
            <a:ext cx="227899" cy="1"/>
          </a:xfrm>
          <a:prstGeom prst="straightConnector1">
            <a:avLst/>
          </a:prstGeom>
          <a:ln>
            <a:prstDash val="solid"/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5610165" y="3251191"/>
            <a:ext cx="235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 without FP</a:t>
            </a:r>
          </a:p>
          <a:p>
            <a:pPr algn="ctr"/>
            <a:r>
              <a:rPr lang="en-US" sz="1400" dirty="0" smtClean="0"/>
              <a:t>(open loop)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B: Questioning as rep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normal case </a:t>
            </a:r>
            <a:r>
              <a:rPr lang="en-US" dirty="0" smtClean="0"/>
              <a:t>flow (from one case to the next)</a:t>
            </a:r>
            <a:endParaRPr lang="en-US" dirty="0" smtClean="0"/>
          </a:p>
          <a:p>
            <a:r>
              <a:rPr lang="en-US" dirty="0" smtClean="0"/>
              <a:t>Player </a:t>
            </a:r>
            <a:r>
              <a:rPr lang="en-US" dirty="0" smtClean="0"/>
              <a:t>need spend CSI rep to ask question</a:t>
            </a:r>
          </a:p>
          <a:p>
            <a:pPr lvl="1"/>
            <a:r>
              <a:rPr lang="en-US" dirty="0" smtClean="0"/>
              <a:t>Implement 1: keep the guessing question mechanic</a:t>
            </a:r>
          </a:p>
          <a:p>
            <a:pPr lvl="1"/>
            <a:r>
              <a:rPr lang="en-US" dirty="0" smtClean="0"/>
              <a:t>Implement 2: make the questioning linear, only the right question available</a:t>
            </a:r>
          </a:p>
          <a:p>
            <a:r>
              <a:rPr lang="en-US" dirty="0" smtClean="0"/>
              <a:t>Otherwise player will be stuck at previous case with all location available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endParaRPr lang="en-US" dirty="0"/>
          </a:p>
        </p:txBody>
      </p:sp>
      <p:pic>
        <p:nvPicPr>
          <p:cNvPr id="6" name="Picture 2" descr="C:\Users\ling-yi.li\Desktop\snapshot_2012_8_6_10_4_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708" y="2285992"/>
            <a:ext cx="4429156" cy="3886343"/>
          </a:xfrm>
          <a:prstGeom prst="rect">
            <a:avLst/>
          </a:prstGeom>
          <a:noFill/>
        </p:spPr>
      </p:pic>
      <p:pic>
        <p:nvPicPr>
          <p:cNvPr id="8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801" y="3520510"/>
            <a:ext cx="134936" cy="13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115" y="4262893"/>
            <a:ext cx="134936" cy="13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751" y="5010379"/>
            <a:ext cx="134936" cy="1349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5225143" y="2631393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0</a:t>
            </a:r>
            <a:endParaRPr lang="en-US" sz="700" dirty="0"/>
          </a:p>
        </p:txBody>
      </p:sp>
      <p:pic>
        <p:nvPicPr>
          <p:cNvPr id="12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3715" y="2590120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3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9051" y="4262893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UI-not enough rep </a:t>
            </a:r>
            <a:endParaRPr lang="en-US" dirty="0"/>
          </a:p>
        </p:txBody>
      </p:sp>
      <p:pic>
        <p:nvPicPr>
          <p:cNvPr id="6" name="Picture 2" descr="C:\Users\ling-yi.li\Desktop\snapshot_2012_8_6_10_4_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708" y="2285992"/>
            <a:ext cx="4429156" cy="3886343"/>
          </a:xfrm>
          <a:prstGeom prst="rect">
            <a:avLst/>
          </a:prstGeom>
          <a:noFill/>
        </p:spPr>
      </p:pic>
      <p:pic>
        <p:nvPicPr>
          <p:cNvPr id="8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801" y="3520510"/>
            <a:ext cx="134936" cy="13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115" y="4262893"/>
            <a:ext cx="134936" cy="13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751" y="5010379"/>
            <a:ext cx="134936" cy="1349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5225143" y="2631393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0</a:t>
            </a:r>
            <a:endParaRPr lang="en-US" sz="700" dirty="0"/>
          </a:p>
        </p:txBody>
      </p:sp>
      <p:pic>
        <p:nvPicPr>
          <p:cNvPr id="12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3715" y="2590120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3041422" y="2947078"/>
            <a:ext cx="3055257" cy="219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6546" y="2947078"/>
            <a:ext cx="3050134" cy="1814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Need more CSI Rep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875236" y="2947078"/>
            <a:ext cx="224971" cy="1814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pic>
        <p:nvPicPr>
          <p:cNvPr id="1026" name="Picture 2" descr="C:\Users\ling-yi.li\Desktop\snapshot_2012_8_3_17_8_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3127830" y="3325598"/>
            <a:ext cx="732971" cy="1604954"/>
          </a:xfrm>
          <a:prstGeom prst="rect">
            <a:avLst/>
          </a:prstGeom>
          <a:noFill/>
        </p:spPr>
      </p:pic>
      <p:pic>
        <p:nvPicPr>
          <p:cNvPr id="17" name="Picture 2" descr="C:\Users\ling-yi.li\Desktop\snapshot_2012_8_3_17_8_16.png"/>
          <p:cNvPicPr>
            <a:picLocks noChangeAspect="1" noChangeArrowheads="1"/>
          </p:cNvPicPr>
          <p:nvPr/>
        </p:nvPicPr>
        <p:blipFill>
          <a:blip r:embed="rId5"/>
          <a:srcRect r="93762"/>
          <a:stretch>
            <a:fillRect/>
          </a:stretch>
        </p:blipFill>
        <p:spPr bwMode="auto">
          <a:xfrm flipH="1">
            <a:off x="3860799" y="3325598"/>
            <a:ext cx="471714" cy="1604954"/>
          </a:xfrm>
          <a:prstGeom prst="rect">
            <a:avLst/>
          </a:prstGeom>
          <a:noFill/>
        </p:spPr>
      </p:pic>
      <p:pic>
        <p:nvPicPr>
          <p:cNvPr id="16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608" y="3830017"/>
            <a:ext cx="466214" cy="466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4434115" y="3325598"/>
            <a:ext cx="1531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You need CSI rep in order to ask the question, get some now?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89926" y="4756447"/>
            <a:ext cx="1070434" cy="253932"/>
            <a:chOff x="0" y="0"/>
            <a:chExt cx="1533304" cy="363737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1533304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6"/>
            <a:srcRect l="62230" r="16187"/>
            <a:stretch>
              <a:fillRect/>
            </a:stretch>
          </p:blipFill>
          <p:spPr bwMode="auto">
            <a:xfrm>
              <a:off x="519108" y="0"/>
              <a:ext cx="447538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2"/>
            <p:cNvSpPr txBox="1"/>
            <p:nvPr/>
          </p:nvSpPr>
          <p:spPr>
            <a:xfrm>
              <a:off x="180967" y="23"/>
              <a:ext cx="1143009" cy="3637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30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1121" y="4104484"/>
            <a:ext cx="368043" cy="36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4948084" y="4472527"/>
            <a:ext cx="5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0/1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 (Miami) Pt.1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82167" y="2521852"/>
            <a:ext cx="907143" cy="341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End of a case</a:t>
            </a:r>
            <a:endParaRPr lang="en-US" sz="1050" dirty="0"/>
          </a:p>
        </p:txBody>
      </p:sp>
      <p:sp>
        <p:nvSpPr>
          <p:cNvPr id="82" name="Flowchart: Decision 81"/>
          <p:cNvSpPr/>
          <p:nvPr/>
        </p:nvSpPr>
        <p:spPr>
          <a:xfrm>
            <a:off x="1930395" y="2351309"/>
            <a:ext cx="1828798" cy="68217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Enough Rep?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4180107" y="2521852"/>
            <a:ext cx="1436915" cy="341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Consume Rep and move on case</a:t>
            </a:r>
            <a:endParaRPr lang="en-US" sz="1050" dirty="0"/>
          </a:p>
        </p:txBody>
      </p:sp>
      <p:cxnSp>
        <p:nvCxnSpPr>
          <p:cNvPr id="86" name="Straight Arrow Connector 85"/>
          <p:cNvCxnSpPr>
            <a:stCxn id="82" idx="3"/>
            <a:endCxn id="85" idx="1"/>
          </p:cNvCxnSpPr>
          <p:nvPr/>
        </p:nvCxnSpPr>
        <p:spPr>
          <a:xfrm>
            <a:off x="3759193" y="2692395"/>
            <a:ext cx="4209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3"/>
            <a:endCxn id="82" idx="1"/>
          </p:cNvCxnSpPr>
          <p:nvPr/>
        </p:nvCxnSpPr>
        <p:spPr>
          <a:xfrm>
            <a:off x="1589310" y="2692395"/>
            <a:ext cx="341085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Snip Same Side Corner Rectangle 88"/>
          <p:cNvSpPr/>
          <p:nvPr/>
        </p:nvSpPr>
        <p:spPr>
          <a:xfrm rot="10800000">
            <a:off x="551536" y="2336793"/>
            <a:ext cx="5210629" cy="731745"/>
          </a:xfrm>
          <a:prstGeom prst="snip2SameRect">
            <a:avLst>
              <a:gd name="adj1" fmla="val 20830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844795" y="3033480"/>
            <a:ext cx="44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759193" y="2692395"/>
            <a:ext cx="44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89" idx="2"/>
            <a:endCxn id="93" idx="1"/>
          </p:cNvCxnSpPr>
          <p:nvPr/>
        </p:nvCxnSpPr>
        <p:spPr>
          <a:xfrm flipV="1">
            <a:off x="5762165" y="2598796"/>
            <a:ext cx="780145" cy="10386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42310" y="2229464"/>
            <a:ext cx="1825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 with </a:t>
            </a:r>
          </a:p>
          <a:p>
            <a:pPr algn="ctr"/>
            <a:r>
              <a:rPr lang="en-US" sz="1400" dirty="0" smtClean="0"/>
              <a:t>rep</a:t>
            </a:r>
          </a:p>
          <a:p>
            <a:pPr algn="ctr"/>
            <a:r>
              <a:rPr lang="en-US" sz="1400" dirty="0" smtClean="0"/>
              <a:t>(progress in case)</a:t>
            </a:r>
            <a:endParaRPr lang="en-US" sz="1400" dirty="0"/>
          </a:p>
        </p:txBody>
      </p:sp>
      <p:sp>
        <p:nvSpPr>
          <p:cNvPr id="113" name="Snip Same Side Corner Rectangle 112"/>
          <p:cNvSpPr/>
          <p:nvPr/>
        </p:nvSpPr>
        <p:spPr>
          <a:xfrm>
            <a:off x="355602" y="3643075"/>
            <a:ext cx="3077026" cy="2416639"/>
          </a:xfrm>
          <a:prstGeom prst="snip2SameRect">
            <a:avLst>
              <a:gd name="adj1" fmla="val 15710"/>
              <a:gd name="adj2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638635" y="3871674"/>
            <a:ext cx="2518221" cy="547920"/>
            <a:chOff x="899887" y="3545109"/>
            <a:chExt cx="2518221" cy="547920"/>
          </a:xfrm>
        </p:grpSpPr>
        <p:sp>
          <p:nvSpPr>
            <p:cNvPr id="114" name="Rectangle 113"/>
            <p:cNvSpPr/>
            <p:nvPr/>
          </p:nvSpPr>
          <p:spPr>
            <a:xfrm>
              <a:off x="899887" y="3545109"/>
              <a:ext cx="1153884" cy="54792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Complete empathy quest and earn Rep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64224" y="3545109"/>
              <a:ext cx="1153884" cy="54792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*Reach search milestone and earn Rep (TBD)</a:t>
              </a:r>
              <a:endParaRPr lang="en-US" sz="1050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6818077" y="743845"/>
            <a:ext cx="1153884" cy="54792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Buy Avatar item to earn Rep</a:t>
            </a:r>
            <a:endParaRPr lang="en-US" sz="1050" dirty="0"/>
          </a:p>
        </p:txBody>
      </p:sp>
      <p:sp>
        <p:nvSpPr>
          <p:cNvPr id="117" name="Rectangle 116"/>
          <p:cNvSpPr/>
          <p:nvPr/>
        </p:nvSpPr>
        <p:spPr>
          <a:xfrm>
            <a:off x="4209136" y="743845"/>
            <a:ext cx="1153884" cy="54792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Buy deco, station to earn Rep</a:t>
            </a:r>
            <a:endParaRPr lang="en-US" sz="1050" dirty="0"/>
          </a:p>
        </p:txBody>
      </p:sp>
      <p:sp>
        <p:nvSpPr>
          <p:cNvPr id="118" name="Rectangle 117"/>
          <p:cNvSpPr/>
          <p:nvPr/>
        </p:nvSpPr>
        <p:spPr>
          <a:xfrm>
            <a:off x="5537202" y="743845"/>
            <a:ext cx="1153884" cy="54792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Expand lab to earn Rep</a:t>
            </a:r>
            <a:endParaRPr lang="en-US" sz="105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762003" y="4735272"/>
            <a:ext cx="2271485" cy="457199"/>
            <a:chOff x="1023252" y="4408707"/>
            <a:chExt cx="2271485" cy="457199"/>
          </a:xfrm>
        </p:grpSpPr>
        <p:sp>
          <p:nvSpPr>
            <p:cNvPr id="120" name="Rectangle 119"/>
            <p:cNvSpPr/>
            <p:nvPr/>
          </p:nvSpPr>
          <p:spPr>
            <a:xfrm>
              <a:off x="2387594" y="4408707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Remove obstacle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3252" y="4408707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Dig tile</a:t>
              </a:r>
              <a:endParaRPr lang="en-US" sz="1050" dirty="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5552371" y="3624933"/>
            <a:ext cx="1153884" cy="54792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Complete Rep quest and earn Rep</a:t>
            </a:r>
          </a:p>
        </p:txBody>
      </p:sp>
      <p:cxnSp>
        <p:nvCxnSpPr>
          <p:cNvPr id="167" name="Shape 20"/>
          <p:cNvCxnSpPr>
            <a:stCxn id="82" idx="2"/>
            <a:endCxn id="160" idx="0"/>
          </p:cNvCxnSpPr>
          <p:nvPr/>
        </p:nvCxnSpPr>
        <p:spPr>
          <a:xfrm rot="16200000" flipH="1">
            <a:off x="4191327" y="1686947"/>
            <a:ext cx="591452" cy="3284519"/>
          </a:xfrm>
          <a:prstGeom prst="bentConnector3">
            <a:avLst>
              <a:gd name="adj1" fmla="val 720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3309271" y="6321324"/>
            <a:ext cx="2605309" cy="461665"/>
            <a:chOff x="3233053" y="5830278"/>
            <a:chExt cx="2605309" cy="461665"/>
          </a:xfrm>
        </p:grpSpPr>
        <p:sp>
          <p:nvSpPr>
            <p:cNvPr id="181" name="Rectangle 180"/>
            <p:cNvSpPr/>
            <p:nvPr/>
          </p:nvSpPr>
          <p:spPr>
            <a:xfrm>
              <a:off x="3233053" y="5830278"/>
              <a:ext cx="1052280" cy="413657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285333" y="5830278"/>
              <a:ext cx="1553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Element that good to have for CSI rep</a:t>
              </a:r>
              <a:endParaRPr lang="en-US" sz="1200" dirty="0"/>
            </a:p>
          </p:txBody>
        </p:sp>
      </p:grpSp>
      <p:cxnSp>
        <p:nvCxnSpPr>
          <p:cNvPr id="183" name="Shape 20"/>
          <p:cNvCxnSpPr>
            <a:endCxn id="82" idx="1"/>
          </p:cNvCxnSpPr>
          <p:nvPr/>
        </p:nvCxnSpPr>
        <p:spPr>
          <a:xfrm rot="5400000" flipH="1" flipV="1">
            <a:off x="1324430" y="3037111"/>
            <a:ext cx="950680" cy="26124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hape 20"/>
          <p:cNvCxnSpPr>
            <a:stCxn id="82" idx="2"/>
            <a:endCxn id="113" idx="3"/>
          </p:cNvCxnSpPr>
          <p:nvPr/>
        </p:nvCxnSpPr>
        <p:spPr>
          <a:xfrm rot="5400000">
            <a:off x="2064658" y="2862939"/>
            <a:ext cx="609594" cy="95067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Snip Same Side Corner Rectangle 195"/>
          <p:cNvSpPr/>
          <p:nvPr/>
        </p:nvSpPr>
        <p:spPr>
          <a:xfrm>
            <a:off x="3484738" y="3331023"/>
            <a:ext cx="5289149" cy="2300519"/>
          </a:xfrm>
          <a:prstGeom prst="snip2SameRect">
            <a:avLst>
              <a:gd name="adj1" fmla="val 20830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stCxn id="196" idx="1"/>
            <a:endCxn id="231" idx="0"/>
          </p:cNvCxnSpPr>
          <p:nvPr/>
        </p:nvCxnSpPr>
        <p:spPr>
          <a:xfrm rot="16200000" flipH="1">
            <a:off x="6046032" y="5714822"/>
            <a:ext cx="166562" cy="1"/>
          </a:xfrm>
          <a:prstGeom prst="straightConnector1">
            <a:avLst/>
          </a:prstGeom>
          <a:ln>
            <a:prstDash val="solid"/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0" name="Straight Arrow Connector 199"/>
          <p:cNvCxnSpPr>
            <a:stCxn id="113" idx="1"/>
            <a:endCxn id="226" idx="0"/>
          </p:cNvCxnSpPr>
          <p:nvPr/>
        </p:nvCxnSpPr>
        <p:spPr>
          <a:xfrm rot="16200000" flipH="1">
            <a:off x="1800474" y="6153354"/>
            <a:ext cx="187282" cy="1"/>
          </a:xfrm>
          <a:prstGeom prst="straightConnector1">
            <a:avLst/>
          </a:prstGeom>
          <a:ln>
            <a:prstDash val="solid"/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3" name="Shape 20"/>
          <p:cNvCxnSpPr>
            <a:stCxn id="196" idx="3"/>
            <a:endCxn id="82" idx="0"/>
          </p:cNvCxnSpPr>
          <p:nvPr/>
        </p:nvCxnSpPr>
        <p:spPr>
          <a:xfrm rot="16200000" flipV="1">
            <a:off x="3997197" y="1198906"/>
            <a:ext cx="979714" cy="3284519"/>
          </a:xfrm>
          <a:prstGeom prst="bentConnector3">
            <a:avLst>
              <a:gd name="adj1" fmla="val 12333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16642" y="6246996"/>
            <a:ext cx="235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 to earn FP</a:t>
            </a:r>
          </a:p>
          <a:p>
            <a:pPr algn="ctr"/>
            <a:r>
              <a:rPr lang="en-US" sz="1400" dirty="0" smtClean="0"/>
              <a:t>(closed loop, within case)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951840" y="5798104"/>
            <a:ext cx="235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 to earn FP</a:t>
            </a:r>
          </a:p>
          <a:p>
            <a:pPr algn="ctr"/>
            <a:r>
              <a:rPr lang="en-US" sz="1400" dirty="0" smtClean="0"/>
              <a:t>(open loop)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62005" y="5384792"/>
            <a:ext cx="907143" cy="4571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Process evidence</a:t>
            </a:r>
            <a:endParaRPr lang="en-US" sz="1050" dirty="0"/>
          </a:p>
        </p:txBody>
      </p:sp>
      <p:sp>
        <p:nvSpPr>
          <p:cNvPr id="238" name="Rectangle 237"/>
          <p:cNvSpPr/>
          <p:nvPr/>
        </p:nvSpPr>
        <p:spPr>
          <a:xfrm>
            <a:off x="2126345" y="5384792"/>
            <a:ext cx="907143" cy="4571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Question suspect</a:t>
            </a:r>
            <a:endParaRPr lang="en-US" sz="1050" dirty="0"/>
          </a:p>
        </p:txBody>
      </p:sp>
      <p:sp>
        <p:nvSpPr>
          <p:cNvPr id="252" name="Rectangle 251"/>
          <p:cNvSpPr/>
          <p:nvPr/>
        </p:nvSpPr>
        <p:spPr>
          <a:xfrm>
            <a:off x="638635" y="4637314"/>
            <a:ext cx="2518221" cy="12990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hape 20"/>
          <p:cNvCxnSpPr>
            <a:stCxn id="114" idx="2"/>
            <a:endCxn id="252" idx="0"/>
          </p:cNvCxnSpPr>
          <p:nvPr/>
        </p:nvCxnSpPr>
        <p:spPr>
          <a:xfrm rot="16200000" flipH="1">
            <a:off x="1447801" y="4187369"/>
            <a:ext cx="217720" cy="6821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hape 20"/>
          <p:cNvCxnSpPr>
            <a:stCxn id="115" idx="2"/>
            <a:endCxn id="252" idx="0"/>
          </p:cNvCxnSpPr>
          <p:nvPr/>
        </p:nvCxnSpPr>
        <p:spPr>
          <a:xfrm rot="5400000">
            <a:off x="2129970" y="4187370"/>
            <a:ext cx="217720" cy="6821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983012" y="4314364"/>
            <a:ext cx="4292603" cy="1179283"/>
            <a:chOff x="3983012" y="4314364"/>
            <a:chExt cx="4292603" cy="1179283"/>
          </a:xfrm>
        </p:grpSpPr>
        <p:sp>
          <p:nvSpPr>
            <p:cNvPr id="161" name="Rectangle 160"/>
            <p:cNvSpPr/>
            <p:nvPr/>
          </p:nvSpPr>
          <p:spPr>
            <a:xfrm>
              <a:off x="7202713" y="4394207"/>
              <a:ext cx="907143" cy="457199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Help Friend</a:t>
              </a:r>
              <a:endParaRPr lang="en-US" sz="105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36651" y="4949364"/>
              <a:ext cx="907143" cy="457199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Hoard supply</a:t>
              </a:r>
              <a:endParaRPr lang="en-US" sz="105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627908" y="4949365"/>
              <a:ext cx="907143" cy="457199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Hoard funding</a:t>
              </a:r>
              <a:endParaRPr lang="en-US" sz="105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608291" y="4949363"/>
              <a:ext cx="907143" cy="457199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Reach higher level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51096" y="4405086"/>
              <a:ext cx="907143" cy="457199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Buy deco, station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74337" y="4394207"/>
              <a:ext cx="907143" cy="457199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Expand lab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79456" y="4394207"/>
              <a:ext cx="907143" cy="457199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Buy Avatar item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83012" y="4314364"/>
              <a:ext cx="4292603" cy="117928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hape 20"/>
          <p:cNvCxnSpPr>
            <a:stCxn id="160" idx="2"/>
            <a:endCxn id="76" idx="0"/>
          </p:cNvCxnSpPr>
          <p:nvPr/>
        </p:nvCxnSpPr>
        <p:spPr>
          <a:xfrm rot="16200000" flipH="1">
            <a:off x="6058558" y="4243607"/>
            <a:ext cx="141511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 (Miami) Pt.2</a:t>
            </a:r>
            <a:endParaRPr lang="en-US" dirty="0"/>
          </a:p>
        </p:txBody>
      </p:sp>
      <p:cxnSp>
        <p:nvCxnSpPr>
          <p:cNvPr id="14" name="Shape 39"/>
          <p:cNvCxnSpPr>
            <a:stCxn id="5" idx="2"/>
            <a:endCxn id="25" idx="0"/>
          </p:cNvCxnSpPr>
          <p:nvPr/>
        </p:nvCxnSpPr>
        <p:spPr>
          <a:xfrm rot="5400000">
            <a:off x="3647594" y="3970621"/>
            <a:ext cx="968829" cy="5961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Snip Same Side Corner Rectangle 14"/>
          <p:cNvSpPr/>
          <p:nvPr/>
        </p:nvSpPr>
        <p:spPr>
          <a:xfrm>
            <a:off x="1727200" y="2817030"/>
            <a:ext cx="5450113" cy="2589541"/>
          </a:xfrm>
          <a:prstGeom prst="snip2SameRect">
            <a:avLst>
              <a:gd name="adj1" fmla="val 8546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7" idx="2"/>
            <a:endCxn id="15" idx="3"/>
          </p:cNvCxnSpPr>
          <p:nvPr/>
        </p:nvCxnSpPr>
        <p:spPr>
          <a:xfrm rot="16200000" flipH="1">
            <a:off x="4337199" y="2701971"/>
            <a:ext cx="227899" cy="2217"/>
          </a:xfrm>
          <a:prstGeom prst="straightConnector1">
            <a:avLst/>
          </a:prstGeom>
          <a:ln>
            <a:prstDash val="solid"/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272566" y="2065911"/>
            <a:ext cx="235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 without FP</a:t>
            </a:r>
          </a:p>
          <a:p>
            <a:pPr algn="ctr"/>
            <a:r>
              <a:rPr lang="en-US" sz="1400" dirty="0" smtClean="0"/>
              <a:t>(open loop)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57514" y="3327089"/>
            <a:ext cx="3345148" cy="457199"/>
            <a:chOff x="2419859" y="3327089"/>
            <a:chExt cx="3345148" cy="457199"/>
          </a:xfrm>
        </p:grpSpPr>
        <p:sp>
          <p:nvSpPr>
            <p:cNvPr id="5" name="Rectangle 4"/>
            <p:cNvSpPr/>
            <p:nvPr/>
          </p:nvSpPr>
          <p:spPr>
            <a:xfrm>
              <a:off x="3638862" y="3327089"/>
              <a:ext cx="907143" cy="457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Replay case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7864" y="3327089"/>
              <a:ext cx="907143" cy="457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Collect supply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19859" y="3327089"/>
              <a:ext cx="907143" cy="457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Visit Friend</a:t>
              </a:r>
              <a:endParaRPr lang="en-US" sz="105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56108" y="3000684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-energy</a:t>
            </a:r>
          </a:p>
          <a:p>
            <a:r>
              <a:rPr lang="en-US" sz="700" dirty="0" smtClean="0"/>
              <a:t>+supply, funding</a:t>
            </a:r>
            <a:endParaRPr 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126374" y="3000684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-energy</a:t>
            </a:r>
          </a:p>
          <a:p>
            <a:r>
              <a:rPr lang="en-US" sz="700" dirty="0" smtClean="0"/>
              <a:t>+supply</a:t>
            </a:r>
            <a:endParaRPr lang="en-US" sz="7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88027" y="4753117"/>
            <a:ext cx="4484123" cy="457199"/>
            <a:chOff x="2188027" y="4295918"/>
            <a:chExt cx="4484123" cy="457199"/>
          </a:xfrm>
        </p:grpSpPr>
        <p:sp>
          <p:nvSpPr>
            <p:cNvPr id="11" name="Rectangle 10"/>
            <p:cNvSpPr/>
            <p:nvPr/>
          </p:nvSpPr>
          <p:spPr>
            <a:xfrm>
              <a:off x="2188027" y="4295918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Dig tile</a:t>
              </a:r>
              <a:endParaRPr lang="en-US" sz="105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0354" y="4295918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Remove</a:t>
              </a:r>
            </a:p>
            <a:p>
              <a:pPr algn="ctr"/>
              <a:r>
                <a:rPr lang="en-US" sz="1050" dirty="0" smtClean="0"/>
                <a:t>obstacle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681" y="4295918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Process evidence</a:t>
              </a:r>
              <a:endParaRPr lang="en-US" sz="105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65007" y="4295918"/>
              <a:ext cx="907143" cy="45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Question suspect</a:t>
              </a:r>
              <a:endParaRPr lang="en-US" sz="1050" dirty="0"/>
            </a:p>
          </p:txBody>
        </p:sp>
      </p:grpSp>
      <p:cxnSp>
        <p:nvCxnSpPr>
          <p:cNvPr id="34" name="Shape 39"/>
          <p:cNvCxnSpPr>
            <a:stCxn id="5" idx="2"/>
            <a:endCxn id="27" idx="0"/>
          </p:cNvCxnSpPr>
          <p:nvPr/>
        </p:nvCxnSpPr>
        <p:spPr>
          <a:xfrm rot="16200000" flipH="1">
            <a:off x="4243757" y="3970620"/>
            <a:ext cx="968829" cy="5961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hape 39"/>
          <p:cNvCxnSpPr>
            <a:stCxn id="5" idx="2"/>
            <a:endCxn id="28" idx="0"/>
          </p:cNvCxnSpPr>
          <p:nvPr/>
        </p:nvCxnSpPr>
        <p:spPr>
          <a:xfrm rot="16200000" flipH="1">
            <a:off x="4839920" y="3374457"/>
            <a:ext cx="968829" cy="1788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1" idx="0"/>
          </p:cNvCxnSpPr>
          <p:nvPr/>
        </p:nvCxnSpPr>
        <p:spPr>
          <a:xfrm rot="5400000">
            <a:off x="3051430" y="3374457"/>
            <a:ext cx="968829" cy="1788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85636" y="4445340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-energy</a:t>
            </a:r>
          </a:p>
          <a:p>
            <a:r>
              <a:rPr lang="en-US" sz="700" dirty="0" smtClean="0"/>
              <a:t>+funding</a:t>
            </a:r>
            <a:endParaRPr 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3292477" y="4445340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-energy</a:t>
            </a:r>
          </a:p>
          <a:p>
            <a:r>
              <a:rPr lang="en-US" sz="700" dirty="0" smtClean="0"/>
              <a:t>+funding</a:t>
            </a:r>
            <a:endParaRPr 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7547" y="4445340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-supply</a:t>
            </a:r>
          </a:p>
          <a:p>
            <a:r>
              <a:rPr lang="en-US" sz="700" dirty="0" smtClean="0"/>
              <a:t>+progress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5640845" y="4445340"/>
            <a:ext cx="91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-energy</a:t>
            </a:r>
          </a:p>
          <a:p>
            <a:r>
              <a:rPr lang="en-US" sz="700" dirty="0" smtClean="0"/>
              <a:t>+progress</a:t>
            </a:r>
            <a:endParaRPr lang="en-US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House and Miami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 MD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CSI Miami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Main exchange between IGC and energy is outside of case</a:t>
            </a:r>
          </a:p>
          <a:p>
            <a:r>
              <a:rPr lang="en-US" dirty="0" smtClean="0"/>
              <a:t>Plenty outside case progress actions</a:t>
            </a:r>
          </a:p>
          <a:p>
            <a:pPr lvl="1"/>
            <a:r>
              <a:rPr lang="en-US" dirty="0" smtClean="0"/>
              <a:t>Beside main case, player have tons of small case to deal with</a:t>
            </a:r>
          </a:p>
          <a:p>
            <a:pPr lvl="1"/>
            <a:r>
              <a:rPr lang="en-US" dirty="0" smtClean="0"/>
              <a:t>Player need to spend IGC outside a case</a:t>
            </a:r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Main exchange between IGC and energy is inside of case</a:t>
            </a:r>
          </a:p>
          <a:p>
            <a:r>
              <a:rPr lang="en-US" dirty="0" smtClean="0"/>
              <a:t>Limited outside case progress actions</a:t>
            </a:r>
          </a:p>
          <a:p>
            <a:pPr lvl="1"/>
            <a:r>
              <a:rPr lang="en-US" dirty="0" smtClean="0"/>
              <a:t>Most of the action are inside case, need replay to access to them</a:t>
            </a:r>
          </a:p>
          <a:p>
            <a:pPr lvl="1"/>
            <a:r>
              <a:rPr lang="en-US" dirty="0" smtClean="0"/>
              <a:t>Player is not required to spend IGC outside a case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 Rep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searching more tile and spending more funding</a:t>
            </a:r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Increase location completion rate and funding spent outside a 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Quests</a:t>
            </a:r>
          </a:p>
          <a:p>
            <a:pPr lvl="1"/>
            <a:r>
              <a:rPr lang="en-US" dirty="0" smtClean="0"/>
              <a:t>Incase: empathy quest</a:t>
            </a:r>
          </a:p>
          <a:p>
            <a:pPr lvl="1"/>
            <a:r>
              <a:rPr lang="en-US" dirty="0" smtClean="0"/>
              <a:t>Outside case: rep quest</a:t>
            </a:r>
          </a:p>
          <a:p>
            <a:r>
              <a:rPr lang="en-US" dirty="0" smtClean="0"/>
              <a:t>*Rep item:</a:t>
            </a:r>
            <a:endParaRPr lang="en-US" dirty="0" smtClean="0"/>
          </a:p>
          <a:p>
            <a:pPr lvl="1"/>
            <a:r>
              <a:rPr lang="en-US" dirty="0" smtClean="0"/>
              <a:t>Deco &amp; station</a:t>
            </a:r>
          </a:p>
          <a:p>
            <a:pPr lvl="1"/>
            <a:r>
              <a:rPr lang="en-US" dirty="0" smtClean="0"/>
              <a:t>Avatar </a:t>
            </a:r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*This one is TBD, it can also be included in rep quests (e.g. quest rewards 2 rep points for buying certain items) instead of add rep points of each item.</a:t>
            </a:r>
            <a:endParaRPr lang="en-US" dirty="0" smtClean="0"/>
          </a:p>
          <a:p>
            <a:r>
              <a:rPr lang="en-US" dirty="0" smtClean="0"/>
              <a:t>Social:</a:t>
            </a:r>
          </a:p>
          <a:p>
            <a:pPr lvl="1"/>
            <a:r>
              <a:rPr lang="en-US" dirty="0" smtClean="0"/>
              <a:t>Visit friends</a:t>
            </a:r>
          </a:p>
          <a:p>
            <a:r>
              <a:rPr lang="en-US" dirty="0" smtClean="0"/>
              <a:t>*Case milestone</a:t>
            </a:r>
          </a:p>
          <a:p>
            <a:pPr lvl="1"/>
            <a:r>
              <a:rPr lang="en-US" dirty="0" smtClean="0"/>
              <a:t>*This </a:t>
            </a:r>
            <a:r>
              <a:rPr lang="en-US" dirty="0" smtClean="0"/>
              <a:t>one is TBD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UIs will be impacted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UI</a:t>
            </a:r>
          </a:p>
          <a:p>
            <a:pPr lvl="1"/>
            <a:r>
              <a:rPr lang="en-US" dirty="0" smtClean="0"/>
              <a:t>Rep icon</a:t>
            </a:r>
          </a:p>
          <a:p>
            <a:pPr lvl="1"/>
            <a:r>
              <a:rPr lang="en-US" dirty="0" smtClean="0"/>
              <a:t>*Milestone </a:t>
            </a:r>
            <a:r>
              <a:rPr lang="en-US" dirty="0" smtClean="0"/>
              <a:t>for location complete </a:t>
            </a:r>
            <a:r>
              <a:rPr lang="en-US" dirty="0" smtClean="0"/>
              <a:t>rate</a:t>
            </a:r>
            <a:endParaRPr lang="en-US" dirty="0" smtClean="0"/>
          </a:p>
          <a:p>
            <a:r>
              <a:rPr lang="en-US" dirty="0" smtClean="0"/>
              <a:t>Quest UI</a:t>
            </a:r>
          </a:p>
          <a:p>
            <a:pPr lvl="1"/>
            <a:r>
              <a:rPr lang="en-US" dirty="0" smtClean="0"/>
              <a:t>Need a quest frame with rep icon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454" y="2010229"/>
            <a:ext cx="5135092" cy="448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004454" y="2010229"/>
            <a:ext cx="5135092" cy="4484914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75942" y="2416628"/>
            <a:ext cx="384629" cy="1015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18</a:t>
            </a:r>
            <a:endParaRPr lang="en-US" sz="700" dirty="0"/>
          </a:p>
        </p:txBody>
      </p:sp>
      <p:pic>
        <p:nvPicPr>
          <p:cNvPr id="2051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4514" y="2375355"/>
            <a:ext cx="222022" cy="22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1624" y="3272180"/>
            <a:ext cx="380319" cy="3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2101624" y="3272180"/>
            <a:ext cx="382372" cy="380319"/>
          </a:xfrm>
          <a:prstGeom prst="roundRect">
            <a:avLst>
              <a:gd name="adj" fmla="val 73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161" y="3505203"/>
            <a:ext cx="222022" cy="22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5442" y="3505203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ite Status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Elite Status</Template>
  <TotalTime>730</TotalTime>
  <Words>748</Words>
  <Application>Microsoft Office PowerPoint</Application>
  <PresentationFormat>On-screen Show (4:3)</PresentationFormat>
  <Paragraphs>167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Elite Status</vt:lpstr>
      <vt:lpstr>CSI Rep</vt:lpstr>
      <vt:lpstr>Game flow (House)</vt:lpstr>
      <vt:lpstr>Game flow (Miami) Pt.1</vt:lpstr>
      <vt:lpstr>Game flow (Miami) Pt.2</vt:lpstr>
      <vt:lpstr>Comparison between House and Miami</vt:lpstr>
      <vt:lpstr>CSI Rep Goal</vt:lpstr>
      <vt:lpstr>Source of rep</vt:lpstr>
      <vt:lpstr>UIs will be impacted</vt:lpstr>
      <vt:lpstr>Main UI</vt:lpstr>
      <vt:lpstr>Rep quest UI</vt:lpstr>
      <vt:lpstr>UI-*Rep item</vt:lpstr>
      <vt:lpstr>UI-*Rep item</vt:lpstr>
      <vt:lpstr>UI-*Rep item</vt:lpstr>
      <vt:lpstr>Plan A: Case UI as Rep gate</vt:lpstr>
      <vt:lpstr>With Rep and without Miami Map</vt:lpstr>
      <vt:lpstr>UI</vt:lpstr>
      <vt:lpstr>UI don’t have enough rep</vt:lpstr>
      <vt:lpstr>UI have enough rep</vt:lpstr>
      <vt:lpstr>Rep setup</vt:lpstr>
      <vt:lpstr>Plan B: Questioning as rep gate</vt:lpstr>
      <vt:lpstr>UI </vt:lpstr>
      <vt:lpstr>UI-not enough rep 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Rep</dc:title>
  <dc:creator>ling-yi.li</dc:creator>
  <cp:lastModifiedBy>ling-yi.li</cp:lastModifiedBy>
  <cp:revision>99</cp:revision>
  <dcterms:created xsi:type="dcterms:W3CDTF">2012-08-03T03:23:21Z</dcterms:created>
  <dcterms:modified xsi:type="dcterms:W3CDTF">2012-08-06T07:19:37Z</dcterms:modified>
</cp:coreProperties>
</file>