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3" r:id="rId3"/>
  </p:sldMasterIdLst>
  <p:notesMasterIdLst>
    <p:notesMasterId r:id="rId13"/>
  </p:notesMasterIdLst>
  <p:sldIdLst>
    <p:sldId id="378" r:id="rId4"/>
    <p:sldId id="260" r:id="rId5"/>
    <p:sldId id="396" r:id="rId6"/>
    <p:sldId id="397" r:id="rId7"/>
    <p:sldId id="398" r:id="rId8"/>
    <p:sldId id="399" r:id="rId9"/>
    <p:sldId id="413" r:id="rId10"/>
    <p:sldId id="414" r:id="rId11"/>
    <p:sldId id="382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382" autoAdjust="0"/>
  </p:normalViewPr>
  <p:slideViewPr>
    <p:cSldViewPr snapToGrid="0">
      <p:cViewPr varScale="1">
        <p:scale>
          <a:sx n="117" d="100"/>
          <a:sy n="117" d="100"/>
        </p:scale>
        <p:origin x="76" y="148"/>
      </p:cViewPr>
      <p:guideLst>
        <p:guide orient="horz" pos="2160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19A9A-8D72-4E08-A592-36A5EC762D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18A264-441F-45B8-B6B9-BFD8B6A03E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59A6539-F5F5-4276-977E-8BC1AE07FA48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4100" name="幻灯片图像占位符 3">
            <a:extLst>
              <a:ext uri="{FF2B5EF4-FFF2-40B4-BE49-F238E27FC236}">
                <a16:creationId xmlns:a16="http://schemas.microsoft.com/office/drawing/2014/main" id="{BF0B4DBB-488C-4CA9-A239-D29537D3E7A6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备注占位符 4">
            <a:extLst>
              <a:ext uri="{FF2B5EF4-FFF2-40B4-BE49-F238E27FC236}">
                <a16:creationId xmlns:a16="http://schemas.microsoft.com/office/drawing/2014/main" id="{6C58D3F3-2147-4BA4-B627-BFBFE004F58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020E00-7741-4BE9-B461-E4AD685EAC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7A47D-4E13-4F05-885E-BE8809E3A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defRPr sz="1200" noProof="1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B5AB4EA-7E5D-46C7-8B0A-AF446D3E12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BEAE2-8FC1-4D34-8EEE-712C90482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15E8F-48DB-4404-BE01-3E1BC2E4F5CB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6DE95-864E-4D52-9E1B-3448F185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E2D41-EAEB-4A57-A136-C21D9166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6BD1C-C069-4829-8DB4-3E4CF093C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5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798F5-FF2E-4F09-977B-EF82AF00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7C03A-3AA7-45E4-97BA-BCE9DD40CF12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46B77-27E6-4233-906A-E4BAF623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63C66-9830-471D-A77C-21298344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2F0A-347A-4AAE-B7EA-E81291C9DA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2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B1A2D-2FD7-4240-BF21-DAEC61E7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5E937-DB8B-4875-AC5E-17AD0AABF0CB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74578-192A-40BE-828A-1E7678BA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50C46-A409-48C3-B1F9-89E32D48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1BB79-EFCF-4AF5-B413-4EDEDF661D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97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F6E13-7F3E-43C8-A874-162E4820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94646-DB7E-4B86-8E70-C80F608F3BAD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822A0-2FC1-4CB0-9DCA-EE4839408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CF2299-2858-4F75-A0C1-1413C74C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7B33D-FBCB-4319-831B-B38F5D9160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FE6D8-545B-419D-B73C-2DE30711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33428-4075-4D9F-94DD-82043436CD46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C5490-D36D-4465-B899-041939A3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C2517-5245-454F-88D3-DFD49AF7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5B7E-3F4F-4827-B459-7B7B336C15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84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704DB-FD65-453E-982A-F5B031A1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49BD-9668-41A8-A1DB-A630EC30B498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69795C-E9CA-4DF4-9321-5C848D51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F3710-1881-4A88-BFC9-4D3CE3BE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0D685-40C7-485E-B5CF-C3BF16FA04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05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25C6429C-098B-45D4-9684-E7B1B1E2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02AA5-8518-47F5-AB5A-1ED89AA63D1E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32411AF4-A39C-4680-B0DF-7E04DB30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D69560A-74FF-49FC-B6AE-4642B31B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971E7-7D01-4852-8C0E-5C29F5409D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16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8A8BD53-3E26-4421-B164-090701E5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D20B4-BB66-45A8-B410-74AD16E18733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F701423-8731-446C-8170-F08C5006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8E6DCA2-EC0A-4134-916E-6D738A82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27834-2531-4F9C-9597-94F8A21A67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24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67C5745-C42D-4871-99BA-1269950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1B9DA-3592-467E-9A81-C900DF460970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3BD4C979-8E2D-4B2F-8A35-578BA092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432F278-C4BF-4459-A58F-55FBE1D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4C9AD-7324-47D4-86B9-EF64C5551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23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A2DEF86-B9E9-454D-9A04-182A3182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1D40D-E44D-4C2A-BBAC-93693E9B728B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DFB62E24-AD64-4B31-A6B4-088732DC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C568ED6-ECD2-4B78-B8D4-B7109D2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5056B-D233-4CCA-831A-1F3F72269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63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D2A6C8E2-847E-4D22-BC0D-055A5FF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B186F-8CC2-4C08-894B-531B13D7224E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0BBEF67-EA3A-45EA-BA1C-04C2B4459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B1916A1-C3E1-4B1A-8240-913B4C1B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7B679-5674-4E5D-9EC6-6BECE99C1A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8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03378-E4C6-44FA-B1C4-83758B92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21BDF-ABCF-435B-B9E4-5F599F51E0DD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D42F8-94E3-488C-996B-90DE4E18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5B7A71-5514-4759-949B-B7008F85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901AC-872D-48B5-A601-94B17597B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604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29C1D67-3C6B-4CE8-93FD-925464AE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D7B7B-B505-4F3F-A093-524D4BCA41A2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B2EDC84-C80A-4CC2-9C6F-123BB010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EB3813-6ECB-460A-9F05-0363B61D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80AED-F638-4B5E-9615-5563A1E3A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90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82C79-61E2-4091-ABB5-72DD8436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30C99E-C8A1-4B81-93C7-230EC0F39B2D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3EC53-CC88-4522-A882-442B2F17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66D18-3DA5-4391-AA78-090657CF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4014-DFA3-4422-9438-F968CDAE90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564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5F1D01-49C1-4715-8A99-816A8224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59FD0-D1D1-4C50-8707-326840610BBD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66520E-1B8D-4ABB-8578-6B55B935F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37BC1B-FF56-4E96-971A-5D071D55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0381E-8007-4A12-9FC9-80C1B33937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770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19832F-2126-4ED5-BC86-5539DEE3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1A148-5FB6-4299-A859-7551E399D719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4AE9FA-8526-4E3D-A339-109513CE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60EFF1-2141-4DAB-ACDF-84BCA240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A2BB-C8E5-4DD5-8D18-3297355246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453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9391F-0896-4554-A546-E10AE2E0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D79F8-2993-40E1-925F-ECE944D65971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5A7A3-98C1-44C7-85AF-9A975AD1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01671-A7AF-45CA-873B-DE35B246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520C4-4A0C-4F61-A6BB-6308BB548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36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795C8-0268-4ECA-962A-BBEE3B9C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EE573-618F-45B9-93A3-8233E45149E6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60556-463C-4D79-894E-D6C55303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78DF6-9B26-4BD6-AE66-E1D58D3D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B5AB3-4332-4A1E-A593-33D9F035FF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005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BEFC727-BB9E-4CBF-8E40-6CB03709D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251CD-0229-4D6E-A808-9A3D8BA7445B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D1C6F7E8-80CB-4045-86D1-B0B54894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A6A368DB-9292-47D4-B6DC-EABF7C41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E19BD-ECD0-4919-9773-799CCA7A67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82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C713F93B-D60F-4F5B-AA50-51A8C317E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9A12A-7009-49DE-B942-1EA7E2B02EEF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4F94E3D9-0C30-4D7B-8C5F-12249664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ECC2618-32FA-43C1-85F8-BC1B1FCB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14126E-13E4-4D61-97E9-BAF881720F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0491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9C571A43-E149-45BF-A33F-3C6747E9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7C1A3-92CE-44F5-9C68-047ECFA44850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2E7C8DC-5148-4425-81B8-957D2CE3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51A9200-12C1-41A1-9A2B-6ED4544A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055D0-1687-4813-92B9-4AC3E2E1BA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51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DA489A9-67B0-4613-8032-EE5A0E0E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6122DF-5C11-4A18-9DEA-F7CA7B4EB764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B27514AF-AF1F-417E-83BE-30D64BF3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ACF8DD5-81B2-441F-96C8-47612504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6C73-D953-4D72-A8FF-2C5610324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9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C6DD4-FFF8-4020-9B74-36067EC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F7A75-7658-4D16-8E83-FD52ABEA0917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0715D-5187-4EB8-9346-4D724E03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B3978-DAD3-4DC2-83AC-CAD6DA28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2D903-58C9-4655-B072-B7462437E6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9335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A663745-7312-4314-A3CA-B658566E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34869-F9AA-4C08-81D7-E2FBC191C462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2223612-3C2D-4F32-8BF3-5B537BCA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72131CF-D675-447C-B612-A0795F0C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8E421-A3DE-4203-B912-E91578F675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67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0A333E8-0B64-4F84-9E45-A4427325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A1EFE-E84C-4772-97F0-F76AE8C83CBA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DA46A3C-6F19-4CC4-B6CF-7FA00E7F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F6987FF-6A53-4523-8A27-40E859A9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DCEC-2314-42C7-A3CB-311C6BAC8F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4480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ECE54-7BF2-4969-9673-3DC3E4BD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186DD-5169-42E9-8848-45F220568D94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C76909-D0F1-482E-93E3-9CD5BB95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FA4C71-E0B0-4898-B3B4-1882EC82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1D64E-1539-4C27-9CAC-4FFC2BAED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581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04B06-E2DF-444B-9DC4-012E663E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B6E3E-7885-43E3-ABC3-037DB805E4B9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40B51A-7659-4C68-8FE1-2A662261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51CA11-6FD0-4866-A314-225142F7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576DC-A911-4EAF-B4E5-FD17A2C776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F64804E-0A69-48DF-A988-66A2A2EA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1C70-E15D-4C64-A2B6-ED72C26B037B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FDF9D7C-8ECD-4382-B3BA-6A096A81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079927A-6217-4148-8F1D-3032441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5FABA-ED24-4442-A69D-787335F4FA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2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E60B406B-8BE7-444D-8D7E-B7A7E3B3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728D4-8A99-49F9-8985-BEBB08E94C28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AD38440-A8D5-48FD-B71B-5AF27CD8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31A4D3B8-66B9-41DE-81BC-E52E5F2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C9FBF-75A0-4BDF-AC16-C87742B936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EA5AE38-0875-47EA-B578-DDB325CA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C3EA3-8AA9-4616-9757-1E05A493C1AC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4C4F2C9E-56A7-44EC-AF27-0298284F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703D829-D355-44AB-8EDD-E67021DB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46860-3589-461D-9711-3F7343349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1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F4DF62A8-0AB4-47B1-873E-DFAA0537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4FB38-5DF4-40D8-9A96-64CBF8F1F5F4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A95DEAE6-73B4-4D6B-AD5A-527A1EF8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7895601-D9B1-44CE-A116-302D99E0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B77D3-A554-493D-8857-296BF0A5B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60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EA518BA-7A4D-47BD-A347-383A70A5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66AAE-F5EA-4E11-8996-4DFCDB9E0DC4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55BC7BB-6871-42A7-B22E-F834A547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C12317CD-DF1D-490A-BE34-25C9CA27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05CD0-DF98-4715-8A03-411345CCA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76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4ECE34B-B5AC-42E7-A7DD-73409121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9DCB0-8CA0-48FB-99B6-6AFE5CE5D640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1B142A55-958C-4B2A-83D9-7C4500B6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C83A3F-A226-45FE-A479-E17E2DBB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89520-F1C0-40CC-ABB4-5B8F7A21F1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5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39A9ADEB-A1DE-4023-B9DA-EB911EB55E9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7C95CFD1-428E-4B63-AB10-404FAB1602C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4EEF11-83F8-4156-BAF4-6A46D2543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9A6F677-1792-44EC-B693-A632C804C186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31B52-E40D-4A12-A109-A11DCE40F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AB0ED-C7B7-4F84-9800-C8113E095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97CEC3C-DF50-443D-BA52-9234053315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AB5D0725-32EC-4248-8470-0A8A9E533AE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41912C3E-415A-4B53-8C3A-D037079139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51623-4F68-4D18-809E-185B70E6D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09AC7D0-84BE-493A-A6BA-CB55C1173E9C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6A29ED-9687-49F9-8586-FEA2B9B6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99B2E-D919-4298-A26A-47C83FA82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15F710-37B6-45F7-A1BE-16F740A27D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>
            <a:extLst>
              <a:ext uri="{FF2B5EF4-FFF2-40B4-BE49-F238E27FC236}">
                <a16:creationId xmlns:a16="http://schemas.microsoft.com/office/drawing/2014/main" id="{710193B1-FFBC-4162-873B-0E5CD840B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>
            <a:extLst>
              <a:ext uri="{FF2B5EF4-FFF2-40B4-BE49-F238E27FC236}">
                <a16:creationId xmlns:a16="http://schemas.microsoft.com/office/drawing/2014/main" id="{A573FE8C-BA00-401D-BCD9-3303D5F865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66D95-D44D-40E3-8F5A-050F4F82D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9B6E8-BB8E-42E5-AA25-9D0B535D41B9}" type="datetimeFigureOut">
              <a:rPr lang="zh-CN" altLang="en-US"/>
              <a:pPr>
                <a:defRPr/>
              </a:pPr>
              <a:t>2019/8/11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CF48A-AC5A-4BFE-BB8E-14874ADEF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C4E53-E5F7-43ED-BDC0-E129DE65A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97A8DC0-A9C2-4945-AE78-F42FE89AA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png"/><Relationship Id="rId4" Type="http://schemas.openxmlformats.org/officeDocument/2006/relationships/image" Target="../media/image5.wmf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wmf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矩形 11">
            <a:extLst>
              <a:ext uri="{FF2B5EF4-FFF2-40B4-BE49-F238E27FC236}">
                <a16:creationId xmlns:a16="http://schemas.microsoft.com/office/drawing/2014/main" id="{711AF526-27E0-45C2-BBE7-A675B64ED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2611438"/>
            <a:ext cx="71691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err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DeepKeyStego</a:t>
            </a:r>
            <a:r>
              <a:rPr lang="en-US" altLang="zh-CN" sz="3200" b="1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: Protecting Communication by Key-dependent Steganography with Deep Networks</a:t>
            </a:r>
          </a:p>
        </p:txBody>
      </p:sp>
      <p:sp>
        <p:nvSpPr>
          <p:cNvPr id="5124" name="副标题 2">
            <a:extLst>
              <a:ext uri="{FF2B5EF4-FFF2-40B4-BE49-F238E27FC236}">
                <a16:creationId xmlns:a16="http://schemas.microsoft.com/office/drawing/2014/main" id="{4E2FB0B2-C7B1-4765-AB32-9B82B3EFC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4594225"/>
            <a:ext cx="673735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Zheng Li</a:t>
            </a:r>
            <a:r>
              <a:rPr lang="en-US" altLang="zh-CN" sz="1600" b="1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Ge Han</a:t>
            </a:r>
            <a:r>
              <a:rPr lang="en-US" altLang="zh-CN" sz="1600" b="1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Chengyu Hu</a:t>
            </a:r>
            <a:r>
              <a:rPr lang="en-US" altLang="zh-CN" sz="1600" b="1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2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and Shanqing Guo*</a:t>
            </a:r>
            <a:r>
              <a:rPr lang="en-US" altLang="zh-CN" sz="1600" b="1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2</a:t>
            </a: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School of Computer Science and Technology, Shandong University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600" baseline="300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2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School of Cyber Science and Technology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Shandong University 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5D3D273-D343-4839-A65A-DCC0DF02DCBC}"/>
              </a:ext>
            </a:extLst>
          </p:cNvPr>
          <p:cNvCxnSpPr/>
          <p:nvPr/>
        </p:nvCxnSpPr>
        <p:spPr>
          <a:xfrm>
            <a:off x="5241925" y="3995738"/>
            <a:ext cx="6735763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3E85DB3-5CD7-40FC-8518-1AF013FCB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736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6E9A4-04A7-4756-B509-8EBEA2C30C29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6147" name="组合 16">
            <a:extLst>
              <a:ext uri="{FF2B5EF4-FFF2-40B4-BE49-F238E27FC236}">
                <a16:creationId xmlns:a16="http://schemas.microsoft.com/office/drawing/2014/main" id="{6C665EF1-BE90-41B7-910E-0183D5E627C2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6151" name="文本框 17">
              <a:extLst>
                <a:ext uri="{FF2B5EF4-FFF2-40B4-BE49-F238E27FC236}">
                  <a16:creationId xmlns:a16="http://schemas.microsoft.com/office/drawing/2014/main" id="{C29EB9AB-0F09-48BE-B181-4EE90673F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01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6152" name="矩形 18">
              <a:extLst>
                <a:ext uri="{FF2B5EF4-FFF2-40B4-BE49-F238E27FC236}">
                  <a16:creationId xmlns:a16="http://schemas.microsoft.com/office/drawing/2014/main" id="{67569D7C-C32C-4F84-A5F2-684B3BE47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Motivation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FDDFF08-D020-45CC-B561-5FD85074E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558925"/>
            <a:ext cx="690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Goal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: protect privacy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-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sensitive communication 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sym typeface="等线" panose="02010600030101010101" pitchFamily="2" charset="-122"/>
              </a:rPr>
              <a:t>against eavesdropping over public communication channels</a:t>
            </a:r>
            <a:endParaRPr lang="zh-CN" altLang="en-US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963729-1C81-4FD3-9E49-6087F6D18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2911475"/>
            <a:ext cx="6908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Tranditional steganographic schemes are cool, but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designed with prescribed human based rules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effectively detected by existing steganalysis tools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C94A70-E706-4D65-978C-2885C886D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4351338"/>
            <a:ext cx="6908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Deep Neural Networks are applied to increasingly complex tasks,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end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-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to-end objectives that go beyond simple functional speci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fi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cations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without being taught speci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fi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 algorithms for these purposes.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C60065-0789-4DE5-81C9-5C4A9C073FB8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171" name="组合 16">
            <a:extLst>
              <a:ext uri="{FF2B5EF4-FFF2-40B4-BE49-F238E27FC236}">
                <a16:creationId xmlns:a16="http://schemas.microsoft.com/office/drawing/2014/main" id="{3557A2C7-BFED-47D7-921D-C3F2CE3BC461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7174" name="文本框 17">
              <a:extLst>
                <a:ext uri="{FF2B5EF4-FFF2-40B4-BE49-F238E27FC236}">
                  <a16:creationId xmlns:a16="http://schemas.microsoft.com/office/drawing/2014/main" id="{AE2598A2-45F9-4E55-9E61-F5A723436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02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7175" name="矩形 18">
              <a:extLst>
                <a:ext uri="{FF2B5EF4-FFF2-40B4-BE49-F238E27FC236}">
                  <a16:creationId xmlns:a16="http://schemas.microsoft.com/office/drawing/2014/main" id="{A49B0EFD-A260-4C09-BD5F-EF457E1AB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Related Works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38DA174-4DF9-4BA2-8284-334140EAD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958975"/>
            <a:ext cx="690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Classical Methods: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the Least Significant Bit (LSB) algorithm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WOW, HUGO, S-UNIWARD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E6860B-5951-4F92-9FDD-7A3EBC158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3686175"/>
            <a:ext cx="6908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DNN-based Methods:</a:t>
            </a:r>
            <a:endParaRPr lang="zh-CN" altLang="en-US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steganographic generative adversarial network (SGAN)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te-GAN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-</a:t>
            </a:r>
            <a:r>
              <a:rPr lang="zh-CN" altLang="en-US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ography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570DF81-510A-4B2A-8E78-88B91CD724B5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8195" name="组合 16">
            <a:extLst>
              <a:ext uri="{FF2B5EF4-FFF2-40B4-BE49-F238E27FC236}">
                <a16:creationId xmlns:a16="http://schemas.microsoft.com/office/drawing/2014/main" id="{F61DFD31-1830-4778-8073-1E45938C538E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2" name="文本框 17">
              <a:extLst>
                <a:ext uri="{FF2B5EF4-FFF2-40B4-BE49-F238E27FC236}">
                  <a16:creationId xmlns:a16="http://schemas.microsoft.com/office/drawing/2014/main" id="{693A27C1-8942-497C-B71D-B54D15BA4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03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8205" name="矩形 18">
              <a:extLst>
                <a:ext uri="{FF2B5EF4-FFF2-40B4-BE49-F238E27FC236}">
                  <a16:creationId xmlns:a16="http://schemas.microsoft.com/office/drawing/2014/main" id="{ECE4FCF7-55F4-451A-A586-B6235F55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Framework overview 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BD151A8-32F4-4E93-97C6-89CAD3A46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727200"/>
            <a:ext cx="690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Two settings: symmetric and asymmetric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Four models: Alice, Bob, Eve, and </a:t>
            </a:r>
            <a:r>
              <a:rPr lang="en-US" altLang="zh-CN" sz="1600" dirty="0" err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pK</a:t>
            </a:r>
            <a:r>
              <a:rPr lang="en-US" altLang="zh-CN" sz="1600" dirty="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 Generator</a:t>
            </a:r>
          </a:p>
        </p:txBody>
      </p:sp>
      <p:pic>
        <p:nvPicPr>
          <p:cNvPr id="8198" name="图片 2">
            <a:extLst>
              <a:ext uri="{FF2B5EF4-FFF2-40B4-BE49-F238E27FC236}">
                <a16:creationId xmlns:a16="http://schemas.microsoft.com/office/drawing/2014/main" id="{EF1BFE8C-792F-4D4F-98CC-A0C42A144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319088"/>
            <a:ext cx="477202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图片 3">
            <a:extLst>
              <a:ext uri="{FF2B5EF4-FFF2-40B4-BE49-F238E27FC236}">
                <a16:creationId xmlns:a16="http://schemas.microsoft.com/office/drawing/2014/main" id="{3FC1D223-1F46-4967-9C8C-765555B2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613" y="3575050"/>
            <a:ext cx="5141912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271167-C66C-4E5F-AD22-4D7D407AA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841625"/>
            <a:ext cx="690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Model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Alice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: an encoder that can hide the secret message into a cover image.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622BCB-F77E-4B32-931A-A8FAD55B8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252788"/>
            <a:ext cx="6380162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Model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Bob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: a decoder that can recover the secret message from stego image with the aid of key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4C8F48-53FF-4CCD-A1C0-7BA23D259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759200"/>
            <a:ext cx="6134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Model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Eve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:  a discriminative adversary that attempts to distinguish stego images from real ones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B4F300-9D68-40F1-A770-A809410E5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343400"/>
            <a:ext cx="690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Model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pK Generator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:  a public-key generator </a:t>
            </a:r>
          </a:p>
        </p:txBody>
      </p:sp>
      <p:pic>
        <p:nvPicPr>
          <p:cNvPr id="8204" name="图片 9">
            <a:extLst>
              <a:ext uri="{FF2B5EF4-FFF2-40B4-BE49-F238E27FC236}">
                <a16:creationId xmlns:a16="http://schemas.microsoft.com/office/drawing/2014/main" id="{2913CFA4-0F3A-42D1-9E24-5BC22579A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6" y="1393826"/>
            <a:ext cx="10044113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bldLvl="0"/>
      <p:bldP spid="5" grpId="0"/>
      <p:bldP spid="5" grpId="1"/>
      <p:bldP spid="7" grpId="0"/>
      <p:bldP spid="7" grpId="1"/>
      <p:bldP spid="8" grpId="0"/>
      <p:bldP spid="8" grpId="1"/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096D534-98F2-4FA8-9A24-29B1520F5C2A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9219" name="组合 16">
            <a:extLst>
              <a:ext uri="{FF2B5EF4-FFF2-40B4-BE49-F238E27FC236}">
                <a16:creationId xmlns:a16="http://schemas.microsoft.com/office/drawing/2014/main" id="{45398793-B157-484A-855A-16DC17AD3784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9227" name="文本框 17">
              <a:extLst>
                <a:ext uri="{FF2B5EF4-FFF2-40B4-BE49-F238E27FC236}">
                  <a16:creationId xmlns:a16="http://schemas.microsoft.com/office/drawing/2014/main" id="{0F5B7C8A-F4F3-4483-A1EC-77B9243F4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04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9228" name="矩形 18">
              <a:extLst>
                <a:ext uri="{FF2B5EF4-FFF2-40B4-BE49-F238E27FC236}">
                  <a16:creationId xmlns:a16="http://schemas.microsoft.com/office/drawing/2014/main" id="{397D281B-BF04-4F37-A780-B9FBC8631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Loss Function </a:t>
              </a:r>
            </a:p>
          </p:txBody>
        </p:sp>
      </p:grpSp>
      <p:graphicFrame>
        <p:nvGraphicFramePr>
          <p:cNvPr id="9220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AAB44BAB-308D-494E-98F2-55D670A83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r:id="rId3" imgW="914400" imgH="215640" progId="Equation.KSEE3">
                  <p:embed/>
                </p:oleObj>
              </mc:Choice>
              <mc:Fallback>
                <p:oleObj r:id="rId3" imgW="914400" imgH="21564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C580F2D7-7659-4975-AD7A-0ECD3E8C0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r:id="rId5" imgW="914400" imgH="215640" progId="Equation.KSEE3">
                  <p:embed/>
                </p:oleObj>
              </mc:Choice>
              <mc:Fallback>
                <p:oleObj r:id="rId5" imgW="914400" imgH="215640" progId="Equation.KSEE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1">
            <a:hlinkClick r:id="" action="ppaction://ole?verb=1"/>
            <a:extLst>
              <a:ext uri="{FF2B5EF4-FFF2-40B4-BE49-F238E27FC236}">
                <a16:creationId xmlns:a16="http://schemas.microsoft.com/office/drawing/2014/main" id="{0CCAAC43-1FBD-424B-B12B-D3DF0D278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r:id="rId6" imgW="914400" imgH="215640" progId="Equation.KSEE3">
                  <p:embed/>
                </p:oleObj>
              </mc:Choice>
              <mc:Fallback>
                <p:oleObj r:id="rId6" imgW="914400" imgH="215640" progId="Equation.KSEE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E346CA2-AEAE-48C8-AF9F-AB3B691BCCD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1733" y="4661006"/>
            <a:ext cx="7407156" cy="329514"/>
          </a:xfrm>
          <a:prstGeom prst="rect">
            <a:avLst/>
          </a:prstGeom>
          <a:blipFill>
            <a:blip r:embed="rId7"/>
            <a:stretch>
              <a:fillRect l="-905" t="-1852" r="-988" b="-2037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8FAD83-6FC3-4E21-92E6-4AB7931A7F6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21733" y="2797040"/>
            <a:ext cx="3599447" cy="320537"/>
          </a:xfrm>
          <a:prstGeom prst="rect">
            <a:avLst/>
          </a:prstGeom>
          <a:blipFill>
            <a:blip r:embed="rId8"/>
            <a:stretch>
              <a:fillRect l="-2034" r="-2373" b="-25000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45D33A-D7C1-4863-AF1F-50D854E0697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91721" y="1971333"/>
            <a:ext cx="4087586" cy="710194"/>
          </a:xfrm>
          <a:prstGeom prst="rect">
            <a:avLst/>
          </a:prstGeom>
          <a:blipFill>
            <a:blip r:embed="rId9"/>
            <a:stretch>
              <a:fillRect l="-2981" b="-12821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0954CA-2D79-41DC-A62F-05551592C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3994150"/>
            <a:ext cx="4210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Alice,</a:t>
            </a:r>
            <a:r>
              <a:rPr lang="zh-CN" altLang="en-US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Bob</a:t>
            </a:r>
            <a:r>
              <a:rPr lang="zh-CN" altLang="en-US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and</a:t>
            </a:r>
            <a:r>
              <a:rPr lang="zh-CN" altLang="en-US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pk</a:t>
            </a:r>
            <a:r>
              <a:rPr lang="zh-CN" altLang="en-US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Generator: </a:t>
            </a:r>
            <a:endParaRPr lang="zh-CN" altLang="en-US" sz="2800" b="1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2062236-4ECE-490C-B26B-0A2F83E23E0D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0243" name="组合 16">
            <a:extLst>
              <a:ext uri="{FF2B5EF4-FFF2-40B4-BE49-F238E27FC236}">
                <a16:creationId xmlns:a16="http://schemas.microsoft.com/office/drawing/2014/main" id="{BC3C2E62-F71D-4A48-A0E2-9860E5829A7A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10252" name="文本框 17">
              <a:extLst>
                <a:ext uri="{FF2B5EF4-FFF2-40B4-BE49-F238E27FC236}">
                  <a16:creationId xmlns:a16="http://schemas.microsoft.com/office/drawing/2014/main" id="{96E19018-9135-4A54-8F3A-0B01523F2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05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0253" name="矩形 18">
              <a:extLst>
                <a:ext uri="{FF2B5EF4-FFF2-40B4-BE49-F238E27FC236}">
                  <a16:creationId xmlns:a16="http://schemas.microsoft.com/office/drawing/2014/main" id="{8E8FD913-6726-44A0-A8C6-F34CF1105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30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Implementation  </a:t>
              </a:r>
            </a:p>
          </p:txBody>
        </p:sp>
      </p:grpSp>
      <p:graphicFrame>
        <p:nvGraphicFramePr>
          <p:cNvPr id="10244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4A9F2EF5-CFE3-4DCD-9435-FFB8B4DCF6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914400" imgH="215640" progId="Equation.KSEE3">
                  <p:embed/>
                </p:oleObj>
              </mc:Choice>
              <mc:Fallback>
                <p:oleObj r:id="rId3" imgW="914400" imgH="21564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6F742506-6E78-4C03-8734-89DF8F18C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914400" imgH="215640" progId="Equation.KSEE3">
                  <p:embed/>
                </p:oleObj>
              </mc:Choice>
              <mc:Fallback>
                <p:oleObj r:id="rId5" imgW="914400" imgH="215640" progId="Equation.KSEE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684A735-D87B-4853-B5D4-E4E42F815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958975"/>
            <a:ext cx="6908800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1145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717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30289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861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943350" indent="-2857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Dataset: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ImageNet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Training Set: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80000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Testing Set: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10000</a:t>
            </a: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ImageSize: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128 * 128 *3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Key Length: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1024bits</a:t>
            </a: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Message Length: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1024bits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or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8192 bits</a:t>
            </a: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lvl="4" eaLnBrk="1" hangingPunct="1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o.o6bpp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or </a:t>
            </a: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0.5bpp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  (the number of bits per pixel)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6ACB74-7E1C-495B-932B-762AA2186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475" y="1111250"/>
            <a:ext cx="1524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AB2A15-BFAB-48A3-A8BF-1BB42F76C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38" y="2668588"/>
            <a:ext cx="2286000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F039B6-5F9C-487B-BA27-BE7E61B1B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538" y="1027113"/>
            <a:ext cx="22860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01C4BE-F538-432A-82A1-6E7CF0CEB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38" y="3916363"/>
            <a:ext cx="36290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27D3D22-5AEF-4203-86FC-49CBC80CF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63" y="4033838"/>
            <a:ext cx="33432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15041AA-0D8A-46B8-B8EC-1B75F7A4E3DC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267" name="组合 16">
            <a:extLst>
              <a:ext uri="{FF2B5EF4-FFF2-40B4-BE49-F238E27FC236}">
                <a16:creationId xmlns:a16="http://schemas.microsoft.com/office/drawing/2014/main" id="{36800565-17E8-422A-BA9D-C3545D3713D1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11279" name="文本框 17">
              <a:extLst>
                <a:ext uri="{FF2B5EF4-FFF2-40B4-BE49-F238E27FC236}">
                  <a16:creationId xmlns:a16="http://schemas.microsoft.com/office/drawing/2014/main" id="{93E921B1-A8BE-43ED-A663-908B68365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06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1280" name="矩形 18">
              <a:extLst>
                <a:ext uri="{FF2B5EF4-FFF2-40B4-BE49-F238E27FC236}">
                  <a16:creationId xmlns:a16="http://schemas.microsoft.com/office/drawing/2014/main" id="{E2F979CB-514B-40E2-AA56-0C0E0EC27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29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Evaluation</a:t>
              </a:r>
            </a:p>
          </p:txBody>
        </p:sp>
      </p:grpSp>
      <p:graphicFrame>
        <p:nvGraphicFramePr>
          <p:cNvPr id="11268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9DD4E975-6206-448A-BD4A-DF22050EFE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r:id="rId3" imgW="914400" imgH="215640" progId="Equation.KSEE3">
                  <p:embed/>
                </p:oleObj>
              </mc:Choice>
              <mc:Fallback>
                <p:oleObj r:id="rId3" imgW="914400" imgH="21564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6AE8C3F7-CABA-4FDE-836C-34FE8E800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r:id="rId5" imgW="914400" imgH="215640" progId="Equation.KSEE3">
                  <p:embed/>
                </p:oleObj>
              </mc:Choice>
              <mc:Fallback>
                <p:oleObj r:id="rId5" imgW="914400" imgH="215640" progId="Equation.KSEE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DD3FA91-D764-4032-9CF2-47FB22FA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643063"/>
            <a:ext cx="748665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invisibility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the alteration made to cover images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undetectability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the stego images can evade steganalysis detections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unrecoverability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the degree to which attackers can recover the content of secret messages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integrity</a:t>
            </a: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,  the performance of the decoder  in a practical situation. 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901B18-93EF-4C14-B34F-178C5C986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624013"/>
            <a:ext cx="463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invisibility</a:t>
            </a:r>
            <a:r>
              <a:rPr lang="en-US" altLang="zh-CN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,  the alteration made to cover images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56EC78-06D5-455E-94A7-C6B9C61E2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619250"/>
            <a:ext cx="5267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undetectability</a:t>
            </a:r>
            <a:r>
              <a:rPr lang="en-US" altLang="zh-CN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,  the stego images can evade steganalysis detections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7DB125-33DB-47F4-A123-855F40E71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63" y="1600200"/>
            <a:ext cx="7853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unrecoverability</a:t>
            </a:r>
            <a:r>
              <a:rPr lang="en-US" altLang="zh-CN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,  the degree to which attackers can recover the content of secret messages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F80862-A73B-4A13-8C8E-B2F7D520E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1876425"/>
            <a:ext cx="5727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integrity</a:t>
            </a:r>
            <a:r>
              <a:rPr lang="en-US" altLang="zh-CN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</a:rPr>
              <a:t>,  the performance of the decoder  in a practical situation</a:t>
            </a:r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9E43EA-24E1-4100-9722-44EC21DC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89200"/>
            <a:ext cx="106394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5424042-7AEF-485B-A5FE-66F64D607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" b="45529"/>
          <a:stretch>
            <a:fillRect/>
          </a:stretch>
        </p:blipFill>
        <p:spPr bwMode="auto">
          <a:xfrm>
            <a:off x="5959475" y="-42863"/>
            <a:ext cx="6403975" cy="26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47E6FC-F54C-4A01-A247-C0B52613F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2447925"/>
            <a:ext cx="551497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5F0DF50-A27D-4584-AB74-306128A8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3108325"/>
            <a:ext cx="118967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bldLvl="0"/>
      <p:bldP spid="3" grpId="0" uiExpand="1"/>
      <p:bldP spid="3" grpId="1"/>
      <p:bldP spid="10" grpId="0" uiExpand="1"/>
      <p:bldP spid="10" grpId="1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461CA5C-493F-44DA-9737-FEC6D546CAA6}"/>
              </a:ext>
            </a:extLst>
          </p:cNvPr>
          <p:cNvCxnSpPr/>
          <p:nvPr/>
        </p:nvCxnSpPr>
        <p:spPr>
          <a:xfrm>
            <a:off x="744538" y="1306513"/>
            <a:ext cx="588803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2291" name="组合 16">
            <a:extLst>
              <a:ext uri="{FF2B5EF4-FFF2-40B4-BE49-F238E27FC236}">
                <a16:creationId xmlns:a16="http://schemas.microsoft.com/office/drawing/2014/main" id="{DE7EAD54-4B3D-489B-BDEA-39CE7CEF279D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606425"/>
            <a:ext cx="6234112" cy="585788"/>
            <a:chOff x="857250" y="2049703"/>
            <a:chExt cx="3489216" cy="832679"/>
          </a:xfrm>
        </p:grpSpPr>
        <p:sp>
          <p:nvSpPr>
            <p:cNvPr id="12295" name="文本框 17">
              <a:extLst>
                <a:ext uri="{FF2B5EF4-FFF2-40B4-BE49-F238E27FC236}">
                  <a16:creationId xmlns:a16="http://schemas.microsoft.com/office/drawing/2014/main" id="{4A926372-8A00-4EDA-91FC-2DC41F3E1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" y="2049703"/>
              <a:ext cx="809625" cy="832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07</a:t>
              </a:r>
              <a:endParaRPr lang="zh-CN" altLang="en-US" sz="3200" dirty="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endParaRPr>
            </a:p>
          </p:txBody>
        </p:sp>
        <p:sp>
          <p:nvSpPr>
            <p:cNvPr id="12296" name="矩形 18">
              <a:extLst>
                <a:ext uri="{FF2B5EF4-FFF2-40B4-BE49-F238E27FC236}">
                  <a16:creationId xmlns:a16="http://schemas.microsoft.com/office/drawing/2014/main" id="{5F85B5B2-105D-46B1-8867-02E5B2CBB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989" y="2049703"/>
              <a:ext cx="2801477" cy="829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rgbClr val="2B2D31"/>
                  </a:solidFill>
                  <a:latin typeface="Arial" panose="020B0604020202020204" pitchFamily="34" charset="0"/>
                  <a:ea typeface="楷体" panose="02010609060101010101" pitchFamily="49" charset="-122"/>
                </a:rPr>
                <a:t>Conclusion</a:t>
              </a:r>
            </a:p>
          </p:txBody>
        </p:sp>
      </p:grpSp>
      <p:graphicFrame>
        <p:nvGraphicFramePr>
          <p:cNvPr id="12292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89F2AB8E-CEBD-408F-AF02-8DAE406EC8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r:id="rId3" imgW="914400" imgH="215640" progId="Equation.KSEE3">
                  <p:embed/>
                </p:oleObj>
              </mc:Choice>
              <mc:Fallback>
                <p:oleObj r:id="rId3" imgW="914400" imgH="215640" progId="Equation.KSEE3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74587E65-CA74-4504-9B18-2B2911992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5" imgW="914400" imgH="215640" progId="Equation.KSEE3">
                  <p:embed/>
                </p:oleObj>
              </mc:Choice>
              <mc:Fallback>
                <p:oleObj r:id="rId5" imgW="914400" imgH="215640" progId="Equation.KSEE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65CFE26-5611-440E-AF99-1E03D965A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643063"/>
            <a:ext cx="748665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Symmetric (secret-key) and Asymmetric (public-key) steganographic scheme are separately proposed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DeepKeyStego achieved excellent invisibility and outstanding undetectability better than previous methods.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taking advantage of keys to enhance the security of steganography against any adversary 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0000"/>
                </a:solidFill>
                <a:latin typeface="Adobe Devanagari" panose="02040503050201020203" pitchFamily="18" charset="0"/>
                <a:ea typeface="楷体" panose="02010609060101010101" pitchFamily="49" charset="-122"/>
                <a:cs typeface="Adobe Devanagari" panose="02040503050201020203" pitchFamily="18" charset="0"/>
              </a:rPr>
              <a:t>our scheme is effective and practical for information hiding in communication.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zh-CN" sz="1600">
              <a:solidFill>
                <a:srgbClr val="000000"/>
              </a:solidFill>
              <a:latin typeface="Adobe Devanagari" panose="02040503050201020203" pitchFamily="18" charset="0"/>
              <a:ea typeface="楷体" panose="02010609060101010101" pitchFamily="49" charset="-122"/>
              <a:cs typeface="Adobe Devanagari" panose="020405030502010202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18">
            <a:extLst>
              <a:ext uri="{FF2B5EF4-FFF2-40B4-BE49-F238E27FC236}">
                <a16:creationId xmlns:a16="http://schemas.microsoft.com/office/drawing/2014/main" id="{E848352E-A889-4EBA-8300-257C2A495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2619375"/>
            <a:ext cx="387032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/>
            <a:r>
              <a:rPr lang="en-US" altLang="zh-CN" sz="660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Thanks!</a:t>
            </a:r>
            <a:r>
              <a:rPr lang="en-US" altLang="zh-CN" sz="3200">
                <a:solidFill>
                  <a:srgbClr val="2B2D3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424</Words>
  <Application>Microsoft Office PowerPoint</Application>
  <PresentationFormat>宽屏</PresentationFormat>
  <Paragraphs>64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Arial</vt:lpstr>
      <vt:lpstr>等线 Light</vt:lpstr>
      <vt:lpstr>Adobe Devanagari</vt:lpstr>
      <vt:lpstr>楷体</vt:lpstr>
      <vt:lpstr>Office 主题​​</vt:lpstr>
      <vt:lpstr>1_Office 主题​​</vt:lpstr>
      <vt:lpstr>2_Office 主题​​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azhao</dc:creator>
  <cp:lastModifiedBy>政 李</cp:lastModifiedBy>
  <cp:revision>49</cp:revision>
  <dcterms:created xsi:type="dcterms:W3CDTF">2019-05-05T04:43:00Z</dcterms:created>
  <dcterms:modified xsi:type="dcterms:W3CDTF">2019-08-11T02:28:28Z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