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8" r:id="rId4"/>
    <p:sldId id="261" r:id="rId5"/>
    <p:sldId id="262" r:id="rId6"/>
    <p:sldId id="272" r:id="rId7"/>
    <p:sldId id="264" r:id="rId8"/>
    <p:sldId id="265" r:id="rId9"/>
    <p:sldId id="266" r:id="rId10"/>
    <p:sldId id="267" r:id="rId11"/>
    <p:sldId id="279" r:id="rId12"/>
    <p:sldId id="258" r:id="rId13"/>
    <p:sldId id="274" r:id="rId14"/>
    <p:sldId id="273" r:id="rId15"/>
    <p:sldId id="275" r:id="rId16"/>
    <p:sldId id="276" r:id="rId17"/>
    <p:sldId id="269" r:id="rId18"/>
    <p:sldId id="277" r:id="rId19"/>
    <p:sldId id="271" r:id="rId20"/>
    <p:sldId id="260" r:id="rId21"/>
  </p:sldIdLst>
  <p:sldSz cx="9144000" cy="5143500" type="screen16x9"/>
  <p:notesSz cx="6858000" cy="9144000"/>
  <p:defaultTextStyle>
    <a:defPPr>
      <a:defRPr lang="zh-CN"/>
    </a:defPPr>
    <a:lvl1pPr marL="0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39291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78583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17873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57164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196456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35747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075037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14328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767"/>
    <a:srgbClr val="42505A"/>
    <a:srgbClr val="EFEEED"/>
    <a:srgbClr val="AE275A"/>
    <a:srgbClr val="86183F"/>
    <a:srgbClr val="C8196D"/>
    <a:srgbClr val="CD0920"/>
    <a:srgbClr val="B50E20"/>
    <a:srgbClr val="AD12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1" autoAdjust="0"/>
    <p:restoredTop sz="94737" autoAdjust="0"/>
  </p:normalViewPr>
  <p:slideViewPr>
    <p:cSldViewPr snapToObjects="1">
      <p:cViewPr>
        <p:scale>
          <a:sx n="140" d="100"/>
          <a:sy n="140" d="100"/>
        </p:scale>
        <p:origin x="-176" y="40"/>
      </p:cViewPr>
      <p:guideLst>
        <p:guide orient="horz" pos="170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Requests per second: </c:v>
                </c:pt>
              </c:strCache>
            </c:strRef>
          </c:tx>
          <c:cat>
            <c:numRef>
              <c:f>工作表1!$A$2:$A$7</c:f>
              <c:numCache>
                <c:formatCode>General</c:formatCode>
                <c:ptCount val="6"/>
                <c:pt idx="0">
                  <c:v>100.0</c:v>
                </c:pt>
                <c:pt idx="1">
                  <c:v>300.0</c:v>
                </c:pt>
                <c:pt idx="2">
                  <c:v>500.0</c:v>
                </c:pt>
                <c:pt idx="3">
                  <c:v>800.0</c:v>
                </c:pt>
                <c:pt idx="4">
                  <c:v>1000.0</c:v>
                </c:pt>
                <c:pt idx="5">
                  <c:v>5000.0</c:v>
                </c:pt>
              </c:numCache>
            </c:num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19599.33</c:v>
                </c:pt>
                <c:pt idx="1">
                  <c:v>20202.04</c:v>
                </c:pt>
                <c:pt idx="2">
                  <c:v>18828.63</c:v>
                </c:pt>
                <c:pt idx="3">
                  <c:v>17708.36</c:v>
                </c:pt>
                <c:pt idx="4">
                  <c:v>16843.35</c:v>
                </c:pt>
                <c:pt idx="5">
                  <c:v>14784.61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8690840"/>
        <c:axId val="2079535848"/>
      </c:lineChart>
      <c:catAx>
        <c:axId val="-2128690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079535848"/>
        <c:crosses val="autoZero"/>
        <c:auto val="1"/>
        <c:lblAlgn val="ctr"/>
        <c:lblOffset val="100"/>
        <c:noMultiLvlLbl val="0"/>
      </c:catAx>
      <c:valAx>
        <c:axId val="207953584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altLang="zh-CN" dirty="0" smtClean="0"/>
                  <a:t>QPS</a:t>
                </a:r>
                <a:endParaRPr lang="zh-CN" alt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2869084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Time per request: </c:v>
                </c:pt>
              </c:strCache>
            </c:strRef>
          </c:tx>
          <c:cat>
            <c:numRef>
              <c:f>工作表1!$A$2:$A$7</c:f>
              <c:numCache>
                <c:formatCode>General</c:formatCode>
                <c:ptCount val="6"/>
                <c:pt idx="0">
                  <c:v>100.0</c:v>
                </c:pt>
                <c:pt idx="1">
                  <c:v>300.0</c:v>
                </c:pt>
                <c:pt idx="2">
                  <c:v>500.0</c:v>
                </c:pt>
                <c:pt idx="3">
                  <c:v>800.0</c:v>
                </c:pt>
                <c:pt idx="4">
                  <c:v>1000.0</c:v>
                </c:pt>
                <c:pt idx="5">
                  <c:v>5000.0</c:v>
                </c:pt>
              </c:numCache>
            </c:num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5.101999999999999</c:v>
                </c:pt>
                <c:pt idx="1">
                  <c:v>14.85</c:v>
                </c:pt>
                <c:pt idx="2">
                  <c:v>26.55</c:v>
                </c:pt>
                <c:pt idx="3">
                  <c:v>45.17</c:v>
                </c:pt>
                <c:pt idx="4">
                  <c:v>59.37</c:v>
                </c:pt>
                <c:pt idx="5">
                  <c:v>338.189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9544984"/>
        <c:axId val="2079531240"/>
      </c:lineChart>
      <c:catAx>
        <c:axId val="2079544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079531240"/>
        <c:crosses val="autoZero"/>
        <c:auto val="1"/>
        <c:lblAlgn val="ctr"/>
        <c:lblOffset val="100"/>
        <c:noMultiLvlLbl val="0"/>
      </c:catAx>
      <c:valAx>
        <c:axId val="207953124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zh-CN" altLang="en-US" sz="1800" dirty="0" smtClean="0"/>
                  <a:t>平均响应时间</a:t>
                </a:r>
                <a:r>
                  <a:rPr lang="en-US" altLang="zh-CN" sz="1800" dirty="0" smtClean="0"/>
                  <a:t> </a:t>
                </a:r>
                <a:r>
                  <a:rPr lang="en-US" altLang="zh-CN" sz="1800" dirty="0" err="1" smtClean="0"/>
                  <a:t>ms</a:t>
                </a:r>
                <a:endParaRPr lang="zh-CN" altLang="en-US" sz="1800" dirty="0"/>
              </a:p>
            </c:rich>
          </c:tx>
          <c:layout>
            <c:manualLayout>
              <c:xMode val="edge"/>
              <c:yMode val="edge"/>
              <c:x val="0.0229166666666667"/>
              <c:y val="0.39766929133858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07954498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CE974-57A4-C048-8102-8BBB639D3D82}" type="datetimeFigureOut">
              <a:rPr kumimoji="1" lang="zh-CN" altLang="en-US" smtClean="0"/>
              <a:t>17/1/16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DB15-BE17-DF42-8CF3-1D0487212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09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DB15-BE17-DF42-8CF3-1D0487212D8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515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 userDrawn="1"/>
        </p:nvSpPr>
        <p:spPr>
          <a:xfrm>
            <a:off x="9469599" y="3126167"/>
            <a:ext cx="234336" cy="392595"/>
          </a:xfrm>
          <a:prstGeom prst="rect">
            <a:avLst/>
          </a:prstGeom>
          <a:noFill/>
        </p:spPr>
        <p:txBody>
          <a:bodyPr wrap="none" lIns="116245" tIns="58123" rIns="116245" bIns="58123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39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48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16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64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62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594" y="160"/>
            <a:ext cx="9136814" cy="5143181"/>
          </a:xfrm>
          <a:prstGeom prst="rect">
            <a:avLst/>
          </a:prstGeom>
          <a:solidFill>
            <a:srgbClr val="EFEEE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6245" tIns="58123" rIns="116245" bIns="58123" spcCol="0"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89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39291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469" indent="-329469" algn="l" defTabSz="439291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13848" indent="-274558" algn="l" defTabSz="439291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8228" indent="-219645" algn="l" defTabSz="439291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7519" indent="-219645" algn="l" defTabSz="439291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6810" indent="-219645" algn="l" defTabSz="439291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101" indent="-219645" algn="l" defTabSz="43929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5392" indent="-219645" algn="l" defTabSz="43929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4683" indent="-219645" algn="l" defTabSz="43929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33975" indent="-219645" algn="l" defTabSz="43929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9291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8583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17873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57164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96456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5747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5037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4328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3.jpg"/><Relationship Id="rId6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hyperlink" Target="http://maven.letv.cn/nexus/content/groups/public/com/le/ag/breeze/1.0.3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3892273" y="-1441798"/>
            <a:ext cx="234336" cy="392595"/>
          </a:xfrm>
          <a:prstGeom prst="rect">
            <a:avLst/>
          </a:prstGeom>
          <a:noFill/>
        </p:spPr>
        <p:txBody>
          <a:bodyPr wrap="none" lIns="116245" tIns="58123" rIns="116245" bIns="58123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87624" y="1127430"/>
            <a:ext cx="4264247" cy="486713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轻量级</a:t>
            </a:r>
            <a:r>
              <a:rPr kumimoji="1" lang="en-US" altLang="zh-CN" sz="24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Web</a:t>
            </a:r>
            <a:r>
              <a:rPr kumimoji="1" lang="zh-CN" altLang="en-US" sz="24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通信框架</a:t>
            </a:r>
            <a:r>
              <a:rPr kumimoji="1" lang="en-US" altLang="zh-CN" sz="24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-breeze</a:t>
            </a:r>
            <a:endParaRPr kumimoji="1" lang="zh-CN" altLang="en-US" sz="24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4952" y="2037205"/>
            <a:ext cx="3918633" cy="394380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zh-CN" altLang="en-US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一款基于</a:t>
            </a:r>
            <a:r>
              <a:rPr kumimoji="1" lang="en-US" altLang="zh-CN" dirty="0" err="1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Netty</a:t>
            </a:r>
            <a:r>
              <a:rPr kumimoji="1" lang="zh-CN" altLang="en-US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的异步高性能</a:t>
            </a:r>
            <a:r>
              <a:rPr kumimoji="1" lang="en-US" altLang="zh-CN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Server</a:t>
            </a:r>
            <a:endParaRPr kumimoji="1" lang="zh-CN" altLang="en-US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632" y="2777096"/>
            <a:ext cx="4264247" cy="363602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2016.04.17</a:t>
            </a:r>
            <a:endParaRPr kumimoji="1" lang="zh-CN" altLang="en-US" sz="16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 descr="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07" b="32571"/>
          <a:stretch/>
        </p:blipFill>
        <p:spPr>
          <a:xfrm>
            <a:off x="4438417" y="1633641"/>
            <a:ext cx="4705585" cy="3509863"/>
          </a:xfrm>
          <a:prstGeom prst="rect">
            <a:avLst/>
          </a:prstGeom>
        </p:spPr>
      </p:pic>
      <p:pic>
        <p:nvPicPr>
          <p:cNvPr id="8" name="图片 7" descr="未标题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18" y="521244"/>
            <a:ext cx="1669137" cy="642898"/>
          </a:xfrm>
          <a:prstGeom prst="rect">
            <a:avLst/>
          </a:prstGeom>
        </p:spPr>
      </p:pic>
      <p:pic>
        <p:nvPicPr>
          <p:cNvPr id="9" name="图片 8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14" y="1184431"/>
            <a:ext cx="195758" cy="379977"/>
          </a:xfrm>
          <a:prstGeom prst="rect">
            <a:avLst/>
          </a:prstGeom>
        </p:spPr>
      </p:pic>
      <p:pic>
        <p:nvPicPr>
          <p:cNvPr id="10" name="图片 9" descr="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53" y="2144603"/>
            <a:ext cx="132314" cy="258613"/>
          </a:xfrm>
          <a:prstGeom prst="rect">
            <a:avLst/>
          </a:prstGeom>
        </p:spPr>
      </p:pic>
      <p:pic>
        <p:nvPicPr>
          <p:cNvPr id="11" name="图片 10" descr="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36247" y="2925044"/>
            <a:ext cx="98548" cy="144780"/>
          </a:xfrm>
          <a:prstGeom prst="rect">
            <a:avLst/>
          </a:prstGeom>
        </p:spPr>
      </p:pic>
      <p:pic>
        <p:nvPicPr>
          <p:cNvPr id="12" name="图片 11" descr="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53" y="4365057"/>
            <a:ext cx="1656000" cy="1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59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7276" y="339502"/>
            <a:ext cx="4264247" cy="671379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36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b</a:t>
            </a:r>
            <a:r>
              <a:rPr kumimoji="1" lang="en-US" altLang="zh-CN" sz="36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reeze demo</a:t>
            </a:r>
          </a:p>
        </p:txBody>
      </p:sp>
      <p:pic>
        <p:nvPicPr>
          <p:cNvPr id="4" name="图片 3" descr="未标题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18" y="521244"/>
            <a:ext cx="1669137" cy="642898"/>
          </a:xfrm>
          <a:prstGeom prst="rect">
            <a:avLst/>
          </a:prstGeom>
        </p:spPr>
      </p:pic>
      <p:pic>
        <p:nvPicPr>
          <p:cNvPr id="5" name="图片 4" descr="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53" y="4365057"/>
            <a:ext cx="1656000" cy="196209"/>
          </a:xfrm>
          <a:prstGeom prst="rect">
            <a:avLst/>
          </a:prstGeom>
        </p:spPr>
      </p:pic>
      <p:pic>
        <p:nvPicPr>
          <p:cNvPr id="6" name="图片 5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51" y="521244"/>
            <a:ext cx="212921" cy="4132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1176937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重定向映射配置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urlrewrite.xml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服务参数配置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config.xml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online.properties</a:t>
            </a:r>
            <a:endParaRPr kumimoji="1"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683" y="1851670"/>
            <a:ext cx="4648820" cy="10081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695" y="3529423"/>
            <a:ext cx="4615521" cy="4656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695" y="4024011"/>
            <a:ext cx="4626509" cy="81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7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7276" y="339502"/>
            <a:ext cx="4264247" cy="671379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36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b</a:t>
            </a:r>
            <a:r>
              <a:rPr kumimoji="1" lang="en-US" altLang="zh-CN" sz="36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reeze demo</a:t>
            </a:r>
          </a:p>
        </p:txBody>
      </p:sp>
      <p:pic>
        <p:nvPicPr>
          <p:cNvPr id="4" name="图片 3" descr="未标题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18" y="521244"/>
            <a:ext cx="1669137" cy="642898"/>
          </a:xfrm>
          <a:prstGeom prst="rect">
            <a:avLst/>
          </a:prstGeom>
        </p:spPr>
      </p:pic>
      <p:pic>
        <p:nvPicPr>
          <p:cNvPr id="5" name="图片 4" descr="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53" y="4365057"/>
            <a:ext cx="1656000" cy="196209"/>
          </a:xfrm>
          <a:prstGeom prst="rect">
            <a:avLst/>
          </a:prstGeom>
        </p:spPr>
      </p:pic>
      <p:pic>
        <p:nvPicPr>
          <p:cNvPr id="6" name="图片 5" descr="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51" y="521244"/>
            <a:ext cx="212921" cy="4132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102295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zh-CN" altLang="en-US" dirty="0" smtClean="0"/>
              <a:t> </a:t>
            </a:r>
            <a:r>
              <a:rPr kumimoji="1" lang="zh-CN" altLang="zh-CN" dirty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服务启动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接口编写</a:t>
            </a: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572" y="1419622"/>
            <a:ext cx="4467020" cy="13681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572" y="3325106"/>
            <a:ext cx="4467020" cy="155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4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9827" y="260025"/>
            <a:ext cx="4264247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Apache Bench</a:t>
            </a:r>
            <a:r>
              <a:rPr kumimoji="1" lang="zh-CN" altLang="en-US" sz="28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压测</a:t>
            </a:r>
            <a:endParaRPr kumimoji="1" lang="zh-CN" altLang="en-US" sz="28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2" name="图片 11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17931" y="823906"/>
            <a:ext cx="5926278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概述：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Apache</a:t>
            </a:r>
            <a:r>
              <a:rPr kumimoji="1" lang="zh-CN" altLang="en-US" dirty="0" smtClean="0"/>
              <a:t>的一款压测工具，适合做单压接口性能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用法：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ab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-c 5000 -n 1000000 http://10.130.212.105:9048/online/</a:t>
            </a:r>
            <a:r>
              <a:rPr kumimoji="1" lang="en-US" altLang="zh-CN" dirty="0" err="1"/>
              <a:t>playinfo?a</a:t>
            </a:r>
            <a:r>
              <a:rPr kumimoji="1" lang="en-US" altLang="zh-CN" dirty="0"/>
              <a:t>=4</a:t>
            </a:r>
            <a:r>
              <a:rPr kumimoji="1" lang="en-US" altLang="zh-CN" dirty="0" smtClean="0"/>
              <a:t>	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说明：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	-c:</a:t>
            </a:r>
            <a:r>
              <a:rPr kumimoji="1" lang="zh-CN" altLang="en-US" dirty="0" smtClean="0"/>
              <a:t>一次产生的请求个数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 smtClean="0"/>
              <a:t>	-n:</a:t>
            </a:r>
            <a:r>
              <a:rPr kumimoji="1" lang="zh-CN" altLang="en-US" dirty="0" smtClean="0"/>
              <a:t>所执行的请求个数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其他</a:t>
            </a:r>
            <a:r>
              <a:rPr kumimoji="1" lang="zh-CN" altLang="zh-CN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Siege</a:t>
            </a:r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适合同时压多个接口，但个人认为不好用，且稳定性差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6690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9827" y="260025"/>
            <a:ext cx="4264247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每秒事务数</a:t>
            </a:r>
            <a:endParaRPr kumimoji="1" lang="zh-CN" altLang="en-US" sz="28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2" name="图片 11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493317638"/>
              </p:ext>
            </p:extLst>
          </p:nvPr>
        </p:nvGraphicFramePr>
        <p:xfrm>
          <a:off x="1239629" y="120359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矩形 20"/>
          <p:cNvSpPr/>
          <p:nvPr/>
        </p:nvSpPr>
        <p:spPr>
          <a:xfrm>
            <a:off x="517930" y="823906"/>
            <a:ext cx="76827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用法：</a:t>
            </a:r>
            <a:r>
              <a:rPr kumimoji="1" lang="en-US" altLang="zh-CN" dirty="0" err="1"/>
              <a:t>ab</a:t>
            </a:r>
            <a:r>
              <a:rPr kumimoji="1" lang="en-US" altLang="zh-CN" dirty="0"/>
              <a:t> -c 5000 -n 1000000 http://10.130.212.105:9048/online/</a:t>
            </a:r>
            <a:r>
              <a:rPr kumimoji="1" lang="en-US" altLang="zh-CN" dirty="0" err="1"/>
              <a:t>playinfo?a</a:t>
            </a:r>
            <a:r>
              <a:rPr kumimoji="1" lang="en-US" altLang="zh-CN" dirty="0"/>
              <a:t>=4</a:t>
            </a:r>
            <a:r>
              <a:rPr kumimoji="1" lang="en-US" altLang="zh-CN" dirty="0" smtClean="0"/>
              <a:t>	</a:t>
            </a:r>
          </a:p>
          <a:p>
            <a:r>
              <a:rPr kumimoji="1" lang="en-US" altLang="zh-CN" dirty="0" smtClean="0"/>
              <a:t>-c:</a:t>
            </a:r>
            <a:r>
              <a:rPr kumimoji="1" lang="zh-CN" altLang="en-US" dirty="0" smtClean="0"/>
              <a:t>一次产生的请求个数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 smtClean="0"/>
              <a:t>-n:</a:t>
            </a:r>
            <a:r>
              <a:rPr kumimoji="1" lang="zh-CN" altLang="en-US" dirty="0" smtClean="0"/>
              <a:t>所执行的请求个数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3781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9827" y="260025"/>
            <a:ext cx="4264247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平均响应时间</a:t>
            </a:r>
            <a:endParaRPr kumimoji="1" lang="zh-CN" altLang="en-US" sz="28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2" name="图片 11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519190711"/>
              </p:ext>
            </p:extLst>
          </p:nvPr>
        </p:nvGraphicFramePr>
        <p:xfrm>
          <a:off x="899592" y="808293"/>
          <a:ext cx="7128792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9907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7276" y="339502"/>
            <a:ext cx="4264247" cy="1225377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breeze </a:t>
            </a:r>
            <a:r>
              <a:rPr kumimoji="1" lang="en-US" altLang="zh-CN" sz="3600" dirty="0" err="1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vs</a:t>
            </a:r>
            <a:r>
              <a:rPr kumimoji="1" lang="en-US" altLang="zh-CN" sz="36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 resin</a:t>
            </a:r>
          </a:p>
          <a:p>
            <a:r>
              <a:rPr kumimoji="1" lang="en-US" altLang="zh-CN" sz="36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36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   </a:t>
            </a:r>
            <a:endParaRPr kumimoji="1" lang="zh-CN" altLang="en-US" sz="20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 descr="未标题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18" y="521244"/>
            <a:ext cx="1669137" cy="642898"/>
          </a:xfrm>
          <a:prstGeom prst="rect">
            <a:avLst/>
          </a:prstGeom>
        </p:spPr>
      </p:pic>
      <p:pic>
        <p:nvPicPr>
          <p:cNvPr id="5" name="图片 4" descr="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53" y="4365057"/>
            <a:ext cx="1656000" cy="196209"/>
          </a:xfrm>
          <a:prstGeom prst="rect">
            <a:avLst/>
          </a:prstGeom>
        </p:spPr>
      </p:pic>
      <p:pic>
        <p:nvPicPr>
          <p:cNvPr id="6" name="图片 5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51" y="521244"/>
            <a:ext cx="212921" cy="4132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1059582"/>
            <a:ext cx="7848872" cy="413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同等硬件资源情况下测试空跑效果（仅供参考）</a:t>
            </a:r>
            <a:endParaRPr kumimoji="1" lang="en-US" altLang="zh-CN" dirty="0" smtClean="0"/>
          </a:p>
          <a:p>
            <a:r>
              <a:rPr kumimoji="1" lang="en-US" altLang="zh-CN" dirty="0" err="1"/>
              <a:t>ab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–c 1000 </a:t>
            </a:r>
            <a:r>
              <a:rPr kumimoji="1" lang="en-US" altLang="zh-CN" dirty="0"/>
              <a:t>-n </a:t>
            </a:r>
            <a:r>
              <a:rPr kumimoji="1" lang="en-US" altLang="zh-CN" dirty="0" smtClean="0"/>
              <a:t>1000000                               </a:t>
            </a:r>
            <a:r>
              <a:rPr kumimoji="1" lang="en-US" altLang="zh-CN" dirty="0" err="1" smtClean="0"/>
              <a:t>ab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–c </a:t>
            </a:r>
            <a:r>
              <a:rPr kumimoji="1" lang="en-US" altLang="zh-CN" dirty="0" smtClean="0"/>
              <a:t>5000 </a:t>
            </a:r>
            <a:r>
              <a:rPr kumimoji="1" lang="en-US" altLang="zh-CN" dirty="0"/>
              <a:t>-n 1000000 </a:t>
            </a:r>
          </a:p>
          <a:p>
            <a:endParaRPr kumimoji="1" lang="en-US" altLang="zh-CN" dirty="0"/>
          </a:p>
          <a:p>
            <a:r>
              <a:rPr kumimoji="1" lang="en-US" altLang="zh-CN" sz="1100" dirty="0"/>
              <a:t>Server Software:        Resin/4.0.35</a:t>
            </a:r>
          </a:p>
          <a:p>
            <a:r>
              <a:rPr kumimoji="1" lang="en-US" altLang="zh-CN" sz="1100" dirty="0"/>
              <a:t>Server Hostname:        10.130.212.105</a:t>
            </a:r>
          </a:p>
          <a:p>
            <a:r>
              <a:rPr kumimoji="1" lang="en-US" altLang="zh-CN" sz="1100" dirty="0"/>
              <a:t>Server Port:            8086</a:t>
            </a:r>
          </a:p>
          <a:p>
            <a:endParaRPr kumimoji="1" lang="en-US" altLang="zh-CN" sz="1100" dirty="0"/>
          </a:p>
          <a:p>
            <a:r>
              <a:rPr kumimoji="1" lang="en-US" altLang="zh-CN" sz="1100" dirty="0"/>
              <a:t>Document Path:          /online/</a:t>
            </a:r>
            <a:r>
              <a:rPr kumimoji="1" lang="en-US" altLang="zh-CN" sz="1100" dirty="0" err="1"/>
              <a:t>playinfo?a</a:t>
            </a:r>
            <a:r>
              <a:rPr kumimoji="1" lang="en-US" altLang="zh-CN" sz="1100" dirty="0"/>
              <a:t>=4</a:t>
            </a:r>
          </a:p>
          <a:p>
            <a:r>
              <a:rPr kumimoji="1" lang="en-US" altLang="zh-CN" sz="1100" dirty="0"/>
              <a:t>Document Length:        2512 bytes</a:t>
            </a:r>
          </a:p>
          <a:p>
            <a:endParaRPr kumimoji="1" lang="en-US" altLang="zh-CN" sz="1100" dirty="0"/>
          </a:p>
          <a:p>
            <a:r>
              <a:rPr kumimoji="1" lang="en-US" altLang="zh-CN" sz="1100" dirty="0"/>
              <a:t>Concurrency Level:      1000</a:t>
            </a:r>
          </a:p>
          <a:p>
            <a:r>
              <a:rPr kumimoji="1" lang="en-US" altLang="zh-CN" sz="1100" dirty="0"/>
              <a:t>Time taken for tests:   64.771 seconds</a:t>
            </a:r>
          </a:p>
          <a:p>
            <a:r>
              <a:rPr kumimoji="1" lang="en-US" altLang="zh-CN" sz="1100" dirty="0"/>
              <a:t>Complete requests:      1000000</a:t>
            </a:r>
          </a:p>
          <a:p>
            <a:r>
              <a:rPr kumimoji="1" lang="en-US" altLang="zh-CN" sz="1100" dirty="0"/>
              <a:t>Failed requests:        0</a:t>
            </a:r>
          </a:p>
          <a:p>
            <a:r>
              <a:rPr kumimoji="1" lang="en-US" altLang="zh-CN" sz="1100" dirty="0"/>
              <a:t>Write errors:           0</a:t>
            </a:r>
          </a:p>
          <a:p>
            <a:r>
              <a:rPr kumimoji="1" lang="en-US" altLang="zh-CN" sz="1100" dirty="0"/>
              <a:t>Non-2xx responses:      1000038</a:t>
            </a:r>
          </a:p>
          <a:p>
            <a:r>
              <a:rPr kumimoji="1" lang="en-US" altLang="zh-CN" sz="1100" dirty="0"/>
              <a:t>Total transferred:      2684101992 bytes</a:t>
            </a:r>
          </a:p>
          <a:p>
            <a:r>
              <a:rPr kumimoji="1" lang="en-US" altLang="zh-CN" sz="1100" dirty="0"/>
              <a:t>HTML transferred:       2512095456 bytes</a:t>
            </a:r>
          </a:p>
          <a:p>
            <a:r>
              <a:rPr kumimoji="1" lang="en-US" altLang="zh-CN" sz="1100" dirty="0"/>
              <a:t>Requests per second:    15439.12 [#/sec] (mean)</a:t>
            </a:r>
          </a:p>
          <a:p>
            <a:r>
              <a:rPr kumimoji="1" lang="en-US" altLang="zh-CN" sz="1100" dirty="0"/>
              <a:t>Time per request:       64.771 [</a:t>
            </a:r>
            <a:r>
              <a:rPr kumimoji="1" lang="en-US" altLang="zh-CN" sz="1100" dirty="0" err="1"/>
              <a:t>ms</a:t>
            </a:r>
            <a:r>
              <a:rPr kumimoji="1" lang="en-US" altLang="zh-CN" sz="1100" dirty="0"/>
              <a:t>] (mean)</a:t>
            </a:r>
          </a:p>
          <a:p>
            <a:r>
              <a:rPr kumimoji="1" lang="en-US" altLang="zh-CN" sz="1100" dirty="0"/>
              <a:t>Time per request:       0.065 [</a:t>
            </a:r>
            <a:r>
              <a:rPr kumimoji="1" lang="en-US" altLang="zh-CN" sz="1100" dirty="0" err="1"/>
              <a:t>ms</a:t>
            </a:r>
            <a:r>
              <a:rPr kumimoji="1" lang="en-US" altLang="zh-CN" sz="1100" dirty="0"/>
              <a:t>] (mean, across all concurrent requests)</a:t>
            </a:r>
          </a:p>
          <a:p>
            <a:r>
              <a:rPr kumimoji="1" lang="en-US" altLang="zh-CN" sz="1100" dirty="0"/>
              <a:t>Transfer rate:          40468.92 [Kbytes/sec] </a:t>
            </a:r>
            <a:r>
              <a:rPr kumimoji="1" lang="en-US" altLang="zh-CN" sz="1100" dirty="0" smtClean="0"/>
              <a:t>received</a:t>
            </a:r>
            <a:endParaRPr kumimoji="1" lang="en-US" altLang="zh-CN" sz="1100" dirty="0"/>
          </a:p>
        </p:txBody>
      </p:sp>
      <p:pic>
        <p:nvPicPr>
          <p:cNvPr id="3" name="图片 2" descr="mmexport1460907628467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915" y="1851670"/>
            <a:ext cx="3960440" cy="819150"/>
          </a:xfrm>
          <a:prstGeom prst="rect">
            <a:avLst/>
          </a:prstGeom>
        </p:spPr>
      </p:pic>
      <p:pic>
        <p:nvPicPr>
          <p:cNvPr id="7" name="图片 6" descr="mmexport1460907635916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670" y="3003798"/>
            <a:ext cx="3511263" cy="79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11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7276" y="339502"/>
            <a:ext cx="5076892" cy="856045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5C6767"/>
                </a:solidFill>
                <a:cs typeface="微软雅黑"/>
              </a:rPr>
              <a:t>breeze </a:t>
            </a:r>
            <a:r>
              <a:rPr kumimoji="1" lang="en-US" altLang="zh-CN" sz="2800" dirty="0" err="1" smtClean="0">
                <a:solidFill>
                  <a:srgbClr val="5C6767"/>
                </a:solidFill>
                <a:cs typeface="微软雅黑"/>
              </a:rPr>
              <a:t>vs</a:t>
            </a:r>
            <a:r>
              <a:rPr kumimoji="1" lang="en-US" altLang="zh-CN" sz="2800" dirty="0" smtClean="0">
                <a:solidFill>
                  <a:srgbClr val="5C6767"/>
                </a:solidFill>
                <a:cs typeface="微软雅黑"/>
              </a:rPr>
              <a:t> resin/tomcat</a:t>
            </a:r>
          </a:p>
          <a:p>
            <a:r>
              <a:rPr kumimoji="1" lang="en-US" altLang="zh-CN" sz="20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              </a:t>
            </a:r>
            <a:r>
              <a:rPr kumimoji="1" lang="en-US" altLang="zh-CN" sz="2000" dirty="0" smtClean="0">
                <a:solidFill>
                  <a:srgbClr val="5C6767"/>
                </a:solidFill>
                <a:latin typeface="+mn-ea"/>
                <a:cs typeface="微软雅黑"/>
              </a:rPr>
              <a:t>not need more</a:t>
            </a:r>
            <a:endParaRPr kumimoji="1" lang="zh-CN" altLang="en-US" sz="2000" dirty="0">
              <a:solidFill>
                <a:srgbClr val="5C6767"/>
              </a:solidFill>
              <a:latin typeface="+mn-ea"/>
              <a:cs typeface="微软雅黑"/>
            </a:endParaRPr>
          </a:p>
        </p:txBody>
      </p:sp>
      <p:pic>
        <p:nvPicPr>
          <p:cNvPr id="4" name="图片 3" descr="未标题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18" y="521244"/>
            <a:ext cx="1669137" cy="642898"/>
          </a:xfrm>
          <a:prstGeom prst="rect">
            <a:avLst/>
          </a:prstGeom>
        </p:spPr>
      </p:pic>
      <p:pic>
        <p:nvPicPr>
          <p:cNvPr id="5" name="图片 4" descr="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53" y="4365057"/>
            <a:ext cx="1656000" cy="196209"/>
          </a:xfrm>
          <a:prstGeom prst="rect">
            <a:avLst/>
          </a:prstGeom>
        </p:spPr>
      </p:pic>
      <p:pic>
        <p:nvPicPr>
          <p:cNvPr id="6" name="图片 5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51" y="521244"/>
            <a:ext cx="212921" cy="4132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03986" y="1275606"/>
            <a:ext cx="53962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 smtClean="0"/>
              <a:t>总结：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应用场景不同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.resin/tomcat</a:t>
            </a:r>
            <a:r>
              <a:rPr kumimoji="1" lang="zh-CN" altLang="en-US" dirty="0" smtClean="0"/>
              <a:t>功能更强大，安全性健壮性更好，经过时间的考验，开源社区成熟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.breeze</a:t>
            </a:r>
            <a:r>
              <a:rPr kumimoji="1" lang="zh-CN" altLang="en-US" dirty="0" smtClean="0"/>
              <a:t>更轻量级，零部署，性能优良</a:t>
            </a:r>
            <a:endParaRPr kumimoji="1" lang="en-US" altLang="zh-CN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均存在较大的优化空间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sz="2400" dirty="0" smtClean="0"/>
              <a:t>类似：</a:t>
            </a:r>
            <a:endParaRPr kumimoji="1" lang="en-US" altLang="zh-CN" sz="2400" dirty="0"/>
          </a:p>
          <a:p>
            <a:pPr lvl="1"/>
            <a:r>
              <a:rPr kumimoji="1" lang="en-US" altLang="zh-CN" dirty="0"/>
              <a:t>play framework 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3432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7276" y="339502"/>
            <a:ext cx="4264247" cy="671379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36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C</a:t>
            </a:r>
            <a:r>
              <a:rPr kumimoji="1" lang="en-US" altLang="zh-CN" sz="36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urrent    </a:t>
            </a:r>
            <a:endParaRPr kumimoji="1" lang="zh-CN" altLang="en-US" sz="20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 descr="未标题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18" y="521244"/>
            <a:ext cx="1669137" cy="642898"/>
          </a:xfrm>
          <a:prstGeom prst="rect">
            <a:avLst/>
          </a:prstGeom>
        </p:spPr>
      </p:pic>
      <p:pic>
        <p:nvPicPr>
          <p:cNvPr id="5" name="图片 4" descr="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53" y="4365057"/>
            <a:ext cx="1656000" cy="196209"/>
          </a:xfrm>
          <a:prstGeom prst="rect">
            <a:avLst/>
          </a:prstGeom>
        </p:spPr>
      </p:pic>
      <p:pic>
        <p:nvPicPr>
          <p:cNvPr id="6" name="图片 5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51" y="521244"/>
            <a:ext cx="212921" cy="4132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1211029"/>
            <a:ext cx="4572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zh-CN" altLang="en-US" sz="2000" dirty="0" smtClean="0"/>
              <a:t>生产环境：</a:t>
            </a:r>
            <a:endParaRPr kumimoji="1" lang="en-US" altLang="zh-CN" sz="2000" dirty="0" smtClean="0"/>
          </a:p>
          <a:p>
            <a:r>
              <a:rPr kumimoji="1" lang="en-US" altLang="zh-CN" dirty="0" smtClean="0"/>
              <a:t>	1.</a:t>
            </a:r>
            <a:r>
              <a:rPr kumimoji="1" lang="zh-CN" altLang="en-US" dirty="0" smtClean="0"/>
              <a:t>乐视视频基线版拉取</a:t>
            </a:r>
            <a:r>
              <a:rPr kumimoji="1" lang="en-US" altLang="zh-CN" dirty="0" smtClean="0"/>
              <a:t>API</a:t>
            </a:r>
            <a:endParaRPr kumimoji="1" lang="en-US" altLang="zh-CN" dirty="0"/>
          </a:p>
          <a:p>
            <a:r>
              <a:rPr kumimoji="1" lang="en-US" altLang="zh-CN" dirty="0" smtClean="0"/>
              <a:t>	</a:t>
            </a: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升级平台升级接</a:t>
            </a:r>
            <a:r>
              <a:rPr kumimoji="1" lang="en-US" altLang="zh-CN" dirty="0" smtClean="0"/>
              <a:t>API</a:t>
            </a:r>
          </a:p>
          <a:p>
            <a:r>
              <a:rPr kumimoji="1" lang="en-US" altLang="zh-CN" dirty="0" smtClean="0"/>
              <a:t>	</a:t>
            </a: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智能互联设备管理</a:t>
            </a:r>
            <a:r>
              <a:rPr kumimoji="1" lang="en-US" altLang="zh-CN" dirty="0" smtClean="0"/>
              <a:t>API</a:t>
            </a:r>
          </a:p>
          <a:p>
            <a:r>
              <a:rPr kumimoji="1" lang="en-US" altLang="zh-CN" dirty="0" smtClean="0"/>
              <a:t>	</a:t>
            </a:r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.IOS PUSH</a:t>
            </a:r>
            <a:r>
              <a:rPr kumimoji="1" lang="zh-CN" altLang="en-US" dirty="0" smtClean="0"/>
              <a:t>消费者集群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007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7276" y="339502"/>
            <a:ext cx="4264247" cy="1225377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Future</a:t>
            </a:r>
          </a:p>
          <a:p>
            <a:r>
              <a:rPr kumimoji="1" lang="en-US" altLang="zh-CN" sz="36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36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   </a:t>
            </a:r>
            <a:endParaRPr kumimoji="1" lang="zh-CN" altLang="en-US" sz="20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 descr="未标题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18" y="521244"/>
            <a:ext cx="1669137" cy="642898"/>
          </a:xfrm>
          <a:prstGeom prst="rect">
            <a:avLst/>
          </a:prstGeom>
        </p:spPr>
      </p:pic>
      <p:pic>
        <p:nvPicPr>
          <p:cNvPr id="5" name="图片 4" descr="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53" y="4365057"/>
            <a:ext cx="1656000" cy="196209"/>
          </a:xfrm>
          <a:prstGeom prst="rect">
            <a:avLst/>
          </a:prstGeom>
        </p:spPr>
      </p:pic>
      <p:pic>
        <p:nvPicPr>
          <p:cNvPr id="6" name="图片 5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51" y="521244"/>
            <a:ext cx="212921" cy="4132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1211029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sz="2000" dirty="0" smtClean="0"/>
              <a:t>1.</a:t>
            </a:r>
            <a:r>
              <a:rPr kumimoji="1" lang="zh-CN" altLang="en-US" sz="2000" dirty="0" smtClean="0"/>
              <a:t>热部署</a:t>
            </a:r>
            <a:endParaRPr kumimoji="1" lang="en-US" altLang="zh-CN" sz="2000" dirty="0" smtClean="0"/>
          </a:p>
          <a:p>
            <a:r>
              <a:rPr kumimoji="1" lang="zh-CN" altLang="zh-CN" sz="2000" dirty="0" smtClean="0"/>
              <a:t>2</a:t>
            </a:r>
            <a:r>
              <a:rPr kumimoji="1" lang="en-US" altLang="zh-CN" sz="2000" dirty="0" smtClean="0"/>
              <a:t>.</a:t>
            </a:r>
            <a:r>
              <a:rPr kumimoji="1" lang="zh-CN" altLang="en-US" sz="2000" dirty="0" smtClean="0"/>
              <a:t>零配置</a:t>
            </a:r>
            <a:endParaRPr kumimoji="1" lang="en-US" altLang="zh-CN" sz="2000" dirty="0" smtClean="0"/>
          </a:p>
          <a:p>
            <a:r>
              <a:rPr kumimoji="1" lang="zh-CN" altLang="zh-CN" sz="2000" dirty="0" smtClean="0"/>
              <a:t>3</a:t>
            </a:r>
            <a:r>
              <a:rPr kumimoji="1" lang="en-US" altLang="zh-CN" sz="2000" dirty="0" smtClean="0"/>
              <a:t>.Restful</a:t>
            </a:r>
          </a:p>
          <a:p>
            <a:r>
              <a:rPr kumimoji="1" lang="zh-CN" altLang="zh-CN" sz="2000" dirty="0" smtClean="0"/>
              <a:t>4</a:t>
            </a:r>
            <a:r>
              <a:rPr kumimoji="1" lang="en-US" altLang="zh-CN" sz="2000" dirty="0" smtClean="0"/>
              <a:t>.</a:t>
            </a:r>
            <a:r>
              <a:rPr kumimoji="1" lang="zh-CN" altLang="en-US" sz="2000" dirty="0" smtClean="0"/>
              <a:t>健壮性</a:t>
            </a:r>
            <a:endParaRPr kumimoji="1" lang="en-US" altLang="zh-CN" sz="2000" dirty="0" smtClean="0"/>
          </a:p>
          <a:p>
            <a:r>
              <a:rPr kumimoji="1" lang="en-US" altLang="zh-CN" sz="2000" dirty="0"/>
              <a:t>5. </a:t>
            </a:r>
            <a:r>
              <a:rPr kumimoji="1" lang="en-US" altLang="zh-CN" sz="2000" dirty="0" smtClean="0"/>
              <a:t>better and </a:t>
            </a:r>
            <a:r>
              <a:rPr kumimoji="1" lang="en-US" altLang="zh-CN" sz="2000" dirty="0"/>
              <a:t>better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84865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7276" y="339502"/>
            <a:ext cx="4264247" cy="671379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For you    </a:t>
            </a:r>
            <a:endParaRPr kumimoji="1" lang="zh-CN" altLang="en-US" sz="20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 descr="未标题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18" y="521244"/>
            <a:ext cx="1669137" cy="642898"/>
          </a:xfrm>
          <a:prstGeom prst="rect">
            <a:avLst/>
          </a:prstGeom>
        </p:spPr>
      </p:pic>
      <p:pic>
        <p:nvPicPr>
          <p:cNvPr id="5" name="图片 4" descr="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53" y="4365057"/>
            <a:ext cx="1656000" cy="196209"/>
          </a:xfrm>
          <a:prstGeom prst="rect">
            <a:avLst/>
          </a:prstGeom>
        </p:spPr>
      </p:pic>
      <p:pic>
        <p:nvPicPr>
          <p:cNvPr id="6" name="图片 5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51" y="521244"/>
            <a:ext cx="212921" cy="4132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1164142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hlinkClick r:id="rId5"/>
              </a:rPr>
              <a:t>Maven</a:t>
            </a:r>
            <a:r>
              <a:rPr lang="zh-CN" altLang="en-US" sz="2000" dirty="0">
                <a:hlinkClick r:id="rId5"/>
              </a:rPr>
              <a:t>库</a:t>
            </a:r>
            <a:endParaRPr lang="en-US" altLang="zh-CN" sz="2000" dirty="0">
              <a:hlinkClick r:id="rId5"/>
            </a:endParaRPr>
          </a:p>
          <a:p>
            <a:r>
              <a:rPr lang="en-US" altLang="zh-CN" sz="2000" dirty="0">
                <a:hlinkClick r:id="rId5"/>
              </a:rPr>
              <a:t>http://maven.letv.cn/nexus/content/groups/public/com/le/ag/breeze/1.0.3/</a:t>
            </a:r>
            <a:endParaRPr lang="en-US" altLang="zh-CN" sz="2000" dirty="0"/>
          </a:p>
          <a:p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Git</a:t>
            </a:r>
            <a:r>
              <a:rPr kumimoji="1" lang="zh-CN" altLang="en-US" sz="2000" dirty="0" smtClean="0"/>
              <a:t>库</a:t>
            </a:r>
            <a:endParaRPr kumimoji="1" lang="en-US" altLang="zh-CN" sz="2000" dirty="0"/>
          </a:p>
          <a:p>
            <a:r>
              <a:rPr kumimoji="1" lang="en-US" altLang="zh-CN" sz="2000" dirty="0"/>
              <a:t>http://</a:t>
            </a:r>
            <a:r>
              <a:rPr kumimoji="1" lang="en-US" altLang="zh-CN" sz="2000" dirty="0" err="1"/>
              <a:t>git.letv.cn</a:t>
            </a:r>
            <a:r>
              <a:rPr kumimoji="1" lang="en-US" altLang="zh-CN" sz="2000" dirty="0"/>
              <a:t>/</a:t>
            </a:r>
            <a:r>
              <a:rPr kumimoji="1" lang="en-US" altLang="zh-CN" sz="2000" dirty="0" err="1"/>
              <a:t>lepush</a:t>
            </a:r>
            <a:r>
              <a:rPr kumimoji="1" lang="en-US" altLang="zh-CN" sz="2000" dirty="0"/>
              <a:t>/breeze/tree/V1.0-alpha</a:t>
            </a:r>
          </a:p>
        </p:txBody>
      </p:sp>
    </p:spTree>
    <p:extLst>
      <p:ext uri="{BB962C8B-B14F-4D97-AF65-F5344CB8AC3E}">
        <p14:creationId xmlns:p14="http://schemas.microsoft.com/office/powerpoint/2010/main" val="2221907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1600" y="534488"/>
            <a:ext cx="4264247" cy="486713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400" dirty="0" err="1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N</a:t>
            </a:r>
            <a:r>
              <a:rPr kumimoji="1" lang="en-US" altLang="zh-CN" sz="2400" dirty="0" err="1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etty</a:t>
            </a:r>
            <a:r>
              <a:rPr kumimoji="1" lang="zh-CN" altLang="en-US" sz="24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简介</a:t>
            </a:r>
            <a:endParaRPr kumimoji="1" lang="zh-CN" altLang="en-US" sz="24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 descr="未标题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18" y="521244"/>
            <a:ext cx="1669137" cy="642898"/>
          </a:xfrm>
          <a:prstGeom prst="rect">
            <a:avLst/>
          </a:prstGeom>
        </p:spPr>
      </p:pic>
      <p:pic>
        <p:nvPicPr>
          <p:cNvPr id="5" name="图片 4" descr="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53" y="4365057"/>
            <a:ext cx="1656000" cy="196209"/>
          </a:xfrm>
          <a:prstGeom prst="rect">
            <a:avLst/>
          </a:prstGeom>
        </p:spPr>
      </p:pic>
      <p:pic>
        <p:nvPicPr>
          <p:cNvPr id="6" name="图片 5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58" y="653019"/>
            <a:ext cx="141962" cy="275555"/>
          </a:xfrm>
          <a:prstGeom prst="rect">
            <a:avLst/>
          </a:prstGeom>
        </p:spPr>
      </p:pic>
      <p:pic>
        <p:nvPicPr>
          <p:cNvPr id="7" name="图片 6" descr="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58" y="1419622"/>
            <a:ext cx="141962" cy="277470"/>
          </a:xfrm>
          <a:prstGeom prst="rect">
            <a:avLst/>
          </a:prstGeom>
        </p:spPr>
      </p:pic>
      <p:pic>
        <p:nvPicPr>
          <p:cNvPr id="9" name="图片 8" descr="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68558" y="2130747"/>
            <a:ext cx="178149" cy="26172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78305" y="1289205"/>
            <a:ext cx="4264247" cy="486713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breeze</a:t>
            </a:r>
            <a:r>
              <a:rPr kumimoji="1" lang="zh-CN" altLang="en-US" sz="24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基本介绍</a:t>
            </a:r>
            <a:endParaRPr kumimoji="1" lang="zh-CN" altLang="en-US" sz="24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0477" y="3334962"/>
            <a:ext cx="4264247" cy="486713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总结</a:t>
            </a:r>
            <a:endParaRPr kumimoji="1" lang="zh-CN" altLang="en-US" sz="24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2" name="图片 11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02" y="2787774"/>
            <a:ext cx="141962" cy="275555"/>
          </a:xfrm>
          <a:prstGeom prst="rect">
            <a:avLst/>
          </a:prstGeom>
        </p:spPr>
      </p:pic>
      <p:pic>
        <p:nvPicPr>
          <p:cNvPr id="13" name="图片 12" descr="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0" y="3435846"/>
            <a:ext cx="152400" cy="277470"/>
          </a:xfrm>
          <a:prstGeom prst="rect">
            <a:avLst/>
          </a:prstGeom>
        </p:spPr>
      </p:pic>
      <p:pic>
        <p:nvPicPr>
          <p:cNvPr id="14" name="图片 13" descr="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98935" y="4100947"/>
            <a:ext cx="178149" cy="26172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78305" y="3945046"/>
            <a:ext cx="4264247" cy="486713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Current &amp; Future</a:t>
            </a:r>
            <a:endParaRPr kumimoji="1" lang="zh-CN" altLang="en-US" sz="24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10477" y="1988974"/>
            <a:ext cx="4264247" cy="486713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设计剖析</a:t>
            </a:r>
            <a:endParaRPr kumimoji="1" lang="zh-CN" altLang="en-US" sz="24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10477" y="2715766"/>
            <a:ext cx="4264247" cy="486713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demo</a:t>
            </a:r>
            <a:endParaRPr kumimoji="1" lang="zh-CN" altLang="en-US" sz="24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9780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7981" y="1130963"/>
            <a:ext cx="4264247" cy="671379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谢谢</a:t>
            </a:r>
            <a:endParaRPr kumimoji="1" lang="zh-CN" altLang="en-US" sz="36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 descr="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07" b="32571"/>
          <a:stretch/>
        </p:blipFill>
        <p:spPr>
          <a:xfrm>
            <a:off x="4438417" y="1633641"/>
            <a:ext cx="4705585" cy="3509863"/>
          </a:xfrm>
          <a:prstGeom prst="rect">
            <a:avLst/>
          </a:prstGeom>
        </p:spPr>
      </p:pic>
      <p:pic>
        <p:nvPicPr>
          <p:cNvPr id="4" name="图片 3" descr="未标题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18" y="521244"/>
            <a:ext cx="1669137" cy="642898"/>
          </a:xfrm>
          <a:prstGeom prst="rect">
            <a:avLst/>
          </a:prstGeom>
        </p:spPr>
      </p:pic>
      <p:pic>
        <p:nvPicPr>
          <p:cNvPr id="5" name="图片 4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51" y="1247907"/>
            <a:ext cx="212921" cy="413291"/>
          </a:xfrm>
          <a:prstGeom prst="rect">
            <a:avLst/>
          </a:prstGeom>
        </p:spPr>
      </p:pic>
      <p:pic>
        <p:nvPicPr>
          <p:cNvPr id="6" name="图片 5" descr="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53" y="4365057"/>
            <a:ext cx="1656000" cy="1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4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584" y="339502"/>
            <a:ext cx="4264247" cy="671379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lang="en-US" altLang="zh-CN" sz="3600" dirty="0"/>
              <a:t>What is </a:t>
            </a:r>
            <a:r>
              <a:rPr lang="en-US" altLang="zh-CN" sz="3600" dirty="0" err="1"/>
              <a:t>Netty</a:t>
            </a:r>
            <a:endParaRPr kumimoji="1" lang="zh-CN" altLang="en-US" sz="36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 descr="未标题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18" y="521244"/>
            <a:ext cx="1669137" cy="642898"/>
          </a:xfrm>
          <a:prstGeom prst="rect">
            <a:avLst/>
          </a:prstGeom>
        </p:spPr>
      </p:pic>
      <p:pic>
        <p:nvPicPr>
          <p:cNvPr id="5" name="图片 4" descr="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53" y="4365057"/>
            <a:ext cx="1656000" cy="196209"/>
          </a:xfrm>
          <a:prstGeom prst="rect">
            <a:avLst/>
          </a:prstGeom>
        </p:spPr>
      </p:pic>
      <p:pic>
        <p:nvPicPr>
          <p:cNvPr id="6" name="图片 5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21244"/>
            <a:ext cx="212921" cy="413291"/>
          </a:xfrm>
          <a:prstGeom prst="rect">
            <a:avLst/>
          </a:prstGeom>
        </p:spPr>
      </p:pic>
      <p:sp>
        <p:nvSpPr>
          <p:cNvPr id="8" name="内容占位符 4"/>
          <p:cNvSpPr txBox="1">
            <a:spLocks/>
          </p:cNvSpPr>
          <p:nvPr/>
        </p:nvSpPr>
        <p:spPr>
          <a:xfrm>
            <a:off x="323528" y="1052736"/>
            <a:ext cx="8229600" cy="5256610"/>
          </a:xfrm>
          <a:prstGeom prst="rect">
            <a:avLst/>
          </a:prstGeom>
        </p:spPr>
        <p:txBody>
          <a:bodyPr/>
          <a:lstStyle>
            <a:lvl1pPr marL="329469" indent="-329469" algn="l" defTabSz="439291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848" indent="-274558" algn="l" defTabSz="439291" rtl="0" eaLnBrk="1" latinLnBrk="0" hangingPunct="1">
              <a:spcBef>
                <a:spcPct val="20000"/>
              </a:spcBef>
              <a:buFont typeface="Arial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8228" indent="-219645" algn="l" defTabSz="439291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37519" indent="-219645" algn="l" defTabSz="439291" rtl="0" eaLnBrk="1" latinLnBrk="0" hangingPunct="1">
              <a:spcBef>
                <a:spcPct val="20000"/>
              </a:spcBef>
              <a:buFont typeface="Arial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6810" indent="-219645" algn="l" defTabSz="439291" rtl="0" eaLnBrk="1" latinLnBrk="0" hangingPunct="1">
              <a:spcBef>
                <a:spcPct val="20000"/>
              </a:spcBef>
              <a:buFont typeface="Arial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16101" indent="-219645" algn="l" defTabSz="439291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5392" indent="-219645" algn="l" defTabSz="439291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4683" indent="-219645" algn="l" defTabSz="439291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3975" indent="-219645" algn="l" defTabSz="439291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+mn-ea"/>
              </a:rPr>
              <a:t>1.</a:t>
            </a:r>
            <a:r>
              <a:rPr kumimoji="1" lang="zh-CN" altLang="en-US" sz="2000" dirty="0" smtClean="0">
                <a:latin typeface="+mn-ea"/>
              </a:rPr>
              <a:t>基于</a:t>
            </a:r>
            <a:r>
              <a:rPr kumimoji="1" lang="en-US" altLang="zh-CN" sz="2000" dirty="0" smtClean="0">
                <a:latin typeface="+mn-ea"/>
              </a:rPr>
              <a:t>NIO</a:t>
            </a:r>
            <a:r>
              <a:rPr kumimoji="1" lang="zh-CN" altLang="en-US" sz="2000" dirty="0" smtClean="0">
                <a:latin typeface="+mn-ea"/>
              </a:rPr>
              <a:t>的客户端，服务端编程框架，</a:t>
            </a:r>
            <a:r>
              <a:rPr kumimoji="1" lang="en-US" altLang="zh-CN" sz="2000" dirty="0" smtClean="0">
                <a:latin typeface="+mn-ea"/>
              </a:rPr>
              <a:t>JBOSS</a:t>
            </a:r>
            <a:r>
              <a:rPr kumimoji="1" lang="zh-CN" altLang="en-US" sz="2000" dirty="0" smtClean="0">
                <a:latin typeface="+mn-ea"/>
              </a:rPr>
              <a:t>提供</a:t>
            </a:r>
            <a:endParaRPr kumimoji="1" lang="en-US" altLang="zh-CN" sz="2000" dirty="0" smtClean="0">
              <a:latin typeface="+mn-ea"/>
            </a:endParaRPr>
          </a:p>
          <a:p>
            <a:r>
              <a:rPr kumimoji="1" lang="en-US" altLang="zh-CN" sz="2000" dirty="0" smtClean="0">
                <a:latin typeface="+mn-ea"/>
              </a:rPr>
              <a:t>2.</a:t>
            </a:r>
            <a:r>
              <a:rPr kumimoji="1" lang="zh-CN" altLang="en-US" sz="2000" dirty="0" smtClean="0">
                <a:latin typeface="+mn-ea"/>
              </a:rPr>
              <a:t>提供异步的，基于事件驱动的网络应用程序框架和工具</a:t>
            </a:r>
            <a:endParaRPr kumimoji="1" lang="en-US" altLang="zh-CN" sz="2000" dirty="0" smtClean="0">
              <a:latin typeface="+mn-ea"/>
            </a:endParaRPr>
          </a:p>
          <a:p>
            <a:r>
              <a:rPr kumimoji="1" lang="zh-CN" altLang="zh-CN" sz="2000" dirty="0" smtClean="0">
                <a:latin typeface="+mn-ea"/>
              </a:rPr>
              <a:t>3</a:t>
            </a:r>
            <a:r>
              <a:rPr kumimoji="1" lang="en-US" altLang="zh-CN" sz="2000" dirty="0" smtClean="0">
                <a:latin typeface="+mn-ea"/>
              </a:rPr>
              <a:t>.</a:t>
            </a:r>
            <a:r>
              <a:rPr kumimoji="1" lang="zh-CN" altLang="en-US" sz="2000" dirty="0" smtClean="0">
                <a:latin typeface="+mn-ea"/>
              </a:rPr>
              <a:t>提供多种编解码框架集成，高效网络传输</a:t>
            </a:r>
            <a:endParaRPr kumimoji="1" lang="en-US" altLang="zh-CN" sz="2000" dirty="0" smtClean="0">
              <a:latin typeface="+mn-ea"/>
            </a:endParaRPr>
          </a:p>
          <a:p>
            <a:r>
              <a:rPr kumimoji="1" lang="zh-CN" altLang="zh-CN" sz="2000" dirty="0" smtClean="0">
                <a:latin typeface="+mn-ea"/>
              </a:rPr>
              <a:t>4</a:t>
            </a:r>
            <a:r>
              <a:rPr kumimoji="1" lang="en-US" altLang="zh-CN" sz="2000" dirty="0" smtClean="0">
                <a:latin typeface="+mn-ea"/>
              </a:rPr>
              <a:t>.</a:t>
            </a:r>
            <a:r>
              <a:rPr kumimoji="1" lang="zh-CN" altLang="en-US" sz="2000" dirty="0" smtClean="0">
                <a:latin typeface="+mn-ea"/>
              </a:rPr>
              <a:t>提供方便</a:t>
            </a:r>
            <a:r>
              <a:rPr kumimoji="1" lang="en-US" altLang="zh-CN" sz="2000" dirty="0" smtClean="0">
                <a:latin typeface="+mn-ea"/>
              </a:rPr>
              <a:t> </a:t>
            </a:r>
            <a:r>
              <a:rPr kumimoji="1" lang="zh-CN" altLang="en-US" sz="2000" dirty="0" smtClean="0">
                <a:latin typeface="+mn-ea"/>
              </a:rPr>
              <a:t>快捷的可定制化的私有协议栈开发，如</a:t>
            </a:r>
            <a:r>
              <a:rPr kumimoji="1" lang="en-US" altLang="zh-CN" sz="2000" dirty="0" err="1" smtClean="0">
                <a:latin typeface="+mn-ea"/>
              </a:rPr>
              <a:t>dubbo</a:t>
            </a:r>
            <a:r>
              <a:rPr kumimoji="1" lang="zh-CN" altLang="en-US" sz="2000" dirty="0" smtClean="0">
                <a:latin typeface="+mn-ea"/>
              </a:rPr>
              <a:t>协议，</a:t>
            </a:r>
            <a:r>
              <a:rPr kumimoji="1" lang="en-US" altLang="zh-CN" sz="2000" dirty="0" err="1" smtClean="0">
                <a:latin typeface="+mn-ea"/>
              </a:rPr>
              <a:t>hadoop</a:t>
            </a:r>
            <a:r>
              <a:rPr kumimoji="1" lang="zh-CN" altLang="en-US" sz="2000" dirty="0" smtClean="0">
                <a:latin typeface="+mn-ea"/>
              </a:rPr>
              <a:t>的</a:t>
            </a:r>
            <a:r>
              <a:rPr kumimoji="1" lang="en-US" altLang="zh-CN" sz="2000" dirty="0" smtClean="0">
                <a:latin typeface="+mn-ea"/>
              </a:rPr>
              <a:t>Avro</a:t>
            </a:r>
            <a:r>
              <a:rPr kumimoji="1" lang="zh-CN" altLang="en-US" sz="2000" dirty="0" smtClean="0">
                <a:latin typeface="+mn-ea"/>
              </a:rPr>
              <a:t>框架</a:t>
            </a:r>
            <a:endParaRPr kumimoji="1" lang="en-US" altLang="zh-CN" sz="2000" dirty="0" smtClean="0">
              <a:latin typeface="+mn-ea"/>
            </a:endParaRPr>
          </a:p>
          <a:p>
            <a:endParaRPr kumimoji="1" lang="en-US" altLang="zh-CN" sz="2000" dirty="0" smtClean="0"/>
          </a:p>
          <a:p>
            <a:endParaRPr kumimoji="1" lang="en-US" altLang="zh-CN" sz="2000" dirty="0" smtClean="0"/>
          </a:p>
          <a:p>
            <a:endParaRPr kumimoji="1" lang="en-US" altLang="zh-CN" sz="2000" dirty="0" smtClean="0"/>
          </a:p>
          <a:p>
            <a:endParaRPr kumimoji="1" lang="en-US" altLang="zh-CN" sz="2400" dirty="0" smtClean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9619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3289" y="267494"/>
            <a:ext cx="4264247" cy="671379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3600" dirty="0" smtClean="0"/>
              <a:t>Netty4.x</a:t>
            </a:r>
            <a:r>
              <a:rPr kumimoji="1" lang="zh-CN" altLang="en-US" sz="3600" dirty="0" smtClean="0"/>
              <a:t>组</a:t>
            </a:r>
            <a:r>
              <a:rPr kumimoji="1" lang="zh-CN" altLang="en-US" sz="3600" dirty="0"/>
              <a:t>件</a:t>
            </a:r>
            <a:endParaRPr kumimoji="1" lang="zh-CN" altLang="en-US" sz="36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 descr="未标题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18" y="521244"/>
            <a:ext cx="1669137" cy="642898"/>
          </a:xfrm>
          <a:prstGeom prst="rect">
            <a:avLst/>
          </a:prstGeom>
        </p:spPr>
      </p:pic>
      <p:pic>
        <p:nvPicPr>
          <p:cNvPr id="5" name="图片 4" descr="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53" y="4365057"/>
            <a:ext cx="1656000" cy="196209"/>
          </a:xfrm>
          <a:prstGeom prst="rect">
            <a:avLst/>
          </a:prstGeom>
        </p:spPr>
      </p:pic>
      <p:pic>
        <p:nvPicPr>
          <p:cNvPr id="6" name="图片 5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66" y="420600"/>
            <a:ext cx="212921" cy="4132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5536" y="1059582"/>
            <a:ext cx="78488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+mn-ea"/>
              </a:rPr>
              <a:t>1.Reactor</a:t>
            </a:r>
            <a:r>
              <a:rPr kumimoji="1" lang="zh-CN" altLang="en-US" dirty="0">
                <a:latin typeface="+mn-ea"/>
              </a:rPr>
              <a:t>线程（</a:t>
            </a:r>
            <a:r>
              <a:rPr kumimoji="1" lang="en-US" altLang="zh-CN" dirty="0" err="1">
                <a:latin typeface="+mn-ea"/>
              </a:rPr>
              <a:t>NioEventLoop</a:t>
            </a:r>
            <a:r>
              <a:rPr kumimoji="1" lang="zh-CN" altLang="en-US" dirty="0">
                <a:latin typeface="+mn-ea"/>
              </a:rPr>
              <a:t>）模型</a:t>
            </a:r>
            <a:r>
              <a:rPr kumimoji="1" lang="en-US" altLang="zh-CN" dirty="0">
                <a:latin typeface="+mn-ea"/>
              </a:rPr>
              <a:t> </a:t>
            </a:r>
          </a:p>
          <a:p>
            <a:r>
              <a:rPr kumimoji="1" lang="en-US" altLang="zh-CN" dirty="0">
                <a:latin typeface="+mn-ea"/>
              </a:rPr>
              <a:t>  </a:t>
            </a:r>
            <a:r>
              <a:rPr kumimoji="1" lang="zh-CN" altLang="en-US" dirty="0" smtClean="0">
                <a:latin typeface="+mn-ea"/>
              </a:rPr>
              <a:t>单线</a:t>
            </a:r>
            <a:r>
              <a:rPr kumimoji="1" lang="zh-CN" altLang="en-US" dirty="0">
                <a:latin typeface="+mn-ea"/>
              </a:rPr>
              <a:t>程</a:t>
            </a:r>
            <a:r>
              <a:rPr kumimoji="1" lang="en-US" altLang="zh-CN" dirty="0">
                <a:latin typeface="+mn-ea"/>
              </a:rPr>
              <a:t> </a:t>
            </a:r>
            <a:r>
              <a:rPr kumimoji="1" lang="zh-CN" altLang="en-US" dirty="0">
                <a:latin typeface="+mn-ea"/>
              </a:rPr>
              <a:t>多线程</a:t>
            </a:r>
            <a:r>
              <a:rPr kumimoji="1" lang="en-US" altLang="zh-CN" dirty="0">
                <a:latin typeface="+mn-ea"/>
              </a:rPr>
              <a:t> </a:t>
            </a:r>
            <a:r>
              <a:rPr kumimoji="1" lang="zh-CN" altLang="en-US" dirty="0">
                <a:latin typeface="+mn-ea"/>
              </a:rPr>
              <a:t>主从线程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zh-CN" dirty="0">
                <a:latin typeface="+mn-ea"/>
              </a:rPr>
              <a:t>2</a:t>
            </a:r>
            <a:r>
              <a:rPr kumimoji="1" lang="en-US" altLang="zh-CN" dirty="0">
                <a:latin typeface="+mn-ea"/>
              </a:rPr>
              <a:t>.Channel </a:t>
            </a:r>
            <a:r>
              <a:rPr kumimoji="1" lang="zh-CN" altLang="en-US" dirty="0" smtClean="0">
                <a:latin typeface="+mn-ea"/>
              </a:rPr>
              <a:t>：</a:t>
            </a:r>
            <a:r>
              <a:rPr kumimoji="1" lang="en-US" altLang="zh-CN" dirty="0" smtClean="0">
                <a:latin typeface="+mn-ea"/>
              </a:rPr>
              <a:t>             </a:t>
            </a:r>
            <a:r>
              <a:rPr kumimoji="1" lang="zh-CN" altLang="en-US" dirty="0" smtClean="0">
                <a:latin typeface="+mn-ea"/>
              </a:rPr>
              <a:t>通讯</a:t>
            </a:r>
            <a:r>
              <a:rPr kumimoji="1" lang="zh-CN" altLang="en-US" dirty="0">
                <a:latin typeface="+mn-ea"/>
              </a:rPr>
              <a:t>的载体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zh-CN" dirty="0">
                <a:latin typeface="+mn-ea"/>
              </a:rPr>
              <a:t>3</a:t>
            </a:r>
            <a:r>
              <a:rPr kumimoji="1" lang="en-US" altLang="zh-CN" dirty="0">
                <a:latin typeface="+mn-ea"/>
              </a:rPr>
              <a:t>.</a:t>
            </a:r>
            <a:r>
              <a:rPr kumimoji="1" lang="en-US" altLang="zh-CN" dirty="0" err="1">
                <a:latin typeface="+mn-ea"/>
              </a:rPr>
              <a:t>ChannelHandler</a:t>
            </a:r>
            <a:r>
              <a:rPr kumimoji="1" lang="zh-CN" altLang="en-US" dirty="0" smtClean="0">
                <a:latin typeface="+mn-ea"/>
              </a:rPr>
              <a:t>：</a:t>
            </a:r>
            <a:r>
              <a:rPr kumimoji="1" lang="en-US" altLang="zh-CN" dirty="0" smtClean="0">
                <a:latin typeface="+mn-ea"/>
              </a:rPr>
              <a:t>       Channel</a:t>
            </a:r>
            <a:r>
              <a:rPr kumimoji="1" lang="zh-CN" altLang="en-US" dirty="0">
                <a:latin typeface="+mn-ea"/>
              </a:rPr>
              <a:t>中的逻辑处理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zh-CN" dirty="0">
                <a:latin typeface="+mn-ea"/>
              </a:rPr>
              <a:t>4</a:t>
            </a:r>
            <a:r>
              <a:rPr kumimoji="1" lang="en-US" altLang="zh-CN" dirty="0">
                <a:latin typeface="+mn-ea"/>
              </a:rPr>
              <a:t>.</a:t>
            </a:r>
            <a:r>
              <a:rPr kumimoji="1" lang="en-US" altLang="zh-CN" dirty="0" err="1">
                <a:latin typeface="+mn-ea"/>
              </a:rPr>
              <a:t>ChannelPipeline</a:t>
            </a:r>
            <a:r>
              <a:rPr kumimoji="1" lang="en-US" altLang="zh-CN" dirty="0">
                <a:latin typeface="+mn-ea"/>
              </a:rPr>
              <a:t>:    </a:t>
            </a:r>
            <a:r>
              <a:rPr kumimoji="1" lang="en-US" altLang="zh-CN" dirty="0" smtClean="0">
                <a:latin typeface="+mn-ea"/>
              </a:rPr>
              <a:t>   </a:t>
            </a:r>
            <a:r>
              <a:rPr kumimoji="1" lang="en-US" altLang="zh-CN" dirty="0" err="1" smtClean="0">
                <a:latin typeface="+mn-ea"/>
              </a:rPr>
              <a:t>ChannelHandler</a:t>
            </a:r>
            <a:r>
              <a:rPr kumimoji="1" lang="zh-CN" altLang="en-US" dirty="0">
                <a:latin typeface="+mn-ea"/>
              </a:rPr>
              <a:t>的容器（</a:t>
            </a:r>
            <a:r>
              <a:rPr kumimoji="1" lang="en-US" altLang="zh-CN" dirty="0">
                <a:latin typeface="+mn-ea"/>
              </a:rPr>
              <a:t>Servlet Filter</a:t>
            </a:r>
            <a:r>
              <a:rPr kumimoji="1" lang="zh-CN" altLang="en-US" dirty="0">
                <a:latin typeface="+mn-ea"/>
              </a:rPr>
              <a:t>）</a:t>
            </a:r>
            <a:endParaRPr kumimoji="1" lang="en-US" altLang="zh-CN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5.ChannelEvent:		</a:t>
            </a:r>
            <a:r>
              <a:rPr kumimoji="1" lang="en-US" altLang="zh-CN" dirty="0" smtClean="0">
                <a:latin typeface="+mn-ea"/>
              </a:rPr>
              <a:t>      </a:t>
            </a:r>
            <a:r>
              <a:rPr kumimoji="1" lang="zh-CN" altLang="en-US" dirty="0" smtClean="0">
                <a:latin typeface="+mn-ea"/>
              </a:rPr>
              <a:t>数据</a:t>
            </a:r>
            <a:r>
              <a:rPr kumimoji="1" lang="zh-CN" altLang="en-US" dirty="0">
                <a:latin typeface="+mn-ea"/>
              </a:rPr>
              <a:t>或者状态的载体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zh-CN" dirty="0">
                <a:latin typeface="+mn-ea"/>
              </a:rPr>
              <a:t>6</a:t>
            </a:r>
            <a:r>
              <a:rPr kumimoji="1" lang="en-US" altLang="zh-CN" dirty="0">
                <a:latin typeface="+mn-ea"/>
              </a:rPr>
              <a:t>.Upstream</a:t>
            </a:r>
            <a:r>
              <a:rPr kumimoji="1" lang="zh-CN" altLang="en-US" dirty="0">
                <a:latin typeface="+mn-ea"/>
              </a:rPr>
              <a:t>与</a:t>
            </a:r>
            <a:r>
              <a:rPr kumimoji="1" lang="en-US" altLang="zh-CN" dirty="0">
                <a:latin typeface="+mn-ea"/>
              </a:rPr>
              <a:t>Downstream:  </a:t>
            </a:r>
            <a:r>
              <a:rPr kumimoji="1" lang="zh-CN" altLang="en-US" dirty="0">
                <a:latin typeface="+mn-ea"/>
              </a:rPr>
              <a:t>上行与下行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zh-CN" dirty="0">
                <a:latin typeface="+mn-ea"/>
              </a:rPr>
              <a:t>7</a:t>
            </a:r>
            <a:r>
              <a:rPr kumimoji="1" lang="en-US" altLang="zh-CN" dirty="0">
                <a:latin typeface="+mn-ea"/>
              </a:rPr>
              <a:t>.</a:t>
            </a:r>
            <a:r>
              <a:rPr kumimoji="1" lang="en-US" altLang="zh-CN" dirty="0" err="1">
                <a:latin typeface="+mn-ea"/>
              </a:rPr>
              <a:t>ChannelContext</a:t>
            </a:r>
            <a:r>
              <a:rPr kumimoji="1" lang="en-US" altLang="zh-CN">
                <a:latin typeface="+mn-ea"/>
              </a:rPr>
              <a:t>:     </a:t>
            </a:r>
            <a:r>
              <a:rPr kumimoji="1" lang="en-US" altLang="zh-CN" smtClean="0">
                <a:latin typeface="+mn-ea"/>
              </a:rPr>
              <a:t>   </a:t>
            </a:r>
            <a:r>
              <a:rPr kumimoji="1" lang="en-US" altLang="zh-CN">
                <a:latin typeface="+mn-ea"/>
              </a:rPr>
              <a:t> </a:t>
            </a:r>
            <a:r>
              <a:rPr kumimoji="1" lang="en-US" altLang="zh-CN" smtClean="0">
                <a:latin typeface="+mn-ea"/>
              </a:rPr>
              <a:t>Handler</a:t>
            </a:r>
            <a:r>
              <a:rPr kumimoji="1" lang="zh-CN" altLang="en-US" dirty="0">
                <a:latin typeface="+mn-ea"/>
              </a:rPr>
              <a:t>的上下文信息</a:t>
            </a:r>
            <a:endParaRPr kumimoji="1" lang="en-US" altLang="zh-CN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8.ServerBootStrap:	  </a:t>
            </a:r>
            <a:r>
              <a:rPr kumimoji="1" lang="en-US" altLang="zh-CN" dirty="0" smtClean="0">
                <a:latin typeface="+mn-ea"/>
              </a:rPr>
              <a:t>    </a:t>
            </a:r>
            <a:r>
              <a:rPr kumimoji="1" lang="zh-CN" altLang="en-US" dirty="0" smtClean="0">
                <a:latin typeface="+mn-ea"/>
              </a:rPr>
              <a:t>启动器</a:t>
            </a:r>
            <a:endParaRPr kumimoji="1"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7171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7276" y="339502"/>
            <a:ext cx="4932876" cy="1225377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5C6767"/>
                </a:solidFill>
                <a:ea typeface="微软雅黑"/>
                <a:cs typeface="微软雅黑"/>
              </a:rPr>
              <a:t>breeze</a:t>
            </a:r>
            <a:r>
              <a:rPr kumimoji="1" lang="zh-CN" altLang="en-US" sz="2400" dirty="0" smtClean="0">
                <a:solidFill>
                  <a:srgbClr val="5C6767"/>
                </a:solidFill>
                <a:ea typeface="微软雅黑"/>
                <a:cs typeface="微软雅黑"/>
              </a:rPr>
              <a:t>基本简介</a:t>
            </a:r>
            <a:endParaRPr kumimoji="1" lang="en-US" altLang="zh-CN" sz="2400" dirty="0" smtClean="0">
              <a:solidFill>
                <a:srgbClr val="5C6767"/>
              </a:solidFill>
              <a:ea typeface="微软雅黑"/>
              <a:cs typeface="微软雅黑"/>
            </a:endParaRPr>
          </a:p>
          <a:p>
            <a:r>
              <a:rPr kumimoji="1" lang="en-US" altLang="zh-CN" sz="3600" dirty="0">
                <a:solidFill>
                  <a:srgbClr val="5C6767"/>
                </a:solidFill>
                <a:latin typeface="+mj-lt"/>
                <a:ea typeface="微软雅黑"/>
                <a:cs typeface="微软雅黑"/>
              </a:rPr>
              <a:t> </a:t>
            </a:r>
            <a:r>
              <a:rPr kumimoji="1" lang="en-US" altLang="zh-CN" sz="3600" dirty="0" smtClean="0">
                <a:solidFill>
                  <a:srgbClr val="5C6767"/>
                </a:solidFill>
                <a:latin typeface="+mj-lt"/>
                <a:ea typeface="微软雅黑"/>
                <a:cs typeface="微软雅黑"/>
              </a:rPr>
              <a:t>   </a:t>
            </a:r>
            <a:r>
              <a:rPr kumimoji="1" lang="zh-CN" altLang="en-US" dirty="0" smtClean="0">
                <a:solidFill>
                  <a:srgbClr val="5C6767"/>
                </a:solidFill>
                <a:latin typeface="+mj-lt"/>
                <a:ea typeface="微软雅黑"/>
                <a:cs typeface="微软雅黑"/>
              </a:rPr>
              <a:t>一款基于</a:t>
            </a:r>
            <a:r>
              <a:rPr kumimoji="1" lang="en-US" altLang="zh-CN" dirty="0" smtClean="0">
                <a:solidFill>
                  <a:srgbClr val="5C6767"/>
                </a:solidFill>
                <a:latin typeface="+mj-lt"/>
                <a:ea typeface="微软雅黑"/>
                <a:cs typeface="微软雅黑"/>
              </a:rPr>
              <a:t>Netty4.x</a:t>
            </a:r>
            <a:r>
              <a:rPr kumimoji="1" lang="zh-CN" altLang="en-US" dirty="0" smtClean="0">
                <a:solidFill>
                  <a:srgbClr val="5C6767"/>
                </a:solidFill>
                <a:latin typeface="+mj-lt"/>
                <a:ea typeface="微软雅黑"/>
                <a:cs typeface="微软雅黑"/>
              </a:rPr>
              <a:t>的轻量级异步通信框架</a:t>
            </a:r>
            <a:endParaRPr kumimoji="1" lang="zh-CN" altLang="en-US" dirty="0">
              <a:solidFill>
                <a:srgbClr val="5C6767"/>
              </a:solidFill>
              <a:latin typeface="+mj-lt"/>
              <a:ea typeface="微软雅黑"/>
              <a:cs typeface="微软雅黑"/>
            </a:endParaRPr>
          </a:p>
        </p:txBody>
      </p:sp>
      <p:pic>
        <p:nvPicPr>
          <p:cNvPr id="4" name="图片 3" descr="未标题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18" y="521244"/>
            <a:ext cx="1669137" cy="642898"/>
          </a:xfrm>
          <a:prstGeom prst="rect">
            <a:avLst/>
          </a:prstGeom>
        </p:spPr>
      </p:pic>
      <p:pic>
        <p:nvPicPr>
          <p:cNvPr id="5" name="图片 4" descr="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53" y="4365057"/>
            <a:ext cx="1656000" cy="196209"/>
          </a:xfrm>
          <a:prstGeom prst="rect">
            <a:avLst/>
          </a:prstGeom>
        </p:spPr>
      </p:pic>
      <p:pic>
        <p:nvPicPr>
          <p:cNvPr id="6" name="图片 5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51" y="521244"/>
            <a:ext cx="212921" cy="4132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1" y="1635646"/>
            <a:ext cx="60454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dirty="0" smtClean="0">
                <a:latin typeface="+mn-ea"/>
              </a:rPr>
              <a:t>背景：</a:t>
            </a:r>
            <a:endParaRPr kumimoji="1" lang="en-US" altLang="zh-CN" sz="2000" dirty="0" smtClean="0">
              <a:latin typeface="+mn-ea"/>
            </a:endParaRPr>
          </a:p>
          <a:p>
            <a:r>
              <a:rPr kumimoji="1" lang="en-US" altLang="zh-CN" sz="2000" dirty="0" smtClean="0">
                <a:latin typeface="+mn-ea"/>
              </a:rPr>
              <a:t>	1.</a:t>
            </a:r>
            <a:r>
              <a:rPr kumimoji="1" lang="zh-CN" altLang="en-US" sz="2000" dirty="0" smtClean="0">
                <a:latin typeface="+mn-ea"/>
              </a:rPr>
              <a:t>项目交接，发现服务启动与部署方式不同</a:t>
            </a:r>
            <a:endParaRPr kumimoji="1" lang="en-US" altLang="zh-CN" sz="2000" dirty="0">
              <a:latin typeface="+mn-ea"/>
            </a:endParaRPr>
          </a:p>
          <a:p>
            <a:r>
              <a:rPr kumimoji="1" lang="en-US" altLang="zh-CN" sz="2000" dirty="0" smtClean="0">
                <a:latin typeface="+mn-ea"/>
              </a:rPr>
              <a:t>	</a:t>
            </a:r>
            <a:r>
              <a:rPr kumimoji="1" lang="zh-CN" altLang="zh-CN" sz="2000" dirty="0" smtClean="0">
                <a:latin typeface="+mn-ea"/>
              </a:rPr>
              <a:t>2</a:t>
            </a:r>
            <a:r>
              <a:rPr kumimoji="1" lang="en-US" altLang="zh-CN" sz="2000" dirty="0" smtClean="0">
                <a:latin typeface="+mn-ea"/>
              </a:rPr>
              <a:t>.</a:t>
            </a:r>
            <a:r>
              <a:rPr kumimoji="1" lang="zh-CN" altLang="en-US" sz="2000" dirty="0" smtClean="0">
                <a:latin typeface="+mn-ea"/>
              </a:rPr>
              <a:t>系统迁移，并行</a:t>
            </a:r>
            <a:r>
              <a:rPr kumimoji="1" lang="en-US" altLang="zh-CN" sz="2000" dirty="0" smtClean="0">
                <a:latin typeface="+mn-ea"/>
              </a:rPr>
              <a:t>Netty3-4</a:t>
            </a:r>
            <a:r>
              <a:rPr kumimoji="1" lang="zh-CN" altLang="en-US" sz="2000" dirty="0" smtClean="0">
                <a:latin typeface="+mn-ea"/>
              </a:rPr>
              <a:t>版本升级</a:t>
            </a:r>
            <a:endParaRPr kumimoji="1" lang="en-US" altLang="zh-CN" sz="2000" dirty="0" smtClean="0">
              <a:latin typeface="+mn-ea"/>
            </a:endParaRPr>
          </a:p>
          <a:p>
            <a:r>
              <a:rPr kumimoji="1" lang="en-US" altLang="zh-CN" sz="2000" dirty="0">
                <a:latin typeface="+mn-ea"/>
              </a:rPr>
              <a:t>	</a:t>
            </a:r>
            <a:r>
              <a:rPr kumimoji="1" lang="en-US" altLang="zh-CN" sz="2000" dirty="0" smtClean="0">
                <a:latin typeface="+mn-ea"/>
              </a:rPr>
              <a:t>3.</a:t>
            </a:r>
            <a:r>
              <a:rPr kumimoji="1" lang="zh-CN" altLang="en-US" sz="2000" dirty="0" smtClean="0">
                <a:latin typeface="+mn-ea"/>
              </a:rPr>
              <a:t>优化，优化，再优化，完成二次重构</a:t>
            </a:r>
            <a:endParaRPr kumimoji="1"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7171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7276" y="339502"/>
            <a:ext cx="4264247" cy="671379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breeze</a:t>
            </a:r>
            <a:r>
              <a:rPr kumimoji="1" lang="zh-CN" altLang="en-US" sz="24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特性</a:t>
            </a:r>
            <a:endParaRPr kumimoji="1" lang="en-US" altLang="zh-CN" sz="2400" dirty="0" smtClean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 descr="未标题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18" y="521244"/>
            <a:ext cx="1669137" cy="642898"/>
          </a:xfrm>
          <a:prstGeom prst="rect">
            <a:avLst/>
          </a:prstGeom>
        </p:spPr>
      </p:pic>
      <p:pic>
        <p:nvPicPr>
          <p:cNvPr id="5" name="图片 4" descr="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53" y="4365057"/>
            <a:ext cx="1656000" cy="196209"/>
          </a:xfrm>
          <a:prstGeom prst="rect">
            <a:avLst/>
          </a:prstGeom>
        </p:spPr>
      </p:pic>
      <p:pic>
        <p:nvPicPr>
          <p:cNvPr id="6" name="图片 5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51" y="521244"/>
            <a:ext cx="212921" cy="4132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11560" y="1010881"/>
            <a:ext cx="66967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zh-CN" dirty="0">
                <a:latin typeface="+mn-ea"/>
              </a:rPr>
              <a:t>1</a:t>
            </a:r>
            <a:r>
              <a:rPr kumimoji="1" lang="en-US" altLang="zh-CN" dirty="0" smtClean="0">
                <a:latin typeface="+mn-ea"/>
              </a:rPr>
              <a:t>.</a:t>
            </a:r>
            <a:r>
              <a:rPr kumimoji="1" lang="zh-CN" altLang="en-US" dirty="0">
                <a:latin typeface="+mn-ea"/>
              </a:rPr>
              <a:t>生命周期管理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zh-CN" dirty="0">
                <a:latin typeface="+mn-ea"/>
              </a:rPr>
              <a:t>（</a:t>
            </a:r>
            <a:r>
              <a:rPr kumimoji="1" lang="en-US" altLang="zh-CN" dirty="0">
                <a:latin typeface="+mn-ea"/>
              </a:rPr>
              <a:t>1</a:t>
            </a:r>
            <a:r>
              <a:rPr kumimoji="1" lang="zh-CN" altLang="en-US" dirty="0">
                <a:latin typeface="+mn-ea"/>
              </a:rPr>
              <a:t>）</a:t>
            </a:r>
            <a:r>
              <a:rPr kumimoji="1" lang="en-US" altLang="zh-CN" dirty="0">
                <a:latin typeface="+mn-ea"/>
              </a:rPr>
              <a:t>Lifecycle</a:t>
            </a:r>
            <a:r>
              <a:rPr kumimoji="1" lang="zh-CN" altLang="en-US" dirty="0">
                <a:latin typeface="+mn-ea"/>
              </a:rPr>
              <a:t>统一管理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zh-CN" dirty="0">
                <a:latin typeface="+mn-ea"/>
              </a:rPr>
              <a:t>（</a:t>
            </a:r>
            <a:r>
              <a:rPr kumimoji="1" lang="en-US" altLang="zh-CN" dirty="0">
                <a:latin typeface="+mn-ea"/>
              </a:rPr>
              <a:t>2</a:t>
            </a:r>
            <a:r>
              <a:rPr kumimoji="1" lang="zh-CN" altLang="en-US" dirty="0">
                <a:latin typeface="+mn-ea"/>
              </a:rPr>
              <a:t>）</a:t>
            </a:r>
            <a:r>
              <a:rPr kumimoji="1" lang="en-US" altLang="zh-CN" dirty="0" err="1">
                <a:latin typeface="+mn-ea"/>
              </a:rPr>
              <a:t>LifecycleListener</a:t>
            </a:r>
            <a:r>
              <a:rPr kumimoji="1" lang="zh-CN" altLang="en-US" dirty="0" smtClean="0">
                <a:latin typeface="+mn-ea"/>
              </a:rPr>
              <a:t>观察者</a:t>
            </a:r>
            <a:endParaRPr kumimoji="1" lang="en-US" altLang="zh-CN" dirty="0" smtClean="0">
              <a:latin typeface="+mn-ea"/>
            </a:endParaRPr>
          </a:p>
          <a:p>
            <a:r>
              <a:rPr kumimoji="1" lang="zh-CN" altLang="zh-CN" dirty="0">
                <a:latin typeface="+mn-ea"/>
              </a:rPr>
              <a:t>2</a:t>
            </a:r>
            <a:r>
              <a:rPr kumimoji="1" lang="en-US" altLang="zh-CN" dirty="0" smtClean="0">
                <a:latin typeface="+mn-ea"/>
              </a:rPr>
              <a:t>.</a:t>
            </a:r>
            <a:r>
              <a:rPr kumimoji="1" lang="zh-CN" altLang="en-US" dirty="0" smtClean="0">
                <a:latin typeface="+mn-ea"/>
              </a:rPr>
              <a:t>服务组件化</a:t>
            </a:r>
            <a:endParaRPr kumimoji="1" lang="en-US" altLang="zh-CN" dirty="0" smtClean="0">
              <a:latin typeface="+mn-ea"/>
            </a:endParaRPr>
          </a:p>
          <a:p>
            <a:r>
              <a:rPr kumimoji="1" lang="zh-CN" altLang="en-US" dirty="0" smtClean="0">
                <a:latin typeface="+mn-ea"/>
              </a:rPr>
              <a:t>（</a:t>
            </a:r>
            <a:r>
              <a:rPr kumimoji="1" lang="en-US" altLang="zh-CN" dirty="0" smtClean="0">
                <a:latin typeface="+mn-ea"/>
              </a:rPr>
              <a:t>1</a:t>
            </a:r>
            <a:r>
              <a:rPr kumimoji="1" lang="zh-CN" altLang="en-US" dirty="0" smtClean="0">
                <a:latin typeface="+mn-ea"/>
              </a:rPr>
              <a:t>）一个</a:t>
            </a:r>
            <a:r>
              <a:rPr kumimoji="1" lang="en-US" altLang="zh-CN" dirty="0" smtClean="0">
                <a:latin typeface="+mn-ea"/>
              </a:rPr>
              <a:t>Server</a:t>
            </a:r>
            <a:r>
              <a:rPr kumimoji="1" lang="zh-CN" altLang="en-US" dirty="0" smtClean="0">
                <a:latin typeface="+mn-ea"/>
              </a:rPr>
              <a:t>服务提供多种</a:t>
            </a:r>
            <a:r>
              <a:rPr kumimoji="1" lang="en-US" altLang="zh-CN" dirty="0" smtClean="0">
                <a:latin typeface="+mn-ea"/>
              </a:rPr>
              <a:t>Service</a:t>
            </a:r>
            <a:r>
              <a:rPr kumimoji="1" lang="zh-CN" altLang="en-US" dirty="0" smtClean="0">
                <a:latin typeface="+mn-ea"/>
              </a:rPr>
              <a:t>支持</a:t>
            </a:r>
            <a:endParaRPr kumimoji="1" lang="en-US" altLang="zh-CN" dirty="0" smtClean="0">
              <a:latin typeface="+mn-ea"/>
            </a:endParaRPr>
          </a:p>
          <a:p>
            <a:r>
              <a:rPr kumimoji="1" lang="zh-CN" altLang="en-US" dirty="0" smtClean="0">
                <a:latin typeface="+mn-ea"/>
              </a:rPr>
              <a:t>（</a:t>
            </a:r>
            <a:r>
              <a:rPr kumimoji="1" lang="en-US" altLang="zh-CN" dirty="0" smtClean="0">
                <a:latin typeface="+mn-ea"/>
              </a:rPr>
              <a:t>2</a:t>
            </a:r>
            <a:r>
              <a:rPr kumimoji="1" lang="zh-CN" altLang="en-US" dirty="0" smtClean="0">
                <a:latin typeface="+mn-ea"/>
              </a:rPr>
              <a:t>）每个</a:t>
            </a:r>
            <a:r>
              <a:rPr kumimoji="1" lang="en-US" altLang="zh-CN" dirty="0" smtClean="0">
                <a:latin typeface="+mn-ea"/>
              </a:rPr>
              <a:t>Service</a:t>
            </a:r>
            <a:r>
              <a:rPr kumimoji="1" lang="zh-CN" altLang="en-US" dirty="0" smtClean="0">
                <a:latin typeface="+mn-ea"/>
              </a:rPr>
              <a:t>由</a:t>
            </a:r>
            <a:r>
              <a:rPr kumimoji="1" lang="en-US" altLang="zh-CN" dirty="0" smtClean="0">
                <a:latin typeface="+mn-ea"/>
              </a:rPr>
              <a:t>Connector</a:t>
            </a:r>
            <a:r>
              <a:rPr kumimoji="1" lang="zh-CN" altLang="en-US" dirty="0" smtClean="0">
                <a:latin typeface="+mn-ea"/>
              </a:rPr>
              <a:t>引擎和</a:t>
            </a:r>
            <a:r>
              <a:rPr kumimoji="1" lang="en-US" altLang="zh-CN" dirty="0" smtClean="0">
                <a:latin typeface="+mn-ea"/>
              </a:rPr>
              <a:t>Component</a:t>
            </a:r>
            <a:r>
              <a:rPr kumimoji="1" lang="zh-CN" altLang="en-US" dirty="0" smtClean="0">
                <a:latin typeface="+mn-ea"/>
              </a:rPr>
              <a:t>组件组成</a:t>
            </a:r>
            <a:endParaRPr kumimoji="1" lang="en-US" altLang="zh-CN" dirty="0" smtClean="0">
              <a:latin typeface="+mn-ea"/>
            </a:endParaRPr>
          </a:p>
          <a:p>
            <a:r>
              <a:rPr kumimoji="1" lang="zh-CN" altLang="en-US" dirty="0" smtClean="0">
                <a:latin typeface="+mn-ea"/>
              </a:rPr>
              <a:t>（</a:t>
            </a:r>
            <a:r>
              <a:rPr kumimoji="1" lang="en-US" altLang="zh-CN" dirty="0" smtClean="0">
                <a:latin typeface="+mn-ea"/>
              </a:rPr>
              <a:t>3</a:t>
            </a:r>
            <a:r>
              <a:rPr kumimoji="1" lang="zh-CN" altLang="en-US" dirty="0" smtClean="0">
                <a:latin typeface="+mn-ea"/>
              </a:rPr>
              <a:t>）</a:t>
            </a:r>
            <a:r>
              <a:rPr kumimoji="1" lang="en-US" altLang="zh-CN" dirty="0" err="1" smtClean="0">
                <a:latin typeface="+mn-ea"/>
              </a:rPr>
              <a:t>Connector:Component</a:t>
            </a:r>
            <a:r>
              <a:rPr kumimoji="1" lang="en-US" altLang="zh-CN" dirty="0" smtClean="0">
                <a:latin typeface="+mn-ea"/>
              </a:rPr>
              <a:t> = 1:</a:t>
            </a:r>
            <a:r>
              <a:rPr kumimoji="1" lang="en-US" altLang="zh-CN" dirty="0" smtClean="0">
                <a:latin typeface="+mn-ea"/>
              </a:rPr>
              <a:t>n</a:t>
            </a:r>
          </a:p>
          <a:p>
            <a:r>
              <a:rPr kumimoji="1" lang="zh-CN" altLang="zh-CN" dirty="0" smtClean="0">
                <a:latin typeface="+mn-ea"/>
              </a:rPr>
              <a:t>（</a:t>
            </a:r>
            <a:r>
              <a:rPr kumimoji="1" lang="en-US" altLang="zh-CN" dirty="0" smtClean="0">
                <a:latin typeface="+mn-ea"/>
              </a:rPr>
              <a:t>4</a:t>
            </a:r>
            <a:r>
              <a:rPr kumimoji="1" lang="zh-CN" altLang="en-US" dirty="0" smtClean="0">
                <a:latin typeface="+mn-ea"/>
              </a:rPr>
              <a:t>）支持请求限流</a:t>
            </a:r>
            <a:endParaRPr kumimoji="1" lang="en-US" altLang="zh-CN" dirty="0" smtClean="0">
              <a:latin typeface="+mn-ea"/>
            </a:endParaRPr>
          </a:p>
          <a:p>
            <a:r>
              <a:rPr kumimoji="1" lang="zh-CN" altLang="zh-CN" dirty="0">
                <a:latin typeface="+mn-ea"/>
              </a:rPr>
              <a:t>3</a:t>
            </a:r>
            <a:r>
              <a:rPr kumimoji="1" lang="en-US" altLang="zh-CN" dirty="0" smtClean="0">
                <a:latin typeface="+mn-ea"/>
              </a:rPr>
              <a:t>.</a:t>
            </a:r>
            <a:r>
              <a:rPr kumimoji="1" lang="zh-CN" altLang="en-US" dirty="0" smtClean="0">
                <a:latin typeface="+mn-ea"/>
              </a:rPr>
              <a:t>轻量</a:t>
            </a:r>
            <a:endParaRPr kumimoji="1" lang="en-US" altLang="zh-CN" dirty="0" smtClean="0">
              <a:latin typeface="+mn-ea"/>
            </a:endParaRPr>
          </a:p>
          <a:p>
            <a:r>
              <a:rPr kumimoji="1" lang="zh-CN" altLang="en-US" dirty="0" smtClean="0">
                <a:latin typeface="+mn-ea"/>
              </a:rPr>
              <a:t> （</a:t>
            </a:r>
            <a:r>
              <a:rPr kumimoji="1" lang="zh-CN" altLang="zh-CN" dirty="0">
                <a:latin typeface="+mn-ea"/>
              </a:rPr>
              <a:t>1</a:t>
            </a:r>
            <a:r>
              <a:rPr kumimoji="1" lang="zh-CN" altLang="en-US" dirty="0" smtClean="0">
                <a:latin typeface="+mn-ea"/>
              </a:rPr>
              <a:t>）零部署，</a:t>
            </a:r>
            <a:r>
              <a:rPr kumimoji="1" lang="en-US" altLang="zh-CN" dirty="0" smtClean="0">
                <a:latin typeface="+mn-ea"/>
              </a:rPr>
              <a:t>jar</a:t>
            </a:r>
            <a:r>
              <a:rPr kumimoji="1" lang="zh-CN" altLang="en-US" smtClean="0">
                <a:latin typeface="+mn-ea"/>
              </a:rPr>
              <a:t>集成</a:t>
            </a:r>
            <a:r>
              <a:rPr kumimoji="1" lang="zh-CN" altLang="en-US" smtClean="0">
                <a:latin typeface="+mn-ea"/>
              </a:rPr>
              <a:t>（</a:t>
            </a:r>
            <a:r>
              <a:rPr kumimoji="1" lang="en-US" altLang="zh-CN" dirty="0">
                <a:latin typeface="+mn-ea"/>
              </a:rPr>
              <a:t>60KB</a:t>
            </a:r>
            <a:r>
              <a:rPr kumimoji="1" lang="zh-CN" altLang="en-US" dirty="0" smtClean="0">
                <a:latin typeface="+mn-ea"/>
              </a:rPr>
              <a:t>）</a:t>
            </a:r>
            <a:endParaRPr kumimoji="1" lang="en-US" altLang="zh-CN" dirty="0" smtClean="0">
              <a:latin typeface="+mn-ea"/>
            </a:endParaRPr>
          </a:p>
          <a:p>
            <a:r>
              <a:rPr kumimoji="1" lang="zh-CN" altLang="zh-CN" dirty="0" smtClean="0">
                <a:latin typeface="+mn-ea"/>
              </a:rPr>
              <a:t>（</a:t>
            </a:r>
            <a:r>
              <a:rPr kumimoji="1" lang="en-US" altLang="zh-CN" dirty="0" smtClean="0">
                <a:latin typeface="+mn-ea"/>
              </a:rPr>
              <a:t>2</a:t>
            </a:r>
            <a:r>
              <a:rPr kumimoji="1" lang="zh-CN" altLang="en-US" dirty="0" smtClean="0">
                <a:latin typeface="+mn-ea"/>
              </a:rPr>
              <a:t>）多进程模型</a:t>
            </a:r>
            <a:endParaRPr kumimoji="1" lang="en-US" altLang="zh-CN" dirty="0" smtClean="0">
              <a:latin typeface="+mn-ea"/>
            </a:endParaRPr>
          </a:p>
          <a:p>
            <a:r>
              <a:rPr kumimoji="1" lang="zh-CN" altLang="zh-CN" dirty="0">
                <a:latin typeface="+mn-ea"/>
              </a:rPr>
              <a:t>4</a:t>
            </a:r>
            <a:r>
              <a:rPr kumimoji="1" lang="en-US" altLang="zh-CN" dirty="0" smtClean="0">
                <a:latin typeface="+mn-ea"/>
              </a:rPr>
              <a:t>.</a:t>
            </a:r>
            <a:r>
              <a:rPr kumimoji="1" lang="zh-CN" altLang="en-US" dirty="0" smtClean="0">
                <a:latin typeface="+mn-ea"/>
              </a:rPr>
              <a:t>扩展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zh-CN" dirty="0" smtClean="0">
                <a:latin typeface="+mn-ea"/>
              </a:rPr>
              <a:t>（</a:t>
            </a:r>
            <a:r>
              <a:rPr kumimoji="1" lang="zh-CN" altLang="zh-CN" dirty="0">
                <a:latin typeface="+mn-ea"/>
              </a:rPr>
              <a:t>1</a:t>
            </a:r>
            <a:r>
              <a:rPr kumimoji="1" lang="zh-CN" altLang="en-US" dirty="0" smtClean="0">
                <a:latin typeface="+mn-ea"/>
              </a:rPr>
              <a:t>）</a:t>
            </a:r>
            <a:r>
              <a:rPr kumimoji="1" lang="en-US" altLang="zh-CN" dirty="0">
                <a:latin typeface="+mn-ea"/>
              </a:rPr>
              <a:t>Component</a:t>
            </a:r>
            <a:r>
              <a:rPr kumimoji="1" lang="zh-CN" altLang="en-US" dirty="0" smtClean="0">
                <a:latin typeface="+mn-ea"/>
              </a:rPr>
              <a:t>扩展</a:t>
            </a:r>
            <a:endParaRPr kumimoji="1" lang="en-US" altLang="zh-CN" dirty="0" smtClean="0">
              <a:latin typeface="+mn-ea"/>
            </a:endParaRPr>
          </a:p>
          <a:p>
            <a:r>
              <a:rPr kumimoji="1" lang="zh-CN" altLang="zh-CN" dirty="0" smtClean="0">
                <a:latin typeface="+mn-ea"/>
              </a:rPr>
              <a:t>（</a:t>
            </a:r>
            <a:r>
              <a:rPr kumimoji="1" lang="en-US" altLang="zh-CN" dirty="0" smtClean="0">
                <a:latin typeface="+mn-ea"/>
              </a:rPr>
              <a:t>2</a:t>
            </a:r>
            <a:r>
              <a:rPr kumimoji="1" lang="zh-CN" altLang="en-US" dirty="0" smtClean="0">
                <a:latin typeface="+mn-ea"/>
              </a:rPr>
              <a:t>）</a:t>
            </a:r>
            <a:r>
              <a:rPr kumimoji="1" lang="en-US" altLang="zh-CN" dirty="0" err="1" smtClean="0">
                <a:latin typeface="+mn-ea"/>
              </a:rPr>
              <a:t>ServiceLocator</a:t>
            </a:r>
            <a:r>
              <a:rPr kumimoji="1" lang="zh-CN" altLang="en-US" dirty="0" smtClean="0">
                <a:latin typeface="+mn-ea"/>
              </a:rPr>
              <a:t>自定义</a:t>
            </a:r>
            <a:endParaRPr kumimoji="1"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2565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67543" y="1164142"/>
            <a:ext cx="5688634" cy="33843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2000" dirty="0" smtClean="0"/>
              <a:t>Server</a:t>
            </a:r>
            <a:endParaRPr kumimoji="1" lang="zh-CN" altLang="en-US" sz="2000" dirty="0"/>
          </a:p>
        </p:txBody>
      </p:sp>
      <p:sp>
        <p:nvSpPr>
          <p:cNvPr id="21" name="圆角矩形 20"/>
          <p:cNvSpPr/>
          <p:nvPr/>
        </p:nvSpPr>
        <p:spPr>
          <a:xfrm>
            <a:off x="896492" y="1743658"/>
            <a:ext cx="4932548" cy="21602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2000" dirty="0" smtClean="0"/>
              <a:t>Service</a:t>
            </a:r>
            <a:endParaRPr kumimoji="1" lang="zh-CN" altLang="en-US" sz="2000" dirty="0"/>
          </a:p>
        </p:txBody>
      </p:sp>
      <p:sp>
        <p:nvSpPr>
          <p:cNvPr id="7" name="圆角矩形 6"/>
          <p:cNvSpPr/>
          <p:nvPr/>
        </p:nvSpPr>
        <p:spPr>
          <a:xfrm>
            <a:off x="1067412" y="1860713"/>
            <a:ext cx="4932548" cy="21602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2000" dirty="0" smtClean="0"/>
              <a:t>Service</a:t>
            </a:r>
            <a:endParaRPr kumimoji="1" lang="zh-CN" altLang="en-US" sz="2000" dirty="0"/>
          </a:p>
        </p:txBody>
      </p:sp>
      <p:sp>
        <p:nvSpPr>
          <p:cNvPr id="9" name="圆角矩形 8"/>
          <p:cNvSpPr/>
          <p:nvPr/>
        </p:nvSpPr>
        <p:spPr>
          <a:xfrm>
            <a:off x="1321892" y="2591330"/>
            <a:ext cx="1584176" cy="50405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Connector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602427" y="2319722"/>
            <a:ext cx="1800200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Component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779912" y="2527549"/>
            <a:ext cx="1800200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Component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028840" y="2779577"/>
            <a:ext cx="1800200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Component</a:t>
            </a:r>
            <a:endParaRPr kumimoji="1" lang="zh-CN" altLang="en-US" dirty="0"/>
          </a:p>
        </p:txBody>
      </p:sp>
      <p:sp>
        <p:nvSpPr>
          <p:cNvPr id="13" name="左右箭头 12"/>
          <p:cNvSpPr/>
          <p:nvPr/>
        </p:nvSpPr>
        <p:spPr>
          <a:xfrm>
            <a:off x="3021799" y="2823778"/>
            <a:ext cx="504056" cy="21602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32240" y="1635646"/>
            <a:ext cx="1656184" cy="22682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外部</a:t>
            </a:r>
            <a:r>
              <a:rPr kumimoji="1" lang="en-US" altLang="zh-CN" dirty="0" smtClean="0"/>
              <a:t>Application</a:t>
            </a:r>
            <a:endParaRPr kumimoji="1" lang="zh-CN" altLang="en-US" dirty="0"/>
          </a:p>
        </p:txBody>
      </p:sp>
      <p:cxnSp>
        <p:nvCxnSpPr>
          <p:cNvPr id="16" name="直线箭头连接符 15"/>
          <p:cNvCxnSpPr/>
          <p:nvPr/>
        </p:nvCxnSpPr>
        <p:spPr>
          <a:xfrm flipH="1">
            <a:off x="6156178" y="2067694"/>
            <a:ext cx="5760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6156177" y="3579862"/>
            <a:ext cx="5760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5113" y="267494"/>
            <a:ext cx="4264247" cy="671379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5C6767"/>
                </a:solidFill>
                <a:ea typeface="微软雅黑"/>
                <a:cs typeface="微软雅黑"/>
              </a:rPr>
              <a:t>breeze</a:t>
            </a:r>
            <a:r>
              <a:rPr kumimoji="1" lang="zh-CN" altLang="en-US" sz="2400" dirty="0" smtClean="0">
                <a:solidFill>
                  <a:srgbClr val="5C6767"/>
                </a:solidFill>
                <a:ea typeface="微软雅黑"/>
                <a:cs typeface="微软雅黑"/>
              </a:rPr>
              <a:t>总体结构</a:t>
            </a:r>
            <a:endParaRPr kumimoji="1" lang="en-US" altLang="zh-CN" sz="2400" dirty="0" smtClean="0">
              <a:solidFill>
                <a:srgbClr val="5C6767"/>
              </a:solidFill>
              <a:ea typeface="微软雅黑"/>
              <a:cs typeface="微软雅黑"/>
            </a:endParaRPr>
          </a:p>
        </p:txBody>
      </p:sp>
      <p:pic>
        <p:nvPicPr>
          <p:cNvPr id="4" name="图片 3" descr="未标题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18" y="521244"/>
            <a:ext cx="1669137" cy="642898"/>
          </a:xfrm>
          <a:prstGeom prst="rect">
            <a:avLst/>
          </a:prstGeom>
        </p:spPr>
      </p:pic>
      <p:pic>
        <p:nvPicPr>
          <p:cNvPr id="5" name="图片 4" descr="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53" y="4365057"/>
            <a:ext cx="1656000" cy="196209"/>
          </a:xfrm>
          <a:prstGeom prst="rect">
            <a:avLst/>
          </a:prstGeom>
        </p:spPr>
      </p:pic>
      <p:pic>
        <p:nvPicPr>
          <p:cNvPr id="6" name="图片 5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30" y="411510"/>
            <a:ext cx="212921" cy="41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15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5113" y="267494"/>
            <a:ext cx="4264247" cy="671379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breeze</a:t>
            </a:r>
            <a:r>
              <a:rPr kumimoji="1" lang="zh-CN" altLang="en-US" sz="24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生命周期管理</a:t>
            </a:r>
            <a:endParaRPr kumimoji="1" lang="en-US" altLang="zh-CN" sz="2400" dirty="0" smtClean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 descr="未标题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18" y="521244"/>
            <a:ext cx="1669137" cy="642898"/>
          </a:xfrm>
          <a:prstGeom prst="rect">
            <a:avLst/>
          </a:prstGeom>
        </p:spPr>
      </p:pic>
      <p:pic>
        <p:nvPicPr>
          <p:cNvPr id="5" name="图片 4" descr="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53" y="4365057"/>
            <a:ext cx="1656000" cy="196209"/>
          </a:xfrm>
          <a:prstGeom prst="rect">
            <a:avLst/>
          </a:prstGeom>
        </p:spPr>
      </p:pic>
      <p:pic>
        <p:nvPicPr>
          <p:cNvPr id="6" name="图片 5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30" y="411510"/>
            <a:ext cx="212921" cy="41329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37" y="1196705"/>
            <a:ext cx="628761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4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7276" y="339502"/>
            <a:ext cx="4264247" cy="1225377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36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b</a:t>
            </a:r>
            <a:r>
              <a:rPr kumimoji="1" lang="en-US" altLang="zh-CN" sz="36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reeze</a:t>
            </a:r>
            <a:r>
              <a:rPr kumimoji="1" lang="zh-CN" altLang="en-US" sz="24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内部服务流程</a:t>
            </a:r>
            <a:endParaRPr kumimoji="1" lang="en-US" altLang="zh-CN" sz="2400" dirty="0" smtClean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36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36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   </a:t>
            </a:r>
            <a:endParaRPr kumimoji="1" lang="zh-CN" altLang="en-US" sz="20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 descr="未标题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18" y="521244"/>
            <a:ext cx="1669137" cy="642898"/>
          </a:xfrm>
          <a:prstGeom prst="rect">
            <a:avLst/>
          </a:prstGeom>
        </p:spPr>
      </p:pic>
      <p:pic>
        <p:nvPicPr>
          <p:cNvPr id="5" name="图片 4" descr="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53" y="4365057"/>
            <a:ext cx="1656000" cy="196209"/>
          </a:xfrm>
          <a:prstGeom prst="rect">
            <a:avLst/>
          </a:prstGeom>
        </p:spPr>
      </p:pic>
      <p:pic>
        <p:nvPicPr>
          <p:cNvPr id="6" name="图片 5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51" y="521244"/>
            <a:ext cx="212921" cy="4132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1275606"/>
            <a:ext cx="48245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服务初始化</a:t>
            </a:r>
            <a:endParaRPr kumimoji="1" lang="en-US" altLang="zh-CN" dirty="0" smtClean="0"/>
          </a:p>
          <a:p>
            <a:r>
              <a:rPr kumimoji="1" lang="en-US" altLang="zh-CN" dirty="0" smtClean="0"/>
              <a:t>	1.1 </a:t>
            </a:r>
            <a:r>
              <a:rPr kumimoji="1" lang="zh-CN" altLang="en-US" dirty="0" smtClean="0"/>
              <a:t>组件初始化</a:t>
            </a:r>
            <a:r>
              <a:rPr kumimoji="1" lang="en-US" altLang="zh-CN" dirty="0" smtClean="0"/>
              <a:t>---</a:t>
            </a:r>
            <a:r>
              <a:rPr kumimoji="1" lang="zh-CN" altLang="en-US" dirty="0" smtClean="0"/>
              <a:t>配置文件解析加载</a:t>
            </a:r>
            <a:endParaRPr kumimoji="1" lang="en-US" altLang="zh-CN" dirty="0" smtClean="0"/>
          </a:p>
          <a:p>
            <a:r>
              <a:rPr kumimoji="1" lang="en-US" altLang="zh-CN" dirty="0" smtClean="0"/>
              <a:t>	1.2 </a:t>
            </a:r>
            <a:r>
              <a:rPr kumimoji="1" lang="zh-CN" altLang="en-US" dirty="0" smtClean="0"/>
              <a:t>引擎初始化</a:t>
            </a:r>
            <a:r>
              <a:rPr kumimoji="1" lang="en-US" altLang="zh-CN" dirty="0" smtClean="0"/>
              <a:t>---</a:t>
            </a:r>
            <a:r>
              <a:rPr kumimoji="1" lang="en-US" altLang="zh-CN" dirty="0" err="1" smtClean="0"/>
              <a:t>NettyServerInit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启动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2.1 </a:t>
            </a:r>
            <a:r>
              <a:rPr kumimoji="1" lang="zh-CN" altLang="en-US" dirty="0" smtClean="0"/>
              <a:t>引擎启动</a:t>
            </a:r>
            <a:r>
              <a:rPr kumimoji="1" lang="en-US" altLang="zh-CN" dirty="0" smtClean="0"/>
              <a:t>---</a:t>
            </a:r>
            <a:r>
              <a:rPr kumimoji="1" lang="en-US" altLang="zh-CN" dirty="0" err="1" smtClean="0"/>
              <a:t>NettyServerStart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请求解析</a:t>
            </a:r>
            <a:endParaRPr kumimoji="1" lang="en-US" altLang="zh-CN" dirty="0"/>
          </a:p>
          <a:p>
            <a:r>
              <a:rPr kumimoji="1" lang="en-US" altLang="zh-CN" dirty="0" smtClean="0"/>
              <a:t>	3.1 </a:t>
            </a:r>
            <a:r>
              <a:rPr kumimoji="1" lang="zh-CN" altLang="en-US" dirty="0" smtClean="0"/>
              <a:t>请求封装</a:t>
            </a:r>
            <a:r>
              <a:rPr kumimoji="1" lang="en-US" altLang="zh-CN" dirty="0" err="1" smtClean="0"/>
              <a:t>HttpRequestMessageContext</a:t>
            </a:r>
            <a:endParaRPr kumimoji="1" lang="en-US" altLang="zh-CN" dirty="0" smtClean="0"/>
          </a:p>
          <a:p>
            <a:r>
              <a:rPr kumimoji="1" lang="en-US" altLang="zh-CN" dirty="0" smtClean="0"/>
              <a:t>	3.2 </a:t>
            </a:r>
            <a:r>
              <a:rPr kumimoji="1" lang="zh-CN" altLang="en-US" dirty="0" smtClean="0"/>
              <a:t>请求过滤</a:t>
            </a:r>
            <a:r>
              <a:rPr kumimoji="1" lang="en-US" altLang="zh-CN" dirty="0" smtClean="0"/>
              <a:t>Intercept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3.3 </a:t>
            </a:r>
            <a:r>
              <a:rPr kumimoji="1" lang="zh-CN" altLang="en-US" dirty="0" smtClean="0"/>
              <a:t>服务定位</a:t>
            </a:r>
            <a:r>
              <a:rPr kumimoji="1" lang="en-US" altLang="zh-CN" dirty="0" err="1" smtClean="0"/>
              <a:t>ServiceLocator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3.4 </a:t>
            </a:r>
            <a:r>
              <a:rPr kumimoji="1" lang="zh-CN" altLang="en-US" dirty="0" smtClean="0"/>
              <a:t>业务调用</a:t>
            </a:r>
            <a:r>
              <a:rPr kumimoji="1" lang="en-US" altLang="zh-CN" dirty="0" smtClean="0"/>
              <a:t>Invoke</a:t>
            </a:r>
          </a:p>
          <a:p>
            <a:r>
              <a:rPr kumimoji="1" lang="en-US" altLang="zh-CN" dirty="0" smtClean="0"/>
              <a:t>	3.5 </a:t>
            </a:r>
            <a:r>
              <a:rPr kumimoji="1" lang="zh-CN" altLang="en-US" dirty="0" smtClean="0"/>
              <a:t>响应处理</a:t>
            </a:r>
            <a:r>
              <a:rPr kumimoji="1" lang="en-US" altLang="zh-CN" dirty="0" err="1" smtClean="0"/>
              <a:t>HttpResponseMessageContext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007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办公室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办公室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572</Words>
  <Application>Microsoft Macintosh PowerPoint</Application>
  <PresentationFormat>全屏显示(16:9)</PresentationFormat>
  <Paragraphs>168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benson</dc:creator>
  <cp:lastModifiedBy>李</cp:lastModifiedBy>
  <cp:revision>439</cp:revision>
  <dcterms:created xsi:type="dcterms:W3CDTF">2014-08-01T09:01:14Z</dcterms:created>
  <dcterms:modified xsi:type="dcterms:W3CDTF">2017-01-16T06:26:19Z</dcterms:modified>
</cp:coreProperties>
</file>