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65" r:id="rId5"/>
    <p:sldId id="267" r:id="rId6"/>
    <p:sldId id="262" r:id="rId7"/>
    <p:sldId id="263" r:id="rId8"/>
    <p:sldId id="271" r:id="rId9"/>
    <p:sldId id="260" r:id="rId10"/>
    <p:sldId id="272" r:id="rId11"/>
    <p:sldId id="268" r:id="rId12"/>
    <p:sldId id="270" r:id="rId13"/>
  </p:sldIdLst>
  <p:sldSz cx="9144000" cy="5143500" type="screen16x9"/>
  <p:notesSz cx="6858000" cy="9144000"/>
  <p:defaultTextStyle>
    <a:defPPr>
      <a:defRPr lang="zh-CN"/>
    </a:defPPr>
    <a:lvl1pPr marL="0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9291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8583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17873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57164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96456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35747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75037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14328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767"/>
    <a:srgbClr val="42505A"/>
    <a:srgbClr val="EFEEED"/>
    <a:srgbClr val="AE275A"/>
    <a:srgbClr val="86183F"/>
    <a:srgbClr val="C8196D"/>
    <a:srgbClr val="CD0920"/>
    <a:srgbClr val="B50E20"/>
    <a:srgbClr val="AD1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 autoAdjust="0"/>
    <p:restoredTop sz="94703" autoAdjust="0"/>
  </p:normalViewPr>
  <p:slideViewPr>
    <p:cSldViewPr snapToObjects="1">
      <p:cViewPr>
        <p:scale>
          <a:sx n="140" d="100"/>
          <a:sy n="140" d="100"/>
        </p:scale>
        <p:origin x="-184" y="-104"/>
      </p:cViewPr>
      <p:guideLst>
        <p:guide orient="horz" pos="170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9D4F1-6E43-9849-BF9E-E4E85A84E547}" type="datetimeFigureOut">
              <a:rPr kumimoji="1" lang="zh-CN" altLang="en-US" smtClean="0"/>
              <a:t>17/3/14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BB19A-0359-2249-A6A4-384E84402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40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BB19A-0359-2249-A6A4-384E8440210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7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9469599" y="3126167"/>
            <a:ext cx="234336" cy="392595"/>
          </a:xfrm>
          <a:prstGeom prst="rect">
            <a:avLst/>
          </a:prstGeom>
          <a:noFill/>
        </p:spPr>
        <p:txBody>
          <a:bodyPr wrap="none" lIns="116245" tIns="58123" rIns="116245" bIns="58123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39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48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16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6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62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94" y="160"/>
            <a:ext cx="9136814" cy="5143181"/>
          </a:xfrm>
          <a:prstGeom prst="rect">
            <a:avLst/>
          </a:prstGeom>
          <a:solidFill>
            <a:srgbClr val="EFEE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6245" tIns="58123" rIns="116245" bIns="58123" spcCol="0"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89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39291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469" indent="-329469" algn="l" defTabSz="439291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3848" indent="-274558" algn="l" defTabSz="439291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228" indent="-219645" algn="l" defTabSz="43929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7519" indent="-219645" algn="l" defTabSz="439291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6810" indent="-219645" algn="l" defTabSz="439291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101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5392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4683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3975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291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8583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873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164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6456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5747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5037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4328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892273" y="-1441798"/>
            <a:ext cx="234336" cy="392595"/>
          </a:xfrm>
          <a:prstGeom prst="rect">
            <a:avLst/>
          </a:prstGeom>
          <a:noFill/>
        </p:spPr>
        <p:txBody>
          <a:bodyPr wrap="none" lIns="116245" tIns="58123" rIns="116245" bIns="58123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1127430"/>
            <a:ext cx="4264247" cy="486713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智能互联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977571"/>
            <a:ext cx="4264247" cy="42515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全终端设备互联平台</a:t>
            </a:r>
            <a:endParaRPr kumimoji="1" lang="zh-CN" altLang="en-US" sz="20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624" y="2777096"/>
            <a:ext cx="4264247" cy="302047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2017.03</a:t>
            </a: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7" b="32571"/>
          <a:stretch/>
        </p:blipFill>
        <p:spPr>
          <a:xfrm>
            <a:off x="4438417" y="1633641"/>
            <a:ext cx="4705585" cy="3509863"/>
          </a:xfrm>
          <a:prstGeom prst="rect">
            <a:avLst/>
          </a:prstGeom>
        </p:spPr>
      </p:pic>
      <p:pic>
        <p:nvPicPr>
          <p:cNvPr id="8" name="图片 7" descr="未标题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9" name="图片 8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4" y="1184431"/>
            <a:ext cx="195758" cy="379977"/>
          </a:xfrm>
          <a:prstGeom prst="rect">
            <a:avLst/>
          </a:prstGeom>
        </p:spPr>
      </p:pic>
      <p:pic>
        <p:nvPicPr>
          <p:cNvPr id="10" name="图片 9" descr="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53" y="2045741"/>
            <a:ext cx="132314" cy="258613"/>
          </a:xfrm>
          <a:prstGeom prst="rect">
            <a:avLst/>
          </a:prstGeom>
        </p:spPr>
      </p:pic>
      <p:pic>
        <p:nvPicPr>
          <p:cNvPr id="11" name="图片 10" descr="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08814" y="2852654"/>
            <a:ext cx="98548" cy="144780"/>
          </a:xfrm>
          <a:prstGeom prst="rect">
            <a:avLst/>
          </a:prstGeom>
        </p:spPr>
      </p:pic>
      <p:pic>
        <p:nvPicPr>
          <p:cNvPr id="12" name="图片 11" descr="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5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6" name="图片 5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504" y="151912"/>
            <a:ext cx="12838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T</a:t>
            </a:r>
            <a:r>
              <a:rPr kumimoji="1" lang="en-US" altLang="zh-CN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rouble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0899" y="815952"/>
            <a:ext cx="2326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 smtClean="0"/>
              <a:t>客户端版本兼容性</a:t>
            </a:r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预估量级的能力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 smtClean="0"/>
              <a:t>缺少产品规划</a:t>
            </a:r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kumimoji="1" lang="zh-CN" altLang="en-US" dirty="0" smtClean="0"/>
              <a:t>底层运维支持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26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6" name="图片 5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9552" y="411510"/>
            <a:ext cx="1129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Future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600" y="979476"/>
            <a:ext cx="2326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 smtClean="0"/>
              <a:t>我坚信他还有未来</a:t>
            </a:r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kumimoji="1" lang="zh-CN" altLang="en-US" dirty="0" smtClean="0"/>
              <a:t>真正的开放</a:t>
            </a:r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kumimoji="1" lang="zh-CN" altLang="en-US" dirty="0" smtClean="0"/>
              <a:t>真正的互联</a:t>
            </a:r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kumimoji="1" lang="en-US" altLang="zh-CN" dirty="0" smtClean="0"/>
              <a:t>Better and better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12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7981" y="1130963"/>
            <a:ext cx="4264247" cy="671379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谢谢</a:t>
            </a:r>
            <a:endParaRPr kumimoji="1" lang="zh-CN" altLang="en-US" sz="36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 descr="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7" b="32571"/>
          <a:stretch/>
        </p:blipFill>
        <p:spPr>
          <a:xfrm>
            <a:off x="4438417" y="1633641"/>
            <a:ext cx="4705585" cy="3509863"/>
          </a:xfrm>
          <a:prstGeom prst="rect">
            <a:avLst/>
          </a:prstGeom>
        </p:spPr>
      </p:pic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1247907"/>
            <a:ext cx="212921" cy="413291"/>
          </a:xfrm>
          <a:prstGeom prst="rect">
            <a:avLst/>
          </a:prstGeom>
        </p:spPr>
      </p:pic>
      <p:pic>
        <p:nvPicPr>
          <p:cNvPr id="6" name="图片 5" descr="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2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534488"/>
            <a:ext cx="4264247" cy="486713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简介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8" y="653019"/>
            <a:ext cx="141962" cy="275555"/>
          </a:xfrm>
          <a:prstGeom prst="rect">
            <a:avLst/>
          </a:prstGeom>
        </p:spPr>
      </p:pic>
      <p:pic>
        <p:nvPicPr>
          <p:cNvPr id="7" name="图片 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8" y="1775918"/>
            <a:ext cx="141962" cy="277470"/>
          </a:xfrm>
          <a:prstGeom prst="rect">
            <a:avLst/>
          </a:prstGeom>
        </p:spPr>
      </p:pic>
      <p:pic>
        <p:nvPicPr>
          <p:cNvPr id="9" name="图片 8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71721" y="2702612"/>
            <a:ext cx="178149" cy="26172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27833" y="1617800"/>
            <a:ext cx="4264247" cy="486713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发展历程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87657" y="3579862"/>
            <a:ext cx="4264247" cy="486713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Current &amp; Future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0477" y="2570937"/>
            <a:ext cx="4264247" cy="856045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技术架构</a:t>
            </a:r>
            <a:r>
              <a:rPr kumimoji="1" lang="zh-CN" altLang="en-US" sz="24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演化</a:t>
            </a:r>
          </a:p>
          <a:p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9" name="图片 18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8" y="3669491"/>
            <a:ext cx="141962" cy="2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9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1560" y="4858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简介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6" y="1536473"/>
            <a:ext cx="244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主站：</a:t>
            </a:r>
            <a:r>
              <a:rPr kumimoji="1" lang="en-US" altLang="zh-CN" dirty="0" err="1" smtClean="0"/>
              <a:t>smartlink.le.com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119447" y="2252360"/>
            <a:ext cx="284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管理控制台：</a:t>
            </a:r>
            <a:r>
              <a:rPr kumimoji="1" lang="en-US" altLang="zh-CN" dirty="0" err="1" smtClean="0"/>
              <a:t>t.push.le.com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admin / !@c20151215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80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0"/>
            <a:ext cx="1669137" cy="642898"/>
          </a:xfrm>
          <a:prstGeom prst="rect">
            <a:avLst/>
          </a:prstGeom>
        </p:spPr>
      </p:pic>
      <p:grpSp>
        <p:nvGrpSpPr>
          <p:cNvPr id="45" name="组合 32"/>
          <p:cNvGrpSpPr>
            <a:grpSpLocks/>
          </p:cNvGrpSpPr>
          <p:nvPr/>
        </p:nvGrpSpPr>
        <p:grpSpPr bwMode="auto">
          <a:xfrm>
            <a:off x="57561" y="2866474"/>
            <a:ext cx="2162953" cy="1526782"/>
            <a:chOff x="494552" y="4198084"/>
            <a:chExt cx="2163282" cy="1526802"/>
          </a:xfrm>
        </p:grpSpPr>
        <p:cxnSp>
          <p:nvCxnSpPr>
            <p:cNvPr id="46" name="直接连接符 33"/>
            <p:cNvCxnSpPr>
              <a:cxnSpLocks noChangeShapeType="1"/>
            </p:cNvCxnSpPr>
            <p:nvPr/>
          </p:nvCxnSpPr>
          <p:spPr bwMode="auto">
            <a:xfrm>
              <a:off x="976616" y="4198084"/>
              <a:ext cx="0" cy="569378"/>
            </a:xfrm>
            <a:prstGeom prst="line">
              <a:avLst/>
            </a:prstGeom>
            <a:noFill/>
            <a:ln w="9525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Box 34"/>
            <p:cNvSpPr txBox="1"/>
            <p:nvPr/>
          </p:nvSpPr>
          <p:spPr>
            <a:xfrm>
              <a:off x="494552" y="4678432"/>
              <a:ext cx="2163282" cy="10464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项目组成立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前称乐视推送平台</a:t>
              </a:r>
              <a:endParaRPr lang="en-US" altLang="zh-CN" sz="1200" dirty="0" smtClean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目标为集团应用提供推送服务</a:t>
              </a:r>
              <a:endParaRPr lang="zh-CN" altLang="en-US" sz="1200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8" name="组合 35"/>
          <p:cNvGrpSpPr>
            <a:grpSpLocks/>
          </p:cNvGrpSpPr>
          <p:nvPr/>
        </p:nvGrpSpPr>
        <p:grpSpPr bwMode="auto">
          <a:xfrm>
            <a:off x="1691680" y="276701"/>
            <a:ext cx="1925637" cy="1756614"/>
            <a:chOff x="2389908" y="1661862"/>
            <a:chExt cx="1925931" cy="1757519"/>
          </a:xfrm>
        </p:grpSpPr>
        <p:cxnSp>
          <p:nvCxnSpPr>
            <p:cNvPr id="49" name="直接连接符 36"/>
            <p:cNvCxnSpPr>
              <a:cxnSpLocks noChangeShapeType="1"/>
            </p:cNvCxnSpPr>
            <p:nvPr/>
          </p:nvCxnSpPr>
          <p:spPr bwMode="auto">
            <a:xfrm>
              <a:off x="2389908" y="2060848"/>
              <a:ext cx="0" cy="1358533"/>
            </a:xfrm>
            <a:prstGeom prst="line">
              <a:avLst/>
            </a:prstGeom>
            <a:noFill/>
            <a:ln w="9525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37"/>
            <p:cNvSpPr txBox="1"/>
            <p:nvPr/>
          </p:nvSpPr>
          <p:spPr>
            <a:xfrm>
              <a:off x="2389908" y="1661862"/>
              <a:ext cx="1925931" cy="13241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投入生产</a:t>
              </a:r>
              <a:endParaRPr lang="en-US" altLang="zh-CN" b="1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乐视视频基线版</a:t>
              </a:r>
              <a:r>
                <a:rPr lang="en-US" altLang="zh-CN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IOS</a:t>
              </a: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端服务迁移</a:t>
              </a:r>
              <a:endParaRPr lang="zh-CN" altLang="en-US" sz="1200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Android</a:t>
              </a: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端新增投屏功能</a:t>
              </a:r>
              <a:endParaRPr lang="zh-CN" altLang="en-US" sz="1200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1" name="组合 38"/>
          <p:cNvGrpSpPr>
            <a:grpSpLocks/>
          </p:cNvGrpSpPr>
          <p:nvPr/>
        </p:nvGrpSpPr>
        <p:grpSpPr bwMode="auto">
          <a:xfrm>
            <a:off x="2771800" y="2609640"/>
            <a:ext cx="2048131" cy="2294539"/>
            <a:chOff x="3209264" y="3996322"/>
            <a:chExt cx="2048443" cy="2294430"/>
          </a:xfrm>
        </p:grpSpPr>
        <p:cxnSp>
          <p:nvCxnSpPr>
            <p:cNvPr id="52" name="直接连接符 39"/>
            <p:cNvCxnSpPr>
              <a:cxnSpLocks noChangeShapeType="1"/>
            </p:cNvCxnSpPr>
            <p:nvPr/>
          </p:nvCxnSpPr>
          <p:spPr bwMode="auto">
            <a:xfrm>
              <a:off x="3209264" y="3996322"/>
              <a:ext cx="0" cy="1358533"/>
            </a:xfrm>
            <a:prstGeom prst="line">
              <a:avLst/>
            </a:prstGeom>
            <a:noFill/>
            <a:ln w="9525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40"/>
            <p:cNvSpPr txBox="1"/>
            <p:nvPr/>
          </p:nvSpPr>
          <p:spPr>
            <a:xfrm>
              <a:off x="3331776" y="4690390"/>
              <a:ext cx="1925931" cy="16003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支持生态</a:t>
              </a:r>
              <a:endParaRPr lang="en-US" altLang="zh-CN" b="1" dirty="0" smtClean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正式更名智能互联</a:t>
              </a:r>
              <a:endParaRPr lang="en-US" altLang="zh-CN" sz="1200" b="1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接入领先版</a:t>
              </a:r>
              <a:r>
                <a:rPr lang="en-US" altLang="zh-CN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/TV</a:t>
              </a: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版</a:t>
              </a:r>
              <a:r>
                <a:rPr lang="en-US" altLang="zh-CN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/LIVE</a:t>
              </a:r>
              <a:endParaRPr lang="zh-CN" altLang="en-US" sz="1200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支持</a:t>
              </a:r>
              <a:r>
                <a:rPr lang="en-US" altLang="zh-CN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2016</a:t>
              </a: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年春晚投屏服务保障</a:t>
              </a:r>
              <a:endParaRPr lang="zh-CN" altLang="en-US" sz="1200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4" name="组合 41"/>
          <p:cNvGrpSpPr>
            <a:grpSpLocks/>
          </p:cNvGrpSpPr>
          <p:nvPr/>
        </p:nvGrpSpPr>
        <p:grpSpPr bwMode="auto">
          <a:xfrm>
            <a:off x="5004048" y="2527791"/>
            <a:ext cx="1960867" cy="1881063"/>
            <a:chOff x="5441476" y="3914478"/>
            <a:chExt cx="1961165" cy="1880974"/>
          </a:xfrm>
        </p:grpSpPr>
        <p:cxnSp>
          <p:nvCxnSpPr>
            <p:cNvPr id="55" name="直接连接符 42"/>
            <p:cNvCxnSpPr>
              <a:cxnSpLocks noChangeShapeType="1"/>
            </p:cNvCxnSpPr>
            <p:nvPr/>
          </p:nvCxnSpPr>
          <p:spPr bwMode="auto">
            <a:xfrm>
              <a:off x="5441476" y="3914478"/>
              <a:ext cx="0" cy="1440376"/>
            </a:xfrm>
            <a:prstGeom prst="line">
              <a:avLst/>
            </a:prstGeom>
            <a:noFill/>
            <a:ln w="9525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Box 43"/>
            <p:cNvSpPr txBox="1"/>
            <p:nvPr/>
          </p:nvSpPr>
          <p:spPr>
            <a:xfrm>
              <a:off x="5476710" y="4733464"/>
              <a:ext cx="1925931" cy="10619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大型应用接入</a:t>
              </a:r>
              <a:endParaRPr lang="en-US" altLang="zh-CN" b="1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乐视视频基线版接入</a:t>
              </a:r>
              <a:endParaRPr lang="zh-CN" altLang="en-US" sz="1200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北美</a:t>
              </a:r>
              <a:r>
                <a:rPr lang="en-US" altLang="zh-CN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LE,LIVE</a:t>
              </a:r>
              <a:endParaRPr lang="zh-CN" altLang="en-US" sz="1200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08" name="组合 35"/>
          <p:cNvGrpSpPr>
            <a:grpSpLocks/>
          </p:cNvGrpSpPr>
          <p:nvPr/>
        </p:nvGrpSpPr>
        <p:grpSpPr bwMode="auto">
          <a:xfrm>
            <a:off x="5724128" y="267445"/>
            <a:ext cx="1933075" cy="2129187"/>
            <a:chOff x="2389908" y="1635625"/>
            <a:chExt cx="1933370" cy="2130285"/>
          </a:xfrm>
        </p:grpSpPr>
        <p:cxnSp>
          <p:nvCxnSpPr>
            <p:cNvPr id="109" name="直接连接符 36"/>
            <p:cNvCxnSpPr>
              <a:cxnSpLocks noChangeShapeType="1"/>
            </p:cNvCxnSpPr>
            <p:nvPr/>
          </p:nvCxnSpPr>
          <p:spPr bwMode="auto">
            <a:xfrm>
              <a:off x="2389908" y="2060848"/>
              <a:ext cx="0" cy="1705062"/>
            </a:xfrm>
            <a:prstGeom prst="line">
              <a:avLst/>
            </a:prstGeom>
            <a:noFill/>
            <a:ln w="9525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TextBox 37"/>
            <p:cNvSpPr txBox="1"/>
            <p:nvPr/>
          </p:nvSpPr>
          <p:spPr>
            <a:xfrm>
              <a:off x="2397347" y="1635625"/>
              <a:ext cx="1925931" cy="16012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开放化</a:t>
              </a:r>
              <a:endParaRPr lang="en-US" altLang="zh-CN" b="1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开放页主站完成，自助式接入</a:t>
              </a:r>
              <a:endParaRPr lang="zh-CN" altLang="en-US" sz="1200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全新管理控制台，多维度数据统计</a:t>
              </a:r>
              <a:endParaRPr lang="zh-CN" altLang="en-US" sz="1200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7" name="组合 44"/>
          <p:cNvGrpSpPr>
            <a:grpSpLocks/>
          </p:cNvGrpSpPr>
          <p:nvPr/>
        </p:nvGrpSpPr>
        <p:grpSpPr bwMode="auto">
          <a:xfrm>
            <a:off x="3925233" y="276700"/>
            <a:ext cx="1925638" cy="1725147"/>
            <a:chOff x="5044092" y="1693345"/>
            <a:chExt cx="1925931" cy="1726036"/>
          </a:xfrm>
        </p:grpSpPr>
        <p:cxnSp>
          <p:nvCxnSpPr>
            <p:cNvPr id="58" name="直接连接符 45"/>
            <p:cNvCxnSpPr>
              <a:cxnSpLocks noChangeShapeType="1"/>
            </p:cNvCxnSpPr>
            <p:nvPr/>
          </p:nvCxnSpPr>
          <p:spPr bwMode="auto">
            <a:xfrm>
              <a:off x="5044092" y="2060848"/>
              <a:ext cx="0" cy="1358533"/>
            </a:xfrm>
            <a:prstGeom prst="line">
              <a:avLst/>
            </a:prstGeom>
            <a:noFill/>
            <a:ln w="9525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TextBox 46"/>
            <p:cNvSpPr txBox="1"/>
            <p:nvPr/>
          </p:nvSpPr>
          <p:spPr>
            <a:xfrm>
              <a:off x="5044092" y="1693345"/>
              <a:ext cx="1925931" cy="13241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全球化</a:t>
              </a:r>
              <a:endParaRPr lang="en-US" altLang="zh-CN" b="1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支持全球化服务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单设备长连接优化</a:t>
              </a:r>
              <a:endParaRPr lang="en-US" altLang="zh-CN" sz="1200" dirty="0" smtClean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支持国内</a:t>
              </a:r>
              <a:r>
                <a:rPr lang="en-US" altLang="zh-CN" sz="1200" dirty="0" err="1" smtClean="0">
                  <a:solidFill>
                    <a:srgbClr val="646464"/>
                  </a:solidFill>
                  <a:ea typeface="微软雅黑" charset="0"/>
                  <a:cs typeface="微软雅黑" charset="0"/>
                </a:rPr>
                <a:t>sarrs</a:t>
              </a:r>
              <a:endParaRPr lang="zh-CN" altLang="en-US" sz="1200" dirty="0">
                <a:solidFill>
                  <a:srgbClr val="646464"/>
                </a:solidFill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0" name="Group 12"/>
          <p:cNvGrpSpPr>
            <a:grpSpLocks/>
          </p:cNvGrpSpPr>
          <p:nvPr/>
        </p:nvGrpSpPr>
        <p:grpSpPr bwMode="auto">
          <a:xfrm rot="-1693754" flipH="1" flipV="1">
            <a:off x="7550150" y="2582589"/>
            <a:ext cx="1227138" cy="293687"/>
            <a:chOff x="2532" y="1051"/>
            <a:chExt cx="893" cy="246"/>
          </a:xfrm>
        </p:grpSpPr>
        <p:grpSp>
          <p:nvGrpSpPr>
            <p:cNvPr id="61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67" name="AutoShape 14"/>
              <p:cNvSpPr>
                <a:spLocks noChangeArrowheads="1"/>
              </p:cNvSpPr>
              <p:nvPr/>
            </p:nvSpPr>
            <p:spPr bwMode="ltGray">
              <a:xfrm rot="5263130">
                <a:off x="1860" y="2279"/>
                <a:ext cx="227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8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6" y="2277"/>
                <a:ext cx="227" cy="817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9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9"/>
                <a:ext cx="229" cy="815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0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31"/>
                <a:ext cx="227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62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63" name="AutoShape 19"/>
              <p:cNvSpPr>
                <a:spLocks noChangeArrowheads="1"/>
              </p:cNvSpPr>
              <p:nvPr/>
            </p:nvSpPr>
            <p:spPr bwMode="ltGray">
              <a:xfrm rot="5263130">
                <a:off x="1865" y="2279"/>
                <a:ext cx="227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4" name="AutoShape 20"/>
              <p:cNvSpPr>
                <a:spLocks noChangeArrowheads="1"/>
              </p:cNvSpPr>
              <p:nvPr/>
            </p:nvSpPr>
            <p:spPr bwMode="ltGray">
              <a:xfrm rot="6078281">
                <a:off x="2000" y="2275"/>
                <a:ext cx="225" cy="817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5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6" y="2301"/>
                <a:ext cx="227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6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5" y="2330"/>
                <a:ext cx="227" cy="815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71" name="组合 9"/>
          <p:cNvGrpSpPr>
            <a:grpSpLocks/>
          </p:cNvGrpSpPr>
          <p:nvPr/>
        </p:nvGrpSpPr>
        <p:grpSpPr bwMode="auto">
          <a:xfrm>
            <a:off x="206201" y="1857404"/>
            <a:ext cx="6683375" cy="1104266"/>
            <a:chOff x="223645" y="2954181"/>
            <a:chExt cx="6684147" cy="1105079"/>
          </a:xfrm>
        </p:grpSpPr>
        <p:sp>
          <p:nvSpPr>
            <p:cNvPr id="72" name="AutoShape 13"/>
            <p:cNvSpPr>
              <a:spLocks noChangeArrowheads="1"/>
            </p:cNvSpPr>
            <p:nvPr/>
          </p:nvSpPr>
          <p:spPr bwMode="auto">
            <a:xfrm rot="10800000">
              <a:off x="223645" y="3905160"/>
              <a:ext cx="6304690" cy="154100"/>
            </a:xfrm>
            <a:custGeom>
              <a:avLst/>
              <a:gdLst>
                <a:gd name="T0" fmla="*/ 1580044630 w 21600"/>
                <a:gd name="T1" fmla="*/ 548896 h 21600"/>
                <a:gd name="T2" fmla="*/ 790022315 w 21600"/>
                <a:gd name="T3" fmla="*/ 1097792 h 21600"/>
                <a:gd name="T4" fmla="*/ 0 w 21600"/>
                <a:gd name="T5" fmla="*/ 548896 h 21600"/>
                <a:gd name="T6" fmla="*/ 79002231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  <a:cs typeface="+mn-cs"/>
              </a:endParaRPr>
            </a:p>
          </p:txBody>
        </p:sp>
        <p:sp>
          <p:nvSpPr>
            <p:cNvPr id="73" name="AutoShape 7"/>
            <p:cNvSpPr>
              <a:spLocks noChangeArrowheads="1"/>
            </p:cNvSpPr>
            <p:nvPr/>
          </p:nvSpPr>
          <p:spPr bwMode="auto">
            <a:xfrm>
              <a:off x="223645" y="2964668"/>
              <a:ext cx="6684147" cy="915073"/>
            </a:xfrm>
            <a:prstGeom prst="homePlate">
              <a:avLst>
                <a:gd name="adj" fmla="val 40030"/>
              </a:avLst>
            </a:prstGeom>
            <a:gradFill rotWithShape="1">
              <a:gsLst>
                <a:gs pos="0">
                  <a:srgbClr val="B2B2B2">
                    <a:gamma/>
                    <a:tint val="5882"/>
                    <a:invGamma/>
                  </a:srgbClr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rgbClr val="EAEAE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57188" indent="-357188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rgbClr val="646464"/>
                </a:solidFill>
                <a:latin typeface="Arial" pitchFamily="34" charset="0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4" name="组合 12"/>
            <p:cNvGrpSpPr>
              <a:grpSpLocks/>
            </p:cNvGrpSpPr>
            <p:nvPr/>
          </p:nvGrpSpPr>
          <p:grpSpPr bwMode="auto">
            <a:xfrm>
              <a:off x="4271103" y="2955136"/>
              <a:ext cx="566804" cy="1087283"/>
              <a:chOff x="4069698" y="1772364"/>
              <a:chExt cx="653445" cy="1087283"/>
            </a:xfrm>
          </p:grpSpPr>
          <p:sp>
            <p:nvSpPr>
              <p:cNvPr id="92" name="AutoShape 8"/>
              <p:cNvSpPr>
                <a:spLocks noChangeArrowheads="1"/>
              </p:cNvSpPr>
              <p:nvPr/>
            </p:nvSpPr>
            <p:spPr bwMode="auto">
              <a:xfrm>
                <a:off x="4069698" y="1772364"/>
                <a:ext cx="653445" cy="934138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93" name="AutoShape 14"/>
              <p:cNvSpPr>
                <a:spLocks noChangeArrowheads="1"/>
              </p:cNvSpPr>
              <p:nvPr/>
            </p:nvSpPr>
            <p:spPr bwMode="auto">
              <a:xfrm>
                <a:off x="4082938" y="2705546"/>
                <a:ext cx="287368" cy="154101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ysClr val="window" lastClr="FFFFFF"/>
                </a:solidFill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75" name="组合 13"/>
            <p:cNvGrpSpPr>
              <a:grpSpLocks/>
            </p:cNvGrpSpPr>
            <p:nvPr/>
          </p:nvGrpSpPr>
          <p:grpSpPr bwMode="auto">
            <a:xfrm>
              <a:off x="3130414" y="2964394"/>
              <a:ext cx="566805" cy="1076652"/>
              <a:chOff x="3032227" y="1781622"/>
              <a:chExt cx="653445" cy="1076652"/>
            </a:xfrm>
          </p:grpSpPr>
          <p:sp>
            <p:nvSpPr>
              <p:cNvPr id="90" name="AutoShape 8"/>
              <p:cNvSpPr>
                <a:spLocks noChangeArrowheads="1"/>
              </p:cNvSpPr>
              <p:nvPr/>
            </p:nvSpPr>
            <p:spPr bwMode="auto">
              <a:xfrm>
                <a:off x="3032227" y="1781622"/>
                <a:ext cx="653445" cy="934138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91" name="AutoShape 14"/>
              <p:cNvSpPr>
                <a:spLocks noChangeArrowheads="1"/>
              </p:cNvSpPr>
              <p:nvPr/>
            </p:nvSpPr>
            <p:spPr bwMode="auto">
              <a:xfrm>
                <a:off x="3051895" y="2704173"/>
                <a:ext cx="287368" cy="154101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ysClr val="window" lastClr="FFFFFF"/>
                </a:solidFill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76" name="组合 14"/>
            <p:cNvGrpSpPr>
              <a:grpSpLocks/>
            </p:cNvGrpSpPr>
            <p:nvPr/>
          </p:nvGrpSpPr>
          <p:grpSpPr bwMode="auto">
            <a:xfrm>
              <a:off x="2000849" y="2964668"/>
              <a:ext cx="566803" cy="1083472"/>
              <a:chOff x="2133725" y="1781896"/>
              <a:chExt cx="653444" cy="1083472"/>
            </a:xfrm>
          </p:grpSpPr>
          <p:sp>
            <p:nvSpPr>
              <p:cNvPr id="88" name="AutoShape 8"/>
              <p:cNvSpPr>
                <a:spLocks noChangeArrowheads="1"/>
              </p:cNvSpPr>
              <p:nvPr/>
            </p:nvSpPr>
            <p:spPr bwMode="auto">
              <a:xfrm>
                <a:off x="2133725" y="1781896"/>
                <a:ext cx="653444" cy="934137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9" name="AutoShape 14"/>
              <p:cNvSpPr>
                <a:spLocks noChangeArrowheads="1"/>
              </p:cNvSpPr>
              <p:nvPr/>
            </p:nvSpPr>
            <p:spPr bwMode="auto">
              <a:xfrm>
                <a:off x="2133725" y="2711267"/>
                <a:ext cx="287370" cy="154101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ysClr val="window" lastClr="FFFFFF"/>
                </a:solidFill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77" name="组合 15"/>
            <p:cNvGrpSpPr>
              <a:grpSpLocks/>
            </p:cNvGrpSpPr>
            <p:nvPr/>
          </p:nvGrpSpPr>
          <p:grpSpPr bwMode="auto">
            <a:xfrm>
              <a:off x="824535" y="2955136"/>
              <a:ext cx="568391" cy="1096181"/>
              <a:chOff x="1226266" y="1772364"/>
              <a:chExt cx="655274" cy="1096181"/>
            </a:xfrm>
          </p:grpSpPr>
          <p:sp>
            <p:nvSpPr>
              <p:cNvPr id="86" name="AutoShape 8"/>
              <p:cNvSpPr>
                <a:spLocks noChangeArrowheads="1"/>
              </p:cNvSpPr>
              <p:nvPr/>
            </p:nvSpPr>
            <p:spPr bwMode="auto">
              <a:xfrm>
                <a:off x="1226266" y="1772364"/>
                <a:ext cx="655274" cy="935725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7" name="AutoShape 14"/>
              <p:cNvSpPr>
                <a:spLocks noChangeArrowheads="1"/>
              </p:cNvSpPr>
              <p:nvPr/>
            </p:nvSpPr>
            <p:spPr bwMode="auto">
              <a:xfrm>
                <a:off x="1226529" y="2714444"/>
                <a:ext cx="289199" cy="154101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ysClr val="window" lastClr="FFFFFF"/>
                </a:solidFill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78" name="组合 16"/>
            <p:cNvGrpSpPr>
              <a:grpSpLocks/>
            </p:cNvGrpSpPr>
            <p:nvPr/>
          </p:nvGrpSpPr>
          <p:grpSpPr bwMode="auto">
            <a:xfrm>
              <a:off x="5302164" y="2954181"/>
              <a:ext cx="1288091" cy="1069449"/>
              <a:chOff x="6681908" y="1771409"/>
              <a:chExt cx="1484987" cy="1069449"/>
            </a:xfrm>
          </p:grpSpPr>
          <p:sp>
            <p:nvSpPr>
              <p:cNvPr id="84" name="AutoShape 8"/>
              <p:cNvSpPr>
                <a:spLocks noChangeArrowheads="1"/>
              </p:cNvSpPr>
              <p:nvPr/>
            </p:nvSpPr>
            <p:spPr bwMode="auto">
              <a:xfrm>
                <a:off x="6681908" y="1771409"/>
                <a:ext cx="653444" cy="934137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5" name="AutoShape 14"/>
              <p:cNvSpPr>
                <a:spLocks noChangeArrowheads="1"/>
              </p:cNvSpPr>
              <p:nvPr/>
            </p:nvSpPr>
            <p:spPr bwMode="auto">
              <a:xfrm>
                <a:off x="7879524" y="2686757"/>
                <a:ext cx="287371" cy="154101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ysClr val="window" lastClr="FFFFFF"/>
                </a:solidFill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79" name="TextBox 17"/>
            <p:cNvSpPr txBox="1"/>
            <p:nvPr/>
          </p:nvSpPr>
          <p:spPr>
            <a:xfrm>
              <a:off x="241109" y="3237919"/>
              <a:ext cx="874309" cy="3696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646464"/>
                  </a:solidFill>
                  <a:latin typeface="Impact" charset="0"/>
                  <a:ea typeface="微软雅黑" charset="0"/>
                  <a:cs typeface="微软雅黑" charset="0"/>
                </a:rPr>
                <a:t>2015.6</a:t>
              </a:r>
              <a:endParaRPr lang="zh-CN" altLang="en-US" i="1" dirty="0">
                <a:solidFill>
                  <a:srgbClr val="646464"/>
                </a:solidFill>
                <a:latin typeface="Impact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80" name="TextBox 18"/>
            <p:cNvSpPr txBox="1"/>
            <p:nvPr/>
          </p:nvSpPr>
          <p:spPr>
            <a:xfrm>
              <a:off x="1277198" y="3237919"/>
              <a:ext cx="960994" cy="3696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646464"/>
                  </a:solidFill>
                  <a:latin typeface="Impact" charset="0"/>
                  <a:ea typeface="微软雅黑" charset="0"/>
                  <a:cs typeface="微软雅黑" charset="0"/>
                </a:rPr>
                <a:t>2015.10</a:t>
              </a:r>
              <a:endParaRPr lang="zh-CN" altLang="en-US" i="1" dirty="0">
                <a:solidFill>
                  <a:srgbClr val="646464"/>
                </a:solidFill>
                <a:latin typeface="Impact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81" name="TextBox 19"/>
            <p:cNvSpPr txBox="1"/>
            <p:nvPr/>
          </p:nvSpPr>
          <p:spPr>
            <a:xfrm>
              <a:off x="2501475" y="3227706"/>
              <a:ext cx="838350" cy="3696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646464"/>
                  </a:solidFill>
                  <a:latin typeface="Impact" charset="0"/>
                  <a:ea typeface="微软雅黑" charset="0"/>
                  <a:cs typeface="微软雅黑" charset="0"/>
                </a:rPr>
                <a:t>2016.1</a:t>
              </a:r>
              <a:endParaRPr lang="zh-CN" altLang="en-US" i="1" dirty="0">
                <a:solidFill>
                  <a:srgbClr val="646464"/>
                </a:solidFill>
                <a:latin typeface="Impact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82" name="TextBox 20"/>
            <p:cNvSpPr txBox="1"/>
            <p:nvPr/>
          </p:nvSpPr>
          <p:spPr>
            <a:xfrm>
              <a:off x="3680199" y="3237919"/>
              <a:ext cx="874309" cy="3696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646464"/>
                  </a:solidFill>
                  <a:latin typeface="Impact" charset="0"/>
                  <a:ea typeface="微软雅黑" charset="0"/>
                  <a:cs typeface="微软雅黑" charset="0"/>
                </a:rPr>
                <a:t>2016.5</a:t>
              </a:r>
              <a:endParaRPr lang="zh-CN" altLang="en-US" i="1" dirty="0">
                <a:solidFill>
                  <a:srgbClr val="646464"/>
                </a:solidFill>
                <a:latin typeface="Impact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83" name="TextBox 21"/>
            <p:cNvSpPr txBox="1"/>
            <p:nvPr/>
          </p:nvSpPr>
          <p:spPr>
            <a:xfrm>
              <a:off x="4711708" y="3237919"/>
              <a:ext cx="873858" cy="3696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646464"/>
                  </a:solidFill>
                  <a:latin typeface="Impact" charset="0"/>
                  <a:ea typeface="微软雅黑" charset="0"/>
                  <a:cs typeface="微软雅黑" charset="0"/>
                </a:rPr>
                <a:t>2016.8</a:t>
              </a:r>
              <a:endParaRPr lang="zh-CN" altLang="en-US" i="1" dirty="0">
                <a:solidFill>
                  <a:srgbClr val="646464"/>
                </a:solidFill>
                <a:latin typeface="Impact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00" name="AutoShape 8"/>
          <p:cNvSpPr>
            <a:spLocks noChangeArrowheads="1"/>
          </p:cNvSpPr>
          <p:nvPr/>
        </p:nvSpPr>
        <p:spPr bwMode="auto">
          <a:xfrm>
            <a:off x="6322838" y="1838628"/>
            <a:ext cx="566738" cy="933450"/>
          </a:xfrm>
          <a:prstGeom prst="chevron">
            <a:avLst>
              <a:gd name="adj" fmla="val 55472"/>
            </a:avLst>
          </a:prstGeom>
          <a:gradFill rotWithShape="1">
            <a:gsLst>
              <a:gs pos="0">
                <a:srgbClr val="2676FF"/>
              </a:gs>
              <a:gs pos="50000">
                <a:srgbClr val="2676FF">
                  <a:lumMod val="75000"/>
                </a:srgbClr>
              </a:gs>
              <a:gs pos="100000">
                <a:srgbClr val="2676FF"/>
              </a:gs>
            </a:gsLst>
            <a:lin ang="18900000" scaled="1"/>
          </a:gra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94" name="组合 3"/>
          <p:cNvGrpSpPr>
            <a:grpSpLocks/>
          </p:cNvGrpSpPr>
          <p:nvPr/>
        </p:nvGrpSpPr>
        <p:grpSpPr bwMode="auto">
          <a:xfrm>
            <a:off x="6889576" y="1709246"/>
            <a:ext cx="1677988" cy="1374775"/>
            <a:chOff x="7737176" y="3044094"/>
            <a:chExt cx="1677511" cy="1374579"/>
          </a:xfrm>
        </p:grpSpPr>
        <p:grpSp>
          <p:nvGrpSpPr>
            <p:cNvPr id="95" name="组合 4"/>
            <p:cNvGrpSpPr>
              <a:grpSpLocks/>
            </p:cNvGrpSpPr>
            <p:nvPr/>
          </p:nvGrpSpPr>
          <p:grpSpPr bwMode="auto">
            <a:xfrm>
              <a:off x="7737176" y="3044094"/>
              <a:ext cx="1677511" cy="1374579"/>
              <a:chOff x="7647017" y="2699415"/>
              <a:chExt cx="2617944" cy="2145185"/>
            </a:xfrm>
          </p:grpSpPr>
          <p:sp>
            <p:nvSpPr>
              <p:cNvPr id="97" name="Oval 8"/>
              <p:cNvSpPr>
                <a:spLocks noChangeArrowheads="1"/>
              </p:cNvSpPr>
              <p:nvPr/>
            </p:nvSpPr>
            <p:spPr bwMode="auto">
              <a:xfrm flipV="1">
                <a:off x="7647017" y="4398719"/>
                <a:ext cx="2617944" cy="445881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98" name="Oval 19"/>
              <p:cNvSpPr>
                <a:spLocks noChangeArrowheads="1"/>
              </p:cNvSpPr>
              <p:nvPr/>
            </p:nvSpPr>
            <p:spPr bwMode="auto">
              <a:xfrm>
                <a:off x="8011103" y="2699415"/>
                <a:ext cx="1931879" cy="1932153"/>
              </a:xfrm>
              <a:prstGeom prst="ellipse">
                <a:avLst/>
              </a:prstGeom>
              <a:gradFill rotWithShape="1">
                <a:gsLst>
                  <a:gs pos="0">
                    <a:srgbClr val="2676FF"/>
                  </a:gs>
                  <a:gs pos="100000">
                    <a:srgbClr val="2676FF">
                      <a:lumMod val="75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2676FF">
                    <a:lumMod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99" name="未知"/>
              <p:cNvSpPr>
                <a:spLocks/>
              </p:cNvSpPr>
              <p:nvPr/>
            </p:nvSpPr>
            <p:spPr bwMode="auto">
              <a:xfrm>
                <a:off x="8234013" y="2744003"/>
                <a:ext cx="1488537" cy="725795"/>
              </a:xfrm>
              <a:custGeom>
                <a:avLst/>
                <a:gdLst>
                  <a:gd name="T0" fmla="*/ 729 w 1321"/>
                  <a:gd name="T1" fmla="*/ 203 h 712"/>
                  <a:gd name="T2" fmla="*/ 738 w 1321"/>
                  <a:gd name="T3" fmla="*/ 224 h 712"/>
                  <a:gd name="T4" fmla="*/ 740 w 1321"/>
                  <a:gd name="T5" fmla="*/ 244 h 712"/>
                  <a:gd name="T6" fmla="*/ 737 w 1321"/>
                  <a:gd name="T7" fmla="*/ 262 h 712"/>
                  <a:gd name="T8" fmla="*/ 727 w 1321"/>
                  <a:gd name="T9" fmla="*/ 279 h 712"/>
                  <a:gd name="T10" fmla="*/ 713 w 1321"/>
                  <a:gd name="T11" fmla="*/ 294 h 712"/>
                  <a:gd name="T12" fmla="*/ 694 w 1321"/>
                  <a:gd name="T13" fmla="*/ 306 h 712"/>
                  <a:gd name="T14" fmla="*/ 670 w 1321"/>
                  <a:gd name="T15" fmla="*/ 318 h 712"/>
                  <a:gd name="T16" fmla="*/ 643 w 1321"/>
                  <a:gd name="T17" fmla="*/ 329 h 712"/>
                  <a:gd name="T18" fmla="*/ 612 w 1321"/>
                  <a:gd name="T19" fmla="*/ 338 h 712"/>
                  <a:gd name="T20" fmla="*/ 578 w 1321"/>
                  <a:gd name="T21" fmla="*/ 346 h 712"/>
                  <a:gd name="T22" fmla="*/ 542 w 1321"/>
                  <a:gd name="T23" fmla="*/ 352 h 712"/>
                  <a:gd name="T24" fmla="*/ 502 w 1321"/>
                  <a:gd name="T25" fmla="*/ 357 h 712"/>
                  <a:gd name="T26" fmla="*/ 462 w 1321"/>
                  <a:gd name="T27" fmla="*/ 360 h 712"/>
                  <a:gd name="T28" fmla="*/ 445 w 1321"/>
                  <a:gd name="T29" fmla="*/ 361 h 712"/>
                  <a:gd name="T30" fmla="*/ 267 w 1321"/>
                  <a:gd name="T31" fmla="*/ 361 h 712"/>
                  <a:gd name="T32" fmla="*/ 264 w 1321"/>
                  <a:gd name="T33" fmla="*/ 361 h 712"/>
                  <a:gd name="T34" fmla="*/ 229 w 1321"/>
                  <a:gd name="T35" fmla="*/ 359 h 712"/>
                  <a:gd name="T36" fmla="*/ 195 w 1321"/>
                  <a:gd name="T37" fmla="*/ 357 h 712"/>
                  <a:gd name="T38" fmla="*/ 162 w 1321"/>
                  <a:gd name="T39" fmla="*/ 353 h 712"/>
                  <a:gd name="T40" fmla="*/ 132 w 1321"/>
                  <a:gd name="T41" fmla="*/ 349 h 712"/>
                  <a:gd name="T42" fmla="*/ 104 w 1321"/>
                  <a:gd name="T43" fmla="*/ 343 h 712"/>
                  <a:gd name="T44" fmla="*/ 79 w 1321"/>
                  <a:gd name="T45" fmla="*/ 336 h 712"/>
                  <a:gd name="T46" fmla="*/ 57 w 1321"/>
                  <a:gd name="T47" fmla="*/ 329 h 712"/>
                  <a:gd name="T48" fmla="*/ 38 w 1321"/>
                  <a:gd name="T49" fmla="*/ 319 h 712"/>
                  <a:gd name="T50" fmla="*/ 22 w 1321"/>
                  <a:gd name="T51" fmla="*/ 308 h 712"/>
                  <a:gd name="T52" fmla="*/ 10 w 1321"/>
                  <a:gd name="T53" fmla="*/ 296 h 712"/>
                  <a:gd name="T54" fmla="*/ 3 w 1321"/>
                  <a:gd name="T55" fmla="*/ 281 h 712"/>
                  <a:gd name="T56" fmla="*/ 0 w 1321"/>
                  <a:gd name="T57" fmla="*/ 266 h 712"/>
                  <a:gd name="T58" fmla="*/ 0 w 1321"/>
                  <a:gd name="T59" fmla="*/ 264 h 712"/>
                  <a:gd name="T60" fmla="*/ 2 w 1321"/>
                  <a:gd name="T61" fmla="*/ 247 h 712"/>
                  <a:gd name="T62" fmla="*/ 9 w 1321"/>
                  <a:gd name="T63" fmla="*/ 226 h 712"/>
                  <a:gd name="T64" fmla="*/ 29 w 1321"/>
                  <a:gd name="T65" fmla="*/ 188 h 712"/>
                  <a:gd name="T66" fmla="*/ 53 w 1321"/>
                  <a:gd name="T67" fmla="*/ 152 h 712"/>
                  <a:gd name="T68" fmla="*/ 82 w 1321"/>
                  <a:gd name="T69" fmla="*/ 119 h 712"/>
                  <a:gd name="T70" fmla="*/ 114 w 1321"/>
                  <a:gd name="T71" fmla="*/ 89 h 712"/>
                  <a:gd name="T72" fmla="*/ 151 w 1321"/>
                  <a:gd name="T73" fmla="*/ 63 h 712"/>
                  <a:gd name="T74" fmla="*/ 191 w 1321"/>
                  <a:gd name="T75" fmla="*/ 42 h 712"/>
                  <a:gd name="T76" fmla="*/ 232 w 1321"/>
                  <a:gd name="T77" fmla="*/ 24 h 712"/>
                  <a:gd name="T78" fmla="*/ 278 w 1321"/>
                  <a:gd name="T79" fmla="*/ 11 h 712"/>
                  <a:gd name="T80" fmla="*/ 325 w 1321"/>
                  <a:gd name="T81" fmla="*/ 3 h 712"/>
                  <a:gd name="T82" fmla="*/ 374 w 1321"/>
                  <a:gd name="T83" fmla="*/ 0 h 712"/>
                  <a:gd name="T84" fmla="*/ 374 w 1321"/>
                  <a:gd name="T85" fmla="*/ 0 h 712"/>
                  <a:gd name="T86" fmla="*/ 425 w 1321"/>
                  <a:gd name="T87" fmla="*/ 3 h 712"/>
                  <a:gd name="T88" fmla="*/ 474 w 1321"/>
                  <a:gd name="T89" fmla="*/ 12 h 712"/>
                  <a:gd name="T90" fmla="*/ 522 w 1321"/>
                  <a:gd name="T91" fmla="*/ 27 h 712"/>
                  <a:gd name="T92" fmla="*/ 566 w 1321"/>
                  <a:gd name="T93" fmla="*/ 46 h 712"/>
                  <a:gd name="T94" fmla="*/ 606 w 1321"/>
                  <a:gd name="T95" fmla="*/ 69 h 712"/>
                  <a:gd name="T96" fmla="*/ 644 w 1321"/>
                  <a:gd name="T97" fmla="*/ 98 h 712"/>
                  <a:gd name="T98" fmla="*/ 677 w 1321"/>
                  <a:gd name="T99" fmla="*/ 130 h 712"/>
                  <a:gd name="T100" fmla="*/ 705 w 1321"/>
                  <a:gd name="T101" fmla="*/ 165 h 712"/>
                  <a:gd name="T102" fmla="*/ 729 w 1321"/>
                  <a:gd name="T103" fmla="*/ 203 h 712"/>
                  <a:gd name="T104" fmla="*/ 729 w 1321"/>
                  <a:gd name="T105" fmla="*/ 20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96" name="TextBox 5"/>
            <p:cNvSpPr txBox="1"/>
            <p:nvPr/>
          </p:nvSpPr>
          <p:spPr>
            <a:xfrm>
              <a:off x="8035541" y="3342501"/>
              <a:ext cx="1161266" cy="6462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3600" i="1" dirty="0" smtClean="0">
                  <a:solidFill>
                    <a:srgbClr val="FFFFFF"/>
                  </a:solidFill>
                  <a:latin typeface="Impact" charset="0"/>
                  <a:ea typeface="微软雅黑" charset="0"/>
                  <a:cs typeface="微软雅黑" charset="0"/>
                </a:rPr>
                <a:t>2017</a:t>
              </a:r>
              <a:endParaRPr lang="zh-CN" altLang="en-US" sz="3600" i="1" dirty="0">
                <a:solidFill>
                  <a:srgbClr val="FFFFFF"/>
                </a:solidFill>
                <a:latin typeface="Impact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01" name="TextBox 21"/>
          <p:cNvSpPr txBox="1"/>
          <p:nvPr/>
        </p:nvSpPr>
        <p:spPr bwMode="auto">
          <a:xfrm>
            <a:off x="5724128" y="2130728"/>
            <a:ext cx="9541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i="1" dirty="0" smtClean="0">
                <a:solidFill>
                  <a:srgbClr val="646464"/>
                </a:solidFill>
                <a:latin typeface="Impact" charset="0"/>
                <a:ea typeface="微软雅黑" charset="0"/>
                <a:cs typeface="微软雅黑" charset="0"/>
              </a:rPr>
              <a:t>2016.12</a:t>
            </a:r>
            <a:endParaRPr lang="zh-CN" altLang="en-US" i="1" dirty="0">
              <a:solidFill>
                <a:srgbClr val="646464"/>
              </a:solidFill>
              <a:latin typeface="Impact" charset="0"/>
              <a:ea typeface="微软雅黑" charset="0"/>
              <a:cs typeface="微软雅黑" charset="0"/>
            </a:endParaRPr>
          </a:p>
        </p:txBody>
      </p:sp>
      <p:sp>
        <p:nvSpPr>
          <p:cNvPr id="102" name="AutoShape 14"/>
          <p:cNvSpPr>
            <a:spLocks noChangeArrowheads="1"/>
          </p:cNvSpPr>
          <p:nvPr/>
        </p:nvSpPr>
        <p:spPr bwMode="auto">
          <a:xfrm>
            <a:off x="5284289" y="2789480"/>
            <a:ext cx="249239" cy="153988"/>
          </a:xfrm>
          <a:custGeom>
            <a:avLst/>
            <a:gdLst>
              <a:gd name="T0" fmla="*/ 3822367 w 21600"/>
              <a:gd name="T1" fmla="*/ 548896 h 21600"/>
              <a:gd name="T2" fmla="*/ 1911183 w 21600"/>
              <a:gd name="T3" fmla="*/ 1097792 h 21600"/>
              <a:gd name="T4" fmla="*/ 0 w 21600"/>
              <a:gd name="T5" fmla="*/ 548896 h 21600"/>
              <a:gd name="T6" fmla="*/ 191118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2676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solidFill>
              <a:sysClr val="window" lastClr="FFFFFF"/>
            </a:solidFill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  <a:cs typeface="+mn-cs"/>
            </a:endParaRPr>
          </a:p>
        </p:txBody>
      </p:sp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36" y="4765995"/>
            <a:ext cx="1656000" cy="1962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562" y="242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大事记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3173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1560" y="485893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投屏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&amp;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在线服务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5668" y="1164142"/>
            <a:ext cx="592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wiki.letv.cn</a:t>
            </a:r>
            <a:r>
              <a:rPr kumimoji="1" lang="en-US" altLang="zh-CN" dirty="0"/>
              <a:t>/pages/</a:t>
            </a:r>
            <a:r>
              <a:rPr kumimoji="1" lang="en-US" altLang="zh-CN" dirty="0" err="1"/>
              <a:t>viewpage.action?pageId</a:t>
            </a:r>
            <a:r>
              <a:rPr kumimoji="1" lang="en-US" altLang="zh-CN" dirty="0"/>
              <a:t>=55265891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73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0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659982"/>
            <a:ext cx="1656000" cy="1962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520" y="168197"/>
            <a:ext cx="233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全球化演变一期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629862"/>
            <a:ext cx="5976664" cy="4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6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72" y="1644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679797"/>
            <a:ext cx="1656000" cy="1962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512" y="164444"/>
            <a:ext cx="238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全球化演变二期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626108"/>
            <a:ext cx="6571828" cy="42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5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11" y="1159550"/>
            <a:ext cx="212921" cy="413291"/>
          </a:xfrm>
          <a:prstGeom prst="rect">
            <a:avLst/>
          </a:prstGeom>
        </p:spPr>
      </p:pic>
      <p:pic>
        <p:nvPicPr>
          <p:cNvPr id="6" name="图片 5" descr="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8090" y="11641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技术架构</a:t>
            </a:r>
            <a:r>
              <a:rPr kumimoji="1" lang="zh-CN" altLang="en-US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演化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29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45" y="90061"/>
            <a:ext cx="1669137" cy="642898"/>
          </a:xfrm>
          <a:prstGeom prst="rect">
            <a:avLst/>
          </a:prstGeom>
        </p:spPr>
      </p:pic>
      <p:pic>
        <p:nvPicPr>
          <p:cNvPr id="6" name="图片 5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659982"/>
            <a:ext cx="1656000" cy="1962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504" y="66142"/>
            <a:ext cx="1289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Current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51520" y="553195"/>
            <a:ext cx="77092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 smtClean="0"/>
              <a:t>全球化</a:t>
            </a:r>
            <a:endParaRPr kumimoji="1" lang="en-US" altLang="zh-CN" dirty="0" smtClean="0"/>
          </a:p>
          <a:p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       </a:t>
            </a:r>
            <a:r>
              <a:rPr kumimoji="1" lang="zh-CN" altLang="en-US" sz="1400" dirty="0" smtClean="0"/>
              <a:t>在全球</a:t>
            </a:r>
            <a:r>
              <a:rPr kumimoji="1" lang="en-US" altLang="zh-CN" sz="1400" dirty="0"/>
              <a:t>3</a:t>
            </a:r>
            <a:r>
              <a:rPr kumimoji="1" lang="zh-CN" altLang="en-US" sz="1400" dirty="0" smtClean="0"/>
              <a:t>个地区部署服务：大陆</a:t>
            </a:r>
            <a:r>
              <a:rPr kumimoji="1" lang="zh-CN" altLang="en-US" sz="1400" dirty="0"/>
              <a:t>、美国、</a:t>
            </a:r>
            <a:r>
              <a:rPr kumimoji="1" lang="zh-CN" altLang="en-US" sz="1400" dirty="0" smtClean="0"/>
              <a:t>香港</a:t>
            </a:r>
            <a:r>
              <a:rPr kumimoji="1" lang="zh-CN" altLang="zh-CN" sz="1400" dirty="0"/>
              <a:t>。</a:t>
            </a:r>
            <a:r>
              <a:rPr kumimoji="1" lang="zh-CN" altLang="en-US" sz="1400" dirty="0" smtClean="0"/>
              <a:t>全球多数据中心，分区域运营平台，全球多终端多应用规则统一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1521" y="1489468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 smtClean="0"/>
              <a:t>基础平台</a:t>
            </a:r>
            <a:endParaRPr kumimoji="1" lang="en-US" altLang="zh-CN" dirty="0" smtClean="0"/>
          </a:p>
          <a:p>
            <a:r>
              <a:rPr kumimoji="1" lang="en-US" altLang="zh-CN" sz="1200" dirty="0"/>
              <a:t> </a:t>
            </a:r>
            <a:r>
              <a:rPr kumimoji="1" lang="en-US" altLang="zh-CN" sz="1200" dirty="0" smtClean="0"/>
              <a:t>       </a:t>
            </a:r>
            <a:r>
              <a:rPr kumimoji="1" lang="zh-CN" altLang="en-US" sz="1200" dirty="0" smtClean="0"/>
              <a:t>支持千万级设备并发连接</a:t>
            </a:r>
            <a:r>
              <a:rPr kumimoji="1" lang="zh-CN" altLang="zh-CN" sz="1200" dirty="0"/>
              <a:t>，</a:t>
            </a:r>
            <a:r>
              <a:rPr kumimoji="1" lang="zh-CN" altLang="en-US" sz="1200" dirty="0" smtClean="0"/>
              <a:t>支持数亿级消息推送，百亿级离线消息存储</a:t>
            </a:r>
            <a:endParaRPr kumimoji="1" lang="en-US" altLang="zh-CN" sz="1200" dirty="0" smtClean="0"/>
          </a:p>
          <a:p>
            <a:r>
              <a:rPr kumimoji="1" lang="en-US" altLang="zh-CN" sz="1200" dirty="0"/>
              <a:t> </a:t>
            </a:r>
            <a:r>
              <a:rPr kumimoji="1" lang="en-US" altLang="zh-CN" sz="1200" dirty="0" smtClean="0"/>
              <a:t>       </a:t>
            </a:r>
            <a:r>
              <a:rPr kumimoji="1" lang="zh-CN" altLang="en-US" sz="1200" dirty="0" smtClean="0"/>
              <a:t>可视化多维度数据报表体系，最大化数据价值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        </a:t>
            </a:r>
            <a:r>
              <a:rPr kumimoji="1" lang="zh-CN" altLang="en-US" sz="1200" dirty="0" smtClean="0"/>
              <a:t>开放化平台建设，完善的第三方自助接入流程</a:t>
            </a:r>
          </a:p>
          <a:p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                   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7354" y="3507854"/>
            <a:ext cx="833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技术指标</a:t>
            </a:r>
            <a:endParaRPr kumimoji="1" lang="en-US" altLang="zh-CN" dirty="0" smtClean="0"/>
          </a:p>
          <a:p>
            <a:r>
              <a:rPr kumimoji="1" lang="en-US" altLang="zh-CN" sz="1200" dirty="0"/>
              <a:t> </a:t>
            </a:r>
            <a:r>
              <a:rPr kumimoji="1" lang="en-US" altLang="zh-CN" sz="1200" dirty="0" smtClean="0"/>
              <a:t>       Android</a:t>
            </a:r>
            <a:r>
              <a:rPr kumimoji="1" lang="zh-CN" altLang="en-US" sz="1200" dirty="0" smtClean="0"/>
              <a:t>端长连接在线峰值</a:t>
            </a:r>
            <a:r>
              <a:rPr kumimoji="1" lang="en-US" altLang="zh-CN" sz="1200" dirty="0" smtClean="0"/>
              <a:t>800</a:t>
            </a:r>
            <a:r>
              <a:rPr kumimoji="1" lang="zh-CN" altLang="en-US" sz="1200" dirty="0" smtClean="0"/>
              <a:t>万；月活跃设备</a:t>
            </a:r>
            <a:r>
              <a:rPr kumimoji="1" lang="en-US" altLang="zh-CN" sz="1200" dirty="0"/>
              <a:t>9</a:t>
            </a:r>
            <a:r>
              <a:rPr kumimoji="1" lang="en-US" altLang="zh-CN" sz="1200" dirty="0" smtClean="0"/>
              <a:t>000</a:t>
            </a:r>
            <a:r>
              <a:rPr kumimoji="1" lang="zh-CN" altLang="en-US" sz="1200" dirty="0" smtClean="0"/>
              <a:t>万，日发送消息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亿</a:t>
            </a:r>
          </a:p>
          <a:p>
            <a:r>
              <a:rPr kumimoji="1" lang="en-US" altLang="zh-CN" sz="1200" dirty="0" smtClean="0"/>
              <a:t>    </a:t>
            </a:r>
            <a:r>
              <a:rPr kumimoji="1" lang="zh-CN" altLang="en-US" sz="1200" dirty="0" smtClean="0"/>
              <a:t>到达率</a:t>
            </a:r>
            <a:r>
              <a:rPr kumimoji="1" lang="en-US" altLang="zh-CN" sz="1200" dirty="0" smtClean="0"/>
              <a:t>2</a:t>
            </a:r>
            <a:r>
              <a:rPr kumimoji="1" lang="en-US" altLang="zh-CN" sz="1200" dirty="0"/>
              <a:t>1</a:t>
            </a:r>
            <a:r>
              <a:rPr kumimoji="1" lang="en-US" altLang="zh-CN" sz="1200" dirty="0" smtClean="0"/>
              <a:t>%</a:t>
            </a:r>
            <a:r>
              <a:rPr kumimoji="1" lang="zh-CN" altLang="en-US" sz="1200" dirty="0" smtClean="0"/>
              <a:t>，到达点击率</a:t>
            </a:r>
            <a:r>
              <a:rPr kumimoji="1" lang="en-US" altLang="zh-CN" sz="1200" dirty="0"/>
              <a:t>2</a:t>
            </a:r>
            <a:r>
              <a:rPr kumimoji="1" lang="en-US" altLang="zh-CN" sz="1200" dirty="0" smtClean="0"/>
              <a:t>.5%</a:t>
            </a:r>
            <a:r>
              <a:rPr kumimoji="1" lang="zh-CN" altLang="en-US" sz="1200" dirty="0" smtClean="0"/>
              <a:t>，推送曝光率</a:t>
            </a:r>
            <a:r>
              <a:rPr kumimoji="1" lang="en-US" altLang="zh-CN" sz="1200" dirty="0" smtClean="0"/>
              <a:t>6%</a:t>
            </a:r>
            <a:r>
              <a:rPr kumimoji="1" lang="zh-CN" altLang="en-US" sz="1200" dirty="0" smtClean="0"/>
              <a:t>，到达曝光率</a:t>
            </a:r>
            <a:r>
              <a:rPr kumimoji="1" lang="en-US" altLang="zh-CN" sz="1200" dirty="0" smtClean="0"/>
              <a:t>55%,</a:t>
            </a:r>
            <a:r>
              <a:rPr kumimoji="1" lang="zh-CN" altLang="en-US" sz="1200" dirty="0"/>
              <a:t>投屏成功率达</a:t>
            </a:r>
            <a:r>
              <a:rPr kumimoji="1" lang="en-US" altLang="zh-CN" sz="1200" dirty="0"/>
              <a:t>88</a:t>
            </a:r>
            <a:r>
              <a:rPr kumimoji="1" lang="en-US" altLang="zh-CN" sz="1200" dirty="0" smtClean="0"/>
              <a:t>%</a:t>
            </a:r>
          </a:p>
          <a:p>
            <a:r>
              <a:rPr kumimoji="1" lang="en-US" altLang="zh-CN" sz="1200" dirty="0"/>
              <a:t> </a:t>
            </a:r>
            <a:r>
              <a:rPr kumimoji="1" lang="en-US" altLang="zh-CN" sz="1200" dirty="0" smtClean="0"/>
              <a:t>       IOS</a:t>
            </a:r>
            <a:r>
              <a:rPr kumimoji="1" lang="zh-CN" altLang="en-US" sz="1200" dirty="0" smtClean="0"/>
              <a:t>端活跃设备</a:t>
            </a:r>
            <a:r>
              <a:rPr kumimoji="1" lang="en-US" altLang="zh-CN" sz="1200" dirty="0" smtClean="0"/>
              <a:t>5000</a:t>
            </a:r>
            <a:r>
              <a:rPr kumimoji="1" lang="zh-CN" altLang="en-US" sz="1200" dirty="0" smtClean="0"/>
              <a:t>万</a:t>
            </a:r>
            <a:r>
              <a:rPr kumimoji="1" lang="zh-CN" altLang="zh-CN" sz="1200" dirty="0" smtClean="0"/>
              <a:t>，</a:t>
            </a:r>
            <a:r>
              <a:rPr kumimoji="1" lang="zh-CN" altLang="en-US" sz="1200" dirty="0" smtClean="0"/>
              <a:t>日下发消息</a:t>
            </a:r>
            <a:r>
              <a:rPr kumimoji="1" lang="zh-CN" altLang="zh-CN" sz="1200" dirty="0"/>
              <a:t>3</a:t>
            </a:r>
            <a:r>
              <a:rPr kumimoji="1" lang="zh-CN" altLang="en-US" sz="1200" dirty="0" smtClean="0"/>
              <a:t>亿，到达率</a:t>
            </a:r>
            <a:r>
              <a:rPr kumimoji="1" lang="en-US" altLang="zh-CN" sz="1200" dirty="0" smtClean="0"/>
              <a:t>98%</a:t>
            </a:r>
            <a:r>
              <a:rPr kumimoji="1" lang="zh-CN" altLang="en-US" sz="1200" dirty="0" smtClean="0"/>
              <a:t>，全量触达时间</a:t>
            </a:r>
            <a:r>
              <a:rPr kumimoji="1" lang="en-US" altLang="zh-CN" sz="1200" dirty="0" smtClean="0"/>
              <a:t>3-5</a:t>
            </a:r>
            <a:r>
              <a:rPr kumimoji="1" lang="zh-CN" altLang="en-US" sz="1200" dirty="0" smtClean="0"/>
              <a:t>分钟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51521" y="2571750"/>
            <a:ext cx="8172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en-US" altLang="zh-CN" dirty="0"/>
              <a:t>.</a:t>
            </a:r>
            <a:r>
              <a:rPr kumimoji="1" lang="zh-CN" altLang="en-US" dirty="0" smtClean="0"/>
              <a:t>应用接入</a:t>
            </a:r>
            <a:endParaRPr kumimoji="1" lang="en-US" altLang="zh-CN" dirty="0" smtClean="0"/>
          </a:p>
          <a:p>
            <a:r>
              <a:rPr kumimoji="1" lang="en-US" altLang="zh-CN" sz="1200" dirty="0" smtClean="0"/>
              <a:t>        </a:t>
            </a:r>
            <a:r>
              <a:rPr kumimoji="1" lang="zh-CN" altLang="en-US" sz="1200" dirty="0" smtClean="0"/>
              <a:t>接入应用</a:t>
            </a:r>
            <a:r>
              <a:rPr kumimoji="1" lang="en-US" altLang="zh-CN" sz="1200" dirty="0" smtClean="0"/>
              <a:t>16</a:t>
            </a:r>
            <a:r>
              <a:rPr kumimoji="1" lang="zh-CN" altLang="en-US" sz="1200" dirty="0" smtClean="0"/>
              <a:t>个，覆盖</a:t>
            </a:r>
            <a:r>
              <a:rPr kumimoji="1" lang="en-US" altLang="zh-CN" sz="1200" dirty="0" smtClean="0"/>
              <a:t>5</a:t>
            </a:r>
            <a:r>
              <a:rPr kumimoji="1" lang="zh-CN" altLang="en-US" sz="1200" dirty="0" smtClean="0"/>
              <a:t>个终端（</a:t>
            </a:r>
            <a:r>
              <a:rPr kumimoji="1" lang="en-US" altLang="zh-CN" sz="1200" dirty="0" smtClean="0"/>
              <a:t>iPhone/iPad/</a:t>
            </a:r>
            <a:r>
              <a:rPr kumimoji="1" lang="en-US" altLang="zh-CN" sz="1200" dirty="0" err="1" smtClean="0"/>
              <a:t>ghone</a:t>
            </a:r>
            <a:r>
              <a:rPr kumimoji="1" lang="en-US" altLang="zh-CN" sz="1200" dirty="0" smtClean="0"/>
              <a:t>/TV/</a:t>
            </a:r>
            <a:r>
              <a:rPr kumimoji="1" lang="en-US" altLang="zh-CN" sz="1200" dirty="0" err="1" smtClean="0"/>
              <a:t>lephone</a:t>
            </a:r>
            <a:r>
              <a:rPr kumimoji="1" lang="zh-CN" altLang="en-US" sz="1200" dirty="0" smtClean="0"/>
              <a:t>）；</a:t>
            </a:r>
          </a:p>
          <a:p>
            <a:r>
              <a:rPr kumimoji="1" lang="zh-CN" altLang="en-US" sz="1200" dirty="0" smtClean="0">
                <a:latin typeface="+mn-ea"/>
              </a:rPr>
              <a:t>  </a:t>
            </a:r>
            <a:r>
              <a:rPr kumimoji="1" lang="en-US" altLang="zh-CN" sz="1200" dirty="0" smtClean="0">
                <a:latin typeface="+mn-ea"/>
              </a:rPr>
              <a:t>  http</a:t>
            </a:r>
            <a:r>
              <a:rPr kumimoji="1" lang="en-US" altLang="zh-CN" sz="1200" dirty="0">
                <a:latin typeface="+mn-ea"/>
              </a:rPr>
              <a:t>://</a:t>
            </a:r>
            <a:r>
              <a:rPr kumimoji="1" lang="en-US" altLang="zh-CN" sz="1200" dirty="0" err="1">
                <a:latin typeface="+mn-ea"/>
              </a:rPr>
              <a:t>wiki.letv.cn</a:t>
            </a:r>
            <a:r>
              <a:rPr kumimoji="1" lang="en-US" altLang="zh-CN" sz="1200" dirty="0">
                <a:latin typeface="+mn-ea"/>
              </a:rPr>
              <a:t>/pages/</a:t>
            </a:r>
            <a:r>
              <a:rPr kumimoji="1" lang="en-US" altLang="zh-CN" sz="1200" dirty="0" err="1">
                <a:latin typeface="+mn-ea"/>
              </a:rPr>
              <a:t>viewpage.action?pageId</a:t>
            </a:r>
            <a:r>
              <a:rPr kumimoji="1" lang="en-US" altLang="zh-CN" sz="1200" dirty="0">
                <a:latin typeface="+mn-ea"/>
              </a:rPr>
              <a:t>=55060721</a:t>
            </a:r>
            <a:r>
              <a:rPr kumimoji="1" lang="zh-CN" altLang="en-US" sz="1200" dirty="0" smtClean="0">
                <a:latin typeface="+mn-ea"/>
              </a:rPr>
              <a:t>                                    </a:t>
            </a:r>
            <a:endParaRPr kumimoji="1"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834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268</Words>
  <Application>Microsoft Macintosh PowerPoint</Application>
  <PresentationFormat>全屏显示(16:9)</PresentationFormat>
  <Paragraphs>72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benson</dc:creator>
  <cp:lastModifiedBy>李</cp:lastModifiedBy>
  <cp:revision>366</cp:revision>
  <dcterms:created xsi:type="dcterms:W3CDTF">2014-08-01T09:01:14Z</dcterms:created>
  <dcterms:modified xsi:type="dcterms:W3CDTF">2017-03-14T01:51:10Z</dcterms:modified>
</cp:coreProperties>
</file>