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8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0" r:id="rId21"/>
  </p:sldIdLst>
  <p:sldSz cx="9144000" cy="5143500" type="screen16x9"/>
  <p:notesSz cx="6858000" cy="9144000"/>
  <p:defaultTextStyle>
    <a:defPPr>
      <a:defRPr lang="zh-CN"/>
    </a:defPPr>
    <a:lvl1pPr marL="0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9291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858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7873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7164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6456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574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5037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4328" algn="l" defTabSz="439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767"/>
    <a:srgbClr val="42505A"/>
    <a:srgbClr val="EFEEED"/>
    <a:srgbClr val="AE275A"/>
    <a:srgbClr val="86183F"/>
    <a:srgbClr val="C8196D"/>
    <a:srgbClr val="CD0920"/>
    <a:srgbClr val="B50E20"/>
    <a:srgbClr val="AD1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82" autoAdjust="0"/>
  </p:normalViewPr>
  <p:slideViewPr>
    <p:cSldViewPr snapToObjects="1">
      <p:cViewPr>
        <p:scale>
          <a:sx n="140" d="100"/>
          <a:sy n="140" d="100"/>
        </p:scale>
        <p:origin x="848" y="488"/>
      </p:cViewPr>
      <p:guideLst>
        <p:guide orient="horz" pos="170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5140-9102-FC43-9FAB-F2A37E9A4B4F}" type="datetimeFigureOut">
              <a:rPr kumimoji="1" lang="zh-CN" altLang="en-US" smtClean="0"/>
              <a:t>2017/3/13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A8B59-AA68-ED42-A9DF-99F723281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DA809-6905-564E-9C3C-F8F98F3BD5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6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469599" y="3126167"/>
            <a:ext cx="234336" cy="392595"/>
          </a:xfrm>
          <a:prstGeom prst="rect">
            <a:avLst/>
          </a:prstGeom>
          <a:noFill/>
        </p:spPr>
        <p:txBody>
          <a:bodyPr wrap="none" lIns="116245" tIns="58123" rIns="116245" bIns="58123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4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1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6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4" y="160"/>
            <a:ext cx="9136814" cy="5143181"/>
          </a:xfrm>
          <a:prstGeom prst="rect">
            <a:avLst/>
          </a:prstGeom>
          <a:solidFill>
            <a:srgbClr val="EFEE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6245" tIns="58123" rIns="116245" bIns="58123" spcCol="0"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9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439291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469" indent="-329469" algn="l" defTabSz="439291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848" indent="-274558" algn="l" defTabSz="439291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228" indent="-219645" algn="l" defTabSz="43929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7519" indent="-219645" algn="l" defTabSz="43929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6810" indent="-219645" algn="l" defTabSz="43929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101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5392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4683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3975" indent="-219645" algn="l" defTabSz="43929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291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58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873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164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6456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574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5037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4328" algn="l" defTabSz="439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fidelQuan/p/4543387.html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tongtech.com/upload_files/files/doc/56.pdf" TargetMode="External"/><Relationship Id="rId5" Type="http://schemas.openxmlformats.org/officeDocument/2006/relationships/hyperlink" Target="http://www.cnblogs.com/chenpi/p/5377445.html" TargetMode="External"/><Relationship Id="rId6" Type="http://schemas.openxmlformats.org/officeDocument/2006/relationships/hyperlink" Target="https://www.ibm.com/developerworks/cn/java/j-lo-visualvm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892273" y="-1441798"/>
            <a:ext cx="234336" cy="392595"/>
          </a:xfrm>
          <a:prstGeom prst="rect">
            <a:avLst/>
          </a:prstGeom>
          <a:noFill/>
        </p:spPr>
        <p:txBody>
          <a:bodyPr wrap="none" lIns="116245" tIns="58123" rIns="116245" bIns="58123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7624" y="1127430"/>
            <a:ext cx="4264247" cy="486713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智能互联架构演变</a:t>
            </a:r>
            <a:endParaRPr kumimoji="1" lang="zh-CN" altLang="en-US" sz="24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777096"/>
            <a:ext cx="4264247" cy="302047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2017.03.07</a:t>
            </a: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 b="32571"/>
          <a:stretch/>
        </p:blipFill>
        <p:spPr>
          <a:xfrm>
            <a:off x="4438417" y="1633641"/>
            <a:ext cx="4705585" cy="3509863"/>
          </a:xfrm>
          <a:prstGeom prst="rect">
            <a:avLst/>
          </a:prstGeom>
        </p:spPr>
      </p:pic>
      <p:pic>
        <p:nvPicPr>
          <p:cNvPr id="8" name="图片 7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9" name="图片 8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4" y="1184431"/>
            <a:ext cx="195758" cy="379977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08814" y="2852654"/>
            <a:ext cx="98548" cy="144780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771550"/>
            <a:ext cx="8064896" cy="3059321"/>
          </a:xfrm>
          <a:prstGeom prst="rect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磁盘 7"/>
          <p:cNvSpPr/>
          <p:nvPr/>
        </p:nvSpPr>
        <p:spPr>
          <a:xfrm>
            <a:off x="2601599" y="3006293"/>
            <a:ext cx="1178313" cy="720080"/>
          </a:xfrm>
          <a:prstGeom prst="flowChartMagneticDisk">
            <a:avLst/>
          </a:prstGeom>
          <a:gradFill>
            <a:gsLst>
              <a:gs pos="0">
                <a:srgbClr val="00B050"/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副本集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16505" y="65891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nginx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4228" y="911507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接口集群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9" idx="2"/>
          </p:cNvCxnSpPr>
          <p:nvPr/>
        </p:nvCxnSpPr>
        <p:spPr>
          <a:xfrm>
            <a:off x="1844307" y="497939"/>
            <a:ext cx="1" cy="43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直接访问存储器 16"/>
          <p:cNvSpPr/>
          <p:nvPr/>
        </p:nvSpPr>
        <p:spPr>
          <a:xfrm>
            <a:off x="1270758" y="1779662"/>
            <a:ext cx="1141002" cy="288032"/>
          </a:xfrm>
          <a:prstGeom prst="flowChartMagneticDrum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87624" y="2379651"/>
            <a:ext cx="1328125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消费集群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7" idx="2"/>
            <a:endCxn id="19" idx="0"/>
          </p:cNvCxnSpPr>
          <p:nvPr/>
        </p:nvCxnSpPr>
        <p:spPr>
          <a:xfrm>
            <a:off x="1841259" y="2067694"/>
            <a:ext cx="10428" cy="311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3"/>
            <a:endCxn id="8" idx="1"/>
          </p:cNvCxnSpPr>
          <p:nvPr/>
        </p:nvCxnSpPr>
        <p:spPr>
          <a:xfrm>
            <a:off x="2564388" y="1127531"/>
            <a:ext cx="626368" cy="1878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163240" y="1854340"/>
            <a:ext cx="2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读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74052" y="2987365"/>
            <a:ext cx="2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写</a:t>
            </a:r>
            <a:endParaRPr kumimoji="1" lang="zh-CN" altLang="en-US" dirty="0"/>
          </a:p>
        </p:txBody>
      </p:sp>
      <p:sp>
        <p:nvSpPr>
          <p:cNvPr id="3" name="磁盘 2"/>
          <p:cNvSpPr/>
          <p:nvPr/>
        </p:nvSpPr>
        <p:spPr>
          <a:xfrm>
            <a:off x="3841607" y="828596"/>
            <a:ext cx="811477" cy="597870"/>
          </a:xfrm>
          <a:prstGeom prst="flowChartMagneticDisk">
            <a:avLst/>
          </a:prstGeom>
          <a:gradFill>
            <a:gsLst>
              <a:gs pos="0">
                <a:srgbClr val="FFFF00"/>
              </a:gs>
              <a:gs pos="99000">
                <a:srgbClr val="FFFF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Codis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3103" y="915566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42" name="磁盘 41"/>
          <p:cNvSpPr/>
          <p:nvPr/>
        </p:nvSpPr>
        <p:spPr>
          <a:xfrm>
            <a:off x="4972235" y="3054445"/>
            <a:ext cx="811477" cy="597870"/>
          </a:xfrm>
          <a:prstGeom prst="flowChartMagneticDisk">
            <a:avLst/>
          </a:prstGeom>
          <a:gradFill>
            <a:gsLst>
              <a:gs pos="0">
                <a:srgbClr val="FFFF00"/>
              </a:gs>
              <a:gs pos="99000">
                <a:srgbClr val="FFFF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Codis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11" idx="3"/>
            <a:endCxn id="3" idx="2"/>
          </p:cNvCxnSpPr>
          <p:nvPr/>
        </p:nvCxnSpPr>
        <p:spPr>
          <a:xfrm>
            <a:off x="2564388" y="1127531"/>
            <a:ext cx="127721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819568" y="866879"/>
            <a:ext cx="66222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zh-CN" altLang="en-US" sz="1200" dirty="0" smtClean="0"/>
              <a:t>个性化</a:t>
            </a:r>
            <a:endParaRPr kumimoji="1"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6287100" y="4091523"/>
            <a:ext cx="130923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推送引擎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131676" y="3011822"/>
            <a:ext cx="561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全量</a:t>
            </a:r>
            <a:endParaRPr kumimoji="1" lang="zh-CN" altLang="en-US" sz="1200" dirty="0"/>
          </a:p>
        </p:txBody>
      </p:sp>
      <p:cxnSp>
        <p:nvCxnSpPr>
          <p:cNvPr id="61" name="直线箭头连接符 60"/>
          <p:cNvCxnSpPr>
            <a:stCxn id="27" idx="2"/>
            <a:endCxn id="58" idx="0"/>
          </p:cNvCxnSpPr>
          <p:nvPr/>
        </p:nvCxnSpPr>
        <p:spPr>
          <a:xfrm>
            <a:off x="6910905" y="1347614"/>
            <a:ext cx="30813" cy="274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2" idx="3"/>
            <a:endCxn id="58" idx="1"/>
          </p:cNvCxnSpPr>
          <p:nvPr/>
        </p:nvCxnSpPr>
        <p:spPr>
          <a:xfrm rot="16200000" flipH="1">
            <a:off x="5504921" y="3525368"/>
            <a:ext cx="655232" cy="9091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372200" y="117468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后台</a:t>
            </a:r>
            <a:endParaRPr kumimoji="1" lang="zh-CN" altLang="en-US" dirty="0"/>
          </a:p>
        </p:txBody>
      </p:sp>
      <p:cxnSp>
        <p:nvCxnSpPr>
          <p:cNvPr id="69" name="直线箭头连接符 68"/>
          <p:cNvCxnSpPr>
            <a:stCxn id="67" idx="2"/>
            <a:endCxn id="27" idx="0"/>
          </p:cNvCxnSpPr>
          <p:nvPr/>
        </p:nvCxnSpPr>
        <p:spPr>
          <a:xfrm>
            <a:off x="6900002" y="549516"/>
            <a:ext cx="10903" cy="36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11" idx="2"/>
            <a:endCxn id="17" idx="0"/>
          </p:cNvCxnSpPr>
          <p:nvPr/>
        </p:nvCxnSpPr>
        <p:spPr>
          <a:xfrm flipH="1">
            <a:off x="1841259" y="1343555"/>
            <a:ext cx="3049" cy="43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9" idx="2"/>
            <a:endCxn id="8" idx="2"/>
          </p:cNvCxnSpPr>
          <p:nvPr/>
        </p:nvCxnSpPr>
        <p:spPr>
          <a:xfrm rot="16200000" flipH="1">
            <a:off x="1949326" y="2714060"/>
            <a:ext cx="554634" cy="749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3" idx="4"/>
            <a:endCxn id="27" idx="1"/>
          </p:cNvCxnSpPr>
          <p:nvPr/>
        </p:nvCxnSpPr>
        <p:spPr>
          <a:xfrm>
            <a:off x="4653084" y="1127531"/>
            <a:ext cx="1730019" cy="4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8" idx="4"/>
            <a:endCxn id="42" idx="2"/>
          </p:cNvCxnSpPr>
          <p:nvPr/>
        </p:nvCxnSpPr>
        <p:spPr>
          <a:xfrm flipV="1">
            <a:off x="3779912" y="3353380"/>
            <a:ext cx="1192323" cy="1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kumimoji="1" lang="zh-CN" altLang="en-US" sz="28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推送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99542"/>
            <a:ext cx="4974828" cy="41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73669" y="1059582"/>
            <a:ext cx="3492342" cy="2616101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kumimoji="1" sz="1200">
                <a:solidFill>
                  <a:srgbClr val="5C676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存在问题：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Producer</a:t>
            </a:r>
            <a:r>
              <a:rPr lang="zh-CN" altLang="en-US" dirty="0" smtClean="0"/>
              <a:t>从库读取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信息，若数据量太大会影响其他服务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Consumer</a:t>
            </a:r>
            <a:r>
              <a:rPr lang="zh-CN" altLang="en-US" dirty="0" smtClean="0"/>
              <a:t>消费方式为：</a:t>
            </a:r>
          </a:p>
          <a:p>
            <a:pPr marL="667891" lvl="1" indent="-228600">
              <a:buFont typeface="Wingdings" charset="2"/>
              <a:buChar char="l"/>
            </a:pPr>
            <a:r>
              <a:rPr lang="en-US" altLang="zh-CN" sz="1200" dirty="0" err="1" smtClean="0"/>
              <a:t>redis</a:t>
            </a:r>
            <a:r>
              <a:rPr lang="zh-CN" altLang="en-US" sz="1200" dirty="0" smtClean="0"/>
              <a:t>队列发送广播</a:t>
            </a:r>
          </a:p>
          <a:p>
            <a:pPr marL="667891" lvl="1" indent="-228600">
              <a:buFont typeface="Wingdings" charset="2"/>
              <a:buChar char="l"/>
            </a:pPr>
            <a:r>
              <a:rPr lang="zh-CN" altLang="en-US" sz="1200" dirty="0" smtClean="0"/>
              <a:t>固定开启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个线程</a:t>
            </a:r>
          </a:p>
          <a:p>
            <a:r>
              <a:rPr lang="zh-CN" altLang="en-US" dirty="0" smtClean="0"/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弊端</a:t>
            </a:r>
            <a:r>
              <a:rPr lang="zh-CN" altLang="en-US" dirty="0" smtClean="0"/>
              <a:t>：</a:t>
            </a:r>
          </a:p>
          <a:p>
            <a:pPr marL="610741" lvl="1" indent="-171450">
              <a:buFont typeface="Wingdings" charset="2"/>
              <a:buChar char="l"/>
            </a:pPr>
            <a:r>
              <a:rPr lang="en-US" altLang="zh-CN" sz="1200" dirty="0" smtClean="0"/>
              <a:t>m</a:t>
            </a:r>
            <a:r>
              <a:rPr lang="zh-CN" altLang="en-US" sz="1200" dirty="0" smtClean="0"/>
              <a:t>次广播会导致开启</a:t>
            </a:r>
            <a:r>
              <a:rPr lang="en-US" altLang="zh-CN" sz="1200" dirty="0" smtClean="0"/>
              <a:t>m*n</a:t>
            </a:r>
            <a:r>
              <a:rPr lang="zh-CN" altLang="en-US" sz="1200" dirty="0" smtClean="0"/>
              <a:t>线程</a:t>
            </a:r>
          </a:p>
          <a:p>
            <a:pPr marL="610741" lvl="1" indent="-171450">
              <a:buFont typeface="Wingdings" charset="2"/>
              <a:buChar char="l"/>
            </a:pPr>
            <a:r>
              <a:rPr lang="zh-CN" altLang="en-US" sz="1200" dirty="0" smtClean="0"/>
              <a:t>当多个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同时推送时会导致线程开启太多，引起服务堵塞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5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kumimoji="1" lang="zh-CN" altLang="en-US" sz="28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推送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3669" y="1059582"/>
            <a:ext cx="3492342" cy="2616101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kumimoji="1" sz="1200">
                <a:solidFill>
                  <a:srgbClr val="5C676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解决旧</a:t>
            </a:r>
            <a:r>
              <a:rPr lang="zh-CN" altLang="en-US" dirty="0"/>
              <a:t>推送问题</a:t>
            </a:r>
            <a:r>
              <a:rPr lang="zh-CN" altLang="en-US" dirty="0" smtClean="0"/>
              <a:t>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个性化推送采用文件方式交互，全量推送凌晨将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信息导入至</a:t>
            </a:r>
            <a:r>
              <a:rPr lang="en-US" altLang="zh-CN" dirty="0" err="1" smtClean="0"/>
              <a:t>Codis</a:t>
            </a:r>
            <a:r>
              <a:rPr lang="zh-CN" altLang="en-US" dirty="0" smtClean="0"/>
              <a:t>，读取</a:t>
            </a:r>
            <a:r>
              <a:rPr lang="en-US" altLang="zh-CN" dirty="0" err="1" smtClean="0"/>
              <a:t>Codis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进行推送，隔离服务对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的交互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Consumer</a:t>
            </a:r>
            <a:r>
              <a:rPr lang="zh-CN" altLang="en-US" dirty="0" smtClean="0"/>
              <a:t>消费方式为：</a:t>
            </a:r>
          </a:p>
          <a:p>
            <a:pPr marL="667891" lvl="1" indent="-228600">
              <a:buFont typeface="Wingdings" charset="2"/>
              <a:buChar char="l"/>
            </a:pPr>
            <a:r>
              <a:rPr lang="zh-CN" altLang="en-US" sz="1200" dirty="0" smtClean="0"/>
              <a:t>服务启动时，开启固定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个消费线程，并内部维护该消费池</a:t>
            </a:r>
          </a:p>
          <a:p>
            <a:pPr marL="667891" lvl="1" indent="-228600">
              <a:buFont typeface="Wingdings" charset="2"/>
              <a:buChar char="l"/>
            </a:pPr>
            <a:r>
              <a:rPr lang="en-US" altLang="zh-CN" sz="1200" dirty="0" err="1" smtClean="0"/>
              <a:t>Redis</a:t>
            </a:r>
            <a:r>
              <a:rPr lang="zh-CN" altLang="en-US" sz="1200" dirty="0" smtClean="0"/>
              <a:t>发起广播后，从就绪消费池中获取运行，若下次广播时就绪消费池中无消费者，则任务扔进等待队列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28" y="195486"/>
            <a:ext cx="5191176" cy="47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9645" y="1301879"/>
            <a:ext cx="8202787" cy="141064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kumimoji="1" sz="1200">
                <a:solidFill>
                  <a:srgbClr val="5C676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dirty="0" err="1"/>
              <a:t>Codis</a:t>
            </a:r>
            <a:r>
              <a:rPr lang="zh-CN" altLang="en-US" dirty="0"/>
              <a:t>是一个分布式的</a:t>
            </a:r>
            <a:r>
              <a:rPr lang="en-US" altLang="zh-CN" dirty="0" err="1"/>
              <a:t>Redis</a:t>
            </a:r>
            <a:r>
              <a:rPr lang="zh-CN" altLang="en-US" dirty="0"/>
              <a:t>解决方案，对于上层的应用来说，连接</a:t>
            </a:r>
            <a:r>
              <a:rPr lang="en-US" altLang="zh-CN" dirty="0" err="1"/>
              <a:t>Codis</a:t>
            </a:r>
            <a:r>
              <a:rPr lang="en-US" altLang="zh-CN" dirty="0"/>
              <a:t> Proxy</a:t>
            </a:r>
            <a:r>
              <a:rPr lang="zh-CN" altLang="en-US" dirty="0"/>
              <a:t>和连接原生的</a:t>
            </a:r>
            <a:r>
              <a:rPr lang="en-US" altLang="zh-CN" dirty="0" err="1"/>
              <a:t>Redis</a:t>
            </a:r>
            <a:r>
              <a:rPr lang="en-US" altLang="zh-CN" dirty="0"/>
              <a:t> Server</a:t>
            </a:r>
            <a:r>
              <a:rPr lang="zh-CN" altLang="en-US" dirty="0"/>
              <a:t>没有明显的区别，上层应用可以像使用单机的</a:t>
            </a:r>
            <a:r>
              <a:rPr lang="en-US" altLang="zh-CN" dirty="0" err="1"/>
              <a:t>Redis</a:t>
            </a:r>
            <a:r>
              <a:rPr lang="zh-CN" altLang="en-US" dirty="0"/>
              <a:t>一样使用，</a:t>
            </a:r>
            <a:r>
              <a:rPr lang="en-US" altLang="zh-CN" dirty="0" err="1"/>
              <a:t>Codis</a:t>
            </a:r>
            <a:r>
              <a:rPr lang="zh-CN" altLang="en-US" dirty="0"/>
              <a:t>底层会处理请求的转发，不停机的数据迁移等工作，所有后边的一切事情，对于前面客户端来说是透明的，可以简单的认为后边连接是一个内存无限大的</a:t>
            </a:r>
            <a:r>
              <a:rPr lang="en-US" altLang="zh-CN" dirty="0" err="1"/>
              <a:t>Redis</a:t>
            </a:r>
            <a:r>
              <a:rPr lang="zh-CN" altLang="en-US" dirty="0"/>
              <a:t>服务。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6604" y="91556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是什么？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826"/>
            <a:ext cx="98621" cy="1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604" y="91556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竞品对比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826"/>
            <a:ext cx="98621" cy="191764"/>
          </a:xfrm>
          <a:prstGeom prst="rect">
            <a:avLst/>
          </a:prstGeom>
        </p:spPr>
      </p:pic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784225" y="1390302"/>
            <a:ext cx="65246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22145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6717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1289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5861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00"/>
              </a:lnSpc>
            </a:pPr>
            <a:endParaRPr lang="zh-CN" altLang="en-US" sz="1200">
              <a:solidFill>
                <a:srgbClr val="5C6767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7547"/>
              </p:ext>
            </p:extLst>
          </p:nvPr>
        </p:nvGraphicFramePr>
        <p:xfrm>
          <a:off x="1403350" y="1390302"/>
          <a:ext cx="6400800" cy="2627376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  <a:gridCol w="1600200"/>
                <a:gridCol w="16002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Codis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Twemproxy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Redis cluster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Resharding without restarting cluster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Pipeline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Hash tags for multi-key operations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Multi-key operations while resharding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Redis client supporting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Any clients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Any clients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Must support</a:t>
                      </a:r>
                    </a:p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cluster protocol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2"/>
          <p:cNvSpPr>
            <a:spLocks noChangeArrowheads="1"/>
          </p:cNvSpPr>
          <p:nvPr/>
        </p:nvSpPr>
        <p:spPr bwMode="auto">
          <a:xfrm>
            <a:off x="1403350" y="4173190"/>
            <a:ext cx="6400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22145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6717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1289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586163" defTabSz="439738" fontAlgn="base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zh-CN" altLang="zh-CN" sz="1200" dirty="0">
                <a:solidFill>
                  <a:srgbClr val="5C6767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   "Resharding" means migrating the data in one slot from one redis server to another, usually happens while increasing/decreasing the number of redis servers.</a:t>
            </a:r>
          </a:p>
        </p:txBody>
      </p:sp>
    </p:spTree>
    <p:extLst>
      <p:ext uri="{BB962C8B-B14F-4D97-AF65-F5344CB8AC3E}">
        <p14:creationId xmlns:p14="http://schemas.microsoft.com/office/powerpoint/2010/main" val="11199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604" y="91556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优缺点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826"/>
            <a:ext cx="98621" cy="191764"/>
          </a:xfrm>
          <a:prstGeom prst="rect">
            <a:avLst/>
          </a:prstGeom>
        </p:spPr>
      </p:pic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53534"/>
              </p:ext>
            </p:extLst>
          </p:nvPr>
        </p:nvGraphicFramePr>
        <p:xfrm>
          <a:off x="1404938" y="1528613"/>
          <a:ext cx="6399212" cy="2627313"/>
        </p:xfrm>
        <a:graphic>
          <a:graphicData uri="http://schemas.openxmlformats.org/drawingml/2006/table">
            <a:tbl>
              <a:tblPr/>
              <a:tblGrid>
                <a:gridCol w="3200400"/>
                <a:gridCol w="3198812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优点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缺点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更好的扩展性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未实现读写分离(也不能算缺点)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更高的可靠性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不支持部分Redis命令。比如：MULTI-EXEC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更优越的性能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0"/>
                        <a:sym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支持平滑升级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0"/>
                        <a:sym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支持大多数Redis命令＆完全兼容Tewmproxy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0"/>
                        <a:sym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2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604" y="91556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架构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826"/>
            <a:ext cx="98621" cy="191764"/>
          </a:xfrm>
          <a:prstGeom prst="rect">
            <a:avLst/>
          </a:prstGeom>
        </p:spPr>
      </p:pic>
      <p:pic>
        <p:nvPicPr>
          <p:cNvPr id="9" name="图片 5" descr="codis-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50009"/>
            <a:ext cx="5484812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650"/>
              </p:ext>
            </p:extLst>
          </p:nvPr>
        </p:nvGraphicFramePr>
        <p:xfrm>
          <a:off x="205166" y="1213463"/>
          <a:ext cx="3214706" cy="3931195"/>
        </p:xfrm>
        <a:graphic>
          <a:graphicData uri="http://schemas.openxmlformats.org/drawingml/2006/table">
            <a:tbl>
              <a:tblPr/>
              <a:tblGrid>
                <a:gridCol w="366622"/>
                <a:gridCol w="881572"/>
                <a:gridCol w="1966512"/>
              </a:tblGrid>
              <a:tr h="5479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序号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程序名称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功能描述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3569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zookeeper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用户存放数据路由表。其并不是用来专门存储数据的，它的作用主要是用来维护和监控你存储的数据的状态变化。通过监控这些数据状态的变化，从而可以达到基于数据的集群管理。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codis-config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展示集群监控信息、提供管理接口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codis-proxy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作为codis-server集群的前置代理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codis-ha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实现codis-server主从的切换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codis-server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用于存储真正的数据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604" y="91556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注意事项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826"/>
            <a:ext cx="98621" cy="191764"/>
          </a:xfrm>
          <a:prstGeom prst="rect">
            <a:avLst/>
          </a:prstGeom>
        </p:spPr>
      </p:pic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1331913" y="1277938"/>
          <a:ext cx="6400800" cy="2836863"/>
        </p:xfrm>
        <a:graphic>
          <a:graphicData uri="http://schemas.openxmlformats.org/drawingml/2006/table">
            <a:tbl>
              <a:tblPr/>
              <a:tblGrid>
                <a:gridCol w="660400"/>
                <a:gridCol w="1674812"/>
                <a:gridCol w="4065588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序号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字段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57200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session_max_timeout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作用说明：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当客户端与PROXY之间的连接超过此时间未发送有效操作命令时，PROXY端将主动关闭此连接。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问题描述：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将此值配置为非０时，可能出现的客户端进行REDIS操作时出现EOF的错误。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问题原因：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由于很多客户端SDK使用的是同步等待Redis请求应答的机制，而非事件触发机制管理与PROXY端的连接。这就出现PROXY端主动关闭连接后，客户端并未感知关闭事件。待客户端从连接池获取的连接时，可能获取的连接对象实际已被PROXY端关闭，致使客户端进行REDIS操作时出现EOF的错误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解决方案：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将此值设置为0，即：PROXY端永远不超时。例如：codis后续版本reborn就已经取消了此值的配置。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604" y="91556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注意事项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826"/>
            <a:ext cx="98621" cy="191764"/>
          </a:xfrm>
          <a:prstGeom prst="rect">
            <a:avLst/>
          </a:prstGeom>
        </p:spPr>
      </p:pic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1331913" y="1279525"/>
          <a:ext cx="6400800" cy="2363789"/>
        </p:xfrm>
        <a:graphic>
          <a:graphicData uri="http://schemas.openxmlformats.org/drawingml/2006/table">
            <a:tbl>
              <a:tblPr/>
              <a:tblGrid>
                <a:gridCol w="660400"/>
                <a:gridCol w="1674812"/>
                <a:gridCol w="4065588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序号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字段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74638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session_max_pipeline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作用说明：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用于指定每次提交的PIPELINE中命令最大数。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问题描述：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如果某此提交的PIPELINE中命令数超过此值，将可能导致PROXY发生阻塞，故客户端也因此而阻塞。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问题原因：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由于SN-接收协程会将PIPELINE中的请求拆分成N个命令，并依次放入tasks队列中。而tasks队列的长度与session_max_pipeline一致。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解决方案：</a:t>
                      </a:r>
                    </a:p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1. 控制客户端提交的各PIPELINE中命令个数</a:t>
                      </a:r>
                    </a:p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2. 适当增大该值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Codis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604" y="91556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注意事项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826"/>
            <a:ext cx="98621" cy="191764"/>
          </a:xfrm>
          <a:prstGeom prst="rect">
            <a:avLst/>
          </a:prstGeom>
        </p:spPr>
      </p:pic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29486"/>
              </p:ext>
            </p:extLst>
          </p:nvPr>
        </p:nvGraphicFramePr>
        <p:xfrm>
          <a:off x="1331913" y="1395780"/>
          <a:ext cx="6407150" cy="3227642"/>
        </p:xfrm>
        <a:graphic>
          <a:graphicData uri="http://schemas.openxmlformats.org/drawingml/2006/table">
            <a:tbl>
              <a:tblPr/>
              <a:tblGrid>
                <a:gridCol w="715962"/>
                <a:gridCol w="5691188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序号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871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问题描述：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客户端与PROXY端通信时，必须全部接收来自PROXY端的数据。特别是PIPELINE操作时一定需要遵守此原则。否则可能出现PROXY进程“偶尔”异常退出，而zk报的异常却是："session expired"。</a:t>
                      </a:r>
                    </a:p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解决方案：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严格遵循“必须接收所有请求的应答”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1pPr>
                      <a:lvl2pPr marL="457200" indent="-17463"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2pPr>
                      <a:lvl3pPr marL="914400" indent="-34925"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3pPr>
                      <a:lvl4pPr marL="1371600" indent="-53975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4pPr>
                      <a:lvl5pPr marL="1828800" indent="-71438">
                        <a:spcBef>
                          <a:spcPct val="20000"/>
                        </a:spcBef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5pPr>
                      <a:lvl6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6pPr>
                      <a:lvl7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7pPr>
                      <a:lvl8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8pPr>
                      <a:lvl9pPr indent="-71438" defTabSz="43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70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宋体" charset="0"/>
                          <a:sym typeface="Calibri" charset="0"/>
                        </a:defRPr>
                      </a:lvl9pPr>
                    </a:lstStyle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问题描述：客户端同一个连接对象使用PIPELINE操作与非PIPELINE操作交错使用，很能导致PROXY不定时的出现"session expired"的异常并退出。</a:t>
                      </a:r>
                    </a:p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解决方案：客户端必须杜绝同一个连接对象使用PIPELINE操作与非PIPELINE操作交错使用。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sym typeface="Calibri" charset="0"/>
                        </a:rPr>
                        <a:t>03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0"/>
                        <a:sym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问题描述：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当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codis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的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group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中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master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与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zk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</a:rPr>
                        <a:t>连接超时或断连时，会导致整个集群不可用</a:t>
                      </a:r>
                      <a:r>
                        <a:rPr kumimoji="0" lang="zh-CN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。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2.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x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）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0"/>
                        <a:cs typeface="+mn-cs"/>
                        <a:sym typeface="Calibri" charset="0"/>
                      </a:endParaRPr>
                    </a:p>
                    <a:p>
                      <a:pPr marL="0" marR="0" lvl="0" indent="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解决方案：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0"/>
                        <a:cs typeface="+mn-cs"/>
                        <a:sym typeface="Calibri" charset="0"/>
                      </a:endParaRPr>
                    </a:p>
                    <a:p>
                      <a:pPr marL="171450" marR="0" lvl="0" indent="-17145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l"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若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codis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本身不存在密码，则可以使用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codis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-ha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工具</a:t>
                      </a:r>
                    </a:p>
                    <a:p>
                      <a:pPr marL="171450" marR="0" lvl="0" indent="-171450" algn="l" defTabSz="4397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l"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若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codis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本身存在密码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，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可将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codis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升级至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3.1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版本，使用</a:t>
                      </a:r>
                      <a:r>
                        <a:rPr kumimoji="0" lang="en-US" altLang="zh-CN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redis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0"/>
                          <a:cs typeface="+mn-cs"/>
                          <a:sym typeface="Calibri" charset="0"/>
                        </a:rPr>
                        <a:t>-sentinel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0"/>
                        <a:cs typeface="+mn-cs"/>
                        <a:sym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15616" y="154505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ios</a:t>
            </a:r>
            <a:r>
              <a:rPr kumimoji="1" lang="zh-CN" altLang="en-US" dirty="0" smtClean="0"/>
              <a:t>推送</a:t>
            </a:r>
            <a:endParaRPr kumimoji="1" lang="zh-CN" altLang="en-US" dirty="0"/>
          </a:p>
        </p:txBody>
      </p:sp>
      <p:pic>
        <p:nvPicPr>
          <p:cNvPr id="18" name="图片 17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3" y="1269301"/>
            <a:ext cx="99307" cy="19176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15616" y="1175722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接口架构演变及优化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34500"/>
            <a:ext cx="98621" cy="19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1" y="1998375"/>
            <a:ext cx="98621" cy="1917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191438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Codis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981" y="1130963"/>
            <a:ext cx="4264247" cy="671379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谢谢</a:t>
            </a:r>
            <a:endParaRPr kumimoji="1" lang="zh-CN" altLang="en-US" sz="36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 b="32571"/>
          <a:stretch/>
        </p:blipFill>
        <p:spPr>
          <a:xfrm>
            <a:off x="4438417" y="1633641"/>
            <a:ext cx="4705585" cy="3509863"/>
          </a:xfrm>
          <a:prstGeom prst="rect">
            <a:avLst/>
          </a:prstGeom>
        </p:spPr>
      </p:pic>
      <p:pic>
        <p:nvPicPr>
          <p:cNvPr id="4" name="图片 3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8" y="521244"/>
            <a:ext cx="1669137" cy="642898"/>
          </a:xfrm>
          <a:prstGeom prst="rect">
            <a:avLst/>
          </a:prstGeom>
        </p:spPr>
      </p:pic>
      <p:pic>
        <p:nvPicPr>
          <p:cNvPr id="5" name="图片 4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1" y="1247907"/>
            <a:ext cx="212921" cy="413291"/>
          </a:xfrm>
          <a:prstGeom prst="rect">
            <a:avLst/>
          </a:prstGeom>
        </p:spPr>
      </p:pic>
      <p:pic>
        <p:nvPicPr>
          <p:cNvPr id="6" name="图片 5" descr="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3" y="4365057"/>
            <a:ext cx="1656000" cy="1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8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接口架构演变及优化</a:t>
            </a:r>
            <a:endParaRPr kumimoji="1" lang="zh-CN" altLang="en-US" sz="28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17" name="磁盘 16"/>
          <p:cNvSpPr/>
          <p:nvPr/>
        </p:nvSpPr>
        <p:spPr>
          <a:xfrm>
            <a:off x="6035906" y="3651870"/>
            <a:ext cx="1296144" cy="72008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副本集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99139" y="911572"/>
            <a:ext cx="4459045" cy="2539157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接口设计之初，采用最简单的业务架构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右图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为：</a:t>
            </a:r>
          </a:p>
          <a:p>
            <a:pPr marL="667891" lvl="1" indent="-228600">
              <a:lnSpc>
                <a:spcPts val="2200"/>
              </a:lnSpc>
              <a:buFont typeface="+mj-ea"/>
              <a:buAutoNum type="circleNumDbPlain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八台服务器，每台服务器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个端口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2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Netty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 marL="667891" lvl="1" indent="-228600">
              <a:lnSpc>
                <a:spcPts val="2200"/>
              </a:lnSpc>
              <a:buFont typeface="+mj-ea"/>
              <a:buAutoNum type="circleNumDbPlain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直接对数据库进行读写操作</a:t>
            </a:r>
          </a:p>
          <a:p>
            <a:pPr marL="667891" lvl="1" indent="-228600">
              <a:lnSpc>
                <a:spcPts val="2200"/>
              </a:lnSpc>
              <a:buFont typeface="+mj-ea"/>
              <a:buAutoNum type="circleNumDbPlain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单库单表存储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信息</a:t>
            </a:r>
          </a:p>
          <a:p>
            <a:pPr>
              <a:lnSpc>
                <a:spcPts val="2200"/>
              </a:lnSpc>
            </a:pP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随着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业务方的接入，访问量的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增加；当前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系统的数据指标如下：</a:t>
            </a:r>
          </a:p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MongoDB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中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单表数据达到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9000w+</a:t>
            </a: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接口请求量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亿次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天，单机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QPS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700</a:t>
            </a: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56176" y="1320601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nginx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156176" y="208886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63898" y="2370084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接口集群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1" idx="2"/>
            <a:endCxn id="27" idx="0"/>
          </p:cNvCxnSpPr>
          <p:nvPr/>
        </p:nvCxnSpPr>
        <p:spPr>
          <a:xfrm>
            <a:off x="6683978" y="640934"/>
            <a:ext cx="0" cy="67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6683978" y="1752649"/>
            <a:ext cx="0" cy="67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32" idx="2"/>
            <a:endCxn id="17" idx="1"/>
          </p:cNvCxnSpPr>
          <p:nvPr/>
        </p:nvCxnSpPr>
        <p:spPr>
          <a:xfrm>
            <a:off x="6683978" y="2802132"/>
            <a:ext cx="0" cy="849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接口架构演变及优化</a:t>
            </a: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17" name="磁盘 16"/>
          <p:cNvSpPr/>
          <p:nvPr/>
        </p:nvSpPr>
        <p:spPr>
          <a:xfrm>
            <a:off x="6035906" y="3651870"/>
            <a:ext cx="1296144" cy="72008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副本集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99139" y="911572"/>
            <a:ext cx="4459045" cy="3103414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200" b="1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数据量</a:t>
            </a:r>
            <a:r>
              <a:rPr kumimoji="1" lang="zh-CN" altLang="en-US" sz="1200" b="1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的激增给我们的系统带来了哪些挑战</a:t>
            </a:r>
            <a:r>
              <a:rPr kumimoji="1" lang="zh-CN" altLang="en-US" sz="1200" b="1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？</a:t>
            </a:r>
          </a:p>
          <a:p>
            <a:pPr>
              <a:lnSpc>
                <a:spcPts val="2200"/>
              </a:lnSpc>
            </a:pPr>
            <a:r>
              <a:rPr kumimoji="1" lang="zh-CN" altLang="en-US" sz="1200" b="1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使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用单表存储导致单表数据量过大，索引数据过大；存储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索引竟达到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200G</a:t>
            </a: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接口直接与库操作导致接口响应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请求时间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&gt;100ms)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缓慢；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MongoDB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是基于内存的数据库，单库单表特别影响性能；接口超时率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(&gt;1s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的请求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200" b="1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解决</a:t>
            </a:r>
            <a:r>
              <a:rPr kumimoji="1" lang="zh-CN" altLang="en-US" sz="1200" b="1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方案</a:t>
            </a: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为了提高接口的性能，并通过一步步的引入缓存、队列等中间件减少数据库的读请求和分离数据库的写请求，且对线程池的调优。</a:t>
            </a:r>
          </a:p>
          <a:p>
            <a:pPr>
              <a:lnSpc>
                <a:spcPts val="2200"/>
              </a:lnSpc>
            </a:pP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56176" y="1320601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nginx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156176" y="208886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63898" y="2370084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接口集群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1" idx="2"/>
            <a:endCxn id="27" idx="0"/>
          </p:cNvCxnSpPr>
          <p:nvPr/>
        </p:nvCxnSpPr>
        <p:spPr>
          <a:xfrm>
            <a:off x="6683978" y="640934"/>
            <a:ext cx="0" cy="67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6683978" y="1752649"/>
            <a:ext cx="0" cy="67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32" idx="2"/>
            <a:endCxn id="17" idx="1"/>
          </p:cNvCxnSpPr>
          <p:nvPr/>
        </p:nvCxnSpPr>
        <p:spPr>
          <a:xfrm>
            <a:off x="6683978" y="2802132"/>
            <a:ext cx="0" cy="849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接口架构演变及优化</a:t>
            </a: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17" name="磁盘 16"/>
          <p:cNvSpPr/>
          <p:nvPr/>
        </p:nvSpPr>
        <p:spPr>
          <a:xfrm>
            <a:off x="5243818" y="3651870"/>
            <a:ext cx="1296144" cy="72008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副本集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75603" y="1422176"/>
            <a:ext cx="3931242" cy="456022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查找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超时原因，发现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MongoDB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的数据库的出现大量的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&gt;300ms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查询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于是调整架构如右图；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缓存</a:t>
            </a:r>
            <a:r>
              <a:rPr kumimoji="1" lang="en-US" altLang="zh-CN" sz="12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clientid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-aid-</a:t>
            </a:r>
            <a:r>
              <a:rPr kumimoji="1" lang="en-US" altLang="zh-CN" sz="12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sid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关系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过滤重复设备更新请求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减少请求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效果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：接口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超时率平均在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15%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左右，在晚高峰时段还是能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达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左右</a:t>
            </a:r>
          </a:p>
          <a:p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尚未解决问题：</a:t>
            </a:r>
          </a:p>
          <a:p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接口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内直接对库进行写操作</a:t>
            </a:r>
          </a:p>
          <a:p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Mongo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数据库单表数据量达到亿级，并且存在无效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索引</a:t>
            </a:r>
          </a:p>
          <a:p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b="1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注意事项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</a:t>
            </a:r>
          </a:p>
          <a:p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需要考虑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hlinkClick r:id="rId3"/>
              </a:rPr>
              <a:t>缓存穿透和缓存雪崩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的情况；</a:t>
            </a:r>
          </a:p>
          <a:p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缓存与数据库的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数据一致性问题</a:t>
            </a:r>
            <a:r>
              <a:rPr lang="zh-CN" altLang="en-US" sz="1200" dirty="0">
                <a:solidFill>
                  <a:srgbClr val="FF0000"/>
                </a:solidFill>
              </a:rPr>
              <a:t/>
            </a:r>
            <a:br>
              <a:rPr lang="zh-CN" altLang="en-US" sz="1200" dirty="0">
                <a:solidFill>
                  <a:srgbClr val="FF0000"/>
                </a:solidFill>
              </a:rPr>
            </a:br>
            <a:endParaRPr lang="zh-CN" altLang="en-US" sz="1200" dirty="0">
              <a:solidFill>
                <a:srgbClr val="FF0000"/>
              </a:solidFill>
            </a:endParaRPr>
          </a:p>
          <a:p>
            <a:endParaRPr lang="zh-CN" altLang="en-US" sz="1200" dirty="0"/>
          </a:p>
          <a:p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64088" y="1320601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nginx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64088" y="208886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71810" y="2370084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接口集群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1" idx="2"/>
            <a:endCxn id="27" idx="0"/>
          </p:cNvCxnSpPr>
          <p:nvPr/>
        </p:nvCxnSpPr>
        <p:spPr>
          <a:xfrm>
            <a:off x="5891890" y="640934"/>
            <a:ext cx="0" cy="67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891890" y="1752649"/>
            <a:ext cx="0" cy="67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32" idx="2"/>
            <a:endCxn id="17" idx="1"/>
          </p:cNvCxnSpPr>
          <p:nvPr/>
        </p:nvCxnSpPr>
        <p:spPr>
          <a:xfrm>
            <a:off x="5891890" y="2802132"/>
            <a:ext cx="0" cy="849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262306" y="2370084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32" idx="3"/>
            <a:endCxn id="13" idx="1"/>
          </p:cNvCxnSpPr>
          <p:nvPr/>
        </p:nvCxnSpPr>
        <p:spPr>
          <a:xfrm>
            <a:off x="6611970" y="2586108"/>
            <a:ext cx="650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6604" y="100692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缓存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7" y="1067846"/>
            <a:ext cx="98621" cy="1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接口架构演变及优化</a:t>
            </a: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17" name="磁盘 16"/>
          <p:cNvSpPr/>
          <p:nvPr/>
        </p:nvSpPr>
        <p:spPr>
          <a:xfrm>
            <a:off x="6655926" y="4310157"/>
            <a:ext cx="1296144" cy="72008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副本集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64088" y="1016413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nginx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64088" y="208886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56676" y="1754018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接口集群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1" idx="2"/>
            <a:endCxn id="27" idx="0"/>
          </p:cNvCxnSpPr>
          <p:nvPr/>
        </p:nvCxnSpPr>
        <p:spPr>
          <a:xfrm>
            <a:off x="5891890" y="640934"/>
            <a:ext cx="0" cy="37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876756" y="1448461"/>
            <a:ext cx="0" cy="331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216907" y="1754018"/>
            <a:ext cx="105560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32" idx="3"/>
            <a:endCxn id="13" idx="1"/>
          </p:cNvCxnSpPr>
          <p:nvPr/>
        </p:nvCxnSpPr>
        <p:spPr>
          <a:xfrm>
            <a:off x="6596836" y="1970042"/>
            <a:ext cx="6200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6604" y="100692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队列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7" y="1067846"/>
            <a:ext cx="98621" cy="191764"/>
          </a:xfrm>
          <a:prstGeom prst="rect">
            <a:avLst/>
          </a:prstGeom>
        </p:spPr>
      </p:pic>
      <p:sp>
        <p:nvSpPr>
          <p:cNvPr id="5" name="直接访问存储器 4"/>
          <p:cNvSpPr/>
          <p:nvPr/>
        </p:nvSpPr>
        <p:spPr>
          <a:xfrm>
            <a:off x="6745310" y="2522923"/>
            <a:ext cx="1141002" cy="288032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cxnSp>
        <p:nvCxnSpPr>
          <p:cNvPr id="7" name="肘形连接符 6"/>
          <p:cNvCxnSpPr>
            <a:stCxn id="32" idx="2"/>
            <a:endCxn id="5" idx="1"/>
          </p:cNvCxnSpPr>
          <p:nvPr/>
        </p:nvCxnSpPr>
        <p:spPr>
          <a:xfrm rot="16200000" flipH="1">
            <a:off x="6070597" y="1992225"/>
            <a:ext cx="480873" cy="868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28184" y="3219822"/>
            <a:ext cx="21516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消费集群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23" idx="2"/>
            <a:endCxn id="17" idx="1"/>
          </p:cNvCxnSpPr>
          <p:nvPr/>
        </p:nvCxnSpPr>
        <p:spPr>
          <a:xfrm>
            <a:off x="7303998" y="3651870"/>
            <a:ext cx="0" cy="65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5" idx="2"/>
            <a:endCxn id="23" idx="0"/>
          </p:cNvCxnSpPr>
          <p:nvPr/>
        </p:nvCxnSpPr>
        <p:spPr>
          <a:xfrm flipH="1">
            <a:off x="7303998" y="2810955"/>
            <a:ext cx="11813" cy="40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2" idx="2"/>
            <a:endCxn id="17" idx="2"/>
          </p:cNvCxnSpPr>
          <p:nvPr/>
        </p:nvCxnSpPr>
        <p:spPr>
          <a:xfrm rot="16200000" flipH="1">
            <a:off x="5024276" y="3038546"/>
            <a:ext cx="2484131" cy="7791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518958" y="3208023"/>
            <a:ext cx="2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读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277694" y="3727144"/>
            <a:ext cx="2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写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75603" y="1422176"/>
            <a:ext cx="3931242" cy="3713837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通过队列将数据库插入和修改操作在队列消费端操作，在接口中隔离了对数据库的操作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处理数据库的写操作</a:t>
            </a:r>
          </a:p>
          <a:p>
            <a:pPr>
              <a:lnSpc>
                <a:spcPts val="2200"/>
              </a:lnSpc>
            </a:pP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效果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超时率平均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1%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左右，在晚高峰时段还是能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达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左右</a:t>
            </a:r>
          </a:p>
          <a:p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分析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接口已经基本不存在数据库的读写操作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zh-CN" sz="12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Redis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操作和</a:t>
            </a:r>
            <a:r>
              <a:rPr kumimoji="1" lang="en-US" altLang="zh-CN" sz="1200" dirty="0" err="1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mq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发送操作耗时较低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调用外部接口耗时低</a:t>
            </a:r>
          </a:p>
          <a:p>
            <a:pPr marL="228600" indent="-228600">
              <a:buFont typeface="+mj-lt"/>
              <a:buAutoNum type="arabicPeriod"/>
            </a:pP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着入点：</a:t>
            </a:r>
          </a:p>
          <a:p>
            <a:pPr marL="228600" indent="-228600">
              <a:buAutoNum type="arabicPeriod"/>
            </a:pP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线程调优</a:t>
            </a:r>
          </a:p>
          <a:p>
            <a:pPr marL="228600" indent="-228600">
              <a:buAutoNum type="arabicPeriod"/>
            </a:pP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JVM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调优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/>
            </a:r>
            <a:br>
              <a:rPr lang="zh-CN" altLang="en-US" sz="1200" dirty="0">
                <a:solidFill>
                  <a:srgbClr val="FF0000"/>
                </a:solidFill>
              </a:rPr>
            </a:br>
            <a:endParaRPr lang="zh-CN" altLang="en-US" sz="1200" dirty="0">
              <a:solidFill>
                <a:srgbClr val="FF0000"/>
              </a:solidFill>
            </a:endParaRP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05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接口架构演变及优化</a:t>
            </a: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76604" y="100692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JVM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调优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7" y="1067846"/>
            <a:ext cx="98621" cy="191764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75602" y="1422176"/>
            <a:ext cx="8244869" cy="5632311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目前系统使用的是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Netty4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作为容器，监听端口来响应；作了以下事情</a:t>
            </a:r>
            <a:r>
              <a:rPr lang="zh-CN" altLang="en-US" sz="1200" dirty="0" smtClean="0"/>
              <a:t>：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GC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日志，配合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  <a:hlinkClick r:id="rId4"/>
              </a:rPr>
              <a:t>jstat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  <a:hlinkClick r:id="rId4"/>
              </a:rPr>
              <a:t>命令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查询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GC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频率，是否出现频繁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GC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，或者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Full GC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次数过多等情况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查看线程日志，配合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  <a:hlinkClick r:id="rId5"/>
              </a:rPr>
              <a:t>jstack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  <a:hlinkClick r:id="rId5"/>
              </a:rPr>
              <a:t>命令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分析是否出现线程死锁，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Object.wait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()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情况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jdk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自带的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jmc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工具观察堆内存使用情况；也可观察线程占用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百分比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结果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</a:t>
            </a: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GC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频率不高，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Full GC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几乎没有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内存使用正常，尚未超过临界值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jstack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发现大量的线程处于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WAITING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状态，可是在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jstack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中尚未发现是哪个方法是引起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WAITING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元凶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l"/>
            </a:pP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后使用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jdk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自带的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  <a:hlinkClick r:id="rId6"/>
              </a:rPr>
              <a:t>jvisualvm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  <a:hlinkClick r:id="rId6"/>
              </a:rPr>
              <a:t>工具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(JDK1.7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u45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以后支持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，通过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jvisualvm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的快照中发现大量的线程在自己实现的业务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handler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中处理时间过长，由于业务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handler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线程只开启了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CPU*2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个，导致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io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线程阻塞，无法接收新的请求，超时率高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>
              <a:lnSpc>
                <a:spcPts val="2200"/>
              </a:lnSpc>
            </a:pPr>
            <a:endParaRPr kumimoji="1" lang="zh-CN" altLang="en-US" sz="1200" dirty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netty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是基于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boss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worker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handler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三者相同配合的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nio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框架</a:t>
            </a:r>
          </a:p>
          <a:p>
            <a:pPr>
              <a:lnSpc>
                <a:spcPts val="2200"/>
              </a:lnSpc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boss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：负责接收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io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请求，实际情况下，如果只监听了一个端口，只需要开启一个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boss </a:t>
            </a: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worker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 负责处理</a:t>
            </a:r>
            <a:r>
              <a:rPr kumimoji="1" lang="en-US" altLang="zh-CN" sz="12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io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请求，一般个数不要超过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核数，默认为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CPU*2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，超过反而影响性能 </a:t>
            </a:r>
            <a:endParaRPr kumimoji="1" lang="zh-CN" altLang="en-US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handler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：负责处理业务的线程，如果是在高并发环境，可以将线程数调大，但一台机器的线程数最好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不要超过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1000`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，否则影响性能。将线程数调大可以防止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worker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堵塞。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/>
            </a:r>
            <a:br>
              <a:rPr lang="zh-CN" altLang="en-US" sz="1200" dirty="0">
                <a:solidFill>
                  <a:srgbClr val="FF0000"/>
                </a:solidFill>
              </a:rPr>
            </a:br>
            <a:endParaRPr lang="zh-CN" altLang="en-US" sz="1200" dirty="0">
              <a:solidFill>
                <a:srgbClr val="FF0000"/>
              </a:solidFill>
            </a:endParaRP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67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接口架构演变及优化</a:t>
            </a: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76604" y="100692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Mongo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存储优化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7" y="1067846"/>
            <a:ext cx="98621" cy="1917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602" y="1422176"/>
            <a:ext cx="8244870" cy="3185487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kumimoji="1" sz="1200">
                <a:solidFill>
                  <a:srgbClr val="5C676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之前在业务架构上引入了缓存和队列，并进行了线程调优，缓解了大部分的接口压力，提升了接口响应时间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zh-CN" altLang="en-US" dirty="0"/>
              <a:t>上文中提到过数据存储用</a:t>
            </a:r>
            <a:r>
              <a:rPr lang="en-US" altLang="zh-CN" dirty="0"/>
              <a:t>Mongo</a:t>
            </a:r>
            <a:r>
              <a:rPr lang="zh-CN" altLang="en-US" dirty="0"/>
              <a:t>，并采用单库单表的形式在存储</a:t>
            </a:r>
            <a:r>
              <a:rPr lang="en-US" altLang="zh-CN" dirty="0"/>
              <a:t>app</a:t>
            </a:r>
            <a:r>
              <a:rPr lang="zh-CN" altLang="en-US" dirty="0"/>
              <a:t>数据，并且由于历史原因存在无效索引；所以可采取以下方式：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删除无效索引，减少索引占用的内存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由于</a:t>
            </a:r>
            <a:r>
              <a:rPr lang="en-US" altLang="zh-CN" dirty="0"/>
              <a:t>Mongo</a:t>
            </a:r>
            <a:r>
              <a:rPr lang="zh-CN" altLang="en-US" dirty="0"/>
              <a:t>内存管理部分完全交由操作系统内核处理，在执行</a:t>
            </a:r>
            <a:r>
              <a:rPr lang="en-US" altLang="zh-CN" dirty="0"/>
              <a:t>update</a:t>
            </a:r>
            <a:r>
              <a:rPr lang="zh-CN" altLang="en-US" dirty="0"/>
              <a:t>或</a:t>
            </a:r>
            <a:r>
              <a:rPr lang="en-US" altLang="zh-CN" dirty="0"/>
              <a:t>delete</a:t>
            </a:r>
            <a:r>
              <a:rPr lang="zh-CN" altLang="en-US" dirty="0"/>
              <a:t>操作时容易产生内存碎片，导致运行时间过长容易造成大量内存无法被利用。所以需要定期回收</a:t>
            </a:r>
            <a:r>
              <a:rPr lang="en-US" altLang="zh-CN" dirty="0"/>
              <a:t>Mongo</a:t>
            </a:r>
            <a:r>
              <a:rPr lang="zh-CN" altLang="en-US" dirty="0"/>
              <a:t>空间，释放内存</a:t>
            </a:r>
            <a:r>
              <a:rPr lang="en-US" altLang="zh-CN" dirty="0"/>
              <a:t>(</a:t>
            </a:r>
            <a:r>
              <a:rPr lang="zh-CN" altLang="en-US" dirty="0"/>
              <a:t>具体方式请自行</a:t>
            </a:r>
            <a:r>
              <a:rPr lang="en-US" altLang="zh-CN" dirty="0"/>
              <a:t>Google)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将数据库单库单表形式变成多库多表，进行水平拆分</a:t>
            </a:r>
            <a:r>
              <a:rPr lang="zh-CN" altLang="en-US" dirty="0" smtClean="0"/>
              <a:t>，</a:t>
            </a:r>
          </a:p>
          <a:p>
            <a:pPr marL="610741" lvl="1" indent="-171450">
              <a:buFont typeface="Wingdings" charset="2"/>
              <a:buChar char="ü"/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将设备与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的关系存储在按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Hash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取模的方式的表中，</a:t>
            </a:r>
          </a:p>
          <a:p>
            <a:pPr marL="610741" lvl="1" indent="-171450">
              <a:buFont typeface="Wingdings" charset="2"/>
              <a:buChar char="ü"/>
            </a:pP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将大表拆分，按</a:t>
            </a:r>
            <a:r>
              <a:rPr kumimoji="1" lang="en-US" altLang="zh-CN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分表</a:t>
            </a: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存储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288" y="285070"/>
            <a:ext cx="4264247" cy="548268"/>
          </a:xfrm>
          <a:prstGeom prst="rect">
            <a:avLst/>
          </a:prstGeom>
          <a:noFill/>
        </p:spPr>
        <p:txBody>
          <a:bodyPr wrap="square" lIns="116245" tIns="58123" rIns="116245" bIns="58123" rtlCol="0">
            <a:spAutoFit/>
          </a:bodyPr>
          <a:lstStyle/>
          <a:p>
            <a:r>
              <a:rPr kumimoji="1" lang="en-US" altLang="zh-CN" sz="2800" dirty="0" err="1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2800" dirty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接口架构演变及优化</a:t>
            </a:r>
          </a:p>
        </p:txBody>
      </p:sp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5" y="424910"/>
            <a:ext cx="160414" cy="31137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76604" y="1006926"/>
            <a:ext cx="1951179" cy="294953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marL="0" indent="0" algn="l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 smtClean="0">
                <a:solidFill>
                  <a:srgbClr val="5C6767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kumimoji="1" lang="en-US" altLang="zh-CN" sz="1200" dirty="0" smtClean="0">
              <a:solidFill>
                <a:srgbClr val="5C676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7" y="1067846"/>
            <a:ext cx="98621" cy="1917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602" y="1422176"/>
            <a:ext cx="8244870" cy="1692771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kumimoji="1" sz="1200">
                <a:solidFill>
                  <a:srgbClr val="5C676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调优经验：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合理运用线程池</a:t>
            </a:r>
            <a:r>
              <a:rPr lang="en-US" altLang="zh-CN" dirty="0" smtClean="0"/>
              <a:t>(IO</a:t>
            </a:r>
            <a:r>
              <a:rPr lang="zh-CN" altLang="en-US" dirty="0" smtClean="0"/>
              <a:t>密集型或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熟悉运用</a:t>
            </a:r>
            <a:r>
              <a:rPr lang="en-US" altLang="zh-CN" dirty="0" err="1" smtClean="0"/>
              <a:t>jstat,jstack,jmap</a:t>
            </a:r>
            <a:r>
              <a:rPr lang="zh-CN" altLang="en-US" dirty="0" smtClean="0"/>
              <a:t>等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提供的基本系统运行指标的指令，以及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启动参数的调优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对中间件调用、第三方调用等进行时间监控</a:t>
            </a:r>
          </a:p>
          <a:p>
            <a:pPr marL="228600" indent="-228600">
              <a:buFont typeface="+mj-lt"/>
              <a:buAutoNum type="arabicPeriod"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1790</Words>
  <Application>Microsoft Macintosh PowerPoint</Application>
  <PresentationFormat>全屏显示(16:9)</PresentationFormat>
  <Paragraphs>243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SimSun</vt:lpstr>
      <vt:lpstr>Arial</vt:lpstr>
      <vt:lpstr>Calibri</vt:lpstr>
      <vt:lpstr>Wingdings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benson</dc:creator>
  <cp:lastModifiedBy>Microsoft Office 用户</cp:lastModifiedBy>
  <cp:revision>334</cp:revision>
  <dcterms:created xsi:type="dcterms:W3CDTF">2014-08-01T09:01:14Z</dcterms:created>
  <dcterms:modified xsi:type="dcterms:W3CDTF">2017-03-13T03:43:05Z</dcterms:modified>
</cp:coreProperties>
</file>