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87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80" r:id="rId14"/>
    <p:sldId id="285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81" r:id="rId23"/>
    <p:sldId id="275" r:id="rId24"/>
    <p:sldId id="276" r:id="rId25"/>
    <p:sldId id="277" r:id="rId26"/>
    <p:sldId id="283" r:id="rId27"/>
    <p:sldId id="284" r:id="rId28"/>
    <p:sldId id="278" r:id="rId29"/>
    <p:sldId id="279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4F89B-C33A-42BD-9DA6-340D4B22E440}" v="21" dt="2021-09-20T20:02:46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Baguette, Ms" userId="70a3c348-1ea8-4473-a6c3-63ad1cfcd7ba" providerId="ADAL" clId="{1E34F89B-C33A-42BD-9DA6-340D4B22E440}"/>
    <pc:docChg chg="undo custSel addSld delSld modSld sldOrd">
      <pc:chgData name="Audrey Baguette, Ms" userId="70a3c348-1ea8-4473-a6c3-63ad1cfcd7ba" providerId="ADAL" clId="{1E34F89B-C33A-42BD-9DA6-340D4B22E440}" dt="2021-09-28T18:29:29.642" v="1988" actId="20577"/>
      <pc:docMkLst>
        <pc:docMk/>
      </pc:docMkLst>
      <pc:sldChg chg="modSp mod">
        <pc:chgData name="Audrey Baguette, Ms" userId="70a3c348-1ea8-4473-a6c3-63ad1cfcd7ba" providerId="ADAL" clId="{1E34F89B-C33A-42BD-9DA6-340D4B22E440}" dt="2021-09-28T18:29:29.642" v="1988" actId="20577"/>
        <pc:sldMkLst>
          <pc:docMk/>
          <pc:sldMk cId="4170023031" sldId="256"/>
        </pc:sldMkLst>
        <pc:spChg chg="mod">
          <ac:chgData name="Audrey Baguette, Ms" userId="70a3c348-1ea8-4473-a6c3-63ad1cfcd7ba" providerId="ADAL" clId="{1E34F89B-C33A-42BD-9DA6-340D4B22E440}" dt="2021-09-28T18:28:36.382" v="1947" actId="20577"/>
          <ac:spMkLst>
            <pc:docMk/>
            <pc:sldMk cId="4170023031" sldId="256"/>
            <ac:spMk id="2" creationId="{E8079B62-41A5-4416-B5B8-696B2278ABDB}"/>
          </ac:spMkLst>
        </pc:spChg>
        <pc:spChg chg="mod">
          <ac:chgData name="Audrey Baguette, Ms" userId="70a3c348-1ea8-4473-a6c3-63ad1cfcd7ba" providerId="ADAL" clId="{1E34F89B-C33A-42BD-9DA6-340D4B22E440}" dt="2021-09-28T18:29:29.642" v="1988" actId="20577"/>
          <ac:spMkLst>
            <pc:docMk/>
            <pc:sldMk cId="4170023031" sldId="256"/>
            <ac:spMk id="3" creationId="{C9F384E2-0085-444D-BDD1-6D0E96533090}"/>
          </ac:spMkLst>
        </pc:spChg>
      </pc:sldChg>
      <pc:sldChg chg="modSp mod">
        <pc:chgData name="Audrey Baguette, Ms" userId="70a3c348-1ea8-4473-a6c3-63ad1cfcd7ba" providerId="ADAL" clId="{1E34F89B-C33A-42BD-9DA6-340D4B22E440}" dt="2021-09-28T18:29:13.668" v="1969" actId="20577"/>
        <pc:sldMkLst>
          <pc:docMk/>
          <pc:sldMk cId="2806555764" sldId="259"/>
        </pc:sldMkLst>
        <pc:spChg chg="mod">
          <ac:chgData name="Audrey Baguette, Ms" userId="70a3c348-1ea8-4473-a6c3-63ad1cfcd7ba" providerId="ADAL" clId="{1E34F89B-C33A-42BD-9DA6-340D4B22E440}" dt="2021-09-20T21:20:24.886" v="1416" actId="20577"/>
          <ac:spMkLst>
            <pc:docMk/>
            <pc:sldMk cId="2806555764" sldId="259"/>
            <ac:spMk id="6" creationId="{170D49E8-FED7-46E9-A056-20EADD40781F}"/>
          </ac:spMkLst>
        </pc:spChg>
        <pc:spChg chg="mod">
          <ac:chgData name="Audrey Baguette, Ms" userId="70a3c348-1ea8-4473-a6c3-63ad1cfcd7ba" providerId="ADAL" clId="{1E34F89B-C33A-42BD-9DA6-340D4B22E440}" dt="2021-09-20T21:20:42.808" v="1436" actId="20577"/>
          <ac:spMkLst>
            <pc:docMk/>
            <pc:sldMk cId="2806555764" sldId="259"/>
            <ac:spMk id="8" creationId="{0C3223D4-6B1A-4406-95AF-2AD68BAFB0C1}"/>
          </ac:spMkLst>
        </pc:spChg>
        <pc:spChg chg="mod">
          <ac:chgData name="Audrey Baguette, Ms" userId="70a3c348-1ea8-4473-a6c3-63ad1cfcd7ba" providerId="ADAL" clId="{1E34F89B-C33A-42BD-9DA6-340D4B22E440}" dt="2021-09-28T18:29:13.668" v="1969" actId="20577"/>
          <ac:spMkLst>
            <pc:docMk/>
            <pc:sldMk cId="2806555764" sldId="259"/>
            <ac:spMk id="9" creationId="{4D29FEA0-0A3C-4C8A-ADBF-933E28C8BC74}"/>
          </ac:spMkLst>
        </pc:spChg>
      </pc:sldChg>
      <pc:sldChg chg="modSp mod">
        <pc:chgData name="Audrey Baguette, Ms" userId="70a3c348-1ea8-4473-a6c3-63ad1cfcd7ba" providerId="ADAL" clId="{1E34F89B-C33A-42BD-9DA6-340D4B22E440}" dt="2021-09-28T18:28:57.935" v="1957" actId="20577"/>
        <pc:sldMkLst>
          <pc:docMk/>
          <pc:sldMk cId="1627726652" sldId="260"/>
        </pc:sldMkLst>
        <pc:spChg chg="mod">
          <ac:chgData name="Audrey Baguette, Ms" userId="70a3c348-1ea8-4473-a6c3-63ad1cfcd7ba" providerId="ADAL" clId="{1E34F89B-C33A-42BD-9DA6-340D4B22E440}" dt="2021-09-28T18:28:57.935" v="1957" actId="20577"/>
          <ac:spMkLst>
            <pc:docMk/>
            <pc:sldMk cId="1627726652" sldId="260"/>
            <ac:spMk id="5" creationId="{6986D297-920D-4B3D-B12E-847C2A9D44A8}"/>
          </ac:spMkLst>
        </pc:spChg>
      </pc:sldChg>
      <pc:sldChg chg="del">
        <pc:chgData name="Audrey Baguette, Ms" userId="70a3c348-1ea8-4473-a6c3-63ad1cfcd7ba" providerId="ADAL" clId="{1E34F89B-C33A-42BD-9DA6-340D4B22E440}" dt="2021-09-20T21:20:46.348" v="1437" actId="2696"/>
        <pc:sldMkLst>
          <pc:docMk/>
          <pc:sldMk cId="2326046185" sldId="262"/>
        </pc:sldMkLst>
      </pc:sldChg>
      <pc:sldChg chg="modSp mod">
        <pc:chgData name="Audrey Baguette, Ms" userId="70a3c348-1ea8-4473-a6c3-63ad1cfcd7ba" providerId="ADAL" clId="{1E34F89B-C33A-42BD-9DA6-340D4B22E440}" dt="2021-09-20T20:55:25.130" v="1415" actId="20577"/>
        <pc:sldMkLst>
          <pc:docMk/>
          <pc:sldMk cId="1218638696" sldId="267"/>
        </pc:sldMkLst>
        <pc:spChg chg="mod">
          <ac:chgData name="Audrey Baguette, Ms" userId="70a3c348-1ea8-4473-a6c3-63ad1cfcd7ba" providerId="ADAL" clId="{1E34F89B-C33A-42BD-9DA6-340D4B22E440}" dt="2021-09-20T20:55:25.130" v="1415" actId="20577"/>
          <ac:spMkLst>
            <pc:docMk/>
            <pc:sldMk cId="1218638696" sldId="267"/>
            <ac:spMk id="3" creationId="{28DDE24A-65CC-48E7-A8A5-0D468507C5BF}"/>
          </ac:spMkLst>
        </pc:spChg>
      </pc:sldChg>
      <pc:sldChg chg="modSp mod">
        <pc:chgData name="Audrey Baguette, Ms" userId="70a3c348-1ea8-4473-a6c3-63ad1cfcd7ba" providerId="ADAL" clId="{1E34F89B-C33A-42BD-9DA6-340D4B22E440}" dt="2021-09-20T19:22:56.475" v="1275" actId="20577"/>
        <pc:sldMkLst>
          <pc:docMk/>
          <pc:sldMk cId="1422389513" sldId="268"/>
        </pc:sldMkLst>
        <pc:spChg chg="mod">
          <ac:chgData name="Audrey Baguette, Ms" userId="70a3c348-1ea8-4473-a6c3-63ad1cfcd7ba" providerId="ADAL" clId="{1E34F89B-C33A-42BD-9DA6-340D4B22E440}" dt="2021-09-20T19:22:56.475" v="1275" actId="20577"/>
          <ac:spMkLst>
            <pc:docMk/>
            <pc:sldMk cId="1422389513" sldId="268"/>
            <ac:spMk id="2" creationId="{9DD786F7-DC04-4309-934E-797BE0F091CE}"/>
          </ac:spMkLst>
        </pc:spChg>
      </pc:sldChg>
      <pc:sldChg chg="modSp mod">
        <pc:chgData name="Audrey Baguette, Ms" userId="70a3c348-1ea8-4473-a6c3-63ad1cfcd7ba" providerId="ADAL" clId="{1E34F89B-C33A-42BD-9DA6-340D4B22E440}" dt="2021-09-20T19:07:02.747" v="1253" actId="20577"/>
        <pc:sldMkLst>
          <pc:docMk/>
          <pc:sldMk cId="2828670192" sldId="273"/>
        </pc:sldMkLst>
        <pc:spChg chg="mod">
          <ac:chgData name="Audrey Baguette, Ms" userId="70a3c348-1ea8-4473-a6c3-63ad1cfcd7ba" providerId="ADAL" clId="{1E34F89B-C33A-42BD-9DA6-340D4B22E440}" dt="2021-09-20T19:07:02.747" v="1253" actId="20577"/>
          <ac:spMkLst>
            <pc:docMk/>
            <pc:sldMk cId="2828670192" sldId="273"/>
            <ac:spMk id="25" creationId="{764A5A0D-FCCF-4ED9-A469-39A2BCE108BF}"/>
          </ac:spMkLst>
        </pc:spChg>
      </pc:sldChg>
      <pc:sldChg chg="addSp modSp mod">
        <pc:chgData name="Audrey Baguette, Ms" userId="70a3c348-1ea8-4473-a6c3-63ad1cfcd7ba" providerId="ADAL" clId="{1E34F89B-C33A-42BD-9DA6-340D4B22E440}" dt="2021-09-20T19:30:33.654" v="1307" actId="1076"/>
        <pc:sldMkLst>
          <pc:docMk/>
          <pc:sldMk cId="2176084434" sldId="274"/>
        </pc:sldMkLst>
        <pc:spChg chg="add mod">
          <ac:chgData name="Audrey Baguette, Ms" userId="70a3c348-1ea8-4473-a6c3-63ad1cfcd7ba" providerId="ADAL" clId="{1E34F89B-C33A-42BD-9DA6-340D4B22E440}" dt="2021-09-20T19:30:33.654" v="1307" actId="1076"/>
          <ac:spMkLst>
            <pc:docMk/>
            <pc:sldMk cId="2176084434" sldId="274"/>
            <ac:spMk id="7" creationId="{AA0EE90D-1F20-4974-B7F7-1E90D23F0613}"/>
          </ac:spMkLst>
        </pc:spChg>
      </pc:sldChg>
      <pc:sldChg chg="addSp modSp mod">
        <pc:chgData name="Audrey Baguette, Ms" userId="70a3c348-1ea8-4473-a6c3-63ad1cfcd7ba" providerId="ADAL" clId="{1E34F89B-C33A-42BD-9DA6-340D4B22E440}" dt="2021-09-20T21:21:18.301" v="1449" actId="1076"/>
        <pc:sldMkLst>
          <pc:docMk/>
          <pc:sldMk cId="3314791230" sldId="278"/>
        </pc:sldMkLst>
        <pc:spChg chg="mod">
          <ac:chgData name="Audrey Baguette, Ms" userId="70a3c348-1ea8-4473-a6c3-63ad1cfcd7ba" providerId="ADAL" clId="{1E34F89B-C33A-42BD-9DA6-340D4B22E440}" dt="2021-09-20T18:35:44.385" v="363" actId="20577"/>
          <ac:spMkLst>
            <pc:docMk/>
            <pc:sldMk cId="3314791230" sldId="278"/>
            <ac:spMk id="2" creationId="{9BD3EAC0-A72D-4C82-AD56-1AE8233A5DB8}"/>
          </ac:spMkLst>
        </pc:spChg>
        <pc:spChg chg="mod">
          <ac:chgData name="Audrey Baguette, Ms" userId="70a3c348-1ea8-4473-a6c3-63ad1cfcd7ba" providerId="ADAL" clId="{1E34F89B-C33A-42BD-9DA6-340D4B22E440}" dt="2021-09-20T21:21:14.414" v="1448" actId="27636"/>
          <ac:spMkLst>
            <pc:docMk/>
            <pc:sldMk cId="3314791230" sldId="278"/>
            <ac:spMk id="6" creationId="{664F7A74-7873-4AD3-8444-56993BA9E7C3}"/>
          </ac:spMkLst>
        </pc:spChg>
        <pc:picChg chg="add mod modCrop">
          <ac:chgData name="Audrey Baguette, Ms" userId="70a3c348-1ea8-4473-a6c3-63ad1cfcd7ba" providerId="ADAL" clId="{1E34F89B-C33A-42BD-9DA6-340D4B22E440}" dt="2021-09-20T21:21:18.301" v="1449" actId="1076"/>
          <ac:picMkLst>
            <pc:docMk/>
            <pc:sldMk cId="3314791230" sldId="278"/>
            <ac:picMk id="5" creationId="{B41910CA-322E-4AEC-B075-39870C9CDDE1}"/>
          </ac:picMkLst>
        </pc:picChg>
      </pc:sldChg>
      <pc:sldChg chg="addSp delSp modSp mod">
        <pc:chgData name="Audrey Baguette, Ms" userId="70a3c348-1ea8-4473-a6c3-63ad1cfcd7ba" providerId="ADAL" clId="{1E34F89B-C33A-42BD-9DA6-340D4B22E440}" dt="2021-09-20T19:19:53.844" v="1256" actId="478"/>
        <pc:sldMkLst>
          <pc:docMk/>
          <pc:sldMk cId="1047896686" sldId="279"/>
        </pc:sldMkLst>
        <pc:spChg chg="mod">
          <ac:chgData name="Audrey Baguette, Ms" userId="70a3c348-1ea8-4473-a6c3-63ad1cfcd7ba" providerId="ADAL" clId="{1E34F89B-C33A-42BD-9DA6-340D4B22E440}" dt="2021-09-20T18:56:51.336" v="730" actId="20577"/>
          <ac:spMkLst>
            <pc:docMk/>
            <pc:sldMk cId="1047896686" sldId="279"/>
            <ac:spMk id="2" creationId="{9BD3EAC0-A72D-4C82-AD56-1AE8233A5DB8}"/>
          </ac:spMkLst>
        </pc:spChg>
        <pc:spChg chg="add del mod">
          <ac:chgData name="Audrey Baguette, Ms" userId="70a3c348-1ea8-4473-a6c3-63ad1cfcd7ba" providerId="ADAL" clId="{1E34F89B-C33A-42BD-9DA6-340D4B22E440}" dt="2021-09-20T19:19:53.844" v="1256" actId="478"/>
          <ac:spMkLst>
            <pc:docMk/>
            <pc:sldMk cId="1047896686" sldId="279"/>
            <ac:spMk id="5" creationId="{032E40F8-3857-4479-BAA5-B9856A2E8734}"/>
          </ac:spMkLst>
        </pc:spChg>
        <pc:spChg chg="del mod">
          <ac:chgData name="Audrey Baguette, Ms" userId="70a3c348-1ea8-4473-a6c3-63ad1cfcd7ba" providerId="ADAL" clId="{1E34F89B-C33A-42BD-9DA6-340D4B22E440}" dt="2021-09-20T18:57:05.997" v="732" actId="3680"/>
          <ac:spMkLst>
            <pc:docMk/>
            <pc:sldMk cId="1047896686" sldId="279"/>
            <ac:spMk id="6" creationId="{664F7A74-7873-4AD3-8444-56993BA9E7C3}"/>
          </ac:spMkLst>
        </pc:spChg>
        <pc:graphicFrameChg chg="add mod ord modGraphic">
          <ac:chgData name="Audrey Baguette, Ms" userId="70a3c348-1ea8-4473-a6c3-63ad1cfcd7ba" providerId="ADAL" clId="{1E34F89B-C33A-42BD-9DA6-340D4B22E440}" dt="2021-09-20T19:05:07.509" v="1187" actId="207"/>
          <ac:graphicFrameMkLst>
            <pc:docMk/>
            <pc:sldMk cId="1047896686" sldId="279"/>
            <ac:graphicFrameMk id="3" creationId="{AB70EE62-3AC9-4434-A774-2F9C44E76468}"/>
          </ac:graphicFrameMkLst>
        </pc:graphicFrameChg>
      </pc:sldChg>
      <pc:sldChg chg="modSp mod ord">
        <pc:chgData name="Audrey Baguette, Ms" userId="70a3c348-1ea8-4473-a6c3-63ad1cfcd7ba" providerId="ADAL" clId="{1E34F89B-C33A-42BD-9DA6-340D4B22E440}" dt="2021-09-20T19:22:53.378" v="1273" actId="20577"/>
        <pc:sldMkLst>
          <pc:docMk/>
          <pc:sldMk cId="2926394598" sldId="280"/>
        </pc:sldMkLst>
        <pc:spChg chg="mod">
          <ac:chgData name="Audrey Baguette, Ms" userId="70a3c348-1ea8-4473-a6c3-63ad1cfcd7ba" providerId="ADAL" clId="{1E34F89B-C33A-42BD-9DA6-340D4B22E440}" dt="2021-09-20T19:22:53.378" v="1273" actId="20577"/>
          <ac:spMkLst>
            <pc:docMk/>
            <pc:sldMk cId="2926394598" sldId="280"/>
            <ac:spMk id="2" creationId="{9DD786F7-DC04-4309-934E-797BE0F091CE}"/>
          </ac:spMkLst>
        </pc:spChg>
      </pc:sldChg>
      <pc:sldChg chg="modSp mod">
        <pc:chgData name="Audrey Baguette, Ms" userId="70a3c348-1ea8-4473-a6c3-63ad1cfcd7ba" providerId="ADAL" clId="{1E34F89B-C33A-42BD-9DA6-340D4B22E440}" dt="2021-09-20T18:29:37.297" v="168" actId="20577"/>
        <pc:sldMkLst>
          <pc:docMk/>
          <pc:sldMk cId="817541792" sldId="283"/>
        </pc:sldMkLst>
        <pc:spChg chg="mod">
          <ac:chgData name="Audrey Baguette, Ms" userId="70a3c348-1ea8-4473-a6c3-63ad1cfcd7ba" providerId="ADAL" clId="{1E34F89B-C33A-42BD-9DA6-340D4B22E440}" dt="2021-09-20T18:29:37.297" v="168" actId="20577"/>
          <ac:spMkLst>
            <pc:docMk/>
            <pc:sldMk cId="817541792" sldId="283"/>
            <ac:spMk id="6" creationId="{664F7A74-7873-4AD3-8444-56993BA9E7C3}"/>
          </ac:spMkLst>
        </pc:spChg>
      </pc:sldChg>
      <pc:sldChg chg="addSp delSp modSp new mod ord">
        <pc:chgData name="Audrey Baguette, Ms" userId="70a3c348-1ea8-4473-a6c3-63ad1cfcd7ba" providerId="ADAL" clId="{1E34F89B-C33A-42BD-9DA6-340D4B22E440}" dt="2021-09-21T17:00:41.247" v="1831"/>
        <pc:sldMkLst>
          <pc:docMk/>
          <pc:sldMk cId="1563781672" sldId="284"/>
        </pc:sldMkLst>
        <pc:spChg chg="mod">
          <ac:chgData name="Audrey Baguette, Ms" userId="70a3c348-1ea8-4473-a6c3-63ad1cfcd7ba" providerId="ADAL" clId="{1E34F89B-C33A-42BD-9DA6-340D4B22E440}" dt="2021-09-20T18:30:23.194" v="177" actId="20577"/>
          <ac:spMkLst>
            <pc:docMk/>
            <pc:sldMk cId="1563781672" sldId="284"/>
            <ac:spMk id="2" creationId="{3995B7F8-0070-465E-92B8-844D9A3234BB}"/>
          </ac:spMkLst>
        </pc:spChg>
        <pc:spChg chg="mod">
          <ac:chgData name="Audrey Baguette, Ms" userId="70a3c348-1ea8-4473-a6c3-63ad1cfcd7ba" providerId="ADAL" clId="{1E34F89B-C33A-42BD-9DA6-340D4B22E440}" dt="2021-09-20T18:34:59.787" v="338" actId="20577"/>
          <ac:spMkLst>
            <pc:docMk/>
            <pc:sldMk cId="1563781672" sldId="284"/>
            <ac:spMk id="3" creationId="{A37BDE40-7514-4DC7-8096-5B8DABF7010E}"/>
          </ac:spMkLst>
        </pc:spChg>
        <pc:spChg chg="add mod">
          <ac:chgData name="Audrey Baguette, Ms" userId="70a3c348-1ea8-4473-a6c3-63ad1cfcd7ba" providerId="ADAL" clId="{1E34F89B-C33A-42BD-9DA6-340D4B22E440}" dt="2021-09-20T18:31:07.976" v="208" actId="20577"/>
          <ac:spMkLst>
            <pc:docMk/>
            <pc:sldMk cId="1563781672" sldId="284"/>
            <ac:spMk id="8" creationId="{DA21F8FA-0F41-41F0-BA9E-D60B32CC1167}"/>
          </ac:spMkLst>
        </pc:spChg>
        <pc:spChg chg="add mod">
          <ac:chgData name="Audrey Baguette, Ms" userId="70a3c348-1ea8-4473-a6c3-63ad1cfcd7ba" providerId="ADAL" clId="{1E34F89B-C33A-42BD-9DA6-340D4B22E440}" dt="2021-09-20T18:30:59.289" v="191" actId="1076"/>
          <ac:spMkLst>
            <pc:docMk/>
            <pc:sldMk cId="1563781672" sldId="284"/>
            <ac:spMk id="9" creationId="{DDEDB79C-4E84-4F94-AE68-E513CF6502CF}"/>
          </ac:spMkLst>
        </pc:spChg>
        <pc:spChg chg="add mod">
          <ac:chgData name="Audrey Baguette, Ms" userId="70a3c348-1ea8-4473-a6c3-63ad1cfcd7ba" providerId="ADAL" clId="{1E34F89B-C33A-42BD-9DA6-340D4B22E440}" dt="2021-09-20T18:31:49.265" v="230" actId="1076"/>
          <ac:spMkLst>
            <pc:docMk/>
            <pc:sldMk cId="1563781672" sldId="284"/>
            <ac:spMk id="10" creationId="{9469AF23-FC94-4D71-901B-499D3C72E6A3}"/>
          </ac:spMkLst>
        </pc:spChg>
        <pc:spChg chg="add mod">
          <ac:chgData name="Audrey Baguette, Ms" userId="70a3c348-1ea8-4473-a6c3-63ad1cfcd7ba" providerId="ADAL" clId="{1E34F89B-C33A-42BD-9DA6-340D4B22E440}" dt="2021-09-20T18:31:33.969" v="213" actId="1076"/>
          <ac:spMkLst>
            <pc:docMk/>
            <pc:sldMk cId="1563781672" sldId="284"/>
            <ac:spMk id="11" creationId="{91F4A713-86DD-4480-A0C9-C9265636C5FB}"/>
          </ac:spMkLst>
        </pc:spChg>
        <pc:spChg chg="add mod">
          <ac:chgData name="Audrey Baguette, Ms" userId="70a3c348-1ea8-4473-a6c3-63ad1cfcd7ba" providerId="ADAL" clId="{1E34F89B-C33A-42BD-9DA6-340D4B22E440}" dt="2021-09-21T17:00:41.247" v="1831"/>
          <ac:spMkLst>
            <pc:docMk/>
            <pc:sldMk cId="1563781672" sldId="284"/>
            <ac:spMk id="12" creationId="{4FBE8B9B-A0F9-4AC9-9625-72D0EDE973AA}"/>
          </ac:spMkLst>
        </pc:spChg>
        <pc:picChg chg="add del mod">
          <ac:chgData name="Audrey Baguette, Ms" userId="70a3c348-1ea8-4473-a6c3-63ad1cfcd7ba" providerId="ADAL" clId="{1E34F89B-C33A-42BD-9DA6-340D4B22E440}" dt="2021-09-20T18:29:48.860" v="172" actId="478"/>
          <ac:picMkLst>
            <pc:docMk/>
            <pc:sldMk cId="1563781672" sldId="284"/>
            <ac:picMk id="5" creationId="{554A5CC2-AAA4-4490-BB8C-6330E9A0E48E}"/>
          </ac:picMkLst>
        </pc:picChg>
        <pc:picChg chg="add mod">
          <ac:chgData name="Audrey Baguette, Ms" userId="70a3c348-1ea8-4473-a6c3-63ad1cfcd7ba" providerId="ADAL" clId="{1E34F89B-C33A-42BD-9DA6-340D4B22E440}" dt="2021-09-20T18:30:07.762" v="175" actId="1076"/>
          <ac:picMkLst>
            <pc:docMk/>
            <pc:sldMk cId="1563781672" sldId="284"/>
            <ac:picMk id="7" creationId="{EF5781E4-7265-4EE6-AD80-FB129DC42706}"/>
          </ac:picMkLst>
        </pc:picChg>
      </pc:sldChg>
      <pc:sldChg chg="addSp delSp modSp new mod modClrScheme chgLayout">
        <pc:chgData name="Audrey Baguette, Ms" userId="70a3c348-1ea8-4473-a6c3-63ad1cfcd7ba" providerId="ADAL" clId="{1E34F89B-C33A-42BD-9DA6-340D4B22E440}" dt="2021-09-21T17:00:33.175" v="1830"/>
        <pc:sldMkLst>
          <pc:docMk/>
          <pc:sldMk cId="2109355156" sldId="285"/>
        </pc:sldMkLst>
        <pc:spChg chg="mod ord">
          <ac:chgData name="Audrey Baguette, Ms" userId="70a3c348-1ea8-4473-a6c3-63ad1cfcd7ba" providerId="ADAL" clId="{1E34F89B-C33A-42BD-9DA6-340D4B22E440}" dt="2021-09-20T20:00:16.705" v="1315" actId="700"/>
          <ac:spMkLst>
            <pc:docMk/>
            <pc:sldMk cId="2109355156" sldId="285"/>
            <ac:spMk id="2" creationId="{7C77D04E-D127-4876-9B13-F41E800C8074}"/>
          </ac:spMkLst>
        </pc:spChg>
        <pc:spChg chg="del mod ord">
          <ac:chgData name="Audrey Baguette, Ms" userId="70a3c348-1ea8-4473-a6c3-63ad1cfcd7ba" providerId="ADAL" clId="{1E34F89B-C33A-42BD-9DA6-340D4B22E440}" dt="2021-09-20T20:00:16.705" v="1315" actId="700"/>
          <ac:spMkLst>
            <pc:docMk/>
            <pc:sldMk cId="2109355156" sldId="285"/>
            <ac:spMk id="3" creationId="{87DB1A96-2231-4C77-BA0E-841A157F0FC5}"/>
          </ac:spMkLst>
        </pc:spChg>
        <pc:spChg chg="add del mod ord">
          <ac:chgData name="Audrey Baguette, Ms" userId="70a3c348-1ea8-4473-a6c3-63ad1cfcd7ba" providerId="ADAL" clId="{1E34F89B-C33A-42BD-9DA6-340D4B22E440}" dt="2021-09-20T20:00:20.448" v="1316" actId="22"/>
          <ac:spMkLst>
            <pc:docMk/>
            <pc:sldMk cId="2109355156" sldId="285"/>
            <ac:spMk id="4" creationId="{6EC2A2EF-1F58-4FF2-9BEB-36523E089156}"/>
          </ac:spMkLst>
        </pc:spChg>
        <pc:spChg chg="add del mod ord">
          <ac:chgData name="Audrey Baguette, Ms" userId="70a3c348-1ea8-4473-a6c3-63ad1cfcd7ba" providerId="ADAL" clId="{1E34F89B-C33A-42BD-9DA6-340D4B22E440}" dt="2021-09-20T20:02:17.290" v="1376" actId="22"/>
          <ac:spMkLst>
            <pc:docMk/>
            <pc:sldMk cId="2109355156" sldId="285"/>
            <ac:spMk id="5" creationId="{2CDA1223-53CB-4646-BDC2-881CAC5A58D6}"/>
          </ac:spMkLst>
        </pc:spChg>
        <pc:spChg chg="add mod">
          <ac:chgData name="Audrey Baguette, Ms" userId="70a3c348-1ea8-4473-a6c3-63ad1cfcd7ba" providerId="ADAL" clId="{1E34F89B-C33A-42BD-9DA6-340D4B22E440}" dt="2021-09-20T20:02:21.364" v="1378" actId="1076"/>
          <ac:spMkLst>
            <pc:docMk/>
            <pc:sldMk cId="2109355156" sldId="285"/>
            <ac:spMk id="8" creationId="{3BF65536-7237-404A-AB8B-FC7959909EBE}"/>
          </ac:spMkLst>
        </pc:spChg>
        <pc:spChg chg="add mod">
          <ac:chgData name="Audrey Baguette, Ms" userId="70a3c348-1ea8-4473-a6c3-63ad1cfcd7ba" providerId="ADAL" clId="{1E34F89B-C33A-42BD-9DA6-340D4B22E440}" dt="2021-09-21T17:00:33.175" v="1830"/>
          <ac:spMkLst>
            <pc:docMk/>
            <pc:sldMk cId="2109355156" sldId="285"/>
            <ac:spMk id="9" creationId="{17C40AC0-8E4C-4795-845F-0636CF723141}"/>
          </ac:spMkLst>
        </pc:spChg>
        <pc:spChg chg="add mod">
          <ac:chgData name="Audrey Baguette, Ms" userId="70a3c348-1ea8-4473-a6c3-63ad1cfcd7ba" providerId="ADAL" clId="{1E34F89B-C33A-42BD-9DA6-340D4B22E440}" dt="2021-09-20T20:03:00.937" v="1402" actId="20577"/>
          <ac:spMkLst>
            <pc:docMk/>
            <pc:sldMk cId="2109355156" sldId="285"/>
            <ac:spMk id="11" creationId="{FA745F6B-0F08-48A6-9136-44151C26FA6E}"/>
          </ac:spMkLst>
        </pc:spChg>
        <pc:picChg chg="add mod ord">
          <ac:chgData name="Audrey Baguette, Ms" userId="70a3c348-1ea8-4473-a6c3-63ad1cfcd7ba" providerId="ADAL" clId="{1E34F89B-C33A-42BD-9DA6-340D4B22E440}" dt="2021-09-20T20:00:20.448" v="1316" actId="22"/>
          <ac:picMkLst>
            <pc:docMk/>
            <pc:sldMk cId="2109355156" sldId="285"/>
            <ac:picMk id="7" creationId="{79158F51-5FA6-4ADA-96E2-CED12495B0A5}"/>
          </ac:picMkLst>
        </pc:picChg>
        <pc:picChg chg="add mod ord">
          <ac:chgData name="Audrey Baguette, Ms" userId="70a3c348-1ea8-4473-a6c3-63ad1cfcd7ba" providerId="ADAL" clId="{1E34F89B-C33A-42BD-9DA6-340D4B22E440}" dt="2021-09-20T20:02:18.556" v="1377" actId="1076"/>
          <ac:picMkLst>
            <pc:docMk/>
            <pc:sldMk cId="2109355156" sldId="285"/>
            <ac:picMk id="10" creationId="{E12F7DAB-0CA4-4B3F-A502-6622FBE5B533}"/>
          </ac:picMkLst>
        </pc:picChg>
      </pc:sldChg>
      <pc:sldChg chg="addSp modSp new mod">
        <pc:chgData name="Audrey Baguette, Ms" userId="70a3c348-1ea8-4473-a6c3-63ad1cfcd7ba" providerId="ADAL" clId="{1E34F89B-C33A-42BD-9DA6-340D4B22E440}" dt="2021-09-21T17:00:44.725" v="1832"/>
        <pc:sldMkLst>
          <pc:docMk/>
          <pc:sldMk cId="276647760" sldId="286"/>
        </pc:sldMkLst>
        <pc:spChg chg="mod">
          <ac:chgData name="Audrey Baguette, Ms" userId="70a3c348-1ea8-4473-a6c3-63ad1cfcd7ba" providerId="ADAL" clId="{1E34F89B-C33A-42BD-9DA6-340D4B22E440}" dt="2021-09-21T15:51:03.409" v="1457" actId="1076"/>
          <ac:spMkLst>
            <pc:docMk/>
            <pc:sldMk cId="276647760" sldId="286"/>
            <ac:spMk id="2" creationId="{6252B133-2E47-4843-89A5-CF00A16DD006}"/>
          </ac:spMkLst>
        </pc:spChg>
        <pc:spChg chg="mod">
          <ac:chgData name="Audrey Baguette, Ms" userId="70a3c348-1ea8-4473-a6c3-63ad1cfcd7ba" providerId="ADAL" clId="{1E34F89B-C33A-42BD-9DA6-340D4B22E440}" dt="2021-09-21T15:58:38.302" v="1818" actId="20577"/>
          <ac:spMkLst>
            <pc:docMk/>
            <pc:sldMk cId="276647760" sldId="286"/>
            <ac:spMk id="3" creationId="{759273CB-39A6-4C24-AC88-BA2FCBC8A708}"/>
          </ac:spMkLst>
        </pc:spChg>
        <pc:spChg chg="add mod">
          <ac:chgData name="Audrey Baguette, Ms" userId="70a3c348-1ea8-4473-a6c3-63ad1cfcd7ba" providerId="ADAL" clId="{1E34F89B-C33A-42BD-9DA6-340D4B22E440}" dt="2021-09-21T15:59:22.558" v="1828" actId="208"/>
          <ac:spMkLst>
            <pc:docMk/>
            <pc:sldMk cId="276647760" sldId="286"/>
            <ac:spMk id="4" creationId="{25E7A08B-8374-4AE9-88EC-9FC1D16B7DD2}"/>
          </ac:spMkLst>
        </pc:spChg>
        <pc:spChg chg="add mod">
          <ac:chgData name="Audrey Baguette, Ms" userId="70a3c348-1ea8-4473-a6c3-63ad1cfcd7ba" providerId="ADAL" clId="{1E34F89B-C33A-42BD-9DA6-340D4B22E440}" dt="2021-09-21T15:59:26.077" v="1829" actId="1076"/>
          <ac:spMkLst>
            <pc:docMk/>
            <pc:sldMk cId="276647760" sldId="286"/>
            <ac:spMk id="5" creationId="{37F59862-C1AA-48D2-9D2F-83114D8966B5}"/>
          </ac:spMkLst>
        </pc:spChg>
        <pc:spChg chg="add mod">
          <ac:chgData name="Audrey Baguette, Ms" userId="70a3c348-1ea8-4473-a6c3-63ad1cfcd7ba" providerId="ADAL" clId="{1E34F89B-C33A-42BD-9DA6-340D4B22E440}" dt="2021-09-21T17:00:44.725" v="1832"/>
          <ac:spMkLst>
            <pc:docMk/>
            <pc:sldMk cId="276647760" sldId="286"/>
            <ac:spMk id="6" creationId="{9A2EA93B-E5C6-4B5D-A335-D9C95BFC5256}"/>
          </ac:spMkLst>
        </pc:spChg>
      </pc:sldChg>
      <pc:sldChg chg="modSp new del mod">
        <pc:chgData name="Audrey Baguette, Ms" userId="70a3c348-1ea8-4473-a6c3-63ad1cfcd7ba" providerId="ADAL" clId="{1E34F89B-C33A-42BD-9DA6-340D4B22E440}" dt="2021-09-20T20:15:54.184" v="1411" actId="2696"/>
        <pc:sldMkLst>
          <pc:docMk/>
          <pc:sldMk cId="783488053" sldId="286"/>
        </pc:sldMkLst>
        <pc:spChg chg="mod">
          <ac:chgData name="Audrey Baguette, Ms" userId="70a3c348-1ea8-4473-a6c3-63ad1cfcd7ba" providerId="ADAL" clId="{1E34F89B-C33A-42BD-9DA6-340D4B22E440}" dt="2021-09-20T20:05:20.499" v="1410" actId="20577"/>
          <ac:spMkLst>
            <pc:docMk/>
            <pc:sldMk cId="783488053" sldId="286"/>
            <ac:spMk id="2" creationId="{3126EB09-B937-4DE3-9074-5455247C74B5}"/>
          </ac:spMkLst>
        </pc:spChg>
      </pc:sldChg>
      <pc:sldChg chg="add del">
        <pc:chgData name="Audrey Baguette, Ms" userId="70a3c348-1ea8-4473-a6c3-63ad1cfcd7ba" providerId="ADAL" clId="{1E34F89B-C33A-42BD-9DA6-340D4B22E440}" dt="2021-09-21T15:51:51.487" v="1472" actId="47"/>
        <pc:sldMkLst>
          <pc:docMk/>
          <pc:sldMk cId="2842239914" sldId="28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6.5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2.0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3.9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4.2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4.65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5.03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6.19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7.3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0.829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1.33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2.110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7.54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3.21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3.67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5.096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5.461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7.310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7.830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8.317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6.5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7.54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8.26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8.26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8.9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0.0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0.44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0.8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1.21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1.67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 8,'-3'-3,"-2"-2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2.0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3.9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4.25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4.65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38.9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5.03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6.19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7.3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0.829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1.33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2.110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3.21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3.67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5.096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5.461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0.0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7.310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7.830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58.317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0.44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0.8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1.21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8:35:41.67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 8,'-3'-3,"-2"-2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432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371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9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21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26" Type="http://schemas.openxmlformats.org/officeDocument/2006/relationships/customXml" Target="../ink/ink22.xml"/><Relationship Id="rId3" Type="http://schemas.openxmlformats.org/officeDocument/2006/relationships/image" Target="../media/image20.png"/><Relationship Id="rId21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image" Target="../media/image30.png"/><Relationship Id="rId17" Type="http://schemas.openxmlformats.org/officeDocument/2006/relationships/customXml" Target="../ink/ink14.xml"/><Relationship Id="rId25" Type="http://schemas.openxmlformats.org/officeDocument/2006/relationships/customXml" Target="../ink/ink21.xml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0.xml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10" Type="http://schemas.openxmlformats.org/officeDocument/2006/relationships/customXml" Target="../ink/ink8.xml"/><Relationship Id="rId19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customXml" Target="../ink/ink36.xml"/><Relationship Id="rId18" Type="http://schemas.openxmlformats.org/officeDocument/2006/relationships/customXml" Target="../ink/ink41.xml"/><Relationship Id="rId26" Type="http://schemas.openxmlformats.org/officeDocument/2006/relationships/customXml" Target="../ink/ink48.xml"/><Relationship Id="rId3" Type="http://schemas.openxmlformats.org/officeDocument/2006/relationships/image" Target="../media/image20.png"/><Relationship Id="rId21" Type="http://schemas.openxmlformats.org/officeDocument/2006/relationships/image" Target="../media/image4.png"/><Relationship Id="rId7" Type="http://schemas.openxmlformats.org/officeDocument/2006/relationships/customXml" Target="../ink/ink31.xml"/><Relationship Id="rId12" Type="http://schemas.openxmlformats.org/officeDocument/2006/relationships/image" Target="../media/image5.png"/><Relationship Id="rId17" Type="http://schemas.openxmlformats.org/officeDocument/2006/relationships/customXml" Target="../ink/ink40.xml"/><Relationship Id="rId25" Type="http://schemas.openxmlformats.org/officeDocument/2006/relationships/customXml" Target="../ink/ink47.xml"/><Relationship Id="rId2" Type="http://schemas.openxmlformats.org/officeDocument/2006/relationships/customXml" Target="../ink/ink27.xml"/><Relationship Id="rId16" Type="http://schemas.openxmlformats.org/officeDocument/2006/relationships/customXml" Target="../ink/ink39.xml"/><Relationship Id="rId20" Type="http://schemas.openxmlformats.org/officeDocument/2006/relationships/customXml" Target="../ink/ink43.xml"/><Relationship Id="rId29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customXml" Target="../ink/ink35.xml"/><Relationship Id="rId24" Type="http://schemas.openxmlformats.org/officeDocument/2006/relationships/customXml" Target="../ink/ink46.xml"/><Relationship Id="rId5" Type="http://schemas.openxmlformats.org/officeDocument/2006/relationships/customXml" Target="../ink/ink29.xml"/><Relationship Id="rId15" Type="http://schemas.openxmlformats.org/officeDocument/2006/relationships/customXml" Target="../ink/ink38.xml"/><Relationship Id="rId23" Type="http://schemas.openxmlformats.org/officeDocument/2006/relationships/customXml" Target="../ink/ink45.xml"/><Relationship Id="rId28" Type="http://schemas.openxmlformats.org/officeDocument/2006/relationships/customXml" Target="../ink/ink50.xml"/><Relationship Id="rId10" Type="http://schemas.openxmlformats.org/officeDocument/2006/relationships/customXml" Target="../ink/ink34.xml"/><Relationship Id="rId19" Type="http://schemas.openxmlformats.org/officeDocument/2006/relationships/customXml" Target="../ink/ink42.xml"/><Relationship Id="rId4" Type="http://schemas.openxmlformats.org/officeDocument/2006/relationships/customXml" Target="../ink/ink28.xml"/><Relationship Id="rId9" Type="http://schemas.openxmlformats.org/officeDocument/2006/relationships/customXml" Target="../ink/ink33.xml"/><Relationship Id="rId14" Type="http://schemas.openxmlformats.org/officeDocument/2006/relationships/customXml" Target="../ink/ink37.xml"/><Relationship Id="rId22" Type="http://schemas.openxmlformats.org/officeDocument/2006/relationships/customXml" Target="../ink/ink44.xml"/><Relationship Id="rId27" Type="http://schemas.openxmlformats.org/officeDocument/2006/relationships/customXml" Target="../ink/ink49.xml"/><Relationship Id="rId30" Type="http://schemas.openxmlformats.org/officeDocument/2006/relationships/customXml" Target="../ink/ink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2796818/" TargetMode="External"/><Relationship Id="rId2" Type="http://schemas.openxmlformats.org/officeDocument/2006/relationships/hyperlink" Target="https://bioconductor.org/packages/release/bioc/vignettes/edgeR/inst/doc/edgeRUsersGuide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cbi.nlm.nih.gov/pmc/articles/PMC3378882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9B62-41A5-4416-B5B8-696B2278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595758"/>
            <a:ext cx="8361229" cy="2098226"/>
          </a:xfrm>
        </p:spPr>
        <p:txBody>
          <a:bodyPr/>
          <a:lstStyle/>
          <a:p>
            <a:r>
              <a:rPr lang="en-US" sz="4400" dirty="0"/>
              <a:t>Precision Health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84E2-0085-444D-BDD1-6D0E9653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7"/>
            <a:ext cx="11506200" cy="18402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November 14, 2022 – Yixiao Zeng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445970-E22E-9884-0AA3-E1DCBB0EAE84}"/>
                  </a:ext>
                </a:extLst>
              </p:cNvPr>
              <p:cNvSpPr txBox="1"/>
              <p:nvPr/>
            </p:nvSpPr>
            <p:spPr>
              <a:xfrm>
                <a:off x="2203379" y="3043350"/>
                <a:ext cx="7785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Introduction to RNA-seq Data Analysis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445970-E22E-9884-0AA3-E1DCBB0EA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79" y="3043350"/>
                <a:ext cx="7785240" cy="523220"/>
              </a:xfrm>
              <a:prstGeom prst="rect">
                <a:avLst/>
              </a:prstGeom>
              <a:blipFill>
                <a:blip r:embed="rId2"/>
                <a:stretch>
                  <a:fillRect l="-814" t="-11905" r="-81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75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Manipulating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GenomicRanges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biomaRt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9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7D04E-D127-4876-9B13-F41E800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9158F51-5FA6-4ADA-96E2-CED12495B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3257300"/>
            <a:ext cx="4448175" cy="1638800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12F7DAB-0CA4-4B3F-A502-6622FBE5B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2285" y="3296112"/>
            <a:ext cx="4448175" cy="156117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F65536-7237-404A-AB8B-FC7959909EBE}"/>
              </a:ext>
            </a:extLst>
          </p:cNvPr>
          <p:cNvSpPr txBox="1"/>
          <p:nvPr/>
        </p:nvSpPr>
        <p:spPr>
          <a:xfrm>
            <a:off x="2837742" y="1710035"/>
            <a:ext cx="716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Which is the RNA-seq, which is the </a:t>
            </a:r>
            <a:r>
              <a:rPr lang="en-US" sz="2400" dirty="0" err="1">
                <a:solidFill>
                  <a:srgbClr val="0070C0"/>
                </a:solidFill>
              </a:rPr>
              <a:t>ChIP</a:t>
            </a:r>
            <a:r>
              <a:rPr lang="en-US" sz="2400" dirty="0">
                <a:solidFill>
                  <a:srgbClr val="0070C0"/>
                </a:solidFill>
              </a:rPr>
              <a:t>-seq and why?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745F6B-0F08-48A6-9136-44151C26FA6E}"/>
              </a:ext>
            </a:extLst>
          </p:cNvPr>
          <p:cNvSpPr txBox="1"/>
          <p:nvPr/>
        </p:nvSpPr>
        <p:spPr>
          <a:xfrm>
            <a:off x="2837741" y="5466695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organism is it?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Why? – Techniques and measures – DEG analysis</a:t>
            </a:r>
          </a:p>
        </p:txBody>
      </p:sp>
    </p:spTree>
    <p:extLst>
      <p:ext uri="{BB962C8B-B14F-4D97-AF65-F5344CB8AC3E}">
        <p14:creationId xmlns:p14="http://schemas.microsoft.com/office/powerpoint/2010/main" val="142238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9C8B6-5F37-4E4D-8385-33E09562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 What is it for?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F5CFD-D9BE-46CE-A073-B1BA8E41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0195"/>
            <a:ext cx="9601200" cy="4317206"/>
          </a:xfrm>
        </p:spPr>
        <p:txBody>
          <a:bodyPr/>
          <a:lstStyle/>
          <a:p>
            <a:r>
              <a:rPr lang="en-US" dirty="0"/>
              <a:t>Scale to compare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Transform into a normal (gaussian) distribution*</a:t>
            </a:r>
          </a:p>
          <a:p>
            <a:pPr marL="0" indent="0">
              <a:buNone/>
            </a:pPr>
            <a:r>
              <a:rPr lang="en-US" dirty="0"/>
              <a:t>*… or other distribution when needed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B3F28FE7-7FD8-469F-9FBB-475C9418EE4D}"/>
              </a:ext>
            </a:extLst>
          </p:cNvPr>
          <p:cNvSpPr/>
          <p:nvPr/>
        </p:nvSpPr>
        <p:spPr>
          <a:xfrm>
            <a:off x="1319213" y="2000250"/>
            <a:ext cx="1843087" cy="1485900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1B43627A-12B4-4645-9817-B7FAF2D647D1}"/>
              </a:ext>
            </a:extLst>
          </p:cNvPr>
          <p:cNvSpPr/>
          <p:nvPr/>
        </p:nvSpPr>
        <p:spPr>
          <a:xfrm>
            <a:off x="4772026" y="2000250"/>
            <a:ext cx="1843087" cy="1485900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154BA7B0-22B1-4AAA-B394-EBB33AFA989A}"/>
              </a:ext>
            </a:extLst>
          </p:cNvPr>
          <p:cNvSpPr/>
          <p:nvPr/>
        </p:nvSpPr>
        <p:spPr>
          <a:xfrm>
            <a:off x="8224839" y="2000250"/>
            <a:ext cx="1843087" cy="1485900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15209269-B36D-4048-A1BE-96CEDBEB49A2}"/>
                  </a:ext>
                </a:extLst>
              </p14:cNvPr>
              <p14:cNvContentPartPr/>
              <p14:nvPr/>
            </p14:nvContentPartPr>
            <p14:xfrm>
              <a:off x="2478454" y="2256907"/>
              <a:ext cx="360" cy="3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15209269-B36D-4048-A1BE-96CEDBEB4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454" y="2194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8DF21FD6-650C-4FF0-8A35-67D6F3CAFDC7}"/>
                  </a:ext>
                </a:extLst>
              </p14:cNvPr>
              <p14:cNvContentPartPr/>
              <p14:nvPr/>
            </p14:nvContentPartPr>
            <p14:xfrm>
              <a:off x="2807134" y="2392987"/>
              <a:ext cx="3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8DF21FD6-650C-4FF0-8A35-67D6F3CAF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494" y="23303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C6DF62F-8025-4A8A-8702-E3CD807BE06D}"/>
                  </a:ext>
                </a:extLst>
              </p14:cNvPr>
              <p14:cNvContentPartPr/>
              <p14:nvPr/>
            </p14:nvContentPartPr>
            <p14:xfrm>
              <a:off x="2578894" y="3064387"/>
              <a:ext cx="3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C6DF62F-8025-4A8A-8702-E3CD807BE0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894" y="3001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2013DFCC-90AD-44E5-98A5-75167F89C32D}"/>
                  </a:ext>
                </a:extLst>
              </p14:cNvPr>
              <p14:cNvContentPartPr/>
              <p14:nvPr/>
            </p14:nvContentPartPr>
            <p14:xfrm>
              <a:off x="2907214" y="2921827"/>
              <a:ext cx="360" cy="3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2013DFCC-90AD-44E5-98A5-75167F8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214" y="28588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82E1FDBB-1779-409E-A9C6-307147ED1ACA}"/>
                  </a:ext>
                </a:extLst>
              </p14:cNvPr>
              <p14:cNvContentPartPr/>
              <p14:nvPr/>
            </p14:nvContentPartPr>
            <p14:xfrm>
              <a:off x="5993134" y="2256907"/>
              <a:ext cx="36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82E1FDBB-1779-409E-A9C6-307147ED1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494" y="2194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DA3A0EEA-9AEB-43DE-B647-BE912AB93EE6}"/>
                  </a:ext>
                </a:extLst>
              </p14:cNvPr>
              <p14:cNvContentPartPr/>
              <p14:nvPr/>
            </p14:nvContentPartPr>
            <p14:xfrm>
              <a:off x="6236134" y="2550307"/>
              <a:ext cx="360" cy="3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DA3A0EEA-9AEB-43DE-B647-BE912AB93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494" y="24873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8EA594D5-6E65-4D39-8131-4E19C6E12227}"/>
                  </a:ext>
                </a:extLst>
              </p14:cNvPr>
              <p14:cNvContentPartPr/>
              <p14:nvPr/>
            </p14:nvContentPartPr>
            <p14:xfrm>
              <a:off x="6028774" y="2864587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8EA594D5-6E65-4D39-8131-4E19C6E12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6134" y="2801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D433FF5B-113B-4BD7-BD07-D12BBE64434E}"/>
                  </a:ext>
                </a:extLst>
              </p14:cNvPr>
              <p14:cNvContentPartPr/>
              <p14:nvPr/>
            </p14:nvContentPartPr>
            <p14:xfrm>
              <a:off x="6464734" y="3321787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D433FF5B-113B-4BD7-BD07-D12BBE644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1734" y="32591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7A7D1CAE-6A19-4FAF-91EB-EA9E374A04AA}"/>
                  </a:ext>
                </a:extLst>
              </p14:cNvPr>
              <p14:cNvContentPartPr/>
              <p14:nvPr/>
            </p14:nvContentPartPr>
            <p14:xfrm>
              <a:off x="6362134" y="2861707"/>
              <a:ext cx="3240" cy="324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7A7D1CAE-6A19-4FAF-91EB-EA9E374A04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9134" y="2798707"/>
                <a:ext cx="128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AC9B9169-1BA1-41E0-A999-EAC40B765D5C}"/>
                  </a:ext>
                </a:extLst>
              </p14:cNvPr>
              <p14:cNvContentPartPr/>
              <p14:nvPr/>
            </p14:nvContentPartPr>
            <p14:xfrm>
              <a:off x="5893414" y="3200467"/>
              <a:ext cx="360" cy="3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AC9B9169-1BA1-41E0-A999-EAC40B765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0414" y="3137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898788A3-5CA6-4D17-BB3D-61EBF9424F94}"/>
                  </a:ext>
                </a:extLst>
              </p14:cNvPr>
              <p14:cNvContentPartPr/>
              <p14:nvPr/>
            </p14:nvContentPartPr>
            <p14:xfrm>
              <a:off x="9444094" y="2314147"/>
              <a:ext cx="360" cy="3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898788A3-5CA6-4D17-BB3D-61EBF9424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094" y="22515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A7FAF8BA-9093-4BC2-9EB7-EC86375BDC38}"/>
                  </a:ext>
                </a:extLst>
              </p14:cNvPr>
              <p14:cNvContentPartPr/>
              <p14:nvPr/>
            </p14:nvContentPartPr>
            <p14:xfrm>
              <a:off x="9872854" y="2849827"/>
              <a:ext cx="36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A7FAF8BA-9093-4BC2-9EB7-EC86375BD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9854" y="2787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4551A64C-FBBD-4626-983E-8BEA1C79914B}"/>
                  </a:ext>
                </a:extLst>
              </p14:cNvPr>
              <p14:cNvContentPartPr/>
              <p14:nvPr/>
            </p14:nvContentPartPr>
            <p14:xfrm>
              <a:off x="9444094" y="2878627"/>
              <a:ext cx="360" cy="3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4551A64C-FBBD-4626-983E-8BEA1C799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094" y="2815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5D0362EB-4291-4BC5-80DB-07FD6F980861}"/>
                  </a:ext>
                </a:extLst>
              </p14:cNvPr>
              <p14:cNvContentPartPr/>
              <p14:nvPr/>
            </p14:nvContentPartPr>
            <p14:xfrm>
              <a:off x="9893734" y="2585947"/>
              <a:ext cx="36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5D0362EB-4291-4BC5-80DB-07FD6F980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1094" y="25229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5808A528-4274-42FC-AD6E-8B511774C1FC}"/>
                  </a:ext>
                </a:extLst>
              </p14:cNvPr>
              <p14:cNvContentPartPr/>
              <p14:nvPr/>
            </p14:nvContentPartPr>
            <p14:xfrm>
              <a:off x="9751174" y="2221267"/>
              <a:ext cx="36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5808A528-4274-42FC-AD6E-8B511774C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8534" y="2158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D00D1AE0-2FAA-4860-BB13-5493025EB85B}"/>
                  </a:ext>
                </a:extLst>
              </p14:cNvPr>
              <p14:cNvContentPartPr/>
              <p14:nvPr/>
            </p14:nvContentPartPr>
            <p14:xfrm>
              <a:off x="9758374" y="3214507"/>
              <a:ext cx="36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D00D1AE0-2FAA-4860-BB13-5493025EB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5374" y="31515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0C310B9D-45E4-43C2-B060-61ADD450DE71}"/>
                  </a:ext>
                </a:extLst>
              </p14:cNvPr>
              <p14:cNvContentPartPr/>
              <p14:nvPr/>
            </p14:nvContentPartPr>
            <p14:xfrm>
              <a:off x="2671774" y="2635987"/>
              <a:ext cx="360" cy="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0C310B9D-45E4-43C2-B060-61ADD450DE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8774" y="25733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EF3A3C0D-A7ED-426A-95AF-7ADFE6BBE2BE}"/>
                  </a:ext>
                </a:extLst>
              </p14:cNvPr>
              <p14:cNvContentPartPr/>
              <p14:nvPr/>
            </p14:nvContentPartPr>
            <p14:xfrm>
              <a:off x="2828734" y="3136027"/>
              <a:ext cx="36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EF3A3C0D-A7ED-426A-95AF-7ADFE6BBE2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6094" y="3073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CCC88565-A651-4719-A435-DFA944468154}"/>
                  </a:ext>
                </a:extLst>
              </p14:cNvPr>
              <p14:cNvContentPartPr/>
              <p14:nvPr/>
            </p14:nvContentPartPr>
            <p14:xfrm>
              <a:off x="2942854" y="2550307"/>
              <a:ext cx="360" cy="36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CCC88565-A651-4719-A435-DFA9444681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9854" y="24873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4B60A1B2-9214-4A73-82C1-31709E4253F6}"/>
                  </a:ext>
                </a:extLst>
              </p14:cNvPr>
              <p14:cNvContentPartPr/>
              <p14:nvPr/>
            </p14:nvContentPartPr>
            <p14:xfrm>
              <a:off x="6000334" y="2507107"/>
              <a:ext cx="360" cy="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4B60A1B2-9214-4A73-82C1-31709E4253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7334" y="2444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6970B489-12C1-4502-8FFE-FEA328EA38C1}"/>
                  </a:ext>
                </a:extLst>
              </p14:cNvPr>
              <p14:cNvContentPartPr/>
              <p14:nvPr/>
            </p14:nvContentPartPr>
            <p14:xfrm>
              <a:off x="6150454" y="3136027"/>
              <a:ext cx="360" cy="36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6970B489-12C1-4502-8FFE-FEA328EA38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7454" y="3073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2DA79058-989D-49DF-A743-BF7F649AABD8}"/>
                  </a:ext>
                </a:extLst>
              </p14:cNvPr>
              <p14:cNvContentPartPr/>
              <p14:nvPr/>
            </p14:nvContentPartPr>
            <p14:xfrm>
              <a:off x="6493174" y="2514667"/>
              <a:ext cx="360" cy="36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2DA79058-989D-49DF-A743-BF7F649AAB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30534" y="2451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8D8314C4-D47A-4CB4-B0DD-A0A48EB3D7A7}"/>
                  </a:ext>
                </a:extLst>
              </p14:cNvPr>
              <p14:cNvContentPartPr/>
              <p14:nvPr/>
            </p14:nvContentPartPr>
            <p14:xfrm>
              <a:off x="6371854" y="2207227"/>
              <a:ext cx="360" cy="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8D8314C4-D47A-4CB4-B0DD-A0A48EB3D7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8854" y="2144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3D55C4C1-2A08-4AF2-97AC-E256B9A7CF6A}"/>
                  </a:ext>
                </a:extLst>
              </p14:cNvPr>
              <p14:cNvContentPartPr/>
              <p14:nvPr/>
            </p14:nvContentPartPr>
            <p14:xfrm>
              <a:off x="9715534" y="2543107"/>
              <a:ext cx="360" cy="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3D55C4C1-2A08-4AF2-97AC-E256B9A7CF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2894" y="2480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264A6C37-140C-4ACF-A894-64A57311C6D2}"/>
                  </a:ext>
                </a:extLst>
              </p14:cNvPr>
              <p14:cNvContentPartPr/>
              <p14:nvPr/>
            </p14:nvContentPartPr>
            <p14:xfrm>
              <a:off x="9393694" y="2599987"/>
              <a:ext cx="360" cy="3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264A6C37-140C-4ACF-A894-64A57311C6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31054" y="25369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17517DC9-4753-4918-A042-AC823C3E049C}"/>
                  </a:ext>
                </a:extLst>
              </p14:cNvPr>
              <p14:cNvContentPartPr/>
              <p14:nvPr/>
            </p14:nvContentPartPr>
            <p14:xfrm>
              <a:off x="9515374" y="3143227"/>
              <a:ext cx="36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17517DC9-4753-4918-A042-AC823C3E04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52374" y="308022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F70620ED-B7B3-4565-9905-C477E9582E6F}"/>
              </a:ext>
            </a:extLst>
          </p:cNvPr>
          <p:cNvSpPr txBox="1"/>
          <p:nvPr/>
        </p:nvSpPr>
        <p:spPr>
          <a:xfrm>
            <a:off x="2240756" y="354159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: 4</a:t>
            </a:r>
          </a:p>
          <a:p>
            <a:r>
              <a:rPr lang="en-US" dirty="0"/>
              <a:t>Green : 3</a:t>
            </a:r>
            <a:endParaRPr lang="en-CA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72F354F-7F2A-4B66-9D1C-03CF7E4A8A7C}"/>
              </a:ext>
            </a:extLst>
          </p:cNvPr>
          <p:cNvSpPr txBox="1"/>
          <p:nvPr/>
        </p:nvSpPr>
        <p:spPr>
          <a:xfrm>
            <a:off x="5693074" y="353623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: 6</a:t>
            </a:r>
          </a:p>
          <a:p>
            <a:r>
              <a:rPr lang="en-US" dirty="0"/>
              <a:t>Green : 4</a:t>
            </a:r>
            <a:endParaRPr lang="en-CA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90F2B0E-8239-40B4-A2EA-C4B7B4F69492}"/>
              </a:ext>
            </a:extLst>
          </p:cNvPr>
          <p:cNvSpPr txBox="1"/>
          <p:nvPr/>
        </p:nvSpPr>
        <p:spPr>
          <a:xfrm>
            <a:off x="9145392" y="353439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: 6</a:t>
            </a:r>
          </a:p>
          <a:p>
            <a:r>
              <a:rPr lang="en-US" dirty="0"/>
              <a:t>Green :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39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9C8B6-5F37-4E4D-8385-33E09562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 What is it for?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F5CFD-D9BE-46CE-A073-B1BA8E41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0195"/>
            <a:ext cx="9601200" cy="4317206"/>
          </a:xfrm>
        </p:spPr>
        <p:txBody>
          <a:bodyPr/>
          <a:lstStyle/>
          <a:p>
            <a:r>
              <a:rPr lang="en-US" dirty="0"/>
              <a:t>Scale to compare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Transform into a normal (gaussian) distribution*</a:t>
            </a:r>
          </a:p>
          <a:p>
            <a:pPr marL="0" indent="0">
              <a:buNone/>
            </a:pPr>
            <a:r>
              <a:rPr lang="en-US" dirty="0"/>
              <a:t>*… or other distribution when needed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B3F28FE7-7FD8-469F-9FBB-475C9418EE4D}"/>
              </a:ext>
            </a:extLst>
          </p:cNvPr>
          <p:cNvSpPr/>
          <p:nvPr/>
        </p:nvSpPr>
        <p:spPr>
          <a:xfrm>
            <a:off x="1319213" y="2000250"/>
            <a:ext cx="1843087" cy="1485900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1B43627A-12B4-4645-9817-B7FAF2D647D1}"/>
              </a:ext>
            </a:extLst>
          </p:cNvPr>
          <p:cNvSpPr/>
          <p:nvPr/>
        </p:nvSpPr>
        <p:spPr>
          <a:xfrm>
            <a:off x="4772026" y="2000250"/>
            <a:ext cx="1843087" cy="1485900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154BA7B0-22B1-4AAA-B394-EBB33AFA989A}"/>
              </a:ext>
            </a:extLst>
          </p:cNvPr>
          <p:cNvSpPr/>
          <p:nvPr/>
        </p:nvSpPr>
        <p:spPr>
          <a:xfrm>
            <a:off x="8224839" y="2000250"/>
            <a:ext cx="1843087" cy="1485900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15209269-B36D-4048-A1BE-96CEDBEB49A2}"/>
                  </a:ext>
                </a:extLst>
              </p14:cNvPr>
              <p14:cNvContentPartPr/>
              <p14:nvPr/>
            </p14:nvContentPartPr>
            <p14:xfrm>
              <a:off x="2478454" y="2256907"/>
              <a:ext cx="360" cy="3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15209269-B36D-4048-A1BE-96CEDBEB4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454" y="21939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8DF21FD6-650C-4FF0-8A35-67D6F3CAFDC7}"/>
                  </a:ext>
                </a:extLst>
              </p14:cNvPr>
              <p14:cNvContentPartPr/>
              <p14:nvPr/>
            </p14:nvContentPartPr>
            <p14:xfrm>
              <a:off x="2807134" y="2392987"/>
              <a:ext cx="3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8DF21FD6-650C-4FF0-8A35-67D6F3CAF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134" y="23299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C6DF62F-8025-4A8A-8702-E3CD807BE06D}"/>
                  </a:ext>
                </a:extLst>
              </p14:cNvPr>
              <p14:cNvContentPartPr/>
              <p14:nvPr/>
            </p14:nvContentPartPr>
            <p14:xfrm>
              <a:off x="2578894" y="3064387"/>
              <a:ext cx="3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C6DF62F-8025-4A8A-8702-E3CD807BE0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894" y="3001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2013DFCC-90AD-44E5-98A5-75167F89C32D}"/>
                  </a:ext>
                </a:extLst>
              </p14:cNvPr>
              <p14:cNvContentPartPr/>
              <p14:nvPr/>
            </p14:nvContentPartPr>
            <p14:xfrm>
              <a:off x="2907214" y="2921827"/>
              <a:ext cx="360" cy="3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2013DFCC-90AD-44E5-98A5-75167F8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214" y="28588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82E1FDBB-1779-409E-A9C6-307147ED1ACA}"/>
                  </a:ext>
                </a:extLst>
              </p14:cNvPr>
              <p14:cNvContentPartPr/>
              <p14:nvPr/>
            </p14:nvContentPartPr>
            <p14:xfrm>
              <a:off x="5993134" y="2256907"/>
              <a:ext cx="36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82E1FDBB-1779-409E-A9C6-307147ED1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134" y="21939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DA3A0EEA-9AEB-43DE-B647-BE912AB93EE6}"/>
                  </a:ext>
                </a:extLst>
              </p14:cNvPr>
              <p14:cNvContentPartPr/>
              <p14:nvPr/>
            </p14:nvContentPartPr>
            <p14:xfrm>
              <a:off x="6236134" y="2550307"/>
              <a:ext cx="360" cy="3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DA3A0EEA-9AEB-43DE-B647-BE912AB93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134" y="24873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8EA594D5-6E65-4D39-8131-4E19C6E12227}"/>
                  </a:ext>
                </a:extLst>
              </p14:cNvPr>
              <p14:cNvContentPartPr/>
              <p14:nvPr/>
            </p14:nvContentPartPr>
            <p14:xfrm>
              <a:off x="6028774" y="2864587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8EA594D5-6E65-4D39-8131-4E19C6E12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774" y="2801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D433FF5B-113B-4BD7-BD07-D12BBE64434E}"/>
                  </a:ext>
                </a:extLst>
              </p14:cNvPr>
              <p14:cNvContentPartPr/>
              <p14:nvPr/>
            </p14:nvContentPartPr>
            <p14:xfrm>
              <a:off x="6464734" y="3321787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D433FF5B-113B-4BD7-BD07-D12BBE644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1734" y="3258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7A7D1CAE-6A19-4FAF-91EB-EA9E374A04AA}"/>
                  </a:ext>
                </a:extLst>
              </p14:cNvPr>
              <p14:cNvContentPartPr/>
              <p14:nvPr/>
            </p14:nvContentPartPr>
            <p14:xfrm>
              <a:off x="6362134" y="2861707"/>
              <a:ext cx="3240" cy="324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7A7D1CAE-6A19-4FAF-91EB-EA9E374A04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9134" y="2798707"/>
                <a:ext cx="128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AC9B9169-1BA1-41E0-A999-EAC40B765D5C}"/>
                  </a:ext>
                </a:extLst>
              </p14:cNvPr>
              <p14:cNvContentPartPr/>
              <p14:nvPr/>
            </p14:nvContentPartPr>
            <p14:xfrm>
              <a:off x="5893414" y="3200467"/>
              <a:ext cx="360" cy="3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AC9B9169-1BA1-41E0-A999-EAC40B765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0414" y="3137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898788A3-5CA6-4D17-BB3D-61EBF9424F94}"/>
                  </a:ext>
                </a:extLst>
              </p14:cNvPr>
              <p14:cNvContentPartPr/>
              <p14:nvPr/>
            </p14:nvContentPartPr>
            <p14:xfrm>
              <a:off x="9444094" y="2314147"/>
              <a:ext cx="360" cy="3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898788A3-5CA6-4D17-BB3D-61EBF9424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094" y="22511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A7FAF8BA-9093-4BC2-9EB7-EC86375BDC38}"/>
                  </a:ext>
                </a:extLst>
              </p14:cNvPr>
              <p14:cNvContentPartPr/>
              <p14:nvPr/>
            </p14:nvContentPartPr>
            <p14:xfrm>
              <a:off x="9872854" y="2849827"/>
              <a:ext cx="36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A7FAF8BA-9093-4BC2-9EB7-EC86375BD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9854" y="27868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4551A64C-FBBD-4626-983E-8BEA1C79914B}"/>
                  </a:ext>
                </a:extLst>
              </p14:cNvPr>
              <p14:cNvContentPartPr/>
              <p14:nvPr/>
            </p14:nvContentPartPr>
            <p14:xfrm>
              <a:off x="9444094" y="2878627"/>
              <a:ext cx="360" cy="3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4551A64C-FBBD-4626-983E-8BEA1C799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094" y="2815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5D0362EB-4291-4BC5-80DB-07FD6F980861}"/>
                  </a:ext>
                </a:extLst>
              </p14:cNvPr>
              <p14:cNvContentPartPr/>
              <p14:nvPr/>
            </p14:nvContentPartPr>
            <p14:xfrm>
              <a:off x="9893734" y="2585947"/>
              <a:ext cx="36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5D0362EB-4291-4BC5-80DB-07FD6F980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0734" y="25229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5808A528-4274-42FC-AD6E-8B511774C1FC}"/>
                  </a:ext>
                </a:extLst>
              </p14:cNvPr>
              <p14:cNvContentPartPr/>
              <p14:nvPr/>
            </p14:nvContentPartPr>
            <p14:xfrm>
              <a:off x="9751174" y="2221267"/>
              <a:ext cx="36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5808A528-4274-42FC-AD6E-8B511774C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8174" y="2158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D00D1AE0-2FAA-4860-BB13-5493025EB85B}"/>
                  </a:ext>
                </a:extLst>
              </p14:cNvPr>
              <p14:cNvContentPartPr/>
              <p14:nvPr/>
            </p14:nvContentPartPr>
            <p14:xfrm>
              <a:off x="9758374" y="3214507"/>
              <a:ext cx="36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D00D1AE0-2FAA-4860-BB13-5493025EB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5374" y="31515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0C310B9D-45E4-43C2-B060-61ADD450DE71}"/>
                  </a:ext>
                </a:extLst>
              </p14:cNvPr>
              <p14:cNvContentPartPr/>
              <p14:nvPr/>
            </p14:nvContentPartPr>
            <p14:xfrm>
              <a:off x="2671774" y="2635987"/>
              <a:ext cx="360" cy="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0C310B9D-45E4-43C2-B060-61ADD450DE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8774" y="25729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EF3A3C0D-A7ED-426A-95AF-7ADFE6BBE2BE}"/>
                  </a:ext>
                </a:extLst>
              </p14:cNvPr>
              <p14:cNvContentPartPr/>
              <p14:nvPr/>
            </p14:nvContentPartPr>
            <p14:xfrm>
              <a:off x="2828734" y="3136027"/>
              <a:ext cx="36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EF3A3C0D-A7ED-426A-95AF-7ADFE6BBE2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5734" y="3073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CCC88565-A651-4719-A435-DFA944468154}"/>
                  </a:ext>
                </a:extLst>
              </p14:cNvPr>
              <p14:cNvContentPartPr/>
              <p14:nvPr/>
            </p14:nvContentPartPr>
            <p14:xfrm>
              <a:off x="2942854" y="2550307"/>
              <a:ext cx="360" cy="36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CCC88565-A651-4719-A435-DFA9444681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9854" y="24873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4B60A1B2-9214-4A73-82C1-31709E4253F6}"/>
                  </a:ext>
                </a:extLst>
              </p14:cNvPr>
              <p14:cNvContentPartPr/>
              <p14:nvPr/>
            </p14:nvContentPartPr>
            <p14:xfrm>
              <a:off x="6000334" y="2507107"/>
              <a:ext cx="360" cy="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4B60A1B2-9214-4A73-82C1-31709E4253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7334" y="2444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6970B489-12C1-4502-8FFE-FEA328EA38C1}"/>
                  </a:ext>
                </a:extLst>
              </p14:cNvPr>
              <p14:cNvContentPartPr/>
              <p14:nvPr/>
            </p14:nvContentPartPr>
            <p14:xfrm>
              <a:off x="6150454" y="3136027"/>
              <a:ext cx="360" cy="36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6970B489-12C1-4502-8FFE-FEA328EA38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7454" y="3073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2DA79058-989D-49DF-A743-BF7F649AABD8}"/>
                  </a:ext>
                </a:extLst>
              </p14:cNvPr>
              <p14:cNvContentPartPr/>
              <p14:nvPr/>
            </p14:nvContentPartPr>
            <p14:xfrm>
              <a:off x="6493174" y="2514667"/>
              <a:ext cx="360" cy="36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2DA79058-989D-49DF-A743-BF7F649AAB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30174" y="2451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8D8314C4-D47A-4CB4-B0DD-A0A48EB3D7A7}"/>
                  </a:ext>
                </a:extLst>
              </p14:cNvPr>
              <p14:cNvContentPartPr/>
              <p14:nvPr/>
            </p14:nvContentPartPr>
            <p14:xfrm>
              <a:off x="6371854" y="2207227"/>
              <a:ext cx="360" cy="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8D8314C4-D47A-4CB4-B0DD-A0A48EB3D7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8854" y="21442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3D55C4C1-2A08-4AF2-97AC-E256B9A7CF6A}"/>
                  </a:ext>
                </a:extLst>
              </p14:cNvPr>
              <p14:cNvContentPartPr/>
              <p14:nvPr/>
            </p14:nvContentPartPr>
            <p14:xfrm>
              <a:off x="9715534" y="2543107"/>
              <a:ext cx="360" cy="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3D55C4C1-2A08-4AF2-97AC-E256B9A7CF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2534" y="2480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264A6C37-140C-4ACF-A894-64A57311C6D2}"/>
                  </a:ext>
                </a:extLst>
              </p14:cNvPr>
              <p14:cNvContentPartPr/>
              <p14:nvPr/>
            </p14:nvContentPartPr>
            <p14:xfrm>
              <a:off x="9393694" y="2599987"/>
              <a:ext cx="360" cy="3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264A6C37-140C-4ACF-A894-64A57311C6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30694" y="25369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17517DC9-4753-4918-A042-AC823C3E049C}"/>
                  </a:ext>
                </a:extLst>
              </p14:cNvPr>
              <p14:cNvContentPartPr/>
              <p14:nvPr/>
            </p14:nvContentPartPr>
            <p14:xfrm>
              <a:off x="9515374" y="3143227"/>
              <a:ext cx="36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17517DC9-4753-4918-A042-AC823C3E04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52374" y="308022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F70620ED-B7B3-4565-9905-C477E9582E6F}"/>
              </a:ext>
            </a:extLst>
          </p:cNvPr>
          <p:cNvSpPr txBox="1"/>
          <p:nvPr/>
        </p:nvSpPr>
        <p:spPr>
          <a:xfrm>
            <a:off x="2240756" y="354159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: 4/7 ≈ 57%</a:t>
            </a:r>
          </a:p>
          <a:p>
            <a:r>
              <a:rPr lang="en-US" dirty="0"/>
              <a:t>Green : 3/7 ≈ 43%</a:t>
            </a:r>
            <a:endParaRPr lang="en-CA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72F354F-7F2A-4B66-9D1C-03CF7E4A8A7C}"/>
              </a:ext>
            </a:extLst>
          </p:cNvPr>
          <p:cNvSpPr txBox="1"/>
          <p:nvPr/>
        </p:nvSpPr>
        <p:spPr>
          <a:xfrm>
            <a:off x="5693074" y="3536234"/>
            <a:ext cx="213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: 6/10 = 60%</a:t>
            </a:r>
          </a:p>
          <a:p>
            <a:r>
              <a:rPr lang="en-US" dirty="0"/>
              <a:t>Green : 4/10 = 40%</a:t>
            </a:r>
            <a:endParaRPr lang="en-CA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90F2B0E-8239-40B4-A2EA-C4B7B4F69492}"/>
              </a:ext>
            </a:extLst>
          </p:cNvPr>
          <p:cNvSpPr txBox="1"/>
          <p:nvPr/>
        </p:nvSpPr>
        <p:spPr>
          <a:xfrm>
            <a:off x="9145392" y="3534391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: 6/9 ≈ 67%</a:t>
            </a:r>
          </a:p>
          <a:p>
            <a:r>
              <a:rPr lang="en-US" dirty="0"/>
              <a:t>Green : 3/9 ≈ 33%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59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B2C-642E-49DC-BE0F-B5F2E871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normalize?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231C9B-7AC3-42C3-AC9A-7C0537E2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RPM (reads per million)</a:t>
            </a:r>
          </a:p>
          <a:p>
            <a:pPr marL="530352" lvl="1" indent="0">
              <a:buNone/>
            </a:pPr>
            <a:r>
              <a:rPr lang="en-US" dirty="0"/>
              <a:t># reads mapped to a gene * 10^6 / library size (total # mapped reads)</a:t>
            </a:r>
          </a:p>
          <a:p>
            <a:pPr marL="530352" lvl="1" indent="0">
              <a:buNone/>
            </a:pPr>
            <a:r>
              <a:rPr lang="en-US" dirty="0"/>
              <a:t>-&gt; gene length not considered</a:t>
            </a:r>
            <a:endParaRPr lang="en-CA" dirty="0"/>
          </a:p>
          <a:p>
            <a:r>
              <a:rPr lang="en-US" dirty="0"/>
              <a:t>RPKM/FPKM (reads/fragments per kb per million)</a:t>
            </a:r>
          </a:p>
          <a:p>
            <a:pPr marL="530352" lvl="1" indent="0">
              <a:buNone/>
            </a:pPr>
            <a:r>
              <a:rPr lang="en-US" dirty="0"/>
              <a:t># reads mapped to a gene *10^6 / (library size * gene length in kb)</a:t>
            </a:r>
          </a:p>
          <a:p>
            <a:r>
              <a:rPr lang="en-US" dirty="0"/>
              <a:t>TPM (transcripts per million)</a:t>
            </a:r>
          </a:p>
          <a:p>
            <a:pPr marL="530352" lvl="1" indent="0">
              <a:buNone/>
            </a:pPr>
            <a:r>
              <a:rPr lang="en-US" dirty="0"/>
              <a:t># reads mapped to a gene / gene length in kb</a:t>
            </a:r>
          </a:p>
        </p:txBody>
      </p:sp>
    </p:spTree>
    <p:extLst>
      <p:ext uri="{BB962C8B-B14F-4D97-AF65-F5344CB8AC3E}">
        <p14:creationId xmlns:p14="http://schemas.microsoft.com/office/powerpoint/2010/main" val="48380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B2C-642E-49DC-BE0F-B5F2E871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7422356" cy="1971675"/>
          </a:xfrm>
        </p:spPr>
        <p:txBody>
          <a:bodyPr/>
          <a:lstStyle/>
          <a:p>
            <a:r>
              <a:rPr lang="en-US" dirty="0"/>
              <a:t>Normalization issues…</a:t>
            </a:r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8C18A1-0AE6-4F1F-9CD2-4AB300B9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03227"/>
            <a:ext cx="4571297" cy="661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A7E7B0-0B42-45C4-8AD1-A0AA0104D0D2}"/>
              </a:ext>
            </a:extLst>
          </p:cNvPr>
          <p:cNvSpPr txBox="1"/>
          <p:nvPr/>
        </p:nvSpPr>
        <p:spPr>
          <a:xfrm>
            <a:off x="1034394" y="5339953"/>
            <a:ext cx="59164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Evans, Ciaran et al. “Selecting between-sample RNA-Seq normalization methods from the perspective of their assumptions.” </a:t>
            </a:r>
            <a:r>
              <a:rPr lang="en-US" sz="1400" b="0" i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US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 vol. 19,5 (2018): 776-792. doi:10.1093/bib/bbx008</a:t>
            </a:r>
          </a:p>
          <a:p>
            <a:r>
              <a:rPr lang="en-CA" sz="1400" dirty="0"/>
              <a:t>https://www.ncbi.nlm.nih.gov/pmc/articles/PMC6171491/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993BC1-0B76-4A68-A02E-A2BE22EBA5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09" y="1563946"/>
            <a:ext cx="485819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2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B2C-642E-49DC-BE0F-B5F2E871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replicates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231C9B-7AC3-42C3-AC9A-7C0537E2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5"/>
            <a:ext cx="9601200" cy="4822031"/>
          </a:xfrm>
        </p:spPr>
        <p:txBody>
          <a:bodyPr>
            <a:normAutofit/>
          </a:bodyPr>
          <a:lstStyle/>
          <a:p>
            <a:r>
              <a:rPr lang="en-US" dirty="0"/>
              <a:t>Introducing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Stats</a:t>
            </a:r>
          </a:p>
          <a:p>
            <a:pPr marL="530352" lvl="1" indent="0">
              <a:buNone/>
            </a:pPr>
            <a:r>
              <a:rPr lang="en-US" dirty="0"/>
              <a:t>Fold change (magnitude)</a:t>
            </a:r>
          </a:p>
          <a:p>
            <a:pPr marL="530352" lvl="1" indent="0">
              <a:buNone/>
            </a:pPr>
            <a:r>
              <a:rPr lang="en-US" dirty="0"/>
              <a:t>P-value (significance)</a:t>
            </a:r>
          </a:p>
          <a:p>
            <a:r>
              <a:rPr lang="en-US" dirty="0"/>
              <a:t>Assumptions on how genes should behave</a:t>
            </a:r>
          </a:p>
          <a:p>
            <a:pPr marL="530352" lvl="1" indent="0">
              <a:buNone/>
            </a:pPr>
            <a:r>
              <a:rPr lang="en-US" dirty="0"/>
              <a:t>The counts for sample </a:t>
            </a:r>
            <a:r>
              <a:rPr lang="en-US" dirty="0" err="1"/>
              <a:t>i</a:t>
            </a:r>
            <a:r>
              <a:rPr lang="en-US" dirty="0"/>
              <a:t>, gene j follow a negative binomial distribution</a:t>
            </a:r>
          </a:p>
          <a:p>
            <a:pPr marL="530352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gene is differentially expressed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3E0D1F0-0133-4921-BEE9-C03843087E22}"/>
              </a:ext>
            </a:extLst>
          </p:cNvPr>
          <p:cNvSpPr/>
          <p:nvPr/>
        </p:nvSpPr>
        <p:spPr>
          <a:xfrm>
            <a:off x="1864519" y="2378738"/>
            <a:ext cx="1150144" cy="1007400"/>
          </a:xfrm>
          <a:custGeom>
            <a:avLst/>
            <a:gdLst>
              <a:gd name="connsiteX0" fmla="*/ 0 w 1150144"/>
              <a:gd name="connsiteY0" fmla="*/ 1007400 h 1007400"/>
              <a:gd name="connsiteX1" fmla="*/ 592931 w 1150144"/>
              <a:gd name="connsiteY1" fmla="*/ 131 h 1007400"/>
              <a:gd name="connsiteX2" fmla="*/ 1150144 w 1150144"/>
              <a:gd name="connsiteY2" fmla="*/ 935962 h 10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144" h="1007400">
                <a:moveTo>
                  <a:pt x="0" y="1007400"/>
                </a:moveTo>
                <a:cubicBezTo>
                  <a:pt x="200620" y="509718"/>
                  <a:pt x="401240" y="12037"/>
                  <a:pt x="592931" y="131"/>
                </a:cubicBezTo>
                <a:cubicBezTo>
                  <a:pt x="784622" y="-11775"/>
                  <a:pt x="1044178" y="789515"/>
                  <a:pt x="1150144" y="9359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727DA70-A275-46CD-A22A-6DEBF2B57CC0}"/>
              </a:ext>
            </a:extLst>
          </p:cNvPr>
          <p:cNvSpPr/>
          <p:nvPr/>
        </p:nvSpPr>
        <p:spPr>
          <a:xfrm>
            <a:off x="2759869" y="2385643"/>
            <a:ext cx="1150144" cy="1007400"/>
          </a:xfrm>
          <a:custGeom>
            <a:avLst/>
            <a:gdLst>
              <a:gd name="connsiteX0" fmla="*/ 0 w 1150144"/>
              <a:gd name="connsiteY0" fmla="*/ 1007400 h 1007400"/>
              <a:gd name="connsiteX1" fmla="*/ 592931 w 1150144"/>
              <a:gd name="connsiteY1" fmla="*/ 131 h 1007400"/>
              <a:gd name="connsiteX2" fmla="*/ 1150144 w 1150144"/>
              <a:gd name="connsiteY2" fmla="*/ 935962 h 10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144" h="1007400">
                <a:moveTo>
                  <a:pt x="0" y="1007400"/>
                </a:moveTo>
                <a:cubicBezTo>
                  <a:pt x="200620" y="509718"/>
                  <a:pt x="401240" y="12037"/>
                  <a:pt x="592931" y="131"/>
                </a:cubicBezTo>
                <a:cubicBezTo>
                  <a:pt x="784622" y="-11775"/>
                  <a:pt x="1044178" y="789515"/>
                  <a:pt x="1150144" y="935962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4339AA5-F677-44B7-929D-7AC7A07B1842}"/>
              </a:ext>
            </a:extLst>
          </p:cNvPr>
          <p:cNvCxnSpPr/>
          <p:nvPr/>
        </p:nvCxnSpPr>
        <p:spPr>
          <a:xfrm>
            <a:off x="1635919" y="3393043"/>
            <a:ext cx="24931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37B0058-DDB4-4C2C-8C3E-1C154CFF162C}"/>
              </a:ext>
            </a:extLst>
          </p:cNvPr>
          <p:cNvCxnSpPr>
            <a:cxnSpLocks/>
          </p:cNvCxnSpPr>
          <p:nvPr/>
        </p:nvCxnSpPr>
        <p:spPr>
          <a:xfrm flipV="1">
            <a:off x="1694260" y="2007394"/>
            <a:ext cx="0" cy="137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E350730B-FC66-4463-B3EB-D02004A95279}"/>
              </a:ext>
            </a:extLst>
          </p:cNvPr>
          <p:cNvSpPr/>
          <p:nvPr/>
        </p:nvSpPr>
        <p:spPr>
          <a:xfrm>
            <a:off x="5714999" y="2371833"/>
            <a:ext cx="1150144" cy="1007400"/>
          </a:xfrm>
          <a:custGeom>
            <a:avLst/>
            <a:gdLst>
              <a:gd name="connsiteX0" fmla="*/ 0 w 1150144"/>
              <a:gd name="connsiteY0" fmla="*/ 1007400 h 1007400"/>
              <a:gd name="connsiteX1" fmla="*/ 592931 w 1150144"/>
              <a:gd name="connsiteY1" fmla="*/ 131 h 1007400"/>
              <a:gd name="connsiteX2" fmla="*/ 1150144 w 1150144"/>
              <a:gd name="connsiteY2" fmla="*/ 935962 h 10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144" h="1007400">
                <a:moveTo>
                  <a:pt x="0" y="1007400"/>
                </a:moveTo>
                <a:cubicBezTo>
                  <a:pt x="200620" y="509718"/>
                  <a:pt x="401240" y="12037"/>
                  <a:pt x="592931" y="131"/>
                </a:cubicBezTo>
                <a:cubicBezTo>
                  <a:pt x="784622" y="-11775"/>
                  <a:pt x="1044178" y="789515"/>
                  <a:pt x="1150144" y="9359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D7CD773C-0847-4C8C-B6DE-F25D251EA586}"/>
              </a:ext>
            </a:extLst>
          </p:cNvPr>
          <p:cNvSpPr/>
          <p:nvPr/>
        </p:nvSpPr>
        <p:spPr>
          <a:xfrm>
            <a:off x="5867401" y="2378738"/>
            <a:ext cx="1893092" cy="1007400"/>
          </a:xfrm>
          <a:custGeom>
            <a:avLst/>
            <a:gdLst>
              <a:gd name="connsiteX0" fmla="*/ 0 w 1150144"/>
              <a:gd name="connsiteY0" fmla="*/ 1007400 h 1007400"/>
              <a:gd name="connsiteX1" fmla="*/ 592931 w 1150144"/>
              <a:gd name="connsiteY1" fmla="*/ 131 h 1007400"/>
              <a:gd name="connsiteX2" fmla="*/ 1150144 w 1150144"/>
              <a:gd name="connsiteY2" fmla="*/ 935962 h 100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144" h="1007400">
                <a:moveTo>
                  <a:pt x="0" y="1007400"/>
                </a:moveTo>
                <a:cubicBezTo>
                  <a:pt x="200620" y="509718"/>
                  <a:pt x="401240" y="12037"/>
                  <a:pt x="592931" y="131"/>
                </a:cubicBezTo>
                <a:cubicBezTo>
                  <a:pt x="784622" y="-11775"/>
                  <a:pt x="1044178" y="789515"/>
                  <a:pt x="1150144" y="935962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6FD9616-6721-4EA7-B0F1-DCC5D8552C55}"/>
              </a:ext>
            </a:extLst>
          </p:cNvPr>
          <p:cNvCxnSpPr/>
          <p:nvPr/>
        </p:nvCxnSpPr>
        <p:spPr>
          <a:xfrm>
            <a:off x="5486399" y="3386138"/>
            <a:ext cx="24931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C8BD7DE-F113-43F3-9C21-16127F146482}"/>
              </a:ext>
            </a:extLst>
          </p:cNvPr>
          <p:cNvCxnSpPr>
            <a:cxnSpLocks/>
          </p:cNvCxnSpPr>
          <p:nvPr/>
        </p:nvCxnSpPr>
        <p:spPr>
          <a:xfrm flipV="1">
            <a:off x="5544740" y="2000489"/>
            <a:ext cx="0" cy="137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A0EE90D-1F20-4974-B7F7-1E90D23F0613}"/>
              </a:ext>
            </a:extLst>
          </p:cNvPr>
          <p:cNvSpPr txBox="1"/>
          <p:nvPr/>
        </p:nvSpPr>
        <p:spPr>
          <a:xfrm>
            <a:off x="6732983" y="781717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Technical or biological?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8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B2C-642E-49DC-BE0F-B5F2E871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 normalization – general steps</a:t>
            </a:r>
            <a:br>
              <a:rPr lang="en-US" dirty="0"/>
            </a:br>
            <a:r>
              <a:rPr lang="en-US" dirty="0"/>
              <a:t>DESeq2 / </a:t>
            </a:r>
            <a:r>
              <a:rPr lang="en-US" dirty="0" err="1"/>
              <a:t>edgeR</a:t>
            </a:r>
            <a:endParaRPr lang="en-CA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270C14-65C6-435C-A201-AE13B6524276}"/>
              </a:ext>
            </a:extLst>
          </p:cNvPr>
          <p:cNvSpPr/>
          <p:nvPr/>
        </p:nvSpPr>
        <p:spPr>
          <a:xfrm>
            <a:off x="2864644" y="2712868"/>
            <a:ext cx="1500187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low-count genes</a:t>
            </a:r>
            <a:endParaRPr lang="en-CA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FFFC8D2-A313-41C8-A4FA-3A1B1651CC68}"/>
              </a:ext>
            </a:extLst>
          </p:cNvPr>
          <p:cNvSpPr/>
          <p:nvPr/>
        </p:nvSpPr>
        <p:spPr>
          <a:xfrm>
            <a:off x="5224462" y="2712868"/>
            <a:ext cx="1500187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groups</a:t>
            </a:r>
            <a:endParaRPr lang="en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86C3411-F482-4BD8-9BD3-5DB18C9922C0}"/>
              </a:ext>
            </a:extLst>
          </p:cNvPr>
          <p:cNvSpPr/>
          <p:nvPr/>
        </p:nvSpPr>
        <p:spPr>
          <a:xfrm>
            <a:off x="7543799" y="2712868"/>
            <a:ext cx="1500187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  <a:endParaRPr lang="en-CA" dirty="0"/>
          </a:p>
        </p:txBody>
      </p:sp>
      <p:sp>
        <p:nvSpPr>
          <p:cNvPr id="10" name="Rectangle : avec coin rogné 9">
            <a:extLst>
              <a:ext uri="{FF2B5EF4-FFF2-40B4-BE49-F238E27FC236}">
                <a16:creationId xmlns:a16="http://schemas.microsoft.com/office/drawing/2014/main" id="{D0DD0100-23AA-489A-B8AB-C41BFB5FEB7E}"/>
              </a:ext>
            </a:extLst>
          </p:cNvPr>
          <p:cNvSpPr/>
          <p:nvPr/>
        </p:nvSpPr>
        <p:spPr>
          <a:xfrm>
            <a:off x="948928" y="2627143"/>
            <a:ext cx="1614488" cy="9144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counts per gene</a:t>
            </a:r>
            <a:endParaRPr lang="en-CA" dirty="0"/>
          </a:p>
        </p:txBody>
      </p:sp>
      <p:sp>
        <p:nvSpPr>
          <p:cNvPr id="11" name="Rectangle : avec coin rogné 10">
            <a:extLst>
              <a:ext uri="{FF2B5EF4-FFF2-40B4-BE49-F238E27FC236}">
                <a16:creationId xmlns:a16="http://schemas.microsoft.com/office/drawing/2014/main" id="{25036B9B-AC70-40ED-912E-037D34404D1C}"/>
              </a:ext>
            </a:extLst>
          </p:cNvPr>
          <p:cNvSpPr/>
          <p:nvPr/>
        </p:nvSpPr>
        <p:spPr>
          <a:xfrm>
            <a:off x="9427368" y="2609284"/>
            <a:ext cx="2247900" cy="950118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Results (normalized counts, FC, p-value)</a:t>
            </a:r>
            <a:endParaRPr lang="en-CA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2AC190E-2CF1-43DC-B401-D8BCC9AA425B}"/>
              </a:ext>
            </a:extLst>
          </p:cNvPr>
          <p:cNvCxnSpPr>
            <a:stCxn id="10" idx="0"/>
            <a:endCxn id="7" idx="1"/>
          </p:cNvCxnSpPr>
          <p:nvPr/>
        </p:nvCxnSpPr>
        <p:spPr>
          <a:xfrm>
            <a:off x="2563416" y="3084343"/>
            <a:ext cx="30122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C5895A-B888-47BB-91BF-931ED583B8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364831" y="3084343"/>
            <a:ext cx="85963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2D85627-3776-4ECE-A6E7-E53B3762415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24649" y="3084343"/>
            <a:ext cx="81915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E7CF69-332B-473A-8E85-F5E083E122F7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9043986" y="3084343"/>
            <a:ext cx="38338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64A5A0D-FCCF-4ED9-A469-39A2BCE108BF}"/>
              </a:ext>
            </a:extLst>
          </p:cNvPr>
          <p:cNvSpPr txBox="1"/>
          <p:nvPr/>
        </p:nvSpPr>
        <p:spPr>
          <a:xfrm>
            <a:off x="1142999" y="4091775"/>
            <a:ext cx="5105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count genes introduce extra variance and interfere with stats</a:t>
            </a:r>
          </a:p>
          <a:p>
            <a:r>
              <a:rPr lang="en-US" dirty="0"/>
              <a:t>May be difficult to capture -&gt; false sense of abundance</a:t>
            </a:r>
          </a:p>
          <a:p>
            <a:r>
              <a:rPr lang="en-US" dirty="0"/>
              <a:t>*May have poor biological meaning</a:t>
            </a:r>
          </a:p>
          <a:p>
            <a:r>
              <a:rPr lang="en-US" dirty="0"/>
              <a:t>Not suitable for miRNAs and tRNAs</a:t>
            </a:r>
            <a:endParaRPr lang="en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F48B8A-1F82-40D8-9946-B3D2FD8E8EA1}"/>
              </a:ext>
            </a:extLst>
          </p:cNvPr>
          <p:cNvSpPr txBox="1"/>
          <p:nvPr/>
        </p:nvSpPr>
        <p:spPr>
          <a:xfrm>
            <a:off x="7353299" y="4934813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control</a:t>
            </a:r>
          </a:p>
          <a:p>
            <a:r>
              <a:rPr lang="en-US" dirty="0"/>
              <a:t>What is/are the treatment(s)</a:t>
            </a:r>
            <a:endParaRPr lang="en-CA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4F34848-1E90-4FF8-A799-E0EE32623E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493294" y="3455818"/>
            <a:ext cx="121444" cy="6161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C802D7F-7CA4-479D-BA74-7B65545F2E83}"/>
              </a:ext>
            </a:extLst>
          </p:cNvPr>
          <p:cNvCxnSpPr>
            <a:cxnSpLocks/>
          </p:cNvCxnSpPr>
          <p:nvPr/>
        </p:nvCxnSpPr>
        <p:spPr>
          <a:xfrm>
            <a:off x="6056114" y="3455818"/>
            <a:ext cx="1680567" cy="13233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7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endParaRPr lang="en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1CD98A-1691-4483-9F9C-2838E3EE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402" y="1355026"/>
            <a:ext cx="4443984" cy="823912"/>
          </a:xfrm>
        </p:spPr>
        <p:txBody>
          <a:bodyPr/>
          <a:lstStyle/>
          <a:p>
            <a:r>
              <a:rPr lang="en-US" dirty="0"/>
              <a:t>Cares about…</a:t>
            </a:r>
            <a:endParaRPr lang="en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4F7A74-7873-4AD3-8444-56993BA9E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5402" y="2319369"/>
            <a:ext cx="4443984" cy="2562193"/>
          </a:xfrm>
        </p:spPr>
        <p:txBody>
          <a:bodyPr/>
          <a:lstStyle/>
          <a:p>
            <a:r>
              <a:rPr lang="en-US" dirty="0"/>
              <a:t>DEGs (relationship between conditions)</a:t>
            </a:r>
          </a:p>
          <a:p>
            <a:r>
              <a:rPr lang="en-US" dirty="0"/>
              <a:t>Sequencing depth/lib size</a:t>
            </a:r>
          </a:p>
          <a:p>
            <a:r>
              <a:rPr lang="en-US" dirty="0"/>
              <a:t>Sample-specific effects</a:t>
            </a:r>
            <a:endParaRPr lang="en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84130E-4CEB-4A5B-8876-260C0F4D3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816" y="1355026"/>
            <a:ext cx="4443984" cy="823912"/>
          </a:xfrm>
        </p:spPr>
        <p:txBody>
          <a:bodyPr/>
          <a:lstStyle/>
          <a:p>
            <a:r>
              <a:rPr lang="en-US" dirty="0"/>
              <a:t>Does not care about…</a:t>
            </a:r>
            <a:endParaRPr lang="en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F2A955C-CFED-4B19-83DA-EB0E96556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8816" y="2319369"/>
            <a:ext cx="4443984" cy="2562193"/>
          </a:xfrm>
        </p:spPr>
        <p:txBody>
          <a:bodyPr/>
          <a:lstStyle/>
          <a:p>
            <a:r>
              <a:rPr lang="en-US" dirty="0"/>
              <a:t>Counts themselves</a:t>
            </a:r>
          </a:p>
          <a:p>
            <a:r>
              <a:rPr lang="en-US" dirty="0"/>
              <a:t>Gene length</a:t>
            </a:r>
          </a:p>
          <a:p>
            <a:r>
              <a:rPr lang="en-US" dirty="0"/>
              <a:t>GC content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02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FD4A98-9A63-432A-A9B1-F29B11D6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D49E8-FED7-46E9-A056-20EADD40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781" y="1557339"/>
            <a:ext cx="4008620" cy="353615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Bioconductor packages</a:t>
            </a:r>
          </a:p>
          <a:p>
            <a:pPr lvl="1"/>
            <a:r>
              <a:rPr lang="en-US" dirty="0" err="1"/>
              <a:t>GenomicRanges</a:t>
            </a:r>
            <a:endParaRPr lang="en-US" dirty="0"/>
          </a:p>
          <a:p>
            <a:pPr lvl="1"/>
            <a:r>
              <a:rPr lang="en-US" dirty="0" err="1"/>
              <a:t>biomaRt</a:t>
            </a:r>
            <a:endParaRPr lang="en-US" dirty="0"/>
          </a:p>
          <a:p>
            <a:pPr lvl="1"/>
            <a:r>
              <a:rPr lang="en-US" dirty="0" err="1"/>
              <a:t>EdgeR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C3223D4-6B1A-4406-95AF-2AD68BAFB0C1}"/>
              </a:ext>
            </a:extLst>
          </p:cNvPr>
          <p:cNvSpPr txBox="1">
            <a:spLocks/>
          </p:cNvSpPr>
          <p:nvPr/>
        </p:nvSpPr>
        <p:spPr>
          <a:xfrm>
            <a:off x="1032487" y="1638848"/>
            <a:ext cx="5464215" cy="466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  <a:p>
            <a:pPr lvl="1"/>
            <a:r>
              <a:rPr lang="en-US" dirty="0"/>
              <a:t>What is genomic data?</a:t>
            </a:r>
          </a:p>
          <a:p>
            <a:r>
              <a:rPr lang="en-US" dirty="0"/>
              <a:t>Genomic coordinates</a:t>
            </a:r>
          </a:p>
          <a:p>
            <a:pPr lvl="1"/>
            <a:r>
              <a:rPr lang="en-US" dirty="0"/>
              <a:t>Assemblies</a:t>
            </a:r>
          </a:p>
          <a:p>
            <a:pPr lvl="1"/>
            <a:r>
              <a:rPr lang="en-US" dirty="0"/>
              <a:t>Lifting over or reprocessing?</a:t>
            </a:r>
          </a:p>
          <a:p>
            <a:r>
              <a:rPr lang="en-US" dirty="0"/>
              <a:t>Manipulating data</a:t>
            </a:r>
          </a:p>
          <a:p>
            <a:pPr lvl="1"/>
            <a:r>
              <a:rPr lang="en-US" dirty="0" err="1"/>
              <a:t>GenomicRanges</a:t>
            </a:r>
            <a:endParaRPr lang="en-US" dirty="0"/>
          </a:p>
          <a:p>
            <a:pPr lvl="1"/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Common normalization techniques</a:t>
            </a:r>
          </a:p>
          <a:p>
            <a:pPr lvl="1"/>
            <a:r>
              <a:rPr lang="en-US" dirty="0"/>
              <a:t>Normalization in DEG analysis</a:t>
            </a:r>
          </a:p>
        </p:txBody>
      </p:sp>
    </p:spTree>
    <p:extLst>
      <p:ext uri="{BB962C8B-B14F-4D97-AF65-F5344CB8AC3E}">
        <p14:creationId xmlns:p14="http://schemas.microsoft.com/office/powerpoint/2010/main" val="2806555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endParaRPr lang="en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D57DD1-88FE-4C38-803E-2553D7413E85}"/>
              </a:ext>
            </a:extLst>
          </p:cNvPr>
          <p:cNvSpPr txBox="1"/>
          <p:nvPr/>
        </p:nvSpPr>
        <p:spPr>
          <a:xfrm>
            <a:off x="969981" y="1843381"/>
            <a:ext cx="10819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  <a:hlinkClick r:id="rId2"/>
              </a:rPr>
              <a:t>https://bioconductor.org/packages/release/bioc/vignettes/edgeR/inst/doc/edgeRUsersGuide.pdf</a:t>
            </a:r>
            <a:endParaRPr lang="en-CA" b="0" i="0" dirty="0">
              <a:solidFill>
                <a:srgbClr val="303030"/>
              </a:solidFill>
              <a:effectLst/>
              <a:latin typeface="arial" panose="020B0604020202020204" pitchFamily="34" charset="0"/>
            </a:endParaRPr>
          </a:p>
          <a:p>
            <a:endParaRPr lang="en-CA" b="0" i="0" dirty="0">
              <a:solidFill>
                <a:srgbClr val="303030"/>
              </a:solidFill>
              <a:effectLst/>
              <a:latin typeface="arial" panose="020B0604020202020204" pitchFamily="34" charset="0"/>
            </a:endParaRPr>
          </a:p>
          <a:p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Robinson, Mark D et al. “</a:t>
            </a:r>
            <a:r>
              <a:rPr lang="en-CA" b="0" i="0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edgeR</a:t>
            </a:r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: a Bioconductor package for differential expression analysis of digital gene expression data.” </a:t>
            </a:r>
            <a:r>
              <a:rPr lang="en-CA" b="0" i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Bioinformatics (Oxford, England)</a:t>
            </a:r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 vol. 26,1 (2010): 139-40. doi:10.1093/bioinformatics/btp616</a:t>
            </a:r>
            <a:endParaRPr lang="en-CA" dirty="0">
              <a:solidFill>
                <a:srgbClr val="303030"/>
              </a:solidFill>
              <a:latin typeface="arial" panose="020B0604020202020204" pitchFamily="34" charset="0"/>
            </a:endParaRPr>
          </a:p>
          <a:p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  <a:hlinkClick r:id="rId3"/>
              </a:rPr>
              <a:t>https://www.ncbi.nlm.nih.gov/pmc/articles/PMC2796818/</a:t>
            </a:r>
            <a:endParaRPr lang="en-CA" b="0" i="0" dirty="0">
              <a:solidFill>
                <a:srgbClr val="303030"/>
              </a:solidFill>
              <a:effectLst/>
              <a:latin typeface="arial" panose="020B0604020202020204" pitchFamily="34" charset="0"/>
            </a:endParaRPr>
          </a:p>
          <a:p>
            <a:endParaRPr lang="en-CA" b="0" i="0" dirty="0">
              <a:solidFill>
                <a:srgbClr val="303030"/>
              </a:solidFill>
              <a:effectLst/>
              <a:latin typeface="arial" panose="020B0604020202020204" pitchFamily="34" charset="0"/>
            </a:endParaRPr>
          </a:p>
          <a:p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McCarthy, Davis J et al. “Differential expression analysis of multifactor RNA-Seq experiments with respect to biological variation.” </a:t>
            </a:r>
            <a:r>
              <a:rPr lang="en-CA" b="0" i="1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Nucleic acids research</a:t>
            </a:r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 vol. 40,10 (2012): 4288-97. doi:10.1093/</a:t>
            </a:r>
            <a:r>
              <a:rPr lang="en-CA" b="0" i="0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nar</a:t>
            </a:r>
            <a:r>
              <a:rPr lang="en-CA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/gks042</a:t>
            </a:r>
          </a:p>
          <a:p>
            <a:r>
              <a:rPr lang="en-CA" dirty="0">
                <a:hlinkClick r:id="rId4"/>
              </a:rPr>
              <a:t>https://www.ncbi.nlm.nih.gov/pmc/articles/PMC3378882/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88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</a:t>
            </a:r>
            <a:r>
              <a:rPr lang="en-US" dirty="0" err="1"/>
              <a:t>calcNormFactors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4F7A74-7873-4AD3-8444-56993BA9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4324350"/>
          </a:xfrm>
        </p:spPr>
        <p:txBody>
          <a:bodyPr>
            <a:normAutofit fontScale="92500"/>
          </a:bodyPr>
          <a:lstStyle/>
          <a:p>
            <a:r>
              <a:rPr lang="en-US" dirty="0"/>
              <a:t>Scale the lib size to minimize log-FC between samples</a:t>
            </a:r>
          </a:p>
          <a:p>
            <a:r>
              <a:rPr lang="en-US" dirty="0"/>
              <a:t>Assumption: more than half of genes are NOT DE</a:t>
            </a:r>
          </a:p>
          <a:p>
            <a:r>
              <a:rPr lang="en-US" dirty="0"/>
              <a:t>Avoids under-sampling problems when a few genes make up the majority of reads</a:t>
            </a:r>
          </a:p>
          <a:p>
            <a:r>
              <a:rPr lang="en-US" dirty="0"/>
              <a:t>Trimmed mean of M-values (TMM)</a:t>
            </a:r>
          </a:p>
          <a:p>
            <a:pPr marL="530352" lvl="1" indent="0">
              <a:buNone/>
            </a:pPr>
            <a:r>
              <a:rPr lang="en-US" dirty="0"/>
              <a:t>Pairwise comparison of two samples, for all genes, what is the relation between the # of counts of a gene and the total number of counts of the sample?</a:t>
            </a:r>
          </a:p>
          <a:p>
            <a:pPr marL="530352" lvl="1" indent="0">
              <a:buNone/>
            </a:pPr>
            <a:r>
              <a:rPr lang="en-CA" sz="1700" b="0" dirty="0">
                <a:solidFill>
                  <a:srgbClr val="303030"/>
                </a:solidFill>
                <a:effectLst/>
                <a:latin typeface="+mj-lt"/>
              </a:rPr>
              <a:t>Robinson, Mark D, and Alicia </a:t>
            </a:r>
            <a:r>
              <a:rPr lang="en-CA" sz="1700" b="0" dirty="0" err="1">
                <a:solidFill>
                  <a:srgbClr val="303030"/>
                </a:solidFill>
                <a:effectLst/>
                <a:latin typeface="+mj-lt"/>
              </a:rPr>
              <a:t>Oshlack</a:t>
            </a:r>
            <a:r>
              <a:rPr lang="en-CA" sz="1700" b="0" dirty="0">
                <a:solidFill>
                  <a:srgbClr val="303030"/>
                </a:solidFill>
                <a:effectLst/>
                <a:latin typeface="+mj-lt"/>
              </a:rPr>
              <a:t>. “A scaling normalization method for differential expression analysis of RNA-seq data.” Genome biology vol. 11,3 (2010): R25. doi:10.1186/gb-2010-11-3-r25</a:t>
            </a:r>
          </a:p>
          <a:p>
            <a:pPr marL="530352" lvl="1" indent="0">
              <a:buNone/>
            </a:pPr>
            <a:r>
              <a:rPr lang="en-US" sz="1700" dirty="0">
                <a:latin typeface="+mj-lt"/>
              </a:rPr>
              <a:t>https://www.ncbi.nlm.nih.gov/pmc/articles/PMC2864565/</a:t>
            </a:r>
          </a:p>
          <a:p>
            <a:r>
              <a:rPr lang="en-US" dirty="0"/>
              <a:t>Effective lib size = lib size * scaling factor</a:t>
            </a:r>
          </a:p>
          <a:p>
            <a:pPr marL="530352" lvl="1" indent="0">
              <a:buNone/>
            </a:pPr>
            <a:r>
              <a:rPr lang="en-US" dirty="0"/>
              <a:t>-&gt; scaling factor &lt; 1: high counts on few genes, lib size is reduced, upscaling of counts</a:t>
            </a:r>
          </a:p>
          <a:p>
            <a:pPr marL="530352" lvl="1" indent="0">
              <a:buNone/>
            </a:pPr>
            <a:r>
              <a:rPr lang="en-US" dirty="0"/>
              <a:t>-&gt; scaling factor &gt; 1: lib size is increased, downscaling of counts</a:t>
            </a:r>
          </a:p>
        </p:txBody>
      </p:sp>
    </p:spTree>
    <p:extLst>
      <p:ext uri="{BB962C8B-B14F-4D97-AF65-F5344CB8AC3E}">
        <p14:creationId xmlns:p14="http://schemas.microsoft.com/office/powerpoint/2010/main" val="216747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8832"/>
            <a:ext cx="9601200" cy="1485900"/>
          </a:xfrm>
        </p:spPr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BCV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64F7A74-7873-4AD3-8444-56993BA9E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588" y="921782"/>
                <a:ext cx="10229850" cy="53792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Relationship between the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𝑔𝑖</m:t>
                        </m:r>
                      </m:sub>
                    </m:sSub>
                  </m:oMath>
                </a14:m>
                <a:r>
                  <a:rPr lang="en-US" dirty="0"/>
                  <a:t> of the total reads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CA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𝑔𝑖</m:t>
                        </m:r>
                      </m:sub>
                    </m:sSub>
                  </m:oMath>
                </a14:m>
                <a:r>
                  <a:rPr lang="en-CA" dirty="0"/>
                  <a:t> for repeated sequencing of the same sample ~ Poisson distribution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As sequencing depth → ∞, TCV should ↓ and BCV should ~</a:t>
                </a:r>
              </a:p>
              <a:p>
                <a:r>
                  <a:rPr lang="en-CA" dirty="0"/>
                  <a:t>Assumption: true gene abundance ~ Gamma distribution</a:t>
                </a:r>
              </a:p>
              <a:p>
                <a:pPr marL="0" indent="0">
                  <a:buNone/>
                </a:pPr>
                <a:r>
                  <a:rPr lang="en-CA" dirty="0"/>
                  <a:t>	-&gt; read counts ~ negative binomial probability law</a:t>
                </a:r>
              </a:p>
              <a:p>
                <a:r>
                  <a:rPr lang="en-US" dirty="0"/>
                  <a:t>BCV approximated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rad>
                  </m:oMath>
                </a14:m>
                <a:r>
                  <a:rPr lang="en-CA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 is the dispersion</a:t>
                </a:r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64F7A74-7873-4AD3-8444-56993BA9E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588" y="921782"/>
                <a:ext cx="10229850" cy="5379244"/>
              </a:xfrm>
              <a:blipFill>
                <a:blip r:embed="rId2"/>
                <a:stretch>
                  <a:fillRect l="-536" t="-906" b="-1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043536A8-B7EF-4039-9B57-6F76AA37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87" y="1328176"/>
            <a:ext cx="2733093" cy="4625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B5FF6E-33C2-46F7-988A-4A78C60F9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09" y="2301941"/>
            <a:ext cx="7105780" cy="135023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DDB92B4-217B-4944-A49F-255E5663CC02}"/>
              </a:ext>
            </a:extLst>
          </p:cNvPr>
          <p:cNvSpPr txBox="1"/>
          <p:nvPr/>
        </p:nvSpPr>
        <p:spPr>
          <a:xfrm>
            <a:off x="6027233" y="3778144"/>
            <a:ext cx="307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CV</a:t>
            </a:r>
            <a:r>
              <a:rPr lang="en-US" baseline="30000" dirty="0"/>
              <a:t>2</a:t>
            </a:r>
            <a:r>
              <a:rPr lang="en-US" dirty="0"/>
              <a:t> + biological CV</a:t>
            </a:r>
            <a:r>
              <a:rPr lang="en-US" baseline="30000" dirty="0"/>
              <a:t>2</a:t>
            </a:r>
          </a:p>
          <a:p>
            <a:r>
              <a:rPr lang="en-US" dirty="0"/>
              <a:t>(CV: coefficient of variation)</a:t>
            </a:r>
            <a:endParaRPr lang="en-CA" dirty="0"/>
          </a:p>
        </p:txBody>
      </p:sp>
      <p:sp>
        <p:nvSpPr>
          <p:cNvPr id="14" name="Flèche : angle droit 13">
            <a:extLst>
              <a:ext uri="{FF2B5EF4-FFF2-40B4-BE49-F238E27FC236}">
                <a16:creationId xmlns:a16="http://schemas.microsoft.com/office/drawing/2014/main" id="{E0538242-6B1C-4F1B-9751-46CA3AEDD884}"/>
              </a:ext>
            </a:extLst>
          </p:cNvPr>
          <p:cNvSpPr/>
          <p:nvPr/>
        </p:nvSpPr>
        <p:spPr>
          <a:xfrm rot="5400000">
            <a:off x="5603676" y="3597476"/>
            <a:ext cx="510775" cy="4738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57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8832"/>
            <a:ext cx="9601200" cy="1485900"/>
          </a:xfrm>
        </p:spPr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BCV</a:t>
            </a:r>
            <a:endParaRPr lang="en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4F7A74-7873-4AD3-8444-56993BA9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756"/>
            <a:ext cx="10229850" cy="4914899"/>
          </a:xfrm>
        </p:spPr>
        <p:txBody>
          <a:bodyPr>
            <a:normAutofit/>
          </a:bodyPr>
          <a:lstStyle/>
          <a:p>
            <a:r>
              <a:rPr lang="en-CA" dirty="0"/>
              <a:t>Common dispersion estimate</a:t>
            </a:r>
          </a:p>
          <a:p>
            <a:pPr marL="530352" lvl="1" indent="0">
              <a:buNone/>
            </a:pPr>
            <a:r>
              <a:rPr lang="en-CA" dirty="0"/>
              <a:t>All genes have the same dispersion</a:t>
            </a:r>
          </a:p>
          <a:p>
            <a:r>
              <a:rPr lang="en-CA" dirty="0"/>
              <a:t>Trended dispersion estimate</a:t>
            </a:r>
          </a:p>
          <a:p>
            <a:pPr marL="530352" lvl="1" indent="0">
              <a:buNone/>
            </a:pPr>
            <a:r>
              <a:rPr lang="en-CA" dirty="0"/>
              <a:t>Smooth function dependent on gene counts</a:t>
            </a:r>
          </a:p>
          <a:p>
            <a:pPr marL="530352" lvl="1" indent="0">
              <a:buNone/>
            </a:pPr>
            <a:r>
              <a:rPr lang="en-CA" dirty="0"/>
              <a:t>Common dispersion for bins of genes with similar expression -&gt; loess curve</a:t>
            </a:r>
          </a:p>
          <a:p>
            <a:r>
              <a:rPr lang="en-CA" dirty="0" err="1"/>
              <a:t>Genewise</a:t>
            </a:r>
            <a:r>
              <a:rPr lang="en-CA" dirty="0"/>
              <a:t>/tagwise dispersion estimate</a:t>
            </a:r>
          </a:p>
          <a:p>
            <a:pPr marL="530352" lvl="1" indent="0">
              <a:buNone/>
            </a:pPr>
            <a:r>
              <a:rPr lang="en-CA" dirty="0"/>
              <a:t>Genes have their own dispersion, dependent on gene length, sequence, expression level and/or function</a:t>
            </a:r>
          </a:p>
          <a:p>
            <a:pPr marL="530352" lvl="1" indent="0">
              <a:buNone/>
            </a:pPr>
            <a:r>
              <a:rPr lang="en-CA" dirty="0"/>
              <a:t>Compromise between common dispersion and fully-individual dispersion by using a weighted likelihood empirical Bayes approach</a:t>
            </a:r>
          </a:p>
          <a:p>
            <a:pPr marL="530352" lvl="1" indent="0">
              <a:buNone/>
            </a:pPr>
            <a:r>
              <a:rPr lang="en-CA" dirty="0"/>
              <a:t>Difficult (low-count) genes’ dispersion will tend towards common dispersion</a:t>
            </a:r>
          </a:p>
          <a:p>
            <a:r>
              <a:rPr lang="en-CA" dirty="0" err="1"/>
              <a:t>estimateDisp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754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5B7F8-0070-465E-92B8-844D9A3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quasi negative binomial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BDE40-7514-4DC7-8096-5B8DABF7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that better captures gene-specific BCV and TCV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Empirical Bayes approach to compensate # replicates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Only 1 factor</a:t>
            </a:r>
          </a:p>
          <a:p>
            <a:r>
              <a:rPr lang="en-US" dirty="0" err="1"/>
              <a:t>exactTest</a:t>
            </a:r>
            <a:r>
              <a:rPr lang="en-US" dirty="0"/>
              <a:t>()</a:t>
            </a:r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5781E4-7265-4EE6-AD80-FB129DC4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69" y="2805088"/>
            <a:ext cx="3295995" cy="4867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21F8FA-0F41-41F0-BA9E-D60B32CC1167}"/>
              </a:ext>
            </a:extLst>
          </p:cNvPr>
          <p:cNvSpPr txBox="1"/>
          <p:nvPr/>
        </p:nvSpPr>
        <p:spPr>
          <a:xfrm>
            <a:off x="7185473" y="3429000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parameter</a:t>
            </a:r>
            <a:endParaRPr lang="en-CA" dirty="0"/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DDEDB79C-4E84-4F94-AE68-E513CF6502CF}"/>
              </a:ext>
            </a:extLst>
          </p:cNvPr>
          <p:cNvSpPr/>
          <p:nvPr/>
        </p:nvSpPr>
        <p:spPr>
          <a:xfrm rot="5400000">
            <a:off x="6761916" y="3248332"/>
            <a:ext cx="510775" cy="4738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69AF23-FC94-4D71-901B-499D3C72E6A3}"/>
              </a:ext>
            </a:extLst>
          </p:cNvPr>
          <p:cNvSpPr txBox="1"/>
          <p:nvPr/>
        </p:nvSpPr>
        <p:spPr>
          <a:xfrm>
            <a:off x="3773185" y="3371322"/>
            <a:ext cx="14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Gene-specific</a:t>
            </a:r>
            <a:endParaRPr lang="en-CA" dirty="0"/>
          </a:p>
        </p:txBody>
      </p:sp>
      <p:sp>
        <p:nvSpPr>
          <p:cNvPr id="11" name="Flèche : angle droit 10">
            <a:extLst>
              <a:ext uri="{FF2B5EF4-FFF2-40B4-BE49-F238E27FC236}">
                <a16:creationId xmlns:a16="http://schemas.microsoft.com/office/drawing/2014/main" id="{91F4A713-86DD-4480-A0C9-C9265636C5FB}"/>
              </a:ext>
            </a:extLst>
          </p:cNvPr>
          <p:cNvSpPr/>
          <p:nvPr/>
        </p:nvSpPr>
        <p:spPr>
          <a:xfrm rot="5400000" flipV="1">
            <a:off x="5359473" y="3220199"/>
            <a:ext cx="454508" cy="4738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78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Generalized linear models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64F7A74-7873-4AD3-8444-56993BA9E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9601200" cy="43967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 or more factors</a:t>
                </a:r>
              </a:p>
              <a:p>
                <a:r>
                  <a:rPr lang="en-US" dirty="0"/>
                  <a:t>Linear models for non-normal data</a:t>
                </a:r>
              </a:p>
              <a:p>
                <a:r>
                  <a:rPr lang="en-US" dirty="0"/>
                  <a:t>Mean-variance relationship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 we can deduce the variance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Quasi-likelihood F-test: </a:t>
                </a:r>
                <a:r>
                  <a:rPr lang="en-US" dirty="0" err="1"/>
                  <a:t>glmQLFit</a:t>
                </a:r>
                <a:r>
                  <a:rPr lang="en-US" dirty="0"/>
                  <a:t>() -&gt; </a:t>
                </a:r>
                <a:r>
                  <a:rPr lang="en-US" dirty="0" err="1"/>
                  <a:t>glmQLFTest</a:t>
                </a:r>
                <a:r>
                  <a:rPr lang="en-US" dirty="0"/>
                  <a:t>()</a:t>
                </a:r>
              </a:p>
              <a:p>
                <a:pPr marL="530352" lvl="1" indent="0">
                  <a:buNone/>
                </a:pPr>
                <a:r>
                  <a:rPr lang="en-US" dirty="0"/>
                  <a:t>Reflects uncertainty in estimating the dispersion, more robust and reliable error rate with small number of replicates</a:t>
                </a:r>
              </a:p>
              <a:p>
                <a:r>
                  <a:rPr lang="en-US" dirty="0"/>
                  <a:t>Likelihood ratio test: </a:t>
                </a:r>
                <a:r>
                  <a:rPr lang="en-US" dirty="0" err="1"/>
                  <a:t>glmFit</a:t>
                </a:r>
                <a:r>
                  <a:rPr lang="en-US" dirty="0"/>
                  <a:t>() -&gt; </a:t>
                </a:r>
                <a:r>
                  <a:rPr lang="en-US" dirty="0" err="1"/>
                  <a:t>glmLRT</a:t>
                </a:r>
                <a:r>
                  <a:rPr lang="en-US" dirty="0"/>
                  <a:t>()</a:t>
                </a:r>
                <a:endParaRPr lang="en-CA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664F7A74-7873-4AD3-8444-56993BA9E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9601200" cy="4396740"/>
              </a:xfrm>
              <a:blipFill>
                <a:blip r:embed="rId2"/>
                <a:stretch>
                  <a:fillRect l="-571" t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41910CA-322E-4AEC-B075-39870C9CD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7" t="-1181" b="70707"/>
          <a:stretch/>
        </p:blipFill>
        <p:spPr>
          <a:xfrm>
            <a:off x="3665219" y="3425190"/>
            <a:ext cx="547522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pipeline</a:t>
            </a:r>
            <a:endParaRPr lang="en-CA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AB70EE62-3AC9-4434-A774-2F9C44E76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92865"/>
              </p:ext>
            </p:extLst>
          </p:nvPr>
        </p:nvGraphicFramePr>
        <p:xfrm>
          <a:off x="1371600" y="1790700"/>
          <a:ext cx="10363200" cy="3876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895010712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0530697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63201259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Preparation (all steps are required)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DGEList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right object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057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filterByExpr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interference from low-count genes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2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calcNormFactors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effective lib size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0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model.matrix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groups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estimateDisp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 dispersion estimate (required for variance estimate)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1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Fitting and testing (chose one)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exactTest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factor only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80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glmQLFit</a:t>
                      </a:r>
                      <a:r>
                        <a:rPr lang="en-US" dirty="0"/>
                        <a:t>() + </a:t>
                      </a:r>
                      <a:r>
                        <a:rPr lang="en-US" dirty="0" err="1"/>
                        <a:t>glmQLFTest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 factors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34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glmFit</a:t>
                      </a:r>
                      <a:r>
                        <a:rPr lang="en-US" dirty="0"/>
                        <a:t>() + </a:t>
                      </a:r>
                      <a:r>
                        <a:rPr lang="en-US" dirty="0" err="1"/>
                        <a:t>glmLRT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replicates?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topTags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DEGs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2B133-2E47-4843-89A5-CF00A16DD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10070"/>
            <a:ext cx="8361229" cy="1015706"/>
          </a:xfrm>
        </p:spPr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273CB-39A6-4C24-AC88-BA2FCBC8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2095500"/>
            <a:ext cx="8595360" cy="36347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Assemblies determine coordinates</a:t>
            </a:r>
          </a:p>
          <a:p>
            <a:pPr algn="l"/>
            <a:r>
              <a:rPr lang="en-US" dirty="0"/>
              <a:t>Lifting over is quick but less precise</a:t>
            </a:r>
          </a:p>
          <a:p>
            <a:pPr algn="l"/>
            <a:r>
              <a:rPr lang="en-US" dirty="0"/>
              <a:t>Normalization can lead to false conclusions</a:t>
            </a:r>
          </a:p>
          <a:p>
            <a:pPr algn="l"/>
            <a:r>
              <a:rPr lang="en-US" dirty="0"/>
              <a:t>-&gt; chose a normalization according to the goal and assumptions</a:t>
            </a:r>
          </a:p>
          <a:p>
            <a:pPr algn="l"/>
            <a:r>
              <a:rPr lang="en-CA" dirty="0" err="1"/>
              <a:t>edgeR</a:t>
            </a:r>
            <a:r>
              <a:rPr lang="en-CA" dirty="0"/>
              <a:t> pipeline:</a:t>
            </a:r>
          </a:p>
          <a:p>
            <a:pPr algn="l"/>
            <a:r>
              <a:rPr lang="en-CA" dirty="0"/>
              <a:t>	- filter low counts</a:t>
            </a:r>
          </a:p>
          <a:p>
            <a:pPr algn="l"/>
            <a:r>
              <a:rPr lang="en-CA" dirty="0"/>
              <a:t>	- adjust effective lib size</a:t>
            </a:r>
          </a:p>
          <a:p>
            <a:pPr algn="l"/>
            <a:r>
              <a:rPr lang="en-CA" dirty="0"/>
              <a:t>	- estimate the dispersion</a:t>
            </a:r>
          </a:p>
          <a:p>
            <a:pPr algn="l"/>
            <a:r>
              <a:rPr lang="en-CA" dirty="0"/>
              <a:t>	- DEG analysis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25E7A08B-8374-4AE9-88EC-9FC1D16B7DD2}"/>
              </a:ext>
            </a:extLst>
          </p:cNvPr>
          <p:cNvSpPr/>
          <p:nvPr/>
        </p:nvSpPr>
        <p:spPr>
          <a:xfrm>
            <a:off x="6256020" y="4107180"/>
            <a:ext cx="754380" cy="154075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F59862-C1AA-48D2-9D2F-83114D8966B5}"/>
              </a:ext>
            </a:extLst>
          </p:cNvPr>
          <p:cNvSpPr txBox="1"/>
          <p:nvPr/>
        </p:nvSpPr>
        <p:spPr>
          <a:xfrm>
            <a:off x="7228615" y="4632225"/>
            <a:ext cx="88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Why?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Intro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Genomic data</a:t>
            </a:r>
          </a:p>
        </p:txBody>
      </p:sp>
    </p:spTree>
    <p:extLst>
      <p:ext uri="{BB962C8B-B14F-4D97-AF65-F5344CB8AC3E}">
        <p14:creationId xmlns:p14="http://schemas.microsoft.com/office/powerpoint/2010/main" val="16277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28" y="2231652"/>
            <a:ext cx="10757191" cy="4126285"/>
          </a:xfrm>
        </p:spPr>
        <p:txBody>
          <a:bodyPr>
            <a:normAutofit/>
          </a:bodyPr>
          <a:lstStyle/>
          <a:p>
            <a:r>
              <a:rPr lang="en-US" dirty="0"/>
              <a:t>Gene</a:t>
            </a:r>
          </a:p>
          <a:p>
            <a:r>
              <a:rPr lang="en-US" dirty="0"/>
              <a:t>Genome</a:t>
            </a:r>
          </a:p>
          <a:p>
            <a:r>
              <a:rPr lang="en-US" dirty="0"/>
              <a:t>Genetic vs genomic vs epigenetic</a:t>
            </a:r>
          </a:p>
          <a:p>
            <a:r>
              <a:rPr lang="en-US" dirty="0"/>
              <a:t>Sequencing reads</a:t>
            </a:r>
          </a:p>
          <a:p>
            <a:r>
              <a:rPr lang="en-US" dirty="0"/>
              <a:t>RNA-seq</a:t>
            </a:r>
          </a:p>
          <a:p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r>
              <a:rPr lang="en-US" dirty="0"/>
              <a:t>Technical replicate vs biological replicate</a:t>
            </a:r>
          </a:p>
          <a:p>
            <a:r>
              <a:rPr lang="en-US" dirty="0"/>
              <a:t>Expressing lengths in bp, kb, Mb</a:t>
            </a:r>
          </a:p>
        </p:txBody>
      </p:sp>
    </p:spTree>
    <p:extLst>
      <p:ext uri="{BB962C8B-B14F-4D97-AF65-F5344CB8AC3E}">
        <p14:creationId xmlns:p14="http://schemas.microsoft.com/office/powerpoint/2010/main" val="18900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Genomic coordinates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Assemblies –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liftOver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vs reprocessing –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biomaRt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28" y="2171700"/>
            <a:ext cx="5035047" cy="4000499"/>
          </a:xfrm>
        </p:spPr>
        <p:txBody>
          <a:bodyPr>
            <a:normAutofit/>
          </a:bodyPr>
          <a:lstStyle/>
          <a:p>
            <a:r>
              <a:rPr lang="en-US" dirty="0"/>
              <a:t>“Reference genome”</a:t>
            </a:r>
          </a:p>
          <a:p>
            <a:pPr lvl="1"/>
            <a:r>
              <a:rPr lang="en-US" dirty="0"/>
              <a:t>What determines the coordinates</a:t>
            </a:r>
          </a:p>
          <a:p>
            <a:r>
              <a:rPr lang="en-US" dirty="0"/>
              <a:t>Complete(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everything we now… until we know more</a:t>
            </a:r>
          </a:p>
          <a:p>
            <a:r>
              <a:rPr lang="en-US" dirty="0"/>
              <a:t>Main chromosomes + contigs</a:t>
            </a:r>
          </a:p>
          <a:p>
            <a:r>
              <a:rPr lang="en-US" dirty="0"/>
              <a:t>Haploid</a:t>
            </a:r>
          </a:p>
          <a:p>
            <a:pPr lvl="1"/>
            <a:r>
              <a:rPr lang="en-US" dirty="0"/>
              <a:t>Only one strand</a:t>
            </a:r>
          </a:p>
          <a:p>
            <a:pPr lvl="1"/>
            <a:r>
              <a:rPr lang="en-US" dirty="0"/>
              <a:t>! Reverse strand</a:t>
            </a:r>
          </a:p>
          <a:p>
            <a:pPr lvl="1"/>
            <a:r>
              <a:rPr lang="en-US" dirty="0"/>
              <a:t>Genes expressed as +/-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85A43-D85A-4E09-977F-2F4877F847C9}"/>
              </a:ext>
            </a:extLst>
          </p:cNvPr>
          <p:cNvSpPr txBox="1"/>
          <p:nvPr/>
        </p:nvSpPr>
        <p:spPr>
          <a:xfrm>
            <a:off x="6365682" y="2285999"/>
            <a:ext cx="5071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Chr1:</a:t>
            </a:r>
          </a:p>
          <a:p>
            <a:r>
              <a:rPr lang="en-US" dirty="0"/>
              <a:t>NNNNNNNATCGA</a:t>
            </a:r>
            <a:r>
              <a:rPr lang="en-US" dirty="0">
                <a:solidFill>
                  <a:srgbClr val="FF0000"/>
                </a:solidFill>
              </a:rPr>
              <a:t>CTA</a:t>
            </a:r>
            <a:r>
              <a:rPr lang="en-US" dirty="0"/>
              <a:t>TCGCGATGACAGTACGTANNNN</a:t>
            </a:r>
          </a:p>
          <a:p>
            <a:r>
              <a:rPr lang="en-US" dirty="0">
                <a:solidFill>
                  <a:srgbClr val="FF0000"/>
                </a:solidFill>
              </a:rPr>
              <a:t>CTA</a:t>
            </a:r>
            <a:r>
              <a:rPr lang="en-US" dirty="0"/>
              <a:t> is at chr1:13-15 (+)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5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28" y="2171700"/>
            <a:ext cx="5035047" cy="4000499"/>
          </a:xfrm>
        </p:spPr>
        <p:txBody>
          <a:bodyPr>
            <a:normAutofit/>
          </a:bodyPr>
          <a:lstStyle/>
          <a:p>
            <a:r>
              <a:rPr lang="en-US" dirty="0"/>
              <a:t>“Reference genome”</a:t>
            </a:r>
          </a:p>
          <a:p>
            <a:pPr lvl="1"/>
            <a:r>
              <a:rPr lang="en-US" dirty="0"/>
              <a:t>What determines the coordinates</a:t>
            </a:r>
          </a:p>
          <a:p>
            <a:r>
              <a:rPr lang="en-US" dirty="0"/>
              <a:t>Complete(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everything we now… until we know more</a:t>
            </a:r>
          </a:p>
          <a:p>
            <a:r>
              <a:rPr lang="en-US" dirty="0"/>
              <a:t>Main chromosomes + contigs</a:t>
            </a:r>
          </a:p>
          <a:p>
            <a:r>
              <a:rPr lang="en-US" dirty="0"/>
              <a:t>Haploid</a:t>
            </a:r>
          </a:p>
          <a:p>
            <a:pPr lvl="1"/>
            <a:r>
              <a:rPr lang="en-US" dirty="0"/>
              <a:t>Only one strand</a:t>
            </a:r>
          </a:p>
          <a:p>
            <a:pPr lvl="1"/>
            <a:r>
              <a:rPr lang="en-US" dirty="0"/>
              <a:t>! Reverse strand</a:t>
            </a:r>
          </a:p>
          <a:p>
            <a:pPr lvl="1"/>
            <a:r>
              <a:rPr lang="en-US" dirty="0"/>
              <a:t>Genes expressed as +/-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85A43-D85A-4E09-977F-2F4877F847C9}"/>
              </a:ext>
            </a:extLst>
          </p:cNvPr>
          <p:cNvSpPr txBox="1"/>
          <p:nvPr/>
        </p:nvSpPr>
        <p:spPr>
          <a:xfrm>
            <a:off x="6336268" y="2035968"/>
            <a:ext cx="5071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Chr1:</a:t>
            </a:r>
          </a:p>
          <a:p>
            <a:r>
              <a:rPr lang="en-US" dirty="0"/>
              <a:t>NNNNNNNATCGACTATCGC</a:t>
            </a:r>
            <a:r>
              <a:rPr lang="en-US" dirty="0">
                <a:solidFill>
                  <a:srgbClr val="0070C0"/>
                </a:solidFill>
              </a:rPr>
              <a:t>GATGACAGT</a:t>
            </a:r>
            <a:r>
              <a:rPr lang="en-US" dirty="0"/>
              <a:t>ACGTANNNN</a:t>
            </a:r>
          </a:p>
          <a:p>
            <a:endParaRPr lang="en-US" dirty="0"/>
          </a:p>
          <a:p>
            <a:r>
              <a:rPr lang="en-US" dirty="0"/>
              <a:t>Gene A coordinates: chr1:20-29 but reverse</a:t>
            </a:r>
          </a:p>
          <a:p>
            <a:endParaRPr lang="en-US" dirty="0"/>
          </a:p>
          <a:p>
            <a:r>
              <a:rPr lang="en-US" dirty="0"/>
              <a:t>NNNNNNNATCGACTATCGC</a:t>
            </a:r>
            <a:r>
              <a:rPr lang="en-US" dirty="0">
                <a:solidFill>
                  <a:srgbClr val="0070C0"/>
                </a:solidFill>
              </a:rPr>
              <a:t>GATGACAGT</a:t>
            </a:r>
            <a:r>
              <a:rPr lang="en-US" dirty="0"/>
              <a:t>ACGTANNNN</a:t>
            </a:r>
          </a:p>
          <a:p>
            <a:r>
              <a:rPr lang="en-US" dirty="0"/>
              <a:t>NNNNNNNTAGCTGATAGCG</a:t>
            </a:r>
            <a:r>
              <a:rPr lang="en-US" dirty="0">
                <a:solidFill>
                  <a:srgbClr val="FF0000"/>
                </a:solidFill>
              </a:rPr>
              <a:t>CTACTGTCA</a:t>
            </a:r>
            <a:r>
              <a:rPr lang="en-US" dirty="0"/>
              <a:t>TGCATNNNN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CA1546-E9F8-4472-9429-AA4D6B9A72C7}"/>
              </a:ext>
            </a:extLst>
          </p:cNvPr>
          <p:cNvSpPr txBox="1"/>
          <p:nvPr/>
        </p:nvSpPr>
        <p:spPr>
          <a:xfrm>
            <a:off x="9710827" y="4300537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331327-24A3-42C8-B597-2A5EB4B5A0C1}"/>
              </a:ext>
            </a:extLst>
          </p:cNvPr>
          <p:cNvSpPr txBox="1"/>
          <p:nvPr/>
        </p:nvSpPr>
        <p:spPr>
          <a:xfrm>
            <a:off x="8754730" y="430053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CA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8DDA10-C8D5-4A55-A935-065A10F98D60}"/>
              </a:ext>
            </a:extLst>
          </p:cNvPr>
          <p:cNvCxnSpPr/>
          <p:nvPr/>
        </p:nvCxnSpPr>
        <p:spPr>
          <a:xfrm flipV="1">
            <a:off x="10029825" y="4067293"/>
            <a:ext cx="0" cy="233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9002F69-987C-427C-B0F5-3B5BCFF57A55}"/>
              </a:ext>
            </a:extLst>
          </p:cNvPr>
          <p:cNvCxnSpPr/>
          <p:nvPr/>
        </p:nvCxnSpPr>
        <p:spPr>
          <a:xfrm flipV="1">
            <a:off x="9032210" y="4067293"/>
            <a:ext cx="0" cy="233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28" y="2231652"/>
            <a:ext cx="6463797" cy="3940547"/>
          </a:xfrm>
        </p:spPr>
        <p:txBody>
          <a:bodyPr>
            <a:normAutofit/>
          </a:bodyPr>
          <a:lstStyle/>
          <a:p>
            <a:r>
              <a:rPr lang="en-US" dirty="0"/>
              <a:t>GRCh37/hg19 (2009)</a:t>
            </a:r>
          </a:p>
          <a:p>
            <a:r>
              <a:rPr lang="en-US" dirty="0"/>
              <a:t>GRCh38/hg38</a:t>
            </a:r>
          </a:p>
          <a:p>
            <a:pPr lvl="1"/>
            <a:r>
              <a:rPr lang="en-US" dirty="0"/>
              <a:t>Updated with patches ex: GRCh38.p13 (2019)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GRCm37/MGSCv37/mm9 (2010)</a:t>
            </a:r>
          </a:p>
          <a:p>
            <a:r>
              <a:rPr lang="en-US" dirty="0"/>
              <a:t>GRCm38/mm10 (2012)</a:t>
            </a:r>
          </a:p>
          <a:p>
            <a:r>
              <a:rPr lang="en-US" dirty="0"/>
              <a:t>GRCm39/mm39 (2020)</a:t>
            </a:r>
          </a:p>
        </p:txBody>
      </p:sp>
    </p:spTree>
    <p:extLst>
      <p:ext uri="{BB962C8B-B14F-4D97-AF65-F5344CB8AC3E}">
        <p14:creationId xmlns:p14="http://schemas.microsoft.com/office/powerpoint/2010/main" val="207108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assemblies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8EF97-2B21-49D8-82EE-37DAE7BF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02573"/>
            <a:ext cx="4443984" cy="823912"/>
          </a:xfrm>
        </p:spPr>
        <p:txBody>
          <a:bodyPr/>
          <a:lstStyle/>
          <a:p>
            <a:r>
              <a:rPr lang="en-US" dirty="0" err="1"/>
              <a:t>liftOver</a:t>
            </a:r>
            <a:r>
              <a:rPr lang="en-US" dirty="0"/>
              <a:t> tool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66916"/>
            <a:ext cx="4443984" cy="3605284"/>
          </a:xfrm>
        </p:spPr>
        <p:txBody>
          <a:bodyPr>
            <a:normAutofit/>
          </a:bodyPr>
          <a:lstStyle/>
          <a:p>
            <a:r>
              <a:rPr lang="en-US" dirty="0"/>
              <a:t>Easy and quick</a:t>
            </a:r>
          </a:p>
          <a:p>
            <a:r>
              <a:rPr lang="en-US" dirty="0"/>
              <a:t>Dependent on format</a:t>
            </a:r>
          </a:p>
          <a:p>
            <a:r>
              <a:rPr lang="en-US" dirty="0"/>
              <a:t>Imperfect and less precise</a:t>
            </a:r>
          </a:p>
          <a:p>
            <a:r>
              <a:rPr lang="en-US" dirty="0"/>
              <a:t>Some regions have conflicts (split)</a:t>
            </a:r>
          </a:p>
          <a:p>
            <a:endParaRPr lang="en-US" dirty="0"/>
          </a:p>
          <a:p>
            <a:r>
              <a:rPr lang="en-US" dirty="0"/>
              <a:t>RNA-seq</a:t>
            </a:r>
          </a:p>
          <a:p>
            <a:r>
              <a:rPr lang="en-US" dirty="0" err="1"/>
              <a:t>ChIP</a:t>
            </a:r>
            <a:r>
              <a:rPr lang="en-US" dirty="0"/>
              <a:t>-seq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B55AF69-4DFC-439D-B5DD-745E56251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02573"/>
            <a:ext cx="4443984" cy="823912"/>
          </a:xfrm>
        </p:spPr>
        <p:txBody>
          <a:bodyPr/>
          <a:lstStyle/>
          <a:p>
            <a:r>
              <a:rPr lang="en-US" dirty="0"/>
              <a:t>Reprocessing</a:t>
            </a:r>
            <a:endParaRPr lang="en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D721048-207B-403B-B809-B604075D3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566916"/>
            <a:ext cx="4812117" cy="3769590"/>
          </a:xfrm>
        </p:spPr>
        <p:txBody>
          <a:bodyPr/>
          <a:lstStyle/>
          <a:p>
            <a:r>
              <a:rPr lang="en-US" dirty="0"/>
              <a:t>Can be long</a:t>
            </a:r>
          </a:p>
          <a:p>
            <a:r>
              <a:rPr lang="en-US" dirty="0"/>
              <a:t>Alignment is usually done in the first steps -&gt; longer but works every time</a:t>
            </a:r>
          </a:p>
          <a:p>
            <a:r>
              <a:rPr lang="en-US" dirty="0"/>
              <a:t>Harmonizes processing</a:t>
            </a:r>
          </a:p>
          <a:p>
            <a:endParaRPr lang="en-US" dirty="0"/>
          </a:p>
          <a:p>
            <a:r>
              <a:rPr lang="en-US" dirty="0"/>
              <a:t>SNPs</a:t>
            </a:r>
          </a:p>
          <a:p>
            <a:r>
              <a:rPr lang="en-US" dirty="0"/>
              <a:t>Hi-C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63869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7FC1DB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27513811F4F34D8F7926718A1F7DB5" ma:contentTypeVersion="2" ma:contentTypeDescription="Create a new document." ma:contentTypeScope="" ma:versionID="61729ae98a8c351b54c4c462b745d885">
  <xsd:schema xmlns:xsd="http://www.w3.org/2001/XMLSchema" xmlns:xs="http://www.w3.org/2001/XMLSchema" xmlns:p="http://schemas.microsoft.com/office/2006/metadata/properties" xmlns:ns3="d885d400-1640-4af5-bb37-985cb907040a" targetNamespace="http://schemas.microsoft.com/office/2006/metadata/properties" ma:root="true" ma:fieldsID="9d1c91df25e8d4a0cffd3c98b9dd6194" ns3:_="">
    <xsd:import namespace="d885d400-1640-4af5-bb37-985cb90704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d400-1640-4af5-bb37-985cb90704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64283F-E6B6-4E95-9264-392EAD9EF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2A211-66F0-4948-AC42-34B5724A0B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d400-1640-4af5-bb37-985cb90704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A87599-4F82-47C3-9AD5-5BA89264BBC5}">
  <ds:schemaRefs>
    <ds:schemaRef ds:uri="http://purl.org/dc/elements/1.1/"/>
    <ds:schemaRef ds:uri="http://schemas.microsoft.com/office/2006/metadata/properties"/>
    <ds:schemaRef ds:uri="d885d400-1640-4af5-bb37-985cb90704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10612</TotalTime>
  <Words>1416</Words>
  <Application>Microsoft Macintosh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</vt:lpstr>
      <vt:lpstr>Cambria Math</vt:lpstr>
      <vt:lpstr>Franklin Gothic Book</vt:lpstr>
      <vt:lpstr>Cadrage</vt:lpstr>
      <vt:lpstr>Precision Health Bootcamp</vt:lpstr>
      <vt:lpstr>Plan</vt:lpstr>
      <vt:lpstr>1- Intro</vt:lpstr>
      <vt:lpstr>Key words</vt:lpstr>
      <vt:lpstr>2- Genomic coordinates</vt:lpstr>
      <vt:lpstr>What is an assembly?</vt:lpstr>
      <vt:lpstr>What is an assembly?</vt:lpstr>
      <vt:lpstr>Common assemblies</vt:lpstr>
      <vt:lpstr>Using multiple assemblies</vt:lpstr>
      <vt:lpstr>3- Manipulating data</vt:lpstr>
      <vt:lpstr>DATA</vt:lpstr>
      <vt:lpstr>4- Normalization</vt:lpstr>
      <vt:lpstr>What is normalization? What is it for?</vt:lpstr>
      <vt:lpstr>What is normalization? What is it for?</vt:lpstr>
      <vt:lpstr>How to normalize?</vt:lpstr>
      <vt:lpstr>Normalization issues…</vt:lpstr>
      <vt:lpstr>Using replicates</vt:lpstr>
      <vt:lpstr>DEG normalization – general steps DESeq2 / edgeR</vt:lpstr>
      <vt:lpstr>edgeR</vt:lpstr>
      <vt:lpstr>edgeR</vt:lpstr>
      <vt:lpstr>edgeR – calcNormFactors()</vt:lpstr>
      <vt:lpstr>edgeR – BCV</vt:lpstr>
      <vt:lpstr>edgeR – BCV</vt:lpstr>
      <vt:lpstr>edgeR – quasi negative binomial</vt:lpstr>
      <vt:lpstr>edgeR – Generalized linear models</vt:lpstr>
      <vt:lpstr>edgeR – pipeline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Baguette</dc:creator>
  <cp:lastModifiedBy>Yixiao Zeng</cp:lastModifiedBy>
  <cp:revision>45</cp:revision>
  <dcterms:created xsi:type="dcterms:W3CDTF">2021-03-22T17:35:12Z</dcterms:created>
  <dcterms:modified xsi:type="dcterms:W3CDTF">2024-09-25T15:36:25Z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0x0101001027513811F4F34D8F7926718A1F7DB5</vt:lpwstr>
  </property>
</Properties>
</file>