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9"/>
  </p:handoutMasterIdLst>
  <p:sldIdLst>
    <p:sldId id="257" r:id="rId3"/>
    <p:sldId id="278" r:id="rId4"/>
    <p:sldId id="262" r:id="rId6"/>
    <p:sldId id="268" r:id="rId7"/>
    <p:sldId id="274" r:id="rId8"/>
    <p:sldId id="275" r:id="rId9"/>
    <p:sldId id="276" r:id="rId10"/>
    <p:sldId id="277" r:id="rId11"/>
    <p:sldId id="264" r:id="rId12"/>
    <p:sldId id="287" r:id="rId13"/>
    <p:sldId id="288" r:id="rId14"/>
    <p:sldId id="289" r:id="rId15"/>
    <p:sldId id="261" r:id="rId16"/>
    <p:sldId id="263" r:id="rId17"/>
    <p:sldId id="26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7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7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74.xml"/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75.xml"/><Relationship Id="rId4" Type="http://schemas.openxmlformats.org/officeDocument/2006/relationships/image" Target="../media/image20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9.wmf"/><Relationship Id="rId1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5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6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ags" Target="../tags/tag6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0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71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716530" y="1563370"/>
            <a:ext cx="6597015" cy="1876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 b="1">
                <a:latin typeface="宋体" panose="02010600030101010101" pitchFamily="2" charset="-122"/>
                <a:ea typeface="宋体" panose="02010600030101010101" pitchFamily="2" charset="-122"/>
              </a:rPr>
              <a:t>近两星期实验与研究总结</a:t>
            </a:r>
            <a:endParaRPr lang="zh-CN" altLang="en-US" sz="4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4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万盛华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36220" y="161925"/>
            <a:ext cx="51847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更近一步：综合训练，单独测试</a:t>
            </a:r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2275" y="984885"/>
            <a:ext cx="3305810" cy="51720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9285" y="984885"/>
            <a:ext cx="3345815" cy="52685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826510" y="1013460"/>
            <a:ext cx="442277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训练集：测试集 </a:t>
            </a:r>
            <a:r>
              <a:rPr lang="en-US" altLang="zh-CN" sz="2000" b="1"/>
              <a:t>= </a:t>
            </a:r>
            <a:r>
              <a:rPr lang="en-US" altLang="zh-CN" sz="2000" b="1">
                <a:solidFill>
                  <a:srgbClr val="FF0000"/>
                </a:solidFill>
              </a:rPr>
              <a:t>1</a:t>
            </a:r>
            <a:r>
              <a:rPr lang="zh-CN" altLang="en-US" sz="2000" b="1">
                <a:solidFill>
                  <a:srgbClr val="FF0000"/>
                </a:solidFill>
              </a:rPr>
              <a:t>：</a:t>
            </a:r>
            <a:r>
              <a:rPr lang="en-US" altLang="zh-CN" sz="2000" b="1">
                <a:solidFill>
                  <a:srgbClr val="FF0000"/>
                </a:solidFill>
              </a:rPr>
              <a:t>49</a:t>
            </a:r>
            <a:endParaRPr lang="en-US" altLang="zh-CN" sz="2000" b="1">
              <a:solidFill>
                <a:srgbClr val="FF0000"/>
              </a:solidFill>
            </a:endParaRPr>
          </a:p>
          <a:p>
            <a:endParaRPr lang="en-US" altLang="zh-CN" sz="2000" b="1"/>
          </a:p>
          <a:p>
            <a:r>
              <a:rPr lang="zh-CN" altLang="en-US" sz="2000" b="1"/>
              <a:t>训练集中</a:t>
            </a:r>
            <a:r>
              <a:rPr lang="en-US" altLang="zh-CN" sz="2000" b="1"/>
              <a:t>00</a:t>
            </a:r>
            <a:r>
              <a:rPr lang="zh-CN" altLang="en-US" sz="2000" b="1"/>
              <a:t>年样本：</a:t>
            </a:r>
            <a:r>
              <a:rPr lang="en-US" altLang="zh-CN" sz="2000" b="1"/>
              <a:t>04</a:t>
            </a:r>
            <a:r>
              <a:rPr lang="zh-CN" altLang="en-US" sz="2000" b="1"/>
              <a:t>年样本 </a:t>
            </a:r>
            <a:r>
              <a:rPr lang="en-US" altLang="zh-CN" sz="2000" b="1"/>
              <a:t>= </a:t>
            </a:r>
            <a:r>
              <a:rPr lang="en-US" altLang="zh-CN" sz="2000" b="1">
                <a:solidFill>
                  <a:srgbClr val="FF0000"/>
                </a:solidFill>
              </a:rPr>
              <a:t>1</a:t>
            </a:r>
            <a:r>
              <a:rPr lang="zh-CN" altLang="en-US" sz="2000" b="1">
                <a:solidFill>
                  <a:srgbClr val="FF0000"/>
                </a:solidFill>
              </a:rPr>
              <a:t>：</a:t>
            </a:r>
            <a:r>
              <a:rPr lang="en-US" altLang="zh-CN" sz="2000" b="1">
                <a:solidFill>
                  <a:srgbClr val="FF0000"/>
                </a:solidFill>
              </a:rPr>
              <a:t>1</a:t>
            </a:r>
            <a:endParaRPr lang="en-US" altLang="zh-CN" sz="2000" b="1">
              <a:solidFill>
                <a:srgbClr val="FF0000"/>
              </a:solidFill>
            </a:endParaRPr>
          </a:p>
          <a:p>
            <a:endParaRPr lang="en-US" altLang="zh-CN" sz="2000" b="1">
              <a:solidFill>
                <a:srgbClr val="FF0000"/>
              </a:solidFill>
            </a:endParaRPr>
          </a:p>
          <a:p>
            <a:r>
              <a:rPr lang="zh-CN" altLang="en-US" sz="2000" b="1">
                <a:solidFill>
                  <a:schemeClr val="tx1"/>
                </a:solidFill>
              </a:rPr>
              <a:t>测试集分别为</a:t>
            </a:r>
            <a:r>
              <a:rPr lang="en-US" altLang="zh-CN" sz="2000" b="1">
                <a:solidFill>
                  <a:schemeClr val="tx1"/>
                </a:solidFill>
              </a:rPr>
              <a:t>00</a:t>
            </a:r>
            <a:r>
              <a:rPr lang="zh-CN" altLang="en-US" sz="2000" b="1">
                <a:solidFill>
                  <a:schemeClr val="tx1"/>
                </a:solidFill>
              </a:rPr>
              <a:t>年和</a:t>
            </a:r>
            <a:r>
              <a:rPr lang="en-US" altLang="zh-CN" sz="2000" b="1">
                <a:solidFill>
                  <a:schemeClr val="tx1"/>
                </a:solidFill>
              </a:rPr>
              <a:t>04</a:t>
            </a:r>
            <a:r>
              <a:rPr lang="zh-CN" altLang="en-US" sz="2000" b="1">
                <a:solidFill>
                  <a:schemeClr val="tx1"/>
                </a:solidFill>
              </a:rPr>
              <a:t>年</a:t>
            </a:r>
            <a:endParaRPr lang="zh-CN" altLang="en-US" sz="2000" b="1">
              <a:solidFill>
                <a:schemeClr val="tx1"/>
              </a:solidFill>
            </a:endParaRPr>
          </a:p>
          <a:p>
            <a:endParaRPr lang="zh-CN" altLang="en-US" sz="2000" b="1">
              <a:solidFill>
                <a:schemeClr val="tx1"/>
              </a:solidFill>
            </a:endParaRPr>
          </a:p>
          <a:p>
            <a:r>
              <a:rPr lang="zh-CN" altLang="en-US" sz="2000" b="1">
                <a:solidFill>
                  <a:schemeClr val="tx1"/>
                </a:solidFill>
              </a:rPr>
              <a:t>效果</a:t>
            </a:r>
            <a:r>
              <a:rPr lang="en-US" altLang="zh-CN" sz="2000" b="1">
                <a:solidFill>
                  <a:schemeClr val="tx1"/>
                </a:solidFill>
              </a:rPr>
              <a:t>perfect</a:t>
            </a:r>
            <a:endParaRPr lang="en-US" altLang="zh-CN" sz="2000" b="1">
              <a:solidFill>
                <a:schemeClr val="tx1"/>
              </a:solidFill>
            </a:endParaRPr>
          </a:p>
          <a:p>
            <a:endParaRPr lang="en-US" altLang="zh-CN" sz="2000" b="1">
              <a:solidFill>
                <a:schemeClr val="tx1"/>
              </a:solidFill>
            </a:endParaRPr>
          </a:p>
          <a:p>
            <a:endParaRPr lang="en-US" altLang="zh-CN" sz="2000" b="1">
              <a:solidFill>
                <a:schemeClr val="tx1"/>
              </a:solidFill>
            </a:endParaRPr>
          </a:p>
          <a:p>
            <a:endParaRPr lang="en-US" altLang="zh-CN" sz="2000" b="1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85420"/>
            <a:ext cx="12165330" cy="7334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" y="1318895"/>
            <a:ext cx="2880360" cy="24815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0" y="1326515"/>
            <a:ext cx="2865120" cy="24809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095" y="1311910"/>
            <a:ext cx="2768600" cy="24961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7530" y="1327150"/>
            <a:ext cx="2717800" cy="24504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82295" y="4200525"/>
            <a:ext cx="97358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四期级联训练，训练集共用同一个，但是测试集为各自年份数据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总体比例为 单一年份训练集：其他年份训练集</a:t>
            </a:r>
            <a:r>
              <a:rPr lang="zh-CN" altLang="en-US"/>
              <a:t>：单一年份测试集</a:t>
            </a:r>
            <a:r>
              <a:rPr lang="en-US" altLang="zh-CN"/>
              <a:t>=1:3:196</a:t>
            </a:r>
            <a:endParaRPr lang="en-US" altLang="zh-CN"/>
          </a:p>
        </p:txBody>
      </p:sp>
    </p:spTree>
    <p:custDataLst>
      <p:tags r:id="rId6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901700" y="4500880"/>
            <a:ext cx="20453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00</a:t>
            </a:r>
            <a:r>
              <a:rPr lang="zh-CN" altLang="en-US" sz="2800"/>
              <a:t>年</a:t>
            </a:r>
            <a:endParaRPr lang="zh-CN" altLang="en-US" sz="2800"/>
          </a:p>
        </p:txBody>
      </p:sp>
      <p:sp>
        <p:nvSpPr>
          <p:cNvPr id="7" name="文本框 6"/>
          <p:cNvSpPr txBox="1"/>
          <p:nvPr/>
        </p:nvSpPr>
        <p:spPr>
          <a:xfrm>
            <a:off x="5293360" y="4441190"/>
            <a:ext cx="22053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04</a:t>
            </a:r>
            <a:r>
              <a:rPr lang="zh-CN" altLang="en-US" sz="2800"/>
              <a:t>年</a:t>
            </a:r>
            <a:endParaRPr lang="zh-CN" altLang="en-US" sz="2800"/>
          </a:p>
        </p:txBody>
      </p:sp>
      <p:sp>
        <p:nvSpPr>
          <p:cNvPr id="8" name="文本框 7"/>
          <p:cNvSpPr txBox="1"/>
          <p:nvPr/>
        </p:nvSpPr>
        <p:spPr>
          <a:xfrm>
            <a:off x="9112885" y="4441190"/>
            <a:ext cx="24568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09</a:t>
            </a:r>
            <a:r>
              <a:rPr lang="zh-CN" altLang="en-US" sz="2800"/>
              <a:t>年</a:t>
            </a:r>
            <a:endParaRPr lang="zh-CN" altLang="en-US" sz="2800"/>
          </a:p>
        </p:txBody>
      </p:sp>
      <p:sp>
        <p:nvSpPr>
          <p:cNvPr id="9" name="文本框 8"/>
          <p:cNvSpPr txBox="1"/>
          <p:nvPr/>
        </p:nvSpPr>
        <p:spPr>
          <a:xfrm>
            <a:off x="1372235" y="5233670"/>
            <a:ext cx="944753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ym typeface="+mn-ea"/>
              </a:rPr>
              <a:t>初步结论：首先选取的样本特征明显，聚类效果好，其次在学习到单一时期地物特征的同时，通过另一时期的样本泛化，有效避免了单一时刻的过拟合现象。</a:t>
            </a:r>
            <a:endParaRPr lang="zh-CN" altLang="en-US" b="1">
              <a:sym typeface="+mn-ea"/>
            </a:endParaRPr>
          </a:p>
          <a:p>
            <a:r>
              <a:rPr lang="zh-CN" altLang="en-US" b="1">
                <a:sym typeface="+mn-ea"/>
              </a:rPr>
              <a:t>基于此可以构建好的时间维度上的联合学习半监督模型，设计一个好的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损失函数和优化方法</a:t>
            </a:r>
            <a:r>
              <a:rPr lang="zh-CN" altLang="en-US" b="1">
                <a:sym typeface="+mn-ea"/>
              </a:rPr>
              <a:t>是下一步任务。</a:t>
            </a:r>
            <a:endParaRPr lang="zh-CN" altLang="en-US"/>
          </a:p>
        </p:txBody>
      </p:sp>
      <p:pic>
        <p:nvPicPr>
          <p:cNvPr id="12" name="图片 11" descr="000326clas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35585" y="-16510"/>
            <a:ext cx="4320540" cy="4281170"/>
          </a:xfrm>
          <a:prstGeom prst="rect">
            <a:avLst/>
          </a:prstGeom>
        </p:spPr>
      </p:pic>
      <p:pic>
        <p:nvPicPr>
          <p:cNvPr id="13" name="图片 12" descr="040121clas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535" y="-16510"/>
            <a:ext cx="4297045" cy="4247515"/>
          </a:xfrm>
          <a:prstGeom prst="rect">
            <a:avLst/>
          </a:prstGeom>
        </p:spPr>
      </p:pic>
      <p:pic>
        <p:nvPicPr>
          <p:cNvPr id="14" name="图片 13" descr="090618clas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6425" y="-16510"/>
            <a:ext cx="4229100" cy="421894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26085" y="4460875"/>
            <a:ext cx="312801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 </a:t>
            </a:r>
            <a:r>
              <a:rPr lang="zh-CN" altLang="en-US"/>
              <a:t>植被 绿色</a:t>
            </a:r>
            <a:endParaRPr lang="zh-CN" altLang="en-US"/>
          </a:p>
          <a:p>
            <a:r>
              <a:rPr lang="en-US" altLang="zh-CN"/>
              <a:t>1 </a:t>
            </a:r>
            <a:r>
              <a:rPr lang="zh-CN" altLang="en-US"/>
              <a:t>建筑物 黄色</a:t>
            </a:r>
            <a:endParaRPr lang="zh-CN" altLang="en-US"/>
          </a:p>
          <a:p>
            <a:r>
              <a:rPr lang="en-US" altLang="zh-CN"/>
              <a:t>2 </a:t>
            </a:r>
            <a:r>
              <a:rPr lang="zh-CN" altLang="en-US"/>
              <a:t>水体 蓝色</a:t>
            </a:r>
            <a:endParaRPr lang="zh-CN" altLang="en-US"/>
          </a:p>
          <a:p>
            <a:r>
              <a:rPr lang="en-US" altLang="zh-CN"/>
              <a:t>3 </a:t>
            </a:r>
            <a:r>
              <a:rPr lang="zh-CN" altLang="en-US"/>
              <a:t>道路 红</a:t>
            </a:r>
            <a:r>
              <a:rPr lang="zh-CN" altLang="en-US"/>
              <a:t>色</a:t>
            </a:r>
            <a:endParaRPr lang="zh-CN" altLang="en-US"/>
          </a:p>
          <a:p>
            <a:r>
              <a:rPr lang="en-US" altLang="zh-CN"/>
              <a:t>4 </a:t>
            </a:r>
            <a:r>
              <a:rPr lang="zh-CN" altLang="en-US"/>
              <a:t>裸地</a:t>
            </a:r>
            <a:r>
              <a:rPr lang="zh-CN" altLang="en-US"/>
              <a:t> 白色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6095" y="350520"/>
            <a:ext cx="101860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类别不平衡</a:t>
            </a:r>
            <a:r>
              <a:rPr lang="zh-CN" altLang="en-US"/>
              <a:t>带来的问题？</a:t>
            </a:r>
            <a:endParaRPr lang="zh-CN" altLang="en-US"/>
          </a:p>
          <a:p>
            <a:r>
              <a:rPr lang="zh-CN" altLang="en-US"/>
              <a:t>之前标注数据集的训练准确率低下的原因，损失函数采用交叉熵，模型找到了</a:t>
            </a:r>
            <a:r>
              <a:rPr lang="en-US" altLang="zh-CN"/>
              <a:t>trick</a:t>
            </a:r>
            <a:r>
              <a:rPr lang="zh-CN" altLang="en-US"/>
              <a:t>，倾向于把错误分配给占比较小的类别，这样使总的损失最小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06095" y="1572895"/>
            <a:ext cx="1069657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解决类别不平衡的问题？</a:t>
            </a:r>
            <a:endParaRPr lang="zh-CN" altLang="en-US"/>
          </a:p>
          <a:p>
            <a:r>
              <a:rPr lang="zh-CN" altLang="en-US" sz="2400" b="1">
                <a:solidFill>
                  <a:srgbClr val="FF0000"/>
                </a:solidFill>
              </a:rPr>
              <a:t>中频平衡</a:t>
            </a:r>
            <a:endParaRPr lang="zh-CN" altLang="en-US" sz="2400" b="1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训练两个FCN网络：一个采用标准交叉熵损失函数，另一个用中频平衡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（Badrinarayanan, Vijay, Alex Kendall, and Roberto Cipolla. "Segnet: A deep convolutional encoder-decoder architecture for image segmentation." IEEE transactions on pattern analysis and machine intelligence 39.12 (2017): 2481-2495.）</a:t>
            </a:r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11980" y="2593340"/>
          <a:ext cx="334772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1828800" imgH="431800" progId="Equation.KSEE3">
                  <p:embed/>
                </p:oleObj>
              </mc:Choice>
              <mc:Fallback>
                <p:oleObj name="" r:id="rId3" imgW="1828800" imgH="4318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11980" y="2593340"/>
                        <a:ext cx="3347720" cy="790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73100" y="690880"/>
            <a:ext cx="1036383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相关文献阅读：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Semantic Segmentation of Small Objects and Modeling of Uncertainty in Urban Remote Sensing Images Using Deep Convolutional Neural Networks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U-Net Based Semantic Segmentation Method for High Resolution Remote Sensing Image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Delving Deep into Rectifiers Surpassing Human-Level Performance on ImageNet Classification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Deep Convolutional Neural Network Design Patterns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Pyramid Attention Network for Semantic Segmentation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Deep Residual Learning for Image Recognition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>
                <a:sym typeface="+mn-ea"/>
              </a:rPr>
              <a:t>Segnet: A deep convolutional encoder-decoder architecture for image segmentation</a:t>
            </a:r>
            <a:endParaRPr lang="zh-CN" altLang="en-US"/>
          </a:p>
          <a:p>
            <a:pPr algn="l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70910" y="2414905"/>
            <a:ext cx="73952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7200">
                <a:latin typeface="宋体" panose="02010600030101010101" pitchFamily="2" charset="-122"/>
                <a:ea typeface="宋体" panose="02010600030101010101" pitchFamily="2" charset="-122"/>
              </a:rPr>
              <a:t>请老师指正</a:t>
            </a:r>
            <a:endParaRPr lang="zh-CN" altLang="en-US" sz="7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0720" y="570865"/>
            <a:ext cx="7066915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CNN+LSTM=LRCN</a:t>
            </a:r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    [CNN LSTMs are] a class of models that is both spatially and temporally deep, and has the flexibility to be applied to a variety of vision tasks involving sequential inputs and outputs</a:t>
            </a:r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— Long-term Recurrent Convolutional Networks for Visual Recognition and Description, 2015.</a:t>
            </a:r>
            <a:endParaRPr lang="en-US" altLang="zh-CN" sz="2400"/>
          </a:p>
        </p:txBody>
      </p:sp>
      <p:pic>
        <p:nvPicPr>
          <p:cNvPr id="2" name="图片 1" descr="Convolutional-Neural-Network-Long-Short-Term-Memory-Network-Archiectu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92210" y="0"/>
            <a:ext cx="2096770" cy="66154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76605" y="1102360"/>
            <a:ext cx="3449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backbone+context modeling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76605" y="501015"/>
            <a:ext cx="64973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</a:t>
            </a:r>
            <a:r>
              <a:rPr lang="en-US" altLang="zh-CN"/>
              <a:t>CNN</a:t>
            </a:r>
            <a:r>
              <a:rPr lang="zh-CN" altLang="en-US"/>
              <a:t>进一步理解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通过不同的卷积核对特征进行提取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46760" y="1824355"/>
            <a:ext cx="1021715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image</a:t>
            </a:r>
            <a:r>
              <a:rPr lang="zh-CN" altLang="en-US"/>
              <a:t>经过</a:t>
            </a:r>
            <a:r>
              <a:rPr lang="en-US" altLang="zh-CN"/>
              <a:t>conv kernel </a:t>
            </a:r>
            <a:r>
              <a:rPr lang="zh-CN" altLang="en-US"/>
              <a:t>得到 </a:t>
            </a:r>
            <a:r>
              <a:rPr lang="en-US" altLang="zh-CN"/>
              <a:t>feature map</a:t>
            </a:r>
            <a:r>
              <a:rPr lang="zh-CN" altLang="en-US"/>
              <a:t>，特征映射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根据卷积核的提取特征，在</a:t>
            </a:r>
            <a:r>
              <a:rPr lang="en-US" altLang="zh-CN"/>
              <a:t>feature map</a:t>
            </a:r>
            <a:r>
              <a:rPr lang="zh-CN" altLang="en-US"/>
              <a:t>上不同的地方有不同的响应程度，响应越高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在内积结果上再取局部最大值，即</a:t>
            </a:r>
            <a:r>
              <a:rPr lang="en-US" altLang="zh-CN"/>
              <a:t>maxpooling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卷积层</a:t>
            </a:r>
            <a:r>
              <a:rPr lang="en-US" altLang="zh-CN"/>
              <a:t>+</a:t>
            </a:r>
            <a:r>
              <a:rPr lang="zh-CN" altLang="en-US"/>
              <a:t>池化层实现了特征提取的功能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卷积核</a:t>
            </a:r>
            <a:r>
              <a:rPr lang="zh-CN" altLang="en-US">
                <a:solidFill>
                  <a:schemeClr val="tx1"/>
                </a:solidFill>
              </a:rPr>
              <a:t>非常重要，通过</a:t>
            </a:r>
            <a:r>
              <a:rPr lang="en-US" altLang="zh-CN">
                <a:solidFill>
                  <a:schemeClr val="tx1"/>
                </a:solidFill>
              </a:rPr>
              <a:t>BP</a:t>
            </a:r>
            <a:r>
              <a:rPr lang="zh-CN" altLang="en-US">
                <a:solidFill>
                  <a:schemeClr val="tx1"/>
                </a:solidFill>
              </a:rPr>
              <a:t>来增加有效提取特征的</a:t>
            </a:r>
            <a:r>
              <a:rPr lang="zh-CN" altLang="en-US">
                <a:solidFill>
                  <a:schemeClr val="tx1"/>
                </a:solidFill>
              </a:rPr>
              <a:t>卷积核的权重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96925" y="350520"/>
            <a:ext cx="1031621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CNN</a:t>
            </a:r>
            <a:r>
              <a:rPr lang="zh-CN" altLang="en-US"/>
              <a:t>架构设计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图像分割任务需要针对单个像元生成预测标签，不能像分类网络一样只做下采样生成单一标签的架构，需要下采样和上采样分别进行，分割网络常设计成对称结构，这样最后做特征提取的</a:t>
            </a:r>
            <a:r>
              <a:rPr lang="en-US" altLang="zh-CN"/>
              <a:t>feature map</a:t>
            </a:r>
            <a:r>
              <a:rPr lang="zh-CN" altLang="en-US"/>
              <a:t>会和</a:t>
            </a:r>
            <a:r>
              <a:rPr lang="en-US" altLang="zh-CN"/>
              <a:t>label</a:t>
            </a:r>
            <a:r>
              <a:rPr lang="zh-CN" altLang="en-US"/>
              <a:t>建立一一对应，这就是</a:t>
            </a:r>
            <a:r>
              <a:rPr lang="en-US" altLang="zh-CN"/>
              <a:t>FCN</a:t>
            </a:r>
            <a:r>
              <a:rPr lang="zh-CN" altLang="en-US"/>
              <a:t>全卷积神经网络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06780" y="2114550"/>
            <a:ext cx="102374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目前用于遥感中较好的模型</a:t>
            </a:r>
            <a:r>
              <a:rPr lang="en-US" altLang="zh-CN"/>
              <a:t>Segnet</a:t>
            </a:r>
            <a:r>
              <a:rPr lang="zh-CN" altLang="en-US"/>
              <a:t>，呈完全对称架构，初始编码过程完全提取特征，在池化的时候保留最大值的位置信息，使得在解码恢复特征的时候不造成图像信息偏移。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（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Segnet: A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deep convolutional encoder-decoder architecture for image segmentation</a:t>
            </a:r>
            <a:r>
              <a:rPr lang="zh-CN" altLang="en-US">
                <a:solidFill>
                  <a:srgbClr val="FF0000"/>
                </a:solidFill>
              </a:rPr>
              <a:t>）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6780" y="3488690"/>
            <a:ext cx="100164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原图被随机切割，数据增强，</a:t>
            </a:r>
            <a:r>
              <a:rPr lang="en-US" altLang="zh-CN"/>
              <a:t>400x400</a:t>
            </a:r>
            <a:r>
              <a:rPr lang="zh-CN" altLang="en-US"/>
              <a:t>全图标记数据被分成</a:t>
            </a:r>
            <a:r>
              <a:rPr lang="en-US" altLang="zh-CN"/>
              <a:t>4000</a:t>
            </a:r>
            <a:r>
              <a:rPr lang="zh-CN" altLang="en-US"/>
              <a:t>个</a:t>
            </a:r>
            <a:r>
              <a:rPr lang="en-US" altLang="zh-CN"/>
              <a:t>32x32</a:t>
            </a:r>
            <a:r>
              <a:rPr lang="zh-CN" altLang="en-US"/>
              <a:t>的样本图片，按照</a:t>
            </a:r>
            <a:r>
              <a:rPr lang="en-US" altLang="zh-CN"/>
              <a:t>4</a:t>
            </a:r>
            <a:r>
              <a:rPr lang="zh-CN" altLang="en-US"/>
              <a:t>：</a:t>
            </a:r>
            <a:r>
              <a:rPr lang="en-US" altLang="zh-CN"/>
              <a:t>1</a:t>
            </a:r>
            <a:r>
              <a:rPr lang="zh-CN" altLang="en-US"/>
              <a:t>划分为训练集和测试集。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52805" y="1567815"/>
            <a:ext cx="8622030" cy="43268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78230" y="6065520"/>
            <a:ext cx="10085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更深的架构的确提升了训练集上的准确率，测试集上的准确率一直在</a:t>
            </a:r>
            <a:r>
              <a:rPr lang="en-US" altLang="zh-CN"/>
              <a:t>60%</a:t>
            </a:r>
            <a:r>
              <a:rPr lang="zh-CN" altLang="en-US"/>
              <a:t>，和之前全连接网络的准确率一致，有理由相性数据标注的不准确是造成模型性能无法提升的原因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604260" y="5574030"/>
            <a:ext cx="5454015" cy="42100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 descr="plot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" y="113030"/>
            <a:ext cx="6786245" cy="49091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023100" y="581025"/>
            <a:ext cx="46120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教科书式的过拟合！！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76275" y="309880"/>
            <a:ext cx="861250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我的思考：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如果样本是</a:t>
            </a:r>
            <a:r>
              <a:rPr lang="en-US" altLang="zh-CN" sz="2400"/>
              <a:t>{1</a:t>
            </a:r>
            <a:r>
              <a:rPr lang="zh-CN" altLang="en-US" sz="2400"/>
              <a:t>，</a:t>
            </a:r>
            <a:r>
              <a:rPr lang="en-US" altLang="zh-CN" sz="2400"/>
              <a:t>1</a:t>
            </a:r>
            <a:r>
              <a:rPr lang="zh-CN" altLang="en-US" sz="2400"/>
              <a:t>，</a:t>
            </a:r>
            <a:r>
              <a:rPr lang="en-US" altLang="zh-CN" sz="2400"/>
              <a:t>1</a:t>
            </a:r>
            <a:r>
              <a:rPr lang="zh-CN" altLang="en-US" sz="2400"/>
              <a:t>，</a:t>
            </a:r>
            <a:r>
              <a:rPr lang="en-US" altLang="zh-CN" sz="2400"/>
              <a:t>2</a:t>
            </a:r>
            <a:r>
              <a:rPr lang="zh-CN" altLang="en-US" sz="2400"/>
              <a:t>，</a:t>
            </a:r>
            <a:r>
              <a:rPr lang="en-US" altLang="zh-CN" sz="2400"/>
              <a:t>3</a:t>
            </a:r>
            <a:r>
              <a:rPr lang="zh-CN" altLang="en-US" sz="2400"/>
              <a:t>，</a:t>
            </a:r>
            <a:r>
              <a:rPr lang="en-US" altLang="zh-CN" sz="2400"/>
              <a:t>4</a:t>
            </a:r>
            <a:r>
              <a:rPr lang="zh-CN" altLang="en-US" sz="2400"/>
              <a:t>，</a:t>
            </a:r>
            <a:r>
              <a:rPr lang="en-US" altLang="zh-CN" sz="2400"/>
              <a:t>5}</a:t>
            </a:r>
            <a:r>
              <a:rPr lang="zh-CN" altLang="en-US" sz="2400"/>
              <a:t>，对应的标签是</a:t>
            </a:r>
            <a:r>
              <a:rPr lang="en-US" altLang="zh-CN" sz="2400"/>
              <a:t>{1</a:t>
            </a:r>
            <a:r>
              <a:rPr lang="zh-CN" altLang="en-US" sz="2400"/>
              <a:t>，</a:t>
            </a:r>
            <a:r>
              <a:rPr lang="en-US" altLang="zh-CN" sz="2400"/>
              <a:t>2</a:t>
            </a:r>
            <a:r>
              <a:rPr lang="zh-CN" altLang="en-US" sz="2400"/>
              <a:t>，</a:t>
            </a:r>
            <a:r>
              <a:rPr lang="en-US" altLang="zh-CN" sz="2400"/>
              <a:t>3</a:t>
            </a:r>
            <a:r>
              <a:rPr lang="zh-CN" altLang="en-US" sz="2400"/>
              <a:t>，</a:t>
            </a:r>
            <a:r>
              <a:rPr lang="en-US" altLang="zh-CN" sz="2400"/>
              <a:t>2</a:t>
            </a:r>
            <a:r>
              <a:rPr lang="zh-CN" altLang="en-US" sz="2400"/>
              <a:t>，</a:t>
            </a:r>
            <a:r>
              <a:rPr lang="en-US" altLang="zh-CN" sz="2400"/>
              <a:t>3</a:t>
            </a:r>
            <a:r>
              <a:rPr lang="zh-CN" altLang="en-US" sz="2400"/>
              <a:t>，</a:t>
            </a:r>
            <a:r>
              <a:rPr lang="en-US" altLang="zh-CN" sz="2400"/>
              <a:t>4</a:t>
            </a:r>
            <a:r>
              <a:rPr lang="zh-CN" altLang="en-US" sz="2400"/>
              <a:t>，</a:t>
            </a:r>
            <a:r>
              <a:rPr lang="en-US" altLang="zh-CN" sz="2400"/>
              <a:t>5}</a:t>
            </a:r>
            <a:endParaRPr lang="en-US" altLang="zh-CN" sz="2400"/>
          </a:p>
          <a:p>
            <a:r>
              <a:rPr lang="zh-CN" altLang="en-US" sz="2400"/>
              <a:t>那么模型在最小化损失的情况下最多学到的是</a:t>
            </a:r>
            <a:r>
              <a:rPr lang="en-US" altLang="zh-CN" sz="2400"/>
              <a:t>y=x</a:t>
            </a:r>
            <a:r>
              <a:rPr lang="zh-CN" altLang="en-US" sz="2400"/>
              <a:t>，在</a:t>
            </a:r>
            <a:r>
              <a:rPr lang="en-US" altLang="zh-CN" sz="2400"/>
              <a:t>x=1</a:t>
            </a:r>
            <a:r>
              <a:rPr lang="zh-CN" altLang="en-US" sz="2400"/>
              <a:t>上由于其对应多个</a:t>
            </a:r>
            <a:r>
              <a:rPr lang="en-US" altLang="zh-CN" sz="2400"/>
              <a:t>y</a:t>
            </a:r>
            <a:r>
              <a:rPr lang="zh-CN" altLang="en-US" sz="2400"/>
              <a:t>，所以无法准确学习，也就是说给定测试集</a:t>
            </a:r>
            <a:r>
              <a:rPr lang="en-US" altLang="zh-CN" sz="2400"/>
              <a:t>{1</a:t>
            </a:r>
            <a:r>
              <a:rPr lang="zh-CN" altLang="en-US" sz="2400"/>
              <a:t>，</a:t>
            </a:r>
            <a:r>
              <a:rPr lang="en-US" altLang="zh-CN" sz="2400"/>
              <a:t>2</a:t>
            </a:r>
            <a:r>
              <a:rPr lang="zh-CN" altLang="en-US" sz="2400"/>
              <a:t>，</a:t>
            </a:r>
            <a:r>
              <a:rPr lang="en-US" altLang="zh-CN" sz="2400"/>
              <a:t>3</a:t>
            </a:r>
            <a:r>
              <a:rPr lang="zh-CN" altLang="en-US" sz="2400"/>
              <a:t>，</a:t>
            </a:r>
            <a:r>
              <a:rPr lang="en-US" altLang="zh-CN" sz="2400"/>
              <a:t>4</a:t>
            </a:r>
            <a:r>
              <a:rPr lang="zh-CN" altLang="en-US" sz="2400"/>
              <a:t>，</a:t>
            </a:r>
            <a:r>
              <a:rPr lang="en-US" altLang="zh-CN" sz="2400"/>
              <a:t>5}</a:t>
            </a:r>
            <a:r>
              <a:rPr lang="zh-CN" altLang="en-US" sz="2400"/>
              <a:t>，最终准确率只能在</a:t>
            </a:r>
            <a:r>
              <a:rPr lang="en-US" altLang="zh-CN" sz="2400"/>
              <a:t>80%</a:t>
            </a:r>
            <a:r>
              <a:rPr lang="zh-CN" altLang="en-US" sz="2400"/>
              <a:t>。</a:t>
            </a:r>
            <a:endParaRPr lang="zh-CN" altLang="en-US" sz="2400"/>
          </a:p>
          <a:p>
            <a:r>
              <a:rPr lang="zh-CN" altLang="en-US" sz="2400"/>
              <a:t>上述情况很可能在遥感全图标注的过程中发生，即一些像元被误标为不同的类别，只是因为其在不同的环境中，比如图像的不同的位置，因为其周围地物的类别或者背景而人为地将其标注为不同的类，导致准确率无法提升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卷积神经网络对于细粒度的图像可能作用不明显，去学习纹理特征但是过于破碎，性能可能弱于一般的机器学习方法，在高分辨率遥感图像分类上</a:t>
            </a:r>
            <a:r>
              <a:rPr lang="zh-CN" altLang="en-US" sz="2400"/>
              <a:t>浪费人力物力。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97255" y="701040"/>
            <a:ext cx="976566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总体思路：</a:t>
            </a:r>
            <a:endParaRPr lang="zh-CN" altLang="en-US" sz="2400"/>
          </a:p>
          <a:p>
            <a:r>
              <a:rPr lang="zh-CN" altLang="en-US" sz="2400"/>
              <a:t>根据实验来看，单图上的全监督学习极大程度受到训练集标注数据的影响，对于遥感中的图像分割，尝试使用半监督学习，即通过学习已有数据，而逐步补充训练样本。因为错误训练样本的加入不仅没有增加模型准确率，反而是准确率止步不前，白白增加了计算开销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人为标注数据时不再做全图标注，只选择最为有把握的区域进行，不确定的部分通过两个方面来进行补充，时间上和空间上，时间上通过循环网络利用前后一致性来补充，空间上利用近邻的一致性进行补充。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010" y="160655"/>
            <a:ext cx="9729470" cy="46716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95275" y="5132705"/>
            <a:ext cx="1114933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一个简单的尝试：通常情况下，监督学习训练样本与测试</a:t>
            </a:r>
            <a:r>
              <a:rPr lang="zh-CN" altLang="en-US" sz="2000"/>
              <a:t>样本的比例是</a:t>
            </a:r>
            <a:r>
              <a:rPr lang="en-US" altLang="zh-CN" sz="2000"/>
              <a:t>4:1</a:t>
            </a:r>
            <a:r>
              <a:rPr lang="zh-CN" altLang="en-US" sz="2000"/>
              <a:t>或者更高，也就是充分学习训练样本的特征，训练出好的模型，然后在测试集上拥有不错的性能，但是本次实验将训练样本和测试样本划分为</a:t>
            </a:r>
            <a:r>
              <a:rPr lang="en-US" altLang="zh-CN" sz="2000"/>
              <a:t>1:9</a:t>
            </a:r>
            <a:r>
              <a:rPr lang="zh-CN" altLang="en-US" sz="2000"/>
              <a:t>，同样在各分类器下取得不错的性能，说明选择出的样本具有高度的一致性，服从相同的分布。起到</a:t>
            </a:r>
            <a:r>
              <a:rPr lang="en-US" altLang="zh-CN" sz="2000"/>
              <a:t>“</a:t>
            </a:r>
            <a:r>
              <a:rPr lang="zh-CN" altLang="en-US" sz="2000"/>
              <a:t>四两拨千斤</a:t>
            </a:r>
            <a:r>
              <a:rPr lang="en-US" altLang="zh-CN" sz="2000"/>
              <a:t>”</a:t>
            </a:r>
            <a:r>
              <a:rPr lang="zh-CN" altLang="en-US" sz="2000"/>
              <a:t>的效果</a:t>
            </a:r>
            <a:endParaRPr lang="zh-CN" altLang="en-US" sz="2000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3540" y="895350"/>
            <a:ext cx="2673350" cy="39624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055" y="859155"/>
            <a:ext cx="2411730" cy="40347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125" y="875665"/>
            <a:ext cx="2392045" cy="40017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6550" y="889635"/>
            <a:ext cx="2371725" cy="39681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01320" y="5010785"/>
            <a:ext cx="26568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train 00</a:t>
            </a:r>
            <a:endParaRPr lang="en-US" altLang="zh-CN"/>
          </a:p>
          <a:p>
            <a:r>
              <a:rPr lang="en-US" altLang="zh-CN"/>
              <a:t>test 00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perfect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6334125" y="5010785"/>
            <a:ext cx="26568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train 04</a:t>
            </a:r>
            <a:endParaRPr lang="en-US" altLang="zh-CN"/>
          </a:p>
          <a:p>
            <a:r>
              <a:rPr lang="en-US" altLang="zh-CN"/>
              <a:t>test 00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bad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3361055" y="5010785"/>
            <a:ext cx="26568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train 04</a:t>
            </a:r>
            <a:endParaRPr lang="en-US" altLang="zh-CN"/>
          </a:p>
          <a:p>
            <a:r>
              <a:rPr lang="en-US" altLang="zh-CN"/>
              <a:t>test 04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perfect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9324975" y="5010785"/>
            <a:ext cx="26568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train 00</a:t>
            </a:r>
            <a:endParaRPr lang="en-US" altLang="zh-CN"/>
          </a:p>
          <a:p>
            <a:r>
              <a:rPr lang="en-US" altLang="zh-CN"/>
              <a:t>test 04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bad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214630" y="199390"/>
            <a:ext cx="48945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大胆尝试：交叉训练和验证</a:t>
            </a:r>
            <a:endParaRPr lang="zh-CN" altLang="en-US" sz="2800"/>
          </a:p>
        </p:txBody>
      </p:sp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REFSHAPE" val="410890012"/>
  <p:tag name="KSO_WM_UNIT_PLACING_PICTURE_USER_VIEWPORT" val="{&quot;height&quot;:5420,&quot;width&quot;:10800}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2891</Words>
  <Application>WPS 演示</Application>
  <PresentationFormat>宽屏</PresentationFormat>
  <Paragraphs>141</Paragraphs>
  <Slides>15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Arial Unicode MS</vt:lpstr>
      <vt:lpstr>Office 主题​​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有一个地方</cp:lastModifiedBy>
  <cp:revision>36</cp:revision>
  <dcterms:created xsi:type="dcterms:W3CDTF">2019-06-19T02:08:00Z</dcterms:created>
  <dcterms:modified xsi:type="dcterms:W3CDTF">2020-02-28T07:58:49Z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