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7" r:id="rId3"/>
    <p:sldId id="260" r:id="rId4"/>
    <p:sldId id="306" r:id="rId6"/>
    <p:sldId id="301" r:id="rId7"/>
    <p:sldId id="298" r:id="rId8"/>
    <p:sldId id="302" r:id="rId9"/>
    <p:sldId id="299" r:id="rId10"/>
    <p:sldId id="300" r:id="rId11"/>
    <p:sldId id="312" r:id="rId12"/>
    <p:sldId id="313" r:id="rId13"/>
    <p:sldId id="314" r:id="rId14"/>
    <p:sldId id="315" r:id="rId15"/>
    <p:sldId id="316" r:id="rId16"/>
    <p:sldId id="318" r:id="rId17"/>
    <p:sldId id="317" r:id="rId18"/>
    <p:sldId id="31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6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7.xml"/><Relationship Id="rId6" Type="http://schemas.openxmlformats.org/officeDocument/2006/relationships/image" Target="../media/image20.tiff"/><Relationship Id="rId5" Type="http://schemas.openxmlformats.org/officeDocument/2006/relationships/image" Target="../media/image19.tiff"/><Relationship Id="rId4" Type="http://schemas.openxmlformats.org/officeDocument/2006/relationships/image" Target="../media/image18.tiff"/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image" Target="../media/image15.tiff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8.xml"/><Relationship Id="rId4" Type="http://schemas.openxmlformats.org/officeDocument/2006/relationships/image" Target="../media/image24.tiff"/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image" Target="../media/image21.tiff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0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3.xml"/><Relationship Id="rId6" Type="http://schemas.openxmlformats.org/officeDocument/2006/relationships/image" Target="../media/image1.tiff"/><Relationship Id="rId5" Type="http://schemas.openxmlformats.org/officeDocument/2006/relationships/tags" Target="../tags/tag82.xml"/><Relationship Id="rId4" Type="http://schemas.openxmlformats.org/officeDocument/2006/relationships/image" Target="../media/image28.tiff"/><Relationship Id="rId3" Type="http://schemas.openxmlformats.org/officeDocument/2006/relationships/image" Target="../media/image27.tiff"/><Relationship Id="rId2" Type="http://schemas.openxmlformats.org/officeDocument/2006/relationships/image" Target="../media/image26.tiff"/><Relationship Id="rId1" Type="http://schemas.openxmlformats.org/officeDocument/2006/relationships/image" Target="../media/image25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5.xml"/><Relationship Id="rId6" Type="http://schemas.openxmlformats.org/officeDocument/2006/relationships/image" Target="../media/image29.tiff"/><Relationship Id="rId5" Type="http://schemas.openxmlformats.org/officeDocument/2006/relationships/image" Target="../media/image1.tiff"/><Relationship Id="rId4" Type="http://schemas.openxmlformats.org/officeDocument/2006/relationships/tags" Target="../tags/tag84.xml"/><Relationship Id="rId3" Type="http://schemas.openxmlformats.org/officeDocument/2006/relationships/image" Target="../media/image27.tiff"/><Relationship Id="rId2" Type="http://schemas.openxmlformats.org/officeDocument/2006/relationships/image" Target="../media/image26.tiff"/><Relationship Id="rId1" Type="http://schemas.openxmlformats.org/officeDocument/2006/relationships/image" Target="../media/image25.tif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1.tiff"/><Relationship Id="rId4" Type="http://schemas.openxmlformats.org/officeDocument/2006/relationships/tags" Target="../tags/tag6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8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image" Target="../media/image4.jpeg"/><Relationship Id="rId2" Type="http://schemas.openxmlformats.org/officeDocument/2006/relationships/image" Target="../media/image1.tiff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image" Target="../media/image9.jpeg"/><Relationship Id="rId2" Type="http://schemas.openxmlformats.org/officeDocument/2006/relationships/image" Target="../media/image2.tiff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3" Type="http://schemas.openxmlformats.org/officeDocument/2006/relationships/image" Target="../media/image10.jpeg"/><Relationship Id="rId2" Type="http://schemas.openxmlformats.org/officeDocument/2006/relationships/image" Target="../media/image3.tiff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3" Type="http://schemas.openxmlformats.org/officeDocument/2006/relationships/image" Target="../media/image11.jpeg"/><Relationship Id="rId2" Type="http://schemas.openxmlformats.org/officeDocument/2006/relationships/image" Target="../media/image4.tiff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5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6530" y="1563370"/>
            <a:ext cx="659701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</a:rPr>
              <a:t>近期实验与研究总结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万盛华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25" y="637540"/>
            <a:ext cx="3012440" cy="3012440"/>
          </a:xfrm>
          <a:prstGeom prst="rect">
            <a:avLst/>
          </a:prstGeom>
        </p:spPr>
      </p:pic>
      <p:pic>
        <p:nvPicPr>
          <p:cNvPr id="3" name="图片 2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35" y="637540"/>
            <a:ext cx="3004820" cy="3004820"/>
          </a:xfrm>
          <a:prstGeom prst="rect">
            <a:avLst/>
          </a:prstGeom>
        </p:spPr>
      </p:pic>
      <p:pic>
        <p:nvPicPr>
          <p:cNvPr id="4" name="图片 3" descr="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" y="3728085"/>
            <a:ext cx="3012440" cy="3012440"/>
          </a:xfrm>
          <a:prstGeom prst="rect">
            <a:avLst/>
          </a:prstGeom>
        </p:spPr>
      </p:pic>
      <p:pic>
        <p:nvPicPr>
          <p:cNvPr id="5" name="图片 4" descr="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525" y="3728085"/>
            <a:ext cx="3012440" cy="3012440"/>
          </a:xfrm>
          <a:prstGeom prst="rect">
            <a:avLst/>
          </a:prstGeom>
        </p:spPr>
      </p:pic>
      <p:pic>
        <p:nvPicPr>
          <p:cNvPr id="6" name="图片 5" descr="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735" y="3728085"/>
            <a:ext cx="3012440" cy="3012440"/>
          </a:xfrm>
          <a:prstGeom prst="rect">
            <a:avLst/>
          </a:prstGeom>
        </p:spPr>
      </p:pic>
      <p:pic>
        <p:nvPicPr>
          <p:cNvPr id="7" name="图片 6" descr="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70" y="629920"/>
            <a:ext cx="3012440" cy="30124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3840" y="95250"/>
            <a:ext cx="608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不同年份基于</a:t>
            </a:r>
            <a:r>
              <a:rPr lang="en-US" altLang="zh-CN"/>
              <a:t>unsupervise seg</a:t>
            </a:r>
            <a:r>
              <a:rPr lang="en-US" altLang="zh-CN"/>
              <a:t>mentation</a:t>
            </a:r>
            <a:r>
              <a:rPr lang="zh-CN" altLang="en-US"/>
              <a:t>的结果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0.93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222250"/>
            <a:ext cx="3162935" cy="3162935"/>
          </a:xfrm>
          <a:prstGeom prst="rect">
            <a:avLst/>
          </a:prstGeom>
        </p:spPr>
      </p:pic>
      <p:pic>
        <p:nvPicPr>
          <p:cNvPr id="3" name="图片 2" descr="1.93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55" y="222250"/>
            <a:ext cx="3180080" cy="3180080"/>
          </a:xfrm>
          <a:prstGeom prst="rect">
            <a:avLst/>
          </a:prstGeom>
        </p:spPr>
      </p:pic>
      <p:pic>
        <p:nvPicPr>
          <p:cNvPr id="4" name="图片 3" descr="2.93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70" y="222250"/>
            <a:ext cx="3162935" cy="3162935"/>
          </a:xfrm>
          <a:prstGeom prst="rect">
            <a:avLst/>
          </a:prstGeom>
        </p:spPr>
      </p:pic>
      <p:pic>
        <p:nvPicPr>
          <p:cNvPr id="5" name="图片 4" descr="3.93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3523615"/>
            <a:ext cx="3162935" cy="3162935"/>
          </a:xfrm>
          <a:prstGeom prst="rect">
            <a:avLst/>
          </a:prstGeom>
        </p:spPr>
      </p:pic>
      <p:pic>
        <p:nvPicPr>
          <p:cNvPr id="6" name="图片 5" descr="4.93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955" y="3523615"/>
            <a:ext cx="3180080" cy="3180080"/>
          </a:xfrm>
          <a:prstGeom prst="rect">
            <a:avLst/>
          </a:prstGeom>
        </p:spPr>
      </p:pic>
      <p:pic>
        <p:nvPicPr>
          <p:cNvPr id="7" name="图片 6" descr="5.93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670" y="3523615"/>
            <a:ext cx="3195320" cy="31953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39035" y="295910"/>
            <a:ext cx="885825" cy="11677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18940" y="233680"/>
            <a:ext cx="885825" cy="635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3955" y="5499100"/>
            <a:ext cx="763905" cy="1002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70495" y="222250"/>
            <a:ext cx="885825" cy="6457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42780" y="295910"/>
            <a:ext cx="885825" cy="11677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1925" y="1139190"/>
            <a:ext cx="590550" cy="775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03955" y="1139190"/>
            <a:ext cx="514350" cy="775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98210" y="295910"/>
            <a:ext cx="885825" cy="11677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65670" y="4527550"/>
            <a:ext cx="572135" cy="8896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03955" y="4527550"/>
            <a:ext cx="668655" cy="8896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65670" y="5499100"/>
            <a:ext cx="763905" cy="1002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335915"/>
            <a:ext cx="3126740" cy="3126740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95" y="335915"/>
            <a:ext cx="3126740" cy="312674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335915"/>
            <a:ext cx="3109595" cy="310959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" y="3627755"/>
            <a:ext cx="3126740" cy="312674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660" y="3627755"/>
            <a:ext cx="3127375" cy="3127375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3627755"/>
            <a:ext cx="3109595" cy="31095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77265" y="1233805"/>
            <a:ext cx="763905" cy="1002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1535" y="2319655"/>
            <a:ext cx="572770" cy="1002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16095" y="1233805"/>
            <a:ext cx="763905" cy="1002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4025" y="2319655"/>
            <a:ext cx="572770" cy="1002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64025" y="335915"/>
            <a:ext cx="1121410" cy="1002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46670" y="335915"/>
            <a:ext cx="1120775" cy="1002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67635" y="1482725"/>
            <a:ext cx="822325" cy="4457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03730" y="5582920"/>
            <a:ext cx="763905" cy="610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662035" y="2236470"/>
            <a:ext cx="763905" cy="621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61710" y="1482725"/>
            <a:ext cx="822325" cy="4457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690" y="820420"/>
            <a:ext cx="6770370" cy="5217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5060" y="3032760"/>
            <a:ext cx="561086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1525" y="2480310"/>
            <a:ext cx="561086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6382385" y="2663190"/>
            <a:ext cx="99822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725920" y="3213735"/>
            <a:ext cx="99822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380605" y="2477770"/>
            <a:ext cx="339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针对预分割的年份提取超像元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24140" y="3032760"/>
            <a:ext cx="31197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CNN</a:t>
            </a:r>
            <a:r>
              <a:rPr lang="zh-CN" altLang="en-US"/>
              <a:t>提取特征时，集成该年份前后的特征，权重初始化为高斯分布，以当前年份为均值，前后年份权重在</a:t>
            </a:r>
            <a:r>
              <a:rPr lang="en-US" altLang="zh-CN"/>
              <a:t>2*sigma</a:t>
            </a:r>
            <a:r>
              <a:rPr lang="zh-CN" altLang="en-US"/>
              <a:t>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45" y="4597400"/>
            <a:ext cx="1099820" cy="425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545" y="4970780"/>
            <a:ext cx="2926715" cy="5892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41260" y="1236980"/>
            <a:ext cx="348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结合先验：</a:t>
            </a:r>
            <a:endParaRPr lang="zh-CN" altLang="en-US" b="1"/>
          </a:p>
          <a:p>
            <a:r>
              <a:rPr lang="zh-CN" altLang="en-US" b="1"/>
              <a:t>连续年份内像元变化差异较小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7724140" y="2930525"/>
            <a:ext cx="3193415" cy="28054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325" y="748665"/>
            <a:ext cx="3111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inp_dim=features.dim</a:t>
            </a:r>
            <a:endParaRPr lang="en-US" altLang="zh-CN"/>
          </a:p>
          <a:p>
            <a:r>
              <a:rPr lang="en-US" altLang="zh-CN"/>
              <a:t>weight</a:t>
            </a:r>
            <a:r>
              <a:rPr lang="zh-CN" altLang="en-US"/>
              <a:t>初始化为高斯分布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1650365"/>
            <a:ext cx="3820160" cy="20669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1369695" y="3237230"/>
            <a:ext cx="8890" cy="884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068955" y="3237230"/>
            <a:ext cx="14605" cy="927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228850" y="1743710"/>
            <a:ext cx="3175" cy="2430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1640" y="4173855"/>
            <a:ext cx="371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before_W    target_W   after_W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0" y="-69850"/>
            <a:ext cx="5401310" cy="356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0" y="3436620"/>
            <a:ext cx="5461000" cy="36061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2700"/>
            <a:ext cx="3190240" cy="3190240"/>
          </a:xfrm>
          <a:prstGeom prst="rect">
            <a:avLst/>
          </a:prstGeom>
        </p:spPr>
      </p:pic>
      <p:pic>
        <p:nvPicPr>
          <p:cNvPr id="6" name="图片 5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25" y="22860"/>
            <a:ext cx="3537585" cy="3537585"/>
          </a:xfrm>
          <a:prstGeom prst="rect">
            <a:avLst/>
          </a:prstGeom>
        </p:spPr>
      </p:pic>
      <p:pic>
        <p:nvPicPr>
          <p:cNvPr id="7" name="图片 6" descr="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3537585"/>
            <a:ext cx="3199130" cy="31991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95250" y="983615"/>
            <a:ext cx="78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13</a:t>
            </a:r>
            <a:endParaRPr lang="en-US" altLang="zh-CN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-95250" y="3537585"/>
            <a:ext cx="78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17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3640455" y="983615"/>
            <a:ext cx="78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15</a:t>
            </a:r>
            <a:endParaRPr lang="en-US" altLang="zh-CN" sz="2800" b="1"/>
          </a:p>
        </p:txBody>
      </p:sp>
      <p:pic>
        <p:nvPicPr>
          <p:cNvPr id="11" name="图片 10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255" y="12700"/>
            <a:ext cx="3547745" cy="35477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79105" y="983615"/>
            <a:ext cx="7848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15M</a:t>
            </a:r>
            <a:endParaRPr lang="en-US" altLang="zh-CN" sz="2800" b="1"/>
          </a:p>
        </p:txBody>
      </p:sp>
      <p:pic>
        <p:nvPicPr>
          <p:cNvPr id="13" name="图片 12" descr="15_12_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78170" y="3625850"/>
            <a:ext cx="3755390" cy="37553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07135" y="730885"/>
            <a:ext cx="444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46200" y="4248150"/>
            <a:ext cx="444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92420" y="865505"/>
            <a:ext cx="444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92310" y="865505"/>
            <a:ext cx="444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8" name="直接连接符 17"/>
          <p:cNvCxnSpPr>
            <a:endCxn id="17" idx="2"/>
          </p:cNvCxnSpPr>
          <p:nvPr/>
        </p:nvCxnSpPr>
        <p:spPr>
          <a:xfrm flipH="1">
            <a:off x="9814560" y="836930"/>
            <a:ext cx="143510" cy="396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473065" y="851535"/>
            <a:ext cx="143510" cy="396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508125" y="4248150"/>
            <a:ext cx="143510" cy="396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28790" y="4519930"/>
            <a:ext cx="444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979285" y="4519930"/>
            <a:ext cx="143510" cy="396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364615" y="730885"/>
            <a:ext cx="143510" cy="396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247255" y="353695"/>
            <a:ext cx="617855" cy="6299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574145" y="353695"/>
            <a:ext cx="617855" cy="6299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815705" y="3890010"/>
            <a:ext cx="617855" cy="6299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699625" y="4069080"/>
            <a:ext cx="224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sigma/mean=0.3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2700"/>
            <a:ext cx="3190240" cy="3190240"/>
          </a:xfrm>
          <a:prstGeom prst="rect">
            <a:avLst/>
          </a:prstGeom>
        </p:spPr>
      </p:pic>
      <p:pic>
        <p:nvPicPr>
          <p:cNvPr id="6" name="图片 5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25" y="22860"/>
            <a:ext cx="3537585" cy="3537585"/>
          </a:xfrm>
          <a:prstGeom prst="rect">
            <a:avLst/>
          </a:prstGeom>
        </p:spPr>
      </p:pic>
      <p:pic>
        <p:nvPicPr>
          <p:cNvPr id="7" name="图片 6" descr="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3537585"/>
            <a:ext cx="3199130" cy="31991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95250" y="983615"/>
            <a:ext cx="78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13</a:t>
            </a:r>
            <a:endParaRPr lang="en-US" altLang="zh-CN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-95250" y="3537585"/>
            <a:ext cx="78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17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3640455" y="983615"/>
            <a:ext cx="78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15</a:t>
            </a:r>
            <a:endParaRPr lang="en-US" altLang="zh-CN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8079105" y="983615"/>
            <a:ext cx="7848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15M</a:t>
            </a:r>
            <a:endParaRPr lang="en-US" altLang="zh-CN" sz="2800" b="1"/>
          </a:p>
        </p:txBody>
      </p:sp>
      <p:pic>
        <p:nvPicPr>
          <p:cNvPr id="13" name="图片 12" descr="15_12_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73065" y="3630295"/>
            <a:ext cx="3755390" cy="37553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07135" y="730885"/>
            <a:ext cx="444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46200" y="4248150"/>
            <a:ext cx="444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92420" y="865505"/>
            <a:ext cx="444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5473065" y="851535"/>
            <a:ext cx="143510" cy="396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508125" y="4248150"/>
            <a:ext cx="143510" cy="396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70675" y="4564380"/>
            <a:ext cx="47942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838315" y="4564380"/>
            <a:ext cx="143510" cy="396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364615" y="730885"/>
            <a:ext cx="143510" cy="396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11725" y="100965"/>
            <a:ext cx="1056640" cy="6299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7115" y="102235"/>
            <a:ext cx="3378835" cy="337883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228455" y="102235"/>
            <a:ext cx="1053465" cy="6299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68365" y="3630295"/>
            <a:ext cx="1056640" cy="6299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99625" y="4069080"/>
            <a:ext cx="224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sigma/mean=0.25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60985" y="165100"/>
            <a:ext cx="4418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深度无监督卷积网络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1217930"/>
            <a:ext cx="6770370" cy="521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2270" y="730250"/>
            <a:ext cx="7341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UNSUPERVISED IMAGE SEGMENTATION BY BACKPROPAGATION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23505" y="7302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Asako Kanezaki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59575" y="1217930"/>
            <a:ext cx="550227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3 constraints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1. Constraint on feature similarity</a:t>
            </a:r>
            <a:endParaRPr lang="zh-CN" altLang="en-US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2. Constraint on spatial continuity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3. Constraint on the number of unique cluster labels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9575" y="3864610"/>
            <a:ext cx="501078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self-train</a:t>
            </a:r>
            <a:r>
              <a:rPr lang="en-US" altLang="zh-CN" sz="2000" b="1"/>
              <a:t>ing</a:t>
            </a:r>
            <a:r>
              <a:rPr lang="zh-CN" altLang="en-US" sz="2000" b="1"/>
              <a:t> </a:t>
            </a:r>
            <a:r>
              <a:rPr lang="en-US" altLang="zh-CN" sz="2000" b="1"/>
              <a:t>2 problems</a:t>
            </a:r>
            <a:endParaRPr lang="zh-CN" altLang="en-US" sz="2000" b="1"/>
          </a:p>
          <a:p>
            <a:endParaRPr lang="zh-CN" altLang="en-US"/>
          </a:p>
          <a:p>
            <a:r>
              <a:rPr lang="zh-CN" altLang="en-US"/>
              <a:t>prob 1: prediction of cluster labels with fixed network parameters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prob 2: training of network parameters with the fixed predicted cluster labels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8310" y="2892425"/>
            <a:ext cx="5210810" cy="32258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4375" y="3472180"/>
            <a:ext cx="5803265" cy="32258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4375" y="4082415"/>
            <a:ext cx="5803265" cy="32258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135255"/>
            <a:ext cx="10021570" cy="4109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80" y="2896870"/>
            <a:ext cx="1720215" cy="12865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4890" y="4348480"/>
            <a:ext cx="84613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利用卷积层进行特征抽取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运用批归一化对结果重新分类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结合</a:t>
            </a:r>
            <a:r>
              <a:rPr lang="en-US" altLang="zh-CN" sz="2000" b="1"/>
              <a:t>SLIC</a:t>
            </a:r>
            <a:r>
              <a:rPr lang="zh-CN" altLang="en-US" sz="2000" b="1"/>
              <a:t>算法超像元分类结果进行反向传播重聚类</a:t>
            </a:r>
            <a:endParaRPr lang="zh-CN" altLang="en-US" sz="2000" b="1"/>
          </a:p>
        </p:txBody>
      </p:sp>
      <p:pic>
        <p:nvPicPr>
          <p:cNvPr id="10" name="图片 9" descr="seg_15_12_11_81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030" y="2896870"/>
            <a:ext cx="1531620" cy="1531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1123950"/>
            <a:ext cx="1720215" cy="1286510"/>
          </a:xfrm>
          <a:prstGeom prst="rect">
            <a:avLst/>
          </a:prstGeom>
        </p:spPr>
      </p:pic>
      <p:pic>
        <p:nvPicPr>
          <p:cNvPr id="5" name="图片 4" descr="15_12_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4050" y="1123950"/>
            <a:ext cx="1547495" cy="1547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80" y="872490"/>
            <a:ext cx="1941195" cy="1108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980" y="0"/>
            <a:ext cx="1550035" cy="525780"/>
          </a:xfrm>
          <a:prstGeom prst="rect">
            <a:avLst/>
          </a:prstGeom>
        </p:spPr>
      </p:pic>
      <p:pic>
        <p:nvPicPr>
          <p:cNvPr id="9" name="图片 8" descr="17_12_11_felz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6045" y="1757680"/>
            <a:ext cx="1513205" cy="1513205"/>
          </a:xfrm>
          <a:prstGeom prst="rect">
            <a:avLst/>
          </a:prstGeom>
        </p:spPr>
      </p:pic>
      <p:pic>
        <p:nvPicPr>
          <p:cNvPr id="11" name="图片 10" descr="seg_15_12_11_4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030" y="450215"/>
            <a:ext cx="1530985" cy="15309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17_12_11_fel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505460"/>
            <a:ext cx="5573395" cy="5573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4525" y="505460"/>
            <a:ext cx="3912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solve spatial continuity</a:t>
            </a:r>
            <a:endParaRPr lang="en-US" altLang="zh-CN" sz="2000" b="1"/>
          </a:p>
          <a:p>
            <a:endParaRPr lang="en-US" altLang="zh-CN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20" y="1097915"/>
            <a:ext cx="6558280" cy="1064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54065" y="2666365"/>
            <a:ext cx="58559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原文采用了</a:t>
            </a:r>
            <a:r>
              <a:rPr lang="en-US" altLang="zh-CN"/>
              <a:t>SLIC</a:t>
            </a:r>
            <a:r>
              <a:rPr lang="zh-CN" altLang="en-US"/>
              <a:t>算法，其实有很多传统分割算法可以替换，复现过程中对原文的两处进行了改变，</a:t>
            </a:r>
            <a:r>
              <a:rPr lang="en-US" altLang="zh-CN"/>
              <a:t>BatchNormalization</a:t>
            </a:r>
            <a:r>
              <a:rPr lang="zh-CN" altLang="en-US"/>
              <a:t>放于</a:t>
            </a:r>
            <a:r>
              <a:rPr lang="en-US" altLang="zh-CN"/>
              <a:t>ReLU</a:t>
            </a:r>
            <a:r>
              <a:rPr lang="zh-CN" altLang="en-US"/>
              <a:t>之前，将</a:t>
            </a:r>
            <a:r>
              <a:rPr lang="en-US" altLang="zh-CN"/>
              <a:t>SLIC</a:t>
            </a:r>
            <a:r>
              <a:rPr lang="zh-CN" altLang="en-US"/>
              <a:t>替换为</a:t>
            </a:r>
            <a:r>
              <a:rPr lang="en-US" altLang="zh-CN"/>
              <a:t>Feltz</a:t>
            </a:r>
            <a:r>
              <a:rPr lang="zh-CN" altLang="en-US"/>
              <a:t>算法，对图像所有部分进行测试，每幅图</a:t>
            </a:r>
            <a:r>
              <a:rPr lang="en-US" altLang="zh-CN"/>
              <a:t>(256x256x3)</a:t>
            </a:r>
            <a:r>
              <a:rPr lang="zh-CN" altLang="en-US"/>
              <a:t>耗时</a:t>
            </a:r>
            <a:r>
              <a:rPr lang="en-US" altLang="zh-CN"/>
              <a:t>CPU180s, GPU3-5s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15_12_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87020"/>
            <a:ext cx="6059805" cy="6059805"/>
          </a:xfrm>
          <a:prstGeom prst="rect">
            <a:avLst/>
          </a:prstGeom>
        </p:spPr>
      </p:pic>
      <p:pic>
        <p:nvPicPr>
          <p:cNvPr id="10" name="图片 9" descr="seg_15_12_11_81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5" y="287020"/>
            <a:ext cx="6063615" cy="60636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17_12_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40665"/>
            <a:ext cx="6080760" cy="6080760"/>
          </a:xfrm>
          <a:prstGeom prst="rect">
            <a:avLst/>
          </a:prstGeom>
        </p:spPr>
      </p:pic>
      <p:pic>
        <p:nvPicPr>
          <p:cNvPr id="8" name="图片 7" descr="seg_12_11_76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40665"/>
            <a:ext cx="6111240" cy="6111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15_7_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412750"/>
            <a:ext cx="6085840" cy="6085840"/>
          </a:xfrm>
          <a:prstGeom prst="rect">
            <a:avLst/>
          </a:prstGeom>
        </p:spPr>
      </p:pic>
      <p:pic>
        <p:nvPicPr>
          <p:cNvPr id="9" name="图片 8" descr="seg_15_7_10_92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40" y="392430"/>
            <a:ext cx="6106160" cy="6106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7_7_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318135"/>
            <a:ext cx="6093460" cy="6093460"/>
          </a:xfrm>
          <a:prstGeom prst="rect">
            <a:avLst/>
          </a:prstGeom>
        </p:spPr>
      </p:pic>
      <p:pic>
        <p:nvPicPr>
          <p:cNvPr id="7" name="图片 6" descr="seg_7_10_78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60" y="313055"/>
            <a:ext cx="6098540" cy="60985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139065"/>
            <a:ext cx="3721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latent features </a:t>
            </a:r>
            <a:r>
              <a:rPr lang="zh-CN" altLang="en-US" sz="2000" b="1"/>
              <a:t>隐特征</a:t>
            </a:r>
            <a:endParaRPr lang="zh-CN" altLang="en-US" sz="2000" b="1"/>
          </a:p>
        </p:txBody>
      </p:sp>
      <p:pic>
        <p:nvPicPr>
          <p:cNvPr id="6" name="图片 5" descr="7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0415" y="767080"/>
            <a:ext cx="2438400" cy="2438400"/>
          </a:xfrm>
          <a:prstGeom prst="rect">
            <a:avLst/>
          </a:prstGeom>
        </p:spPr>
      </p:pic>
      <p:pic>
        <p:nvPicPr>
          <p:cNvPr id="7" name="图片 6" descr="7_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767080"/>
            <a:ext cx="2438400" cy="2438400"/>
          </a:xfrm>
          <a:prstGeom prst="rect">
            <a:avLst/>
          </a:prstGeom>
        </p:spPr>
      </p:pic>
      <p:pic>
        <p:nvPicPr>
          <p:cNvPr id="8" name="图片 7" descr="7_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" y="3677285"/>
            <a:ext cx="2438400" cy="2438400"/>
          </a:xfrm>
          <a:prstGeom prst="rect">
            <a:avLst/>
          </a:prstGeom>
        </p:spPr>
      </p:pic>
      <p:pic>
        <p:nvPicPr>
          <p:cNvPr id="9" name="图片 8" descr="7_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15" y="3677285"/>
            <a:ext cx="2438400" cy="2438400"/>
          </a:xfrm>
          <a:prstGeom prst="rect">
            <a:avLst/>
          </a:prstGeom>
        </p:spPr>
      </p:pic>
      <p:pic>
        <p:nvPicPr>
          <p:cNvPr id="10" name="图片 9" descr="7_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85" y="3677285"/>
            <a:ext cx="2438400" cy="2438400"/>
          </a:xfrm>
          <a:prstGeom prst="rect">
            <a:avLst/>
          </a:prstGeom>
        </p:spPr>
      </p:pic>
      <p:pic>
        <p:nvPicPr>
          <p:cNvPr id="12" name="图片 11" descr="7_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85" y="767080"/>
            <a:ext cx="2438400" cy="2438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53465" y="3205480"/>
            <a:ext cx="101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10</a:t>
            </a:r>
            <a:r>
              <a:rPr lang="zh-CN" altLang="en-US" b="1"/>
              <a:t>年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7202170" y="3244850"/>
            <a:ext cx="101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13</a:t>
            </a:r>
            <a:r>
              <a:rPr lang="zh-CN" altLang="en-US" b="1"/>
              <a:t>年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4191635" y="3244850"/>
            <a:ext cx="101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11</a:t>
            </a:r>
            <a:r>
              <a:rPr lang="zh-CN" altLang="en-US" b="1"/>
              <a:t>年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7202170" y="6228080"/>
            <a:ext cx="101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18</a:t>
            </a:r>
            <a:r>
              <a:rPr lang="zh-CN" altLang="en-US" b="1"/>
              <a:t>年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4191635" y="6228080"/>
            <a:ext cx="101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17</a:t>
            </a:r>
            <a:r>
              <a:rPr lang="zh-CN" altLang="en-US" b="1"/>
              <a:t>年</a:t>
            </a:r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1053465" y="6228080"/>
            <a:ext cx="101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15</a:t>
            </a:r>
            <a:r>
              <a:rPr lang="zh-CN" altLang="en-US" b="1"/>
              <a:t>年</a:t>
            </a:r>
            <a:endParaRPr lang="zh-CN" altLang="en-US" b="1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REFSHAPE" val="413031300"/>
  <p:tag name="KSO_WM_UNIT_PLACING_PICTURE_USER_VIEWPORT" val="{&quot;height&quot;:8216,&quot;width&quot;:1066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演示</Application>
  <PresentationFormat>宽屏</PresentationFormat>
  <Paragraphs>84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有一个地方</cp:lastModifiedBy>
  <cp:revision>55</cp:revision>
  <dcterms:created xsi:type="dcterms:W3CDTF">2019-06-19T02:08:00Z</dcterms:created>
  <dcterms:modified xsi:type="dcterms:W3CDTF">2020-04-26T08:40:38Z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