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700"/>
            </a:pPr>
            <a:r>
              <a:t>Model Study on </a:t>
            </a:r>
          </a:p>
          <a:p>
            <a:pPr>
              <a:defRPr sz="6700"/>
            </a:pPr>
            <a:r>
              <a:t>“WeChat Lucky Money”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—using Monte Carlo Simulation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Random Variables 3</a:t>
            </a:r>
          </a:p>
        </p:txBody>
      </p:sp>
      <p:sp>
        <p:nvSpPr>
          <p:cNvPr id="148" name="Shape 148"/>
          <p:cNvSpPr/>
          <p:nvPr>
            <p:ph type="body" sz="half" idx="1"/>
          </p:nvPr>
        </p:nvSpPr>
        <p:spPr>
          <a:xfrm>
            <a:off x="1562100" y="3149600"/>
            <a:ext cx="10464800" cy="4251921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The amount of money in each small envelope.</a:t>
            </a:r>
          </a:p>
          <a:p>
            <a:pPr>
              <a:buBlip>
                <a:blip r:embed="rId2"/>
              </a:buBlip>
            </a:pPr>
            <a:r>
              <a:t>Use second variable n to randomly assign weight to each small envelope.</a:t>
            </a:r>
          </a:p>
          <a:p>
            <a:pPr>
              <a:buBlip>
                <a:blip r:embed="rId2"/>
              </a:buBlip>
            </a:pPr>
            <a:r>
              <a:t>Dirichlet distribution.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Plan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1612900" y="2730500"/>
            <a:ext cx="10464800" cy="5842000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Do the simulation.</a:t>
            </a:r>
          </a:p>
          <a:p>
            <a:pPr>
              <a:buBlip>
                <a:blip r:embed="rId2"/>
              </a:buBlip>
            </a:pPr>
            <a:r>
              <a:t>Make the number of people in a group to a variable.</a:t>
            </a:r>
          </a:p>
          <a:p>
            <a:pPr>
              <a:buBlip>
                <a:blip r:embed="rId2"/>
              </a:buBlip>
            </a:pPr>
            <a:r>
              <a:t>Analyze how different variables can influence the income distribution.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for listening!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3098800" y="1511300"/>
            <a:ext cx="10464800" cy="1270000"/>
          </a:xfrm>
          <a:prstGeom prst="rect">
            <a:avLst/>
          </a:prstGeom>
        </p:spPr>
        <p:txBody>
          <a:bodyPr/>
          <a:lstStyle/>
          <a:p>
            <a:pPr defTabSz="426466">
              <a:defRPr sz="5840"/>
            </a:pPr>
            <a:r>
              <a:t>Scenario &amp; </a:t>
            </a:r>
            <a:r>
              <a:rPr sz="5986"/>
              <a:t>Background</a:t>
            </a:r>
          </a:p>
        </p:txBody>
      </p:sp>
      <p:sp>
        <p:nvSpPr>
          <p:cNvPr id="123" name="Shape 123"/>
          <p:cNvSpPr/>
          <p:nvPr>
            <p:ph type="body" sz="half" idx="1"/>
          </p:nvPr>
        </p:nvSpPr>
        <p:spPr>
          <a:xfrm>
            <a:off x="1460500" y="4038600"/>
            <a:ext cx="10464800" cy="3424585"/>
          </a:xfrm>
          <a:prstGeom prst="rect">
            <a:avLst/>
          </a:prstGeom>
        </p:spPr>
        <p:txBody>
          <a:bodyPr/>
          <a:lstStyle/>
          <a:p>
            <a:pPr marL="361341" indent="-361341" algn="l" defTabSz="525779">
              <a:spcBef>
                <a:spcPts val="2700"/>
              </a:spcBef>
              <a:buSzPct val="25000"/>
              <a:buBlip>
                <a:blip r:embed="rId2"/>
              </a:buBlip>
            </a:pPr>
            <a:r>
              <a:t>Famous activity or game in China on New Year’s Eve and Spring Festival.</a:t>
            </a:r>
          </a:p>
          <a:p>
            <a:pPr marL="361341" indent="-361341" algn="l" defTabSz="525779">
              <a:spcBef>
                <a:spcPts val="2700"/>
              </a:spcBef>
              <a:buSzPct val="25000"/>
              <a:buBlip>
                <a:blip r:embed="rId2"/>
              </a:buBlip>
            </a:pPr>
            <a:r>
              <a:t>Total amount of WeChat red packets received and dispatched was 13.2 billion on the eve of 2017.</a:t>
            </a:r>
          </a:p>
        </p:txBody>
      </p:sp>
      <p:pic>
        <p:nvPicPr>
          <p:cNvPr id="124" name="timg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9001" y="1092707"/>
            <a:ext cx="3061561" cy="2107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defRPr sz="5402"/>
            </a:lvl1pPr>
          </a:lstStyle>
          <a:p>
            <a:pPr/>
            <a:r>
              <a:t>Concept of WeChat Lucky Money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1270000" y="2616200"/>
            <a:ext cx="10464800" cy="5842000"/>
          </a:xfrm>
          <a:prstGeom prst="rect">
            <a:avLst/>
          </a:prstGeom>
        </p:spPr>
        <p:txBody>
          <a:bodyPr/>
          <a:lstStyle/>
          <a:p>
            <a:pPr marL="445168" indent="-445168">
              <a:buBlip>
                <a:blip r:embed="rId2"/>
              </a:buBlip>
              <a:defRPr sz="3600"/>
            </a:pPr>
            <a:r>
              <a:t>One person send a certain amount of red envelope.</a:t>
            </a:r>
          </a:p>
          <a:p>
            <a:pPr marL="445168" indent="-445168">
              <a:buBlip>
                <a:blip r:embed="rId2"/>
              </a:buBlip>
              <a:defRPr sz="3600"/>
            </a:pPr>
            <a:r>
              <a:t>The red envelope is divided into a certain number of small red envelopes.</a:t>
            </a:r>
          </a:p>
          <a:p>
            <a:pPr marL="445168" indent="-445168">
              <a:buBlip>
                <a:blip r:embed="rId2"/>
              </a:buBlip>
              <a:defRPr sz="3600"/>
            </a:pPr>
            <a:r>
              <a:t>Other member of the group can grab a small red envelope and receive the lucky money.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defRPr sz="5183"/>
            </a:lvl1pPr>
          </a:lstStyle>
          <a:p>
            <a:pPr/>
            <a:r>
              <a:t>Rules of Red Envelope Relay Game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800"/>
              </a:spcBef>
              <a:buBlip>
                <a:blip r:embed="rId2"/>
              </a:buBlip>
              <a:defRPr sz="3609"/>
            </a:pPr>
            <a:r>
              <a:t>People who receive the highest amount of money in this round will issue the red envelopes in the next round.</a:t>
            </a:r>
          </a:p>
          <a:p>
            <a:pPr marL="446404" indent="-446404" defTabSz="554990">
              <a:spcBef>
                <a:spcPts val="2800"/>
              </a:spcBef>
              <a:buBlip>
                <a:blip r:embed="rId2"/>
              </a:buBlip>
              <a:defRPr sz="3609"/>
            </a:pPr>
            <a:r>
              <a:t>Different relay methods and game environments.</a:t>
            </a:r>
          </a:p>
          <a:p>
            <a:pPr marL="446404" indent="-446404" defTabSz="554990">
              <a:spcBef>
                <a:spcPts val="2800"/>
              </a:spcBef>
              <a:buBlip>
                <a:blip r:embed="rId2"/>
              </a:buBlip>
              <a:defRPr sz="3609"/>
            </a:pPr>
            <a:r>
              <a:t>Different influences on the wealth distribution situation of the members.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26466">
              <a:defRPr sz="5110"/>
            </a:pPr>
            <a:r>
              <a:t>Implementation of </a:t>
            </a:r>
          </a:p>
          <a:p>
            <a:pPr defTabSz="426466">
              <a:defRPr sz="5110"/>
            </a:pPr>
            <a:r>
              <a:t>Monte Carlo Simulation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Use actual red envelopes money dataset to obtain the statistical distribution.</a:t>
            </a:r>
          </a:p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Use Monte Carlo method to randomly produce simulated data based on the distribution before.</a:t>
            </a:r>
          </a:p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Simulated data can effectively reflect the actual situation and can be used to study the model.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defRPr sz="5112"/>
            </a:lvl1pPr>
          </a:lstStyle>
          <a:p>
            <a:pPr/>
            <a:r>
              <a:t>Build the model base on the rule of "Red Envelope Relay”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1879600" y="2819400"/>
            <a:ext cx="10464800" cy="5842000"/>
          </a:xfrm>
          <a:prstGeom prst="rect">
            <a:avLst/>
          </a:prstGeom>
        </p:spPr>
        <p:txBody>
          <a:bodyPr anchor="t"/>
          <a:lstStyle/>
          <a:p>
            <a:pPr marL="347472" indent="-347472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A group has certain amount of people.</a:t>
            </a:r>
          </a:p>
          <a:p>
            <a:pPr marL="347472" indent="-347472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At first, each people has equal amount of money or funds.</a:t>
            </a:r>
          </a:p>
          <a:p>
            <a:pPr marL="347472" indent="-347472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One envelope can be divided into n small red envelopes.</a:t>
            </a:r>
          </a:p>
          <a:p>
            <a:pPr marL="347472" indent="-347472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One game ends after 100 times of relays.</a:t>
            </a:r>
          </a:p>
          <a:p>
            <a:pPr marL="347472" indent="-347472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We play the game for 100 times.</a:t>
            </a:r>
          </a:p>
          <a:p>
            <a:pPr marL="347472" indent="-347472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Calculate the Gini coefficient after each game.</a:t>
            </a:r>
          </a:p>
          <a:p>
            <a:pPr marL="347472" indent="-347472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Derive the probability distribution.</a:t>
            </a:r>
          </a:p>
          <a:p>
            <a:pPr marL="0" indent="0" algn="just" defTabSz="329184">
              <a:lnSpc>
                <a:spcPct val="120000"/>
              </a:lnSpc>
              <a:spcBef>
                <a:spcPts val="0"/>
              </a:spcBef>
              <a:buSzTx/>
              <a:buNone/>
              <a:defRPr sz="936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Gini Coefficient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1422400" y="2552700"/>
            <a:ext cx="10464800" cy="5842000"/>
          </a:xfrm>
          <a:prstGeom prst="rect">
            <a:avLst/>
          </a:prstGeom>
        </p:spPr>
        <p:txBody>
          <a:bodyPr anchor="t"/>
          <a:lstStyle/>
          <a:p>
            <a:pPr>
              <a:buSzPct val="125000"/>
              <a:buChar char="•"/>
            </a:pPr>
            <a:r>
              <a:t>Judges the level of income distribution.</a:t>
            </a:r>
          </a:p>
          <a:p>
            <a:pPr>
              <a:buSzPct val="125000"/>
              <a:buChar char="•"/>
            </a:pPr>
            <a:r>
              <a:t>Between 0 and 1.</a:t>
            </a:r>
          </a:p>
          <a:p>
            <a:pPr>
              <a:buSzPct val="125000"/>
              <a:buChar char="•"/>
            </a:pPr>
            <a:r>
              <a:t>Smaller the Gini Coefficient, more equal the income distribution. </a:t>
            </a:r>
          </a:p>
          <a:p>
            <a:pPr>
              <a:buSzPct val="125000"/>
              <a:buChar char="•"/>
            </a:pPr>
            <a:r>
              <a:t>Larger the Gini Coefficient, more unequal the income distribution.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Random Variables 1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1524000" y="2552700"/>
            <a:ext cx="10464800" cy="5842000"/>
          </a:xfrm>
          <a:prstGeom prst="rect">
            <a:avLst/>
          </a:prstGeom>
        </p:spPr>
        <p:txBody>
          <a:bodyPr anchor="t"/>
          <a:lstStyle/>
          <a:p>
            <a:pPr marL="437006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The amount of money in a red envelope.</a:t>
            </a:r>
          </a:p>
          <a:p>
            <a:pPr marL="437006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Use actual data to calculate the mean and var of the amount of red envelope.</a:t>
            </a:r>
          </a:p>
          <a:p>
            <a:pPr marL="437006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Predict how much money the person will actually sent out.</a:t>
            </a:r>
          </a:p>
          <a:p>
            <a:pPr marL="437006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Normal distribution.</a:t>
            </a:r>
          </a:p>
          <a:p>
            <a:pPr marL="0" indent="0" algn="just" defTabSz="425195">
              <a:lnSpc>
                <a:spcPct val="120000"/>
              </a:lnSpc>
              <a:spcBef>
                <a:spcPts val="0"/>
              </a:spcBef>
              <a:buSzTx/>
              <a:buNone/>
              <a:defRPr sz="12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Random Variables 2</a:t>
            </a:r>
          </a:p>
        </p:txBody>
      </p:sp>
      <p:sp>
        <p:nvSpPr>
          <p:cNvPr id="145" name="Shape 145"/>
          <p:cNvSpPr/>
          <p:nvPr>
            <p:ph type="body" sz="half" idx="1"/>
          </p:nvPr>
        </p:nvSpPr>
        <p:spPr>
          <a:xfrm>
            <a:off x="1574800" y="3263900"/>
            <a:ext cx="10464800" cy="4375101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 sz="3900"/>
            </a:pPr>
            <a:r>
              <a:t>A red envelope can be divided into n small envelopes. </a:t>
            </a:r>
          </a:p>
          <a:p>
            <a:pPr>
              <a:buBlip>
                <a:blip r:embed="rId2"/>
              </a:buBlip>
              <a:defRPr sz="3900"/>
            </a:pPr>
            <a:r>
              <a:t>n is the second variable.</a:t>
            </a:r>
          </a:p>
          <a:p>
            <a:pPr>
              <a:buBlip>
                <a:blip r:embed="rId2"/>
              </a:buBlip>
              <a:defRPr sz="3900"/>
            </a:pPr>
            <a:r>
              <a:t>Uniform distribution.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