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397" r:id="rId2"/>
    <p:sldId id="406" r:id="rId3"/>
    <p:sldId id="407" r:id="rId4"/>
    <p:sldId id="408" r:id="rId5"/>
    <p:sldId id="409" r:id="rId6"/>
    <p:sldId id="410" r:id="rId7"/>
    <p:sldId id="415" r:id="rId8"/>
    <p:sldId id="416" r:id="rId9"/>
    <p:sldId id="417" r:id="rId10"/>
    <p:sldId id="418" r:id="rId11"/>
    <p:sldId id="419" r:id="rId12"/>
    <p:sldId id="420" r:id="rId13"/>
    <p:sldId id="411" r:id="rId14"/>
    <p:sldId id="412" r:id="rId15"/>
    <p:sldId id="413" r:id="rId16"/>
    <p:sldId id="421" r:id="rId17"/>
    <p:sldId id="422" r:id="rId18"/>
    <p:sldId id="423" r:id="rId19"/>
    <p:sldId id="424" r:id="rId20"/>
    <p:sldId id="414" r:id="rId21"/>
    <p:sldId id="425" r:id="rId22"/>
    <p:sldId id="426" r:id="rId23"/>
    <p:sldId id="427" r:id="rId24"/>
    <p:sldId id="428" r:id="rId25"/>
    <p:sldId id="429" r:id="rId26"/>
    <p:sldId id="40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724255238@qq.com" initials="7" lastIdx="1" clrIdx="0">
    <p:extLst>
      <p:ext uri="{19B8F6BF-5375-455C-9EA6-DF929625EA0E}">
        <p15:presenceInfo xmlns:p15="http://schemas.microsoft.com/office/powerpoint/2012/main" userId="0146cf76dc9d351d" providerId="Windows Live"/>
      </p:ext>
    </p:extLst>
  </p:cmAuthor>
  <p:cmAuthor id="2" name="Microsoft Office User" initials="MOU" lastIdx="1"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223"/>
    <a:srgbClr val="A7A7A9"/>
    <a:srgbClr val="D74B4A"/>
    <a:srgbClr val="F6F9FB"/>
    <a:srgbClr val="A5A5A5"/>
    <a:srgbClr val="D74B4B"/>
    <a:srgbClr val="E66258"/>
    <a:srgbClr val="1296DB"/>
    <a:srgbClr val="00B0F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7" autoAdjust="0"/>
    <p:restoredTop sz="71192" autoAdjust="0"/>
  </p:normalViewPr>
  <p:slideViewPr>
    <p:cSldViewPr snapToGrid="0">
      <p:cViewPr varScale="1">
        <p:scale>
          <a:sx n="112" d="100"/>
          <a:sy n="112" d="100"/>
        </p:scale>
        <p:origin x="1856" y="176"/>
      </p:cViewPr>
      <p:guideLst/>
    </p:cSldViewPr>
  </p:slideViewPr>
  <p:notesTextViewPr>
    <p:cViewPr>
      <p:scale>
        <a:sx n="3" d="2"/>
        <a:sy n="3" d="2"/>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xfrm>
            <a:off x="0" y="0"/>
            <a:ext cx="0" cy="0"/>
          </a:xfrm>
        </p:spPr>
        <p:txBody>
          <a:bodyPr/>
          <a:lstStyle/>
          <a:p>
            <a:endParaRPr lang="zh-CN" altLang="en-US"/>
          </a:p>
        </p:txBody>
      </p:sp>
      <p:sp>
        <p:nvSpPr>
          <p:cNvPr id="150531" name="备注占位符 2"/>
          <p:cNvSpPr>
            <a:spLocks noGrp="1" noRot="1" noChangeAspect="1"/>
          </p:cNvSpPr>
          <p:nvPr>
            <p:ph type="body"/>
          </p:nvPr>
        </p:nvSpPr>
        <p:spPr>
          <a:xfrm>
            <a:off x="838200" y="1825625"/>
            <a:ext cx="10515600" cy="4351338"/>
          </a:xfrm>
          <a:prstGeom prst="rect">
            <a:avLst/>
          </a:prstGeom>
          <a:noFill/>
          <a:ln w="9525">
            <a:noFill/>
            <a:miter/>
          </a:ln>
        </p:spPr>
        <p:txBody>
          <a:bodyPr/>
          <a:lstStyle/>
          <a:p>
            <a:pPr lvl="0" eaLnBrk="1" hangingPunct="1">
              <a:lnSpc>
                <a:spcPct val="150000"/>
              </a:lnSpc>
            </a:pPr>
            <a:endParaRPr lang="zh-CN" altLang="en-US" dirty="0"/>
          </a:p>
        </p:txBody>
      </p:sp>
      <p:sp>
        <p:nvSpPr>
          <p:cNvPr id="150532" name="灯片编号占位符 3"/>
          <p:cNvSpPr>
            <a:spLocks noGrp="1"/>
          </p:cNvSpPr>
          <p:nvPr/>
        </p:nvSpPr>
        <p:spPr>
          <a:xfrm>
            <a:off x="8610600" y="6356350"/>
            <a:ext cx="2743200" cy="365125"/>
          </a:xfrm>
          <a:prstGeom prst="rect">
            <a:avLst/>
          </a:prstGeom>
          <a:noFill/>
          <a:ln w="9525">
            <a:noFill/>
            <a:miter/>
          </a:ln>
        </p:spPr>
        <p:txBody>
          <a:bodyPr anchor="ctr"/>
          <a:lstStyle/>
          <a:p>
            <a:pPr lvl="0" eaLnBrk="1" hangingPunct="1">
              <a:buNone/>
            </a:pPr>
            <a:endParaRPr lang="zh-CN" altLang="en-US" sz="1200">
              <a:latin typeface="Calibri" panose="020F0502020204030204" pitchFamily="34" charset="0"/>
            </a:endParaRPr>
          </a:p>
        </p:txBody>
      </p:sp>
    </p:spTree>
    <p:extLst>
      <p:ext uri="{BB962C8B-B14F-4D97-AF65-F5344CB8AC3E}">
        <p14:creationId xmlns:p14="http://schemas.microsoft.com/office/powerpoint/2010/main" val="1712624223"/>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881872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58354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42026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062929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18710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24661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959932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82434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46417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59849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74566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233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4045693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50367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19377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7772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59490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28490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225165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913498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5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8727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6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517908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7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490622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052260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8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32750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9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1444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0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78144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0266660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216550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9699940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8329934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5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141391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6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0080503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7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650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1818581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8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8935274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9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7715808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0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6449212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1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5831286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1085022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51301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557609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302466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828230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63378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8222931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7118663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7866351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7498637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4210701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7202475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t="10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5987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03811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05698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93528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_标题和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FB5F73-D11B-5049-ACCB-EE6A6EF64D00}"/>
              </a:ext>
            </a:extLst>
          </p:cNvPr>
          <p:cNvSpPr/>
          <p:nvPr userDrawn="1"/>
        </p:nvSpPr>
        <p:spPr>
          <a:xfrm>
            <a:off x="-1" y="239742"/>
            <a:ext cx="10397765" cy="613041"/>
          </a:xfrm>
          <a:prstGeom prst="rect">
            <a:avLst/>
          </a:prstGeom>
          <a:solidFill>
            <a:srgbClr val="D7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2200" b="1" dirty="0">
              <a:solidFill>
                <a:schemeClr val="bg1"/>
              </a:solidFill>
              <a:latin typeface="Microsoft YaHei" panose="020B0503020204020204" pitchFamily="34" charset="-122"/>
              <a:ea typeface="Microsoft YaHei" panose="020B0503020204020204" pitchFamily="34" charset="-122"/>
            </a:endParaRPr>
          </a:p>
        </p:txBody>
      </p:sp>
      <p:grpSp>
        <p:nvGrpSpPr>
          <p:cNvPr id="9" name="组合 8">
            <a:extLst>
              <a:ext uri="{FF2B5EF4-FFF2-40B4-BE49-F238E27FC236}">
                <a16:creationId xmlns:a16="http://schemas.microsoft.com/office/drawing/2014/main" id="{B0340B06-1EFC-2C46-9E73-B7B0F353A32F}"/>
              </a:ext>
            </a:extLst>
          </p:cNvPr>
          <p:cNvGrpSpPr/>
          <p:nvPr userDrawn="1"/>
        </p:nvGrpSpPr>
        <p:grpSpPr>
          <a:xfrm>
            <a:off x="10760353" y="279537"/>
            <a:ext cx="1215251" cy="553998"/>
            <a:chOff x="10750079" y="258792"/>
            <a:chExt cx="1215251" cy="553998"/>
          </a:xfrm>
        </p:grpSpPr>
        <p:pic>
          <p:nvPicPr>
            <p:cNvPr id="10" name="图片 9">
              <a:extLst>
                <a:ext uri="{FF2B5EF4-FFF2-40B4-BE49-F238E27FC236}">
                  <a16:creationId xmlns:a16="http://schemas.microsoft.com/office/drawing/2014/main" id="{E88F356E-7819-AA49-90C2-AFE695BA1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079" y="302041"/>
              <a:ext cx="473681" cy="459541"/>
            </a:xfrm>
            <a:prstGeom prst="rect">
              <a:avLst/>
            </a:prstGeom>
          </p:spPr>
        </p:pic>
        <p:sp>
          <p:nvSpPr>
            <p:cNvPr id="11" name="文本框 10">
              <a:extLst>
                <a:ext uri="{FF2B5EF4-FFF2-40B4-BE49-F238E27FC236}">
                  <a16:creationId xmlns:a16="http://schemas.microsoft.com/office/drawing/2014/main" id="{6F639B56-80D2-A047-BB05-D670C0CAA777}"/>
                </a:ext>
              </a:extLst>
            </p:cNvPr>
            <p:cNvSpPr txBox="1"/>
            <p:nvPr/>
          </p:nvSpPr>
          <p:spPr>
            <a:xfrm>
              <a:off x="11104197" y="258792"/>
              <a:ext cx="861133" cy="553998"/>
            </a:xfrm>
            <a:prstGeom prst="rect">
              <a:avLst/>
            </a:prstGeom>
            <a:solidFill>
              <a:schemeClr val="bg1"/>
            </a:solidFill>
          </p:spPr>
          <p:txBody>
            <a:bodyPr wrap="none" rtlCol="0">
              <a:spAutoFit/>
            </a:bodyPr>
            <a:lstStyle/>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DEEP</a:t>
              </a:r>
            </a:p>
            <a:p>
              <a:pPr>
                <a:lnSpc>
                  <a:spcPts val="1220"/>
                </a:lnSpc>
              </a:pPr>
              <a:r>
                <a:rPr kumimoji="1" lang="en-US" altLang="zh-CN" sz="1000" b="1" dirty="0">
                  <a:solidFill>
                    <a:srgbClr val="D74B4A"/>
                  </a:solidFill>
                  <a:latin typeface="Microsoft YaHei" panose="020B0503020204020204" pitchFamily="34" charset="-122"/>
                  <a:ea typeface="Microsoft YaHei" panose="020B0503020204020204" pitchFamily="34" charset="-122"/>
                </a:rPr>
                <a:t>THINKING</a:t>
              </a:r>
            </a:p>
            <a:p>
              <a:pPr>
                <a:lnSpc>
                  <a:spcPts val="1220"/>
                </a:lnSpc>
              </a:pPr>
              <a:r>
                <a:rPr kumimoji="1" lang="zh-CN" altLang="en-US" sz="1000" b="1" dirty="0">
                  <a:solidFill>
                    <a:srgbClr val="D74B4A"/>
                  </a:solidFill>
                  <a:latin typeface="Microsoft YaHei" panose="020B0503020204020204" pitchFamily="34" charset="-122"/>
                  <a:ea typeface="Microsoft YaHei" panose="020B0503020204020204" pitchFamily="34" charset="-122"/>
                </a:rPr>
                <a:t>深入思考</a:t>
              </a:r>
            </a:p>
          </p:txBody>
        </p:sp>
      </p:grpSp>
      <p:sp>
        <p:nvSpPr>
          <p:cNvPr id="14" name="标题 1">
            <a:extLst>
              <a:ext uri="{FF2B5EF4-FFF2-40B4-BE49-F238E27FC236}">
                <a16:creationId xmlns:a16="http://schemas.microsoft.com/office/drawing/2014/main" id="{14FD50FA-BF97-EE49-AB19-3FDB02A67A93}"/>
              </a:ext>
            </a:extLst>
          </p:cNvPr>
          <p:cNvSpPr>
            <a:spLocks noGrp="1"/>
          </p:cNvSpPr>
          <p:nvPr>
            <p:ph type="title"/>
          </p:nvPr>
        </p:nvSpPr>
        <p:spPr>
          <a:xfrm>
            <a:off x="0" y="239742"/>
            <a:ext cx="10397764" cy="613041"/>
          </a:xfrm>
        </p:spPr>
        <p:txBody>
          <a:bodyPr>
            <a:normAutofit/>
          </a:bodyPr>
          <a:lstStyle>
            <a:lvl1pPr>
              <a:lnSpc>
                <a:spcPct val="100000"/>
              </a:lnSpc>
              <a:defRPr sz="22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1270698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8"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 id="2147483667" r:id="rId37"/>
    <p:sldLayoutId id="2147483669" r:id="rId38"/>
    <p:sldLayoutId id="2147483670" r:id="rId39"/>
    <p:sldLayoutId id="2147483671" r:id="rId40"/>
    <p:sldLayoutId id="2147483672" r:id="rId41"/>
    <p:sldLayoutId id="2147483673" r:id="rId42"/>
    <p:sldLayoutId id="2147483674" r:id="rId43"/>
    <p:sldLayoutId id="2147483675" r:id="rId44"/>
    <p:sldLayoutId id="2147483655" r:id="rId4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3718575" y="2684035"/>
            <a:ext cx="4339650" cy="646331"/>
          </a:xfrm>
          <a:prstGeom prst="rect">
            <a:avLst/>
          </a:prstGeom>
          <a:noFill/>
        </p:spPr>
        <p:txBody>
          <a:bodyPr wrap="none">
            <a:spAutoFit/>
          </a:bodyPr>
          <a:lstStyle/>
          <a:p>
            <a:pPr lvl="0"/>
            <a:r>
              <a:rPr lang="en-US" altLang="zh-CN" sz="3600" b="1" dirty="0">
                <a:solidFill>
                  <a:srgbClr val="7F7F7F"/>
                </a:solidFill>
                <a:latin typeface="微软雅黑" panose="020B0503020204020204" pitchFamily="34" charset="-122"/>
                <a:ea typeface="微软雅黑" panose="020B0503020204020204" pitchFamily="34" charset="-122"/>
              </a:rPr>
              <a:t>《</a:t>
            </a:r>
            <a:r>
              <a:rPr lang="zh-CN" altLang="en-US" sz="3600" b="1" dirty="0">
                <a:solidFill>
                  <a:srgbClr val="7F7F7F"/>
                </a:solidFill>
                <a:latin typeface="微软雅黑" panose="020B0503020204020204" pitchFamily="34" charset="-122"/>
                <a:ea typeface="微软雅黑" panose="020B0503020204020204" pitchFamily="34" charset="-122"/>
              </a:rPr>
              <a:t>浏览器工作原理</a:t>
            </a:r>
            <a:r>
              <a:rPr lang="en-US" altLang="zh-CN" sz="3600" b="1" dirty="0">
                <a:solidFill>
                  <a:srgbClr val="7F7F7F"/>
                </a:solidFill>
                <a:latin typeface="微软雅黑" panose="020B0503020204020204" pitchFamily="34" charset="-122"/>
                <a:ea typeface="微软雅黑" panose="020B0503020204020204" pitchFamily="34" charset="-122"/>
              </a:rPr>
              <a:t>》</a:t>
            </a:r>
            <a:endParaRPr lang="zh-CN" altLang="en-US" sz="3600" b="1" dirty="0">
              <a:solidFill>
                <a:srgbClr val="7F7F7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564583" y="4839895"/>
            <a:ext cx="2002471" cy="400110"/>
          </a:xfrm>
          <a:prstGeom prst="rect">
            <a:avLst/>
          </a:prstGeom>
          <a:noFill/>
        </p:spPr>
        <p:txBody>
          <a:bodyPr wrap="none">
            <a:spAutoFit/>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1" lang="en-US" altLang="zh-CN" sz="2000" b="1" i="0" u="none" strike="noStrike" kern="1200" cap="none" spc="0" normalizeH="0" baseline="0" noProof="0" dirty="0">
                <a:ln>
                  <a:noFill/>
                </a:ln>
                <a:solidFill>
                  <a:schemeClr val="tx1">
                    <a:lumMod val="50000"/>
                    <a:lumOff val="50000"/>
                  </a:schemeClr>
                </a:solidFill>
                <a:effectLst/>
                <a:uLnTx/>
                <a:uFillTx/>
                <a:latin typeface="微软雅黑 Light" panose="020B0502040204020203" charset="-122"/>
                <a:ea typeface="微软雅黑 Light" panose="020B0502040204020203" charset="-122"/>
                <a:cs typeface="微软雅黑 Light" panose="020B0502040204020203" charset="-122"/>
              </a:rPr>
              <a:t>2022.7.8</a:t>
            </a:r>
            <a:r>
              <a:rPr kumimoji="1" lang="zh-CN" altLang="en-US" sz="2000" b="1" i="0" u="none" strike="noStrike" kern="1200" cap="none" spc="0" normalizeH="0" baseline="0" noProof="0" dirty="0">
                <a:ln>
                  <a:noFill/>
                </a:ln>
                <a:solidFill>
                  <a:schemeClr val="tx1">
                    <a:lumMod val="50000"/>
                    <a:lumOff val="50000"/>
                  </a:schemeClr>
                </a:solidFill>
                <a:effectLst/>
                <a:uLnTx/>
                <a:uFillTx/>
                <a:latin typeface="微软雅黑 Light" panose="020B0502040204020203" charset="-122"/>
                <a:ea typeface="微软雅黑 Light" panose="020B0502040204020203" charset="-122"/>
                <a:cs typeface="微软雅黑 Light" panose="020B0502040204020203" charset="-122"/>
              </a:rPr>
              <a:t> 杨永生</a:t>
            </a:r>
            <a:endParaRPr kumimoji="1" lang="en-US" altLang="zh-CN" sz="2000" b="1" i="0" u="none" strike="noStrike" kern="1200" cap="none" spc="0" normalizeH="0" baseline="0" noProof="0" dirty="0">
              <a:ln>
                <a:noFill/>
              </a:ln>
              <a:solidFill>
                <a:schemeClr val="tx1">
                  <a:lumMod val="50000"/>
                  <a:lumOff val="50000"/>
                </a:schemeClr>
              </a:solidFill>
              <a:effectLst/>
              <a:uLnTx/>
              <a:uFillTx/>
              <a:latin typeface="微软雅黑 Light" panose="020B0502040204020203" charset="-122"/>
              <a:ea typeface="微软雅黑 Light" panose="020B0502040204020203" charset="-122"/>
              <a:cs typeface="微软雅黑 Light" panose="020B0502040204020203" charset="-122"/>
            </a:endParaRPr>
          </a:p>
        </p:txBody>
      </p:sp>
    </p:spTree>
    <p:extLst>
      <p:ext uri="{BB962C8B-B14F-4D97-AF65-F5344CB8AC3E}">
        <p14:creationId xmlns:p14="http://schemas.microsoft.com/office/powerpoint/2010/main" val="1737859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570C0-41D6-045B-FD85-F50573B6B0BE}"/>
              </a:ext>
            </a:extLst>
          </p:cNvPr>
          <p:cNvSpPr>
            <a:spLocks noGrp="1"/>
          </p:cNvSpPr>
          <p:nvPr>
            <p:ph type="title"/>
          </p:nvPr>
        </p:nvSpPr>
        <p:spPr/>
        <p:txBody>
          <a:bodyPr/>
          <a:lstStyle/>
          <a:p>
            <a:r>
              <a:rPr kumimoji="1" lang="zh-CN" altLang="en-US" sz="2000" dirty="0"/>
              <a:t>浏览器中的网络协议</a:t>
            </a:r>
            <a:endParaRPr kumimoji="1" lang="zh-CN" altLang="en-US" dirty="0"/>
          </a:p>
        </p:txBody>
      </p:sp>
      <p:sp>
        <p:nvSpPr>
          <p:cNvPr id="3" name="文本框 2">
            <a:extLst>
              <a:ext uri="{FF2B5EF4-FFF2-40B4-BE49-F238E27FC236}">
                <a16:creationId xmlns:a16="http://schemas.microsoft.com/office/drawing/2014/main" id="{4CC3A031-298E-CAAC-7E0E-6ACB93D4824D}"/>
              </a:ext>
            </a:extLst>
          </p:cNvPr>
          <p:cNvSpPr txBox="1"/>
          <p:nvPr/>
        </p:nvSpPr>
        <p:spPr>
          <a:xfrm>
            <a:off x="354330" y="1257300"/>
            <a:ext cx="11695381" cy="369332"/>
          </a:xfrm>
          <a:prstGeom prst="rect">
            <a:avLst/>
          </a:prstGeom>
          <a:noFill/>
        </p:spPr>
        <p:txBody>
          <a:bodyPr wrap="none" rtlCol="0">
            <a:spAutoFit/>
          </a:bodyPr>
          <a:lstStyle/>
          <a:p>
            <a:r>
              <a:rPr kumimoji="1" lang="zh-CN" altLang="en-US" dirty="0"/>
              <a:t>然而，这些协议都不是最重要的，因为他就是个固定格式 ，浏览器怎么转化为这个固定的格式才是最重要的因为：</a:t>
            </a:r>
          </a:p>
        </p:txBody>
      </p:sp>
      <p:pic>
        <p:nvPicPr>
          <p:cNvPr id="4" name="图片 3">
            <a:extLst>
              <a:ext uri="{FF2B5EF4-FFF2-40B4-BE49-F238E27FC236}">
                <a16:creationId xmlns:a16="http://schemas.microsoft.com/office/drawing/2014/main" id="{4ECEFE04-84A2-8B63-B417-18CB1EE6A76D}"/>
              </a:ext>
            </a:extLst>
          </p:cNvPr>
          <p:cNvPicPr>
            <a:picLocks noChangeAspect="1"/>
          </p:cNvPicPr>
          <p:nvPr/>
        </p:nvPicPr>
        <p:blipFill>
          <a:blip r:embed="rId3"/>
          <a:stretch>
            <a:fillRect/>
          </a:stretch>
        </p:blipFill>
        <p:spPr>
          <a:xfrm>
            <a:off x="371664" y="2031149"/>
            <a:ext cx="11678047" cy="2597125"/>
          </a:xfrm>
          <a:prstGeom prst="rect">
            <a:avLst/>
          </a:prstGeom>
        </p:spPr>
      </p:pic>
      <p:sp>
        <p:nvSpPr>
          <p:cNvPr id="6" name="文本框 5">
            <a:extLst>
              <a:ext uri="{FF2B5EF4-FFF2-40B4-BE49-F238E27FC236}">
                <a16:creationId xmlns:a16="http://schemas.microsoft.com/office/drawing/2014/main" id="{D3C6C616-A760-C94F-439C-A974A5F1CD7D}"/>
              </a:ext>
            </a:extLst>
          </p:cNvPr>
          <p:cNvSpPr txBox="1"/>
          <p:nvPr/>
        </p:nvSpPr>
        <p:spPr>
          <a:xfrm>
            <a:off x="582930" y="5032791"/>
            <a:ext cx="9694577" cy="369332"/>
          </a:xfrm>
          <a:prstGeom prst="rect">
            <a:avLst/>
          </a:prstGeom>
          <a:noFill/>
        </p:spPr>
        <p:txBody>
          <a:bodyPr wrap="none" rtlCol="0">
            <a:spAutoFit/>
          </a:bodyPr>
          <a:lstStyle/>
          <a:p>
            <a:r>
              <a:rPr kumimoji="1" lang="en-US" altLang="zh-CN" dirty="0" err="1"/>
              <a:t>Tcp</a:t>
            </a:r>
            <a:r>
              <a:rPr kumimoji="1" lang="zh-CN" altLang="en-US" dirty="0"/>
              <a:t> 传输的二进制的流是一段没有换行的文本，需要浏览器做解析处理，将他每个部分区分开来</a:t>
            </a:r>
          </a:p>
        </p:txBody>
      </p:sp>
    </p:spTree>
    <p:extLst>
      <p:ext uri="{BB962C8B-B14F-4D97-AF65-F5344CB8AC3E}">
        <p14:creationId xmlns:p14="http://schemas.microsoft.com/office/powerpoint/2010/main" val="118980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59525-1050-AE12-D83B-ED4DF6308E5C}"/>
              </a:ext>
            </a:extLst>
          </p:cNvPr>
          <p:cNvSpPr>
            <a:spLocks noGrp="1"/>
          </p:cNvSpPr>
          <p:nvPr>
            <p:ph type="title"/>
          </p:nvPr>
        </p:nvSpPr>
        <p:spPr/>
        <p:txBody>
          <a:bodyPr/>
          <a:lstStyle/>
          <a:p>
            <a:r>
              <a:rPr kumimoji="1" lang="zh-CN" altLang="en-US" sz="2400" dirty="0"/>
              <a:t>浏览器中的网络协议</a:t>
            </a:r>
            <a:endParaRPr kumimoji="1" lang="zh-CN" altLang="en-US" dirty="0"/>
          </a:p>
        </p:txBody>
      </p:sp>
      <p:sp>
        <p:nvSpPr>
          <p:cNvPr id="3" name="文本框 2">
            <a:extLst>
              <a:ext uri="{FF2B5EF4-FFF2-40B4-BE49-F238E27FC236}">
                <a16:creationId xmlns:a16="http://schemas.microsoft.com/office/drawing/2014/main" id="{843D5813-C838-8263-BE7E-532F240984F6}"/>
              </a:ext>
            </a:extLst>
          </p:cNvPr>
          <p:cNvSpPr txBox="1"/>
          <p:nvPr/>
        </p:nvSpPr>
        <p:spPr>
          <a:xfrm>
            <a:off x="457200" y="1131570"/>
            <a:ext cx="877163" cy="369332"/>
          </a:xfrm>
          <a:prstGeom prst="rect">
            <a:avLst/>
          </a:prstGeom>
          <a:noFill/>
        </p:spPr>
        <p:txBody>
          <a:bodyPr wrap="none" rtlCol="0">
            <a:spAutoFit/>
          </a:bodyPr>
          <a:lstStyle/>
          <a:p>
            <a:r>
              <a:rPr kumimoji="1" lang="zh-CN" altLang="en-US" dirty="0"/>
              <a:t>状态机</a:t>
            </a:r>
          </a:p>
        </p:txBody>
      </p:sp>
      <p:sp>
        <p:nvSpPr>
          <p:cNvPr id="4" name="文本框 3">
            <a:extLst>
              <a:ext uri="{FF2B5EF4-FFF2-40B4-BE49-F238E27FC236}">
                <a16:creationId xmlns:a16="http://schemas.microsoft.com/office/drawing/2014/main" id="{21115A49-EAD9-46F3-FD08-E9BD41BD69C6}"/>
              </a:ext>
            </a:extLst>
          </p:cNvPr>
          <p:cNvSpPr txBox="1"/>
          <p:nvPr/>
        </p:nvSpPr>
        <p:spPr>
          <a:xfrm>
            <a:off x="457200" y="1631099"/>
            <a:ext cx="10513536" cy="1754326"/>
          </a:xfrm>
          <a:prstGeom prst="rect">
            <a:avLst/>
          </a:prstGeom>
          <a:noFill/>
        </p:spPr>
        <p:txBody>
          <a:bodyPr wrap="square" rtlCol="0">
            <a:spAutoFit/>
          </a:bodyPr>
          <a:lstStyle/>
          <a:p>
            <a:r>
              <a:rPr lang="zh-CN" altLang="en-US" dirty="0"/>
              <a:t>有限状态机（</a:t>
            </a:r>
            <a:r>
              <a:rPr lang="en" altLang="zh-CN" dirty="0"/>
              <a:t>Finite-state </a:t>
            </a:r>
            <a:r>
              <a:rPr lang="en" altLang="zh-CN" dirty="0" err="1"/>
              <a:t>machine,FSM</a:t>
            </a:r>
            <a:r>
              <a:rPr lang="zh-CN" altLang="en" dirty="0"/>
              <a:t>），</a:t>
            </a:r>
            <a:r>
              <a:rPr lang="zh-CN" altLang="en-US" dirty="0"/>
              <a:t>又称有限状态自动机，简称状态机，是表示有限个状态以及在这些状态之间的转移和动作等行为的数学模型。</a:t>
            </a:r>
            <a:endParaRPr lang="en-US" altLang="zh-CN" dirty="0"/>
          </a:p>
          <a:p>
            <a:endParaRPr lang="en-US" altLang="zh-CN" dirty="0"/>
          </a:p>
          <a:p>
            <a:r>
              <a:rPr lang="zh-CN" altLang="en-US" dirty="0"/>
              <a:t>这个在代码编译里面应用广泛，比如说</a:t>
            </a:r>
            <a:r>
              <a:rPr lang="en-US" altLang="zh-CN" dirty="0"/>
              <a:t>babel</a:t>
            </a:r>
            <a:r>
              <a:rPr lang="zh-CN" altLang="en-US" dirty="0"/>
              <a:t>  、</a:t>
            </a:r>
            <a:r>
              <a:rPr lang="en-US" altLang="zh-CN" dirty="0" err="1"/>
              <a:t>vue</a:t>
            </a:r>
            <a:r>
              <a:rPr lang="en-US" altLang="zh-CN" dirty="0"/>
              <a:t>-</a:t>
            </a:r>
            <a:r>
              <a:rPr lang="en" altLang="zh-CN" dirty="0"/>
              <a:t>compile</a:t>
            </a:r>
            <a:r>
              <a:rPr lang="zh-CN" altLang="en-US" dirty="0"/>
              <a:t> 里面全是应用</a:t>
            </a:r>
            <a:endParaRPr lang="en" altLang="zh-CN" dirty="0"/>
          </a:p>
          <a:p>
            <a:endParaRPr lang="zh-CN" altLang="en-US" dirty="0"/>
          </a:p>
          <a:p>
            <a:endParaRPr kumimoji="1" lang="zh-CN" altLang="en-US" dirty="0"/>
          </a:p>
        </p:txBody>
      </p:sp>
      <p:sp>
        <p:nvSpPr>
          <p:cNvPr id="6" name="文本框 5">
            <a:extLst>
              <a:ext uri="{FF2B5EF4-FFF2-40B4-BE49-F238E27FC236}">
                <a16:creationId xmlns:a16="http://schemas.microsoft.com/office/drawing/2014/main" id="{830E7961-41EC-5A61-0FAC-7B4E0BE210A8}"/>
              </a:ext>
            </a:extLst>
          </p:cNvPr>
          <p:cNvSpPr txBox="1"/>
          <p:nvPr/>
        </p:nvSpPr>
        <p:spPr>
          <a:xfrm>
            <a:off x="2144771" y="3640521"/>
            <a:ext cx="7666971" cy="523220"/>
          </a:xfrm>
          <a:prstGeom prst="rect">
            <a:avLst/>
          </a:prstGeom>
          <a:noFill/>
        </p:spPr>
        <p:txBody>
          <a:bodyPr wrap="none" rtlCol="0">
            <a:spAutoFit/>
          </a:bodyPr>
          <a:lstStyle/>
          <a:p>
            <a:r>
              <a:rPr lang="zh-CN" altLang="en-US" sz="2800" dirty="0"/>
              <a:t>经典字符串算法题：判断字符串中是否有</a:t>
            </a:r>
            <a:r>
              <a:rPr lang="en-US" altLang="zh-CN" sz="2800" dirty="0" err="1"/>
              <a:t>abcabx</a:t>
            </a:r>
            <a:endParaRPr lang="en" altLang="zh-CN" sz="2800" dirty="0"/>
          </a:p>
        </p:txBody>
      </p:sp>
    </p:spTree>
    <p:extLst>
      <p:ext uri="{BB962C8B-B14F-4D97-AF65-F5344CB8AC3E}">
        <p14:creationId xmlns:p14="http://schemas.microsoft.com/office/powerpoint/2010/main" val="71279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23D5C-2687-EDEB-FF67-7B473B116210}"/>
              </a:ext>
            </a:extLst>
          </p:cNvPr>
          <p:cNvSpPr>
            <a:spLocks noGrp="1"/>
          </p:cNvSpPr>
          <p:nvPr>
            <p:ph type="title"/>
          </p:nvPr>
        </p:nvSpPr>
        <p:spPr/>
        <p:txBody>
          <a:bodyPr/>
          <a:lstStyle/>
          <a:p>
            <a:r>
              <a:rPr kumimoji="1" lang="zh-CN" altLang="en-US" sz="2000" dirty="0"/>
              <a:t>浏览器中的网络协议</a:t>
            </a:r>
            <a:endParaRPr kumimoji="1" lang="zh-CN" altLang="en-US" dirty="0"/>
          </a:p>
        </p:txBody>
      </p:sp>
      <p:sp>
        <p:nvSpPr>
          <p:cNvPr id="5" name="文本框 4">
            <a:extLst>
              <a:ext uri="{FF2B5EF4-FFF2-40B4-BE49-F238E27FC236}">
                <a16:creationId xmlns:a16="http://schemas.microsoft.com/office/drawing/2014/main" id="{3116A79F-969B-41C4-5D67-9C438B8DF2A6}"/>
              </a:ext>
            </a:extLst>
          </p:cNvPr>
          <p:cNvSpPr txBox="1"/>
          <p:nvPr/>
        </p:nvSpPr>
        <p:spPr>
          <a:xfrm>
            <a:off x="685800" y="1497330"/>
            <a:ext cx="5029200" cy="923330"/>
          </a:xfrm>
          <a:prstGeom prst="rect">
            <a:avLst/>
          </a:prstGeom>
          <a:noFill/>
        </p:spPr>
        <p:txBody>
          <a:bodyPr wrap="square" rtlCol="0">
            <a:spAutoFit/>
          </a:bodyPr>
          <a:lstStyle/>
          <a:p>
            <a:r>
              <a:rPr kumimoji="1" lang="zh-CN" altLang="en-US" dirty="0"/>
              <a:t>利用状态机解析</a:t>
            </a:r>
            <a:r>
              <a:rPr kumimoji="1" lang="en-US" altLang="zh-CN" dirty="0"/>
              <a:t>http</a:t>
            </a:r>
            <a:r>
              <a:rPr kumimoji="1" lang="zh-CN" altLang="en-US" dirty="0"/>
              <a:t>格式的文本，我们知道</a:t>
            </a:r>
            <a:r>
              <a:rPr kumimoji="1" lang="en-US" altLang="zh-CN" dirty="0"/>
              <a:t>http</a:t>
            </a:r>
            <a:r>
              <a:rPr kumimoji="1" lang="zh-CN" altLang="en-US" dirty="0"/>
              <a:t> 的文本内容，分为请求头，请求</a:t>
            </a:r>
            <a:r>
              <a:rPr kumimoji="1" lang="en-US" altLang="zh-CN" dirty="0"/>
              <a:t>header</a:t>
            </a:r>
            <a:r>
              <a:rPr kumimoji="1" lang="zh-CN" altLang="en-US" dirty="0"/>
              <a:t>，以及请求</a:t>
            </a:r>
            <a:r>
              <a:rPr kumimoji="1" lang="en-US" altLang="zh-CN" dirty="0"/>
              <a:t>body</a:t>
            </a:r>
          </a:p>
        </p:txBody>
      </p:sp>
      <p:sp>
        <p:nvSpPr>
          <p:cNvPr id="7" name="文本框 6">
            <a:extLst>
              <a:ext uri="{FF2B5EF4-FFF2-40B4-BE49-F238E27FC236}">
                <a16:creationId xmlns:a16="http://schemas.microsoft.com/office/drawing/2014/main" id="{C6897545-7C92-304B-549E-8DCD228B19C4}"/>
              </a:ext>
            </a:extLst>
          </p:cNvPr>
          <p:cNvSpPr txBox="1"/>
          <p:nvPr/>
        </p:nvSpPr>
        <p:spPr>
          <a:xfrm>
            <a:off x="685800" y="2729181"/>
            <a:ext cx="5029200" cy="3416320"/>
          </a:xfrm>
          <a:prstGeom prst="rect">
            <a:avLst/>
          </a:prstGeom>
          <a:noFill/>
        </p:spPr>
        <p:txBody>
          <a:bodyPr wrap="square" rtlCol="0">
            <a:spAutoFit/>
          </a:bodyPr>
          <a:lstStyle/>
          <a:p>
            <a:r>
              <a:rPr lang="en" altLang="zh-CN" dirty="0"/>
              <a:t>statusCode:‘200‘</a:t>
            </a:r>
            <a:r>
              <a:rPr lang="zh-CN" altLang="en-US" dirty="0"/>
              <a:t> </a:t>
            </a:r>
            <a:r>
              <a:rPr lang="en-US" altLang="zh-CN" dirty="0"/>
              <a:t>//</a:t>
            </a:r>
            <a:r>
              <a:rPr lang="zh-CN" altLang="en-US" dirty="0"/>
              <a:t> 头部内容</a:t>
            </a:r>
            <a:endParaRPr lang="en" altLang="zh-CN" dirty="0"/>
          </a:p>
          <a:p>
            <a:r>
              <a:rPr lang="en" altLang="zh-CN" dirty="0" err="1"/>
              <a:t>statusText</a:t>
            </a:r>
            <a:r>
              <a:rPr lang="en" altLang="zh-CN" dirty="0"/>
              <a:t>:’OK’</a:t>
            </a:r>
            <a:r>
              <a:rPr lang="zh-CN" altLang="en-US" dirty="0"/>
              <a:t> </a:t>
            </a:r>
            <a:r>
              <a:rPr lang="en-US" altLang="zh-CN" dirty="0"/>
              <a:t>//</a:t>
            </a:r>
            <a:r>
              <a:rPr lang="zh-CN" altLang="en-US" dirty="0"/>
              <a:t> 状态</a:t>
            </a:r>
            <a:endParaRPr lang="en" altLang="zh-CN" dirty="0"/>
          </a:p>
          <a:p>
            <a:r>
              <a:rPr lang="en" altLang="zh-CN" dirty="0"/>
              <a:t>headers:{</a:t>
            </a:r>
            <a:r>
              <a:rPr lang="zh-CN" altLang="en-US" dirty="0"/>
              <a:t> </a:t>
            </a:r>
            <a:r>
              <a:rPr lang="en-US" altLang="zh-CN" dirty="0"/>
              <a:t>//</a:t>
            </a:r>
            <a:r>
              <a:rPr lang="zh-CN" altLang="en-US" dirty="0"/>
              <a:t> </a:t>
            </a:r>
            <a:r>
              <a:rPr lang="en-US" altLang="zh-CN" dirty="0"/>
              <a:t>header</a:t>
            </a:r>
            <a:endParaRPr lang="en" altLang="zh-CN" dirty="0"/>
          </a:p>
          <a:p>
            <a:r>
              <a:rPr lang="en" altLang="zh-CN" dirty="0"/>
              <a:t>Content-Type: 'text/plain’,</a:t>
            </a:r>
          </a:p>
          <a:p>
            <a:r>
              <a:rPr lang="en" altLang="zh-CN" dirty="0"/>
              <a:t> X-Foo: 'bar’, </a:t>
            </a:r>
          </a:p>
          <a:p>
            <a:r>
              <a:rPr lang="en" altLang="zh-CN" dirty="0"/>
              <a:t>Date: 'Tue, 05 Jul 2022 07:58:09 GMT’, </a:t>
            </a:r>
          </a:p>
          <a:p>
            <a:r>
              <a:rPr lang="en" altLang="zh-CN" dirty="0"/>
              <a:t>Connection: 'keep-alive', Keep-Alive: 'timeout=5’</a:t>
            </a:r>
          </a:p>
          <a:p>
            <a:r>
              <a:rPr lang="en" altLang="zh-CN" dirty="0"/>
              <a:t>}</a:t>
            </a:r>
          </a:p>
          <a:p>
            <a:endParaRPr lang="en" altLang="zh-CN" dirty="0"/>
          </a:p>
          <a:p>
            <a:r>
              <a:rPr lang="en" altLang="zh-CN" dirty="0"/>
              <a:t>body:</a:t>
            </a:r>
            <a:r>
              <a:rPr lang="en-US" altLang="zh-CN" dirty="0"/>
              <a:t>’&lt;div&gt;&lt;/div&gt;’//</a:t>
            </a:r>
            <a:r>
              <a:rPr lang="zh-CN" altLang="en-US" dirty="0"/>
              <a:t> 请求体</a:t>
            </a:r>
            <a:endParaRPr lang="en" altLang="zh-CN" dirty="0"/>
          </a:p>
          <a:p>
            <a:endParaRPr lang="en" altLang="zh-CN" dirty="0"/>
          </a:p>
          <a:p>
            <a:endParaRPr kumimoji="1" lang="zh-CN" altLang="en-US" dirty="0"/>
          </a:p>
        </p:txBody>
      </p:sp>
      <p:sp>
        <p:nvSpPr>
          <p:cNvPr id="8" name="文本框 7">
            <a:extLst>
              <a:ext uri="{FF2B5EF4-FFF2-40B4-BE49-F238E27FC236}">
                <a16:creationId xmlns:a16="http://schemas.microsoft.com/office/drawing/2014/main" id="{8D81DB31-9913-D869-929A-FC587D6A8824}"/>
              </a:ext>
            </a:extLst>
          </p:cNvPr>
          <p:cNvSpPr txBox="1"/>
          <p:nvPr/>
        </p:nvSpPr>
        <p:spPr>
          <a:xfrm>
            <a:off x="6477002" y="2420660"/>
            <a:ext cx="5029198" cy="2308324"/>
          </a:xfrm>
          <a:prstGeom prst="rect">
            <a:avLst/>
          </a:prstGeom>
          <a:noFill/>
        </p:spPr>
        <p:txBody>
          <a:bodyPr wrap="square" rtlCol="0">
            <a:spAutoFit/>
          </a:bodyPr>
          <a:lstStyle/>
          <a:p>
            <a:r>
              <a:rPr kumimoji="1" lang="zh-CN" altLang="en-US" dirty="0"/>
              <a:t>有了这些内容，我们就可以根据他格式的断句区分出一些状态</a:t>
            </a:r>
            <a:endParaRPr kumimoji="1" lang="en-US" altLang="zh-CN" dirty="0"/>
          </a:p>
          <a:p>
            <a:endParaRPr kumimoji="1" lang="en-US" altLang="zh-CN" dirty="0"/>
          </a:p>
          <a:p>
            <a:r>
              <a:rPr kumimoji="1" lang="en-US" altLang="zh-CN" dirty="0"/>
              <a:t>1</a:t>
            </a:r>
            <a:r>
              <a:rPr kumimoji="1" lang="zh-CN" altLang="en-US" dirty="0"/>
              <a:t>、</a:t>
            </a:r>
            <a:r>
              <a:rPr kumimoji="1" lang="en-US" altLang="zh-CN" dirty="0"/>
              <a:t>\r\n</a:t>
            </a:r>
            <a:r>
              <a:rPr kumimoji="1" lang="zh-CN" altLang="en-US" dirty="0"/>
              <a:t> 表示换行 根据这个能有几个状态，比如头换行的状态，</a:t>
            </a:r>
            <a:r>
              <a:rPr kumimoji="1" lang="en-US" altLang="zh-CN" dirty="0"/>
              <a:t>header</a:t>
            </a:r>
            <a:r>
              <a:rPr kumimoji="1" lang="zh-CN" altLang="en-US" dirty="0"/>
              <a:t> 的换行状态， 等</a:t>
            </a:r>
            <a:endParaRPr kumimoji="1" lang="en-US" altLang="zh-CN" dirty="0"/>
          </a:p>
          <a:p>
            <a:r>
              <a:rPr kumimoji="1" lang="en-US" altLang="zh-CN" dirty="0"/>
              <a:t>2</a:t>
            </a:r>
            <a:r>
              <a:rPr kumimoji="1" lang="zh-CN" altLang="en-US" dirty="0"/>
              <a:t>、 根据冒号也会有几个状态</a:t>
            </a:r>
            <a:endParaRPr kumimoji="1" lang="en-US" altLang="zh-CN" dirty="0"/>
          </a:p>
          <a:p>
            <a:r>
              <a:rPr kumimoji="1" lang="en-US" altLang="zh-CN" dirty="0"/>
              <a:t>3</a:t>
            </a:r>
            <a:r>
              <a:rPr kumimoji="1" lang="zh-CN" altLang="en-US" dirty="0"/>
              <a:t>、 由于现在的</a:t>
            </a:r>
            <a:r>
              <a:rPr kumimoji="1" lang="en-US" altLang="zh-CN" dirty="0" err="1"/>
              <a:t>tcp</a:t>
            </a:r>
            <a:r>
              <a:rPr kumimoji="1" lang="zh-CN" altLang="en-US" dirty="0"/>
              <a:t>都是基于之前说的</a:t>
            </a:r>
            <a:r>
              <a:rPr lang="en" altLang="zh-CN" dirty="0"/>
              <a:t>chunked</a:t>
            </a:r>
            <a:r>
              <a:rPr kumimoji="1" lang="zh-CN" altLang="en-US" dirty="0"/>
              <a:t>分片，请求体的处理又会有很多状态</a:t>
            </a:r>
            <a:endParaRPr lang="en" altLang="zh-CN" dirty="0"/>
          </a:p>
        </p:txBody>
      </p:sp>
    </p:spTree>
    <p:extLst>
      <p:ext uri="{BB962C8B-B14F-4D97-AF65-F5344CB8AC3E}">
        <p14:creationId xmlns:p14="http://schemas.microsoft.com/office/powerpoint/2010/main" val="12726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4EDA2-BBD7-4B8F-7AB7-B7B19485C9BC}"/>
              </a:ext>
            </a:extLst>
          </p:cNvPr>
          <p:cNvSpPr>
            <a:spLocks noGrp="1"/>
          </p:cNvSpPr>
          <p:nvPr>
            <p:ph type="title"/>
          </p:nvPr>
        </p:nvSpPr>
        <p:spPr/>
        <p:txBody>
          <a:bodyPr/>
          <a:lstStyle/>
          <a:p>
            <a:r>
              <a:rPr kumimoji="1" lang="zh-CN" altLang="en-US" sz="2400" dirty="0"/>
              <a:t>浏览器中的</a:t>
            </a:r>
            <a:r>
              <a:rPr kumimoji="1" lang="en-US" altLang="zh-CN" sz="2400" dirty="0"/>
              <a:t>html</a:t>
            </a:r>
            <a:r>
              <a:rPr kumimoji="1" lang="zh-CN" altLang="en-US" sz="2400" dirty="0"/>
              <a:t> 、</a:t>
            </a:r>
            <a:r>
              <a:rPr kumimoji="1" lang="en-US" altLang="zh-CN" sz="2400" dirty="0" err="1"/>
              <a:t>css</a:t>
            </a:r>
            <a:r>
              <a:rPr kumimoji="1" lang="zh-CN" altLang="en-US" sz="2400" dirty="0"/>
              <a:t> 处理规则</a:t>
            </a:r>
            <a:endParaRPr kumimoji="1" lang="zh-CN" altLang="en-US" dirty="0"/>
          </a:p>
        </p:txBody>
      </p:sp>
      <p:sp>
        <p:nvSpPr>
          <p:cNvPr id="3" name="文本框 2">
            <a:extLst>
              <a:ext uri="{FF2B5EF4-FFF2-40B4-BE49-F238E27FC236}">
                <a16:creationId xmlns:a16="http://schemas.microsoft.com/office/drawing/2014/main" id="{00D51860-EF3D-784D-D9BA-5CC61C7DDB6C}"/>
              </a:ext>
            </a:extLst>
          </p:cNvPr>
          <p:cNvSpPr txBox="1"/>
          <p:nvPr/>
        </p:nvSpPr>
        <p:spPr>
          <a:xfrm>
            <a:off x="514350" y="1360170"/>
            <a:ext cx="9895145" cy="369332"/>
          </a:xfrm>
          <a:prstGeom prst="rect">
            <a:avLst/>
          </a:prstGeom>
          <a:noFill/>
        </p:spPr>
        <p:txBody>
          <a:bodyPr wrap="none" rtlCol="0">
            <a:spAutoFit/>
          </a:bodyPr>
          <a:lstStyle/>
          <a:p>
            <a:r>
              <a:rPr lang="zh-CN" altLang="en-US" dirty="0"/>
              <a:t>这个时候进入了渲染阶段， 这是时候就需要解析处理</a:t>
            </a:r>
            <a:r>
              <a:rPr lang="en-US" altLang="zh-CN" dirty="0"/>
              <a:t>html</a:t>
            </a:r>
            <a:r>
              <a:rPr lang="zh-CN" altLang="en-US" dirty="0"/>
              <a:t>、</a:t>
            </a:r>
            <a:r>
              <a:rPr lang="en-US" altLang="zh-CN" dirty="0" err="1"/>
              <a:t>css</a:t>
            </a:r>
            <a:r>
              <a:rPr lang="zh-CN" altLang="en-US" dirty="0"/>
              <a:t> ，并且渲染为屏幕上的像素点</a:t>
            </a:r>
            <a:endParaRPr kumimoji="1" lang="zh-CN" altLang="en-US" dirty="0"/>
          </a:p>
        </p:txBody>
      </p:sp>
      <p:pic>
        <p:nvPicPr>
          <p:cNvPr id="2050" name="Picture 2">
            <a:extLst>
              <a:ext uri="{FF2B5EF4-FFF2-40B4-BE49-F238E27FC236}">
                <a16:creationId xmlns:a16="http://schemas.microsoft.com/office/drawing/2014/main" id="{28118400-FF13-CD18-1BB6-BEE1DED00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 y="2111159"/>
            <a:ext cx="10226040" cy="40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6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A0123-3A53-ED3F-C30D-11ED32488A9D}"/>
              </a:ext>
            </a:extLst>
          </p:cNvPr>
          <p:cNvSpPr>
            <a:spLocks noGrp="1"/>
          </p:cNvSpPr>
          <p:nvPr>
            <p:ph type="title"/>
          </p:nvPr>
        </p:nvSpPr>
        <p:spPr/>
        <p:txBody>
          <a:bodyPr/>
          <a:lstStyle/>
          <a:p>
            <a:r>
              <a:rPr kumimoji="1" lang="zh-CN" altLang="en-US" sz="2000" dirty="0"/>
              <a:t>浏览器中的</a:t>
            </a:r>
            <a:r>
              <a:rPr kumimoji="1" lang="en-US" altLang="zh-CN" sz="2000" dirty="0"/>
              <a:t>html</a:t>
            </a:r>
            <a:r>
              <a:rPr kumimoji="1" lang="zh-CN" altLang="en-US" sz="2000" dirty="0"/>
              <a:t> 、</a:t>
            </a:r>
            <a:r>
              <a:rPr kumimoji="1" lang="en-US" altLang="zh-CN" sz="2000" dirty="0" err="1"/>
              <a:t>css</a:t>
            </a:r>
            <a:r>
              <a:rPr kumimoji="1" lang="zh-CN" altLang="en-US" sz="2000" dirty="0"/>
              <a:t> 处理规则</a:t>
            </a:r>
            <a:endParaRPr kumimoji="1" lang="zh-CN" altLang="en-US" dirty="0"/>
          </a:p>
        </p:txBody>
      </p:sp>
      <p:sp>
        <p:nvSpPr>
          <p:cNvPr id="3" name="文本框 2">
            <a:extLst>
              <a:ext uri="{FF2B5EF4-FFF2-40B4-BE49-F238E27FC236}">
                <a16:creationId xmlns:a16="http://schemas.microsoft.com/office/drawing/2014/main" id="{8B1103FA-DD49-EDA1-7A57-B546680D13AF}"/>
              </a:ext>
            </a:extLst>
          </p:cNvPr>
          <p:cNvSpPr txBox="1"/>
          <p:nvPr/>
        </p:nvSpPr>
        <p:spPr>
          <a:xfrm>
            <a:off x="897118" y="3642465"/>
            <a:ext cx="3234690" cy="369332"/>
          </a:xfrm>
          <a:prstGeom prst="rect">
            <a:avLst/>
          </a:prstGeom>
          <a:noFill/>
        </p:spPr>
        <p:txBody>
          <a:bodyPr wrap="square" rtlCol="0">
            <a:spAutoFit/>
          </a:bodyPr>
          <a:lstStyle/>
          <a:p>
            <a:r>
              <a:rPr lang="zh-CN" altLang="en-US" b="1" dirty="0"/>
              <a:t>构建</a:t>
            </a:r>
            <a:r>
              <a:rPr lang="en" altLang="zh-CN" b="1" dirty="0"/>
              <a:t>DOM</a:t>
            </a:r>
            <a:r>
              <a:rPr lang="zh-CN" altLang="en-US" b="1" dirty="0"/>
              <a:t>树</a:t>
            </a:r>
          </a:p>
        </p:txBody>
      </p:sp>
      <p:pic>
        <p:nvPicPr>
          <p:cNvPr id="4" name="图片 3">
            <a:extLst>
              <a:ext uri="{FF2B5EF4-FFF2-40B4-BE49-F238E27FC236}">
                <a16:creationId xmlns:a16="http://schemas.microsoft.com/office/drawing/2014/main" id="{05313CAE-7CAA-D4AC-770B-91537DC9111C}"/>
              </a:ext>
            </a:extLst>
          </p:cNvPr>
          <p:cNvPicPr>
            <a:picLocks noChangeAspect="1"/>
          </p:cNvPicPr>
          <p:nvPr/>
        </p:nvPicPr>
        <p:blipFill>
          <a:blip r:embed="rId2"/>
          <a:stretch>
            <a:fillRect/>
          </a:stretch>
        </p:blipFill>
        <p:spPr>
          <a:xfrm>
            <a:off x="897118" y="1386287"/>
            <a:ext cx="10397764" cy="1756963"/>
          </a:xfrm>
          <a:prstGeom prst="rect">
            <a:avLst/>
          </a:prstGeom>
        </p:spPr>
      </p:pic>
      <p:sp>
        <p:nvSpPr>
          <p:cNvPr id="5" name="文本框 4">
            <a:extLst>
              <a:ext uri="{FF2B5EF4-FFF2-40B4-BE49-F238E27FC236}">
                <a16:creationId xmlns:a16="http://schemas.microsoft.com/office/drawing/2014/main" id="{F1C5AAA2-EFD9-D09D-2C2B-C6DD978314EE}"/>
              </a:ext>
            </a:extLst>
          </p:cNvPr>
          <p:cNvSpPr txBox="1"/>
          <p:nvPr/>
        </p:nvSpPr>
        <p:spPr>
          <a:xfrm>
            <a:off x="897118" y="4564324"/>
            <a:ext cx="10275570" cy="369332"/>
          </a:xfrm>
          <a:prstGeom prst="rect">
            <a:avLst/>
          </a:prstGeom>
          <a:noFill/>
        </p:spPr>
        <p:txBody>
          <a:bodyPr wrap="none" rtlCol="0">
            <a:spAutoFit/>
          </a:bodyPr>
          <a:lstStyle/>
          <a:p>
            <a:r>
              <a:rPr lang="zh-CN" altLang="en-US" dirty="0"/>
              <a:t>因为浏览器无法直接理解和使用</a:t>
            </a:r>
            <a:r>
              <a:rPr lang="en" altLang="zh-CN" dirty="0"/>
              <a:t>HTML</a:t>
            </a:r>
            <a:r>
              <a:rPr lang="zh-CN" altLang="en" dirty="0"/>
              <a:t>，</a:t>
            </a:r>
            <a:r>
              <a:rPr lang="zh-CN" altLang="en-US" dirty="0"/>
              <a:t>所以需要将</a:t>
            </a:r>
            <a:r>
              <a:rPr lang="en" altLang="zh-CN" dirty="0"/>
              <a:t>HTML</a:t>
            </a:r>
            <a:r>
              <a:rPr lang="zh-CN" altLang="en-US" dirty="0"/>
              <a:t>转换为浏览器能够理解的结构</a:t>
            </a:r>
            <a:r>
              <a:rPr lang="en-US" altLang="zh-CN" dirty="0"/>
              <a:t>——</a:t>
            </a:r>
            <a:r>
              <a:rPr lang="en" altLang="zh-CN" dirty="0"/>
              <a:t>DOM</a:t>
            </a:r>
            <a:r>
              <a:rPr lang="zh-CN" altLang="en-US" dirty="0"/>
              <a:t>树。</a:t>
            </a:r>
            <a:endParaRPr kumimoji="1" lang="zh-CN" altLang="en-US" dirty="0"/>
          </a:p>
        </p:txBody>
      </p:sp>
    </p:spTree>
    <p:extLst>
      <p:ext uri="{BB962C8B-B14F-4D97-AF65-F5344CB8AC3E}">
        <p14:creationId xmlns:p14="http://schemas.microsoft.com/office/powerpoint/2010/main" val="426097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3A65A-593C-F7F6-E279-54E45D743206}"/>
              </a:ext>
            </a:extLst>
          </p:cNvPr>
          <p:cNvSpPr>
            <a:spLocks noGrp="1"/>
          </p:cNvSpPr>
          <p:nvPr>
            <p:ph type="title"/>
          </p:nvPr>
        </p:nvSpPr>
        <p:spPr/>
        <p:txBody>
          <a:bodyPr/>
          <a:lstStyle/>
          <a:p>
            <a:r>
              <a:rPr kumimoji="1" lang="zh-CN" altLang="en-US" sz="2400" dirty="0"/>
              <a:t>浏览器中的</a:t>
            </a:r>
            <a:r>
              <a:rPr kumimoji="1" lang="en-US" altLang="zh-CN" sz="2400" dirty="0"/>
              <a:t>html</a:t>
            </a:r>
            <a:r>
              <a:rPr kumimoji="1" lang="zh-CN" altLang="en-US" sz="2400" dirty="0"/>
              <a:t> 、</a:t>
            </a:r>
            <a:r>
              <a:rPr kumimoji="1" lang="en-US" altLang="zh-CN" sz="2400" dirty="0" err="1"/>
              <a:t>css</a:t>
            </a:r>
            <a:r>
              <a:rPr kumimoji="1" lang="zh-CN" altLang="en-US" sz="2400" dirty="0"/>
              <a:t> 处理规则</a:t>
            </a:r>
            <a:endParaRPr kumimoji="1" lang="zh-CN" altLang="en-US" dirty="0"/>
          </a:p>
        </p:txBody>
      </p:sp>
      <p:pic>
        <p:nvPicPr>
          <p:cNvPr id="3074" name="Picture 2">
            <a:extLst>
              <a:ext uri="{FF2B5EF4-FFF2-40B4-BE49-F238E27FC236}">
                <a16:creationId xmlns:a16="http://schemas.microsoft.com/office/drawing/2014/main" id="{E43B976C-6F94-8A8E-3D75-88D6AA6ED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512" y="1108709"/>
            <a:ext cx="10635658" cy="516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01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12D50-382A-E006-B498-55106F780A4E}"/>
              </a:ext>
            </a:extLst>
          </p:cNvPr>
          <p:cNvSpPr>
            <a:spLocks noGrp="1"/>
          </p:cNvSpPr>
          <p:nvPr>
            <p:ph type="title"/>
          </p:nvPr>
        </p:nvSpPr>
        <p:spPr/>
        <p:txBody>
          <a:bodyPr/>
          <a:lstStyle/>
          <a:p>
            <a:r>
              <a:rPr kumimoji="1" lang="zh-CN" altLang="en-US" sz="2000" dirty="0"/>
              <a:t>浏览器中的</a:t>
            </a:r>
            <a:r>
              <a:rPr kumimoji="1" lang="en-US" altLang="zh-CN" sz="2000" dirty="0"/>
              <a:t>html</a:t>
            </a:r>
            <a:r>
              <a:rPr kumimoji="1" lang="zh-CN" altLang="en-US" sz="2000" dirty="0"/>
              <a:t> 、</a:t>
            </a:r>
            <a:r>
              <a:rPr kumimoji="1" lang="en-US" altLang="zh-CN" sz="2000" dirty="0" err="1"/>
              <a:t>css</a:t>
            </a:r>
            <a:r>
              <a:rPr kumimoji="1" lang="zh-CN" altLang="en-US" sz="2000" dirty="0"/>
              <a:t> 处理规则</a:t>
            </a:r>
            <a:endParaRPr kumimoji="1" lang="zh-CN" altLang="en-US" dirty="0"/>
          </a:p>
        </p:txBody>
      </p:sp>
      <p:sp>
        <p:nvSpPr>
          <p:cNvPr id="3" name="文本框 2">
            <a:extLst>
              <a:ext uri="{FF2B5EF4-FFF2-40B4-BE49-F238E27FC236}">
                <a16:creationId xmlns:a16="http://schemas.microsoft.com/office/drawing/2014/main" id="{14564DD0-F98D-95DE-92A0-BE5AD040B012}"/>
              </a:ext>
            </a:extLst>
          </p:cNvPr>
          <p:cNvSpPr txBox="1"/>
          <p:nvPr/>
        </p:nvSpPr>
        <p:spPr>
          <a:xfrm>
            <a:off x="422910" y="990390"/>
            <a:ext cx="6558398" cy="369332"/>
          </a:xfrm>
          <a:prstGeom prst="rect">
            <a:avLst/>
          </a:prstGeom>
          <a:noFill/>
        </p:spPr>
        <p:txBody>
          <a:bodyPr wrap="none" rtlCol="0">
            <a:spAutoFit/>
          </a:bodyPr>
          <a:lstStyle/>
          <a:p>
            <a:r>
              <a:rPr kumimoji="1" lang="zh-CN" altLang="en-US" dirty="0"/>
              <a:t>在</a:t>
            </a:r>
            <a:r>
              <a:rPr kumimoji="1" lang="en-US" altLang="zh-CN" dirty="0" err="1"/>
              <a:t>js</a:t>
            </a:r>
            <a:r>
              <a:rPr kumimoji="1" lang="zh-CN" altLang="en-US" dirty="0"/>
              <a:t> 中来表现来说 ，使用对象来描述标签，</a:t>
            </a:r>
            <a:r>
              <a:rPr kumimoji="1" lang="en-US" altLang="zh-CN" dirty="0"/>
              <a:t>children</a:t>
            </a:r>
            <a:r>
              <a:rPr kumimoji="1" lang="zh-CN" altLang="en-US" dirty="0"/>
              <a:t> 描述子标签</a:t>
            </a:r>
          </a:p>
        </p:txBody>
      </p:sp>
      <p:pic>
        <p:nvPicPr>
          <p:cNvPr id="4" name="图片 3">
            <a:extLst>
              <a:ext uri="{FF2B5EF4-FFF2-40B4-BE49-F238E27FC236}">
                <a16:creationId xmlns:a16="http://schemas.microsoft.com/office/drawing/2014/main" id="{43D68A43-FDE1-C754-2620-1301979F7945}"/>
              </a:ext>
            </a:extLst>
          </p:cNvPr>
          <p:cNvPicPr>
            <a:picLocks noChangeAspect="1"/>
          </p:cNvPicPr>
          <p:nvPr/>
        </p:nvPicPr>
        <p:blipFill>
          <a:blip r:embed="rId2"/>
          <a:stretch>
            <a:fillRect/>
          </a:stretch>
        </p:blipFill>
        <p:spPr>
          <a:xfrm>
            <a:off x="834390" y="1497329"/>
            <a:ext cx="9806940" cy="4960560"/>
          </a:xfrm>
          <a:prstGeom prst="rect">
            <a:avLst/>
          </a:prstGeom>
        </p:spPr>
      </p:pic>
    </p:spTree>
    <p:extLst>
      <p:ext uri="{BB962C8B-B14F-4D97-AF65-F5344CB8AC3E}">
        <p14:creationId xmlns:p14="http://schemas.microsoft.com/office/powerpoint/2010/main" val="1943369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EA7BA-9188-BC6F-9C40-2CF5A9176AE5}"/>
              </a:ext>
            </a:extLst>
          </p:cNvPr>
          <p:cNvSpPr>
            <a:spLocks noGrp="1"/>
          </p:cNvSpPr>
          <p:nvPr>
            <p:ph type="title"/>
          </p:nvPr>
        </p:nvSpPr>
        <p:spPr/>
        <p:txBody>
          <a:bodyPr/>
          <a:lstStyle/>
          <a:p>
            <a:r>
              <a:rPr kumimoji="1" lang="zh-CN" altLang="en-US" sz="2400" dirty="0"/>
              <a:t>浏览器中的</a:t>
            </a:r>
            <a:r>
              <a:rPr kumimoji="1" lang="en-US" altLang="zh-CN" sz="2400" dirty="0"/>
              <a:t>html</a:t>
            </a:r>
            <a:r>
              <a:rPr kumimoji="1" lang="zh-CN" altLang="en-US" sz="2400" dirty="0"/>
              <a:t> 、</a:t>
            </a:r>
            <a:r>
              <a:rPr kumimoji="1" lang="en-US" altLang="zh-CN" sz="2400" dirty="0" err="1"/>
              <a:t>css</a:t>
            </a:r>
            <a:r>
              <a:rPr kumimoji="1" lang="zh-CN" altLang="en-US" sz="2400" dirty="0"/>
              <a:t> 处理规则</a:t>
            </a:r>
            <a:endParaRPr kumimoji="1" lang="zh-CN" altLang="en-US" dirty="0"/>
          </a:p>
        </p:txBody>
      </p:sp>
      <p:pic>
        <p:nvPicPr>
          <p:cNvPr id="3" name="图片 2">
            <a:extLst>
              <a:ext uri="{FF2B5EF4-FFF2-40B4-BE49-F238E27FC236}">
                <a16:creationId xmlns:a16="http://schemas.microsoft.com/office/drawing/2014/main" id="{E21D0D0D-49A9-3744-3060-106AA8BDEA19}"/>
              </a:ext>
            </a:extLst>
          </p:cNvPr>
          <p:cNvPicPr>
            <a:picLocks noChangeAspect="1"/>
          </p:cNvPicPr>
          <p:nvPr/>
        </p:nvPicPr>
        <p:blipFill>
          <a:blip r:embed="rId2"/>
          <a:stretch>
            <a:fillRect/>
          </a:stretch>
        </p:blipFill>
        <p:spPr>
          <a:xfrm>
            <a:off x="268605" y="1351589"/>
            <a:ext cx="11654790" cy="1887229"/>
          </a:xfrm>
          <a:prstGeom prst="rect">
            <a:avLst/>
          </a:prstGeom>
        </p:spPr>
      </p:pic>
      <p:sp>
        <p:nvSpPr>
          <p:cNvPr id="4" name="文本框 3">
            <a:extLst>
              <a:ext uri="{FF2B5EF4-FFF2-40B4-BE49-F238E27FC236}">
                <a16:creationId xmlns:a16="http://schemas.microsoft.com/office/drawing/2014/main" id="{4198CD8D-4509-2AFD-D400-8CDF34B70DC4}"/>
              </a:ext>
            </a:extLst>
          </p:cNvPr>
          <p:cNvSpPr txBox="1"/>
          <p:nvPr/>
        </p:nvSpPr>
        <p:spPr>
          <a:xfrm>
            <a:off x="491490" y="3897630"/>
            <a:ext cx="8629650" cy="646331"/>
          </a:xfrm>
          <a:prstGeom prst="rect">
            <a:avLst/>
          </a:prstGeom>
          <a:noFill/>
        </p:spPr>
        <p:txBody>
          <a:bodyPr wrap="square" rtlCol="0">
            <a:spAutoFit/>
          </a:bodyPr>
          <a:lstStyle/>
          <a:p>
            <a:r>
              <a:rPr kumimoji="1" lang="zh-CN" altLang="en-US" dirty="0"/>
              <a:t> 知道了目标以后，我们就需要将上述的一坨</a:t>
            </a:r>
            <a:r>
              <a:rPr kumimoji="1" lang="en-US" altLang="zh-CN" dirty="0"/>
              <a:t>html</a:t>
            </a:r>
            <a:r>
              <a:rPr kumimoji="1" lang="zh-CN" altLang="en-US" dirty="0"/>
              <a:t>转化为 树的结构，同样的还是使用状态机 生成</a:t>
            </a:r>
            <a:r>
              <a:rPr kumimoji="1" lang="en-US" altLang="zh-CN" dirty="0" err="1"/>
              <a:t>ast</a:t>
            </a:r>
            <a:r>
              <a:rPr kumimoji="1" lang="zh-CN" altLang="en-US" dirty="0"/>
              <a:t> </a:t>
            </a:r>
          </a:p>
        </p:txBody>
      </p:sp>
    </p:spTree>
    <p:extLst>
      <p:ext uri="{BB962C8B-B14F-4D97-AF65-F5344CB8AC3E}">
        <p14:creationId xmlns:p14="http://schemas.microsoft.com/office/powerpoint/2010/main" val="129943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15672-A6E6-616E-7A87-37FA54641B0E}"/>
              </a:ext>
            </a:extLst>
          </p:cNvPr>
          <p:cNvSpPr>
            <a:spLocks noGrp="1"/>
          </p:cNvSpPr>
          <p:nvPr>
            <p:ph type="title"/>
          </p:nvPr>
        </p:nvSpPr>
        <p:spPr/>
        <p:txBody>
          <a:bodyPr/>
          <a:lstStyle/>
          <a:p>
            <a:r>
              <a:rPr kumimoji="1" lang="zh-CN" altLang="en-US" sz="2400" dirty="0"/>
              <a:t>浏览器中的循环系统</a:t>
            </a:r>
            <a:endParaRPr kumimoji="1" lang="zh-CN" altLang="en-US" dirty="0"/>
          </a:p>
        </p:txBody>
      </p:sp>
      <p:sp>
        <p:nvSpPr>
          <p:cNvPr id="3" name="文本框 2">
            <a:extLst>
              <a:ext uri="{FF2B5EF4-FFF2-40B4-BE49-F238E27FC236}">
                <a16:creationId xmlns:a16="http://schemas.microsoft.com/office/drawing/2014/main" id="{255EF140-E17F-B8ED-1F76-24F454EFCBF2}"/>
              </a:ext>
            </a:extLst>
          </p:cNvPr>
          <p:cNvSpPr txBox="1"/>
          <p:nvPr/>
        </p:nvSpPr>
        <p:spPr>
          <a:xfrm>
            <a:off x="400050" y="960120"/>
            <a:ext cx="2276585" cy="646331"/>
          </a:xfrm>
          <a:prstGeom prst="rect">
            <a:avLst/>
          </a:prstGeom>
          <a:noFill/>
        </p:spPr>
        <p:txBody>
          <a:bodyPr wrap="none" rtlCol="0">
            <a:spAutoFit/>
          </a:bodyPr>
          <a:lstStyle/>
          <a:p>
            <a:r>
              <a:rPr lang="zh-CN" altLang="en-US" b="1" dirty="0"/>
              <a:t>消息队列和事件循环</a:t>
            </a:r>
          </a:p>
          <a:p>
            <a:endParaRPr kumimoji="1" lang="zh-CN" altLang="en-US" dirty="0"/>
          </a:p>
        </p:txBody>
      </p:sp>
      <p:sp>
        <p:nvSpPr>
          <p:cNvPr id="4" name="文本框 3">
            <a:extLst>
              <a:ext uri="{FF2B5EF4-FFF2-40B4-BE49-F238E27FC236}">
                <a16:creationId xmlns:a16="http://schemas.microsoft.com/office/drawing/2014/main" id="{80B56114-D542-DBD7-7C6E-806DBEE681F7}"/>
              </a:ext>
            </a:extLst>
          </p:cNvPr>
          <p:cNvSpPr txBox="1"/>
          <p:nvPr/>
        </p:nvSpPr>
        <p:spPr>
          <a:xfrm>
            <a:off x="308610" y="1485188"/>
            <a:ext cx="11320816" cy="923330"/>
          </a:xfrm>
          <a:prstGeom prst="rect">
            <a:avLst/>
          </a:prstGeom>
          <a:noFill/>
        </p:spPr>
        <p:txBody>
          <a:bodyPr wrap="square" rtlCol="0">
            <a:spAutoFit/>
          </a:bodyPr>
          <a:lstStyle/>
          <a:p>
            <a:r>
              <a:rPr lang="zh-CN" altLang="en-US" dirty="0"/>
              <a:t>每个渲染进程都有一个主线程，并且主线程非常繁忙，既要处理 </a:t>
            </a:r>
            <a:r>
              <a:rPr lang="en" altLang="zh-CN" dirty="0"/>
              <a:t>DOM</a:t>
            </a:r>
            <a:r>
              <a:rPr lang="zh-CN" altLang="en" dirty="0"/>
              <a:t>，</a:t>
            </a:r>
            <a:r>
              <a:rPr lang="zh-CN" altLang="en-US" dirty="0"/>
              <a:t>又要计算样式，还要处理布局，同时还需要处理 </a:t>
            </a:r>
            <a:r>
              <a:rPr lang="en" altLang="zh-CN" dirty="0"/>
              <a:t>JavaScript </a:t>
            </a:r>
            <a:r>
              <a:rPr lang="zh-CN" altLang="en-US" dirty="0"/>
              <a:t>任务以及各种输入事件。要让这么多不同类型的任务在主线程中有条不紊地执行，这就需要一个系统来统筹调度这些任务，</a:t>
            </a:r>
            <a:endParaRPr kumimoji="1" lang="zh-CN" altLang="en-US" dirty="0"/>
          </a:p>
        </p:txBody>
      </p:sp>
      <p:sp>
        <p:nvSpPr>
          <p:cNvPr id="5" name="文本框 4">
            <a:extLst>
              <a:ext uri="{FF2B5EF4-FFF2-40B4-BE49-F238E27FC236}">
                <a16:creationId xmlns:a16="http://schemas.microsoft.com/office/drawing/2014/main" id="{56D56C56-CFC6-904F-D14F-847B006B1B23}"/>
              </a:ext>
            </a:extLst>
          </p:cNvPr>
          <p:cNvSpPr txBox="1"/>
          <p:nvPr/>
        </p:nvSpPr>
        <p:spPr>
          <a:xfrm>
            <a:off x="400050" y="3309438"/>
            <a:ext cx="4217670" cy="1200329"/>
          </a:xfrm>
          <a:prstGeom prst="rect">
            <a:avLst/>
          </a:prstGeom>
          <a:noFill/>
        </p:spPr>
        <p:txBody>
          <a:bodyPr wrap="square" rtlCol="0">
            <a:spAutoFit/>
          </a:bodyPr>
          <a:lstStyle/>
          <a:p>
            <a:r>
              <a:rPr lang="en-US" altLang="zh-CN" b="1" dirty="0"/>
              <a:t>1</a:t>
            </a:r>
            <a:r>
              <a:rPr lang="zh-CN" altLang="en-US" b="1" dirty="0"/>
              <a:t>、使用单线程处理</a:t>
            </a:r>
            <a:r>
              <a:rPr kumimoji="1" lang="zh-CN" altLang="en-US" b="1" dirty="0"/>
              <a:t>任务</a:t>
            </a:r>
            <a:endParaRPr kumimoji="1" lang="en-US" altLang="zh-CN" b="1" dirty="0"/>
          </a:p>
          <a:p>
            <a:r>
              <a:rPr kumimoji="1" lang="en-US" altLang="zh-CN" b="1" dirty="0"/>
              <a:t>2</a:t>
            </a:r>
            <a:r>
              <a:rPr kumimoji="1" lang="zh-CN" altLang="en-US" b="1" dirty="0"/>
              <a:t>、</a:t>
            </a:r>
            <a:r>
              <a:rPr lang="zh-CN" altLang="en-US" b="1" dirty="0"/>
              <a:t>引入了循环机制</a:t>
            </a:r>
            <a:r>
              <a:rPr lang="en-US" altLang="zh-CN" b="1" dirty="0"/>
              <a:t>,</a:t>
            </a:r>
            <a:r>
              <a:rPr lang="zh-CN" altLang="en-US" b="1" dirty="0"/>
              <a:t>顺序执行任务</a:t>
            </a:r>
            <a:endParaRPr lang="en-US" altLang="zh-CN" b="1" dirty="0"/>
          </a:p>
          <a:p>
            <a:r>
              <a:rPr lang="en-US" altLang="zh-CN" b="1" dirty="0"/>
              <a:t>3</a:t>
            </a:r>
            <a:r>
              <a:rPr lang="zh-CN" altLang="en-US" b="1" dirty="0"/>
              <a:t>、引入消息队列排队任务</a:t>
            </a:r>
            <a:endParaRPr lang="en-US" altLang="zh-CN" b="1" dirty="0"/>
          </a:p>
          <a:p>
            <a:r>
              <a:rPr kumimoji="1" lang="en-US" altLang="zh-CN" b="1" dirty="0"/>
              <a:t>4</a:t>
            </a:r>
            <a:r>
              <a:rPr kumimoji="1" lang="zh-CN" altLang="en-US" b="1" dirty="0"/>
              <a:t>、引入微任务</a:t>
            </a:r>
            <a:r>
              <a:rPr lang="zh-CN" altLang="en-US" b="1" dirty="0"/>
              <a:t>处理高优先级的任务</a:t>
            </a:r>
            <a:endParaRPr kumimoji="1" lang="zh-CN" altLang="en-US" b="1" dirty="0"/>
          </a:p>
        </p:txBody>
      </p:sp>
      <p:pic>
        <p:nvPicPr>
          <p:cNvPr id="5122" name="Picture 2" descr="Help, I'm stuck in an event-loop">
            <a:extLst>
              <a:ext uri="{FF2B5EF4-FFF2-40B4-BE49-F238E27FC236}">
                <a16:creationId xmlns:a16="http://schemas.microsoft.com/office/drawing/2014/main" id="{6C4FA9B9-49A7-16A6-7941-21B7C0AF5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8882" y="2128425"/>
            <a:ext cx="5393690" cy="472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8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AE966-C909-E870-5914-1830EFC2B9D1}"/>
              </a:ext>
            </a:extLst>
          </p:cNvPr>
          <p:cNvSpPr>
            <a:spLocks noGrp="1"/>
          </p:cNvSpPr>
          <p:nvPr>
            <p:ph type="title"/>
          </p:nvPr>
        </p:nvSpPr>
        <p:spPr/>
        <p:txBody>
          <a:bodyPr/>
          <a:lstStyle/>
          <a:p>
            <a:r>
              <a:rPr kumimoji="1" lang="en-US" altLang="zh-CN" sz="2400" dirty="0"/>
              <a:t>v8</a:t>
            </a:r>
            <a:r>
              <a:rPr kumimoji="1" lang="zh-CN" altLang="en-US" sz="2400" dirty="0"/>
              <a:t>引擎</a:t>
            </a:r>
            <a:endParaRPr kumimoji="1" lang="zh-CN" altLang="en-US" dirty="0"/>
          </a:p>
        </p:txBody>
      </p:sp>
      <p:sp>
        <p:nvSpPr>
          <p:cNvPr id="3" name="文本框 2">
            <a:extLst>
              <a:ext uri="{FF2B5EF4-FFF2-40B4-BE49-F238E27FC236}">
                <a16:creationId xmlns:a16="http://schemas.microsoft.com/office/drawing/2014/main" id="{F33CA4A6-C40A-82FD-93B7-09808D7972BD}"/>
              </a:ext>
            </a:extLst>
          </p:cNvPr>
          <p:cNvSpPr txBox="1"/>
          <p:nvPr/>
        </p:nvSpPr>
        <p:spPr>
          <a:xfrm>
            <a:off x="3703320" y="2736502"/>
            <a:ext cx="3549370" cy="1384995"/>
          </a:xfrm>
          <a:prstGeom prst="rect">
            <a:avLst/>
          </a:prstGeom>
          <a:noFill/>
        </p:spPr>
        <p:txBody>
          <a:bodyPr wrap="none" rtlCol="0">
            <a:spAutoFit/>
          </a:bodyPr>
          <a:lstStyle/>
          <a:p>
            <a:r>
              <a:rPr kumimoji="1" lang="en-US" altLang="zh-CN" sz="2800" dirty="0"/>
              <a:t>1</a:t>
            </a:r>
            <a:r>
              <a:rPr kumimoji="1" lang="zh-CN" altLang="en-US" sz="2800" dirty="0"/>
              <a:t>、内存分配机制</a:t>
            </a:r>
            <a:endParaRPr kumimoji="1" lang="en-US" altLang="zh-CN" sz="2800" dirty="0"/>
          </a:p>
          <a:p>
            <a:r>
              <a:rPr kumimoji="1" lang="en-US" altLang="zh-CN" sz="2800" dirty="0"/>
              <a:t>2</a:t>
            </a:r>
            <a:r>
              <a:rPr kumimoji="1" lang="zh-CN" altLang="en-US" sz="2800" dirty="0"/>
              <a:t>、垃圾回收机制</a:t>
            </a:r>
            <a:endParaRPr kumimoji="1" lang="en-US" altLang="zh-CN" sz="2800" dirty="0"/>
          </a:p>
          <a:p>
            <a:r>
              <a:rPr kumimoji="1" lang="en-US" altLang="zh-CN" sz="2800" dirty="0"/>
              <a:t>3</a:t>
            </a:r>
            <a:r>
              <a:rPr kumimoji="1" lang="zh-CN" altLang="en-US" sz="2800" dirty="0"/>
              <a:t>、</a:t>
            </a:r>
            <a:r>
              <a:rPr kumimoji="1" lang="en-US" altLang="zh-CN" sz="2800" dirty="0" err="1"/>
              <a:t>js</a:t>
            </a:r>
            <a:r>
              <a:rPr kumimoji="1" lang="zh-CN" altLang="en-US" sz="2800" dirty="0"/>
              <a:t> 编译器和解释器</a:t>
            </a:r>
            <a:endParaRPr kumimoji="1" lang="en-US" altLang="zh-CN" sz="2800" dirty="0"/>
          </a:p>
        </p:txBody>
      </p:sp>
    </p:spTree>
    <p:extLst>
      <p:ext uri="{BB962C8B-B14F-4D97-AF65-F5344CB8AC3E}">
        <p14:creationId xmlns:p14="http://schemas.microsoft.com/office/powerpoint/2010/main" val="14699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04245-A5AF-3D47-9B00-86CD8FBFA51E}"/>
              </a:ext>
            </a:extLst>
          </p:cNvPr>
          <p:cNvSpPr>
            <a:spLocks noGrp="1"/>
          </p:cNvSpPr>
          <p:nvPr>
            <p:ph type="title"/>
          </p:nvPr>
        </p:nvSpPr>
        <p:spPr/>
        <p:txBody>
          <a:bodyPr/>
          <a:lstStyle/>
          <a:p>
            <a:r>
              <a:rPr kumimoji="1" lang="zh-CN" altLang="en-US" dirty="0"/>
              <a:t>目标大纲</a:t>
            </a:r>
          </a:p>
        </p:txBody>
      </p:sp>
      <p:sp>
        <p:nvSpPr>
          <p:cNvPr id="6" name="文本框 5">
            <a:extLst>
              <a:ext uri="{FF2B5EF4-FFF2-40B4-BE49-F238E27FC236}">
                <a16:creationId xmlns:a16="http://schemas.microsoft.com/office/drawing/2014/main" id="{39910F57-665C-A184-7F44-0F5FD34BD481}"/>
              </a:ext>
            </a:extLst>
          </p:cNvPr>
          <p:cNvSpPr txBox="1"/>
          <p:nvPr/>
        </p:nvSpPr>
        <p:spPr>
          <a:xfrm>
            <a:off x="737098" y="1668780"/>
            <a:ext cx="10397764" cy="3785652"/>
          </a:xfrm>
          <a:prstGeom prst="rect">
            <a:avLst/>
          </a:prstGeom>
          <a:noFill/>
        </p:spPr>
        <p:txBody>
          <a:bodyPr wrap="square" rtlCol="0">
            <a:spAutoFit/>
          </a:bodyPr>
          <a:lstStyle/>
          <a:p>
            <a:r>
              <a:rPr kumimoji="1" lang="en-US" altLang="zh-CN" sz="4000" dirty="0"/>
              <a:t>1</a:t>
            </a:r>
            <a:r>
              <a:rPr kumimoji="1" lang="zh-CN" altLang="en-US" sz="4000" dirty="0"/>
              <a:t>、了解浏览器的整体架构</a:t>
            </a:r>
            <a:endParaRPr kumimoji="1" lang="en-US" altLang="zh-CN" sz="4000" dirty="0"/>
          </a:p>
          <a:p>
            <a:r>
              <a:rPr kumimoji="1" lang="en-US" altLang="zh-CN" sz="4000" dirty="0"/>
              <a:t>2</a:t>
            </a:r>
            <a:r>
              <a:rPr kumimoji="1" lang="zh-CN" altLang="en-US" sz="4000" dirty="0"/>
              <a:t>、了解浏览器中的网络协议</a:t>
            </a:r>
            <a:endParaRPr kumimoji="1" lang="en-US" altLang="zh-CN" sz="4000" dirty="0"/>
          </a:p>
          <a:p>
            <a:r>
              <a:rPr kumimoji="1" lang="en-US" altLang="zh-CN" sz="4000" dirty="0"/>
              <a:t>3</a:t>
            </a:r>
            <a:r>
              <a:rPr kumimoji="1" lang="zh-CN" altLang="en-US" sz="4000" dirty="0"/>
              <a:t>、了解浏览器中的</a:t>
            </a:r>
            <a:r>
              <a:rPr kumimoji="1" lang="en-US" altLang="zh-CN" sz="4000" dirty="0"/>
              <a:t>html</a:t>
            </a:r>
            <a:r>
              <a:rPr kumimoji="1" lang="zh-CN" altLang="en-US" sz="4000" dirty="0"/>
              <a:t> 、</a:t>
            </a:r>
            <a:r>
              <a:rPr kumimoji="1" lang="en-US" altLang="zh-CN" sz="4000" dirty="0" err="1"/>
              <a:t>css</a:t>
            </a:r>
            <a:r>
              <a:rPr kumimoji="1" lang="zh-CN" altLang="en-US" sz="4000" dirty="0"/>
              <a:t> 处理规则</a:t>
            </a:r>
            <a:endParaRPr kumimoji="1" lang="en-US" altLang="zh-CN" sz="4000" dirty="0"/>
          </a:p>
          <a:p>
            <a:r>
              <a:rPr kumimoji="1" lang="en-US" altLang="zh-CN" sz="4000" dirty="0"/>
              <a:t>4</a:t>
            </a:r>
            <a:r>
              <a:rPr kumimoji="1" lang="zh-CN" altLang="en-US" sz="4000" dirty="0"/>
              <a:t>、了解浏览器中的循环系统</a:t>
            </a:r>
            <a:endParaRPr kumimoji="1" lang="en-US" altLang="zh-CN" sz="4000" dirty="0"/>
          </a:p>
          <a:p>
            <a:r>
              <a:rPr kumimoji="1" lang="en-US" altLang="zh-CN" sz="4000" dirty="0"/>
              <a:t>5</a:t>
            </a:r>
            <a:r>
              <a:rPr kumimoji="1" lang="zh-CN" altLang="en-US" sz="4000" dirty="0"/>
              <a:t>、了解</a:t>
            </a:r>
            <a:r>
              <a:rPr kumimoji="1" lang="en-US" altLang="zh-CN" sz="4000" dirty="0"/>
              <a:t>v8</a:t>
            </a:r>
            <a:r>
              <a:rPr kumimoji="1" lang="zh-CN" altLang="en-US" sz="4000" dirty="0"/>
              <a:t>引擎</a:t>
            </a:r>
            <a:endParaRPr kumimoji="1" lang="en-US" altLang="zh-CN" sz="4000" dirty="0"/>
          </a:p>
          <a:p>
            <a:r>
              <a:rPr kumimoji="1" lang="en-US" altLang="zh-CN" sz="4000" dirty="0"/>
              <a:t>6</a:t>
            </a:r>
            <a:r>
              <a:rPr kumimoji="1" lang="zh-CN" altLang="en-US" sz="4000" dirty="0"/>
              <a:t>、了解</a:t>
            </a:r>
            <a:r>
              <a:rPr kumimoji="1" lang="en-US" altLang="zh-CN" sz="4000" dirty="0"/>
              <a:t>JS</a:t>
            </a:r>
            <a:r>
              <a:rPr kumimoji="1" lang="zh-CN" altLang="en-US" sz="4000" dirty="0"/>
              <a:t> 执行机制</a:t>
            </a:r>
          </a:p>
        </p:txBody>
      </p:sp>
    </p:spTree>
    <p:extLst>
      <p:ext uri="{BB962C8B-B14F-4D97-AF65-F5344CB8AC3E}">
        <p14:creationId xmlns:p14="http://schemas.microsoft.com/office/powerpoint/2010/main" val="2960195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E457A-2513-13C1-4621-7FE422A0D60B}"/>
              </a:ext>
            </a:extLst>
          </p:cNvPr>
          <p:cNvSpPr>
            <a:spLocks noGrp="1"/>
          </p:cNvSpPr>
          <p:nvPr>
            <p:ph type="title"/>
          </p:nvPr>
        </p:nvSpPr>
        <p:spPr/>
        <p:txBody>
          <a:bodyPr/>
          <a:lstStyle/>
          <a:p>
            <a:r>
              <a:rPr kumimoji="1" lang="en-US" altLang="zh-CN" sz="2000" dirty="0"/>
              <a:t>v8</a:t>
            </a:r>
            <a:r>
              <a:rPr kumimoji="1" lang="zh-CN" altLang="en-US" sz="2000" dirty="0"/>
              <a:t>引擎</a:t>
            </a:r>
            <a:endParaRPr kumimoji="1" lang="zh-CN" altLang="en-US" dirty="0"/>
          </a:p>
        </p:txBody>
      </p:sp>
      <p:sp>
        <p:nvSpPr>
          <p:cNvPr id="3" name="文本框 2">
            <a:extLst>
              <a:ext uri="{FF2B5EF4-FFF2-40B4-BE49-F238E27FC236}">
                <a16:creationId xmlns:a16="http://schemas.microsoft.com/office/drawing/2014/main" id="{A611FD3D-1CB0-9748-FDA9-95146EFD0F80}"/>
              </a:ext>
            </a:extLst>
          </p:cNvPr>
          <p:cNvSpPr txBox="1"/>
          <p:nvPr/>
        </p:nvSpPr>
        <p:spPr>
          <a:xfrm>
            <a:off x="502920" y="1143000"/>
            <a:ext cx="2606040" cy="646331"/>
          </a:xfrm>
          <a:prstGeom prst="rect">
            <a:avLst/>
          </a:prstGeom>
          <a:noFill/>
        </p:spPr>
        <p:txBody>
          <a:bodyPr wrap="square" rtlCol="0">
            <a:spAutoFit/>
          </a:bodyPr>
          <a:lstStyle/>
          <a:p>
            <a:r>
              <a:rPr kumimoji="1" lang="en-US" altLang="zh-CN" dirty="0"/>
              <a:t>1</a:t>
            </a:r>
            <a:r>
              <a:rPr kumimoji="1" lang="zh-CN" altLang="en-US" dirty="0"/>
              <a:t>、内存分配机制</a:t>
            </a:r>
            <a:endParaRPr kumimoji="1" lang="en-US" altLang="zh-CN" dirty="0"/>
          </a:p>
          <a:p>
            <a:endParaRPr kumimoji="1" lang="zh-CN" altLang="en-US" dirty="0"/>
          </a:p>
        </p:txBody>
      </p:sp>
      <p:sp>
        <p:nvSpPr>
          <p:cNvPr id="4" name="文本框 3">
            <a:extLst>
              <a:ext uri="{FF2B5EF4-FFF2-40B4-BE49-F238E27FC236}">
                <a16:creationId xmlns:a16="http://schemas.microsoft.com/office/drawing/2014/main" id="{1AF7C4BC-039D-61F2-5617-DC1BABB1E5D3}"/>
              </a:ext>
            </a:extLst>
          </p:cNvPr>
          <p:cNvSpPr txBox="1"/>
          <p:nvPr/>
        </p:nvSpPr>
        <p:spPr>
          <a:xfrm>
            <a:off x="674370" y="1617883"/>
            <a:ext cx="11089639" cy="923330"/>
          </a:xfrm>
          <a:prstGeom prst="rect">
            <a:avLst/>
          </a:prstGeom>
          <a:noFill/>
        </p:spPr>
        <p:txBody>
          <a:bodyPr wrap="none" rtlCol="0">
            <a:spAutoFit/>
          </a:bodyPr>
          <a:lstStyle/>
          <a:p>
            <a:r>
              <a:rPr lang="en" altLang="zh-CN" dirty="0"/>
              <a:t>JavaScript </a:t>
            </a:r>
            <a:r>
              <a:rPr lang="zh-CN" altLang="en-US" dirty="0"/>
              <a:t>是一种弱类型的、动态的语言，他的类型总体上分为原始类型，和引用类型，根据这两种类型特性</a:t>
            </a:r>
            <a:endParaRPr lang="en-US" altLang="zh-CN" dirty="0"/>
          </a:p>
          <a:p>
            <a:r>
              <a:rPr kumimoji="1" lang="en-US" altLang="zh-CN" dirty="0" err="1"/>
              <a:t>Js</a:t>
            </a:r>
            <a:r>
              <a:rPr kumimoji="1" lang="zh-CN" altLang="en-US" dirty="0"/>
              <a:t>将存储空间分为</a:t>
            </a:r>
            <a:r>
              <a:rPr lang="zh-CN" altLang="en-US" dirty="0"/>
              <a:t>栈空间和堆空间。对象类型是存放在堆空间的，在栈空间中只是保留了对象的引用地址</a:t>
            </a:r>
            <a:r>
              <a:rPr lang="en-US" altLang="zh-CN" dirty="0"/>
              <a:t>,</a:t>
            </a:r>
          </a:p>
          <a:p>
            <a:r>
              <a:rPr lang="zh-CN" altLang="en-US" dirty="0"/>
              <a:t>原始类型存放的是栈空间</a:t>
            </a:r>
          </a:p>
        </p:txBody>
      </p:sp>
      <p:pic>
        <p:nvPicPr>
          <p:cNvPr id="8" name="图片 7">
            <a:extLst>
              <a:ext uri="{FF2B5EF4-FFF2-40B4-BE49-F238E27FC236}">
                <a16:creationId xmlns:a16="http://schemas.microsoft.com/office/drawing/2014/main" id="{C80B8A90-8265-BE7E-6FB7-583BDEBC22D5}"/>
              </a:ext>
            </a:extLst>
          </p:cNvPr>
          <p:cNvPicPr>
            <a:picLocks noChangeAspect="1"/>
          </p:cNvPicPr>
          <p:nvPr/>
        </p:nvPicPr>
        <p:blipFill>
          <a:blip r:embed="rId2"/>
          <a:stretch>
            <a:fillRect/>
          </a:stretch>
        </p:blipFill>
        <p:spPr>
          <a:xfrm>
            <a:off x="1489710" y="2593340"/>
            <a:ext cx="8001000" cy="4140200"/>
          </a:xfrm>
          <a:prstGeom prst="rect">
            <a:avLst/>
          </a:prstGeom>
        </p:spPr>
      </p:pic>
    </p:spTree>
    <p:extLst>
      <p:ext uri="{BB962C8B-B14F-4D97-AF65-F5344CB8AC3E}">
        <p14:creationId xmlns:p14="http://schemas.microsoft.com/office/powerpoint/2010/main" val="412495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44FD4-28BF-C1F0-006A-27630AEE0BFE}"/>
              </a:ext>
            </a:extLst>
          </p:cNvPr>
          <p:cNvSpPr>
            <a:spLocks noGrp="1"/>
          </p:cNvSpPr>
          <p:nvPr>
            <p:ph type="title"/>
          </p:nvPr>
        </p:nvSpPr>
        <p:spPr/>
        <p:txBody>
          <a:bodyPr/>
          <a:lstStyle/>
          <a:p>
            <a:r>
              <a:rPr kumimoji="1" lang="en-US" altLang="zh-CN" sz="2400" dirty="0"/>
              <a:t>v8</a:t>
            </a:r>
            <a:r>
              <a:rPr kumimoji="1" lang="zh-CN" altLang="en-US" sz="2400" dirty="0"/>
              <a:t>引擎</a:t>
            </a:r>
            <a:endParaRPr kumimoji="1" lang="zh-CN" altLang="en-US" dirty="0"/>
          </a:p>
        </p:txBody>
      </p:sp>
      <p:sp>
        <p:nvSpPr>
          <p:cNvPr id="3" name="文本框 2">
            <a:extLst>
              <a:ext uri="{FF2B5EF4-FFF2-40B4-BE49-F238E27FC236}">
                <a16:creationId xmlns:a16="http://schemas.microsoft.com/office/drawing/2014/main" id="{94748DEE-D6C2-500A-1C61-8CFECF913D3A}"/>
              </a:ext>
            </a:extLst>
          </p:cNvPr>
          <p:cNvSpPr txBox="1"/>
          <p:nvPr/>
        </p:nvSpPr>
        <p:spPr>
          <a:xfrm>
            <a:off x="445770" y="1165860"/>
            <a:ext cx="4801314" cy="400110"/>
          </a:xfrm>
          <a:prstGeom prst="rect">
            <a:avLst/>
          </a:prstGeom>
          <a:noFill/>
        </p:spPr>
        <p:txBody>
          <a:bodyPr wrap="none" rtlCol="0">
            <a:spAutoFit/>
          </a:bodyPr>
          <a:lstStyle/>
          <a:p>
            <a:r>
              <a:rPr kumimoji="1" lang="zh-CN" altLang="en-US" sz="2000" dirty="0"/>
              <a:t>垃圾回收机制，使用</a:t>
            </a:r>
            <a:r>
              <a:rPr lang="zh-CN" altLang="en-US" sz="2000" dirty="0"/>
              <a:t>自动垃圾回收的策略</a:t>
            </a:r>
            <a:endParaRPr kumimoji="1" lang="zh-CN" altLang="en-US" sz="2000" dirty="0"/>
          </a:p>
        </p:txBody>
      </p:sp>
      <p:pic>
        <p:nvPicPr>
          <p:cNvPr id="7170" name="Picture 2" descr="image">
            <a:extLst>
              <a:ext uri="{FF2B5EF4-FFF2-40B4-BE49-F238E27FC236}">
                <a16:creationId xmlns:a16="http://schemas.microsoft.com/office/drawing/2014/main" id="{3D0DC83A-285A-3A78-AC29-07CF5E8D4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224" y="1614871"/>
            <a:ext cx="7770856" cy="517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33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3215E-C693-DF09-30B3-1014EE5A6F02}"/>
              </a:ext>
            </a:extLst>
          </p:cNvPr>
          <p:cNvSpPr>
            <a:spLocks noGrp="1"/>
          </p:cNvSpPr>
          <p:nvPr>
            <p:ph type="title"/>
          </p:nvPr>
        </p:nvSpPr>
        <p:spPr/>
        <p:txBody>
          <a:bodyPr/>
          <a:lstStyle/>
          <a:p>
            <a:r>
              <a:rPr kumimoji="1" lang="en-US" altLang="zh-CN" sz="2000" dirty="0"/>
              <a:t>v8</a:t>
            </a:r>
            <a:r>
              <a:rPr kumimoji="1" lang="zh-CN" altLang="en-US" sz="2000" dirty="0"/>
              <a:t>引擎</a:t>
            </a:r>
            <a:endParaRPr kumimoji="1" lang="zh-CN" altLang="en-US" dirty="0"/>
          </a:p>
        </p:txBody>
      </p:sp>
      <p:sp>
        <p:nvSpPr>
          <p:cNvPr id="4" name="文本框 3">
            <a:extLst>
              <a:ext uri="{FF2B5EF4-FFF2-40B4-BE49-F238E27FC236}">
                <a16:creationId xmlns:a16="http://schemas.microsoft.com/office/drawing/2014/main" id="{5AC63A77-73D0-A446-4013-7C410E7DA07D}"/>
              </a:ext>
            </a:extLst>
          </p:cNvPr>
          <p:cNvSpPr txBox="1"/>
          <p:nvPr/>
        </p:nvSpPr>
        <p:spPr>
          <a:xfrm>
            <a:off x="371474" y="1989802"/>
            <a:ext cx="10397763" cy="2862322"/>
          </a:xfrm>
          <a:prstGeom prst="rect">
            <a:avLst/>
          </a:prstGeom>
          <a:noFill/>
        </p:spPr>
        <p:txBody>
          <a:bodyPr wrap="square">
            <a:spAutoFit/>
          </a:bodyPr>
          <a:lstStyle/>
          <a:p>
            <a:r>
              <a:rPr lang="zh-CN" altLang="en-US" dirty="0"/>
              <a:t>它会把堆分为 </a:t>
            </a:r>
            <a:r>
              <a:rPr lang="en" altLang="zh-CN" dirty="0"/>
              <a:t>New Space</a:t>
            </a:r>
            <a:r>
              <a:rPr lang="zh-CN" altLang="en" dirty="0"/>
              <a:t>（</a:t>
            </a:r>
            <a:r>
              <a:rPr lang="zh-CN" altLang="en-US" dirty="0"/>
              <a:t>新生区） 和 </a:t>
            </a:r>
            <a:r>
              <a:rPr lang="en" altLang="zh-CN" dirty="0"/>
              <a:t>Old Space</a:t>
            </a:r>
            <a:r>
              <a:rPr lang="zh-CN" altLang="en" dirty="0"/>
              <a:t>（</a:t>
            </a:r>
            <a:r>
              <a:rPr lang="zh-CN" altLang="en-US" dirty="0"/>
              <a:t>老生区），两者用不同的机制处理。</a:t>
            </a:r>
          </a:p>
          <a:p>
            <a:r>
              <a:rPr lang="en" altLang="zh-CN" dirty="0"/>
              <a:t>New Space</a:t>
            </a:r>
            <a:r>
              <a:rPr lang="zh-CN" altLang="en-US" dirty="0"/>
              <a:t>中用 </a:t>
            </a:r>
            <a:r>
              <a:rPr lang="en" altLang="zh-CN" dirty="0"/>
              <a:t>Scavenge </a:t>
            </a:r>
            <a:r>
              <a:rPr lang="zh-CN" altLang="en-US" dirty="0"/>
              <a:t>算法来处理，把空间分两半，一半空着，一半存对象。扫垃圾时候，把活着的放另一半空着的空间里，剩下那半全是不可达的就都咔嚓掉。这是同步过程</a:t>
            </a:r>
            <a:r>
              <a:rPr lang="en-US" altLang="zh-CN" dirty="0"/>
              <a:t>,</a:t>
            </a:r>
            <a:r>
              <a:rPr lang="zh-CN" altLang="en-US" dirty="0"/>
              <a:t>下一次进来的时候</a:t>
            </a:r>
            <a:endParaRPr lang="en-US" altLang="zh-CN" dirty="0"/>
          </a:p>
          <a:p>
            <a:r>
              <a:rPr lang="zh-CN" altLang="en-US" dirty="0"/>
              <a:t>在给活着的挪过去，然后清空剩余的变量</a:t>
            </a:r>
            <a:endParaRPr lang="en-US" altLang="zh-CN" dirty="0"/>
          </a:p>
          <a:p>
            <a:endParaRPr lang="en-US" altLang="zh-CN" dirty="0"/>
          </a:p>
          <a:p>
            <a:endParaRPr lang="en-US" altLang="zh-CN" dirty="0"/>
          </a:p>
          <a:p>
            <a:r>
              <a:rPr lang="zh-CN" altLang="en-US" dirty="0"/>
              <a:t>老生区呢，通常在新生区活过两次的，会放到这里，这里就是另一种 </a:t>
            </a:r>
            <a:r>
              <a:rPr lang="en" altLang="zh-CN" dirty="0"/>
              <a:t>GC </a:t>
            </a:r>
            <a:r>
              <a:rPr lang="zh-CN" altLang="en-US" dirty="0"/>
              <a:t>算法的组合了</a:t>
            </a:r>
            <a:r>
              <a:rPr lang="en-US" altLang="zh-CN" dirty="0"/>
              <a:t>—— </a:t>
            </a:r>
            <a:r>
              <a:rPr lang="en" altLang="zh-CN" dirty="0"/>
              <a:t>Mark-Sweep</a:t>
            </a:r>
            <a:r>
              <a:rPr lang="zh-CN" altLang="en" dirty="0"/>
              <a:t>（</a:t>
            </a:r>
            <a:r>
              <a:rPr lang="zh-CN" altLang="en-US" dirty="0"/>
              <a:t>标记清除）／</a:t>
            </a:r>
            <a:r>
              <a:rPr lang="en" altLang="zh-CN" dirty="0"/>
              <a:t>Mark-Compact </a:t>
            </a:r>
            <a:r>
              <a:rPr lang="zh-CN" altLang="en" dirty="0"/>
              <a:t>（</a:t>
            </a:r>
            <a:r>
              <a:rPr lang="zh-CN" altLang="en-US" dirty="0"/>
              <a:t>标记紧缩）</a:t>
            </a:r>
            <a:endParaRPr lang="en-US" altLang="zh-CN" dirty="0"/>
          </a:p>
          <a:p>
            <a:endParaRPr lang="en-US" altLang="zh-CN" dirty="0"/>
          </a:p>
          <a:p>
            <a:r>
              <a:rPr lang="zh-CN" altLang="en-US" dirty="0"/>
              <a:t>其实跟</a:t>
            </a:r>
            <a:r>
              <a:rPr lang="en-US" altLang="zh-CN" dirty="0"/>
              <a:t>java</a:t>
            </a:r>
            <a:r>
              <a:rPr lang="zh-CN" altLang="en-US" dirty="0"/>
              <a:t>的</a:t>
            </a:r>
            <a:r>
              <a:rPr lang="en-US" altLang="zh-CN" dirty="0" err="1"/>
              <a:t>jvm</a:t>
            </a:r>
            <a:r>
              <a:rPr lang="zh-CN" altLang="en-US" dirty="0"/>
              <a:t>一个套路</a:t>
            </a:r>
          </a:p>
        </p:txBody>
      </p:sp>
    </p:spTree>
    <p:extLst>
      <p:ext uri="{BB962C8B-B14F-4D97-AF65-F5344CB8AC3E}">
        <p14:creationId xmlns:p14="http://schemas.microsoft.com/office/powerpoint/2010/main" val="2623949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ADD5F-7DC9-A875-7DED-43239B839035}"/>
              </a:ext>
            </a:extLst>
          </p:cNvPr>
          <p:cNvSpPr>
            <a:spLocks noGrp="1"/>
          </p:cNvSpPr>
          <p:nvPr>
            <p:ph type="title"/>
          </p:nvPr>
        </p:nvSpPr>
        <p:spPr/>
        <p:txBody>
          <a:bodyPr/>
          <a:lstStyle/>
          <a:p>
            <a:r>
              <a:rPr kumimoji="1" lang="en-US" altLang="zh-CN" sz="2400" dirty="0"/>
              <a:t>JS</a:t>
            </a:r>
            <a:r>
              <a:rPr kumimoji="1" lang="zh-CN" altLang="en-US" sz="2400" dirty="0"/>
              <a:t> 执行机制</a:t>
            </a:r>
            <a:endParaRPr kumimoji="1" lang="zh-CN" altLang="en-US" dirty="0"/>
          </a:p>
        </p:txBody>
      </p:sp>
      <p:sp>
        <p:nvSpPr>
          <p:cNvPr id="3" name="文本框 2">
            <a:extLst>
              <a:ext uri="{FF2B5EF4-FFF2-40B4-BE49-F238E27FC236}">
                <a16:creationId xmlns:a16="http://schemas.microsoft.com/office/drawing/2014/main" id="{DE29893E-1AA2-6247-04BB-21996495498F}"/>
              </a:ext>
            </a:extLst>
          </p:cNvPr>
          <p:cNvSpPr txBox="1"/>
          <p:nvPr/>
        </p:nvSpPr>
        <p:spPr>
          <a:xfrm>
            <a:off x="354330" y="1143000"/>
            <a:ext cx="6777990" cy="369332"/>
          </a:xfrm>
          <a:prstGeom prst="rect">
            <a:avLst/>
          </a:prstGeom>
          <a:noFill/>
        </p:spPr>
        <p:txBody>
          <a:bodyPr wrap="square" rtlCol="0">
            <a:spAutoFit/>
          </a:bodyPr>
          <a:lstStyle/>
          <a:p>
            <a:r>
              <a:rPr lang="en" altLang="zh-CN" b="1" dirty="0"/>
              <a:t>V8 </a:t>
            </a:r>
            <a:r>
              <a:rPr lang="zh-CN" altLang="en-US" b="1" dirty="0"/>
              <a:t>是如何执行一段 </a:t>
            </a:r>
            <a:r>
              <a:rPr lang="en" altLang="zh-CN" b="1" dirty="0"/>
              <a:t>JavaScript </a:t>
            </a:r>
            <a:r>
              <a:rPr lang="zh-CN" altLang="en-US" b="1" dirty="0"/>
              <a:t>代码的</a:t>
            </a:r>
          </a:p>
        </p:txBody>
      </p:sp>
      <p:sp>
        <p:nvSpPr>
          <p:cNvPr id="4" name="文本框 3">
            <a:extLst>
              <a:ext uri="{FF2B5EF4-FFF2-40B4-BE49-F238E27FC236}">
                <a16:creationId xmlns:a16="http://schemas.microsoft.com/office/drawing/2014/main" id="{F43266E7-E6E5-B924-19DD-51C249BB5D99}"/>
              </a:ext>
            </a:extLst>
          </p:cNvPr>
          <p:cNvSpPr txBox="1"/>
          <p:nvPr/>
        </p:nvSpPr>
        <p:spPr>
          <a:xfrm>
            <a:off x="605790" y="1977390"/>
            <a:ext cx="8035533" cy="923330"/>
          </a:xfrm>
          <a:prstGeom prst="rect">
            <a:avLst/>
          </a:prstGeom>
          <a:noFill/>
        </p:spPr>
        <p:txBody>
          <a:bodyPr wrap="none" rtlCol="0">
            <a:spAutoFit/>
          </a:bodyPr>
          <a:lstStyle/>
          <a:p>
            <a:r>
              <a:rPr lang="zh-CN" altLang="en-US" b="1" dirty="0"/>
              <a:t>生成抽象语法树（</a:t>
            </a:r>
            <a:r>
              <a:rPr lang="en" altLang="zh-CN" b="1" dirty="0"/>
              <a:t>AST</a:t>
            </a:r>
            <a:r>
              <a:rPr lang="zh-CN" altLang="en" b="1" dirty="0"/>
              <a:t>）</a:t>
            </a:r>
            <a:r>
              <a:rPr lang="zh-CN" altLang="en-US" b="1" dirty="0"/>
              <a:t>和执行上下文 ，这个过程进行词法解析，和语法解析</a:t>
            </a:r>
            <a:endParaRPr lang="en-US" altLang="zh-CN" b="1" dirty="0"/>
          </a:p>
          <a:p>
            <a:r>
              <a:rPr lang="en-US" altLang="zh-CN" b="1" dirty="0"/>
              <a:t>2. </a:t>
            </a:r>
            <a:r>
              <a:rPr lang="zh-CN" altLang="en-US" b="1" dirty="0"/>
              <a:t>生成字节码（</a:t>
            </a:r>
            <a:r>
              <a:rPr lang="zh-CN" altLang="en-US" dirty="0"/>
              <a:t>字节码就是介于 </a:t>
            </a:r>
            <a:r>
              <a:rPr lang="en" altLang="zh-CN" dirty="0"/>
              <a:t>AST </a:t>
            </a:r>
            <a:r>
              <a:rPr lang="zh-CN" altLang="en-US" dirty="0"/>
              <a:t>和机器码之间的一种代码。 </a:t>
            </a:r>
            <a:r>
              <a:rPr lang="zh-CN" altLang="en-US" b="1" dirty="0"/>
              <a:t>）</a:t>
            </a:r>
            <a:endParaRPr lang="en-US" altLang="zh-CN" b="1" dirty="0"/>
          </a:p>
          <a:p>
            <a:r>
              <a:rPr lang="en-US" altLang="zh-CN" b="1" dirty="0"/>
              <a:t>3. </a:t>
            </a:r>
            <a:r>
              <a:rPr lang="zh-CN" altLang="en-US" b="1" dirty="0"/>
              <a:t>执行代码</a:t>
            </a:r>
            <a:endParaRPr kumimoji="1" lang="zh-CN" altLang="en-US" dirty="0"/>
          </a:p>
        </p:txBody>
      </p:sp>
      <p:pic>
        <p:nvPicPr>
          <p:cNvPr id="8194" name="Picture 2">
            <a:extLst>
              <a:ext uri="{FF2B5EF4-FFF2-40B4-BE49-F238E27FC236}">
                <a16:creationId xmlns:a16="http://schemas.microsoft.com/office/drawing/2014/main" id="{8C2A3DFF-2B39-815F-6609-5CCEDC7EB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 y="3662027"/>
            <a:ext cx="10660380" cy="189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9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D84AC-0981-5C84-5BBF-2E6B531993C7}"/>
              </a:ext>
            </a:extLst>
          </p:cNvPr>
          <p:cNvSpPr>
            <a:spLocks noGrp="1"/>
          </p:cNvSpPr>
          <p:nvPr>
            <p:ph type="title"/>
          </p:nvPr>
        </p:nvSpPr>
        <p:spPr/>
        <p:txBody>
          <a:bodyPr/>
          <a:lstStyle/>
          <a:p>
            <a:r>
              <a:rPr kumimoji="1" lang="en-US" altLang="zh-CN" sz="2000" dirty="0"/>
              <a:t>JS</a:t>
            </a:r>
            <a:r>
              <a:rPr kumimoji="1" lang="zh-CN" altLang="en-US" sz="2000" dirty="0"/>
              <a:t> 执行机制</a:t>
            </a:r>
            <a:endParaRPr kumimoji="1" lang="zh-CN" altLang="en-US" dirty="0"/>
          </a:p>
        </p:txBody>
      </p:sp>
      <p:sp>
        <p:nvSpPr>
          <p:cNvPr id="7" name="文本框 6">
            <a:extLst>
              <a:ext uri="{FF2B5EF4-FFF2-40B4-BE49-F238E27FC236}">
                <a16:creationId xmlns:a16="http://schemas.microsoft.com/office/drawing/2014/main" id="{B34B7BF6-C0A9-DBB2-D31D-89535AEAD927}"/>
              </a:ext>
            </a:extLst>
          </p:cNvPr>
          <p:cNvSpPr txBox="1"/>
          <p:nvPr/>
        </p:nvSpPr>
        <p:spPr>
          <a:xfrm>
            <a:off x="514350" y="1097280"/>
            <a:ext cx="1800493" cy="369332"/>
          </a:xfrm>
          <a:prstGeom prst="rect">
            <a:avLst/>
          </a:prstGeom>
          <a:noFill/>
        </p:spPr>
        <p:txBody>
          <a:bodyPr wrap="none" rtlCol="0">
            <a:spAutoFit/>
          </a:bodyPr>
          <a:lstStyle/>
          <a:p>
            <a:r>
              <a:rPr kumimoji="1" lang="zh-CN" altLang="en-US" dirty="0"/>
              <a:t>网上找了个实例</a:t>
            </a:r>
          </a:p>
        </p:txBody>
      </p:sp>
      <p:pic>
        <p:nvPicPr>
          <p:cNvPr id="9" name="图片 8">
            <a:extLst>
              <a:ext uri="{FF2B5EF4-FFF2-40B4-BE49-F238E27FC236}">
                <a16:creationId xmlns:a16="http://schemas.microsoft.com/office/drawing/2014/main" id="{DBD5DFAC-2F48-394F-876B-5B2B7A8BCF64}"/>
              </a:ext>
            </a:extLst>
          </p:cNvPr>
          <p:cNvPicPr>
            <a:picLocks noChangeAspect="1"/>
          </p:cNvPicPr>
          <p:nvPr/>
        </p:nvPicPr>
        <p:blipFill>
          <a:blip r:embed="rId3"/>
          <a:stretch>
            <a:fillRect/>
          </a:stretch>
        </p:blipFill>
        <p:spPr>
          <a:xfrm>
            <a:off x="922792" y="2147570"/>
            <a:ext cx="8940800" cy="1270000"/>
          </a:xfrm>
          <a:prstGeom prst="rect">
            <a:avLst/>
          </a:prstGeom>
        </p:spPr>
      </p:pic>
      <p:pic>
        <p:nvPicPr>
          <p:cNvPr id="10" name="图片 9">
            <a:extLst>
              <a:ext uri="{FF2B5EF4-FFF2-40B4-BE49-F238E27FC236}">
                <a16:creationId xmlns:a16="http://schemas.microsoft.com/office/drawing/2014/main" id="{1F127376-9CB7-6E00-1DC8-A367F76CC696}"/>
              </a:ext>
            </a:extLst>
          </p:cNvPr>
          <p:cNvPicPr>
            <a:picLocks noChangeAspect="1"/>
          </p:cNvPicPr>
          <p:nvPr/>
        </p:nvPicPr>
        <p:blipFill>
          <a:blip r:embed="rId4"/>
          <a:stretch>
            <a:fillRect/>
          </a:stretch>
        </p:blipFill>
        <p:spPr>
          <a:xfrm>
            <a:off x="922792" y="3440430"/>
            <a:ext cx="9017000" cy="990600"/>
          </a:xfrm>
          <a:prstGeom prst="rect">
            <a:avLst/>
          </a:prstGeom>
        </p:spPr>
      </p:pic>
    </p:spTree>
    <p:extLst>
      <p:ext uri="{BB962C8B-B14F-4D97-AF65-F5344CB8AC3E}">
        <p14:creationId xmlns:p14="http://schemas.microsoft.com/office/powerpoint/2010/main" val="1058437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D4449-C525-AD6C-0F3A-2F177ADFA8D5}"/>
              </a:ext>
            </a:extLst>
          </p:cNvPr>
          <p:cNvSpPr>
            <a:spLocks noGrp="1"/>
          </p:cNvSpPr>
          <p:nvPr>
            <p:ph type="title"/>
          </p:nvPr>
        </p:nvSpPr>
        <p:spPr/>
        <p:txBody>
          <a:bodyPr/>
          <a:lstStyle/>
          <a:p>
            <a:r>
              <a:rPr kumimoji="1" lang="en-US" altLang="zh-CN" sz="2400" dirty="0"/>
              <a:t>JS</a:t>
            </a:r>
            <a:r>
              <a:rPr kumimoji="1" lang="zh-CN" altLang="en-US" sz="2400" dirty="0"/>
              <a:t> 执行机制</a:t>
            </a:r>
            <a:endParaRPr kumimoji="1" lang="zh-CN" altLang="en-US" dirty="0"/>
          </a:p>
        </p:txBody>
      </p:sp>
      <p:pic>
        <p:nvPicPr>
          <p:cNvPr id="9218" name="Picture 2">
            <a:extLst>
              <a:ext uri="{FF2B5EF4-FFF2-40B4-BE49-F238E27FC236}">
                <a16:creationId xmlns:a16="http://schemas.microsoft.com/office/drawing/2014/main" id="{95B948F0-981C-18CB-503B-7431EDC89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410" y="1054904"/>
            <a:ext cx="10020300" cy="556335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A8F3984-116B-AE00-170D-9AA7B2239F90}"/>
              </a:ext>
            </a:extLst>
          </p:cNvPr>
          <p:cNvSpPr txBox="1"/>
          <p:nvPr/>
        </p:nvSpPr>
        <p:spPr>
          <a:xfrm>
            <a:off x="1177290" y="1234440"/>
            <a:ext cx="1748790" cy="646331"/>
          </a:xfrm>
          <a:prstGeom prst="rect">
            <a:avLst/>
          </a:prstGeom>
          <a:noFill/>
        </p:spPr>
        <p:txBody>
          <a:bodyPr wrap="square" rtlCol="0">
            <a:spAutoFit/>
          </a:bodyPr>
          <a:lstStyle/>
          <a:p>
            <a:r>
              <a:rPr kumimoji="1" lang="zh-CN" altLang="en-US" dirty="0"/>
              <a:t>全局执行上下文</a:t>
            </a:r>
          </a:p>
        </p:txBody>
      </p:sp>
    </p:spTree>
    <p:extLst>
      <p:ext uri="{BB962C8B-B14F-4D97-AF65-F5344CB8AC3E}">
        <p14:creationId xmlns:p14="http://schemas.microsoft.com/office/powerpoint/2010/main" val="2678850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171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72AC3-8FEE-7492-2782-708BC81B5E9E}"/>
              </a:ext>
            </a:extLst>
          </p:cNvPr>
          <p:cNvSpPr>
            <a:spLocks noGrp="1"/>
          </p:cNvSpPr>
          <p:nvPr>
            <p:ph type="title"/>
          </p:nvPr>
        </p:nvSpPr>
        <p:spPr/>
        <p:txBody>
          <a:bodyPr/>
          <a:lstStyle/>
          <a:p>
            <a:r>
              <a:rPr kumimoji="1" lang="zh-CN" altLang="en-US" sz="2400" dirty="0"/>
              <a:t>浏览器的整体架构</a:t>
            </a:r>
            <a:endParaRPr kumimoji="1" lang="zh-CN" altLang="en-US" dirty="0"/>
          </a:p>
        </p:txBody>
      </p:sp>
      <p:sp>
        <p:nvSpPr>
          <p:cNvPr id="3" name="文本框 2">
            <a:extLst>
              <a:ext uri="{FF2B5EF4-FFF2-40B4-BE49-F238E27FC236}">
                <a16:creationId xmlns:a16="http://schemas.microsoft.com/office/drawing/2014/main" id="{16F82C34-4024-CF04-58C9-B9C2D14C9741}"/>
              </a:ext>
            </a:extLst>
          </p:cNvPr>
          <p:cNvSpPr txBox="1"/>
          <p:nvPr/>
        </p:nvSpPr>
        <p:spPr>
          <a:xfrm>
            <a:off x="171450" y="1062990"/>
            <a:ext cx="9406890" cy="369332"/>
          </a:xfrm>
          <a:prstGeom prst="rect">
            <a:avLst/>
          </a:prstGeom>
          <a:noFill/>
        </p:spPr>
        <p:txBody>
          <a:bodyPr wrap="square" rtlCol="0">
            <a:spAutoFit/>
          </a:bodyPr>
          <a:lstStyle/>
          <a:p>
            <a:r>
              <a:rPr kumimoji="1" lang="zh-CN" altLang="en-US" dirty="0"/>
              <a:t>首先确定的是浏览器有多个进程组成的一个应用程序</a:t>
            </a:r>
          </a:p>
        </p:txBody>
      </p:sp>
      <p:pic>
        <p:nvPicPr>
          <p:cNvPr id="5" name="图片 4">
            <a:extLst>
              <a:ext uri="{FF2B5EF4-FFF2-40B4-BE49-F238E27FC236}">
                <a16:creationId xmlns:a16="http://schemas.microsoft.com/office/drawing/2014/main" id="{9A680DC9-80EE-FA13-A882-AD1C5249C0E9}"/>
              </a:ext>
            </a:extLst>
          </p:cNvPr>
          <p:cNvPicPr>
            <a:picLocks noChangeAspect="1"/>
          </p:cNvPicPr>
          <p:nvPr/>
        </p:nvPicPr>
        <p:blipFill>
          <a:blip r:embed="rId3"/>
          <a:stretch>
            <a:fillRect/>
          </a:stretch>
        </p:blipFill>
        <p:spPr>
          <a:xfrm>
            <a:off x="171450" y="1798320"/>
            <a:ext cx="5448375" cy="3596640"/>
          </a:xfrm>
          <a:prstGeom prst="rect">
            <a:avLst/>
          </a:prstGeom>
        </p:spPr>
      </p:pic>
      <p:sp>
        <p:nvSpPr>
          <p:cNvPr id="6" name="文本框 5">
            <a:extLst>
              <a:ext uri="{FF2B5EF4-FFF2-40B4-BE49-F238E27FC236}">
                <a16:creationId xmlns:a16="http://schemas.microsoft.com/office/drawing/2014/main" id="{39014DB5-5A8B-BD83-8277-68AB13B89C2F}"/>
              </a:ext>
            </a:extLst>
          </p:cNvPr>
          <p:cNvSpPr txBox="1"/>
          <p:nvPr/>
        </p:nvSpPr>
        <p:spPr>
          <a:xfrm>
            <a:off x="5840730" y="1798320"/>
            <a:ext cx="6000750" cy="4247317"/>
          </a:xfrm>
          <a:prstGeom prst="rect">
            <a:avLst/>
          </a:prstGeom>
          <a:noFill/>
        </p:spPr>
        <p:txBody>
          <a:bodyPr wrap="square" rtlCol="0">
            <a:spAutoFit/>
          </a:bodyPr>
          <a:lstStyle/>
          <a:p>
            <a:r>
              <a:rPr kumimoji="1" lang="en-US" altLang="zh-CN" dirty="0"/>
              <a:t>1</a:t>
            </a:r>
            <a:r>
              <a:rPr kumimoji="1" lang="zh-CN" altLang="en-US" dirty="0"/>
              <a:t>、</a:t>
            </a:r>
            <a:r>
              <a:rPr lang="zh-CN" altLang="en-US" b="1" dirty="0"/>
              <a:t>浏览器进程</a:t>
            </a:r>
            <a:r>
              <a:rPr lang="zh-CN" altLang="en-US" dirty="0"/>
              <a:t>。主要负责界面显示、用户交互、子进程管理</a:t>
            </a:r>
            <a:endParaRPr lang="en-US" altLang="zh-CN" dirty="0"/>
          </a:p>
          <a:p>
            <a:r>
              <a:rPr lang="en-US" altLang="zh-CN" b="1" dirty="0"/>
              <a:t>2</a:t>
            </a:r>
            <a:r>
              <a:rPr lang="zh-CN" altLang="en-US" b="1" dirty="0"/>
              <a:t>、渲染进程</a:t>
            </a:r>
            <a:r>
              <a:rPr lang="zh-CN" altLang="en-US" dirty="0"/>
              <a:t>。核心任务是将 </a:t>
            </a:r>
            <a:r>
              <a:rPr lang="en" altLang="zh-CN" dirty="0"/>
              <a:t>HTML</a:t>
            </a:r>
            <a:r>
              <a:rPr lang="zh-CN" altLang="en" dirty="0"/>
              <a:t>、</a:t>
            </a:r>
            <a:r>
              <a:rPr lang="en" altLang="zh-CN" dirty="0"/>
              <a:t>CSS </a:t>
            </a:r>
            <a:r>
              <a:rPr lang="zh-CN" altLang="en-US" dirty="0"/>
              <a:t>和 </a:t>
            </a:r>
            <a:r>
              <a:rPr lang="en" altLang="zh-CN" dirty="0"/>
              <a:t>JavaScript </a:t>
            </a:r>
            <a:r>
              <a:rPr lang="zh-CN" altLang="en-US" dirty="0"/>
              <a:t>转换为用户可以与之交互的网页，</a:t>
            </a:r>
            <a:endParaRPr lang="en-US" altLang="zh-CN" dirty="0"/>
          </a:p>
          <a:p>
            <a:endParaRPr lang="en-US" altLang="zh-CN" dirty="0"/>
          </a:p>
          <a:p>
            <a:r>
              <a:rPr lang="en-US" altLang="zh-CN" b="1" dirty="0"/>
              <a:t>3</a:t>
            </a:r>
            <a:r>
              <a:rPr lang="zh-CN" altLang="en-US" b="1" dirty="0"/>
              <a:t>、</a:t>
            </a:r>
            <a:r>
              <a:rPr lang="en" altLang="zh-CN" b="1" dirty="0"/>
              <a:t>GPU</a:t>
            </a:r>
            <a:r>
              <a:rPr lang="zh-CN" altLang="en-US" b="1" dirty="0"/>
              <a:t>进程</a:t>
            </a:r>
            <a:r>
              <a:rPr lang="zh-CN" altLang="en-US" dirty="0"/>
              <a:t>。</a:t>
            </a:r>
            <a:r>
              <a:rPr lang="en" altLang="zh-CN" dirty="0"/>
              <a:t>Chrome</a:t>
            </a:r>
            <a:r>
              <a:rPr lang="zh-CN" altLang="en-US" dirty="0"/>
              <a:t>的</a:t>
            </a:r>
            <a:r>
              <a:rPr lang="en" altLang="zh-CN" dirty="0"/>
              <a:t>UI</a:t>
            </a:r>
            <a:r>
              <a:rPr lang="zh-CN" altLang="en-US" dirty="0"/>
              <a:t>界面都选择采用</a:t>
            </a:r>
            <a:r>
              <a:rPr lang="en" altLang="zh-CN" dirty="0"/>
              <a:t>GP</a:t>
            </a:r>
            <a:r>
              <a:rPr lang="en-US" altLang="zh-CN" dirty="0"/>
              <a:t>U</a:t>
            </a:r>
            <a:r>
              <a:rPr lang="zh-CN" altLang="en-US" dirty="0"/>
              <a:t>进程来绘制</a:t>
            </a:r>
            <a:endParaRPr lang="en-US" altLang="zh-CN" dirty="0"/>
          </a:p>
          <a:p>
            <a:endParaRPr lang="en-US" altLang="zh-CN" b="1" dirty="0"/>
          </a:p>
          <a:p>
            <a:r>
              <a:rPr lang="en-US" altLang="zh-CN" b="1" dirty="0"/>
              <a:t>4</a:t>
            </a:r>
            <a:r>
              <a:rPr lang="zh-CN" altLang="en-US" b="1" dirty="0"/>
              <a:t>、网络、存储等进程</a:t>
            </a:r>
            <a:r>
              <a:rPr lang="zh-CN" altLang="en-US" dirty="0"/>
              <a:t>。主要负责页面的网络资源加载，内容存储等</a:t>
            </a:r>
            <a:endParaRPr lang="en-US" altLang="zh-CN" dirty="0"/>
          </a:p>
          <a:p>
            <a:endParaRPr lang="en-US" altLang="zh-CN" dirty="0"/>
          </a:p>
          <a:p>
            <a:r>
              <a:rPr lang="en-US" altLang="zh-CN" b="1" dirty="0"/>
              <a:t>5</a:t>
            </a:r>
            <a:r>
              <a:rPr lang="zh-CN" altLang="en-US" b="1" dirty="0"/>
              <a:t>、插件进程</a:t>
            </a:r>
            <a:r>
              <a:rPr lang="zh-CN" altLang="en-US" dirty="0"/>
              <a:t>。主要是负责插件的运行，因插件易崩溃，所以需要通过插件进程来隔离，以保证插件进程崩溃不会对浏览器和页面造成影响</a:t>
            </a:r>
          </a:p>
          <a:p>
            <a:endParaRPr lang="zh-CN" altLang="en-US" dirty="0"/>
          </a:p>
          <a:p>
            <a:endParaRPr kumimoji="1" lang="zh-CN" altLang="en-US" dirty="0"/>
          </a:p>
        </p:txBody>
      </p:sp>
    </p:spTree>
    <p:extLst>
      <p:ext uri="{BB962C8B-B14F-4D97-AF65-F5344CB8AC3E}">
        <p14:creationId xmlns:p14="http://schemas.microsoft.com/office/powerpoint/2010/main" val="72155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6663-61D4-D304-563C-7D5B6C70DBA8}"/>
              </a:ext>
            </a:extLst>
          </p:cNvPr>
          <p:cNvSpPr>
            <a:spLocks noGrp="1"/>
          </p:cNvSpPr>
          <p:nvPr>
            <p:ph type="title"/>
          </p:nvPr>
        </p:nvSpPr>
        <p:spPr/>
        <p:txBody>
          <a:bodyPr/>
          <a:lstStyle/>
          <a:p>
            <a:r>
              <a:rPr kumimoji="1" lang="zh-CN" altLang="en-US" sz="2400" dirty="0"/>
              <a:t>浏览器的整体架构</a:t>
            </a:r>
            <a:endParaRPr kumimoji="1" lang="zh-CN" altLang="en-US" dirty="0"/>
          </a:p>
        </p:txBody>
      </p:sp>
      <p:sp>
        <p:nvSpPr>
          <p:cNvPr id="3" name="文本框 2">
            <a:extLst>
              <a:ext uri="{FF2B5EF4-FFF2-40B4-BE49-F238E27FC236}">
                <a16:creationId xmlns:a16="http://schemas.microsoft.com/office/drawing/2014/main" id="{D8C6583C-D90E-2D8C-F14D-056D4B79C54B}"/>
              </a:ext>
            </a:extLst>
          </p:cNvPr>
          <p:cNvSpPr txBox="1"/>
          <p:nvPr/>
        </p:nvSpPr>
        <p:spPr>
          <a:xfrm>
            <a:off x="468630" y="1234440"/>
            <a:ext cx="10397764" cy="369332"/>
          </a:xfrm>
          <a:prstGeom prst="rect">
            <a:avLst/>
          </a:prstGeom>
          <a:noFill/>
        </p:spPr>
        <p:txBody>
          <a:bodyPr wrap="square" rtlCol="0">
            <a:spAutoFit/>
          </a:bodyPr>
          <a:lstStyle/>
          <a:p>
            <a:r>
              <a:rPr lang="zh-CN" altLang="en-US" b="1" dirty="0"/>
              <a:t>从输入</a:t>
            </a:r>
            <a:r>
              <a:rPr lang="en" altLang="zh-CN" b="1" dirty="0"/>
              <a:t>URL</a:t>
            </a:r>
            <a:r>
              <a:rPr lang="zh-CN" altLang="en-US" b="1" dirty="0"/>
              <a:t>到页面展示这中间发生了什么？这个问题其实就是整个浏览器的所有进程密切配合的过程</a:t>
            </a:r>
          </a:p>
        </p:txBody>
      </p:sp>
      <p:pic>
        <p:nvPicPr>
          <p:cNvPr id="1026" name="Picture 2">
            <a:extLst>
              <a:ext uri="{FF2B5EF4-FFF2-40B4-BE49-F238E27FC236}">
                <a16:creationId xmlns:a16="http://schemas.microsoft.com/office/drawing/2014/main" id="{FDAFC1FE-BE8F-C2E2-DD61-3AE10DEE4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820674"/>
            <a:ext cx="11460480" cy="479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67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BE88E-3198-129F-B322-2A976FEE8D22}"/>
              </a:ext>
            </a:extLst>
          </p:cNvPr>
          <p:cNvSpPr>
            <a:spLocks noGrp="1"/>
          </p:cNvSpPr>
          <p:nvPr>
            <p:ph type="title"/>
          </p:nvPr>
        </p:nvSpPr>
        <p:spPr/>
        <p:txBody>
          <a:bodyPr/>
          <a:lstStyle/>
          <a:p>
            <a:r>
              <a:rPr kumimoji="1" lang="zh-CN" altLang="en-US" sz="2000" dirty="0"/>
              <a:t>浏览器的整体架构</a:t>
            </a:r>
            <a:endParaRPr kumimoji="1" lang="zh-CN" altLang="en-US" dirty="0"/>
          </a:p>
        </p:txBody>
      </p:sp>
      <p:sp>
        <p:nvSpPr>
          <p:cNvPr id="3" name="文本框 2">
            <a:extLst>
              <a:ext uri="{FF2B5EF4-FFF2-40B4-BE49-F238E27FC236}">
                <a16:creationId xmlns:a16="http://schemas.microsoft.com/office/drawing/2014/main" id="{86783C24-79A8-22BC-9487-9B94EABA9DA7}"/>
              </a:ext>
            </a:extLst>
          </p:cNvPr>
          <p:cNvSpPr txBox="1"/>
          <p:nvPr/>
        </p:nvSpPr>
        <p:spPr>
          <a:xfrm>
            <a:off x="422910" y="1062990"/>
            <a:ext cx="4034790" cy="954107"/>
          </a:xfrm>
          <a:prstGeom prst="rect">
            <a:avLst/>
          </a:prstGeom>
          <a:noFill/>
        </p:spPr>
        <p:txBody>
          <a:bodyPr wrap="square" rtlCol="0">
            <a:spAutoFit/>
          </a:bodyPr>
          <a:lstStyle/>
          <a:p>
            <a:r>
              <a:rPr lang="zh-CN" altLang="en-US" sz="2000" b="1" dirty="0"/>
              <a:t>用户输入</a:t>
            </a:r>
          </a:p>
          <a:p>
            <a:endParaRPr kumimoji="1" lang="zh-CN" altLang="en-US" sz="3600" dirty="0"/>
          </a:p>
        </p:txBody>
      </p:sp>
      <p:sp>
        <p:nvSpPr>
          <p:cNvPr id="4" name="文本框 3">
            <a:extLst>
              <a:ext uri="{FF2B5EF4-FFF2-40B4-BE49-F238E27FC236}">
                <a16:creationId xmlns:a16="http://schemas.microsoft.com/office/drawing/2014/main" id="{D73A334A-DD7D-5D17-2392-47CD88F5157F}"/>
              </a:ext>
            </a:extLst>
          </p:cNvPr>
          <p:cNvSpPr txBox="1"/>
          <p:nvPr/>
        </p:nvSpPr>
        <p:spPr>
          <a:xfrm>
            <a:off x="422910" y="1576178"/>
            <a:ext cx="10480754" cy="369332"/>
          </a:xfrm>
          <a:prstGeom prst="rect">
            <a:avLst/>
          </a:prstGeom>
          <a:noFill/>
        </p:spPr>
        <p:txBody>
          <a:bodyPr wrap="none" rtlCol="0">
            <a:spAutoFit/>
          </a:bodyPr>
          <a:lstStyle/>
          <a:p>
            <a:r>
              <a:rPr lang="zh-CN" altLang="en-US" dirty="0"/>
              <a:t>当用户在地址栏中输入一个查询关键字时，地址栏会判断输入的关键字是搜索内容，还是请求的</a:t>
            </a:r>
            <a:r>
              <a:rPr lang="en" altLang="zh-CN" dirty="0"/>
              <a:t>URL</a:t>
            </a:r>
            <a:r>
              <a:rPr lang="zh-CN" altLang="en" dirty="0"/>
              <a:t>。</a:t>
            </a:r>
            <a:endParaRPr kumimoji="1" lang="zh-CN" altLang="en-US" dirty="0"/>
          </a:p>
        </p:txBody>
      </p:sp>
      <p:sp>
        <p:nvSpPr>
          <p:cNvPr id="5" name="文本框 4">
            <a:extLst>
              <a:ext uri="{FF2B5EF4-FFF2-40B4-BE49-F238E27FC236}">
                <a16:creationId xmlns:a16="http://schemas.microsoft.com/office/drawing/2014/main" id="{5F95EAAF-EEB0-C96E-00CC-5CEEBA732BBE}"/>
              </a:ext>
            </a:extLst>
          </p:cNvPr>
          <p:cNvSpPr txBox="1"/>
          <p:nvPr/>
        </p:nvSpPr>
        <p:spPr>
          <a:xfrm>
            <a:off x="422910" y="2247929"/>
            <a:ext cx="2377440" cy="707886"/>
          </a:xfrm>
          <a:prstGeom prst="rect">
            <a:avLst/>
          </a:prstGeom>
          <a:noFill/>
        </p:spPr>
        <p:txBody>
          <a:bodyPr wrap="square" rtlCol="0">
            <a:spAutoFit/>
          </a:bodyPr>
          <a:lstStyle/>
          <a:p>
            <a:r>
              <a:rPr lang="en" altLang="zh-CN" sz="2000" b="1" dirty="0"/>
              <a:t>2. URL</a:t>
            </a:r>
            <a:r>
              <a:rPr lang="zh-CN" altLang="en-US" sz="2000" b="1" dirty="0"/>
              <a:t>请求</a:t>
            </a:r>
          </a:p>
          <a:p>
            <a:endParaRPr kumimoji="1" lang="zh-CN" altLang="en-US" sz="2000" dirty="0"/>
          </a:p>
        </p:txBody>
      </p:sp>
      <p:sp>
        <p:nvSpPr>
          <p:cNvPr id="6" name="文本框 5">
            <a:extLst>
              <a:ext uri="{FF2B5EF4-FFF2-40B4-BE49-F238E27FC236}">
                <a16:creationId xmlns:a16="http://schemas.microsoft.com/office/drawing/2014/main" id="{D01F0EC5-F22E-60F2-96D5-C1D742F432C9}"/>
              </a:ext>
            </a:extLst>
          </p:cNvPr>
          <p:cNvSpPr txBox="1"/>
          <p:nvPr/>
        </p:nvSpPr>
        <p:spPr>
          <a:xfrm>
            <a:off x="445770" y="2884228"/>
            <a:ext cx="10318850" cy="2862322"/>
          </a:xfrm>
          <a:prstGeom prst="rect">
            <a:avLst/>
          </a:prstGeom>
          <a:noFill/>
        </p:spPr>
        <p:txBody>
          <a:bodyPr wrap="none" rtlCol="0">
            <a:spAutoFit/>
          </a:bodyPr>
          <a:lstStyle/>
          <a:p>
            <a:r>
              <a:rPr lang="zh-CN" altLang="en-US" dirty="0"/>
              <a:t>进入了页面资源请求过程。这时，浏览器进程会通过进程间通信（</a:t>
            </a:r>
            <a:r>
              <a:rPr lang="en" altLang="zh-CN" dirty="0"/>
              <a:t>IPC</a:t>
            </a:r>
            <a:r>
              <a:rPr lang="zh-CN" altLang="en" dirty="0"/>
              <a:t>）</a:t>
            </a:r>
            <a:r>
              <a:rPr lang="zh-CN" altLang="en-US" dirty="0"/>
              <a:t>把</a:t>
            </a:r>
            <a:r>
              <a:rPr lang="en" altLang="zh-CN" dirty="0"/>
              <a:t>URL</a:t>
            </a:r>
            <a:r>
              <a:rPr lang="zh-CN" altLang="en-US" dirty="0"/>
              <a:t>请求发送至网络进程，</a:t>
            </a:r>
            <a:endParaRPr lang="en-US" altLang="zh-CN" dirty="0"/>
          </a:p>
          <a:p>
            <a:r>
              <a:rPr lang="zh-CN" altLang="en-US" dirty="0"/>
              <a:t>网络进程接收到</a:t>
            </a:r>
            <a:r>
              <a:rPr lang="en" altLang="zh-CN" dirty="0"/>
              <a:t>URL</a:t>
            </a:r>
            <a:r>
              <a:rPr lang="zh-CN" altLang="en-US" dirty="0"/>
              <a:t>请求后</a:t>
            </a:r>
            <a:endParaRPr lang="en-US" altLang="zh-CN" dirty="0"/>
          </a:p>
          <a:p>
            <a:endParaRPr kumimoji="1" lang="en-US" altLang="zh-CN" dirty="0"/>
          </a:p>
          <a:p>
            <a:r>
              <a:rPr kumimoji="1" lang="en-US" altLang="zh-CN" dirty="0"/>
              <a:t>1</a:t>
            </a:r>
            <a:r>
              <a:rPr kumimoji="1" lang="zh-CN" altLang="en-US" dirty="0"/>
              <a:t>、查询缓存如果有缓存，直接返回给浏览器进程处理</a:t>
            </a:r>
            <a:endParaRPr kumimoji="1" lang="en-US" altLang="zh-CN" dirty="0"/>
          </a:p>
          <a:p>
            <a:r>
              <a:rPr kumimoji="1" lang="en-US" altLang="zh-CN" dirty="0"/>
              <a:t>2</a:t>
            </a:r>
            <a:r>
              <a:rPr kumimoji="1" lang="zh-CN" altLang="en-US" dirty="0"/>
              <a:t>、如果没有，开始走</a:t>
            </a:r>
            <a:r>
              <a:rPr lang="en" altLang="zh-CN" dirty="0"/>
              <a:t>DNS</a:t>
            </a:r>
            <a:r>
              <a:rPr lang="zh-CN" altLang="en" dirty="0"/>
              <a:t>解析</a:t>
            </a:r>
            <a:r>
              <a:rPr lang="zh-CN" altLang="en-US" dirty="0"/>
              <a:t>，请求服务器</a:t>
            </a:r>
            <a:r>
              <a:rPr lang="en-US" altLang="zh-CN" dirty="0" err="1"/>
              <a:t>ip</a:t>
            </a:r>
            <a:r>
              <a:rPr lang="zh-CN" altLang="en-US" dirty="0"/>
              <a:t>地址</a:t>
            </a:r>
            <a:endParaRPr lang="en-US" altLang="zh-CN" dirty="0"/>
          </a:p>
          <a:p>
            <a:r>
              <a:rPr kumimoji="1" lang="en-US" altLang="zh-CN" dirty="0"/>
              <a:t>3</a:t>
            </a:r>
            <a:r>
              <a:rPr kumimoji="1" lang="zh-CN" altLang="en-US" dirty="0"/>
              <a:t>、</a:t>
            </a:r>
            <a:r>
              <a:rPr lang="zh-CN" altLang="en-US" dirty="0"/>
              <a:t>建立</a:t>
            </a:r>
            <a:r>
              <a:rPr lang="en" altLang="zh-CN" dirty="0"/>
              <a:t>TCP</a:t>
            </a:r>
            <a:r>
              <a:rPr lang="zh-CN" altLang="en-US" dirty="0"/>
              <a:t>连接</a:t>
            </a:r>
            <a:endParaRPr lang="en-US" altLang="zh-CN" dirty="0"/>
          </a:p>
          <a:p>
            <a:r>
              <a:rPr kumimoji="1" lang="en-US" altLang="zh-CN" dirty="0"/>
              <a:t>4</a:t>
            </a:r>
            <a:r>
              <a:rPr kumimoji="1" lang="zh-CN" altLang="en-US" dirty="0"/>
              <a:t>、发送</a:t>
            </a:r>
            <a:r>
              <a:rPr lang="zh-CN" altLang="en-US" dirty="0"/>
              <a:t>请求消息</a:t>
            </a:r>
            <a:endParaRPr lang="en-US" altLang="zh-CN" dirty="0"/>
          </a:p>
          <a:p>
            <a:r>
              <a:rPr lang="en-US" altLang="zh-CN" dirty="0"/>
              <a:t>5</a:t>
            </a:r>
            <a:r>
              <a:rPr lang="zh-CN" altLang="en-US" dirty="0"/>
              <a:t>、拿到服务器返回消息，进一步判断头信息 ，走重定向，或者走响应消息处理</a:t>
            </a:r>
            <a:endParaRPr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60774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522A3-D26F-F6D9-73C7-E2EE9CAA0C9B}"/>
              </a:ext>
            </a:extLst>
          </p:cNvPr>
          <p:cNvSpPr>
            <a:spLocks noGrp="1"/>
          </p:cNvSpPr>
          <p:nvPr>
            <p:ph type="title"/>
          </p:nvPr>
        </p:nvSpPr>
        <p:spPr/>
        <p:txBody>
          <a:bodyPr/>
          <a:lstStyle/>
          <a:p>
            <a:r>
              <a:rPr kumimoji="1" lang="zh-CN" altLang="en-US" sz="2400" dirty="0"/>
              <a:t>浏览器的整体架构</a:t>
            </a:r>
            <a:endParaRPr kumimoji="1" lang="zh-CN" altLang="en-US" dirty="0"/>
          </a:p>
        </p:txBody>
      </p:sp>
      <p:sp>
        <p:nvSpPr>
          <p:cNvPr id="3" name="文本框 2">
            <a:extLst>
              <a:ext uri="{FF2B5EF4-FFF2-40B4-BE49-F238E27FC236}">
                <a16:creationId xmlns:a16="http://schemas.microsoft.com/office/drawing/2014/main" id="{DEB5885A-55B8-6F7C-B726-7B7FC415FFB4}"/>
              </a:ext>
            </a:extLst>
          </p:cNvPr>
          <p:cNvSpPr txBox="1"/>
          <p:nvPr/>
        </p:nvSpPr>
        <p:spPr>
          <a:xfrm>
            <a:off x="422910" y="1302127"/>
            <a:ext cx="1989647" cy="400110"/>
          </a:xfrm>
          <a:prstGeom prst="rect">
            <a:avLst/>
          </a:prstGeom>
          <a:noFill/>
        </p:spPr>
        <p:txBody>
          <a:bodyPr wrap="none" rtlCol="0">
            <a:spAutoFit/>
          </a:bodyPr>
          <a:lstStyle/>
          <a:p>
            <a:r>
              <a:rPr lang="en-US" altLang="zh-CN" sz="2000" b="1" dirty="0"/>
              <a:t>3. </a:t>
            </a:r>
            <a:r>
              <a:rPr lang="zh-CN" altLang="en-US" sz="2000" b="1" dirty="0"/>
              <a:t>准备渲染进程</a:t>
            </a:r>
          </a:p>
        </p:txBody>
      </p:sp>
      <p:sp>
        <p:nvSpPr>
          <p:cNvPr id="4" name="文本框 3">
            <a:extLst>
              <a:ext uri="{FF2B5EF4-FFF2-40B4-BE49-F238E27FC236}">
                <a16:creationId xmlns:a16="http://schemas.microsoft.com/office/drawing/2014/main" id="{74758B20-7D6F-D8B9-3815-B6020F49CB84}"/>
              </a:ext>
            </a:extLst>
          </p:cNvPr>
          <p:cNvSpPr txBox="1"/>
          <p:nvPr/>
        </p:nvSpPr>
        <p:spPr>
          <a:xfrm>
            <a:off x="742950" y="2151581"/>
            <a:ext cx="5493812" cy="369332"/>
          </a:xfrm>
          <a:prstGeom prst="rect">
            <a:avLst/>
          </a:prstGeom>
          <a:noFill/>
        </p:spPr>
        <p:txBody>
          <a:bodyPr wrap="none" rtlCol="0">
            <a:spAutoFit/>
          </a:bodyPr>
          <a:lstStyle/>
          <a:p>
            <a:r>
              <a:rPr kumimoji="1" lang="zh-CN" altLang="en-US" dirty="0"/>
              <a:t>网络进程将文档数据内容传输给渲染进程，解析渲染</a:t>
            </a:r>
          </a:p>
        </p:txBody>
      </p:sp>
    </p:spTree>
    <p:extLst>
      <p:ext uri="{BB962C8B-B14F-4D97-AF65-F5344CB8AC3E}">
        <p14:creationId xmlns:p14="http://schemas.microsoft.com/office/powerpoint/2010/main" val="364051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F1607-F8B1-64D5-B584-27CFA9D85D61}"/>
              </a:ext>
            </a:extLst>
          </p:cNvPr>
          <p:cNvSpPr>
            <a:spLocks noGrp="1"/>
          </p:cNvSpPr>
          <p:nvPr>
            <p:ph type="title"/>
          </p:nvPr>
        </p:nvSpPr>
        <p:spPr/>
        <p:txBody>
          <a:bodyPr/>
          <a:lstStyle/>
          <a:p>
            <a:r>
              <a:rPr kumimoji="1" lang="zh-CN" altLang="en-US" sz="2400" dirty="0"/>
              <a:t>浏览器中的网络协议</a:t>
            </a:r>
            <a:endParaRPr kumimoji="1" lang="zh-CN" altLang="en-US" dirty="0"/>
          </a:p>
        </p:txBody>
      </p:sp>
      <p:pic>
        <p:nvPicPr>
          <p:cNvPr id="3" name="图片 2">
            <a:extLst>
              <a:ext uri="{FF2B5EF4-FFF2-40B4-BE49-F238E27FC236}">
                <a16:creationId xmlns:a16="http://schemas.microsoft.com/office/drawing/2014/main" id="{55D5462D-5225-8336-D38A-252D0ABF3F3E}"/>
              </a:ext>
            </a:extLst>
          </p:cNvPr>
          <p:cNvPicPr>
            <a:picLocks noChangeAspect="1"/>
          </p:cNvPicPr>
          <p:nvPr/>
        </p:nvPicPr>
        <p:blipFill>
          <a:blip r:embed="rId3"/>
          <a:stretch>
            <a:fillRect/>
          </a:stretch>
        </p:blipFill>
        <p:spPr>
          <a:xfrm>
            <a:off x="565648" y="1031957"/>
            <a:ext cx="10397764" cy="1756963"/>
          </a:xfrm>
          <a:prstGeom prst="rect">
            <a:avLst/>
          </a:prstGeom>
        </p:spPr>
      </p:pic>
      <p:sp>
        <p:nvSpPr>
          <p:cNvPr id="4" name="文本框 3">
            <a:extLst>
              <a:ext uri="{FF2B5EF4-FFF2-40B4-BE49-F238E27FC236}">
                <a16:creationId xmlns:a16="http://schemas.microsoft.com/office/drawing/2014/main" id="{16BD3D30-1F9A-11A9-CD67-E72D54CD1FB6}"/>
              </a:ext>
            </a:extLst>
          </p:cNvPr>
          <p:cNvSpPr txBox="1"/>
          <p:nvPr/>
        </p:nvSpPr>
        <p:spPr>
          <a:xfrm>
            <a:off x="651510" y="2800350"/>
            <a:ext cx="4057650" cy="646331"/>
          </a:xfrm>
          <a:prstGeom prst="rect">
            <a:avLst/>
          </a:prstGeom>
          <a:noFill/>
        </p:spPr>
        <p:txBody>
          <a:bodyPr wrap="square" rtlCol="0">
            <a:spAutoFit/>
          </a:bodyPr>
          <a:lstStyle/>
          <a:p>
            <a:r>
              <a:rPr lang="zh-CN" altLang="en-US" b="1" dirty="0"/>
              <a:t>超文本传输协议 </a:t>
            </a:r>
            <a:r>
              <a:rPr lang="en" altLang="zh-CN" b="1" dirty="0"/>
              <a:t>HTTP/0.9</a:t>
            </a:r>
          </a:p>
          <a:p>
            <a:endParaRPr kumimoji="1" lang="zh-CN" altLang="en-US" dirty="0"/>
          </a:p>
        </p:txBody>
      </p:sp>
      <p:sp>
        <p:nvSpPr>
          <p:cNvPr id="5" name="文本框 4">
            <a:extLst>
              <a:ext uri="{FF2B5EF4-FFF2-40B4-BE49-F238E27FC236}">
                <a16:creationId xmlns:a16="http://schemas.microsoft.com/office/drawing/2014/main" id="{6CEF6BA0-8AF2-AED5-0768-93C430170D08}"/>
              </a:ext>
            </a:extLst>
          </p:cNvPr>
          <p:cNvSpPr txBox="1"/>
          <p:nvPr/>
        </p:nvSpPr>
        <p:spPr>
          <a:xfrm>
            <a:off x="651510" y="3389531"/>
            <a:ext cx="10131876" cy="923330"/>
          </a:xfrm>
          <a:prstGeom prst="rect">
            <a:avLst/>
          </a:prstGeom>
          <a:noFill/>
        </p:spPr>
        <p:txBody>
          <a:bodyPr wrap="none" rtlCol="0">
            <a:spAutoFit/>
          </a:bodyPr>
          <a:lstStyle/>
          <a:p>
            <a:r>
              <a:rPr lang="en" altLang="zh-CN" dirty="0"/>
              <a:t>HTTP/0.9 </a:t>
            </a:r>
            <a:r>
              <a:rPr lang="zh-CN" altLang="en-US" dirty="0"/>
              <a:t>是于 </a:t>
            </a:r>
            <a:r>
              <a:rPr lang="en-US" altLang="zh-CN" dirty="0"/>
              <a:t>1991 </a:t>
            </a:r>
            <a:r>
              <a:rPr lang="zh-CN" altLang="en-US" dirty="0"/>
              <a:t>年提出的，主要用于学术交流，需求很简单</a:t>
            </a:r>
            <a:r>
              <a:rPr lang="en-US" altLang="zh-CN" dirty="0"/>
              <a:t>——</a:t>
            </a:r>
            <a:r>
              <a:rPr lang="zh-CN" altLang="en-US" dirty="0"/>
              <a:t>用来在网络之间传递 </a:t>
            </a:r>
            <a:r>
              <a:rPr lang="en" altLang="zh-CN" dirty="0"/>
              <a:t>HTML </a:t>
            </a:r>
            <a:r>
              <a:rPr lang="zh-CN" altLang="en-US" dirty="0"/>
              <a:t>超文</a:t>
            </a:r>
            <a:endParaRPr lang="en-US" altLang="zh-CN" dirty="0"/>
          </a:p>
          <a:p>
            <a:r>
              <a:rPr lang="zh-CN" altLang="en-US" dirty="0"/>
              <a:t>本的内容，所以被称为超文本传输协议。整体来看，它的实现也很简单，采用了基于请求响应的模</a:t>
            </a:r>
            <a:endParaRPr lang="en-US" altLang="zh-CN" dirty="0"/>
          </a:p>
          <a:p>
            <a:r>
              <a:rPr lang="zh-CN" altLang="en-US" dirty="0"/>
              <a:t>式，从客户端发出请求，服务器返回数据 简单来说，就是规定了</a:t>
            </a:r>
            <a:r>
              <a:rPr lang="en-US" altLang="zh-CN" dirty="0"/>
              <a:t>http</a:t>
            </a:r>
            <a:r>
              <a:rPr lang="zh-CN" altLang="en-US" dirty="0"/>
              <a:t> 的格式以及顺序</a:t>
            </a:r>
            <a:endParaRPr kumimoji="1" lang="zh-CN" altLang="en-US" dirty="0"/>
          </a:p>
        </p:txBody>
      </p:sp>
      <p:pic>
        <p:nvPicPr>
          <p:cNvPr id="4098" name="Picture 2">
            <a:extLst>
              <a:ext uri="{FF2B5EF4-FFF2-40B4-BE49-F238E27FC236}">
                <a16:creationId xmlns:a16="http://schemas.microsoft.com/office/drawing/2014/main" id="{7CAAEA9F-B47C-EC26-43E9-FC1CA978D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24" y="4507775"/>
            <a:ext cx="9343206" cy="208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53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2AFDE-0666-2B03-BDEC-390C86E7C7AA}"/>
              </a:ext>
            </a:extLst>
          </p:cNvPr>
          <p:cNvSpPr>
            <a:spLocks noGrp="1"/>
          </p:cNvSpPr>
          <p:nvPr>
            <p:ph type="title"/>
          </p:nvPr>
        </p:nvSpPr>
        <p:spPr/>
        <p:txBody>
          <a:bodyPr/>
          <a:lstStyle/>
          <a:p>
            <a:r>
              <a:rPr kumimoji="1" lang="zh-CN" altLang="en-US" sz="2000" dirty="0"/>
              <a:t>浏览器中的网络协议</a:t>
            </a:r>
            <a:endParaRPr kumimoji="1" lang="zh-CN" altLang="en-US" dirty="0"/>
          </a:p>
        </p:txBody>
      </p:sp>
      <p:sp>
        <p:nvSpPr>
          <p:cNvPr id="3" name="文本框 2">
            <a:extLst>
              <a:ext uri="{FF2B5EF4-FFF2-40B4-BE49-F238E27FC236}">
                <a16:creationId xmlns:a16="http://schemas.microsoft.com/office/drawing/2014/main" id="{7020BBE5-9054-6715-C981-61593D023074}"/>
              </a:ext>
            </a:extLst>
          </p:cNvPr>
          <p:cNvSpPr txBox="1"/>
          <p:nvPr/>
        </p:nvSpPr>
        <p:spPr>
          <a:xfrm>
            <a:off x="388620" y="1131570"/>
            <a:ext cx="7229415" cy="369332"/>
          </a:xfrm>
          <a:prstGeom prst="rect">
            <a:avLst/>
          </a:prstGeom>
          <a:noFill/>
        </p:spPr>
        <p:txBody>
          <a:bodyPr wrap="none" rtlCol="0">
            <a:spAutoFit/>
          </a:bodyPr>
          <a:lstStyle/>
          <a:p>
            <a:r>
              <a:rPr kumimoji="1" lang="zh-CN" altLang="en-US" dirty="0"/>
              <a:t>由于互联网慢慢的兴起，原本的协议出现了问题， 开始了不断的迭代</a:t>
            </a:r>
          </a:p>
        </p:txBody>
      </p:sp>
      <p:sp>
        <p:nvSpPr>
          <p:cNvPr id="5" name="文本框 4">
            <a:extLst>
              <a:ext uri="{FF2B5EF4-FFF2-40B4-BE49-F238E27FC236}">
                <a16:creationId xmlns:a16="http://schemas.microsoft.com/office/drawing/2014/main" id="{D9E3DE26-AB44-FE9E-CC54-5A606A41022E}"/>
              </a:ext>
            </a:extLst>
          </p:cNvPr>
          <p:cNvSpPr txBox="1"/>
          <p:nvPr/>
        </p:nvSpPr>
        <p:spPr>
          <a:xfrm>
            <a:off x="388620" y="1653512"/>
            <a:ext cx="10397764" cy="2031325"/>
          </a:xfrm>
          <a:prstGeom prst="rect">
            <a:avLst/>
          </a:prstGeom>
          <a:noFill/>
        </p:spPr>
        <p:txBody>
          <a:bodyPr wrap="square">
            <a:spAutoFit/>
          </a:bodyPr>
          <a:lstStyle/>
          <a:p>
            <a:pPr algn="l"/>
            <a:r>
              <a:rPr lang="en" altLang="zh-CN" b="1" i="0" dirty="0">
                <a:solidFill>
                  <a:srgbClr val="2C3E50"/>
                </a:solidFill>
                <a:effectLst/>
                <a:latin typeface="-apple-system"/>
              </a:rPr>
              <a:t>HTTP/1.0</a:t>
            </a:r>
          </a:p>
          <a:p>
            <a:r>
              <a:rPr lang="en-US" altLang="zh-CN" dirty="0"/>
              <a:t>1</a:t>
            </a:r>
            <a:r>
              <a:rPr lang="zh-CN" altLang="en-US" dirty="0"/>
              <a:t>、</a:t>
            </a:r>
            <a:r>
              <a:rPr lang="en" altLang="zh-CN" dirty="0"/>
              <a:t>HTTP/1.0 </a:t>
            </a:r>
            <a:r>
              <a:rPr lang="zh-CN" altLang="en-US" dirty="0"/>
              <a:t>引入了请求头和响应头</a:t>
            </a:r>
            <a:endParaRPr lang="en-US" altLang="zh-CN" dirty="0"/>
          </a:p>
          <a:p>
            <a:r>
              <a:rPr lang="en-US" altLang="zh-CN" dirty="0"/>
              <a:t>2</a:t>
            </a:r>
            <a:r>
              <a:rPr lang="zh-CN" altLang="en-US" dirty="0"/>
              <a:t>、支持多种类型的文件</a:t>
            </a:r>
            <a:endParaRPr lang="en-US" altLang="zh-CN" dirty="0"/>
          </a:p>
          <a:p>
            <a:r>
              <a:rPr lang="en-US" altLang="zh-CN" dirty="0"/>
              <a:t>3</a:t>
            </a:r>
            <a:r>
              <a:rPr lang="zh-CN" altLang="en-US" dirty="0"/>
              <a:t>、支持压缩编码，指定编码类型</a:t>
            </a:r>
            <a:endParaRPr lang="en-US" altLang="zh-CN" dirty="0"/>
          </a:p>
          <a:p>
            <a:r>
              <a:rPr lang="en-US" altLang="zh-CN" dirty="0"/>
              <a:t>4</a:t>
            </a:r>
            <a:r>
              <a:rPr lang="zh-CN" altLang="en-US" dirty="0"/>
              <a:t>、添加缓存机制</a:t>
            </a:r>
            <a:br>
              <a:rPr lang="en" altLang="zh-CN" dirty="0"/>
            </a:br>
            <a:endParaRPr lang="en" altLang="zh-CN" dirty="0"/>
          </a:p>
          <a:p>
            <a:r>
              <a:rPr lang="zh-CN" altLang="en-US" dirty="0"/>
              <a:t>总体就是对于互联网发展之后，老的协议传输数据产生的一些问题，做了一些规范和改进</a:t>
            </a:r>
            <a:endParaRPr lang="en" altLang="zh-CN" dirty="0"/>
          </a:p>
        </p:txBody>
      </p:sp>
      <p:sp>
        <p:nvSpPr>
          <p:cNvPr id="6" name="文本框 5">
            <a:extLst>
              <a:ext uri="{FF2B5EF4-FFF2-40B4-BE49-F238E27FC236}">
                <a16:creationId xmlns:a16="http://schemas.microsoft.com/office/drawing/2014/main" id="{244F1E25-E6C9-DD37-562E-0C899289FFFF}"/>
              </a:ext>
            </a:extLst>
          </p:cNvPr>
          <p:cNvSpPr txBox="1"/>
          <p:nvPr/>
        </p:nvSpPr>
        <p:spPr>
          <a:xfrm>
            <a:off x="388620" y="3764220"/>
            <a:ext cx="10892790" cy="2585323"/>
          </a:xfrm>
          <a:prstGeom prst="rect">
            <a:avLst/>
          </a:prstGeom>
          <a:noFill/>
        </p:spPr>
        <p:txBody>
          <a:bodyPr wrap="square" rtlCol="0">
            <a:spAutoFit/>
          </a:bodyPr>
          <a:lstStyle/>
          <a:p>
            <a:r>
              <a:rPr lang="en" altLang="zh-CN" b="1" dirty="0"/>
              <a:t>HTTP/1.1</a:t>
            </a:r>
          </a:p>
          <a:p>
            <a:endParaRPr kumimoji="1" lang="en-US" altLang="zh-CN" dirty="0"/>
          </a:p>
          <a:p>
            <a:r>
              <a:rPr lang="en-US" altLang="zh-CN" b="1" dirty="0"/>
              <a:t>1</a:t>
            </a:r>
            <a:r>
              <a:rPr lang="zh-CN" altLang="en-US" b="1" dirty="0"/>
              <a:t>、</a:t>
            </a:r>
            <a:r>
              <a:rPr lang="en-US" altLang="zh-CN" b="1" dirty="0"/>
              <a:t> </a:t>
            </a:r>
            <a:r>
              <a:rPr lang="zh-CN" altLang="en-US" b="1" dirty="0"/>
              <a:t>改进持久连接</a:t>
            </a:r>
          </a:p>
          <a:p>
            <a:r>
              <a:rPr kumimoji="1" lang="en-US" altLang="zh-CN" dirty="0"/>
              <a:t>2</a:t>
            </a:r>
            <a:r>
              <a:rPr kumimoji="1" lang="zh-CN" altLang="en-US" dirty="0"/>
              <a:t>、</a:t>
            </a:r>
            <a:r>
              <a:rPr lang="zh-CN" altLang="en-US" b="1" dirty="0"/>
              <a:t>客户端 </a:t>
            </a:r>
            <a:r>
              <a:rPr lang="en" altLang="zh-CN" b="1" dirty="0"/>
              <a:t>Cookie</a:t>
            </a:r>
            <a:r>
              <a:rPr lang="zh-CN" altLang="en" b="1" dirty="0"/>
              <a:t>、</a:t>
            </a:r>
            <a:r>
              <a:rPr lang="zh-CN" altLang="en-US" b="1" dirty="0"/>
              <a:t>安全机制</a:t>
            </a:r>
            <a:endParaRPr lang="en-US" altLang="zh-CN" b="1" dirty="0"/>
          </a:p>
          <a:p>
            <a:r>
              <a:rPr lang="en-US" altLang="zh-CN" b="1" dirty="0"/>
              <a:t>3</a:t>
            </a:r>
            <a:r>
              <a:rPr lang="zh-CN" altLang="en-US" b="1" dirty="0"/>
              <a:t>、对动态生成的内容提供了完美支持</a:t>
            </a:r>
            <a:r>
              <a:rPr lang="en-US" altLang="zh-CN" b="1" dirty="0"/>
              <a:t>(</a:t>
            </a:r>
            <a:r>
              <a:rPr lang="zh-CN" altLang="en-US" b="1" dirty="0"/>
              <a:t>这个重点 引入</a:t>
            </a:r>
            <a:r>
              <a:rPr lang="en" altLang="zh-CN" dirty="0"/>
              <a:t>Chunk transfer </a:t>
            </a:r>
            <a:r>
              <a:rPr lang="zh-CN" altLang="en-US" dirty="0"/>
              <a:t>机制可以分片传输内容，每个数据块发送时会附上上个数据块的长度，最后使用一个零长度的块作为发送数据完成的标志。这样就提供了对动态内容的支持。</a:t>
            </a:r>
            <a:r>
              <a:rPr lang="en-US" altLang="zh-CN" b="1" dirty="0"/>
              <a:t>)</a:t>
            </a:r>
          </a:p>
          <a:p>
            <a:endParaRPr lang="zh-CN" altLang="en-US" b="1" dirty="0"/>
          </a:p>
          <a:p>
            <a:r>
              <a:rPr kumimoji="1" lang="en-US" altLang="zh-CN" dirty="0"/>
              <a:t>4</a:t>
            </a:r>
            <a:r>
              <a:rPr kumimoji="1" lang="zh-CN" altLang="en-US" dirty="0"/>
              <a:t>、</a:t>
            </a:r>
            <a:r>
              <a:rPr lang="zh-CN" altLang="en-US" b="1" dirty="0"/>
              <a:t>提供虚拟主机的支持</a:t>
            </a:r>
          </a:p>
        </p:txBody>
      </p:sp>
    </p:spTree>
    <p:extLst>
      <p:ext uri="{BB962C8B-B14F-4D97-AF65-F5344CB8AC3E}">
        <p14:creationId xmlns:p14="http://schemas.microsoft.com/office/powerpoint/2010/main" val="150168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67C9F-4F1C-339A-ACD7-0FF97C5694E6}"/>
              </a:ext>
            </a:extLst>
          </p:cNvPr>
          <p:cNvSpPr>
            <a:spLocks noGrp="1"/>
          </p:cNvSpPr>
          <p:nvPr>
            <p:ph type="title"/>
          </p:nvPr>
        </p:nvSpPr>
        <p:spPr/>
        <p:txBody>
          <a:bodyPr/>
          <a:lstStyle/>
          <a:p>
            <a:r>
              <a:rPr kumimoji="1" lang="zh-CN" altLang="en-US" sz="2400" dirty="0"/>
              <a:t>浏览器中的网络协议</a:t>
            </a:r>
            <a:endParaRPr kumimoji="1" lang="zh-CN" altLang="en-US" dirty="0"/>
          </a:p>
        </p:txBody>
      </p:sp>
      <p:sp>
        <p:nvSpPr>
          <p:cNvPr id="3" name="文本框 2">
            <a:extLst>
              <a:ext uri="{FF2B5EF4-FFF2-40B4-BE49-F238E27FC236}">
                <a16:creationId xmlns:a16="http://schemas.microsoft.com/office/drawing/2014/main" id="{8FED5279-6363-EA80-CF9E-57D3B00308D1}"/>
              </a:ext>
            </a:extLst>
          </p:cNvPr>
          <p:cNvSpPr txBox="1"/>
          <p:nvPr/>
        </p:nvSpPr>
        <p:spPr>
          <a:xfrm>
            <a:off x="514350" y="1108710"/>
            <a:ext cx="10172700" cy="2862322"/>
          </a:xfrm>
          <a:prstGeom prst="rect">
            <a:avLst/>
          </a:prstGeom>
          <a:noFill/>
        </p:spPr>
        <p:txBody>
          <a:bodyPr wrap="square" rtlCol="0">
            <a:spAutoFit/>
          </a:bodyPr>
          <a:lstStyle/>
          <a:p>
            <a:r>
              <a:rPr lang="en" altLang="zh-CN" b="1" dirty="0"/>
              <a:t>HTTP2</a:t>
            </a:r>
            <a:r>
              <a:rPr lang="zh-CN" altLang="en-US" b="1" dirty="0"/>
              <a:t> </a:t>
            </a:r>
            <a:endParaRPr lang="en-US" altLang="zh-CN" b="1" dirty="0"/>
          </a:p>
          <a:p>
            <a:endParaRPr lang="en-US" altLang="zh-CN" b="1" dirty="0"/>
          </a:p>
          <a:p>
            <a:r>
              <a:rPr lang="en-US" altLang="zh-CN" b="1" dirty="0"/>
              <a:t>Http1.1</a:t>
            </a:r>
            <a:r>
              <a:rPr kumimoji="1" lang="zh-CN" altLang="en-US" b="1" dirty="0"/>
              <a:t>使用过程中没啥问题， 现在的多数网站也还在用 ，但是架不住，大佬爱折腾啊，由于他最初的的设计限制，还具有可优化空间 ，于是诞生了</a:t>
            </a:r>
            <a:r>
              <a:rPr kumimoji="1" lang="en-US" altLang="zh-CN" b="1" dirty="0"/>
              <a:t>http2</a:t>
            </a:r>
          </a:p>
          <a:p>
            <a:endParaRPr kumimoji="1" lang="en-US" altLang="zh-CN" b="1" dirty="0"/>
          </a:p>
          <a:p>
            <a:r>
              <a:rPr lang="en-US" altLang="zh-CN" b="1" dirty="0"/>
              <a:t>1</a:t>
            </a:r>
            <a:r>
              <a:rPr lang="zh-CN" altLang="en-US" b="1" dirty="0"/>
              <a:t>、</a:t>
            </a:r>
            <a:r>
              <a:rPr lang="en" altLang="zh-CN" b="1" dirty="0"/>
              <a:t>HTTP/2 </a:t>
            </a:r>
            <a:r>
              <a:rPr lang="zh-CN" altLang="en-US" b="1" dirty="0"/>
              <a:t>的多路复用（最重要，解决了建立多个</a:t>
            </a:r>
            <a:r>
              <a:rPr lang="en-US" altLang="zh-CN" b="1" dirty="0" err="1"/>
              <a:t>tpc</a:t>
            </a:r>
            <a:r>
              <a:rPr lang="zh-CN" altLang="en-US" b="1" dirty="0"/>
              <a:t> 产生带宽浪费）</a:t>
            </a:r>
          </a:p>
          <a:p>
            <a:r>
              <a:rPr lang="en-US" altLang="zh-CN" b="1" dirty="0"/>
              <a:t>2</a:t>
            </a:r>
            <a:r>
              <a:rPr lang="zh-CN" altLang="en-US" b="1" dirty="0"/>
              <a:t>、可以设置请求的优先级</a:t>
            </a:r>
          </a:p>
          <a:p>
            <a:r>
              <a:rPr lang="en-US" altLang="zh-CN" b="1" dirty="0"/>
              <a:t>3</a:t>
            </a:r>
            <a:r>
              <a:rPr lang="zh-CN" altLang="en-US" b="1" dirty="0"/>
              <a:t>、服务器推送</a:t>
            </a:r>
            <a:endParaRPr lang="en-US" altLang="zh-CN" b="1" dirty="0"/>
          </a:p>
          <a:p>
            <a:r>
              <a:rPr lang="en-US" altLang="zh-CN" b="1" dirty="0"/>
              <a:t>4</a:t>
            </a:r>
            <a:r>
              <a:rPr lang="zh-CN" altLang="en-US" b="1" dirty="0"/>
              <a:t>、头部压缩</a:t>
            </a:r>
          </a:p>
          <a:p>
            <a:endParaRPr lang="en" altLang="zh-CN" b="1" dirty="0"/>
          </a:p>
        </p:txBody>
      </p:sp>
      <p:sp>
        <p:nvSpPr>
          <p:cNvPr id="4" name="文本框 3">
            <a:extLst>
              <a:ext uri="{FF2B5EF4-FFF2-40B4-BE49-F238E27FC236}">
                <a16:creationId xmlns:a16="http://schemas.microsoft.com/office/drawing/2014/main" id="{0A99292E-6CA6-1570-A2FD-BA472938B1D6}"/>
              </a:ext>
            </a:extLst>
          </p:cNvPr>
          <p:cNvSpPr txBox="1"/>
          <p:nvPr/>
        </p:nvSpPr>
        <p:spPr>
          <a:xfrm>
            <a:off x="514350" y="3971032"/>
            <a:ext cx="9883414" cy="2862322"/>
          </a:xfrm>
          <a:prstGeom prst="rect">
            <a:avLst/>
          </a:prstGeom>
          <a:noFill/>
        </p:spPr>
        <p:txBody>
          <a:bodyPr wrap="square" rtlCol="0">
            <a:spAutoFit/>
          </a:bodyPr>
          <a:lstStyle/>
          <a:p>
            <a:r>
              <a:rPr lang="en" altLang="zh-CN" b="1" dirty="0"/>
              <a:t>HTTP3</a:t>
            </a:r>
          </a:p>
          <a:p>
            <a:endParaRPr lang="en" altLang="zh-CN" b="1" dirty="0"/>
          </a:p>
          <a:p>
            <a:r>
              <a:rPr lang="zh-CN" altLang="en-US" b="1" dirty="0"/>
              <a:t> 我们知道</a:t>
            </a:r>
            <a:r>
              <a:rPr lang="en-US" altLang="zh-CN" b="1" dirty="0"/>
              <a:t>http2</a:t>
            </a:r>
            <a:r>
              <a:rPr lang="zh-CN" altLang="en-US" b="1" dirty="0"/>
              <a:t> 是基于</a:t>
            </a:r>
            <a:r>
              <a:rPr lang="en-US" altLang="zh-CN" b="1" dirty="0" err="1"/>
              <a:t>tcp</a:t>
            </a:r>
            <a:r>
              <a:rPr lang="zh-CN" altLang="en-US" b="1" dirty="0"/>
              <a:t>  ，在现有的规则下的性能利用已经到了顶梁门了，没有优化空间了，于是，</a:t>
            </a:r>
            <a:r>
              <a:rPr lang="en-US" altLang="zh-CN" b="1" dirty="0"/>
              <a:t>http3</a:t>
            </a:r>
            <a:r>
              <a:rPr lang="zh-CN" altLang="en-US" b="1" dirty="0"/>
              <a:t>出世</a:t>
            </a:r>
            <a:endParaRPr lang="en-US" altLang="zh-CN" b="1" dirty="0"/>
          </a:p>
          <a:p>
            <a:r>
              <a:rPr lang="zh-CN" altLang="en-US" b="1" dirty="0"/>
              <a:t> 甩掉</a:t>
            </a:r>
            <a:r>
              <a:rPr lang="en" altLang="zh-CN" b="1" dirty="0"/>
              <a:t>TCP</a:t>
            </a:r>
            <a:r>
              <a:rPr lang="zh-CN" altLang="en" b="1" dirty="0"/>
              <a:t>、</a:t>
            </a:r>
            <a:r>
              <a:rPr lang="en" altLang="zh-CN" b="1" dirty="0"/>
              <a:t>TCL</a:t>
            </a:r>
            <a:r>
              <a:rPr lang="zh-CN" altLang="en-US" b="1" dirty="0"/>
              <a:t>协议。从头开始基于</a:t>
            </a:r>
            <a:r>
              <a:rPr lang="en" altLang="zh-CN" dirty="0"/>
              <a:t>UDP</a:t>
            </a:r>
            <a:r>
              <a:rPr lang="zh-CN" altLang="en" dirty="0"/>
              <a:t>。</a:t>
            </a:r>
            <a:r>
              <a:rPr lang="zh-CN" altLang="en-US" dirty="0"/>
              <a:t>发明了个</a:t>
            </a:r>
            <a:r>
              <a:rPr lang="en" altLang="zh-CN" b="1" dirty="0"/>
              <a:t>QUIC </a:t>
            </a:r>
            <a:r>
              <a:rPr lang="zh-CN" altLang="en-US" b="1" dirty="0"/>
              <a:t>协议</a:t>
            </a:r>
          </a:p>
          <a:p>
            <a:endParaRPr lang="en-US" altLang="zh-CN" b="1" dirty="0"/>
          </a:p>
          <a:p>
            <a:endParaRPr lang="en-US" altLang="zh-CN" b="1" dirty="0"/>
          </a:p>
          <a:p>
            <a:endParaRPr lang="zh-CN" altLang="en-US" b="1" dirty="0"/>
          </a:p>
          <a:p>
            <a:br>
              <a:rPr lang="zh-CN" altLang="en-US" dirty="0"/>
            </a:br>
            <a:endParaRPr lang="en" altLang="zh-CN" b="1" dirty="0"/>
          </a:p>
        </p:txBody>
      </p:sp>
    </p:spTree>
    <p:extLst>
      <p:ext uri="{BB962C8B-B14F-4D97-AF65-F5344CB8AC3E}">
        <p14:creationId xmlns:p14="http://schemas.microsoft.com/office/powerpoint/2010/main" val="37511614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19674</TotalTime>
  <Words>1681</Words>
  <Application>Microsoft Macintosh PowerPoint</Application>
  <PresentationFormat>宽屏</PresentationFormat>
  <Paragraphs>158</Paragraphs>
  <Slides>26</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-apple-system</vt:lpstr>
      <vt:lpstr>Microsoft YaHei</vt:lpstr>
      <vt:lpstr>Microsoft YaHei</vt:lpstr>
      <vt:lpstr>微软雅黑 Light</vt:lpstr>
      <vt:lpstr>Arial</vt:lpstr>
      <vt:lpstr>Calibri</vt:lpstr>
      <vt:lpstr>Calibri Light</vt:lpstr>
      <vt:lpstr>Office 主题</vt:lpstr>
      <vt:lpstr>PowerPoint 演示文稿</vt:lpstr>
      <vt:lpstr>目标大纲</vt:lpstr>
      <vt:lpstr>浏览器的整体架构</vt:lpstr>
      <vt:lpstr>浏览器的整体架构</vt:lpstr>
      <vt:lpstr>浏览器的整体架构</vt:lpstr>
      <vt:lpstr>浏览器的整体架构</vt:lpstr>
      <vt:lpstr>浏览器中的网络协议</vt:lpstr>
      <vt:lpstr>浏览器中的网络协议</vt:lpstr>
      <vt:lpstr>浏览器中的网络协议</vt:lpstr>
      <vt:lpstr>浏览器中的网络协议</vt:lpstr>
      <vt:lpstr>浏览器中的网络协议</vt:lpstr>
      <vt:lpstr>浏览器中的网络协议</vt:lpstr>
      <vt:lpstr>浏览器中的html 、css 处理规则</vt:lpstr>
      <vt:lpstr>浏览器中的html 、css 处理规则</vt:lpstr>
      <vt:lpstr>浏览器中的html 、css 处理规则</vt:lpstr>
      <vt:lpstr>浏览器中的html 、css 处理规则</vt:lpstr>
      <vt:lpstr>浏览器中的html 、css 处理规则</vt:lpstr>
      <vt:lpstr>浏览器中的循环系统</vt:lpstr>
      <vt:lpstr>v8引擎</vt:lpstr>
      <vt:lpstr>v8引擎</vt:lpstr>
      <vt:lpstr>v8引擎</vt:lpstr>
      <vt:lpstr>v8引擎</vt:lpstr>
      <vt:lpstr>JS 执行机制</vt:lpstr>
      <vt:lpstr>JS 执行机制</vt:lpstr>
      <vt:lpstr>JS 执行机制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58</dc:creator>
  <cp:lastModifiedBy>Microsoft Office User</cp:lastModifiedBy>
  <cp:revision>1148</cp:revision>
  <dcterms:created xsi:type="dcterms:W3CDTF">2019-10-28T14:47:00Z</dcterms:created>
  <dcterms:modified xsi:type="dcterms:W3CDTF">2022-07-07T11:41:43Z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