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67.xml" ContentType="application/vnd.openxmlformats-officedocument.presentationml.tags+xml"/>
  <Override PartName="/ppt/tags/tag6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9" r:id="rId4"/>
  </p:sldIdLst>
  <p:sldSz cx="12192000" cy="6858000"/>
  <p:notesSz cx="6858000" cy="9144000"/>
  <p:custDataLst>
    <p:tags r:id="rId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78" autoAdjust="0"/>
    <p:restoredTop sz="94660"/>
  </p:normalViewPr>
  <p:slideViewPr>
    <p:cSldViewPr snapToGrid="0">
      <p:cViewPr varScale="1">
        <p:scale>
          <a:sx n="75" d="100"/>
          <a:sy n="75" d="100"/>
        </p:scale>
        <p:origin x="-114" y="-864"/>
      </p:cViewPr>
      <p:guideLst>
        <p:guide orient="horz" pos="2160"/>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slide" Target="slides/slide3.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2#1">
  <dgm:title val=""/>
  <dgm:desc val=""/>
  <dgm:catLst>
    <dgm:cat type="mainScheme" pri="10200"/>
  </dgm:catLst>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8EB1D179-D23D-41D4-AEEF-E4B9FEB06903}" type="doc">
      <dgm:prSet loTypeId="urn:microsoft.com/office/officeart/2005/8/layout/process1" loCatId="process" qsTypeId="urn:microsoft.com/office/officeart/2005/8/quickstyle/simple3#1" qsCatId="simple" csTypeId="urn:microsoft.com/office/officeart/2005/8/colors/accent0_2#1" csCatId="accent1" phldr="0"/>
      <dgm:spPr/>
    </dgm:pt>
    <dgm:pt modelId="{3F25DA44-7F3E-4C17-A40B-7F663FDBEA65}">
      <dgm:prSet phldrT="[文本]" phldr="0" custT="1"/>
      <dgm:spPr/>
      <dgm:t>
        <a:bodyPr vert="horz" wrap="square"/>
        <a:lstStyle/>
        <a:p>
          <a:pPr>
            <a:lnSpc>
              <a:spcPct val="100000"/>
            </a:lnSpc>
            <a:spcBef>
              <a:spcPct val="0"/>
            </a:spcBef>
            <a:spcAft>
              <a:spcPct val="35000"/>
            </a:spcAft>
          </a:pPr>
          <a:r>
            <a:rPr sz="1400">
              <a:latin typeface="Times New Roman" panose="02020603050405020304" charset="0"/>
              <a:cs typeface="Times New Roman" panose="02020603050405020304" charset="0"/>
            </a:rPr>
            <a:t>背景和任务介绍</a:t>
          </a:r>
          <a:r>
            <a:rPr lang="zh-CN" altLang="en-US" sz="1400">
              <a:latin typeface="Times New Roman" panose="02020603050405020304" charset="0"/>
              <a:cs typeface="Times New Roman" panose="02020603050405020304" charset="0"/>
            </a:rPr>
            <a:t> </a:t>
          </a:r>
        </a:p>
      </dgm:t>
    </dgm:pt>
    <dgm:pt modelId="{EE9066D1-3403-4469-8E8C-0D40A82430F2}" type="parTrans" cxnId="{D82537A7-B732-497E-821D-97475B2E962C}">
      <dgm:prSet/>
      <dgm:spPr/>
      <dgm:t>
        <a:bodyPr/>
        <a:lstStyle/>
        <a:p>
          <a:endParaRPr lang="zh-CN" altLang="en-US"/>
        </a:p>
      </dgm:t>
    </dgm:pt>
    <dgm:pt modelId="{8EC5AF5E-9C9F-410A-A755-A3EA5186F948}" type="sibTrans" cxnId="{D82537A7-B732-497E-821D-97475B2E962C}">
      <dgm:prSet/>
      <dgm:spPr/>
      <dgm:t>
        <a:bodyPr/>
        <a:lstStyle/>
        <a:p>
          <a:endParaRPr lang="zh-CN" altLang="en-US"/>
        </a:p>
      </dgm:t>
    </dgm:pt>
    <dgm:pt modelId="{2E2F4D3A-969C-4DB2-9FA9-5C4A40369351}">
      <dgm:prSet phldrT="[文本]" phldr="0" custT="1"/>
      <dgm:spPr/>
      <dgm:t>
        <a:bodyPr vert="horz" wrap="square"/>
        <a:lstStyle/>
        <a:p>
          <a:pPr>
            <a:lnSpc>
              <a:spcPct val="100000"/>
            </a:lnSpc>
            <a:spcBef>
              <a:spcPct val="0"/>
            </a:spcBef>
            <a:spcAft>
              <a:spcPct val="35000"/>
            </a:spcAft>
          </a:pPr>
          <a:r>
            <a:rPr lang="zh-CN" altLang="en-US" sz="1400">
              <a:latin typeface="Times New Roman" panose="02020603050405020304" charset="0"/>
              <a:cs typeface="Times New Roman" panose="02020603050405020304" charset="0"/>
            </a:rPr>
            <a:t>数据集介绍</a:t>
          </a:r>
        </a:p>
      </dgm:t>
    </dgm:pt>
    <dgm:pt modelId="{1E934BFE-4D40-486C-8784-F698A10C4CF5}" type="parTrans" cxnId="{19A94570-6F68-4696-8E45-9FBBFB8419F4}">
      <dgm:prSet/>
      <dgm:spPr/>
      <dgm:t>
        <a:bodyPr/>
        <a:lstStyle/>
        <a:p>
          <a:endParaRPr lang="zh-CN" altLang="en-US"/>
        </a:p>
      </dgm:t>
    </dgm:pt>
    <dgm:pt modelId="{EC1AFF77-9232-4EEB-95CB-85CEAB3B1FC0}" type="sibTrans" cxnId="{19A94570-6F68-4696-8E45-9FBBFB8419F4}">
      <dgm:prSet/>
      <dgm:spPr/>
      <dgm:t>
        <a:bodyPr/>
        <a:lstStyle/>
        <a:p>
          <a:endParaRPr lang="zh-CN" altLang="en-US"/>
        </a:p>
      </dgm:t>
    </dgm:pt>
    <dgm:pt modelId="{BF708676-7EFC-4C81-9D3A-3E677EAC1C7B}" type="pres">
      <dgm:prSet presAssocID="{8EB1D179-D23D-41D4-AEEF-E4B9FEB06903}" presName="Name0" presStyleCnt="0">
        <dgm:presLayoutVars>
          <dgm:dir/>
          <dgm:resizeHandles val="exact"/>
        </dgm:presLayoutVars>
      </dgm:prSet>
      <dgm:spPr/>
    </dgm:pt>
    <dgm:pt modelId="{111DEAC9-5D4C-4A6A-A44E-082A26F60596}" type="pres">
      <dgm:prSet presAssocID="{3F25DA44-7F3E-4C17-A40B-7F663FDBEA65}" presName="node" presStyleLbl="node1" presStyleIdx="0" presStyleCnt="2">
        <dgm:presLayoutVars>
          <dgm:bulletEnabled val="1"/>
        </dgm:presLayoutVars>
      </dgm:prSet>
      <dgm:spPr/>
      <dgm:t>
        <a:bodyPr/>
        <a:lstStyle/>
        <a:p>
          <a:endParaRPr lang="zh-CN" altLang="en-US"/>
        </a:p>
      </dgm:t>
    </dgm:pt>
    <dgm:pt modelId="{8A5CF0CE-3323-464D-9C63-05C1BDB053F5}" type="pres">
      <dgm:prSet presAssocID="{8EC5AF5E-9C9F-410A-A755-A3EA5186F948}" presName="sibTrans" presStyleLbl="sibTrans2D1" presStyleIdx="0" presStyleCnt="1"/>
      <dgm:spPr/>
      <dgm:t>
        <a:bodyPr/>
        <a:lstStyle/>
        <a:p>
          <a:endParaRPr lang="zh-CN" altLang="en-US"/>
        </a:p>
      </dgm:t>
    </dgm:pt>
    <dgm:pt modelId="{5FA465F6-7607-499F-BFB2-52F4E071FB67}" type="pres">
      <dgm:prSet presAssocID="{8EC5AF5E-9C9F-410A-A755-A3EA5186F948}" presName="connectorText" presStyleLbl="sibTrans2D1" presStyleIdx="0" presStyleCnt="1"/>
      <dgm:spPr/>
      <dgm:t>
        <a:bodyPr/>
        <a:lstStyle/>
        <a:p>
          <a:endParaRPr lang="zh-CN" altLang="en-US"/>
        </a:p>
      </dgm:t>
    </dgm:pt>
    <dgm:pt modelId="{552FB8E7-A5FB-4CC3-94C3-CE0BDF19F9F1}" type="pres">
      <dgm:prSet presAssocID="{2E2F4D3A-969C-4DB2-9FA9-5C4A40369351}" presName="node" presStyleLbl="node1" presStyleIdx="1" presStyleCnt="2">
        <dgm:presLayoutVars>
          <dgm:bulletEnabled val="1"/>
        </dgm:presLayoutVars>
      </dgm:prSet>
      <dgm:spPr/>
      <dgm:t>
        <a:bodyPr/>
        <a:lstStyle/>
        <a:p>
          <a:endParaRPr lang="zh-CN" altLang="en-US"/>
        </a:p>
      </dgm:t>
    </dgm:pt>
  </dgm:ptLst>
  <dgm:cxnLst>
    <dgm:cxn modelId="{E44E69F4-1426-41E4-B509-2D36E52AF762}" type="presOf" srcId="{8EC5AF5E-9C9F-410A-A755-A3EA5186F948}" destId="{8A5CF0CE-3323-464D-9C63-05C1BDB053F5}" srcOrd="0" destOrd="0" presId="urn:microsoft.com/office/officeart/2005/8/layout/process1"/>
    <dgm:cxn modelId="{D82537A7-B732-497E-821D-97475B2E962C}" srcId="{8EB1D179-D23D-41D4-AEEF-E4B9FEB06903}" destId="{3F25DA44-7F3E-4C17-A40B-7F663FDBEA65}" srcOrd="0" destOrd="0" parTransId="{EE9066D1-3403-4469-8E8C-0D40A82430F2}" sibTransId="{8EC5AF5E-9C9F-410A-A755-A3EA5186F948}"/>
    <dgm:cxn modelId="{A747D08E-4125-41E5-B5A7-ED4A32A65819}" type="presOf" srcId="{8EC5AF5E-9C9F-410A-A755-A3EA5186F948}" destId="{5FA465F6-7607-499F-BFB2-52F4E071FB67}" srcOrd="1" destOrd="0" presId="urn:microsoft.com/office/officeart/2005/8/layout/process1"/>
    <dgm:cxn modelId="{240E6781-2837-4C8E-8BEC-3413AF4FB4A5}" type="presOf" srcId="{2E2F4D3A-969C-4DB2-9FA9-5C4A40369351}" destId="{552FB8E7-A5FB-4CC3-94C3-CE0BDF19F9F1}" srcOrd="0" destOrd="0" presId="urn:microsoft.com/office/officeart/2005/8/layout/process1"/>
    <dgm:cxn modelId="{19A94570-6F68-4696-8E45-9FBBFB8419F4}" srcId="{8EB1D179-D23D-41D4-AEEF-E4B9FEB06903}" destId="{2E2F4D3A-969C-4DB2-9FA9-5C4A40369351}" srcOrd="1" destOrd="0" parTransId="{1E934BFE-4D40-486C-8784-F698A10C4CF5}" sibTransId="{EC1AFF77-9232-4EEB-95CB-85CEAB3B1FC0}"/>
    <dgm:cxn modelId="{5030F3CE-5E7B-40FE-BD53-16649AEAC136}" type="presOf" srcId="{3F25DA44-7F3E-4C17-A40B-7F663FDBEA65}" destId="{111DEAC9-5D4C-4A6A-A44E-082A26F60596}" srcOrd="0" destOrd="0" presId="urn:microsoft.com/office/officeart/2005/8/layout/process1"/>
    <dgm:cxn modelId="{4212FFE5-FA0E-4A25-B667-6983DFD53F95}" type="presOf" srcId="{8EB1D179-D23D-41D4-AEEF-E4B9FEB06903}" destId="{BF708676-7EFC-4C81-9D3A-3E677EAC1C7B}" srcOrd="0" destOrd="0" presId="urn:microsoft.com/office/officeart/2005/8/layout/process1"/>
    <dgm:cxn modelId="{65880BF3-6FF3-4F2F-8B77-817C07C0F9AC}" type="presParOf" srcId="{BF708676-7EFC-4C81-9D3A-3E677EAC1C7B}" destId="{111DEAC9-5D4C-4A6A-A44E-082A26F60596}" srcOrd="0" destOrd="0" presId="urn:microsoft.com/office/officeart/2005/8/layout/process1"/>
    <dgm:cxn modelId="{DA497747-B506-41C9-B685-016289114A1E}" type="presParOf" srcId="{BF708676-7EFC-4C81-9D3A-3E677EAC1C7B}" destId="{8A5CF0CE-3323-464D-9C63-05C1BDB053F5}" srcOrd="1" destOrd="0" presId="urn:microsoft.com/office/officeart/2005/8/layout/process1"/>
    <dgm:cxn modelId="{9E14B4AD-C12F-4F0B-A20E-BC5EF10574BD}" type="presParOf" srcId="{8A5CF0CE-3323-464D-9C63-05C1BDB053F5}" destId="{5FA465F6-7607-499F-BFB2-52F4E071FB67}" srcOrd="0" destOrd="0" presId="urn:microsoft.com/office/officeart/2005/8/layout/process1"/>
    <dgm:cxn modelId="{381CE3FC-B13F-4C45-8931-2A69CFCB1956}" type="presParOf" srcId="{BF708676-7EFC-4C81-9D3A-3E677EAC1C7B}" destId="{552FB8E7-A5FB-4CC3-94C3-CE0BDF19F9F1}" srcOrd="2" destOrd="0" presId="urn:microsoft.com/office/officeart/2005/8/layout/process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1DEAC9-5D4C-4A6A-A44E-082A26F60596}">
      <dsp:nvSpPr>
        <dsp:cNvPr id="0" name=""/>
        <dsp:cNvSpPr/>
      </dsp:nvSpPr>
      <dsp:spPr>
        <a:xfrm>
          <a:off x="1804" y="0"/>
          <a:ext cx="3848183" cy="575310"/>
        </a:xfrm>
        <a:prstGeom prst="roundRect">
          <a:avLst>
            <a:gd name="adj" fmla="val 10000"/>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100000"/>
            </a:lnSpc>
            <a:spcBef>
              <a:spcPct val="0"/>
            </a:spcBef>
            <a:spcAft>
              <a:spcPct val="35000"/>
            </a:spcAft>
          </a:pPr>
          <a:r>
            <a:rPr sz="1400" kern="1200">
              <a:latin typeface="Times New Roman" panose="02020603050405020304" charset="0"/>
              <a:cs typeface="Times New Roman" panose="02020603050405020304" charset="0"/>
            </a:rPr>
            <a:t>背景和任务介绍</a:t>
          </a:r>
          <a:r>
            <a:rPr lang="zh-CN" altLang="en-US" sz="1400" kern="1200">
              <a:latin typeface="Times New Roman" panose="02020603050405020304" charset="0"/>
              <a:cs typeface="Times New Roman" panose="02020603050405020304" charset="0"/>
            </a:rPr>
            <a:t> </a:t>
          </a:r>
        </a:p>
      </dsp:txBody>
      <dsp:txXfrm>
        <a:off x="18654" y="16850"/>
        <a:ext cx="3814483" cy="541610"/>
      </dsp:txXfrm>
    </dsp:sp>
    <dsp:sp modelId="{8A5CF0CE-3323-464D-9C63-05C1BDB053F5}">
      <dsp:nvSpPr>
        <dsp:cNvPr id="0" name=""/>
        <dsp:cNvSpPr/>
      </dsp:nvSpPr>
      <dsp:spPr>
        <a:xfrm>
          <a:off x="4234806" y="0"/>
          <a:ext cx="815814" cy="575310"/>
        </a:xfrm>
        <a:prstGeom prst="rightArrow">
          <a:avLst>
            <a:gd name="adj1" fmla="val 60000"/>
            <a:gd name="adj2" fmla="val 50000"/>
          </a:avLst>
        </a:prstGeom>
        <a:gradFill rotWithShape="0">
          <a:gsLst>
            <a:gs pos="0">
              <a:schemeClr val="dk2">
                <a:tint val="60000"/>
                <a:hueOff val="0"/>
                <a:satOff val="0"/>
                <a:lumOff val="0"/>
                <a:alphaOff val="0"/>
                <a:lumMod val="110000"/>
                <a:satMod val="105000"/>
                <a:tint val="67000"/>
              </a:schemeClr>
            </a:gs>
            <a:gs pos="50000">
              <a:schemeClr val="dk2">
                <a:tint val="60000"/>
                <a:hueOff val="0"/>
                <a:satOff val="0"/>
                <a:lumOff val="0"/>
                <a:alphaOff val="0"/>
                <a:lumMod val="105000"/>
                <a:satMod val="103000"/>
                <a:tint val="73000"/>
              </a:schemeClr>
            </a:gs>
            <a:gs pos="100000">
              <a:schemeClr val="dk2">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zh-CN" altLang="en-US" sz="2600" kern="1200"/>
        </a:p>
      </dsp:txBody>
      <dsp:txXfrm>
        <a:off x="4234806" y="115062"/>
        <a:ext cx="643221" cy="345186"/>
      </dsp:txXfrm>
    </dsp:sp>
    <dsp:sp modelId="{552FB8E7-A5FB-4CC3-94C3-CE0BDF19F9F1}">
      <dsp:nvSpPr>
        <dsp:cNvPr id="0" name=""/>
        <dsp:cNvSpPr/>
      </dsp:nvSpPr>
      <dsp:spPr>
        <a:xfrm>
          <a:off x="5389261" y="0"/>
          <a:ext cx="3848183" cy="575310"/>
        </a:xfrm>
        <a:prstGeom prst="roundRect">
          <a:avLst>
            <a:gd name="adj" fmla="val 10000"/>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100000"/>
            </a:lnSpc>
            <a:spcBef>
              <a:spcPct val="0"/>
            </a:spcBef>
            <a:spcAft>
              <a:spcPct val="35000"/>
            </a:spcAft>
          </a:pPr>
          <a:r>
            <a:rPr lang="zh-CN" altLang="en-US" sz="1400" kern="1200">
              <a:latin typeface="Times New Roman" panose="02020603050405020304" charset="0"/>
              <a:cs typeface="Times New Roman" panose="02020603050405020304" charset="0"/>
            </a:rPr>
            <a:t>数据集介绍</a:t>
          </a:r>
        </a:p>
      </dsp:txBody>
      <dsp:txXfrm>
        <a:off x="5406111" y="16850"/>
        <a:ext cx="3814483" cy="54161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1">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Master" Target="../slideMasters/slideMaster1.xml"/><Relationship Id="rId5" Type="http://schemas.openxmlformats.org/officeDocument/2006/relationships/tags" Target="../tags/tag12.xml"/><Relationship Id="rId4" Type="http://schemas.openxmlformats.org/officeDocument/2006/relationships/tags" Target="../tags/tag1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slideMaster" Target="../slideMasters/slideMaster1.xml"/><Relationship Id="rId4" Type="http://schemas.openxmlformats.org/officeDocument/2006/relationships/tags" Target="../tags/tag58.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slideMaster" Target="../slideMasters/slideMaster1.xml"/><Relationship Id="rId5" Type="http://schemas.openxmlformats.org/officeDocument/2006/relationships/tags" Target="../tags/tag63.xml"/><Relationship Id="rId4" Type="http://schemas.openxmlformats.org/officeDocument/2006/relationships/tags" Target="../tags/tag6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Master" Target="../slideMasters/slideMaster1.xml"/><Relationship Id="rId5" Type="http://schemas.openxmlformats.org/officeDocument/2006/relationships/tags" Target="../tags/tag17.xml"/><Relationship Id="rId4" Type="http://schemas.openxmlformats.org/officeDocument/2006/relationships/tags" Target="../tags/tag16.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6.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slideMaster" Target="../slideMasters/slideMaster1.xml"/><Relationship Id="rId4" Type="http://schemas.openxmlformats.org/officeDocument/2006/relationships/tags" Target="../tags/tag40.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slideMaster" Target="../slideMasters/slideMaster1.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slideMaster" Target="../slideMasters/slideMaster1.xml"/><Relationship Id="rId5" Type="http://schemas.openxmlformats.org/officeDocument/2006/relationships/tags" Target="../tags/tag54.xml"/><Relationship Id="rId4" Type="http://schemas.openxmlformats.org/officeDocument/2006/relationships/tags" Target="../tags/tag5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2022/8/22</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2022/8/22</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2022/8/22</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2022/8/22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2022/8/22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2022/8/22</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2022/8/22</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2022/8/22</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2022/8/22</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2022/8/22</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2022/8/22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t>2022/8/22</a:t>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t>‹#›</a:t>
            </a:fld>
            <a:endParaRPr lang="zh-CN" altLang="en-US" dirty="0"/>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tags" Target="../tags/tag66.xml"/><Relationship Id="rId7" Type="http://schemas.openxmlformats.org/officeDocument/2006/relationships/diagramQuickStyle" Target="../diagrams/quickStyle1.xml"/><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diagramLayout" Target="../diagrams/layout1.xml"/><Relationship Id="rId5" Type="http://schemas.openxmlformats.org/officeDocument/2006/relationships/diagramData" Target="../diagrams/data1.xml"/><Relationship Id="rId10" Type="http://schemas.openxmlformats.org/officeDocument/2006/relationships/image" Target="../media/image1.jpeg"/><Relationship Id="rId4" Type="http://schemas.openxmlformats.org/officeDocument/2006/relationships/slideLayout" Target="../slideLayouts/slideLayout1.xml"/><Relationship Id="rId9" Type="http://schemas.microsoft.com/office/2007/relationships/diagramDrawing" Target="../diagrams/drawing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6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63000"/>
          </a:schemeClr>
        </a:solidFill>
        <a:effectLst/>
      </p:bgPr>
    </p:bg>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884045" y="2614930"/>
            <a:ext cx="8423910" cy="694055"/>
          </a:xfrm>
        </p:spPr>
        <p:txBody>
          <a:bodyPr>
            <a:normAutofit/>
          </a:bodyPr>
          <a:lstStyle/>
          <a:p>
            <a:r>
              <a:rPr lang="en-US" sz="3200" dirty="0">
                <a:latin typeface="Times New Roman" panose="02020603050405020304" charset="0"/>
                <a:cs typeface="Times New Roman" panose="02020603050405020304" charset="0"/>
              </a:rPr>
              <a:t>Google Business Data Science</a:t>
            </a:r>
          </a:p>
        </p:txBody>
      </p:sp>
      <p:sp>
        <p:nvSpPr>
          <p:cNvPr id="3" name="副标题 2"/>
          <p:cNvSpPr>
            <a:spLocks noGrp="1"/>
          </p:cNvSpPr>
          <p:nvPr>
            <p:ph type="subTitle" idx="1"/>
            <p:custDataLst>
              <p:tags r:id="rId3"/>
            </p:custDataLst>
          </p:nvPr>
        </p:nvSpPr>
        <p:spPr>
          <a:xfrm>
            <a:off x="1196260" y="3843610"/>
            <a:ext cx="9799200" cy="1472400"/>
          </a:xfrm>
        </p:spPr>
        <p:txBody>
          <a:bodyPr/>
          <a:lstStyle/>
          <a:p>
            <a:r>
              <a:rPr lang="en-US" altLang="zh-CN" b="1" dirty="0">
                <a:solidFill>
                  <a:schemeClr val="tx2">
                    <a:lumMod val="90000"/>
                    <a:lumOff val="10000"/>
                  </a:schemeClr>
                </a:solidFill>
                <a:latin typeface="Times New Roman" panose="02020603050405020304" charset="0"/>
                <a:cs typeface="Times New Roman" panose="02020603050405020304" charset="0"/>
              </a:rPr>
              <a:t>Data Analysis Project</a:t>
            </a:r>
          </a:p>
        </p:txBody>
      </p:sp>
      <p:graphicFrame>
        <p:nvGraphicFramePr>
          <p:cNvPr id="4" name="图示 3"/>
          <p:cNvGraphicFramePr/>
          <p:nvPr>
            <p:extLst>
              <p:ext uri="{D42A27DB-BD31-4B8C-83A1-F6EECF244321}">
                <p14:modId xmlns:p14="http://schemas.microsoft.com/office/powerpoint/2010/main" val="3205280754"/>
              </p:ext>
            </p:extLst>
          </p:nvPr>
        </p:nvGraphicFramePr>
        <p:xfrm>
          <a:off x="1524000" y="5403215"/>
          <a:ext cx="9239250" cy="57531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1026" name="Picture 2" descr="https://gimg2.baidu.com/image_search/src=http%3A%2F%2Fwww.china1baogao.com%2Fbianji%2Fattached%2F2016729%2F2016729112172910632.jpg&amp;refer=http%3A%2F%2Fwww.china1baogao.com&amp;app=2002&amp;size=f9999,10000&amp;q=a80&amp;n=0&amp;g=0n&amp;fmt=auto?sec=1663815057&amp;t=08bb99bb0d5707971c3ae7c7931f1b2b"/>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98875" y="88900"/>
            <a:ext cx="4762500" cy="21717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sz="2000">
                <a:solidFill>
                  <a:schemeClr val="dk2"/>
                </a:solidFill>
                <a:latin typeface="Times New Roman" panose="02020603050405020304" charset="0"/>
                <a:cs typeface="Times New Roman" panose="02020603050405020304" charset="0"/>
                <a:sym typeface="+mn-ea"/>
              </a:rPr>
              <a:t>背景和任务介绍</a:t>
            </a:r>
            <a:endParaRPr lang="zh-CN" altLang="en-US" sz="2000"/>
          </a:p>
        </p:txBody>
      </p:sp>
      <p:sp>
        <p:nvSpPr>
          <p:cNvPr id="3" name="内容占位符 2"/>
          <p:cNvSpPr>
            <a:spLocks noGrp="1"/>
          </p:cNvSpPr>
          <p:nvPr>
            <p:ph idx="1"/>
          </p:nvPr>
        </p:nvSpPr>
        <p:spPr/>
        <p:txBody>
          <a:bodyPr>
            <a:normAutofit/>
          </a:bodyPr>
          <a:lstStyle/>
          <a:p>
            <a:r>
              <a:rPr lang="en-US" altLang="zh-CN">
                <a:latin typeface="Times New Roman" panose="02020603050405020304" charset="0"/>
                <a:cs typeface="Times New Roman" panose="02020603050405020304" charset="0"/>
              </a:rPr>
              <a:t>Digital Innovation and Transformation:</a:t>
            </a:r>
          </a:p>
          <a:p>
            <a:pPr marL="0" indent="0" algn="l">
              <a:buNone/>
            </a:pPr>
            <a:r>
              <a:rPr lang="en-US" altLang="zh-CN" sz="1600">
                <a:latin typeface="Times New Roman" panose="02020603050405020304" charset="0"/>
                <a:cs typeface="Times New Roman" panose="02020603050405020304" charset="0"/>
                <a:sym typeface="+mn-ea"/>
              </a:rPr>
              <a:t>Digital Innovation and Transformation</a:t>
            </a:r>
            <a:r>
              <a:rPr lang="zh-CN" altLang="en-US" sz="1600">
                <a:latin typeface="Times New Roman" panose="02020603050405020304" charset="0"/>
                <a:cs typeface="Times New Roman" panose="02020603050405020304" charset="0"/>
                <a:sym typeface="+mn-ea"/>
              </a:rPr>
              <a:t>是无论任何企业发展都要经历的必经之路，是近期对</a:t>
            </a:r>
            <a:r>
              <a:rPr lang="en-US" altLang="zh-CN" sz="1600">
                <a:latin typeface="Times New Roman" panose="02020603050405020304" charset="0"/>
                <a:cs typeface="Times New Roman" panose="02020603050405020304" charset="0"/>
                <a:sym typeface="+mn-ea"/>
              </a:rPr>
              <a:t>Data analysis</a:t>
            </a:r>
            <a:r>
              <a:rPr lang="zh-CN" altLang="en-US" sz="1600">
                <a:latin typeface="Times New Roman" panose="02020603050405020304" charset="0"/>
                <a:cs typeface="Times New Roman" panose="02020603050405020304" charset="0"/>
                <a:sym typeface="+mn-ea"/>
              </a:rPr>
              <a:t>领域需求比较大的方向，主要工作内容往往是以数字化创新驱动发展，替代传统运营及生产模式。</a:t>
            </a:r>
            <a:endParaRPr lang="en-US" altLang="zh-CN" sz="1600">
              <a:latin typeface="Times New Roman" panose="02020603050405020304" charset="0"/>
              <a:cs typeface="Times New Roman" panose="02020603050405020304" charset="0"/>
              <a:sym typeface="+mn-ea"/>
            </a:endParaRPr>
          </a:p>
          <a:p>
            <a:pPr marL="0" indent="0" algn="l">
              <a:buNone/>
            </a:pPr>
            <a:endParaRPr lang="en-US" altLang="zh-CN" sz="1600">
              <a:solidFill>
                <a:schemeClr val="tx1">
                  <a:lumMod val="65000"/>
                  <a:lumOff val="35000"/>
                </a:schemeClr>
              </a:solidFill>
              <a:latin typeface="Times New Roman" panose="02020603050405020304" charset="0"/>
              <a:cs typeface="Times New Roman" panose="02020603050405020304" charset="0"/>
              <a:sym typeface="+mn-ea"/>
            </a:endParaRPr>
          </a:p>
          <a:p>
            <a:pPr marL="228600" lvl="0" indent="-228600" algn="l">
              <a:buFont typeface="Arial" panose="020B0604020202020204" pitchFamily="34" charset="0"/>
              <a:buChar char="●"/>
            </a:pPr>
            <a:r>
              <a:rPr lang="en-US" altLang="zh-CN">
                <a:solidFill>
                  <a:schemeClr val="tx1">
                    <a:lumMod val="65000"/>
                    <a:lumOff val="35000"/>
                  </a:schemeClr>
                </a:solidFill>
                <a:latin typeface="Times New Roman" panose="02020603050405020304" charset="0"/>
                <a:cs typeface="Times New Roman" panose="02020603050405020304" charset="0"/>
              </a:rPr>
              <a:t>The Task</a:t>
            </a:r>
          </a:p>
          <a:p>
            <a:pPr marL="0" lvl="0" algn="l">
              <a:buClrTx/>
              <a:buSzTx/>
              <a:buFont typeface="Arial" panose="020B0604020202020204" pitchFamily="34" charset="0"/>
              <a:buNone/>
            </a:pPr>
            <a:r>
              <a:rPr lang="zh-CN" altLang="en-US" sz="1600">
                <a:solidFill>
                  <a:schemeClr val="tx1">
                    <a:lumMod val="65000"/>
                    <a:lumOff val="35000"/>
                  </a:schemeClr>
                </a:solidFill>
                <a:latin typeface="Times New Roman" panose="02020603050405020304" charset="0"/>
                <a:cs typeface="Times New Roman" panose="02020603050405020304" charset="0"/>
              </a:rPr>
              <a:t>本项目通过利用三种不同的机器学习算法对</a:t>
            </a:r>
            <a:r>
              <a:rPr lang="en-US" altLang="zh-CN" sz="1600">
                <a:solidFill>
                  <a:schemeClr val="tx1">
                    <a:lumMod val="65000"/>
                    <a:lumOff val="35000"/>
                  </a:schemeClr>
                </a:solidFill>
                <a:latin typeface="Times New Roman" panose="02020603050405020304" charset="0"/>
                <a:cs typeface="Times New Roman" panose="02020603050405020304" charset="0"/>
              </a:rPr>
              <a:t>GooglePay</a:t>
            </a:r>
            <a:r>
              <a:rPr lang="zh-CN" altLang="en-US" sz="1600">
                <a:solidFill>
                  <a:schemeClr val="tx1">
                    <a:lumMod val="65000"/>
                    <a:lumOff val="35000"/>
                  </a:schemeClr>
                </a:solidFill>
                <a:latin typeface="Times New Roman" panose="02020603050405020304" charset="0"/>
                <a:cs typeface="Times New Roman" panose="02020603050405020304" charset="0"/>
              </a:rPr>
              <a:t>某合作平台，过去的信用借贷信息进行了探索。在</a:t>
            </a:r>
            <a:r>
              <a:rPr lang="en-US" altLang="zh-CN" sz="1600">
                <a:solidFill>
                  <a:schemeClr val="tx1">
                    <a:lumMod val="65000"/>
                    <a:lumOff val="35000"/>
                  </a:schemeClr>
                </a:solidFill>
                <a:latin typeface="Times New Roman" panose="02020603050405020304" charset="0"/>
                <a:cs typeface="Times New Roman" panose="02020603050405020304" charset="0"/>
              </a:rPr>
              <a:t>Google Pay</a:t>
            </a:r>
            <a:r>
              <a:rPr lang="zh-CN" altLang="en-US" sz="1600">
                <a:solidFill>
                  <a:schemeClr val="tx1">
                    <a:lumMod val="65000"/>
                    <a:lumOff val="35000"/>
                  </a:schemeClr>
                </a:solidFill>
                <a:latin typeface="Times New Roman" panose="02020603050405020304" charset="0"/>
                <a:cs typeface="Times New Roman" panose="02020603050405020304" charset="0"/>
              </a:rPr>
              <a:t>的业务场景下，对该平台的借贷业务利用机器学习算法构建模型来进行数字化转型业务。通过对该借贷信息平台的</a:t>
            </a:r>
            <a:r>
              <a:rPr lang="en-US" altLang="zh-CN" sz="1600">
                <a:solidFill>
                  <a:schemeClr val="tx1">
                    <a:lumMod val="65000"/>
                    <a:lumOff val="35000"/>
                  </a:schemeClr>
                </a:solidFill>
                <a:latin typeface="Times New Roman" panose="02020603050405020304" charset="0"/>
                <a:cs typeface="Times New Roman" panose="02020603050405020304" charset="0"/>
              </a:rPr>
              <a:t>800000</a:t>
            </a:r>
            <a:r>
              <a:rPr lang="zh-CN" altLang="en-US" sz="1600">
                <a:solidFill>
                  <a:schemeClr val="tx1">
                    <a:lumMod val="65000"/>
                    <a:lumOff val="35000"/>
                  </a:schemeClr>
                </a:solidFill>
                <a:latin typeface="Times New Roman" panose="02020603050405020304" charset="0"/>
                <a:cs typeface="Times New Roman" panose="02020603050405020304" charset="0"/>
              </a:rPr>
              <a:t>条数据的分析与处理，希望能够优化调整并寻找一个最优效果的算法来解决该产业所遇到的</a:t>
            </a:r>
            <a:r>
              <a:rPr lang="en-US" altLang="zh-CN" sz="1600">
                <a:solidFill>
                  <a:schemeClr val="tx1">
                    <a:lumMod val="65000"/>
                    <a:lumOff val="35000"/>
                  </a:schemeClr>
                </a:solidFill>
                <a:latin typeface="Times New Roman" panose="02020603050405020304" charset="0"/>
                <a:cs typeface="Times New Roman" panose="02020603050405020304" charset="0"/>
              </a:rPr>
              <a:t>Digital Transformation</a:t>
            </a:r>
            <a:r>
              <a:rPr lang="zh-CN" altLang="en-US" sz="1600">
                <a:solidFill>
                  <a:schemeClr val="tx1">
                    <a:lumMod val="65000"/>
                    <a:lumOff val="35000"/>
                  </a:schemeClr>
                </a:solidFill>
                <a:latin typeface="Times New Roman" panose="02020603050405020304" charset="0"/>
                <a:cs typeface="Times New Roman" panose="02020603050405020304" charset="0"/>
              </a:rPr>
              <a:t>的瓶颈问题，利用数字化系统提高效率与准确率。</a:t>
            </a:r>
            <a:endParaRPr lang="en-US" altLang="zh-CN" sz="1600">
              <a:solidFill>
                <a:schemeClr val="tx1">
                  <a:lumMod val="65000"/>
                  <a:lumOff val="35000"/>
                </a:schemeClr>
              </a:solidFill>
              <a:latin typeface="Times New Roman" panose="02020603050405020304" charset="0"/>
              <a:cs typeface="Times New Roman" panose="02020603050405020304" charset="0"/>
            </a:endParaRPr>
          </a:p>
        </p:txBody>
      </p:sp>
      <p:pic>
        <p:nvPicPr>
          <p:cNvPr id="5" name="图片 4"/>
          <p:cNvPicPr>
            <a:picLocks noChangeAspect="1"/>
          </p:cNvPicPr>
          <p:nvPr/>
        </p:nvPicPr>
        <p:blipFill>
          <a:blip r:embed="rId3">
            <a:alphaModFix amt="60000"/>
          </a:blip>
          <a:stretch>
            <a:fillRect/>
          </a:stretch>
        </p:blipFill>
        <p:spPr>
          <a:xfrm>
            <a:off x="9842500" y="16510"/>
            <a:ext cx="2349500" cy="1889760"/>
          </a:xfrm>
          <a:prstGeom prst="rect">
            <a:avLst/>
          </a:prstGeom>
          <a:ln>
            <a:solidFill>
              <a:schemeClr val="accent1"/>
            </a:solidFill>
          </a:ln>
          <a:effectLst>
            <a:softEdge rad="317500"/>
          </a:effectLst>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000">
                <a:solidFill>
                  <a:schemeClr val="dk2"/>
                </a:solidFill>
                <a:latin typeface="Times New Roman" panose="02020603050405020304" charset="0"/>
                <a:cs typeface="Times New Roman" panose="02020603050405020304" charset="0"/>
                <a:sym typeface="+mn-ea"/>
              </a:rPr>
              <a:t>数据集介绍</a:t>
            </a:r>
            <a:endParaRPr lang="zh-CN" altLang="en-US" sz="2000"/>
          </a:p>
        </p:txBody>
      </p:sp>
      <p:sp>
        <p:nvSpPr>
          <p:cNvPr id="3" name="内容占位符 2"/>
          <p:cNvSpPr>
            <a:spLocks noGrp="1"/>
          </p:cNvSpPr>
          <p:nvPr>
            <p:ph idx="1"/>
          </p:nvPr>
        </p:nvSpPr>
        <p:spPr/>
        <p:txBody>
          <a:bodyPr>
            <a:normAutofit lnSpcReduction="10000"/>
          </a:bodyPr>
          <a:lstStyle/>
          <a:p>
            <a:r>
              <a:rPr lang="en-US" altLang="zh-CN">
                <a:latin typeface="Times New Roman" panose="02020603050405020304" charset="0"/>
                <a:cs typeface="Times New Roman" panose="02020603050405020304" charset="0"/>
              </a:rPr>
              <a:t>关于数据集:</a:t>
            </a:r>
          </a:p>
          <a:p>
            <a:pPr marL="0" indent="0" algn="l">
              <a:buNone/>
            </a:pPr>
            <a:r>
              <a:rPr lang="en-US" altLang="zh-CN" sz="1600">
                <a:latin typeface="Times New Roman" panose="02020603050405020304" charset="0"/>
                <a:cs typeface="Times New Roman" panose="02020603050405020304" charset="0"/>
              </a:rPr>
              <a:t>有800000组数据，18类不同的标签。</a:t>
            </a:r>
          </a:p>
          <a:p>
            <a:pPr marL="0" indent="0" algn="l">
              <a:buNone/>
            </a:pPr>
            <a:endParaRPr lang="en-US" altLang="zh-CN" sz="1600">
              <a:latin typeface="Times New Roman" panose="02020603050405020304" charset="0"/>
              <a:cs typeface="Times New Roman" panose="02020603050405020304" charset="0"/>
            </a:endParaRPr>
          </a:p>
          <a:p>
            <a:pPr marL="228600" lvl="0" indent="-228600" algn="l">
              <a:buFont typeface="Arial" panose="020B0604020202020204" pitchFamily="34" charset="0"/>
              <a:buChar char="●"/>
            </a:pPr>
            <a:r>
              <a:rPr lang="en-US" altLang="zh-CN">
                <a:solidFill>
                  <a:schemeClr val="tx1">
                    <a:lumMod val="65000"/>
                    <a:lumOff val="35000"/>
                  </a:schemeClr>
                </a:solidFill>
                <a:latin typeface="Times New Roman" panose="02020603050405020304" charset="0"/>
                <a:cs typeface="Times New Roman" panose="02020603050405020304" charset="0"/>
              </a:rPr>
              <a:t>关于标签:</a:t>
            </a:r>
          </a:p>
          <a:p>
            <a:pPr marL="0" lvl="0" algn="l">
              <a:buClrTx/>
              <a:buSzTx/>
              <a:buFont typeface="Arial" panose="020B0604020202020204" pitchFamily="34" charset="0"/>
              <a:buNone/>
            </a:pPr>
            <a:r>
              <a:rPr lang="en-US" altLang="zh-CN">
                <a:solidFill>
                  <a:schemeClr val="tx1">
                    <a:lumMod val="65000"/>
                    <a:lumOff val="35000"/>
                  </a:schemeClr>
                </a:solidFill>
                <a:latin typeface="Times New Roman" panose="02020603050405020304" charset="0"/>
                <a:cs typeface="Times New Roman" panose="02020603050405020304" charset="0"/>
              </a:rPr>
              <a:t>id: </a:t>
            </a:r>
            <a:r>
              <a:rPr lang="zh-CN" altLang="en-US" sz="1800">
                <a:solidFill>
                  <a:schemeClr val="tx1">
                    <a:lumMod val="65000"/>
                    <a:lumOff val="35000"/>
                  </a:schemeClr>
                </a:solidFill>
                <a:latin typeface="Times New Roman" panose="02020603050405020304" charset="0"/>
                <a:cs typeface="Times New Roman" panose="02020603050405020304" charset="0"/>
              </a:rPr>
              <a:t>订单编号</a:t>
            </a:r>
            <a:endParaRPr lang="en-US" altLang="zh-CN" sz="1800">
              <a:solidFill>
                <a:schemeClr val="tx1">
                  <a:lumMod val="65000"/>
                  <a:lumOff val="35000"/>
                </a:schemeClr>
              </a:solidFill>
              <a:latin typeface="Times New Roman" panose="02020603050405020304" charset="0"/>
              <a:cs typeface="Times New Roman" panose="02020603050405020304" charset="0"/>
            </a:endParaRPr>
          </a:p>
          <a:p>
            <a:pPr marL="0" lvl="0" algn="l">
              <a:buClrTx/>
              <a:buSzTx/>
              <a:buFont typeface="Arial" panose="020B0604020202020204" pitchFamily="34" charset="0"/>
              <a:buNone/>
            </a:pPr>
            <a:r>
              <a:rPr lang="en-US" altLang="zh-CN" sz="1800">
                <a:solidFill>
                  <a:schemeClr val="tx1">
                    <a:lumMod val="65000"/>
                    <a:lumOff val="35000"/>
                  </a:schemeClr>
                </a:solidFill>
                <a:latin typeface="Times New Roman" panose="02020603050405020304" charset="0"/>
                <a:cs typeface="Times New Roman" panose="02020603050405020304" charset="0"/>
              </a:rPr>
              <a:t>loanAmnt：</a:t>
            </a:r>
            <a:r>
              <a:rPr lang="zh-CN" altLang="en-US" sz="1800">
                <a:solidFill>
                  <a:schemeClr val="tx1">
                    <a:lumMod val="65000"/>
                    <a:lumOff val="35000"/>
                  </a:schemeClr>
                </a:solidFill>
                <a:latin typeface="Times New Roman" panose="02020603050405020304" charset="0"/>
                <a:cs typeface="Times New Roman" panose="02020603050405020304" charset="0"/>
              </a:rPr>
              <a:t>总金额</a:t>
            </a:r>
            <a:r>
              <a:rPr lang="en-US" altLang="zh-CN" sz="1800">
                <a:solidFill>
                  <a:schemeClr val="tx1">
                    <a:lumMod val="65000"/>
                    <a:lumOff val="35000"/>
                  </a:schemeClr>
                </a:solidFill>
                <a:latin typeface="Times New Roman" panose="02020603050405020304" charset="0"/>
                <a:cs typeface="Times New Roman" panose="02020603050405020304" charset="0"/>
              </a:rPr>
              <a:t>             interestRate：Interest</a:t>
            </a:r>
            <a:r>
              <a:rPr lang="zh-CN" altLang="en-US" sz="1800">
                <a:solidFill>
                  <a:schemeClr val="tx1">
                    <a:lumMod val="65000"/>
                    <a:lumOff val="35000"/>
                  </a:schemeClr>
                </a:solidFill>
                <a:latin typeface="Times New Roman" panose="02020603050405020304" charset="0"/>
                <a:cs typeface="Times New Roman" panose="02020603050405020304" charset="0"/>
              </a:rPr>
              <a:t>比率</a:t>
            </a:r>
            <a:r>
              <a:rPr lang="en-US" altLang="zh-CN" sz="1800">
                <a:solidFill>
                  <a:schemeClr val="tx1">
                    <a:lumMod val="65000"/>
                    <a:lumOff val="35000"/>
                  </a:schemeClr>
                </a:solidFill>
                <a:latin typeface="Times New Roman" panose="02020603050405020304" charset="0"/>
                <a:cs typeface="Times New Roman" panose="02020603050405020304" charset="0"/>
              </a:rPr>
              <a:t>                    installment：</a:t>
            </a:r>
            <a:r>
              <a:rPr lang="zh-CN" altLang="en-US" sz="1800">
                <a:solidFill>
                  <a:schemeClr val="tx1">
                    <a:lumMod val="65000"/>
                    <a:lumOff val="35000"/>
                  </a:schemeClr>
                </a:solidFill>
                <a:latin typeface="Times New Roman" panose="02020603050405020304" charset="0"/>
                <a:cs typeface="Times New Roman" panose="02020603050405020304" charset="0"/>
              </a:rPr>
              <a:t>分期</a:t>
            </a:r>
            <a:r>
              <a:rPr lang="en-US" altLang="zh-CN" sz="1800">
                <a:solidFill>
                  <a:schemeClr val="tx1">
                    <a:lumMod val="65000"/>
                    <a:lumOff val="35000"/>
                  </a:schemeClr>
                </a:solidFill>
                <a:latin typeface="Times New Roman" panose="02020603050405020304" charset="0"/>
                <a:cs typeface="Times New Roman" panose="02020603050405020304" charset="0"/>
              </a:rPr>
              <a:t>              grade：</a:t>
            </a:r>
            <a:r>
              <a:rPr lang="zh-CN" altLang="en-US" sz="1800">
                <a:solidFill>
                  <a:schemeClr val="tx1">
                    <a:lumMod val="65000"/>
                    <a:lumOff val="35000"/>
                  </a:schemeClr>
                </a:solidFill>
                <a:latin typeface="Times New Roman" panose="02020603050405020304" charset="0"/>
                <a:cs typeface="Times New Roman" panose="02020603050405020304" charset="0"/>
              </a:rPr>
              <a:t>风险</a:t>
            </a:r>
            <a:r>
              <a:rPr lang="en-US" altLang="zh-CN" sz="1800">
                <a:solidFill>
                  <a:schemeClr val="tx1">
                    <a:lumMod val="65000"/>
                    <a:lumOff val="35000"/>
                  </a:schemeClr>
                </a:solidFill>
                <a:latin typeface="Times New Roman" panose="02020603050405020304" charset="0"/>
                <a:cs typeface="Times New Roman" panose="02020603050405020304" charset="0"/>
              </a:rPr>
              <a:t>分                   subGrade： 子等级                               employmetTitle:</a:t>
            </a:r>
            <a:r>
              <a:rPr lang="zh-CN" altLang="en-US" sz="1800">
                <a:solidFill>
                  <a:schemeClr val="tx1">
                    <a:lumMod val="65000"/>
                    <a:lumOff val="35000"/>
                  </a:schemeClr>
                </a:solidFill>
                <a:latin typeface="Times New Roman" panose="02020603050405020304" charset="0"/>
                <a:cs typeface="Times New Roman" panose="02020603050405020304" charset="0"/>
              </a:rPr>
              <a:t>职业</a:t>
            </a:r>
            <a:r>
              <a:rPr lang="en-US" altLang="zh-CN" sz="1800">
                <a:solidFill>
                  <a:schemeClr val="tx1">
                    <a:lumMod val="65000"/>
                    <a:lumOff val="35000"/>
                  </a:schemeClr>
                </a:solidFill>
                <a:latin typeface="Times New Roman" panose="02020603050405020304" charset="0"/>
                <a:cs typeface="Times New Roman" panose="02020603050405020304" charset="0"/>
              </a:rPr>
              <a:t>title                    annualIncome:</a:t>
            </a:r>
            <a:r>
              <a:rPr lang="zh-CN" altLang="en-US" sz="1800">
                <a:solidFill>
                  <a:schemeClr val="tx1">
                    <a:lumMod val="65000"/>
                    <a:lumOff val="35000"/>
                  </a:schemeClr>
                </a:solidFill>
                <a:latin typeface="Times New Roman" panose="02020603050405020304" charset="0"/>
                <a:cs typeface="Times New Roman" panose="02020603050405020304" charset="0"/>
              </a:rPr>
              <a:t>年收入</a:t>
            </a:r>
            <a:r>
              <a:rPr lang="en-US" altLang="zh-CN" sz="1800">
                <a:solidFill>
                  <a:schemeClr val="tx1">
                    <a:lumMod val="65000"/>
                    <a:lumOff val="35000"/>
                  </a:schemeClr>
                </a:solidFill>
                <a:latin typeface="Times New Roman" panose="02020603050405020304" charset="0"/>
                <a:cs typeface="Times New Roman" panose="02020603050405020304" charset="0"/>
              </a:rPr>
              <a:t>         isDefault</a:t>
            </a:r>
            <a:r>
              <a:rPr lang="zh-CN" altLang="en-US" sz="1800">
                <a:solidFill>
                  <a:schemeClr val="tx1">
                    <a:lumMod val="65000"/>
                    <a:lumOff val="35000"/>
                  </a:schemeClr>
                </a:solidFill>
                <a:latin typeface="Times New Roman" panose="02020603050405020304" charset="0"/>
                <a:cs typeface="Times New Roman" panose="02020603050405020304" charset="0"/>
              </a:rPr>
              <a:t>：是否为默认背景</a:t>
            </a:r>
            <a:r>
              <a:rPr lang="en-US" altLang="zh-CN" sz="1800">
                <a:solidFill>
                  <a:schemeClr val="tx1">
                    <a:lumMod val="65000"/>
                    <a:lumOff val="35000"/>
                  </a:schemeClr>
                </a:solidFill>
                <a:latin typeface="Times New Roman" panose="02020603050405020304" charset="0"/>
                <a:cs typeface="Times New Roman" panose="02020603050405020304" charset="0"/>
              </a:rPr>
              <a:t>                    purpose</a:t>
            </a:r>
            <a:r>
              <a:rPr lang="zh-CN" altLang="en-US" sz="1800">
                <a:solidFill>
                  <a:schemeClr val="tx1">
                    <a:lumMod val="65000"/>
                    <a:lumOff val="35000"/>
                  </a:schemeClr>
                </a:solidFill>
                <a:latin typeface="Times New Roman" panose="02020603050405020304" charset="0"/>
                <a:cs typeface="Times New Roman" panose="02020603050405020304" charset="0"/>
              </a:rPr>
              <a:t>：贷款目的</a:t>
            </a:r>
            <a:endParaRPr lang="en-US" altLang="zh-CN" sz="1800">
              <a:solidFill>
                <a:schemeClr val="tx1">
                  <a:lumMod val="65000"/>
                  <a:lumOff val="35000"/>
                </a:schemeClr>
              </a:solidFill>
              <a:latin typeface="Times New Roman" panose="02020603050405020304" charset="0"/>
              <a:cs typeface="Times New Roman" panose="02020603050405020304" charset="0"/>
            </a:endParaRPr>
          </a:p>
          <a:p>
            <a:pPr marL="0" lvl="0" algn="l">
              <a:buClrTx/>
              <a:buSzTx/>
              <a:buFont typeface="Arial" panose="020B0604020202020204" pitchFamily="34" charset="0"/>
              <a:buNone/>
            </a:pPr>
            <a:r>
              <a:rPr lang="en-US" altLang="zh-CN" sz="1800">
                <a:solidFill>
                  <a:schemeClr val="tx1">
                    <a:lumMod val="65000"/>
                    <a:lumOff val="35000"/>
                  </a:schemeClr>
                </a:solidFill>
                <a:latin typeface="Times New Roman" panose="02020603050405020304" charset="0"/>
                <a:cs typeface="Times New Roman" panose="02020603050405020304" charset="0"/>
              </a:rPr>
              <a:t>dti</a:t>
            </a:r>
            <a:r>
              <a:rPr lang="zh-CN" altLang="en-US" sz="1800">
                <a:solidFill>
                  <a:schemeClr val="tx1">
                    <a:lumMod val="65000"/>
                    <a:lumOff val="35000"/>
                  </a:schemeClr>
                </a:solidFill>
                <a:latin typeface="Times New Roman" panose="02020603050405020304" charset="0"/>
                <a:cs typeface="Times New Roman" panose="02020603050405020304" charset="0"/>
              </a:rPr>
              <a:t>：债务收入比</a:t>
            </a:r>
            <a:r>
              <a:rPr lang="en-US" altLang="zh-CN" sz="1800">
                <a:solidFill>
                  <a:schemeClr val="tx1">
                    <a:lumMod val="65000"/>
                    <a:lumOff val="35000"/>
                  </a:schemeClr>
                </a:solidFill>
                <a:latin typeface="Times New Roman" panose="02020603050405020304" charset="0"/>
                <a:cs typeface="Times New Roman" panose="02020603050405020304" charset="0"/>
              </a:rPr>
              <a:t>                 ficoRangeHigh：罚款额度(高)               openAcc</a:t>
            </a:r>
            <a:r>
              <a:rPr lang="zh-CN" altLang="en-US" sz="1800">
                <a:solidFill>
                  <a:schemeClr val="tx1">
                    <a:lumMod val="65000"/>
                    <a:lumOff val="35000"/>
                  </a:schemeClr>
                </a:solidFill>
                <a:latin typeface="Times New Roman" panose="02020603050405020304" charset="0"/>
                <a:cs typeface="Times New Roman" panose="02020603050405020304" charset="0"/>
              </a:rPr>
              <a:t>：开立账户</a:t>
            </a:r>
          </a:p>
          <a:p>
            <a:pPr marL="0" lvl="0" algn="l">
              <a:buClrTx/>
              <a:buSzTx/>
              <a:buFont typeface="Arial" panose="020B0604020202020204" pitchFamily="34" charset="0"/>
              <a:buNone/>
            </a:pPr>
            <a:r>
              <a:rPr lang="en-US" altLang="zh-CN" sz="1800">
                <a:solidFill>
                  <a:schemeClr val="tx1">
                    <a:lumMod val="65000"/>
                    <a:lumOff val="35000"/>
                  </a:schemeClr>
                </a:solidFill>
                <a:latin typeface="Times New Roman" panose="02020603050405020304" charset="0"/>
                <a:cs typeface="Times New Roman" panose="02020603050405020304" charset="0"/>
              </a:rPr>
              <a:t>revolBar</a:t>
            </a:r>
            <a:r>
              <a:rPr lang="zh-CN" altLang="en-US" sz="1800">
                <a:solidFill>
                  <a:schemeClr val="tx1">
                    <a:lumMod val="65000"/>
                    <a:lumOff val="35000"/>
                  </a:schemeClr>
                </a:solidFill>
                <a:latin typeface="Times New Roman" panose="02020603050405020304" charset="0"/>
                <a:cs typeface="Times New Roman" panose="02020603050405020304" charset="0"/>
              </a:rPr>
              <a:t>：逆转阈值</a:t>
            </a:r>
            <a:r>
              <a:rPr lang="en-US" altLang="zh-CN" sz="1800">
                <a:solidFill>
                  <a:schemeClr val="tx1">
                    <a:lumMod val="65000"/>
                    <a:lumOff val="35000"/>
                  </a:schemeClr>
                </a:solidFill>
                <a:latin typeface="Times New Roman" panose="02020603050405020304" charset="0"/>
                <a:cs typeface="Times New Roman" panose="02020603050405020304" charset="0"/>
              </a:rPr>
              <a:t>            totalAcc</a:t>
            </a:r>
            <a:r>
              <a:rPr lang="zh-CN" altLang="en-US" sz="1800">
                <a:solidFill>
                  <a:schemeClr val="tx1">
                    <a:lumMod val="65000"/>
                    <a:lumOff val="35000"/>
                  </a:schemeClr>
                </a:solidFill>
                <a:latin typeface="Times New Roman" panose="02020603050405020304" charset="0"/>
                <a:cs typeface="Times New Roman" panose="02020603050405020304" charset="0"/>
              </a:rPr>
              <a:t>：总账户数</a:t>
            </a:r>
            <a:r>
              <a:rPr lang="en-US" altLang="zh-CN" sz="1800">
                <a:solidFill>
                  <a:schemeClr val="tx1">
                    <a:lumMod val="65000"/>
                    <a:lumOff val="35000"/>
                  </a:schemeClr>
                </a:solidFill>
                <a:latin typeface="Times New Roman" panose="02020603050405020304" charset="0"/>
                <a:cs typeface="Times New Roman" panose="02020603050405020304" charset="0"/>
              </a:rPr>
              <a:t>                 earliesCrediyLine</a:t>
            </a:r>
            <a:r>
              <a:rPr lang="zh-CN" altLang="en-US" sz="1800">
                <a:solidFill>
                  <a:schemeClr val="tx1">
                    <a:lumMod val="65000"/>
                    <a:lumOff val="35000"/>
                  </a:schemeClr>
                </a:solidFill>
                <a:latin typeface="Times New Roman" panose="02020603050405020304" charset="0"/>
                <a:cs typeface="Times New Roman" panose="02020603050405020304" charset="0"/>
              </a:rPr>
              <a:t>：低利率信用贷款线</a:t>
            </a:r>
          </a:p>
          <a:p>
            <a:pPr marL="0" lvl="0" algn="l">
              <a:buClrTx/>
              <a:buSzTx/>
              <a:buFont typeface="Arial" panose="020B0604020202020204" pitchFamily="34" charset="0"/>
              <a:buNone/>
            </a:pPr>
            <a:r>
              <a:rPr lang="en-US" altLang="zh-CN" sz="1800">
                <a:solidFill>
                  <a:schemeClr val="tx1">
                    <a:lumMod val="65000"/>
                    <a:lumOff val="35000"/>
                  </a:schemeClr>
                </a:solidFill>
                <a:latin typeface="Times New Roman" panose="02020603050405020304" charset="0"/>
                <a:cs typeface="Times New Roman" panose="02020603050405020304" charset="0"/>
              </a:rPr>
              <a:t>title</a:t>
            </a:r>
            <a:r>
              <a:rPr lang="zh-CN" altLang="en-US" sz="1800">
                <a:solidFill>
                  <a:schemeClr val="tx1">
                    <a:lumMod val="65000"/>
                    <a:lumOff val="35000"/>
                  </a:schemeClr>
                </a:solidFill>
                <a:latin typeface="Times New Roman" panose="02020603050405020304" charset="0"/>
                <a:cs typeface="Times New Roman" panose="02020603050405020304" charset="0"/>
              </a:rPr>
              <a:t>：称谓</a:t>
            </a:r>
            <a:r>
              <a:rPr lang="en-US" altLang="zh-CN" sz="1800">
                <a:solidFill>
                  <a:schemeClr val="tx1">
                    <a:lumMod val="65000"/>
                    <a:lumOff val="35000"/>
                  </a:schemeClr>
                </a:solidFill>
                <a:latin typeface="Times New Roman" panose="02020603050405020304" charset="0"/>
                <a:cs typeface="Times New Roman" panose="02020603050405020304" charset="0"/>
              </a:rPr>
              <a:t>                         policyCode</a:t>
            </a:r>
            <a:r>
              <a:rPr lang="zh-CN" altLang="en-US" sz="1800">
                <a:solidFill>
                  <a:schemeClr val="tx1">
                    <a:lumMod val="65000"/>
                    <a:lumOff val="35000"/>
                  </a:schemeClr>
                </a:solidFill>
                <a:latin typeface="Times New Roman" panose="02020603050405020304" charset="0"/>
                <a:cs typeface="Times New Roman" panose="02020603050405020304" charset="0"/>
              </a:rPr>
              <a:t>：政策码</a:t>
            </a:r>
            <a:r>
              <a:rPr lang="en-US" altLang="zh-CN" sz="1800">
                <a:solidFill>
                  <a:schemeClr val="tx1">
                    <a:lumMod val="65000"/>
                    <a:lumOff val="35000"/>
                  </a:schemeClr>
                </a:solidFill>
                <a:latin typeface="Times New Roman" panose="02020603050405020304" charset="0"/>
                <a:cs typeface="Times New Roman" panose="02020603050405020304" charset="0"/>
              </a:rPr>
              <a:t>                </a:t>
            </a:r>
          </a:p>
        </p:txBody>
      </p:sp>
      <p:pic>
        <p:nvPicPr>
          <p:cNvPr id="4" name="图片 3"/>
          <p:cNvPicPr>
            <a:picLocks noChangeAspect="1"/>
          </p:cNvPicPr>
          <p:nvPr/>
        </p:nvPicPr>
        <p:blipFill>
          <a:blip r:embed="rId3">
            <a:alphaModFix amt="60000"/>
          </a:blip>
          <a:stretch>
            <a:fillRect/>
          </a:stretch>
        </p:blipFill>
        <p:spPr>
          <a:xfrm>
            <a:off x="9842500" y="16510"/>
            <a:ext cx="2349500" cy="1889760"/>
          </a:xfrm>
          <a:prstGeom prst="rect">
            <a:avLst/>
          </a:prstGeom>
          <a:ln>
            <a:solidFill>
              <a:schemeClr val="accent1"/>
            </a:solidFill>
          </a:ln>
          <a:effectLst>
            <a:softEdge rad="317500"/>
          </a:effectLst>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OTU5MWNjMmRlOGE0YTUxMDg0ZDMwMDgxZjhjNTYyOGUifQ=="/>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369</Words>
  <Application>Microsoft Office PowerPoint</Application>
  <PresentationFormat>自定义</PresentationFormat>
  <Paragraphs>20</Paragraphs>
  <Slides>3</Slides>
  <Notes>0</Notes>
  <HiddenSlides>0</HiddenSlides>
  <MMClips>0</MMClips>
  <ScaleCrop>false</ScaleCrop>
  <HeadingPairs>
    <vt:vector size="4" baseType="variant">
      <vt:variant>
        <vt:lpstr>主题</vt:lpstr>
      </vt:variant>
      <vt:variant>
        <vt:i4>1</vt:i4>
      </vt:variant>
      <vt:variant>
        <vt:lpstr>幻灯片标题</vt:lpstr>
      </vt:variant>
      <vt:variant>
        <vt:i4>3</vt:i4>
      </vt:variant>
    </vt:vector>
  </HeadingPairs>
  <TitlesOfParts>
    <vt:vector size="4" baseType="lpstr">
      <vt:lpstr>Office 主题​​</vt:lpstr>
      <vt:lpstr>Google Business Data Science</vt:lpstr>
      <vt:lpstr>背景和任务介绍</vt:lpstr>
      <vt:lpstr>数据集介绍</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xb21cn</cp:lastModifiedBy>
  <cp:revision>164</cp:revision>
  <dcterms:created xsi:type="dcterms:W3CDTF">2019-06-19T02:08:00Z</dcterms:created>
  <dcterms:modified xsi:type="dcterms:W3CDTF">2022-08-23T02:49:54Z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2052-11.1.0.12302</vt:lpwstr>
  </property>
  <property fmtid="{D5CDD505-2E9C-101B-9397-08002B2CF9AE}" pid="3" name="ICV">
    <vt:lpwstr>1CEF841F6BD9415B9E4DE52D53525441</vt:lpwstr>
  </property>
</Properties>
</file>