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5"/>
  </p:notesMasterIdLst>
  <p:sldIdLst>
    <p:sldId id="419" r:id="rId2"/>
    <p:sldId id="1721" r:id="rId3"/>
    <p:sldId id="1850" r:id="rId4"/>
    <p:sldId id="1869" r:id="rId5"/>
    <p:sldId id="1870" r:id="rId6"/>
    <p:sldId id="1871" r:id="rId7"/>
    <p:sldId id="1872" r:id="rId8"/>
    <p:sldId id="1868" r:id="rId9"/>
    <p:sldId id="1852" r:id="rId10"/>
    <p:sldId id="1874" r:id="rId11"/>
    <p:sldId id="1875" r:id="rId12"/>
    <p:sldId id="1876" r:id="rId13"/>
    <p:sldId id="1877" r:id="rId14"/>
    <p:sldId id="1878" r:id="rId15"/>
    <p:sldId id="1879" r:id="rId16"/>
    <p:sldId id="1880" r:id="rId17"/>
    <p:sldId id="1881" r:id="rId18"/>
    <p:sldId id="1882" r:id="rId19"/>
    <p:sldId id="1883" r:id="rId20"/>
    <p:sldId id="1885" r:id="rId21"/>
    <p:sldId id="1888" r:id="rId22"/>
    <p:sldId id="1884" r:id="rId23"/>
    <p:sldId id="17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xiao" initials="Xx" lastIdx="15" clrIdx="0">
    <p:extLst>
      <p:ext uri="{19B8F6BF-5375-455C-9EA6-DF929625EA0E}">
        <p15:presenceInfo xmlns:p15="http://schemas.microsoft.com/office/powerpoint/2012/main" userId="137e869ccd9bbcbb" providerId="Windows Live"/>
      </p:ext>
    </p:extLst>
  </p:cmAuthor>
  <p:cmAuthor id="2" name="tsao vickie" initials="tv" lastIdx="4" clrIdx="1">
    <p:extLst>
      <p:ext uri="{19B8F6BF-5375-455C-9EA6-DF929625EA0E}">
        <p15:presenceInfo xmlns:p15="http://schemas.microsoft.com/office/powerpoint/2012/main" userId="d01b61d1abed3a16" providerId="Windows Live"/>
      </p:ext>
    </p:extLst>
  </p:cmAuthor>
  <p:cmAuthor id="3" name="huang anqi" initials="ha" lastIdx="3" clrIdx="2">
    <p:extLst>
      <p:ext uri="{19B8F6BF-5375-455C-9EA6-DF929625EA0E}">
        <p15:presenceInfo xmlns:p15="http://schemas.microsoft.com/office/powerpoint/2012/main" userId="73cddac68aa62c34" providerId="Windows Live"/>
      </p:ext>
    </p:extLst>
  </p:cmAuthor>
  <p:cmAuthor id="4" name="Z X" initials="ZX" lastIdx="1" clrIdx="3">
    <p:extLst>
      <p:ext uri="{19B8F6BF-5375-455C-9EA6-DF929625EA0E}">
        <p15:presenceInfo xmlns:p15="http://schemas.microsoft.com/office/powerpoint/2012/main" userId="3651383eb07006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060"/>
    <a:srgbClr val="BDD0E9"/>
    <a:srgbClr val="92D050"/>
    <a:srgbClr val="7EFFFF"/>
    <a:srgbClr val="FFC000"/>
    <a:srgbClr val="FF8B8B"/>
    <a:srgbClr val="F8F3FB"/>
    <a:srgbClr val="EADCF4"/>
    <a:srgbClr val="CFA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5006" autoAdjust="0"/>
  </p:normalViewPr>
  <p:slideViewPr>
    <p:cSldViewPr snapToGrid="0">
      <p:cViewPr varScale="1">
        <p:scale>
          <a:sx n="60" d="100"/>
          <a:sy n="60" d="100"/>
        </p:scale>
        <p:origin x="1308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E9A43-10DD-4584-BC90-AB082378A06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19C06-7DCF-4578-B940-EF4550412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5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81F79-8F33-436C-BBA2-663DA2BE849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8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17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90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37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94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44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87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33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56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3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47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51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06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79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81F79-8F33-436C-BBA2-663DA2BE849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6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1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2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7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47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3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4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7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0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6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91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02E3DC-F751-4D51-8EB1-3BE078721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018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5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2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4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4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3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9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C8F3-1C22-485B-8707-3421682F62E4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0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C3B8D78-036B-4024-BB2C-578515C0AD22}"/>
              </a:ext>
            </a:extLst>
          </p:cNvPr>
          <p:cNvGrpSpPr/>
          <p:nvPr/>
        </p:nvGrpSpPr>
        <p:grpSpPr>
          <a:xfrm>
            <a:off x="0" y="86439"/>
            <a:ext cx="2733932" cy="252826"/>
            <a:chOff x="251917" y="451558"/>
            <a:chExt cx="3645243" cy="337101"/>
          </a:xfrm>
        </p:grpSpPr>
        <p:sp>
          <p:nvSpPr>
            <p:cNvPr id="6" name="TextBox 11"/>
            <p:cNvSpPr txBox="1"/>
            <p:nvPr/>
          </p:nvSpPr>
          <p:spPr>
            <a:xfrm>
              <a:off x="691997" y="451558"/>
              <a:ext cx="3205163" cy="3371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43" dirty="0">
                  <a:solidFill>
                    <a:srgbClr val="919191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TSINGHUA  UNIVERSITY</a:t>
              </a:r>
              <a:endParaRPr lang="zh-CN" altLang="en-US" sz="1043" dirty="0">
                <a:solidFill>
                  <a:srgbClr val="91919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1917" y="749141"/>
              <a:ext cx="3137297" cy="8335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536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92CA27D4-4BC2-4F65-A1A4-55417053AC4D}"/>
              </a:ext>
            </a:extLst>
          </p:cNvPr>
          <p:cNvSpPr/>
          <p:nvPr/>
        </p:nvSpPr>
        <p:spPr>
          <a:xfrm>
            <a:off x="1232241" y="4337663"/>
            <a:ext cx="2581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答辩人：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xxx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C6EC2C-D0CA-42E1-B365-D4D76A13A199}"/>
              </a:ext>
            </a:extLst>
          </p:cNvPr>
          <p:cNvSpPr/>
          <p:nvPr/>
        </p:nvSpPr>
        <p:spPr>
          <a:xfrm>
            <a:off x="1232241" y="4756022"/>
            <a:ext cx="25525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小组成员：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xxx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E8367F-7723-4A6A-93C6-E1A832618450}"/>
              </a:ext>
            </a:extLst>
          </p:cNvPr>
          <p:cNvSpPr/>
          <p:nvPr/>
        </p:nvSpPr>
        <p:spPr>
          <a:xfrm>
            <a:off x="896801" y="1514342"/>
            <a:ext cx="735039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zh-CN" altLang="en-US" sz="3300" b="1" dirty="0">
                <a:latin typeface="宋体" panose="02010600030101010101" pitchFamily="2" charset="-122"/>
                <a:ea typeface="宋体" panose="02010600030101010101" pitchFamily="2" charset="-122"/>
              </a:rPr>
              <a:t>“（展品名称）”选题方案答辩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3A958B-E629-D943-60EB-4D35F0349A5F}"/>
              </a:ext>
            </a:extLst>
          </p:cNvPr>
          <p:cNvSpPr/>
          <p:nvPr/>
        </p:nvSpPr>
        <p:spPr>
          <a:xfrm>
            <a:off x="1232241" y="5174381"/>
            <a:ext cx="2776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34" y="21690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8133" y="95748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二、展品选题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3-4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14669" y="616002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A17CC7-AB61-4A5D-A202-E72ADA72EB38}"/>
              </a:ext>
            </a:extLst>
          </p:cNvPr>
          <p:cNvSpPr txBox="1"/>
          <p:nvPr/>
        </p:nvSpPr>
        <p:spPr>
          <a:xfrm>
            <a:off x="190377" y="1440151"/>
            <a:ext cx="8715499" cy="745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2000726" algn="ctr"/>
                <a:tab pos="4428173" algn="r"/>
              </a:tabLst>
            </a:pPr>
            <a:r>
              <a:rPr lang="zh-CN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5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重点阐述</a:t>
            </a:r>
            <a:r>
              <a:rPr lang="zh-CN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展品互动方式，可以绘制</a:t>
            </a:r>
            <a:r>
              <a:rPr lang="zh-CN" altLang="zh-CN" sz="15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展品互动流程图、逻辑框图</a:t>
            </a:r>
            <a:r>
              <a:rPr lang="zh-CN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altLang="en-US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。要介绍观众是如何在互动中，了解到展品所传递出来的科学原理等，达到科普的目的。</a:t>
            </a:r>
            <a:r>
              <a:rPr lang="zh-CN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5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71A1F4-43BA-410D-A38D-A0BE6E181CD9}"/>
              </a:ext>
            </a:extLst>
          </p:cNvPr>
          <p:cNvSpPr txBox="1"/>
          <p:nvPr/>
        </p:nvSpPr>
        <p:spPr>
          <a:xfrm>
            <a:off x="205468" y="931318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互动设计（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1-2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页）</a:t>
            </a:r>
            <a:endParaRPr lang="zh-CN" altLang="en-US" b="1" dirty="0"/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52B73079-F94D-45FF-9263-7FCA88A49B07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D5D8661F-D5C3-4039-AC4A-2FA34F74F2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8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E6A52A-9D59-4957-AEBE-6E39642D0F93}"/>
              </a:ext>
            </a:extLst>
          </p:cNvPr>
          <p:cNvSpPr txBox="1"/>
          <p:nvPr/>
        </p:nvSpPr>
        <p:spPr>
          <a:xfrm>
            <a:off x="1843700" y="1785287"/>
            <a:ext cx="4052455" cy="322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一、选题背景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二、展品选题</a:t>
            </a: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三、设计任务书</a:t>
            </a: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四、概念（功能）设计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五、原理方案设计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5AB2E6-9047-417B-BDCB-CB116AFCCDAA}"/>
              </a:ext>
            </a:extLst>
          </p:cNvPr>
          <p:cNvSpPr txBox="1"/>
          <p:nvPr/>
        </p:nvSpPr>
        <p:spPr>
          <a:xfrm>
            <a:off x="948115" y="946454"/>
            <a:ext cx="12384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目录</a:t>
            </a:r>
            <a:endParaRPr lang="en-US" altLang="zh-CN" sz="405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5096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5059" y="35957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107658" y="100490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三、设计任务书（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4381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A17CC7-AB61-4A5D-A202-E72ADA72EB38}"/>
              </a:ext>
            </a:extLst>
          </p:cNvPr>
          <p:cNvSpPr txBox="1"/>
          <p:nvPr/>
        </p:nvSpPr>
        <p:spPr>
          <a:xfrm>
            <a:off x="295574" y="2092547"/>
            <a:ext cx="8715499" cy="39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2000726" algn="ctr"/>
                <a:tab pos="4428173" algn="r"/>
              </a:tabLst>
            </a:pPr>
            <a:r>
              <a:rPr lang="zh-CN" altLang="en-US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（主要指标参数、验收标准等。包括：</a:t>
            </a:r>
            <a:r>
              <a:rPr lang="zh-CN" altLang="en-US" sz="15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整体尺寸</a:t>
            </a:r>
            <a:r>
              <a:rPr lang="zh-CN" altLang="en-US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、边界条件、限制等）</a:t>
            </a:r>
            <a:endParaRPr lang="zh-CN" altLang="zh-CN" sz="15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71A1F4-43BA-410D-A38D-A0BE6E181CD9}"/>
              </a:ext>
            </a:extLst>
          </p:cNvPr>
          <p:cNvSpPr txBox="1"/>
          <p:nvPr/>
        </p:nvSpPr>
        <p:spPr>
          <a:xfrm>
            <a:off x="295574" y="892058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设计任务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5F8227-E6F1-4132-BF9C-E5A5A5335A69}"/>
              </a:ext>
            </a:extLst>
          </p:cNvPr>
          <p:cNvSpPr txBox="1"/>
          <p:nvPr/>
        </p:nvSpPr>
        <p:spPr>
          <a:xfrm>
            <a:off x="295574" y="168274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设计要求</a:t>
            </a:r>
            <a:endParaRPr lang="zh-CN" altLang="en-US" b="1" dirty="0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ADC07E23-44F4-45BB-8334-CC9D0BC488F9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757DDDB3-E10E-4E82-B923-F392CEB341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0678" y="26432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103277" y="100490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三、设计任务书（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0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A17CC7-AB61-4A5D-A202-E72ADA72EB38}"/>
              </a:ext>
            </a:extLst>
          </p:cNvPr>
          <p:cNvSpPr txBox="1"/>
          <p:nvPr/>
        </p:nvSpPr>
        <p:spPr>
          <a:xfrm>
            <a:off x="291193" y="1321395"/>
            <a:ext cx="8715499" cy="39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2000726" algn="ctr"/>
                <a:tab pos="4428173" algn="r"/>
              </a:tabLst>
            </a:pPr>
            <a:r>
              <a:rPr lang="zh-CN" altLang="en-US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（包括：原理方案设计、主要零部件工作能力设计、装配图和零件图、设计说明书等）</a:t>
            </a:r>
            <a:endParaRPr lang="zh-CN" altLang="zh-CN" sz="15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71A1F4-43BA-410D-A38D-A0BE6E181CD9}"/>
              </a:ext>
            </a:extLst>
          </p:cNvPr>
          <p:cNvSpPr txBox="1"/>
          <p:nvPr/>
        </p:nvSpPr>
        <p:spPr>
          <a:xfrm>
            <a:off x="291193" y="892058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设计内容</a:t>
            </a:r>
            <a:endParaRPr lang="zh-CN" altLang="en-US" b="1" dirty="0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B73087DF-021C-43E0-BA5F-EE56B01F57DA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DA5ED3D0-AE91-40D7-9487-FA02E9A736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E6A52A-9D59-4957-AEBE-6E39642D0F93}"/>
              </a:ext>
            </a:extLst>
          </p:cNvPr>
          <p:cNvSpPr txBox="1"/>
          <p:nvPr/>
        </p:nvSpPr>
        <p:spPr>
          <a:xfrm>
            <a:off x="1843700" y="1785287"/>
            <a:ext cx="4052455" cy="322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一、选题背景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二、展品选题</a:t>
            </a: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三、设计任务书</a:t>
            </a: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四、概念（功能）设计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五、原理方案设计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EBCF9D-C387-4D1B-887E-8A248F542DC4}"/>
              </a:ext>
            </a:extLst>
          </p:cNvPr>
          <p:cNvSpPr txBox="1"/>
          <p:nvPr/>
        </p:nvSpPr>
        <p:spPr>
          <a:xfrm>
            <a:off x="948115" y="946454"/>
            <a:ext cx="12384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目录</a:t>
            </a:r>
            <a:endParaRPr lang="en-US" altLang="zh-CN" sz="405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9880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0678" y="26432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103277" y="100490"/>
            <a:ext cx="44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四、概念（功能）设计（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0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091EBFB-DF03-4DF7-881F-2A667A9F2CE6}"/>
              </a:ext>
            </a:extLst>
          </p:cNvPr>
          <p:cNvSpPr txBox="1"/>
          <p:nvPr/>
        </p:nvSpPr>
        <p:spPr>
          <a:xfrm>
            <a:off x="312965" y="1329866"/>
            <a:ext cx="8558893" cy="3947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tabLst>
                <a:tab pos="2667635" algn="ctr"/>
                <a:tab pos="5904230" algn="r"/>
              </a:tabLst>
              <a:defRPr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sz="1500" dirty="0"/>
              <a:t>（在描述展品操作流程的基础上，给出展品设计的</a:t>
            </a:r>
            <a:r>
              <a:rPr lang="zh-CN" altLang="zh-CN" sz="1500" b="1" dirty="0"/>
              <a:t>总体技术路线</a:t>
            </a:r>
            <a:r>
              <a:rPr lang="zh-CN" altLang="en-US" sz="1500" dirty="0"/>
              <a:t>和</a:t>
            </a:r>
            <a:r>
              <a:rPr lang="zh-CN" altLang="en-US" sz="1500" b="1" dirty="0"/>
              <a:t>展品的总功能</a:t>
            </a:r>
            <a:r>
              <a:rPr lang="zh-CN" altLang="zh-CN" sz="1500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4C929F-FCA4-4283-B144-BBFEE3B30484}"/>
              </a:ext>
            </a:extLst>
          </p:cNvPr>
          <p:cNvSpPr txBox="1"/>
          <p:nvPr/>
        </p:nvSpPr>
        <p:spPr>
          <a:xfrm>
            <a:off x="312965" y="880568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展品总功能描述</a:t>
            </a:r>
            <a:endParaRPr lang="zh-CN" altLang="en-US" b="1" dirty="0"/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D4C792EC-8C0A-4C3C-824F-496A36505941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A1509C68-5302-444E-A2E4-20BE787D5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1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0678" y="26432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103277" y="100490"/>
            <a:ext cx="44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四、概念（功能）设计（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0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091EBFB-DF03-4DF7-881F-2A667A9F2CE6}"/>
              </a:ext>
            </a:extLst>
          </p:cNvPr>
          <p:cNvSpPr txBox="1"/>
          <p:nvPr/>
        </p:nvSpPr>
        <p:spPr>
          <a:xfrm>
            <a:off x="404422" y="1323774"/>
            <a:ext cx="7939478" cy="3947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tabLst>
                <a:tab pos="2667635" algn="ctr"/>
                <a:tab pos="5904230" algn="r"/>
              </a:tabLst>
              <a:defRPr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1500" dirty="0"/>
              <a:t>（根据总功能和整体结构，分解出不同的子功能模块。）</a:t>
            </a:r>
            <a:endParaRPr lang="zh-CN" altLang="zh-CN" sz="15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1B7CAE-5055-49D7-B3A5-047F8C08F747}"/>
              </a:ext>
            </a:extLst>
          </p:cNvPr>
          <p:cNvSpPr txBox="1"/>
          <p:nvPr/>
        </p:nvSpPr>
        <p:spPr>
          <a:xfrm>
            <a:off x="314842" y="88023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展品功能分解</a:t>
            </a:r>
            <a:endParaRPr lang="zh-CN" altLang="en-US" b="1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36BD761-2DBB-49F6-A0C7-9002DABE52B6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C14FAED3-99BB-45EF-A81D-8503D72350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6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0678" y="26432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103277" y="100490"/>
            <a:ext cx="44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四、概念（功能）设计（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0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091EBFB-DF03-4DF7-881F-2A667A9F2CE6}"/>
              </a:ext>
            </a:extLst>
          </p:cNvPr>
          <p:cNvSpPr txBox="1"/>
          <p:nvPr/>
        </p:nvSpPr>
        <p:spPr>
          <a:xfrm>
            <a:off x="404422" y="1323774"/>
            <a:ext cx="8336166" cy="7410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tabLst>
                <a:tab pos="2667635" algn="ctr"/>
                <a:tab pos="5904230" algn="r"/>
              </a:tabLst>
              <a:defRPr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1500" dirty="0"/>
              <a:t>（给出各个子功能模块最终的</a:t>
            </a:r>
            <a:r>
              <a:rPr lang="zh-CN" altLang="en-US" sz="1500" b="1" dirty="0">
                <a:solidFill>
                  <a:srgbClr val="C00000"/>
                </a:solidFill>
              </a:rPr>
              <a:t>实现途径</a:t>
            </a:r>
            <a:r>
              <a:rPr lang="en-US" altLang="zh-CN" sz="1500" b="1" dirty="0">
                <a:solidFill>
                  <a:srgbClr val="C00000"/>
                </a:solidFill>
              </a:rPr>
              <a:t>/</a:t>
            </a:r>
            <a:r>
              <a:rPr lang="zh-CN" altLang="en-US" sz="1500" b="1" dirty="0">
                <a:solidFill>
                  <a:srgbClr val="C00000"/>
                </a:solidFill>
              </a:rPr>
              <a:t>方案</a:t>
            </a:r>
            <a:r>
              <a:rPr lang="en-US" altLang="zh-CN" sz="1500" b="1" dirty="0">
                <a:solidFill>
                  <a:srgbClr val="C00000"/>
                </a:solidFill>
              </a:rPr>
              <a:t>/</a:t>
            </a:r>
            <a:r>
              <a:rPr lang="zh-CN" altLang="en-US" sz="1500" b="1" dirty="0">
                <a:solidFill>
                  <a:srgbClr val="C00000"/>
                </a:solidFill>
              </a:rPr>
              <a:t>方法</a:t>
            </a:r>
            <a:r>
              <a:rPr lang="zh-CN" altLang="en-US" sz="1500" dirty="0"/>
              <a:t>。主要是</a:t>
            </a:r>
            <a:r>
              <a:rPr lang="zh-CN" altLang="en-US" sz="15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总结性的结论</a:t>
            </a:r>
            <a:r>
              <a:rPr lang="zh-CN" altLang="en-US" sz="1500" dirty="0"/>
              <a:t>，对比过程不必展开描述，展现出最终方案是优劣分析的结果即可，增强科学性。）</a:t>
            </a:r>
            <a:endParaRPr lang="zh-CN" altLang="zh-CN" sz="15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1B7CAE-5055-49D7-B3A5-047F8C08F747}"/>
              </a:ext>
            </a:extLst>
          </p:cNvPr>
          <p:cNvSpPr txBox="1"/>
          <p:nvPr/>
        </p:nvSpPr>
        <p:spPr>
          <a:xfrm>
            <a:off x="314842" y="88023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展品子功能实现原理方案设计（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1-2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页）</a:t>
            </a:r>
            <a:endParaRPr lang="zh-CN" altLang="en-US" b="1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68F23194-CE50-4EA2-AC8E-EAB2C74C6EF0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7296D583-AF4B-461E-A4E1-27B7D60565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E6A52A-9D59-4957-AEBE-6E39642D0F93}"/>
              </a:ext>
            </a:extLst>
          </p:cNvPr>
          <p:cNvSpPr txBox="1"/>
          <p:nvPr/>
        </p:nvSpPr>
        <p:spPr>
          <a:xfrm>
            <a:off x="1843700" y="1785287"/>
            <a:ext cx="4052455" cy="322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一、选题背景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二、展品选题</a:t>
            </a: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三、设计任务书</a:t>
            </a: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四、概念（功能）设计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五、原理方案设计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4A30EE-16D7-4CBA-BA6C-6B3E28C87278}"/>
              </a:ext>
            </a:extLst>
          </p:cNvPr>
          <p:cNvSpPr txBox="1"/>
          <p:nvPr/>
        </p:nvSpPr>
        <p:spPr>
          <a:xfrm>
            <a:off x="948115" y="946454"/>
            <a:ext cx="12384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目录</a:t>
            </a:r>
            <a:endParaRPr lang="en-US" altLang="zh-CN" sz="405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5867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0678" y="26432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103277" y="100490"/>
            <a:ext cx="44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五、原理方案设计（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0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091EBFB-DF03-4DF7-881F-2A667A9F2CE6}"/>
              </a:ext>
            </a:extLst>
          </p:cNvPr>
          <p:cNvSpPr txBox="1"/>
          <p:nvPr/>
        </p:nvSpPr>
        <p:spPr>
          <a:xfrm>
            <a:off x="404421" y="1323774"/>
            <a:ext cx="8318237" cy="7518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tabLst>
                <a:tab pos="2667635" algn="ctr"/>
                <a:tab pos="5904230" algn="r"/>
              </a:tabLst>
              <a:defRPr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1500" dirty="0"/>
              <a:t>（给执行机构最终的</a:t>
            </a:r>
            <a:r>
              <a:rPr lang="zh-CN" altLang="en-US" sz="1500" dirty="0">
                <a:solidFill>
                  <a:srgbClr val="C00000"/>
                </a:solidFill>
              </a:rPr>
              <a:t>设计结构、运动和动力设计的结果</a:t>
            </a:r>
            <a:r>
              <a:rPr lang="zh-CN" altLang="en-US" sz="1500" dirty="0"/>
              <a:t>，</a:t>
            </a:r>
            <a:r>
              <a:rPr lang="zh-CN" altLang="en-US" sz="1500" b="1" dirty="0">
                <a:solidFill>
                  <a:srgbClr val="C00000"/>
                </a:solidFill>
              </a:rPr>
              <a:t>重要的尺寸参数设计计算过程</a:t>
            </a:r>
            <a:r>
              <a:rPr lang="zh-CN" altLang="en-US" sz="1500" dirty="0"/>
              <a:t>给出即可，其他内容不必展开介绍。）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（这一部分主要是总结性的结论）</a:t>
            </a:r>
            <a:endParaRPr lang="zh-CN" altLang="zh-CN" sz="15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1B7CAE-5055-49D7-B3A5-047F8C08F747}"/>
              </a:ext>
            </a:extLst>
          </p:cNvPr>
          <p:cNvSpPr txBox="1"/>
          <p:nvPr/>
        </p:nvSpPr>
        <p:spPr>
          <a:xfrm>
            <a:off x="314842" y="88023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执行机构运动与动力设计</a:t>
            </a:r>
            <a:endParaRPr lang="zh-CN" altLang="en-US" b="1" dirty="0"/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50609D74-B2A5-4FBB-A728-9A5CBAE2FCB2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812C9D6F-AB46-4D15-A641-714F3EB21C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5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A6D066-2501-4B72-B20D-69CC1958BBA7}"/>
              </a:ext>
            </a:extLst>
          </p:cNvPr>
          <p:cNvSpPr txBox="1"/>
          <p:nvPr/>
        </p:nvSpPr>
        <p:spPr>
          <a:xfrm>
            <a:off x="948115" y="946454"/>
            <a:ext cx="12384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目录</a:t>
            </a:r>
            <a:endParaRPr lang="en-US" altLang="zh-CN" sz="405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E6A52A-9D59-4957-AEBE-6E39642D0F93}"/>
              </a:ext>
            </a:extLst>
          </p:cNvPr>
          <p:cNvSpPr txBox="1"/>
          <p:nvPr/>
        </p:nvSpPr>
        <p:spPr>
          <a:xfrm>
            <a:off x="1843700" y="1785287"/>
            <a:ext cx="4052455" cy="322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一、选题背景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二、展品选题</a:t>
            </a: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三、设计任务书</a:t>
            </a: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四、概念（功能）设计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五、原理方案设计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6587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0678" y="26432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103277" y="100490"/>
            <a:ext cx="44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五、原理方案设计（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0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091EBFB-DF03-4DF7-881F-2A667A9F2CE6}"/>
              </a:ext>
            </a:extLst>
          </p:cNvPr>
          <p:cNvSpPr txBox="1"/>
          <p:nvPr/>
        </p:nvSpPr>
        <p:spPr>
          <a:xfrm>
            <a:off x="404422" y="1323774"/>
            <a:ext cx="7939478" cy="7518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tabLst>
                <a:tab pos="2667635" algn="ctr"/>
                <a:tab pos="5904230" algn="r"/>
              </a:tabLst>
              <a:defRPr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1500" dirty="0"/>
              <a:t>（给出最终选择的原动机即可，可附以外观图增加可观性。</a:t>
            </a:r>
            <a:r>
              <a:rPr lang="zh-CN" altLang="en-US" sz="1500" b="1" dirty="0">
                <a:solidFill>
                  <a:srgbClr val="C00000"/>
                </a:solidFill>
              </a:rPr>
              <a:t>原动机主要性能指标参数及其选择依据要写清楚</a:t>
            </a:r>
            <a:r>
              <a:rPr lang="zh-CN" altLang="en-US" sz="1500" dirty="0"/>
              <a:t>，其余计算过程不必展开。）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（这一部分主要是总结性的结论）</a:t>
            </a:r>
            <a:endParaRPr lang="zh-CN" altLang="zh-CN" sz="15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1B7CAE-5055-49D7-B3A5-047F8C08F747}"/>
              </a:ext>
            </a:extLst>
          </p:cNvPr>
          <p:cNvSpPr txBox="1"/>
          <p:nvPr/>
        </p:nvSpPr>
        <p:spPr>
          <a:xfrm>
            <a:off x="314842" y="88023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原动机选择</a:t>
            </a:r>
            <a:endParaRPr lang="zh-CN" altLang="en-US" b="1" dirty="0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FB57F05F-820A-4397-83E1-5836232B3630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5D2A4160-7154-4E90-9F96-FD3844D5E6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1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0678" y="26432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103277" y="100490"/>
            <a:ext cx="44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五、原理方案设计（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0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3360824-60C8-406D-89A0-8A994EE6B507}"/>
              </a:ext>
            </a:extLst>
          </p:cNvPr>
          <p:cNvSpPr txBox="1"/>
          <p:nvPr/>
        </p:nvSpPr>
        <p:spPr>
          <a:xfrm>
            <a:off x="103277" y="862887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传动系统原理方案设计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52DFBB-654D-4486-A5DD-B73AE7F6681F}"/>
              </a:ext>
            </a:extLst>
          </p:cNvPr>
          <p:cNvSpPr txBox="1"/>
          <p:nvPr/>
        </p:nvSpPr>
        <p:spPr>
          <a:xfrm>
            <a:off x="119605" y="1326160"/>
            <a:ext cx="7939478" cy="3947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tabLst>
                <a:tab pos="2667635" algn="ctr"/>
                <a:tab pos="5904230" algn="r"/>
              </a:tabLst>
              <a:defRPr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1500" dirty="0"/>
              <a:t>（给出传动系统的</a:t>
            </a:r>
            <a:r>
              <a:rPr lang="zh-CN" altLang="en-US" sz="1500" b="1" dirty="0">
                <a:solidFill>
                  <a:srgbClr val="C00000"/>
                </a:solidFill>
              </a:rPr>
              <a:t>设计方案</a:t>
            </a:r>
            <a:r>
              <a:rPr lang="zh-CN" altLang="en-US" sz="1500" dirty="0">
                <a:solidFill>
                  <a:srgbClr val="C00000"/>
                </a:solidFill>
              </a:rPr>
              <a:t>，</a:t>
            </a:r>
            <a:r>
              <a:rPr lang="zh-CN" altLang="en-US" sz="1500" dirty="0"/>
              <a:t>包括</a:t>
            </a:r>
            <a:r>
              <a:rPr lang="zh-CN" altLang="en-US" sz="1500" b="1" dirty="0">
                <a:solidFill>
                  <a:srgbClr val="C00000"/>
                </a:solidFill>
              </a:rPr>
              <a:t>机构运动简图</a:t>
            </a:r>
            <a:r>
              <a:rPr lang="zh-CN" altLang="en-US" sz="1500" dirty="0"/>
              <a:t>等。）</a:t>
            </a:r>
            <a:endParaRPr lang="zh-CN" altLang="zh-CN" sz="1500" dirty="0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FB57F05F-820A-4397-83E1-5836232B3630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5D2A4160-7154-4E90-9F96-FD3844D5E6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7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0678" y="26432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103277" y="100490"/>
            <a:ext cx="44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五、原理方案设计（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0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091EBFB-DF03-4DF7-881F-2A667A9F2CE6}"/>
              </a:ext>
            </a:extLst>
          </p:cNvPr>
          <p:cNvSpPr txBox="1"/>
          <p:nvPr/>
        </p:nvSpPr>
        <p:spPr>
          <a:xfrm>
            <a:off x="404421" y="1323774"/>
            <a:ext cx="8548747" cy="3947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tabLst>
                <a:tab pos="2667635" algn="ctr"/>
                <a:tab pos="5904230" algn="r"/>
              </a:tabLst>
              <a:defRPr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1500" dirty="0"/>
              <a:t>（简述主要结构和主要功能部件，最后应给出</a:t>
            </a:r>
            <a:r>
              <a:rPr lang="zh-CN" altLang="en-US" sz="1500" b="1" dirty="0">
                <a:solidFill>
                  <a:srgbClr val="C00000"/>
                </a:solidFill>
              </a:rPr>
              <a:t>效果图（注意标注出重要的外形尺寸）</a:t>
            </a:r>
            <a:r>
              <a:rPr lang="zh-CN" altLang="en-US" sz="1500" dirty="0"/>
              <a:t>并简要介绍。）</a:t>
            </a:r>
            <a:endParaRPr lang="zh-CN" altLang="zh-CN" sz="15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1B7CAE-5055-49D7-B3A5-047F8C08F747}"/>
              </a:ext>
            </a:extLst>
          </p:cNvPr>
          <p:cNvSpPr txBox="1"/>
          <p:nvPr/>
        </p:nvSpPr>
        <p:spPr>
          <a:xfrm>
            <a:off x="314842" y="88023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展品结构组成</a:t>
            </a:r>
            <a:endParaRPr lang="zh-CN" altLang="en-US" b="1" dirty="0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1C627ECF-A94E-4868-AFD3-733218B02EE6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8E0FC3FC-B773-4424-9161-3237AB7418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12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8F9A856-79F5-4568-ACDC-AD9F26798D19}"/>
              </a:ext>
            </a:extLst>
          </p:cNvPr>
          <p:cNvSpPr/>
          <p:nvPr/>
        </p:nvSpPr>
        <p:spPr>
          <a:xfrm>
            <a:off x="758669" y="2528753"/>
            <a:ext cx="6370976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敬请老师批评指正！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BF207F5-9088-49B3-A9E0-242C5D1FE5EB}"/>
              </a:ext>
            </a:extLst>
          </p:cNvPr>
          <p:cNvGrpSpPr/>
          <p:nvPr/>
        </p:nvGrpSpPr>
        <p:grpSpPr>
          <a:xfrm>
            <a:off x="0" y="111189"/>
            <a:ext cx="2733932" cy="252826"/>
            <a:chOff x="251917" y="451558"/>
            <a:chExt cx="3645243" cy="337101"/>
          </a:xfrm>
        </p:grpSpPr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1B6E3021-3F8E-479D-B01D-BC1D39D2DD55}"/>
                </a:ext>
              </a:extLst>
            </p:cNvPr>
            <p:cNvSpPr txBox="1"/>
            <p:nvPr/>
          </p:nvSpPr>
          <p:spPr>
            <a:xfrm>
              <a:off x="691997" y="451558"/>
              <a:ext cx="3205163" cy="3371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43" dirty="0">
                  <a:solidFill>
                    <a:srgbClr val="91919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TSINGHUA  UNIVERSITY</a:t>
              </a:r>
              <a:endParaRPr lang="zh-CN" altLang="en-US" sz="1043" dirty="0">
                <a:solidFill>
                  <a:srgbClr val="91919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99DFE53-6CEE-42F8-BB48-C65AFE0C85D6}"/>
                </a:ext>
              </a:extLst>
            </p:cNvPr>
            <p:cNvSpPr/>
            <p:nvPr/>
          </p:nvSpPr>
          <p:spPr>
            <a:xfrm>
              <a:off x="251917" y="749141"/>
              <a:ext cx="3137297" cy="8335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536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602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34" y="23608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8133" y="85841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一、选题背景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3-4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75C34F1B-76CF-42A1-9ECD-210ECACC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560548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2A4A64EC-6A7C-4F21-AA24-0E88B3CEE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5144" y="617920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3A01452-F5AB-499E-98F6-BAE96E440E67}"/>
              </a:ext>
            </a:extLst>
          </p:cNvPr>
          <p:cNvSpPr txBox="1"/>
          <p:nvPr/>
        </p:nvSpPr>
        <p:spPr>
          <a:xfrm>
            <a:off x="380972" y="1320573"/>
            <a:ext cx="8382056" cy="1098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zh-CN" altLang="zh-CN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（对相关国家战略、科技发展、科学教育、行业趋势，以及公众兴趣等方面的</a:t>
            </a:r>
            <a:r>
              <a:rPr lang="zh-CN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科普需求</a:t>
            </a:r>
            <a:r>
              <a:rPr lang="zh-CN" altLang="zh-CN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进行研究，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开展需求分析</a:t>
            </a:r>
            <a:r>
              <a:rPr lang="zh-CN" altLang="en-US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提炼出展品设计依据</a:t>
            </a:r>
            <a:r>
              <a:rPr lang="zh-CN" altLang="en-US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。要求图文并茂，生动有趣。</a:t>
            </a:r>
            <a:r>
              <a:rPr lang="zh-CN" altLang="zh-CN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（阐释清楚为何选题是很重要的）</a:t>
            </a:r>
            <a:endParaRPr lang="zh-CN" altLang="zh-CN" sz="15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3173D7-A380-CBA9-C30C-80CFBFF41D47}"/>
              </a:ext>
            </a:extLst>
          </p:cNvPr>
          <p:cNvSpPr txBox="1"/>
          <p:nvPr/>
        </p:nvSpPr>
        <p:spPr>
          <a:xfrm>
            <a:off x="295765" y="94084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背景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需求分析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1207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34" y="26087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8133" y="88320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一、选题背景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3-4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75C34F1B-76CF-42A1-9ECD-210ECACC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8181" y="6590318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2A4A64EC-6A7C-4F21-AA24-0E88B3CEE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5144" y="620399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3A01452-F5AB-499E-98F6-BAE96E440E67}"/>
              </a:ext>
            </a:extLst>
          </p:cNvPr>
          <p:cNvSpPr txBox="1"/>
          <p:nvPr/>
        </p:nvSpPr>
        <p:spPr>
          <a:xfrm>
            <a:off x="380972" y="1463216"/>
            <a:ext cx="8382056" cy="741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zh-CN" altLang="en-US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（查找相关资料，对相关展品的展示内容、展示形式等作出概述，给出外观等展示图片，指出其局限性。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突出选题的“必要性”</a:t>
            </a:r>
            <a:r>
              <a:rPr lang="zh-CN" altLang="en-US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。）</a:t>
            </a:r>
            <a:endParaRPr lang="zh-CN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AD42C5-33E6-442B-85B7-A34634BA704D}"/>
              </a:ext>
            </a:extLst>
          </p:cNvPr>
          <p:cNvSpPr txBox="1"/>
          <p:nvPr/>
        </p:nvSpPr>
        <p:spPr>
          <a:xfrm>
            <a:off x="295765" y="94084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相关项目调研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6337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916" y="26432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8515" y="88665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一、选题背景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3-4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75C34F1B-76CF-42A1-9ECD-210ECACC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590318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2A4A64EC-6A7C-4F21-AA24-0E88B3CEE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4762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EAD42C5-33E6-442B-85B7-A34634BA704D}"/>
              </a:ext>
            </a:extLst>
          </p:cNvPr>
          <p:cNvSpPr txBox="1"/>
          <p:nvPr/>
        </p:nvSpPr>
        <p:spPr>
          <a:xfrm>
            <a:off x="234043" y="92179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存在问题的分析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B23F3F-E348-4EDF-B8A0-89A6FE49163A}"/>
              </a:ext>
            </a:extLst>
          </p:cNvPr>
          <p:cNvSpPr txBox="1"/>
          <p:nvPr/>
        </p:nvSpPr>
        <p:spPr>
          <a:xfrm>
            <a:off x="234043" y="1445264"/>
            <a:ext cx="4610100" cy="3947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304800">
              <a:lnSpc>
                <a:spcPct val="150000"/>
              </a:lnSpc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sz="1500" dirty="0"/>
              <a:t>（根据项目调研，总结此类展品的主要难点）</a:t>
            </a:r>
          </a:p>
        </p:txBody>
      </p:sp>
    </p:spTree>
    <p:extLst>
      <p:ext uri="{BB962C8B-B14F-4D97-AF65-F5344CB8AC3E}">
        <p14:creationId xmlns:p14="http://schemas.microsoft.com/office/powerpoint/2010/main" val="172960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4328" y="26432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6927" y="88665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一、选题背景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3-4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75C34F1B-76CF-42A1-9ECD-210ECACC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590318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2A4A64EC-6A7C-4F21-AA24-0E88B3CEE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6350" y="620744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EAD42C5-33E6-442B-85B7-A34634BA704D}"/>
              </a:ext>
            </a:extLst>
          </p:cNvPr>
          <p:cNvSpPr txBox="1"/>
          <p:nvPr/>
        </p:nvSpPr>
        <p:spPr>
          <a:xfrm>
            <a:off x="253093" y="940843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初步解决方案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B23F3F-E348-4EDF-B8A0-89A6FE49163A}"/>
              </a:ext>
            </a:extLst>
          </p:cNvPr>
          <p:cNvSpPr txBox="1"/>
          <p:nvPr/>
        </p:nvSpPr>
        <p:spPr>
          <a:xfrm>
            <a:off x="253093" y="1464314"/>
            <a:ext cx="8362950" cy="3947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304800">
              <a:lnSpc>
                <a:spcPct val="150000"/>
              </a:lnSpc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sz="1500" dirty="0"/>
              <a:t>（</a:t>
            </a:r>
            <a:r>
              <a:rPr lang="zh-CN" altLang="en-US" sz="1500" dirty="0"/>
              <a:t>基于存在的问题，给出解决方案，即本展品设计的目标</a:t>
            </a:r>
            <a:r>
              <a:rPr lang="en-US" altLang="zh-CN" sz="1500" dirty="0"/>
              <a:t>/</a:t>
            </a:r>
            <a:r>
              <a:rPr lang="zh-CN" altLang="en-US" sz="1500" dirty="0"/>
              <a:t>目的。可给出相应的图片辅助说明</a:t>
            </a:r>
            <a:r>
              <a:rPr lang="zh-CN" altLang="zh-CN" sz="15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0115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E6A52A-9D59-4957-AEBE-6E39642D0F93}"/>
              </a:ext>
            </a:extLst>
          </p:cNvPr>
          <p:cNvSpPr txBox="1"/>
          <p:nvPr/>
        </p:nvSpPr>
        <p:spPr>
          <a:xfrm>
            <a:off x="1843700" y="1785287"/>
            <a:ext cx="4052455" cy="322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一、选题背景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二、展品选题</a:t>
            </a: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三、设计任务书</a:t>
            </a: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四、概念（功能）设计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五、原理方案设计</a:t>
            </a:r>
            <a:endParaRPr lang="en-US" altLang="zh-CN" sz="2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365F65-DBCD-47DB-9FF5-E6F9C2C6763B}"/>
              </a:ext>
            </a:extLst>
          </p:cNvPr>
          <p:cNvSpPr txBox="1"/>
          <p:nvPr/>
        </p:nvSpPr>
        <p:spPr>
          <a:xfrm>
            <a:off x="948115" y="946454"/>
            <a:ext cx="12384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目录</a:t>
            </a:r>
            <a:endParaRPr lang="en-US" altLang="zh-CN" sz="405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4716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1152" y="28575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3751" y="90808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二、展品选题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3-4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9526" y="622887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0DACD04-6737-4047-874D-ED050025D23A}"/>
              </a:ext>
            </a:extLst>
          </p:cNvPr>
          <p:cNvSpPr txBox="1"/>
          <p:nvPr/>
        </p:nvSpPr>
        <p:spPr>
          <a:xfrm>
            <a:off x="303688" y="1370082"/>
            <a:ext cx="7809785" cy="3947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1500" dirty="0"/>
              <a:t>（</a:t>
            </a:r>
            <a:r>
              <a:rPr lang="zh-CN" altLang="zh-CN" sz="1500" dirty="0"/>
              <a:t>聚焦展品拟传递的</a:t>
            </a:r>
            <a:r>
              <a:rPr lang="zh-CN" altLang="zh-CN" sz="1500" b="1" dirty="0">
                <a:solidFill>
                  <a:srgbClr val="C00000"/>
                </a:solidFill>
              </a:rPr>
              <a:t>重点信息</a:t>
            </a:r>
            <a:r>
              <a:rPr lang="zh-CN" altLang="zh-CN" sz="1500" dirty="0"/>
              <a:t>，设定展品的</a:t>
            </a:r>
            <a:r>
              <a:rPr lang="zh-CN" altLang="zh-CN" sz="1500" b="1" dirty="0">
                <a:solidFill>
                  <a:srgbClr val="C00000"/>
                </a:solidFill>
              </a:rPr>
              <a:t>科学教育目标</a:t>
            </a:r>
            <a:r>
              <a:rPr lang="zh-CN" altLang="zh-CN" sz="1500" dirty="0"/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88605B-884D-415A-9E56-4D73B25EC452}"/>
              </a:ext>
            </a:extLst>
          </p:cNvPr>
          <p:cNvSpPr txBox="1"/>
          <p:nvPr/>
        </p:nvSpPr>
        <p:spPr>
          <a:xfrm>
            <a:off x="234043" y="950368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展示目的</a:t>
            </a:r>
            <a:endParaRPr lang="zh-CN" altLang="en-US" b="1" dirty="0"/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DA05EA5A-AC91-478A-82ED-454381F70CAC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6DFFA101-07AD-4F8F-B970-7363B2FE68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1153" y="23705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3752" y="97763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二、展品选题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3-4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9525" y="618017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A17CC7-AB61-4A5D-A202-E72ADA72EB38}"/>
              </a:ext>
            </a:extLst>
          </p:cNvPr>
          <p:cNvSpPr txBox="1"/>
          <p:nvPr/>
        </p:nvSpPr>
        <p:spPr>
          <a:xfrm>
            <a:off x="234043" y="1459202"/>
            <a:ext cx="8844467" cy="730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2000726" algn="ctr"/>
                <a:tab pos="4428173" algn="r"/>
              </a:tabLst>
            </a:pPr>
            <a:r>
              <a:rPr lang="zh-CN" altLang="zh-CN" sz="1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根据“展示目的”，</a:t>
            </a:r>
            <a:r>
              <a:rPr lang="zh-CN" altLang="zh-CN" sz="1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概述展品的展示内容，可从科学原理、科学现象、科学发现、科技应用、科技创新等方面选取，符合目标人群的思维能力和认知水平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5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要求图文并茂</a:t>
            </a:r>
            <a:r>
              <a:rPr lang="zh-CN" altLang="zh-CN" sz="1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71A1F4-43BA-410D-A38D-A0BE6E181CD9}"/>
              </a:ext>
            </a:extLst>
          </p:cNvPr>
          <p:cNvSpPr txBox="1"/>
          <p:nvPr/>
        </p:nvSpPr>
        <p:spPr>
          <a:xfrm>
            <a:off x="249134" y="950368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展示内容</a:t>
            </a:r>
            <a:endParaRPr lang="zh-CN" altLang="en-US" b="1" dirty="0"/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1E552C0B-5FC4-437D-835A-3E8947F8C4AF}"/>
              </a:ext>
            </a:extLst>
          </p:cNvPr>
          <p:cNvSpPr txBox="1">
            <a:spLocks/>
          </p:cNvSpPr>
          <p:nvPr/>
        </p:nvSpPr>
        <p:spPr>
          <a:xfrm>
            <a:off x="7543800" y="6590318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2B66E-5282-44E8-95AE-033BDD61E3D5}" type="slidenum">
              <a:rPr lang="zh-CN" alt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4E5720F6-01B6-4910-8EDD-BFCB235E52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7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20122</TotalTime>
  <Words>858</Words>
  <Application>Microsoft Office PowerPoint</Application>
  <PresentationFormat>全屏显示(4:3)</PresentationFormat>
  <Paragraphs>125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华文楷体</vt:lpstr>
      <vt:lpstr>华文隶书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面向FPGA的高吞吐ECC设计实现</dc:title>
  <dc:creator>X Z</dc:creator>
  <cp:lastModifiedBy>vickie tsao</cp:lastModifiedBy>
  <cp:revision>1534</cp:revision>
  <dcterms:created xsi:type="dcterms:W3CDTF">2021-12-08T07:59:57Z</dcterms:created>
  <dcterms:modified xsi:type="dcterms:W3CDTF">2024-06-17T09:53:21Z</dcterms:modified>
</cp:coreProperties>
</file>