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
  </p:notesMasterIdLst>
  <p:sldIdLst>
    <p:sldId id="1872" r:id="rId2"/>
    <p:sldId id="1868" r:id="rId3"/>
    <p:sldId id="1852" r:id="rId4"/>
    <p:sldId id="1874"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xiao" initials="Xx" lastIdx="15" clrIdx="0">
    <p:extLst>
      <p:ext uri="{19B8F6BF-5375-455C-9EA6-DF929625EA0E}">
        <p15:presenceInfo xmlns:p15="http://schemas.microsoft.com/office/powerpoint/2012/main" userId="137e869ccd9bbcbb" providerId="Windows Live"/>
      </p:ext>
    </p:extLst>
  </p:cmAuthor>
  <p:cmAuthor id="2" name="tsao vickie" initials="tv" lastIdx="4" clrIdx="1">
    <p:extLst>
      <p:ext uri="{19B8F6BF-5375-455C-9EA6-DF929625EA0E}">
        <p15:presenceInfo xmlns:p15="http://schemas.microsoft.com/office/powerpoint/2012/main" userId="d01b61d1abed3a16" providerId="Windows Live"/>
      </p:ext>
    </p:extLst>
  </p:cmAuthor>
  <p:cmAuthor id="3" name="huang anqi" initials="ha" lastIdx="3" clrIdx="2">
    <p:extLst>
      <p:ext uri="{19B8F6BF-5375-455C-9EA6-DF929625EA0E}">
        <p15:presenceInfo xmlns:p15="http://schemas.microsoft.com/office/powerpoint/2012/main" userId="73cddac68aa62c34" providerId="Windows Live"/>
      </p:ext>
    </p:extLst>
  </p:cmAuthor>
  <p:cmAuthor id="4" name="Z X" initials="ZX" lastIdx="1" clrIdx="3">
    <p:extLst>
      <p:ext uri="{19B8F6BF-5375-455C-9EA6-DF929625EA0E}">
        <p15:presenceInfo xmlns:p15="http://schemas.microsoft.com/office/powerpoint/2012/main" userId="3651383eb07006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FCFCFC"/>
    <a:srgbClr val="BDD0E9"/>
    <a:srgbClr val="92D050"/>
    <a:srgbClr val="7EFFFF"/>
    <a:srgbClr val="FFC000"/>
    <a:srgbClr val="FF8B8B"/>
    <a:srgbClr val="F8F3FB"/>
    <a:srgbClr val="EADCF4"/>
    <a:srgbClr val="CFA4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5006" autoAdjust="0"/>
  </p:normalViewPr>
  <p:slideViewPr>
    <p:cSldViewPr snapToGrid="0">
      <p:cViewPr varScale="1">
        <p:scale>
          <a:sx n="118" d="100"/>
          <a:sy n="118" d="100"/>
        </p:scale>
        <p:origin x="1603" y="67"/>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E9A43-10DD-4584-BC90-AB082378A064}" type="datetimeFigureOut">
              <a:rPr lang="zh-CN" altLang="en-US" smtClean="0"/>
              <a:t>2024/6/23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19C06-7DCF-4578-B940-EF4550412A95}" type="slidenum">
              <a:rPr lang="zh-CN" altLang="en-US" smtClean="0"/>
              <a:t>‹#›</a:t>
            </a:fld>
            <a:endParaRPr lang="zh-CN" altLang="en-US"/>
          </a:p>
        </p:txBody>
      </p:sp>
    </p:spTree>
    <p:extLst>
      <p:ext uri="{BB962C8B-B14F-4D97-AF65-F5344CB8AC3E}">
        <p14:creationId xmlns:p14="http://schemas.microsoft.com/office/powerpoint/2010/main" val="190545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819C06-7DCF-4578-B940-EF4550412A95}" type="slidenum">
              <a:rPr lang="zh-CN" altLang="en-US" smtClean="0"/>
              <a:t>1</a:t>
            </a:fld>
            <a:endParaRPr lang="zh-CN" altLang="en-US"/>
          </a:p>
        </p:txBody>
      </p:sp>
    </p:spTree>
    <p:extLst>
      <p:ext uri="{BB962C8B-B14F-4D97-AF65-F5344CB8AC3E}">
        <p14:creationId xmlns:p14="http://schemas.microsoft.com/office/powerpoint/2010/main" val="374283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819C06-7DCF-4578-B940-EF4550412A95}" type="slidenum">
              <a:rPr lang="zh-CN" altLang="en-US" smtClean="0"/>
              <a:t>2</a:t>
            </a:fld>
            <a:endParaRPr lang="zh-CN" altLang="en-US"/>
          </a:p>
        </p:txBody>
      </p:sp>
    </p:spTree>
    <p:extLst>
      <p:ext uri="{BB962C8B-B14F-4D97-AF65-F5344CB8AC3E}">
        <p14:creationId xmlns:p14="http://schemas.microsoft.com/office/powerpoint/2010/main" val="178874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819C06-7DCF-4578-B940-EF4550412A95}" type="slidenum">
              <a:rPr lang="zh-CN" altLang="en-US" smtClean="0"/>
              <a:t>3</a:t>
            </a:fld>
            <a:endParaRPr lang="zh-CN" altLang="en-US"/>
          </a:p>
        </p:txBody>
      </p:sp>
    </p:spTree>
    <p:extLst>
      <p:ext uri="{BB962C8B-B14F-4D97-AF65-F5344CB8AC3E}">
        <p14:creationId xmlns:p14="http://schemas.microsoft.com/office/powerpoint/2010/main" val="384617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819C06-7DCF-4578-B940-EF4550412A95}" type="slidenum">
              <a:rPr lang="zh-CN" altLang="en-US" smtClean="0"/>
              <a:t>4</a:t>
            </a:fld>
            <a:endParaRPr lang="zh-CN" altLang="en-US"/>
          </a:p>
        </p:txBody>
      </p:sp>
    </p:spTree>
    <p:extLst>
      <p:ext uri="{BB962C8B-B14F-4D97-AF65-F5344CB8AC3E}">
        <p14:creationId xmlns:p14="http://schemas.microsoft.com/office/powerpoint/2010/main" val="110578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56360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47556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77449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02E3DC-F751-4D51-8EB1-3BE078721F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5000"/>
          <a:stretch/>
        </p:blipFill>
        <p:spPr>
          <a:xfrm>
            <a:off x="0" y="0"/>
            <a:ext cx="9144000" cy="6858000"/>
          </a:xfrm>
          <a:prstGeom prst="rect">
            <a:avLst/>
          </a:prstGeom>
        </p:spPr>
      </p:pic>
    </p:spTree>
    <p:extLst>
      <p:ext uri="{BB962C8B-B14F-4D97-AF65-F5344CB8AC3E}">
        <p14:creationId xmlns:p14="http://schemas.microsoft.com/office/powerpoint/2010/main" val="32355018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70417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86185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49662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124024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215584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356743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139907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CEFC8F3-1C22-485B-8707-3421682F62E4}" type="datetimeFigureOut">
              <a:rPr lang="zh-CN" altLang="en-US" smtClean="0"/>
              <a:t>2024/6/23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161969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FC8F3-1C22-485B-8707-3421682F62E4}" type="datetimeFigureOut">
              <a:rPr lang="zh-CN" altLang="en-US" smtClean="0"/>
              <a:t>2024/6/23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E107F-5ABB-4F17-9757-D1846113FA65}" type="slidenum">
              <a:rPr lang="zh-CN" altLang="en-US" smtClean="0"/>
              <a:t>‹#›</a:t>
            </a:fld>
            <a:endParaRPr lang="zh-CN" altLang="en-US"/>
          </a:p>
        </p:txBody>
      </p:sp>
    </p:spTree>
    <p:extLst>
      <p:ext uri="{BB962C8B-B14F-4D97-AF65-F5344CB8AC3E}">
        <p14:creationId xmlns:p14="http://schemas.microsoft.com/office/powerpoint/2010/main" val="327680714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4E6A52A-9D59-4957-AEBE-6E39642D0F93}"/>
              </a:ext>
            </a:extLst>
          </p:cNvPr>
          <p:cNvSpPr txBox="1"/>
          <p:nvPr/>
        </p:nvSpPr>
        <p:spPr>
          <a:xfrm>
            <a:off x="1843700" y="1785287"/>
            <a:ext cx="4052455" cy="3226461"/>
          </a:xfrm>
          <a:prstGeom prst="rect">
            <a:avLst/>
          </a:prstGeom>
          <a:noFill/>
        </p:spPr>
        <p:txBody>
          <a:bodyPr wrap="square" rtlCol="0">
            <a:spAutoFit/>
          </a:bodyPr>
          <a:lstStyle/>
          <a:p>
            <a:pPr>
              <a:lnSpc>
                <a:spcPct val="200000"/>
              </a:lnSpc>
            </a:pPr>
            <a:r>
              <a:rPr lang="zh-CN" altLang="en-US" sz="2100" b="1" dirty="0">
                <a:solidFill>
                  <a:schemeClr val="bg1">
                    <a:lumMod val="65000"/>
                  </a:schemeClr>
                </a:solidFill>
                <a:latin typeface="微软雅黑" panose="020B0503020204020204" pitchFamily="34" charset="-122"/>
                <a:ea typeface="微软雅黑" panose="020B0503020204020204" pitchFamily="34" charset="-122"/>
              </a:rPr>
              <a:t>一、选题背景</a:t>
            </a:r>
            <a:endParaRPr lang="en-US" altLang="zh-CN" sz="2100" b="1" dirty="0">
              <a:solidFill>
                <a:schemeClr val="bg1">
                  <a:lumMod val="65000"/>
                </a:schemeClr>
              </a:solidFill>
              <a:latin typeface="微软雅黑" panose="020B0503020204020204" pitchFamily="34" charset="-122"/>
              <a:ea typeface="微软雅黑" panose="020B0503020204020204" pitchFamily="34" charset="-122"/>
            </a:endParaRPr>
          </a:p>
          <a:p>
            <a:pPr>
              <a:lnSpc>
                <a:spcPct val="200000"/>
              </a:lnSpc>
            </a:pPr>
            <a:r>
              <a:rPr lang="zh-CN" altLang="en-US" sz="2100" b="1" dirty="0">
                <a:latin typeface="微软雅黑" panose="020B0503020204020204" pitchFamily="34" charset="-122"/>
                <a:ea typeface="微软雅黑" panose="020B0503020204020204" pitchFamily="34" charset="-122"/>
              </a:rPr>
              <a:t>二、展品选题</a:t>
            </a:r>
          </a:p>
          <a:p>
            <a:pPr>
              <a:lnSpc>
                <a:spcPct val="200000"/>
              </a:lnSpc>
            </a:pPr>
            <a:r>
              <a:rPr lang="zh-CN" altLang="en-US" sz="2100" b="1" dirty="0">
                <a:solidFill>
                  <a:schemeClr val="bg1">
                    <a:lumMod val="65000"/>
                  </a:schemeClr>
                </a:solidFill>
                <a:latin typeface="微软雅黑" panose="020B0503020204020204" pitchFamily="34" charset="-122"/>
                <a:ea typeface="微软雅黑" panose="020B0503020204020204" pitchFamily="34" charset="-122"/>
              </a:rPr>
              <a:t>三、设计任务书</a:t>
            </a:r>
          </a:p>
          <a:p>
            <a:pPr>
              <a:lnSpc>
                <a:spcPct val="200000"/>
              </a:lnSpc>
            </a:pPr>
            <a:r>
              <a:rPr lang="zh-CN" altLang="en-US" sz="2100" b="1" dirty="0">
                <a:solidFill>
                  <a:schemeClr val="bg1">
                    <a:lumMod val="65000"/>
                  </a:schemeClr>
                </a:solidFill>
                <a:latin typeface="微软雅黑" panose="020B0503020204020204" pitchFamily="34" charset="-122"/>
                <a:ea typeface="微软雅黑" panose="020B0503020204020204" pitchFamily="34" charset="-122"/>
              </a:rPr>
              <a:t>四、概念（功能）设计</a:t>
            </a:r>
            <a:endParaRPr lang="en-US" altLang="zh-CN" sz="2100" b="1" dirty="0">
              <a:solidFill>
                <a:schemeClr val="bg1">
                  <a:lumMod val="65000"/>
                </a:schemeClr>
              </a:solidFill>
              <a:latin typeface="微软雅黑" panose="020B0503020204020204" pitchFamily="34" charset="-122"/>
              <a:ea typeface="微软雅黑" panose="020B0503020204020204" pitchFamily="34" charset="-122"/>
            </a:endParaRPr>
          </a:p>
          <a:p>
            <a:pPr>
              <a:lnSpc>
                <a:spcPct val="200000"/>
              </a:lnSpc>
            </a:pPr>
            <a:r>
              <a:rPr lang="zh-CN" altLang="en-US" sz="2100" b="1" dirty="0">
                <a:solidFill>
                  <a:schemeClr val="bg1">
                    <a:lumMod val="65000"/>
                  </a:schemeClr>
                </a:solidFill>
                <a:latin typeface="微软雅黑" panose="020B0503020204020204" pitchFamily="34" charset="-122"/>
                <a:ea typeface="微软雅黑" panose="020B0503020204020204" pitchFamily="34" charset="-122"/>
              </a:rPr>
              <a:t>五、原理方案设计</a:t>
            </a:r>
            <a:endParaRPr lang="en-US" altLang="zh-CN" sz="21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60365F65-DBCD-47DB-9FF5-E6F9C2C6763B}"/>
              </a:ext>
            </a:extLst>
          </p:cNvPr>
          <p:cNvSpPr txBox="1"/>
          <p:nvPr/>
        </p:nvSpPr>
        <p:spPr>
          <a:xfrm>
            <a:off x="948115" y="946454"/>
            <a:ext cx="1238485" cy="715581"/>
          </a:xfrm>
          <a:prstGeom prst="rect">
            <a:avLst/>
          </a:prstGeom>
          <a:noFill/>
        </p:spPr>
        <p:txBody>
          <a:bodyPr wrap="square" rtlCol="0">
            <a:spAutoFit/>
          </a:bodyPr>
          <a:lstStyle/>
          <a:p>
            <a:r>
              <a:rPr lang="zh-CN" altLang="en-US" sz="4050" b="1" dirty="0">
                <a:latin typeface="华文隶书" panose="02010800040101010101" pitchFamily="2" charset="-122"/>
                <a:ea typeface="华文隶书" panose="02010800040101010101" pitchFamily="2" charset="-122"/>
              </a:rPr>
              <a:t>目录</a:t>
            </a:r>
            <a:endParaRPr lang="en-US" altLang="zh-CN" sz="4050" b="1"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7094716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B5FD26-B829-4049-9783-87D41B7249B1}"/>
              </a:ext>
            </a:extLst>
          </p:cNvPr>
          <p:cNvPicPr>
            <a:picLocks noChangeAspect="1"/>
          </p:cNvPicPr>
          <p:nvPr/>
        </p:nvPicPr>
        <p:blipFill rotWithShape="1">
          <a:blip r:embed="rId3" cstate="screen">
            <a:duotone>
              <a:prstClr val="black"/>
              <a:srgbClr val="CFA4FE">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a:xfrm>
            <a:off x="7211152" y="28575"/>
            <a:ext cx="1899891" cy="586696"/>
          </a:xfrm>
          <a:prstGeom prst="rect">
            <a:avLst/>
          </a:prstGeom>
        </p:spPr>
      </p:pic>
      <p:sp>
        <p:nvSpPr>
          <p:cNvPr id="3" name="文本框 2">
            <a:extLst>
              <a:ext uri="{FF2B5EF4-FFF2-40B4-BE49-F238E27FC236}">
                <a16:creationId xmlns:a16="http://schemas.microsoft.com/office/drawing/2014/main" id="{9C490608-2A62-4F64-9978-75EFC495C920}"/>
              </a:ext>
            </a:extLst>
          </p:cNvPr>
          <p:cNvSpPr txBox="1"/>
          <p:nvPr/>
        </p:nvSpPr>
        <p:spPr>
          <a:xfrm>
            <a:off x="93751" y="90808"/>
            <a:ext cx="344117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二、展品选题</a:t>
            </a:r>
            <a:endParaRPr lang="zh-CN" altLang="en-US" dirty="0">
              <a:latin typeface="Times New Roman" panose="02020603050405020304" pitchFamily="18" charset="0"/>
              <a:cs typeface="Times New Roman" panose="02020603050405020304" pitchFamily="18" charset="0"/>
            </a:endParaRPr>
          </a:p>
        </p:txBody>
      </p:sp>
      <p:cxnSp>
        <p:nvCxnSpPr>
          <p:cNvPr id="17" name="直接连接符 16">
            <a:extLst>
              <a:ext uri="{FF2B5EF4-FFF2-40B4-BE49-F238E27FC236}">
                <a16:creationId xmlns:a16="http://schemas.microsoft.com/office/drawing/2014/main" id="{5E6A3151-1C57-41DE-8F62-0E0DF1BF43E1}"/>
              </a:ext>
            </a:extLst>
          </p:cNvPr>
          <p:cNvCxnSpPr/>
          <p:nvPr/>
        </p:nvCxnSpPr>
        <p:spPr>
          <a:xfrm>
            <a:off x="-9526" y="622887"/>
            <a:ext cx="9134856" cy="0"/>
          </a:xfrm>
          <a:prstGeom prst="line">
            <a:avLst/>
          </a:prstGeom>
          <a:ln w="12700">
            <a:gradFill>
              <a:gsLst>
                <a:gs pos="0">
                  <a:srgbClr val="703881"/>
                </a:gs>
                <a:gs pos="74000">
                  <a:srgbClr val="DA3C7F"/>
                </a:gs>
                <a:gs pos="83000">
                  <a:srgbClr val="DA3C7F"/>
                </a:gs>
                <a:gs pos="100000">
                  <a:srgbClr val="DA3C7F"/>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0DACD04-6737-4047-874D-ED050025D23A}"/>
              </a:ext>
            </a:extLst>
          </p:cNvPr>
          <p:cNvSpPr txBox="1"/>
          <p:nvPr/>
        </p:nvSpPr>
        <p:spPr>
          <a:xfrm>
            <a:off x="303688" y="1370082"/>
            <a:ext cx="7809785" cy="1701748"/>
          </a:xfrm>
          <a:prstGeom prst="rect">
            <a:avLst/>
          </a:prstGeom>
          <a:noFill/>
        </p:spPr>
        <p:txBody>
          <a:bodyPr wrap="square">
            <a:spAutoFit/>
          </a:bodyPr>
          <a:lstStyle>
            <a:defPPr>
              <a:defRPr lang="en-US"/>
            </a:defPPr>
            <a:lvl1pPr>
              <a:lnSpc>
                <a:spcPct val="150000"/>
              </a:lnSpc>
              <a:defRPr sz="2000">
                <a:latin typeface="Times New Roman" panose="02020603050405020304" pitchFamily="18" charset="0"/>
                <a:ea typeface="宋体" panose="02010600030101010101" pitchFamily="2" charset="-122"/>
                <a:cs typeface="Times New Roman" panose="02020603050405020304" pitchFamily="18" charset="0"/>
              </a:defRPr>
            </a:lvl1pPr>
          </a:lstStyle>
          <a:p>
            <a:pPr indent="304800" algn="just">
              <a:lnSpc>
                <a:spcPct val="150000"/>
              </a:lnSpc>
            </a:pPr>
            <a:r>
              <a:rPr lang="zh-CN" altLang="zh-CN" sz="1800" kern="100" dirty="0">
                <a:effectLst/>
                <a:latin typeface="微软雅黑" panose="020B0503020204020204" pitchFamily="34" charset="-122"/>
                <a:ea typeface="微软雅黑" panose="020B0503020204020204" pitchFamily="34" charset="-122"/>
              </a:rPr>
              <a:t>一、展示卫星对日定向技术的发展、现状及应用；</a:t>
            </a:r>
          </a:p>
          <a:p>
            <a:pPr indent="304800" algn="just">
              <a:lnSpc>
                <a:spcPct val="150000"/>
              </a:lnSpc>
            </a:pPr>
            <a:r>
              <a:rPr lang="zh-CN" altLang="zh-CN" sz="1800" kern="100" dirty="0">
                <a:effectLst/>
                <a:latin typeface="微软雅黑" panose="020B0503020204020204" pitchFamily="34" charset="-122"/>
                <a:ea typeface="微软雅黑" panose="020B0503020204020204" pitchFamily="34" charset="-122"/>
              </a:rPr>
              <a:t>二、展示卫星对日定向技术的基本原理；</a:t>
            </a:r>
          </a:p>
          <a:p>
            <a:pPr indent="304800" algn="just">
              <a:lnSpc>
                <a:spcPct val="150000"/>
              </a:lnSpc>
            </a:pPr>
            <a:r>
              <a:rPr lang="zh-CN" altLang="zh-CN" sz="1800" kern="100" dirty="0">
                <a:effectLst/>
                <a:latin typeface="微软雅黑" panose="020B0503020204020204" pitchFamily="34" charset="-122"/>
                <a:ea typeface="微软雅黑" panose="020B0503020204020204" pitchFamily="34" charset="-122"/>
              </a:rPr>
              <a:t>三、通过互动体验，让观众能够更好地了解该项技术，并激发对航天科学的兴趣。</a:t>
            </a:r>
          </a:p>
        </p:txBody>
      </p:sp>
      <p:sp>
        <p:nvSpPr>
          <p:cNvPr id="15" name="文本框 14">
            <a:extLst>
              <a:ext uri="{FF2B5EF4-FFF2-40B4-BE49-F238E27FC236}">
                <a16:creationId xmlns:a16="http://schemas.microsoft.com/office/drawing/2014/main" id="{6E88605B-884D-415A-9E56-4D73B25EC452}"/>
              </a:ext>
            </a:extLst>
          </p:cNvPr>
          <p:cNvSpPr txBox="1"/>
          <p:nvPr/>
        </p:nvSpPr>
        <p:spPr>
          <a:xfrm>
            <a:off x="234043" y="950368"/>
            <a:ext cx="4610100" cy="461665"/>
          </a:xfrm>
          <a:prstGeom prst="rect">
            <a:avLst/>
          </a:prstGeom>
          <a:noFill/>
        </p:spPr>
        <p:txBody>
          <a:bodyPr wrap="squar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展示目的</a:t>
            </a:r>
            <a:endParaRPr lang="zh-CN" altLang="en-US" sz="2400" b="1" dirty="0">
              <a:latin typeface="微软雅黑" panose="020B0503020204020204" pitchFamily="34" charset="-122"/>
              <a:ea typeface="微软雅黑" panose="020B0503020204020204" pitchFamily="34" charset="-122"/>
            </a:endParaRPr>
          </a:p>
        </p:txBody>
      </p:sp>
      <p:sp>
        <p:nvSpPr>
          <p:cNvPr id="16" name="灯片编号占位符 3">
            <a:extLst>
              <a:ext uri="{FF2B5EF4-FFF2-40B4-BE49-F238E27FC236}">
                <a16:creationId xmlns:a16="http://schemas.microsoft.com/office/drawing/2014/main" id="{DA05EA5A-AC91-478A-82ED-454381F70CAC}"/>
              </a:ext>
            </a:extLst>
          </p:cNvPr>
          <p:cNvSpPr txBox="1">
            <a:spLocks/>
          </p:cNvSpPr>
          <p:nvPr/>
        </p:nvSpPr>
        <p:spPr>
          <a:xfrm>
            <a:off x="7543800" y="6590318"/>
            <a:ext cx="160020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462B66E-5282-44E8-95AE-033BDD61E3D5}" type="slidenum">
              <a:rPr lang="zh-CN" altLang="en-US" sz="1500" smtClean="0">
                <a:solidFill>
                  <a:schemeClr val="tx1"/>
                </a:solidFill>
                <a:latin typeface="Times New Roman" panose="02020603050405020304" pitchFamily="18" charset="0"/>
                <a:cs typeface="Times New Roman" panose="02020603050405020304" pitchFamily="18" charset="0"/>
              </a:rPr>
              <a:pPr/>
              <a:t>2</a:t>
            </a:fld>
            <a:endParaRPr lang="zh-CN" altLang="en-US" sz="1500" dirty="0">
              <a:solidFill>
                <a:schemeClr val="tx1"/>
              </a:solidFill>
              <a:latin typeface="Times New Roman" panose="02020603050405020304" pitchFamily="18" charset="0"/>
              <a:cs typeface="Times New Roman" panose="02020603050405020304" pitchFamily="18" charset="0"/>
            </a:endParaRPr>
          </a:p>
        </p:txBody>
      </p:sp>
      <p:pic>
        <p:nvPicPr>
          <p:cNvPr id="18" name="图片 17" descr="图片包含 游戏机, 建筑, 标志, 围栏&#10;&#10;描述已自动生成">
            <a:extLst>
              <a:ext uri="{FF2B5EF4-FFF2-40B4-BE49-F238E27FC236}">
                <a16:creationId xmlns:a16="http://schemas.microsoft.com/office/drawing/2014/main" id="{6DFFA101-07AD-4F8F-B970-7363B2FE683A}"/>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7339" l="2737" r="98290">
                        <a14:foregroundMark x1="48945" y1="29798" x2="54989" y2="44073"/>
                        <a14:foregroundMark x1="44897" y1="27218" x2="65792" y2="69274"/>
                        <a14:foregroundMark x1="65792" y1="69274" x2="78278" y2="76008"/>
                        <a14:foregroundMark x1="78278" y1="76008" x2="80245" y2="62056"/>
                        <a14:foregroundMark x1="80245" y1="62056" x2="75912" y2="53710"/>
                        <a14:foregroundMark x1="80359" y1="50565" x2="82725" y2="84798"/>
                        <a14:foregroundMark x1="70410" y1="52056" x2="94897" y2="62944"/>
                        <a14:foregroundMark x1="78278" y1="41129" x2="81813" y2="97419"/>
                        <a14:foregroundMark x1="64652" y1="37581" x2="71066" y2="48710"/>
                        <a14:foregroundMark x1="40564" y1="58710" x2="55758" y2="81774"/>
                        <a14:foregroundMark x1="55758" y1="81774" x2="56414" y2="80000"/>
                        <a14:foregroundMark x1="41220" y1="90927" x2="82868" y2="89194"/>
                        <a14:foregroundMark x1="82868" y1="89194" x2="85205" y2="89274"/>
                        <a14:foregroundMark x1="95553" y1="45000" x2="98318" y2="72056"/>
                        <a14:foregroundMark x1="98318" y1="72056" x2="98318" y2="72056"/>
                        <a14:foregroundMark x1="92816" y1="29435" x2="93871" y2="37944"/>
                        <a14:foregroundMark x1="96351" y1="39798" x2="97263" y2="50000"/>
                        <a14:foregroundMark x1="92018" y1="28347" x2="93871" y2="44435"/>
                        <a14:foregroundMark x1="79447" y1="36492" x2="82212" y2="33710"/>
                        <a14:foregroundMark x1="82326" y1="33871" x2="79989" y2="42218"/>
                        <a14:foregroundMark x1="36659" y1="50927" x2="46152" y2="50242"/>
                        <a14:foregroundMark x1="46152" y1="50242" x2="53022" y2="51290"/>
                        <a14:foregroundMark x1="69641" y1="94435" x2="71608" y2="94073"/>
                        <a14:foregroundMark x1="43843" y1="93347" x2="59949" y2="96129"/>
                        <a14:foregroundMark x1="2737" y1="89435" x2="10063" y2="86855"/>
                        <a14:foregroundMark x1="10063" y1="86855" x2="10063" y2="86855"/>
                        <a14:foregroundMark x1="36374" y1="35202" x2="37030" y2="43508"/>
                        <a14:foregroundMark x1="25513" y1="41129" x2="25770" y2="42419"/>
                        <a14:foregroundMark x1="76311" y1="39274" x2="75656" y2="41653"/>
                      </a14:backgroundRemoval>
                    </a14:imgEffect>
                  </a14:imgLayer>
                </a14:imgProps>
              </a:ext>
              <a:ext uri="{28A0092B-C50C-407E-A947-70E740481C1C}">
                <a14:useLocalDpi xmlns:a14="http://schemas.microsoft.com/office/drawing/2010/main" val="0"/>
              </a:ext>
            </a:extLst>
          </a:blip>
          <a:stretch>
            <a:fillRect/>
          </a:stretch>
        </p:blipFill>
        <p:spPr>
          <a:xfrm>
            <a:off x="0" y="6263096"/>
            <a:ext cx="841502" cy="594904"/>
          </a:xfrm>
          <a:prstGeom prst="rect">
            <a:avLst/>
          </a:prstGeom>
        </p:spPr>
      </p:pic>
      <p:pic>
        <p:nvPicPr>
          <p:cNvPr id="5" name="图片 4">
            <a:extLst>
              <a:ext uri="{FF2B5EF4-FFF2-40B4-BE49-F238E27FC236}">
                <a16:creationId xmlns:a16="http://schemas.microsoft.com/office/drawing/2014/main" id="{3E52F7F4-46D5-66D8-D157-AFA0F372CE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100" y="3363210"/>
            <a:ext cx="2790825" cy="2771775"/>
          </a:xfrm>
          <a:prstGeom prst="rect">
            <a:avLst/>
          </a:prstGeom>
          <a:effectLst>
            <a:outerShdw blurRad="50800" dist="38100" dir="2700000" algn="tl" rotWithShape="0">
              <a:prstClr val="black">
                <a:alpha val="40000"/>
              </a:prstClr>
            </a:outerShdw>
          </a:effectLst>
        </p:spPr>
      </p:pic>
      <p:sp>
        <p:nvSpPr>
          <p:cNvPr id="7" name="文本框 6">
            <a:extLst>
              <a:ext uri="{FF2B5EF4-FFF2-40B4-BE49-F238E27FC236}">
                <a16:creationId xmlns:a16="http://schemas.microsoft.com/office/drawing/2014/main" id="{F13D041C-81B5-0F05-AEB1-3D3762B87492}"/>
              </a:ext>
            </a:extLst>
          </p:cNvPr>
          <p:cNvSpPr txBox="1"/>
          <p:nvPr/>
        </p:nvSpPr>
        <p:spPr>
          <a:xfrm>
            <a:off x="3798268" y="3281163"/>
            <a:ext cx="4601632" cy="2935868"/>
          </a:xfrm>
          <a:prstGeom prst="rect">
            <a:avLst/>
          </a:prstGeom>
          <a:noFill/>
        </p:spPr>
        <p:txBody>
          <a:bodyPr wrap="square">
            <a:spAutoFit/>
          </a:bodyPr>
          <a:lstStyle/>
          <a:p>
            <a:pPr indent="304800" algn="just">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现代航天系统中，对于通讯卫星、气象卫星等需要长期工作的卫星，</a:t>
            </a:r>
            <a:r>
              <a:rPr lang="zh-CN" altLang="zh-CN" sz="1800" b="1"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rPr>
              <a:t>太阳能帆板供</a:t>
            </a:r>
            <a:r>
              <a:rPr lang="zh-CN" altLang="zh-CN"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能</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极为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重要</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对日定向技术</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即基于此需求开发而来。</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目前该技术已在我国北斗导航卫星系统、实践二十号卫星等人造卫星上</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广泛</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应用。</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7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B5FD26-B829-4049-9783-87D41B7249B1}"/>
              </a:ext>
            </a:extLst>
          </p:cNvPr>
          <p:cNvPicPr>
            <a:picLocks noChangeAspect="1"/>
          </p:cNvPicPr>
          <p:nvPr/>
        </p:nvPicPr>
        <p:blipFill rotWithShape="1">
          <a:blip r:embed="rId3" cstate="screen">
            <a:duotone>
              <a:prstClr val="black"/>
              <a:srgbClr val="CFA4FE">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a:xfrm>
            <a:off x="7211153" y="23705"/>
            <a:ext cx="1899891" cy="586696"/>
          </a:xfrm>
          <a:prstGeom prst="rect">
            <a:avLst/>
          </a:prstGeom>
        </p:spPr>
      </p:pic>
      <p:sp>
        <p:nvSpPr>
          <p:cNvPr id="3" name="文本框 2">
            <a:extLst>
              <a:ext uri="{FF2B5EF4-FFF2-40B4-BE49-F238E27FC236}">
                <a16:creationId xmlns:a16="http://schemas.microsoft.com/office/drawing/2014/main" id="{9C490608-2A62-4F64-9978-75EFC495C920}"/>
              </a:ext>
            </a:extLst>
          </p:cNvPr>
          <p:cNvSpPr txBox="1"/>
          <p:nvPr/>
        </p:nvSpPr>
        <p:spPr>
          <a:xfrm>
            <a:off x="93752" y="97763"/>
            <a:ext cx="344117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a:t>
            </a:r>
            <a:r>
              <a:rPr lang="zh-CN" altLang="en-US" sz="2400" b="1">
                <a:latin typeface="微软雅黑" panose="020B0503020204020204" pitchFamily="34" charset="-122"/>
                <a:ea typeface="微软雅黑" panose="020B0503020204020204" pitchFamily="34" charset="-122"/>
              </a:rPr>
              <a:t>展品选题</a:t>
            </a:r>
            <a:endParaRPr lang="zh-CN" altLang="en-US" dirty="0"/>
          </a:p>
        </p:txBody>
      </p:sp>
      <p:cxnSp>
        <p:nvCxnSpPr>
          <p:cNvPr id="17" name="直接连接符 16">
            <a:extLst>
              <a:ext uri="{FF2B5EF4-FFF2-40B4-BE49-F238E27FC236}">
                <a16:creationId xmlns:a16="http://schemas.microsoft.com/office/drawing/2014/main" id="{5E6A3151-1C57-41DE-8F62-0E0DF1BF43E1}"/>
              </a:ext>
            </a:extLst>
          </p:cNvPr>
          <p:cNvCxnSpPr/>
          <p:nvPr/>
        </p:nvCxnSpPr>
        <p:spPr>
          <a:xfrm>
            <a:off x="-9525" y="618017"/>
            <a:ext cx="9134856" cy="0"/>
          </a:xfrm>
          <a:prstGeom prst="line">
            <a:avLst/>
          </a:prstGeom>
          <a:ln w="12700">
            <a:gradFill>
              <a:gsLst>
                <a:gs pos="0">
                  <a:srgbClr val="703881"/>
                </a:gs>
                <a:gs pos="74000">
                  <a:srgbClr val="DA3C7F"/>
                </a:gs>
                <a:gs pos="83000">
                  <a:srgbClr val="DA3C7F"/>
                </a:gs>
                <a:gs pos="100000">
                  <a:srgbClr val="DA3C7F"/>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5A17CC7-AB61-4A5D-A202-E72ADA72EB38}"/>
              </a:ext>
            </a:extLst>
          </p:cNvPr>
          <p:cNvSpPr txBox="1"/>
          <p:nvPr/>
        </p:nvSpPr>
        <p:spPr>
          <a:xfrm>
            <a:off x="234043" y="1459202"/>
            <a:ext cx="8844467" cy="870751"/>
          </a:xfrm>
          <a:prstGeom prst="rect">
            <a:avLst/>
          </a:prstGeom>
          <a:noFill/>
        </p:spPr>
        <p:txBody>
          <a:bodyPr wrap="square">
            <a:spAutoFit/>
          </a:bodyPr>
          <a:lstStyle/>
          <a:p>
            <a:pPr indent="304800" algn="just">
              <a:lnSpc>
                <a:spcPct val="150000"/>
              </a:lnSpc>
            </a:pPr>
            <a:r>
              <a:rPr lang="zh-CN" altLang="zh-CN" sz="1800" kern="100" dirty="0">
                <a:effectLst/>
                <a:latin typeface="黑体" panose="02010609060101010101" pitchFamily="49" charset="-122"/>
                <a:ea typeface="黑体" panose="02010609060101010101" pitchFamily="49" charset="-122"/>
              </a:rPr>
              <a:t>展品将基于卫星在绕地公转中太阳能帆板的对日定向技术设计展示内容。展品将主要展示以下内容：</a:t>
            </a:r>
          </a:p>
        </p:txBody>
      </p:sp>
      <p:sp>
        <p:nvSpPr>
          <p:cNvPr id="16" name="灯片编号占位符 3">
            <a:extLst>
              <a:ext uri="{FF2B5EF4-FFF2-40B4-BE49-F238E27FC236}">
                <a16:creationId xmlns:a16="http://schemas.microsoft.com/office/drawing/2014/main" id="{1E552C0B-5FC4-437D-835A-3E8947F8C4AF}"/>
              </a:ext>
            </a:extLst>
          </p:cNvPr>
          <p:cNvSpPr txBox="1">
            <a:spLocks/>
          </p:cNvSpPr>
          <p:nvPr/>
        </p:nvSpPr>
        <p:spPr>
          <a:xfrm>
            <a:off x="7543800" y="6590318"/>
            <a:ext cx="160020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462B66E-5282-44E8-95AE-033BDD61E3D5}" type="slidenum">
              <a:rPr lang="zh-CN" altLang="en-US" sz="1500" smtClean="0">
                <a:solidFill>
                  <a:schemeClr val="tx1"/>
                </a:solidFill>
                <a:latin typeface="Times New Roman" panose="02020603050405020304" pitchFamily="18" charset="0"/>
                <a:cs typeface="Times New Roman" panose="02020603050405020304" pitchFamily="18" charset="0"/>
              </a:rPr>
              <a:pPr/>
              <a:t>3</a:t>
            </a:fld>
            <a:endParaRPr lang="zh-CN" altLang="en-US" sz="1500" dirty="0">
              <a:solidFill>
                <a:schemeClr val="tx1"/>
              </a:solidFill>
              <a:latin typeface="Times New Roman" panose="02020603050405020304" pitchFamily="18" charset="0"/>
              <a:cs typeface="Times New Roman" panose="02020603050405020304" pitchFamily="18" charset="0"/>
            </a:endParaRPr>
          </a:p>
        </p:txBody>
      </p:sp>
      <p:pic>
        <p:nvPicPr>
          <p:cNvPr id="18" name="图片 17" descr="图片包含 游戏机, 建筑, 标志, 围栏&#10;&#10;描述已自动生成">
            <a:extLst>
              <a:ext uri="{FF2B5EF4-FFF2-40B4-BE49-F238E27FC236}">
                <a16:creationId xmlns:a16="http://schemas.microsoft.com/office/drawing/2014/main" id="{4E5720F6-01B6-4910-8EDD-BFCB235E5256}"/>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7339" l="2737" r="98290">
                        <a14:foregroundMark x1="48945" y1="29798" x2="54989" y2="44073"/>
                        <a14:foregroundMark x1="44897" y1="27218" x2="65792" y2="69274"/>
                        <a14:foregroundMark x1="65792" y1="69274" x2="78278" y2="76008"/>
                        <a14:foregroundMark x1="78278" y1="76008" x2="80245" y2="62056"/>
                        <a14:foregroundMark x1="80245" y1="62056" x2="75912" y2="53710"/>
                        <a14:foregroundMark x1="80359" y1="50565" x2="82725" y2="84798"/>
                        <a14:foregroundMark x1="70410" y1="52056" x2="94897" y2="62944"/>
                        <a14:foregroundMark x1="78278" y1="41129" x2="81813" y2="97419"/>
                        <a14:foregroundMark x1="64652" y1="37581" x2="71066" y2="48710"/>
                        <a14:foregroundMark x1="40564" y1="58710" x2="55758" y2="81774"/>
                        <a14:foregroundMark x1="55758" y1="81774" x2="56414" y2="80000"/>
                        <a14:foregroundMark x1="41220" y1="90927" x2="82868" y2="89194"/>
                        <a14:foregroundMark x1="82868" y1="89194" x2="85205" y2="89274"/>
                        <a14:foregroundMark x1="95553" y1="45000" x2="98318" y2="72056"/>
                        <a14:foregroundMark x1="98318" y1="72056" x2="98318" y2="72056"/>
                        <a14:foregroundMark x1="92816" y1="29435" x2="93871" y2="37944"/>
                        <a14:foregroundMark x1="96351" y1="39798" x2="97263" y2="50000"/>
                        <a14:foregroundMark x1="92018" y1="28347" x2="93871" y2="44435"/>
                        <a14:foregroundMark x1="79447" y1="36492" x2="82212" y2="33710"/>
                        <a14:foregroundMark x1="82326" y1="33871" x2="79989" y2="42218"/>
                        <a14:foregroundMark x1="36659" y1="50927" x2="46152" y2="50242"/>
                        <a14:foregroundMark x1="46152" y1="50242" x2="53022" y2="51290"/>
                        <a14:foregroundMark x1="69641" y1="94435" x2="71608" y2="94073"/>
                        <a14:foregroundMark x1="43843" y1="93347" x2="59949" y2="96129"/>
                        <a14:foregroundMark x1="2737" y1="89435" x2="10063" y2="86855"/>
                        <a14:foregroundMark x1="10063" y1="86855" x2="10063" y2="86855"/>
                        <a14:foregroundMark x1="36374" y1="35202" x2="37030" y2="43508"/>
                        <a14:foregroundMark x1="25513" y1="41129" x2="25770" y2="42419"/>
                        <a14:foregroundMark x1="76311" y1="39274" x2="75656" y2="41653"/>
                      </a14:backgroundRemoval>
                    </a14:imgEffect>
                  </a14:imgLayer>
                </a14:imgProps>
              </a:ext>
              <a:ext uri="{28A0092B-C50C-407E-A947-70E740481C1C}">
                <a14:useLocalDpi xmlns:a14="http://schemas.microsoft.com/office/drawing/2010/main" val="0"/>
              </a:ext>
            </a:extLst>
          </a:blip>
          <a:stretch>
            <a:fillRect/>
          </a:stretch>
        </p:blipFill>
        <p:spPr>
          <a:xfrm>
            <a:off x="0" y="6263096"/>
            <a:ext cx="841502" cy="594904"/>
          </a:xfrm>
          <a:prstGeom prst="rect">
            <a:avLst/>
          </a:prstGeom>
        </p:spPr>
      </p:pic>
      <p:sp>
        <p:nvSpPr>
          <p:cNvPr id="7" name="文本框 6">
            <a:extLst>
              <a:ext uri="{FF2B5EF4-FFF2-40B4-BE49-F238E27FC236}">
                <a16:creationId xmlns:a16="http://schemas.microsoft.com/office/drawing/2014/main" id="{6380B563-070F-DCBC-51FF-49ED5C306CD5}"/>
              </a:ext>
            </a:extLst>
          </p:cNvPr>
          <p:cNvSpPr txBox="1"/>
          <p:nvPr/>
        </p:nvSpPr>
        <p:spPr>
          <a:xfrm>
            <a:off x="93752" y="2385712"/>
            <a:ext cx="6275915" cy="1273875"/>
          </a:xfrm>
          <a:prstGeom prst="rect">
            <a:avLst/>
          </a:prstGeom>
          <a:noFill/>
        </p:spPr>
        <p:txBody>
          <a:bodyPr wrap="square">
            <a:spAutoFit/>
          </a:bodyPr>
          <a:lstStyle/>
          <a:p>
            <a:pPr indent="304800" algn="just">
              <a:lnSpc>
                <a:spcPct val="150000"/>
              </a:lnSpc>
            </a:pPr>
            <a:r>
              <a:rPr lang="zh-CN" altLang="zh-CN" sz="1800" kern="100" dirty="0">
                <a:solidFill>
                  <a:srgbClr val="3F4A54"/>
                </a:solidFill>
                <a:effectLst/>
                <a:latin typeface="黑体" panose="02010609060101010101" pitchFamily="49" charset="-122"/>
                <a:ea typeface="黑体" panose="02010609060101010101" pitchFamily="49" charset="-122"/>
              </a:rPr>
              <a:t>（</a:t>
            </a:r>
            <a:r>
              <a:rPr lang="en-US" altLang="zh-CN" sz="1800" kern="100" dirty="0">
                <a:solidFill>
                  <a:srgbClr val="3F4A54"/>
                </a:solidFill>
                <a:effectLst/>
                <a:latin typeface="黑体" panose="02010609060101010101" pitchFamily="49" charset="-122"/>
                <a:ea typeface="黑体" panose="02010609060101010101" pitchFamily="49" charset="-122"/>
              </a:rPr>
              <a:t>1</a:t>
            </a:r>
            <a:r>
              <a:rPr lang="zh-CN" altLang="zh-CN" sz="1800" kern="100" dirty="0">
                <a:solidFill>
                  <a:srgbClr val="3F4A54"/>
                </a:solidFill>
                <a:effectLst/>
                <a:latin typeface="黑体" panose="02010609060101010101" pitchFamily="49" charset="-122"/>
                <a:ea typeface="黑体" panose="02010609060101010101" pitchFamily="49" charset="-122"/>
              </a:rPr>
              <a:t>）卫星对日定向技术的发展历史、现状及应用。</a:t>
            </a:r>
          </a:p>
          <a:p>
            <a:pPr indent="304800" algn="just">
              <a:lnSpc>
                <a:spcPct val="150000"/>
              </a:lnSpc>
            </a:pPr>
            <a:r>
              <a:rPr lang="zh-CN" altLang="zh-CN" sz="1800" kern="100" dirty="0">
                <a:solidFill>
                  <a:srgbClr val="3F4A54"/>
                </a:solidFill>
                <a:effectLst/>
                <a:latin typeface="黑体" panose="02010609060101010101" pitchFamily="49" charset="-122"/>
                <a:ea typeface="黑体" panose="02010609060101010101" pitchFamily="49" charset="-122"/>
              </a:rPr>
              <a:t>（</a:t>
            </a:r>
            <a:r>
              <a:rPr lang="en-US" altLang="zh-CN" sz="1800" kern="100" dirty="0">
                <a:solidFill>
                  <a:srgbClr val="3F4A54"/>
                </a:solidFill>
                <a:effectLst/>
                <a:latin typeface="黑体" panose="02010609060101010101" pitchFamily="49" charset="-122"/>
                <a:ea typeface="黑体" panose="02010609060101010101" pitchFamily="49" charset="-122"/>
              </a:rPr>
              <a:t>2</a:t>
            </a:r>
            <a:r>
              <a:rPr lang="zh-CN" altLang="zh-CN" sz="1800" kern="100" dirty="0">
                <a:solidFill>
                  <a:srgbClr val="3F4A54"/>
                </a:solidFill>
                <a:effectLst/>
                <a:latin typeface="黑体" panose="02010609060101010101" pitchFamily="49" charset="-122"/>
                <a:ea typeface="黑体" panose="02010609060101010101" pitchFamily="49" charset="-122"/>
              </a:rPr>
              <a:t>）卫星的绕地公转、变轨、及位姿变化运动。</a:t>
            </a:r>
          </a:p>
          <a:p>
            <a:pPr indent="304800" algn="just">
              <a:lnSpc>
                <a:spcPct val="150000"/>
              </a:lnSpc>
            </a:pPr>
            <a:r>
              <a:rPr lang="zh-CN" altLang="zh-CN" sz="1800" kern="100" dirty="0">
                <a:solidFill>
                  <a:srgbClr val="3F4A54"/>
                </a:solidFill>
                <a:effectLst/>
                <a:latin typeface="黑体" panose="02010609060101010101" pitchFamily="49" charset="-122"/>
                <a:ea typeface="黑体" panose="02010609060101010101" pitchFamily="49" charset="-122"/>
              </a:rPr>
              <a:t>（</a:t>
            </a:r>
            <a:r>
              <a:rPr lang="en-US" altLang="zh-CN" sz="1800" kern="100" dirty="0">
                <a:solidFill>
                  <a:srgbClr val="3F4A54"/>
                </a:solidFill>
                <a:effectLst/>
                <a:latin typeface="黑体" panose="02010609060101010101" pitchFamily="49" charset="-122"/>
                <a:ea typeface="黑体" panose="02010609060101010101" pitchFamily="49" charset="-122"/>
              </a:rPr>
              <a:t>3</a:t>
            </a:r>
            <a:r>
              <a:rPr lang="zh-CN" altLang="zh-CN" sz="1800" kern="100" dirty="0">
                <a:solidFill>
                  <a:srgbClr val="3F4A54"/>
                </a:solidFill>
                <a:effectLst/>
                <a:latin typeface="黑体" panose="02010609060101010101" pitchFamily="49" charset="-122"/>
                <a:ea typeface="黑体" panose="02010609060101010101" pitchFamily="49" charset="-122"/>
              </a:rPr>
              <a:t>）卫星在公转过程中太阳能帆板的对日定向过程。</a:t>
            </a:r>
          </a:p>
        </p:txBody>
      </p:sp>
      <p:sp>
        <p:nvSpPr>
          <p:cNvPr id="10" name="矩形: 圆角 9">
            <a:extLst>
              <a:ext uri="{FF2B5EF4-FFF2-40B4-BE49-F238E27FC236}">
                <a16:creationId xmlns:a16="http://schemas.microsoft.com/office/drawing/2014/main" id="{154BF519-3B48-D7AE-7704-9C963BAB6885}"/>
              </a:ext>
            </a:extLst>
          </p:cNvPr>
          <p:cNvSpPr/>
          <p:nvPr/>
        </p:nvSpPr>
        <p:spPr>
          <a:xfrm>
            <a:off x="5825562" y="3278587"/>
            <a:ext cx="2771182" cy="381000"/>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黑体" panose="02010609060101010101" pitchFamily="49" charset="-122"/>
                <a:ea typeface="黑体" panose="02010609060101010101" pitchFamily="49" charset="-122"/>
              </a:rPr>
              <a:t>用户亲身体验，动手交互</a:t>
            </a:r>
          </a:p>
        </p:txBody>
      </p:sp>
      <p:sp>
        <p:nvSpPr>
          <p:cNvPr id="12" name="右大括号 11">
            <a:extLst>
              <a:ext uri="{FF2B5EF4-FFF2-40B4-BE49-F238E27FC236}">
                <a16:creationId xmlns:a16="http://schemas.microsoft.com/office/drawing/2014/main" id="{6A2647A4-A4BE-FD91-FF9B-045DC822F710}"/>
              </a:ext>
            </a:extLst>
          </p:cNvPr>
          <p:cNvSpPr/>
          <p:nvPr/>
        </p:nvSpPr>
        <p:spPr>
          <a:xfrm>
            <a:off x="5613400" y="2540000"/>
            <a:ext cx="338667" cy="68282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F0E74BF0-0ADE-7F63-842A-20B4EEC9E662}"/>
              </a:ext>
            </a:extLst>
          </p:cNvPr>
          <p:cNvSpPr/>
          <p:nvPr/>
        </p:nvSpPr>
        <p:spPr>
          <a:xfrm>
            <a:off x="6037229" y="2690914"/>
            <a:ext cx="2559515" cy="3810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黑体" panose="02010609060101010101" pitchFamily="49" charset="-122"/>
                <a:ea typeface="黑体" panose="02010609060101010101" pitchFamily="49" charset="-122"/>
              </a:rPr>
              <a:t>图文形式展示</a:t>
            </a:r>
          </a:p>
        </p:txBody>
      </p:sp>
      <p:pic>
        <p:nvPicPr>
          <p:cNvPr id="5" name="图片 4">
            <a:extLst>
              <a:ext uri="{FF2B5EF4-FFF2-40B4-BE49-F238E27FC236}">
                <a16:creationId xmlns:a16="http://schemas.microsoft.com/office/drawing/2014/main" id="{CA19F9B0-B4F7-5818-3483-D8B51B959BA2}"/>
              </a:ext>
            </a:extLst>
          </p:cNvPr>
          <p:cNvPicPr>
            <a:picLocks noChangeAspect="1"/>
          </p:cNvPicPr>
          <p:nvPr/>
        </p:nvPicPr>
        <p:blipFill rotWithShape="1">
          <a:blip r:embed="rId7">
            <a:extLst>
              <a:ext uri="{28A0092B-C50C-407E-A947-70E740481C1C}">
                <a14:useLocalDpi xmlns:a14="http://schemas.microsoft.com/office/drawing/2010/main" val="0"/>
              </a:ext>
            </a:extLst>
          </a:blip>
          <a:srcRect l="22027" t="17182" r="19521" b="9012"/>
          <a:stretch/>
        </p:blipFill>
        <p:spPr>
          <a:xfrm>
            <a:off x="3126748" y="3715346"/>
            <a:ext cx="2862309" cy="3142655"/>
          </a:xfrm>
          <a:prstGeom prst="rect">
            <a:avLst/>
          </a:prstGeom>
        </p:spPr>
      </p:pic>
      <p:sp>
        <p:nvSpPr>
          <p:cNvPr id="6" name="矩形 5">
            <a:extLst>
              <a:ext uri="{FF2B5EF4-FFF2-40B4-BE49-F238E27FC236}">
                <a16:creationId xmlns:a16="http://schemas.microsoft.com/office/drawing/2014/main" id="{A1877AAF-E8DC-086B-F992-0354D8B6E15F}"/>
              </a:ext>
            </a:extLst>
          </p:cNvPr>
          <p:cNvSpPr/>
          <p:nvPr/>
        </p:nvSpPr>
        <p:spPr>
          <a:xfrm>
            <a:off x="3000375" y="6435725"/>
            <a:ext cx="876300" cy="422275"/>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FD4B61D5-E737-E91C-582E-D143F7377823}"/>
              </a:ext>
            </a:extLst>
          </p:cNvPr>
          <p:cNvCxnSpPr>
            <a:cxnSpLocks/>
            <a:stCxn id="19" idx="3"/>
          </p:cNvCxnSpPr>
          <p:nvPr/>
        </p:nvCxnSpPr>
        <p:spPr>
          <a:xfrm>
            <a:off x="2707714" y="4367106"/>
            <a:ext cx="1077838" cy="0"/>
          </a:xfrm>
          <a:prstGeom prst="line">
            <a:avLst/>
          </a:prstGeom>
          <a:ln w="34925" cap="rnd">
            <a:solidFill>
              <a:srgbClr val="7030A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2808A4F-E054-F65D-FE07-82807E91D8C9}"/>
              </a:ext>
            </a:extLst>
          </p:cNvPr>
          <p:cNvSpPr txBox="1"/>
          <p:nvPr/>
        </p:nvSpPr>
        <p:spPr>
          <a:xfrm>
            <a:off x="1497046" y="4182440"/>
            <a:ext cx="1210668" cy="369332"/>
          </a:xfrm>
          <a:prstGeom prst="rect">
            <a:avLst/>
          </a:prstGeom>
          <a:noFill/>
          <a:ln w="28575">
            <a:solidFill>
              <a:schemeClr val="tx1"/>
            </a:solidFill>
          </a:ln>
        </p:spPr>
        <p:txBody>
          <a:bodyPr wrap="square" rtlCol="0">
            <a:spAutoFit/>
          </a:bodyPr>
          <a:lstStyle/>
          <a:p>
            <a:pPr algn="ctr"/>
            <a:r>
              <a:rPr lang="zh-CN" altLang="en-US" dirty="0">
                <a:latin typeface="黑体" panose="02010609060101010101" pitchFamily="49" charset="-122"/>
                <a:ea typeface="黑体" panose="02010609060101010101" pitchFamily="49" charset="-122"/>
              </a:rPr>
              <a:t>模拟太阳</a:t>
            </a:r>
          </a:p>
        </p:txBody>
      </p:sp>
      <p:cxnSp>
        <p:nvCxnSpPr>
          <p:cNvPr id="20" name="直接连接符 19">
            <a:extLst>
              <a:ext uri="{FF2B5EF4-FFF2-40B4-BE49-F238E27FC236}">
                <a16:creationId xmlns:a16="http://schemas.microsoft.com/office/drawing/2014/main" id="{71F22D44-A4E7-5B83-42AC-F1400E9DC9F6}"/>
              </a:ext>
            </a:extLst>
          </p:cNvPr>
          <p:cNvCxnSpPr/>
          <p:nvPr/>
        </p:nvCxnSpPr>
        <p:spPr>
          <a:xfrm>
            <a:off x="3381822" y="6094356"/>
            <a:ext cx="1570355" cy="0"/>
          </a:xfrm>
          <a:prstGeom prst="line">
            <a:avLst/>
          </a:prstGeom>
          <a:ln w="34925" cap="rnd">
            <a:solidFill>
              <a:srgbClr val="7030A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54F389-7A70-6009-5FC7-5485A4CD8E3F}"/>
              </a:ext>
            </a:extLst>
          </p:cNvPr>
          <p:cNvSpPr txBox="1"/>
          <p:nvPr/>
        </p:nvSpPr>
        <p:spPr>
          <a:xfrm>
            <a:off x="2133296" y="5909690"/>
            <a:ext cx="1210668" cy="369332"/>
          </a:xfrm>
          <a:prstGeom prst="rect">
            <a:avLst/>
          </a:prstGeom>
          <a:noFill/>
          <a:ln w="28575">
            <a:solidFill>
              <a:schemeClr val="tx1"/>
            </a:solidFill>
          </a:ln>
        </p:spPr>
        <p:txBody>
          <a:bodyPr wrap="square" rtlCol="0">
            <a:spAutoFit/>
          </a:bodyPr>
          <a:lstStyle/>
          <a:p>
            <a:pPr algn="ctr"/>
            <a:r>
              <a:rPr lang="zh-CN" altLang="en-US" dirty="0">
                <a:latin typeface="黑体" panose="02010609060101010101" pitchFamily="49" charset="-122"/>
                <a:ea typeface="黑体" panose="02010609060101010101" pitchFamily="49" charset="-122"/>
              </a:rPr>
              <a:t>交互面板</a:t>
            </a:r>
          </a:p>
        </p:txBody>
      </p:sp>
      <p:cxnSp>
        <p:nvCxnSpPr>
          <p:cNvPr id="22" name="直接连接符 21">
            <a:extLst>
              <a:ext uri="{FF2B5EF4-FFF2-40B4-BE49-F238E27FC236}">
                <a16:creationId xmlns:a16="http://schemas.microsoft.com/office/drawing/2014/main" id="{FD4B61D5-E737-E91C-582E-D143F7377823}"/>
              </a:ext>
            </a:extLst>
          </p:cNvPr>
          <p:cNvCxnSpPr>
            <a:cxnSpLocks/>
          </p:cNvCxnSpPr>
          <p:nvPr/>
        </p:nvCxnSpPr>
        <p:spPr>
          <a:xfrm flipH="1">
            <a:off x="5147733" y="4097647"/>
            <a:ext cx="677829" cy="566910"/>
          </a:xfrm>
          <a:prstGeom prst="line">
            <a:avLst/>
          </a:prstGeom>
          <a:ln w="34925" cap="rnd">
            <a:solidFill>
              <a:schemeClr val="accent4">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 name="文本框 18">
            <a:extLst>
              <a:ext uri="{FF2B5EF4-FFF2-40B4-BE49-F238E27FC236}">
                <a16:creationId xmlns:a16="http://schemas.microsoft.com/office/drawing/2014/main" id="{22808A4F-E054-F65D-FE07-82807E91D8C9}"/>
              </a:ext>
            </a:extLst>
          </p:cNvPr>
          <p:cNvSpPr txBox="1"/>
          <p:nvPr/>
        </p:nvSpPr>
        <p:spPr>
          <a:xfrm>
            <a:off x="5825562" y="3912981"/>
            <a:ext cx="1248526" cy="369332"/>
          </a:xfrm>
          <a:prstGeom prst="rect">
            <a:avLst/>
          </a:prstGeom>
          <a:noFill/>
          <a:ln w="2857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latin typeface="黑体" panose="02010609060101010101" pitchFamily="49" charset="-122"/>
                <a:ea typeface="黑体" panose="02010609060101010101" pitchFamily="49" charset="-122"/>
              </a:rPr>
              <a:t>模拟地球</a:t>
            </a:r>
          </a:p>
        </p:txBody>
      </p:sp>
      <p:cxnSp>
        <p:nvCxnSpPr>
          <p:cNvPr id="28" name="直接连接符 27">
            <a:extLst>
              <a:ext uri="{FF2B5EF4-FFF2-40B4-BE49-F238E27FC236}">
                <a16:creationId xmlns:a16="http://schemas.microsoft.com/office/drawing/2014/main" id="{FD4B61D5-E737-E91C-582E-D143F7377823}"/>
              </a:ext>
            </a:extLst>
          </p:cNvPr>
          <p:cNvCxnSpPr>
            <a:cxnSpLocks/>
          </p:cNvCxnSpPr>
          <p:nvPr/>
        </p:nvCxnSpPr>
        <p:spPr>
          <a:xfrm flipH="1">
            <a:off x="5613400" y="4741333"/>
            <a:ext cx="956733" cy="0"/>
          </a:xfrm>
          <a:prstGeom prst="line">
            <a:avLst/>
          </a:prstGeom>
          <a:ln w="34925" cap="rnd">
            <a:solidFill>
              <a:schemeClr val="accent4">
                <a:lumMod val="60000"/>
                <a:lumOff val="4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9" name="文本框 18">
            <a:extLst>
              <a:ext uri="{FF2B5EF4-FFF2-40B4-BE49-F238E27FC236}">
                <a16:creationId xmlns:a16="http://schemas.microsoft.com/office/drawing/2014/main" id="{22808A4F-E054-F65D-FE07-82807E91D8C9}"/>
              </a:ext>
            </a:extLst>
          </p:cNvPr>
          <p:cNvSpPr txBox="1"/>
          <p:nvPr/>
        </p:nvSpPr>
        <p:spPr>
          <a:xfrm>
            <a:off x="6605819" y="4556667"/>
            <a:ext cx="1210668" cy="369332"/>
          </a:xfrm>
          <a:prstGeom prst="rect">
            <a:avLst/>
          </a:prstGeom>
          <a:noFill/>
          <a:ln w="2857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latin typeface="黑体" panose="02010609060101010101" pitchFamily="49" charset="-122"/>
                <a:ea typeface="黑体" panose="02010609060101010101" pitchFamily="49" charset="-122"/>
              </a:rPr>
              <a:t>人造卫星</a:t>
            </a:r>
          </a:p>
        </p:txBody>
      </p:sp>
      <p:sp>
        <p:nvSpPr>
          <p:cNvPr id="24" name="文本框 23">
            <a:extLst>
              <a:ext uri="{FF2B5EF4-FFF2-40B4-BE49-F238E27FC236}">
                <a16:creationId xmlns:a16="http://schemas.microsoft.com/office/drawing/2014/main" id="{A8AE36C2-5A71-48B9-87F7-7B9C8B79F9CF}"/>
              </a:ext>
            </a:extLst>
          </p:cNvPr>
          <p:cNvSpPr txBox="1"/>
          <p:nvPr/>
        </p:nvSpPr>
        <p:spPr>
          <a:xfrm>
            <a:off x="205468" y="823881"/>
            <a:ext cx="4610100" cy="461665"/>
          </a:xfrm>
          <a:prstGeom prst="rect">
            <a:avLst/>
          </a:prstGeom>
          <a:noFill/>
        </p:spPr>
        <p:txBody>
          <a:bodyPr wrap="squar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展示内容</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547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1000"/>
                                        <p:tgtEl>
                                          <p:spTgt spid="23"/>
                                        </p:tgtEl>
                                      </p:cBhvr>
                                    </p:animEffect>
                                    <p:anim calcmode="lin" valueType="num">
                                      <p:cBhvr>
                                        <p:cTn id="79" dur="1000" fill="hold"/>
                                        <p:tgtEl>
                                          <p:spTgt spid="23"/>
                                        </p:tgtEl>
                                        <p:attrNameLst>
                                          <p:attrName>ppt_x</p:attrName>
                                        </p:attrNameLst>
                                      </p:cBhvr>
                                      <p:tavLst>
                                        <p:tav tm="0">
                                          <p:val>
                                            <p:strVal val="#ppt_x"/>
                                          </p:val>
                                        </p:tav>
                                        <p:tav tm="100000">
                                          <p:val>
                                            <p:strVal val="#ppt_x"/>
                                          </p:val>
                                        </p:tav>
                                      </p:tavLst>
                                    </p:anim>
                                    <p:anim calcmode="lin" valueType="num">
                                      <p:cBhvr>
                                        <p:cTn id="80" dur="1000" fill="hold"/>
                                        <p:tgtEl>
                                          <p:spTgt spid="23"/>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1000"/>
                                        <p:tgtEl>
                                          <p:spTgt spid="22"/>
                                        </p:tgtEl>
                                      </p:cBhvr>
                                    </p:animEffect>
                                    <p:anim calcmode="lin" valueType="num">
                                      <p:cBhvr>
                                        <p:cTn id="84" dur="1000" fill="hold"/>
                                        <p:tgtEl>
                                          <p:spTgt spid="22"/>
                                        </p:tgtEl>
                                        <p:attrNameLst>
                                          <p:attrName>ppt_x</p:attrName>
                                        </p:attrNameLst>
                                      </p:cBhvr>
                                      <p:tavLst>
                                        <p:tav tm="0">
                                          <p:val>
                                            <p:strVal val="#ppt_x"/>
                                          </p:val>
                                        </p:tav>
                                        <p:tav tm="100000">
                                          <p:val>
                                            <p:strVal val="#ppt_x"/>
                                          </p:val>
                                        </p:tav>
                                      </p:tavLst>
                                    </p:anim>
                                    <p:anim calcmode="lin" valueType="num">
                                      <p:cBhvr>
                                        <p:cTn id="8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1000"/>
                                        <p:tgtEl>
                                          <p:spTgt spid="29"/>
                                        </p:tgtEl>
                                      </p:cBhvr>
                                    </p:animEffect>
                                    <p:anim calcmode="lin" valueType="num">
                                      <p:cBhvr>
                                        <p:cTn id="91" dur="1000" fill="hold"/>
                                        <p:tgtEl>
                                          <p:spTgt spid="29"/>
                                        </p:tgtEl>
                                        <p:attrNameLst>
                                          <p:attrName>ppt_x</p:attrName>
                                        </p:attrNameLst>
                                      </p:cBhvr>
                                      <p:tavLst>
                                        <p:tav tm="0">
                                          <p:val>
                                            <p:strVal val="#ppt_x"/>
                                          </p:val>
                                        </p:tav>
                                        <p:tav tm="100000">
                                          <p:val>
                                            <p:strVal val="#ppt_x"/>
                                          </p:val>
                                        </p:tav>
                                      </p:tavLst>
                                    </p:anim>
                                    <p:anim calcmode="lin" valueType="num">
                                      <p:cBhvr>
                                        <p:cTn id="92" dur="10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1000"/>
                                        <p:tgtEl>
                                          <p:spTgt spid="28"/>
                                        </p:tgtEl>
                                      </p:cBhvr>
                                    </p:animEffect>
                                    <p:anim calcmode="lin" valueType="num">
                                      <p:cBhvr>
                                        <p:cTn id="96" dur="1000" fill="hold"/>
                                        <p:tgtEl>
                                          <p:spTgt spid="28"/>
                                        </p:tgtEl>
                                        <p:attrNameLst>
                                          <p:attrName>ppt_x</p:attrName>
                                        </p:attrNameLst>
                                      </p:cBhvr>
                                      <p:tavLst>
                                        <p:tav tm="0">
                                          <p:val>
                                            <p:strVal val="#ppt_x"/>
                                          </p:val>
                                        </p:tav>
                                        <p:tav tm="100000">
                                          <p:val>
                                            <p:strVal val="#ppt_x"/>
                                          </p:val>
                                        </p:tav>
                                      </p:tavLst>
                                    </p:anim>
                                    <p:anim calcmode="lin" valueType="num">
                                      <p:cBhvr>
                                        <p:cTn id="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2" grpId="0" animBg="1"/>
      <p:bldP spid="13" grpId="0" animBg="1"/>
      <p:bldP spid="19" grpId="0" animBg="1"/>
      <p:bldP spid="21" grpId="0" animBg="1"/>
      <p:bldP spid="23"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B5FD26-B829-4049-9783-87D41B7249B1}"/>
              </a:ext>
            </a:extLst>
          </p:cNvPr>
          <p:cNvPicPr>
            <a:picLocks noChangeAspect="1"/>
          </p:cNvPicPr>
          <p:nvPr/>
        </p:nvPicPr>
        <p:blipFill rotWithShape="1">
          <a:blip r:embed="rId3" cstate="screen">
            <a:duotone>
              <a:prstClr val="black"/>
              <a:srgbClr val="CFA4FE">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a:xfrm>
            <a:off x="7215534" y="21690"/>
            <a:ext cx="1899891" cy="586696"/>
          </a:xfrm>
          <a:prstGeom prst="rect">
            <a:avLst/>
          </a:prstGeom>
        </p:spPr>
      </p:pic>
      <p:sp>
        <p:nvSpPr>
          <p:cNvPr id="3" name="文本框 2">
            <a:extLst>
              <a:ext uri="{FF2B5EF4-FFF2-40B4-BE49-F238E27FC236}">
                <a16:creationId xmlns:a16="http://schemas.microsoft.com/office/drawing/2014/main" id="{9C490608-2A62-4F64-9978-75EFC495C920}"/>
              </a:ext>
            </a:extLst>
          </p:cNvPr>
          <p:cNvSpPr txBox="1"/>
          <p:nvPr/>
        </p:nvSpPr>
        <p:spPr>
          <a:xfrm>
            <a:off x="98133" y="95748"/>
            <a:ext cx="344117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二、展品选题</a:t>
            </a:r>
            <a:endParaRPr lang="zh-CN" altLang="en-US" dirty="0"/>
          </a:p>
        </p:txBody>
      </p:sp>
      <p:cxnSp>
        <p:nvCxnSpPr>
          <p:cNvPr id="17" name="直接连接符 16">
            <a:extLst>
              <a:ext uri="{FF2B5EF4-FFF2-40B4-BE49-F238E27FC236}">
                <a16:creationId xmlns:a16="http://schemas.microsoft.com/office/drawing/2014/main" id="{5E6A3151-1C57-41DE-8F62-0E0DF1BF43E1}"/>
              </a:ext>
            </a:extLst>
          </p:cNvPr>
          <p:cNvCxnSpPr/>
          <p:nvPr/>
        </p:nvCxnSpPr>
        <p:spPr>
          <a:xfrm>
            <a:off x="-14669" y="616002"/>
            <a:ext cx="9134856" cy="0"/>
          </a:xfrm>
          <a:prstGeom prst="line">
            <a:avLst/>
          </a:prstGeom>
          <a:ln w="12700">
            <a:gradFill>
              <a:gsLst>
                <a:gs pos="0">
                  <a:srgbClr val="703881"/>
                </a:gs>
                <a:gs pos="74000">
                  <a:srgbClr val="DA3C7F"/>
                </a:gs>
                <a:gs pos="83000">
                  <a:srgbClr val="DA3C7F"/>
                </a:gs>
                <a:gs pos="100000">
                  <a:srgbClr val="DA3C7F"/>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D71A1F4-43BA-410D-A38D-A0BE6E181CD9}"/>
              </a:ext>
            </a:extLst>
          </p:cNvPr>
          <p:cNvSpPr txBox="1"/>
          <p:nvPr/>
        </p:nvSpPr>
        <p:spPr>
          <a:xfrm>
            <a:off x="205468" y="823881"/>
            <a:ext cx="4610100" cy="461665"/>
          </a:xfrm>
          <a:prstGeom prst="rect">
            <a:avLst/>
          </a:prstGeom>
          <a:noFill/>
        </p:spPr>
        <p:txBody>
          <a:bodyPr wrap="squar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互动设计</a:t>
            </a:r>
            <a:endParaRPr lang="zh-CN" altLang="en-US" sz="2400" b="1" dirty="0">
              <a:latin typeface="微软雅黑" panose="020B0503020204020204" pitchFamily="34" charset="-122"/>
              <a:ea typeface="微软雅黑" panose="020B0503020204020204" pitchFamily="34" charset="-122"/>
            </a:endParaRPr>
          </a:p>
        </p:txBody>
      </p:sp>
      <p:sp>
        <p:nvSpPr>
          <p:cNvPr id="10" name="灯片编号占位符 3">
            <a:extLst>
              <a:ext uri="{FF2B5EF4-FFF2-40B4-BE49-F238E27FC236}">
                <a16:creationId xmlns:a16="http://schemas.microsoft.com/office/drawing/2014/main" id="{52B73079-F94D-45FF-9263-7FCA88A49B07}"/>
              </a:ext>
            </a:extLst>
          </p:cNvPr>
          <p:cNvSpPr txBox="1">
            <a:spLocks/>
          </p:cNvSpPr>
          <p:nvPr/>
        </p:nvSpPr>
        <p:spPr>
          <a:xfrm>
            <a:off x="7543800" y="6603500"/>
            <a:ext cx="160020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462B66E-5282-44E8-95AE-033BDD61E3D5}" type="slidenum">
              <a:rPr lang="zh-CN" altLang="en-US" sz="1500" smtClean="0">
                <a:solidFill>
                  <a:schemeClr val="tx1"/>
                </a:solidFill>
                <a:latin typeface="Times New Roman" panose="02020603050405020304" pitchFamily="18" charset="0"/>
                <a:cs typeface="Times New Roman" panose="02020603050405020304" pitchFamily="18" charset="0"/>
              </a:rPr>
              <a:pPr/>
              <a:t>4</a:t>
            </a:fld>
            <a:endParaRPr lang="zh-CN" altLang="en-US" sz="1500" dirty="0">
              <a:solidFill>
                <a:schemeClr val="tx1"/>
              </a:solidFill>
              <a:latin typeface="Times New Roman" panose="02020603050405020304" pitchFamily="18" charset="0"/>
              <a:cs typeface="Times New Roman" panose="02020603050405020304" pitchFamily="18" charset="0"/>
            </a:endParaRPr>
          </a:p>
        </p:txBody>
      </p:sp>
      <p:pic>
        <p:nvPicPr>
          <p:cNvPr id="12" name="图片 11" descr="图片包含 游戏机, 建筑, 标志, 围栏&#10;&#10;描述已自动生成">
            <a:extLst>
              <a:ext uri="{FF2B5EF4-FFF2-40B4-BE49-F238E27FC236}">
                <a16:creationId xmlns:a16="http://schemas.microsoft.com/office/drawing/2014/main" id="{D5D8661F-D5C3-4039-AC4A-2FA34F74F2C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7339" l="2737" r="98290">
                        <a14:foregroundMark x1="48945" y1="29798" x2="54989" y2="44073"/>
                        <a14:foregroundMark x1="44897" y1="27218" x2="65792" y2="69274"/>
                        <a14:foregroundMark x1="65792" y1="69274" x2="78278" y2="76008"/>
                        <a14:foregroundMark x1="78278" y1="76008" x2="80245" y2="62056"/>
                        <a14:foregroundMark x1="80245" y1="62056" x2="75912" y2="53710"/>
                        <a14:foregroundMark x1="80359" y1="50565" x2="82725" y2="84798"/>
                        <a14:foregroundMark x1="70410" y1="52056" x2="94897" y2="62944"/>
                        <a14:foregroundMark x1="78278" y1="41129" x2="81813" y2="97419"/>
                        <a14:foregroundMark x1="64652" y1="37581" x2="71066" y2="48710"/>
                        <a14:foregroundMark x1="40564" y1="58710" x2="55758" y2="81774"/>
                        <a14:foregroundMark x1="55758" y1="81774" x2="56414" y2="80000"/>
                        <a14:foregroundMark x1="41220" y1="90927" x2="82868" y2="89194"/>
                        <a14:foregroundMark x1="82868" y1="89194" x2="85205" y2="89274"/>
                        <a14:foregroundMark x1="95553" y1="45000" x2="98318" y2="72056"/>
                        <a14:foregroundMark x1="98318" y1="72056" x2="98318" y2="72056"/>
                        <a14:foregroundMark x1="92816" y1="29435" x2="93871" y2="37944"/>
                        <a14:foregroundMark x1="96351" y1="39798" x2="97263" y2="50000"/>
                        <a14:foregroundMark x1="92018" y1="28347" x2="93871" y2="44435"/>
                        <a14:foregroundMark x1="79447" y1="36492" x2="82212" y2="33710"/>
                        <a14:foregroundMark x1="82326" y1="33871" x2="79989" y2="42218"/>
                        <a14:foregroundMark x1="36659" y1="50927" x2="46152" y2="50242"/>
                        <a14:foregroundMark x1="46152" y1="50242" x2="53022" y2="51290"/>
                        <a14:foregroundMark x1="69641" y1="94435" x2="71608" y2="94073"/>
                        <a14:foregroundMark x1="43843" y1="93347" x2="59949" y2="96129"/>
                        <a14:foregroundMark x1="2737" y1="89435" x2="10063" y2="86855"/>
                        <a14:foregroundMark x1="10063" y1="86855" x2="10063" y2="86855"/>
                        <a14:foregroundMark x1="36374" y1="35202" x2="37030" y2="43508"/>
                        <a14:foregroundMark x1="25513" y1="41129" x2="25770" y2="42419"/>
                        <a14:foregroundMark x1="76311" y1="39274" x2="75656" y2="41653"/>
                      </a14:backgroundRemoval>
                    </a14:imgEffect>
                  </a14:imgLayer>
                </a14:imgProps>
              </a:ext>
              <a:ext uri="{28A0092B-C50C-407E-A947-70E740481C1C}">
                <a14:useLocalDpi xmlns:a14="http://schemas.microsoft.com/office/drawing/2010/main" val="0"/>
              </a:ext>
            </a:extLst>
          </a:blip>
          <a:stretch>
            <a:fillRect/>
          </a:stretch>
        </p:blipFill>
        <p:spPr>
          <a:xfrm>
            <a:off x="0" y="6276278"/>
            <a:ext cx="841502" cy="594904"/>
          </a:xfrm>
          <a:prstGeom prst="rect">
            <a:avLst/>
          </a:prstGeom>
        </p:spPr>
      </p:pic>
      <p:sp>
        <p:nvSpPr>
          <p:cNvPr id="5" name="矩形: 圆角 4">
            <a:extLst>
              <a:ext uri="{FF2B5EF4-FFF2-40B4-BE49-F238E27FC236}">
                <a16:creationId xmlns:a16="http://schemas.microsoft.com/office/drawing/2014/main" id="{CB21F009-B885-B3B8-F46B-C381306A2893}"/>
              </a:ext>
            </a:extLst>
          </p:cNvPr>
          <p:cNvSpPr/>
          <p:nvPr/>
        </p:nvSpPr>
        <p:spPr>
          <a:xfrm>
            <a:off x="3880641" y="761913"/>
            <a:ext cx="1344235" cy="461665"/>
          </a:xfrm>
          <a:prstGeom prst="roundRect">
            <a:avLst/>
          </a:prstGeom>
          <a:solidFill>
            <a:schemeClr val="accent4">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上电启动</a:t>
            </a:r>
          </a:p>
        </p:txBody>
      </p:sp>
      <p:sp>
        <p:nvSpPr>
          <p:cNvPr id="6" name="矩形 5">
            <a:extLst>
              <a:ext uri="{FF2B5EF4-FFF2-40B4-BE49-F238E27FC236}">
                <a16:creationId xmlns:a16="http://schemas.microsoft.com/office/drawing/2014/main" id="{C44BC91C-659C-A881-2250-15BBA94DF742}"/>
              </a:ext>
            </a:extLst>
          </p:cNvPr>
          <p:cNvSpPr/>
          <p:nvPr/>
        </p:nvSpPr>
        <p:spPr>
          <a:xfrm>
            <a:off x="3638358" y="1534232"/>
            <a:ext cx="1828800" cy="728133"/>
          </a:xfrm>
          <a:prstGeom prst="rect">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卫星绕地球匀速公转，太阳常亮</a:t>
            </a:r>
          </a:p>
        </p:txBody>
      </p:sp>
      <p:sp>
        <p:nvSpPr>
          <p:cNvPr id="7" name="菱形 6">
            <a:extLst>
              <a:ext uri="{FF2B5EF4-FFF2-40B4-BE49-F238E27FC236}">
                <a16:creationId xmlns:a16="http://schemas.microsoft.com/office/drawing/2014/main" id="{4FF07E4F-C391-CE87-1494-67C0F4819D9A}"/>
              </a:ext>
            </a:extLst>
          </p:cNvPr>
          <p:cNvSpPr/>
          <p:nvPr/>
        </p:nvSpPr>
        <p:spPr>
          <a:xfrm>
            <a:off x="3430924" y="2591778"/>
            <a:ext cx="2243667" cy="728133"/>
          </a:xfrm>
          <a:prstGeom prst="diamond">
            <a:avLst/>
          </a:prstGeom>
          <a:solidFill>
            <a:schemeClr val="accent6">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用户启动</a:t>
            </a:r>
          </a:p>
        </p:txBody>
      </p:sp>
      <p:sp>
        <p:nvSpPr>
          <p:cNvPr id="8" name="矩形 7">
            <a:extLst>
              <a:ext uri="{FF2B5EF4-FFF2-40B4-BE49-F238E27FC236}">
                <a16:creationId xmlns:a16="http://schemas.microsoft.com/office/drawing/2014/main" id="{C1DC23FA-71F9-33B3-EC91-E73B7A58E4D9}"/>
              </a:ext>
            </a:extLst>
          </p:cNvPr>
          <p:cNvSpPr/>
          <p:nvPr/>
        </p:nvSpPr>
        <p:spPr>
          <a:xfrm>
            <a:off x="3638357" y="3743695"/>
            <a:ext cx="1828800" cy="728133"/>
          </a:xfrm>
          <a:prstGeom prst="rect">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姿态初始化，公转速度变慢</a:t>
            </a:r>
          </a:p>
        </p:txBody>
      </p:sp>
      <p:sp>
        <p:nvSpPr>
          <p:cNvPr id="13" name="矩形 12">
            <a:extLst>
              <a:ext uri="{FF2B5EF4-FFF2-40B4-BE49-F238E27FC236}">
                <a16:creationId xmlns:a16="http://schemas.microsoft.com/office/drawing/2014/main" id="{42ED3F85-0B6D-82E8-D654-EF652EB181EB}"/>
              </a:ext>
            </a:extLst>
          </p:cNvPr>
          <p:cNvSpPr/>
          <p:nvPr/>
        </p:nvSpPr>
        <p:spPr>
          <a:xfrm>
            <a:off x="3534640" y="4854665"/>
            <a:ext cx="2036233" cy="728133"/>
          </a:xfrm>
          <a:prstGeom prst="rect">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用户控制帆板旋转</a:t>
            </a:r>
          </a:p>
        </p:txBody>
      </p:sp>
      <p:sp>
        <p:nvSpPr>
          <p:cNvPr id="14" name="菱形 13">
            <a:extLst>
              <a:ext uri="{FF2B5EF4-FFF2-40B4-BE49-F238E27FC236}">
                <a16:creationId xmlns:a16="http://schemas.microsoft.com/office/drawing/2014/main" id="{140DC5DC-5A48-EC7B-BF81-EF662302893E}"/>
              </a:ext>
            </a:extLst>
          </p:cNvPr>
          <p:cNvSpPr/>
          <p:nvPr/>
        </p:nvSpPr>
        <p:spPr>
          <a:xfrm>
            <a:off x="3430922" y="5824008"/>
            <a:ext cx="2243667" cy="858893"/>
          </a:xfrm>
          <a:prstGeom prst="diamond">
            <a:avLst/>
          </a:prstGeom>
          <a:solidFill>
            <a:schemeClr val="accent6">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达成采光效率目标</a:t>
            </a:r>
          </a:p>
        </p:txBody>
      </p:sp>
      <p:sp>
        <p:nvSpPr>
          <p:cNvPr id="15" name="菱形 14">
            <a:extLst>
              <a:ext uri="{FF2B5EF4-FFF2-40B4-BE49-F238E27FC236}">
                <a16:creationId xmlns:a16="http://schemas.microsoft.com/office/drawing/2014/main" id="{F500B71C-C304-D270-4DA3-2ABD64C4D2EA}"/>
              </a:ext>
            </a:extLst>
          </p:cNvPr>
          <p:cNvSpPr/>
          <p:nvPr/>
        </p:nvSpPr>
        <p:spPr>
          <a:xfrm>
            <a:off x="6337299" y="5824009"/>
            <a:ext cx="2243667" cy="858893"/>
          </a:xfrm>
          <a:prstGeom prst="diamond">
            <a:avLst/>
          </a:prstGeom>
          <a:solidFill>
            <a:schemeClr val="accent6">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达到指定时间限制</a:t>
            </a:r>
          </a:p>
        </p:txBody>
      </p:sp>
      <p:cxnSp>
        <p:nvCxnSpPr>
          <p:cNvPr id="18" name="直接箭头连接符 17">
            <a:extLst>
              <a:ext uri="{FF2B5EF4-FFF2-40B4-BE49-F238E27FC236}">
                <a16:creationId xmlns:a16="http://schemas.microsoft.com/office/drawing/2014/main" id="{CC7FE26D-2705-50F1-BC75-E20BE8C20D35}"/>
              </a:ext>
            </a:extLst>
          </p:cNvPr>
          <p:cNvCxnSpPr>
            <a:stCxn id="5" idx="2"/>
            <a:endCxn id="6" idx="0"/>
          </p:cNvCxnSpPr>
          <p:nvPr/>
        </p:nvCxnSpPr>
        <p:spPr>
          <a:xfrm flipH="1">
            <a:off x="4552758" y="1223578"/>
            <a:ext cx="1" cy="3106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B092979-B383-CB3C-2C73-CB6015D49F6E}"/>
              </a:ext>
            </a:extLst>
          </p:cNvPr>
          <p:cNvCxnSpPr>
            <a:cxnSpLocks/>
            <a:stCxn id="6" idx="2"/>
            <a:endCxn id="7" idx="0"/>
          </p:cNvCxnSpPr>
          <p:nvPr/>
        </p:nvCxnSpPr>
        <p:spPr>
          <a:xfrm>
            <a:off x="4552758" y="2262365"/>
            <a:ext cx="0" cy="3294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C7FE26D-2705-50F1-BC75-E20BE8C20D35}"/>
              </a:ext>
            </a:extLst>
          </p:cNvPr>
          <p:cNvCxnSpPr>
            <a:cxnSpLocks/>
            <a:stCxn id="7" idx="2"/>
            <a:endCxn id="8" idx="0"/>
          </p:cNvCxnSpPr>
          <p:nvPr/>
        </p:nvCxnSpPr>
        <p:spPr>
          <a:xfrm flipH="1">
            <a:off x="4552757" y="3319911"/>
            <a:ext cx="1" cy="4237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7EB452C-92F8-63CB-03BF-0813FAFB2F57}"/>
              </a:ext>
            </a:extLst>
          </p:cNvPr>
          <p:cNvSpPr txBox="1"/>
          <p:nvPr/>
        </p:nvSpPr>
        <p:spPr>
          <a:xfrm>
            <a:off x="4552757" y="3288459"/>
            <a:ext cx="84150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是</a:t>
            </a:r>
          </a:p>
        </p:txBody>
      </p:sp>
      <p:cxnSp>
        <p:nvCxnSpPr>
          <p:cNvPr id="29" name="直接箭头连接符 28">
            <a:extLst>
              <a:ext uri="{FF2B5EF4-FFF2-40B4-BE49-F238E27FC236}">
                <a16:creationId xmlns:a16="http://schemas.microsoft.com/office/drawing/2014/main" id="{CC7FE26D-2705-50F1-BC75-E20BE8C20D35}"/>
              </a:ext>
            </a:extLst>
          </p:cNvPr>
          <p:cNvCxnSpPr>
            <a:cxnSpLocks/>
            <a:stCxn id="8" idx="2"/>
            <a:endCxn id="13" idx="0"/>
          </p:cNvCxnSpPr>
          <p:nvPr/>
        </p:nvCxnSpPr>
        <p:spPr>
          <a:xfrm>
            <a:off x="4552757" y="4471828"/>
            <a:ext cx="0" cy="3828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C7FE26D-2705-50F1-BC75-E20BE8C20D35}"/>
              </a:ext>
            </a:extLst>
          </p:cNvPr>
          <p:cNvCxnSpPr>
            <a:cxnSpLocks/>
            <a:stCxn id="13" idx="2"/>
            <a:endCxn id="14" idx="0"/>
          </p:cNvCxnSpPr>
          <p:nvPr/>
        </p:nvCxnSpPr>
        <p:spPr>
          <a:xfrm flipH="1">
            <a:off x="4552756" y="5582798"/>
            <a:ext cx="1" cy="2412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C7FE26D-2705-50F1-BC75-E20BE8C20D35}"/>
              </a:ext>
            </a:extLst>
          </p:cNvPr>
          <p:cNvCxnSpPr>
            <a:cxnSpLocks/>
            <a:stCxn id="14" idx="3"/>
            <a:endCxn id="15" idx="1"/>
          </p:cNvCxnSpPr>
          <p:nvPr/>
        </p:nvCxnSpPr>
        <p:spPr>
          <a:xfrm>
            <a:off x="5674589" y="6253455"/>
            <a:ext cx="6627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924A0EE-3214-825F-0554-400AEEE0786F}"/>
              </a:ext>
            </a:extLst>
          </p:cNvPr>
          <p:cNvSpPr txBox="1"/>
          <p:nvPr/>
        </p:nvSpPr>
        <p:spPr>
          <a:xfrm>
            <a:off x="5774265" y="5843855"/>
            <a:ext cx="84150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否</a:t>
            </a:r>
          </a:p>
        </p:txBody>
      </p:sp>
      <p:cxnSp>
        <p:nvCxnSpPr>
          <p:cNvPr id="42" name="连接符: 肘形 41">
            <a:extLst>
              <a:ext uri="{FF2B5EF4-FFF2-40B4-BE49-F238E27FC236}">
                <a16:creationId xmlns:a16="http://schemas.microsoft.com/office/drawing/2014/main" id="{C56C8F77-7922-B0EE-8C96-63FB291617EF}"/>
              </a:ext>
            </a:extLst>
          </p:cNvPr>
          <p:cNvCxnSpPr>
            <a:stCxn id="15" idx="0"/>
            <a:endCxn id="13" idx="3"/>
          </p:cNvCxnSpPr>
          <p:nvPr/>
        </p:nvCxnSpPr>
        <p:spPr>
          <a:xfrm rot="16200000" flipV="1">
            <a:off x="6212365" y="4577241"/>
            <a:ext cx="605277" cy="18882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1A941D00-0DB5-B6E1-E581-8629405DA44D}"/>
              </a:ext>
            </a:extLst>
          </p:cNvPr>
          <p:cNvCxnSpPr>
            <a:cxnSpLocks/>
            <a:stCxn id="15" idx="3"/>
            <a:endCxn id="6" idx="3"/>
          </p:cNvCxnSpPr>
          <p:nvPr/>
        </p:nvCxnSpPr>
        <p:spPr>
          <a:xfrm flipH="1" flipV="1">
            <a:off x="5467158" y="1898299"/>
            <a:ext cx="3113808" cy="4355157"/>
          </a:xfrm>
          <a:prstGeom prst="bentConnector3">
            <a:avLst>
              <a:gd name="adj1" fmla="val -734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0027C433-78F0-C1F4-3BDD-EA3B119185DF}"/>
              </a:ext>
            </a:extLst>
          </p:cNvPr>
          <p:cNvCxnSpPr>
            <a:cxnSpLocks/>
            <a:stCxn id="7" idx="3"/>
            <a:endCxn id="6" idx="3"/>
          </p:cNvCxnSpPr>
          <p:nvPr/>
        </p:nvCxnSpPr>
        <p:spPr>
          <a:xfrm flipH="1" flipV="1">
            <a:off x="5467158" y="1898299"/>
            <a:ext cx="207433" cy="1057546"/>
          </a:xfrm>
          <a:prstGeom prst="bentConnector3">
            <a:avLst>
              <a:gd name="adj1" fmla="val -1102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卷形: 垂直 48">
            <a:extLst>
              <a:ext uri="{FF2B5EF4-FFF2-40B4-BE49-F238E27FC236}">
                <a16:creationId xmlns:a16="http://schemas.microsoft.com/office/drawing/2014/main" id="{D5B7E1E6-AF06-C428-2AFC-1377084408B0}"/>
              </a:ext>
            </a:extLst>
          </p:cNvPr>
          <p:cNvSpPr/>
          <p:nvPr/>
        </p:nvSpPr>
        <p:spPr>
          <a:xfrm>
            <a:off x="76663" y="4306211"/>
            <a:ext cx="2840954" cy="1825039"/>
          </a:xfrm>
          <a:prstGeom prst="verticalScroll">
            <a:avLst>
              <a:gd name="adj" fmla="val 9717"/>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通过卫星上的</a:t>
            </a:r>
            <a:r>
              <a:rPr lang="en-US" altLang="zh-CN" dirty="0">
                <a:solidFill>
                  <a:schemeClr val="tx1"/>
                </a:solidFill>
                <a:latin typeface="黑体" panose="02010609060101010101" pitchFamily="49" charset="-122"/>
                <a:ea typeface="黑体" panose="02010609060101010101" pitchFamily="49" charset="-122"/>
              </a:rPr>
              <a:t>LED</a:t>
            </a:r>
            <a:r>
              <a:rPr lang="zh-CN" altLang="en-US" dirty="0">
                <a:solidFill>
                  <a:schemeClr val="tx1"/>
                </a:solidFill>
                <a:latin typeface="黑体" panose="02010609060101010101" pitchFamily="49" charset="-122"/>
                <a:ea typeface="黑体" panose="02010609060101010101" pitchFamily="49" charset="-122"/>
              </a:rPr>
              <a:t>亮度、采光效率指示条实时给予用户反馈</a:t>
            </a:r>
          </a:p>
        </p:txBody>
      </p:sp>
      <p:cxnSp>
        <p:nvCxnSpPr>
          <p:cNvPr id="51" name="直接连接符 50">
            <a:extLst>
              <a:ext uri="{FF2B5EF4-FFF2-40B4-BE49-F238E27FC236}">
                <a16:creationId xmlns:a16="http://schemas.microsoft.com/office/drawing/2014/main" id="{70CB90A8-8BC3-DBFF-C3AD-828EC25514C5}"/>
              </a:ext>
            </a:extLst>
          </p:cNvPr>
          <p:cNvCxnSpPr>
            <a:stCxn id="49" idx="3"/>
            <a:endCxn id="13" idx="1"/>
          </p:cNvCxnSpPr>
          <p:nvPr/>
        </p:nvCxnSpPr>
        <p:spPr>
          <a:xfrm>
            <a:off x="2740278" y="5218731"/>
            <a:ext cx="794362" cy="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AE0AC00-A3B7-9B98-C097-9F4860E4C6B8}"/>
              </a:ext>
            </a:extLst>
          </p:cNvPr>
          <p:cNvSpPr txBox="1"/>
          <p:nvPr/>
        </p:nvSpPr>
        <p:spPr>
          <a:xfrm>
            <a:off x="5954923" y="2262365"/>
            <a:ext cx="84150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否</a:t>
            </a:r>
          </a:p>
        </p:txBody>
      </p:sp>
      <p:sp>
        <p:nvSpPr>
          <p:cNvPr id="53" name="文本框 27">
            <a:extLst>
              <a:ext uri="{FF2B5EF4-FFF2-40B4-BE49-F238E27FC236}">
                <a16:creationId xmlns:a16="http://schemas.microsoft.com/office/drawing/2014/main" id="{67EB452C-92F8-63CB-03BF-0813FAFB2F57}"/>
              </a:ext>
            </a:extLst>
          </p:cNvPr>
          <p:cNvSpPr txBox="1"/>
          <p:nvPr/>
        </p:nvSpPr>
        <p:spPr>
          <a:xfrm>
            <a:off x="8343900" y="3923095"/>
            <a:ext cx="84150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黑体" panose="02010609060101010101" pitchFamily="49" charset="-122"/>
                <a:ea typeface="黑体" panose="02010609060101010101" pitchFamily="49" charset="-122"/>
              </a:rPr>
              <a:t>是</a:t>
            </a:r>
          </a:p>
        </p:txBody>
      </p:sp>
      <p:sp>
        <p:nvSpPr>
          <p:cNvPr id="54" name="文本框 27">
            <a:extLst>
              <a:ext uri="{FF2B5EF4-FFF2-40B4-BE49-F238E27FC236}">
                <a16:creationId xmlns:a16="http://schemas.microsoft.com/office/drawing/2014/main" id="{11659502-F30D-031F-F5D4-FC9E0527BCA1}"/>
              </a:ext>
            </a:extLst>
          </p:cNvPr>
          <p:cNvSpPr txBox="1"/>
          <p:nvPr/>
        </p:nvSpPr>
        <p:spPr>
          <a:xfrm>
            <a:off x="7459132" y="5294139"/>
            <a:ext cx="84150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latin typeface="黑体" panose="02010609060101010101" pitchFamily="49" charset="-122"/>
                <a:ea typeface="黑体" panose="02010609060101010101" pitchFamily="49" charset="-122"/>
              </a:rPr>
              <a:t>否</a:t>
            </a:r>
          </a:p>
        </p:txBody>
      </p:sp>
      <p:sp>
        <p:nvSpPr>
          <p:cNvPr id="57" name="文本框 56">
            <a:extLst>
              <a:ext uri="{FF2B5EF4-FFF2-40B4-BE49-F238E27FC236}">
                <a16:creationId xmlns:a16="http://schemas.microsoft.com/office/drawing/2014/main" id="{DA068FF1-8419-DB11-FE3A-DB74E795758E}"/>
              </a:ext>
            </a:extLst>
          </p:cNvPr>
          <p:cNvSpPr txBox="1"/>
          <p:nvPr/>
        </p:nvSpPr>
        <p:spPr>
          <a:xfrm>
            <a:off x="252881" y="1336562"/>
            <a:ext cx="2664736" cy="2120902"/>
          </a:xfrm>
          <a:prstGeom prst="rect">
            <a:avLst/>
          </a:prstGeom>
          <a:noFill/>
        </p:spPr>
        <p:txBody>
          <a:bodyPr wrap="square">
            <a:spAutoFit/>
          </a:bodyPr>
          <a:lstStyle/>
          <a:p>
            <a:pPr indent="304800" algn="just">
              <a:lnSpc>
                <a:spcPct val="150000"/>
              </a:lnSpc>
            </a:pPr>
            <a:r>
              <a:rPr lang="zh-CN" altLang="zh-CN" sz="1800" kern="100" dirty="0">
                <a:solidFill>
                  <a:srgbClr val="3F4A54"/>
                </a:solidFill>
                <a:effectLst/>
                <a:latin typeface="微软雅黑" panose="020B0503020204020204" pitchFamily="34" charset="-122"/>
                <a:ea typeface="微软雅黑" panose="020B0503020204020204" pitchFamily="34" charset="-122"/>
              </a:rPr>
              <a:t>互动设计的目的在于提高观众的</a:t>
            </a:r>
            <a:r>
              <a:rPr lang="zh-CN" altLang="zh-CN" sz="1800" kern="100" dirty="0">
                <a:solidFill>
                  <a:srgbClr val="7030A0"/>
                </a:solidFill>
                <a:effectLst/>
                <a:latin typeface="微软雅黑" panose="020B0503020204020204" pitchFamily="34" charset="-122"/>
                <a:ea typeface="微软雅黑" panose="020B0503020204020204" pitchFamily="34" charset="-122"/>
              </a:rPr>
              <a:t>参与度</a:t>
            </a:r>
            <a:r>
              <a:rPr lang="zh-CN" altLang="zh-CN" sz="1800" kern="100" dirty="0">
                <a:solidFill>
                  <a:srgbClr val="3F4A54"/>
                </a:solidFill>
                <a:effectLst/>
                <a:latin typeface="微软雅黑" panose="020B0503020204020204" pitchFamily="34" charset="-122"/>
                <a:ea typeface="微软雅黑" panose="020B0503020204020204" pitchFamily="34" charset="-122"/>
              </a:rPr>
              <a:t>和</a:t>
            </a:r>
            <a:r>
              <a:rPr lang="zh-CN" altLang="zh-CN" sz="1800" kern="100" dirty="0">
                <a:solidFill>
                  <a:srgbClr val="7030A0"/>
                </a:solidFill>
                <a:effectLst/>
                <a:latin typeface="微软雅黑" panose="020B0503020204020204" pitchFamily="34" charset="-122"/>
                <a:ea typeface="微软雅黑" panose="020B0503020204020204" pitchFamily="34" charset="-122"/>
              </a:rPr>
              <a:t>体验感</a:t>
            </a:r>
            <a:r>
              <a:rPr lang="zh-CN" altLang="zh-CN" sz="1800" kern="100" dirty="0">
                <a:solidFill>
                  <a:srgbClr val="3F4A54"/>
                </a:solidFill>
                <a:effectLst/>
                <a:latin typeface="微软雅黑" panose="020B0503020204020204" pitchFamily="34" charset="-122"/>
                <a:ea typeface="微软雅黑" panose="020B0503020204020204" pitchFamily="34" charset="-122"/>
              </a:rPr>
              <a:t>，使得观众能够更好地理解卫星对日定向的具体过程。</a:t>
            </a:r>
          </a:p>
        </p:txBody>
      </p:sp>
    </p:spTree>
    <p:extLst>
      <p:ext uri="{BB962C8B-B14F-4D97-AF65-F5344CB8AC3E}">
        <p14:creationId xmlns:p14="http://schemas.microsoft.com/office/powerpoint/2010/main" val="35643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1000"/>
                                        <p:tgtEl>
                                          <p:spTgt spid="52"/>
                                        </p:tgtEl>
                                      </p:cBhvr>
                                    </p:animEffect>
                                    <p:anim calcmode="lin" valueType="num">
                                      <p:cBhvr>
                                        <p:cTn id="37" dur="1000" fill="hold"/>
                                        <p:tgtEl>
                                          <p:spTgt spid="52"/>
                                        </p:tgtEl>
                                        <p:attrNameLst>
                                          <p:attrName>ppt_x</p:attrName>
                                        </p:attrNameLst>
                                      </p:cBhvr>
                                      <p:tavLst>
                                        <p:tav tm="0">
                                          <p:val>
                                            <p:strVal val="#ppt_x"/>
                                          </p:val>
                                        </p:tav>
                                        <p:tav tm="100000">
                                          <p:val>
                                            <p:strVal val="#ppt_x"/>
                                          </p:val>
                                        </p:tav>
                                      </p:tavLst>
                                    </p:anim>
                                    <p:anim calcmode="lin" valueType="num">
                                      <p:cBhvr>
                                        <p:cTn id="38" dur="1000" fill="hold"/>
                                        <p:tgtEl>
                                          <p:spTgt spid="5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1000"/>
                                        <p:tgtEl>
                                          <p:spTgt spid="48"/>
                                        </p:tgtEl>
                                      </p:cBhvr>
                                    </p:animEffect>
                                    <p:anim calcmode="lin" valueType="num">
                                      <p:cBhvr>
                                        <p:cTn id="42" dur="1000" fill="hold"/>
                                        <p:tgtEl>
                                          <p:spTgt spid="48"/>
                                        </p:tgtEl>
                                        <p:attrNameLst>
                                          <p:attrName>ppt_x</p:attrName>
                                        </p:attrNameLst>
                                      </p:cBhvr>
                                      <p:tavLst>
                                        <p:tav tm="0">
                                          <p:val>
                                            <p:strVal val="#ppt_x"/>
                                          </p:val>
                                        </p:tav>
                                        <p:tav tm="100000">
                                          <p:val>
                                            <p:strVal val="#ppt_x"/>
                                          </p:val>
                                        </p:tav>
                                      </p:tavLst>
                                    </p:anim>
                                    <p:anim calcmode="lin" valueType="num">
                                      <p:cBhvr>
                                        <p:cTn id="4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1000"/>
                                        <p:tgtEl>
                                          <p:spTgt spid="49"/>
                                        </p:tgtEl>
                                      </p:cBhvr>
                                    </p:animEffect>
                                    <p:anim calcmode="lin" valueType="num">
                                      <p:cBhvr>
                                        <p:cTn id="76" dur="1000" fill="hold"/>
                                        <p:tgtEl>
                                          <p:spTgt spid="49"/>
                                        </p:tgtEl>
                                        <p:attrNameLst>
                                          <p:attrName>ppt_x</p:attrName>
                                        </p:attrNameLst>
                                      </p:cBhvr>
                                      <p:tavLst>
                                        <p:tav tm="0">
                                          <p:val>
                                            <p:strVal val="#ppt_x"/>
                                          </p:val>
                                        </p:tav>
                                        <p:tav tm="100000">
                                          <p:val>
                                            <p:strVal val="#ppt_x"/>
                                          </p:val>
                                        </p:tav>
                                      </p:tavLst>
                                    </p:anim>
                                    <p:anim calcmode="lin" valueType="num">
                                      <p:cBhvr>
                                        <p:cTn id="77" dur="1000" fill="hold"/>
                                        <p:tgtEl>
                                          <p:spTgt spid="4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1000"/>
                                        <p:tgtEl>
                                          <p:spTgt spid="51"/>
                                        </p:tgtEl>
                                      </p:cBhvr>
                                    </p:animEffect>
                                    <p:anim calcmode="lin" valueType="num">
                                      <p:cBhvr>
                                        <p:cTn id="81" dur="1000" fill="hold"/>
                                        <p:tgtEl>
                                          <p:spTgt spid="51"/>
                                        </p:tgtEl>
                                        <p:attrNameLst>
                                          <p:attrName>ppt_x</p:attrName>
                                        </p:attrNameLst>
                                      </p:cBhvr>
                                      <p:tavLst>
                                        <p:tav tm="0">
                                          <p:val>
                                            <p:strVal val="#ppt_x"/>
                                          </p:val>
                                        </p:tav>
                                        <p:tav tm="100000">
                                          <p:val>
                                            <p:strVal val="#ppt_x"/>
                                          </p:val>
                                        </p:tav>
                                      </p:tavLst>
                                    </p:anim>
                                    <p:anim calcmode="lin" valueType="num">
                                      <p:cBhvr>
                                        <p:cTn id="8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1000"/>
                                        <p:tgtEl>
                                          <p:spTgt spid="37"/>
                                        </p:tgtEl>
                                      </p:cBhvr>
                                    </p:animEffect>
                                    <p:anim calcmode="lin" valueType="num">
                                      <p:cBhvr>
                                        <p:cTn id="100" dur="1000" fill="hold"/>
                                        <p:tgtEl>
                                          <p:spTgt spid="37"/>
                                        </p:tgtEl>
                                        <p:attrNameLst>
                                          <p:attrName>ppt_x</p:attrName>
                                        </p:attrNameLst>
                                      </p:cBhvr>
                                      <p:tavLst>
                                        <p:tav tm="0">
                                          <p:val>
                                            <p:strVal val="#ppt_x"/>
                                          </p:val>
                                        </p:tav>
                                        <p:tav tm="100000">
                                          <p:val>
                                            <p:strVal val="#ppt_x"/>
                                          </p:val>
                                        </p:tav>
                                      </p:tavLst>
                                    </p:anim>
                                    <p:anim calcmode="lin" valueType="num">
                                      <p:cBhvr>
                                        <p:cTn id="101" dur="1000" fill="hold"/>
                                        <p:tgtEl>
                                          <p:spTgt spid="3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1000"/>
                                        <p:tgtEl>
                                          <p:spTgt spid="40"/>
                                        </p:tgtEl>
                                      </p:cBhvr>
                                    </p:animEffect>
                                    <p:anim calcmode="lin" valueType="num">
                                      <p:cBhvr>
                                        <p:cTn id="105" dur="1000" fill="hold"/>
                                        <p:tgtEl>
                                          <p:spTgt spid="40"/>
                                        </p:tgtEl>
                                        <p:attrNameLst>
                                          <p:attrName>ppt_x</p:attrName>
                                        </p:attrNameLst>
                                      </p:cBhvr>
                                      <p:tavLst>
                                        <p:tav tm="0">
                                          <p:val>
                                            <p:strVal val="#ppt_x"/>
                                          </p:val>
                                        </p:tav>
                                        <p:tav tm="100000">
                                          <p:val>
                                            <p:strVal val="#ppt_x"/>
                                          </p:val>
                                        </p:tav>
                                      </p:tavLst>
                                    </p:anim>
                                    <p:anim calcmode="lin" valueType="num">
                                      <p:cBhvr>
                                        <p:cTn id="106" dur="1000" fill="hold"/>
                                        <p:tgtEl>
                                          <p:spTgt spid="4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1000"/>
                                        <p:tgtEl>
                                          <p:spTgt spid="15"/>
                                        </p:tgtEl>
                                      </p:cBhvr>
                                    </p:animEffect>
                                    <p:anim calcmode="lin" valueType="num">
                                      <p:cBhvr>
                                        <p:cTn id="110" dur="1000" fill="hold"/>
                                        <p:tgtEl>
                                          <p:spTgt spid="15"/>
                                        </p:tgtEl>
                                        <p:attrNameLst>
                                          <p:attrName>ppt_x</p:attrName>
                                        </p:attrNameLst>
                                      </p:cBhvr>
                                      <p:tavLst>
                                        <p:tav tm="0">
                                          <p:val>
                                            <p:strVal val="#ppt_x"/>
                                          </p:val>
                                        </p:tav>
                                        <p:tav tm="100000">
                                          <p:val>
                                            <p:strVal val="#ppt_x"/>
                                          </p:val>
                                        </p:tav>
                                      </p:tavLst>
                                    </p:anim>
                                    <p:anim calcmode="lin" valueType="num">
                                      <p:cBhvr>
                                        <p:cTn id="111" dur="1000" fill="hold"/>
                                        <p:tgtEl>
                                          <p:spTgt spid="1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fade">
                                      <p:cBhvr>
                                        <p:cTn id="114" dur="1000"/>
                                        <p:tgtEl>
                                          <p:spTgt spid="54"/>
                                        </p:tgtEl>
                                      </p:cBhvr>
                                    </p:animEffect>
                                    <p:anim calcmode="lin" valueType="num">
                                      <p:cBhvr>
                                        <p:cTn id="115" dur="1000" fill="hold"/>
                                        <p:tgtEl>
                                          <p:spTgt spid="54"/>
                                        </p:tgtEl>
                                        <p:attrNameLst>
                                          <p:attrName>ppt_x</p:attrName>
                                        </p:attrNameLst>
                                      </p:cBhvr>
                                      <p:tavLst>
                                        <p:tav tm="0">
                                          <p:val>
                                            <p:strVal val="#ppt_x"/>
                                          </p:val>
                                        </p:tav>
                                        <p:tav tm="100000">
                                          <p:val>
                                            <p:strVal val="#ppt_x"/>
                                          </p:val>
                                        </p:tav>
                                      </p:tavLst>
                                    </p:anim>
                                    <p:anim calcmode="lin" valueType="num">
                                      <p:cBhvr>
                                        <p:cTn id="116" dur="1000" fill="hold"/>
                                        <p:tgtEl>
                                          <p:spTgt spid="54"/>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1000"/>
                                        <p:tgtEl>
                                          <p:spTgt spid="42"/>
                                        </p:tgtEl>
                                      </p:cBhvr>
                                    </p:animEffect>
                                    <p:anim calcmode="lin" valueType="num">
                                      <p:cBhvr>
                                        <p:cTn id="120" dur="1000" fill="hold"/>
                                        <p:tgtEl>
                                          <p:spTgt spid="42"/>
                                        </p:tgtEl>
                                        <p:attrNameLst>
                                          <p:attrName>ppt_x</p:attrName>
                                        </p:attrNameLst>
                                      </p:cBhvr>
                                      <p:tavLst>
                                        <p:tav tm="0">
                                          <p:val>
                                            <p:strVal val="#ppt_x"/>
                                          </p:val>
                                        </p:tav>
                                        <p:tav tm="100000">
                                          <p:val>
                                            <p:strVal val="#ppt_x"/>
                                          </p:val>
                                        </p:tav>
                                      </p:tavLst>
                                    </p:anim>
                                    <p:anim calcmode="lin" valueType="num">
                                      <p:cBhvr>
                                        <p:cTn id="1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1000"/>
                                        <p:tgtEl>
                                          <p:spTgt spid="53"/>
                                        </p:tgtEl>
                                      </p:cBhvr>
                                    </p:animEffect>
                                    <p:anim calcmode="lin" valueType="num">
                                      <p:cBhvr>
                                        <p:cTn id="127" dur="1000" fill="hold"/>
                                        <p:tgtEl>
                                          <p:spTgt spid="53"/>
                                        </p:tgtEl>
                                        <p:attrNameLst>
                                          <p:attrName>ppt_x</p:attrName>
                                        </p:attrNameLst>
                                      </p:cBhvr>
                                      <p:tavLst>
                                        <p:tav tm="0">
                                          <p:val>
                                            <p:strVal val="#ppt_x"/>
                                          </p:val>
                                        </p:tav>
                                        <p:tav tm="100000">
                                          <p:val>
                                            <p:strVal val="#ppt_x"/>
                                          </p:val>
                                        </p:tav>
                                      </p:tavLst>
                                    </p:anim>
                                    <p:anim calcmode="lin" valueType="num">
                                      <p:cBhvr>
                                        <p:cTn id="128" dur="1000" fill="hold"/>
                                        <p:tgtEl>
                                          <p:spTgt spid="53"/>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1000"/>
                                        <p:tgtEl>
                                          <p:spTgt spid="44"/>
                                        </p:tgtEl>
                                      </p:cBhvr>
                                    </p:animEffect>
                                    <p:anim calcmode="lin" valueType="num">
                                      <p:cBhvr>
                                        <p:cTn id="132" dur="1000" fill="hold"/>
                                        <p:tgtEl>
                                          <p:spTgt spid="44"/>
                                        </p:tgtEl>
                                        <p:attrNameLst>
                                          <p:attrName>ppt_x</p:attrName>
                                        </p:attrNameLst>
                                      </p:cBhvr>
                                      <p:tavLst>
                                        <p:tav tm="0">
                                          <p:val>
                                            <p:strVal val="#ppt_x"/>
                                          </p:val>
                                        </p:tav>
                                        <p:tav tm="100000">
                                          <p:val>
                                            <p:strVal val="#ppt_x"/>
                                          </p:val>
                                        </p:tav>
                                      </p:tavLst>
                                    </p:anim>
                                    <p:anim calcmode="lin" valueType="num">
                                      <p:cBhvr>
                                        <p:cTn id="13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animBg="1"/>
      <p:bldP spid="14" grpId="0" animBg="1"/>
      <p:bldP spid="15" grpId="0" animBg="1"/>
      <p:bldP spid="28" grpId="0"/>
      <p:bldP spid="40" grpId="0"/>
      <p:bldP spid="49" grpId="0" animBg="1"/>
      <p:bldP spid="52" grpId="0"/>
      <p:bldP spid="53" grpId="0"/>
      <p:bldP spid="54"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20171</TotalTime>
  <Words>326</Words>
  <Application>Microsoft Office PowerPoint</Application>
  <PresentationFormat>全屏显示(4:3)</PresentationFormat>
  <Paragraphs>48</Paragraphs>
  <Slides>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等线</vt:lpstr>
      <vt:lpstr>黑体</vt:lpstr>
      <vt:lpstr>华文隶书</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面向FPGA的高吞吐ECC设计实现</dc:title>
  <dc:creator>X Z</dc:creator>
  <cp:lastModifiedBy>Simon</cp:lastModifiedBy>
  <cp:revision>1542</cp:revision>
  <dcterms:created xsi:type="dcterms:W3CDTF">2021-12-08T07:59:57Z</dcterms:created>
  <dcterms:modified xsi:type="dcterms:W3CDTF">2024-06-23T12:56:21Z</dcterms:modified>
</cp:coreProperties>
</file>