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1875" r:id="rId2"/>
    <p:sldId id="1876" r:id="rId3"/>
    <p:sldId id="1890" r:id="rId4"/>
    <p:sldId id="1889" r:id="rId5"/>
    <p:sldId id="187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 xiao" initials="Xx" lastIdx="15" clrIdx="0">
    <p:extLst>
      <p:ext uri="{19B8F6BF-5375-455C-9EA6-DF929625EA0E}">
        <p15:presenceInfo xmlns:p15="http://schemas.microsoft.com/office/powerpoint/2012/main" userId="137e869ccd9bbcbb" providerId="Windows Live"/>
      </p:ext>
    </p:extLst>
  </p:cmAuthor>
  <p:cmAuthor id="2" name="tsao vickie" initials="tv" lastIdx="4" clrIdx="1">
    <p:extLst>
      <p:ext uri="{19B8F6BF-5375-455C-9EA6-DF929625EA0E}">
        <p15:presenceInfo xmlns:p15="http://schemas.microsoft.com/office/powerpoint/2012/main" userId="d01b61d1abed3a16" providerId="Windows Live"/>
      </p:ext>
    </p:extLst>
  </p:cmAuthor>
  <p:cmAuthor id="3" name="huang anqi" initials="ha" lastIdx="3" clrIdx="2">
    <p:extLst>
      <p:ext uri="{19B8F6BF-5375-455C-9EA6-DF929625EA0E}">
        <p15:presenceInfo xmlns:p15="http://schemas.microsoft.com/office/powerpoint/2012/main" userId="73cddac68aa62c34" providerId="Windows Live"/>
      </p:ext>
    </p:extLst>
  </p:cmAuthor>
  <p:cmAuthor id="4" name="Z X" initials="ZX" lastIdx="1" clrIdx="3">
    <p:extLst>
      <p:ext uri="{19B8F6BF-5375-455C-9EA6-DF929625EA0E}">
        <p15:presenceInfo xmlns:p15="http://schemas.microsoft.com/office/powerpoint/2012/main" userId="3651383eb07006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060"/>
    <a:srgbClr val="BDD0E9"/>
    <a:srgbClr val="92D050"/>
    <a:srgbClr val="7EFFFF"/>
    <a:srgbClr val="FFC000"/>
    <a:srgbClr val="FF8B8B"/>
    <a:srgbClr val="F8F3FB"/>
    <a:srgbClr val="EADCF4"/>
    <a:srgbClr val="CFA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9" autoAdjust="0"/>
    <p:restoredTop sz="95504" autoAdjust="0"/>
  </p:normalViewPr>
  <p:slideViewPr>
    <p:cSldViewPr snapToGrid="0">
      <p:cViewPr varScale="1">
        <p:scale>
          <a:sx n="119" d="100"/>
          <a:sy n="119" d="100"/>
        </p:scale>
        <p:origin x="176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E9A43-10DD-4584-BC90-AB082378A064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19C06-7DCF-4578-B940-EF4550412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459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517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490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394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79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3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60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56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91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102E3DC-F751-4D51-8EB1-3BE078721F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018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7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5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2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24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4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43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7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9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FC8F3-1C22-485B-8707-3421682F62E4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80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4E6A52A-9D59-4957-AEBE-6E39642D0F93}"/>
              </a:ext>
            </a:extLst>
          </p:cNvPr>
          <p:cNvSpPr txBox="1"/>
          <p:nvPr/>
        </p:nvSpPr>
        <p:spPr>
          <a:xfrm>
            <a:off x="1843700" y="1785287"/>
            <a:ext cx="4052455" cy="3226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1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一、选题背景</a:t>
            </a:r>
            <a:endParaRPr lang="en-US" altLang="zh-CN" sz="2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1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二、展品选题</a:t>
            </a:r>
          </a:p>
          <a:p>
            <a:pPr>
              <a:lnSpc>
                <a:spcPct val="200000"/>
              </a:lnSpc>
            </a:pP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三、设计任务书</a:t>
            </a:r>
          </a:p>
          <a:p>
            <a:pPr>
              <a:lnSpc>
                <a:spcPct val="200000"/>
              </a:lnSpc>
            </a:pPr>
            <a:r>
              <a:rPr lang="zh-CN" altLang="en-US" sz="21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四、概念（功能）设计</a:t>
            </a:r>
            <a:endParaRPr lang="en-US" altLang="zh-CN" sz="2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1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五、原理方案设计</a:t>
            </a:r>
            <a:endParaRPr lang="en-US" altLang="zh-CN" sz="2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5AB2E6-9047-417B-BDCB-CB116AFCCDAA}"/>
              </a:ext>
            </a:extLst>
          </p:cNvPr>
          <p:cNvSpPr txBox="1"/>
          <p:nvPr/>
        </p:nvSpPr>
        <p:spPr>
          <a:xfrm>
            <a:off x="948115" y="946454"/>
            <a:ext cx="123848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5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目录</a:t>
            </a:r>
            <a:endParaRPr lang="en-US" altLang="zh-CN" sz="405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5096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B5FD26-B829-4049-9783-87D41B7249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CFA4F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5059" y="35957"/>
            <a:ext cx="1899891" cy="586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490608-2A62-4F64-9978-75EFC495C920}"/>
              </a:ext>
            </a:extLst>
          </p:cNvPr>
          <p:cNvSpPr txBox="1"/>
          <p:nvPr/>
        </p:nvSpPr>
        <p:spPr>
          <a:xfrm>
            <a:off x="107658" y="100490"/>
            <a:ext cx="344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三、展品设计（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页）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E6A3151-1C57-41DE-8F62-0E0DF1BF43E1}"/>
              </a:ext>
            </a:extLst>
          </p:cNvPr>
          <p:cNvCxnSpPr/>
          <p:nvPr/>
        </p:nvCxnSpPr>
        <p:spPr>
          <a:xfrm>
            <a:off x="4381" y="620744"/>
            <a:ext cx="9134856" cy="0"/>
          </a:xfrm>
          <a:prstGeom prst="line">
            <a:avLst/>
          </a:prstGeom>
          <a:ln w="12700">
            <a:gradFill>
              <a:gsLst>
                <a:gs pos="0">
                  <a:srgbClr val="703881"/>
                </a:gs>
                <a:gs pos="74000">
                  <a:srgbClr val="DA3C7F"/>
                </a:gs>
                <a:gs pos="83000">
                  <a:srgbClr val="DA3C7F"/>
                </a:gs>
                <a:gs pos="100000">
                  <a:srgbClr val="DA3C7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D71A1F4-43BA-410D-A38D-A0BE6E181CD9}"/>
              </a:ext>
            </a:extLst>
          </p:cNvPr>
          <p:cNvSpPr txBox="1"/>
          <p:nvPr/>
        </p:nvSpPr>
        <p:spPr>
          <a:xfrm>
            <a:off x="295574" y="892058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展品总体设计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初步建模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1" dirty="0"/>
          </a:p>
        </p:txBody>
      </p:sp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ADC07E23-44F4-45BB-8334-CC9D0BC488F9}"/>
              </a:ext>
            </a:extLst>
          </p:cNvPr>
          <p:cNvSpPr txBox="1">
            <a:spLocks/>
          </p:cNvSpPr>
          <p:nvPr/>
        </p:nvSpPr>
        <p:spPr>
          <a:xfrm>
            <a:off x="7543800" y="6590318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2B66E-5282-44E8-95AE-033BDD61E3D5}" type="slidenum">
              <a:rPr lang="zh-CN" alt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 descr="图片包含 游戏机, 建筑, 标志, 围栏&#10;&#10;描述已自动生成">
            <a:extLst>
              <a:ext uri="{FF2B5EF4-FFF2-40B4-BE49-F238E27FC236}">
                <a16:creationId xmlns:a16="http://schemas.microsoft.com/office/drawing/2014/main" id="{757DDDB3-E10E-4E82-B923-F392CEB341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39" l="2737" r="98290">
                        <a14:foregroundMark x1="48945" y1="29798" x2="54989" y2="44073"/>
                        <a14:foregroundMark x1="44897" y1="27218" x2="65792" y2="69274"/>
                        <a14:foregroundMark x1="65792" y1="69274" x2="78278" y2="76008"/>
                        <a14:foregroundMark x1="78278" y1="76008" x2="80245" y2="62056"/>
                        <a14:foregroundMark x1="80245" y1="62056" x2="75912" y2="53710"/>
                        <a14:foregroundMark x1="80359" y1="50565" x2="82725" y2="84798"/>
                        <a14:foregroundMark x1="70410" y1="52056" x2="94897" y2="62944"/>
                        <a14:foregroundMark x1="78278" y1="41129" x2="81813" y2="97419"/>
                        <a14:foregroundMark x1="64652" y1="37581" x2="71066" y2="48710"/>
                        <a14:foregroundMark x1="40564" y1="58710" x2="55758" y2="81774"/>
                        <a14:foregroundMark x1="55758" y1="81774" x2="56414" y2="80000"/>
                        <a14:foregroundMark x1="41220" y1="90927" x2="82868" y2="89194"/>
                        <a14:foregroundMark x1="82868" y1="89194" x2="85205" y2="89274"/>
                        <a14:foregroundMark x1="95553" y1="45000" x2="98318" y2="72056"/>
                        <a14:foregroundMark x1="98318" y1="72056" x2="98318" y2="72056"/>
                        <a14:foregroundMark x1="92816" y1="29435" x2="93871" y2="37944"/>
                        <a14:foregroundMark x1="96351" y1="39798" x2="97263" y2="50000"/>
                        <a14:foregroundMark x1="92018" y1="28347" x2="93871" y2="44435"/>
                        <a14:foregroundMark x1="79447" y1="36492" x2="82212" y2="33710"/>
                        <a14:foregroundMark x1="82326" y1="33871" x2="79989" y2="42218"/>
                        <a14:foregroundMark x1="36659" y1="50927" x2="46152" y2="50242"/>
                        <a14:foregroundMark x1="46152" y1="50242" x2="53022" y2="51290"/>
                        <a14:foregroundMark x1="69641" y1="94435" x2="71608" y2="94073"/>
                        <a14:foregroundMark x1="43843" y1="93347" x2="59949" y2="96129"/>
                        <a14:foregroundMark x1="2737" y1="89435" x2="10063" y2="86855"/>
                        <a14:foregroundMark x1="10063" y1="86855" x2="10063" y2="86855"/>
                        <a14:foregroundMark x1="36374" y1="35202" x2="37030" y2="43508"/>
                        <a14:foregroundMark x1="25513" y1="41129" x2="25770" y2="42419"/>
                        <a14:foregroundMark x1="76311" y1="39274" x2="75656" y2="4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096"/>
            <a:ext cx="841502" cy="59490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B098DD7-5A74-B9BD-6C57-273F33A88F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0991" y="1554732"/>
            <a:ext cx="5494068" cy="4622794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E68EA90-DA92-8E40-3DE2-3EE84C63E517}"/>
              </a:ext>
            </a:extLst>
          </p:cNvPr>
          <p:cNvCxnSpPr/>
          <p:nvPr/>
        </p:nvCxnSpPr>
        <p:spPr>
          <a:xfrm flipV="1">
            <a:off x="5196201" y="1261390"/>
            <a:ext cx="936302" cy="16351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ECE7D6C-834B-DDD4-83F8-E66FBC0327F5}"/>
              </a:ext>
            </a:extLst>
          </p:cNvPr>
          <p:cNvSpPr txBox="1"/>
          <p:nvPr/>
        </p:nvSpPr>
        <p:spPr>
          <a:xfrm>
            <a:off x="5984666" y="892058"/>
            <a:ext cx="142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③卫星模型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ADFADE1-CD6E-FCF8-BB69-F2BE75892351}"/>
              </a:ext>
            </a:extLst>
          </p:cNvPr>
          <p:cNvCxnSpPr>
            <a:cxnSpLocks/>
          </p:cNvCxnSpPr>
          <p:nvPr/>
        </p:nvCxnSpPr>
        <p:spPr>
          <a:xfrm flipV="1">
            <a:off x="3479649" y="1205532"/>
            <a:ext cx="358641" cy="13216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F817ACC-4A90-1588-5133-6B872DA9A3EA}"/>
              </a:ext>
            </a:extLst>
          </p:cNvPr>
          <p:cNvSpPr txBox="1"/>
          <p:nvPr/>
        </p:nvSpPr>
        <p:spPr>
          <a:xfrm>
            <a:off x="3657812" y="870049"/>
            <a:ext cx="142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①展品柜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5D14698-7940-D101-261A-43F62ECC806F}"/>
              </a:ext>
            </a:extLst>
          </p:cNvPr>
          <p:cNvCxnSpPr>
            <a:cxnSpLocks/>
          </p:cNvCxnSpPr>
          <p:nvPr/>
        </p:nvCxnSpPr>
        <p:spPr>
          <a:xfrm flipV="1">
            <a:off x="3660174" y="1283399"/>
            <a:ext cx="1136319" cy="19483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B5CF6D9-97DB-4606-577F-334668245368}"/>
              </a:ext>
            </a:extLst>
          </p:cNvPr>
          <p:cNvSpPr txBox="1"/>
          <p:nvPr/>
        </p:nvSpPr>
        <p:spPr>
          <a:xfrm>
            <a:off x="4692460" y="870049"/>
            <a:ext cx="142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②太阳模型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E9BC8D6-F12B-C6CB-E117-14441E787CB0}"/>
              </a:ext>
            </a:extLst>
          </p:cNvPr>
          <p:cNvCxnSpPr>
            <a:cxnSpLocks/>
          </p:cNvCxnSpPr>
          <p:nvPr/>
        </p:nvCxnSpPr>
        <p:spPr>
          <a:xfrm flipV="1">
            <a:off x="4987969" y="1283399"/>
            <a:ext cx="2315217" cy="20613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1FD9EC8-9650-CBD5-3CCC-0FD7A2891DB2}"/>
              </a:ext>
            </a:extLst>
          </p:cNvPr>
          <p:cNvSpPr txBox="1"/>
          <p:nvPr/>
        </p:nvSpPr>
        <p:spPr>
          <a:xfrm>
            <a:off x="7303186" y="892058"/>
            <a:ext cx="142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④地球模型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D9C4427-D783-7716-F801-B25F1C2DADA6}"/>
              </a:ext>
            </a:extLst>
          </p:cNvPr>
          <p:cNvCxnSpPr>
            <a:cxnSpLocks/>
          </p:cNvCxnSpPr>
          <p:nvPr/>
        </p:nvCxnSpPr>
        <p:spPr>
          <a:xfrm>
            <a:off x="5640448" y="4423093"/>
            <a:ext cx="1970426" cy="13739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7948AC1E-9AC9-3622-B9F2-94F3208E3EA4}"/>
              </a:ext>
            </a:extLst>
          </p:cNvPr>
          <p:cNvSpPr txBox="1"/>
          <p:nvPr/>
        </p:nvSpPr>
        <p:spPr>
          <a:xfrm>
            <a:off x="7610874" y="5612380"/>
            <a:ext cx="142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⑦操作台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E62978F-658B-4278-3BCE-CE607BCF23FA}"/>
              </a:ext>
            </a:extLst>
          </p:cNvPr>
          <p:cNvCxnSpPr>
            <a:cxnSpLocks/>
          </p:cNvCxnSpPr>
          <p:nvPr/>
        </p:nvCxnSpPr>
        <p:spPr>
          <a:xfrm>
            <a:off x="5124843" y="4504312"/>
            <a:ext cx="613428" cy="18691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B211E00-37AD-FAC9-CD00-6AA4C153BFF1}"/>
              </a:ext>
            </a:extLst>
          </p:cNvPr>
          <p:cNvSpPr txBox="1"/>
          <p:nvPr/>
        </p:nvSpPr>
        <p:spPr>
          <a:xfrm>
            <a:off x="5604243" y="6375882"/>
            <a:ext cx="142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⑤显示屏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72C2966-D755-4863-EE04-D774D85ED8E8}"/>
              </a:ext>
            </a:extLst>
          </p:cNvPr>
          <p:cNvCxnSpPr>
            <a:cxnSpLocks/>
          </p:cNvCxnSpPr>
          <p:nvPr/>
        </p:nvCxnSpPr>
        <p:spPr>
          <a:xfrm>
            <a:off x="5248853" y="4539133"/>
            <a:ext cx="1524278" cy="16973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2B8BF48-AA14-5039-2A7D-4C57B117DAB3}"/>
              </a:ext>
            </a:extLst>
          </p:cNvPr>
          <p:cNvSpPr txBox="1"/>
          <p:nvPr/>
        </p:nvSpPr>
        <p:spPr>
          <a:xfrm>
            <a:off x="6829628" y="6220986"/>
            <a:ext cx="142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⑥摇杆</a:t>
            </a:r>
          </a:p>
        </p:txBody>
      </p:sp>
    </p:spTree>
    <p:extLst>
      <p:ext uri="{BB962C8B-B14F-4D97-AF65-F5344CB8AC3E}">
        <p14:creationId xmlns:p14="http://schemas.microsoft.com/office/powerpoint/2010/main" val="215434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B5FD26-B829-4049-9783-87D41B7249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CFA4F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5059" y="35957"/>
            <a:ext cx="1899891" cy="586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490608-2A62-4F64-9978-75EFC495C920}"/>
              </a:ext>
            </a:extLst>
          </p:cNvPr>
          <p:cNvSpPr txBox="1"/>
          <p:nvPr/>
        </p:nvSpPr>
        <p:spPr>
          <a:xfrm>
            <a:off x="107658" y="100490"/>
            <a:ext cx="344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三、展品设计（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页）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E6A3151-1C57-41DE-8F62-0E0DF1BF43E1}"/>
              </a:ext>
            </a:extLst>
          </p:cNvPr>
          <p:cNvCxnSpPr/>
          <p:nvPr/>
        </p:nvCxnSpPr>
        <p:spPr>
          <a:xfrm>
            <a:off x="4381" y="620744"/>
            <a:ext cx="9134856" cy="0"/>
          </a:xfrm>
          <a:prstGeom prst="line">
            <a:avLst/>
          </a:prstGeom>
          <a:ln w="12700">
            <a:gradFill>
              <a:gsLst>
                <a:gs pos="0">
                  <a:srgbClr val="703881"/>
                </a:gs>
                <a:gs pos="74000">
                  <a:srgbClr val="DA3C7F"/>
                </a:gs>
                <a:gs pos="83000">
                  <a:srgbClr val="DA3C7F"/>
                </a:gs>
                <a:gs pos="100000">
                  <a:srgbClr val="DA3C7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D71A1F4-43BA-410D-A38D-A0BE6E181CD9}"/>
              </a:ext>
            </a:extLst>
          </p:cNvPr>
          <p:cNvSpPr txBox="1"/>
          <p:nvPr/>
        </p:nvSpPr>
        <p:spPr>
          <a:xfrm>
            <a:off x="295574" y="892058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展品总体设计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初步草图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1" dirty="0"/>
          </a:p>
        </p:txBody>
      </p:sp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ADC07E23-44F4-45BB-8334-CC9D0BC488F9}"/>
              </a:ext>
            </a:extLst>
          </p:cNvPr>
          <p:cNvSpPr txBox="1">
            <a:spLocks/>
          </p:cNvSpPr>
          <p:nvPr/>
        </p:nvSpPr>
        <p:spPr>
          <a:xfrm>
            <a:off x="7543800" y="6590318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2B66E-5282-44E8-95AE-033BDD61E3D5}" type="slidenum">
              <a:rPr lang="zh-CN" alt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 descr="图片包含 游戏机, 建筑, 标志, 围栏&#10;&#10;描述已自动生成">
            <a:extLst>
              <a:ext uri="{FF2B5EF4-FFF2-40B4-BE49-F238E27FC236}">
                <a16:creationId xmlns:a16="http://schemas.microsoft.com/office/drawing/2014/main" id="{757DDDB3-E10E-4E82-B923-F392CEB341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39" l="2737" r="98290">
                        <a14:foregroundMark x1="48945" y1="29798" x2="54989" y2="44073"/>
                        <a14:foregroundMark x1="44897" y1="27218" x2="65792" y2="69274"/>
                        <a14:foregroundMark x1="65792" y1="69274" x2="78278" y2="76008"/>
                        <a14:foregroundMark x1="78278" y1="76008" x2="80245" y2="62056"/>
                        <a14:foregroundMark x1="80245" y1="62056" x2="75912" y2="53710"/>
                        <a14:foregroundMark x1="80359" y1="50565" x2="82725" y2="84798"/>
                        <a14:foregroundMark x1="70410" y1="52056" x2="94897" y2="62944"/>
                        <a14:foregroundMark x1="78278" y1="41129" x2="81813" y2="97419"/>
                        <a14:foregroundMark x1="64652" y1="37581" x2="71066" y2="48710"/>
                        <a14:foregroundMark x1="40564" y1="58710" x2="55758" y2="81774"/>
                        <a14:foregroundMark x1="55758" y1="81774" x2="56414" y2="80000"/>
                        <a14:foregroundMark x1="41220" y1="90927" x2="82868" y2="89194"/>
                        <a14:foregroundMark x1="82868" y1="89194" x2="85205" y2="89274"/>
                        <a14:foregroundMark x1="95553" y1="45000" x2="98318" y2="72056"/>
                        <a14:foregroundMark x1="98318" y1="72056" x2="98318" y2="72056"/>
                        <a14:foregroundMark x1="92816" y1="29435" x2="93871" y2="37944"/>
                        <a14:foregroundMark x1="96351" y1="39798" x2="97263" y2="50000"/>
                        <a14:foregroundMark x1="92018" y1="28347" x2="93871" y2="44435"/>
                        <a14:foregroundMark x1="79447" y1="36492" x2="82212" y2="33710"/>
                        <a14:foregroundMark x1="82326" y1="33871" x2="79989" y2="42218"/>
                        <a14:foregroundMark x1="36659" y1="50927" x2="46152" y2="50242"/>
                        <a14:foregroundMark x1="46152" y1="50242" x2="53022" y2="51290"/>
                        <a14:foregroundMark x1="69641" y1="94435" x2="71608" y2="94073"/>
                        <a14:foregroundMark x1="43843" y1="93347" x2="59949" y2="96129"/>
                        <a14:foregroundMark x1="2737" y1="89435" x2="10063" y2="86855"/>
                        <a14:foregroundMark x1="10063" y1="86855" x2="10063" y2="86855"/>
                        <a14:foregroundMark x1="36374" y1="35202" x2="37030" y2="43508"/>
                        <a14:foregroundMark x1="25513" y1="41129" x2="25770" y2="42419"/>
                        <a14:foregroundMark x1="76311" y1="39274" x2="75656" y2="4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096"/>
            <a:ext cx="841502" cy="59490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E1DE6D4-7E37-5334-51B3-15E295E84F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502" y="1490403"/>
            <a:ext cx="6998026" cy="474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0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B5FD26-B829-4049-9783-87D41B7249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CFA4F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5059" y="35957"/>
            <a:ext cx="1899891" cy="586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490608-2A62-4F64-9978-75EFC495C920}"/>
              </a:ext>
            </a:extLst>
          </p:cNvPr>
          <p:cNvSpPr txBox="1"/>
          <p:nvPr/>
        </p:nvSpPr>
        <p:spPr>
          <a:xfrm>
            <a:off x="107658" y="100490"/>
            <a:ext cx="344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三、展品设计（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页）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E6A3151-1C57-41DE-8F62-0E0DF1BF43E1}"/>
              </a:ext>
            </a:extLst>
          </p:cNvPr>
          <p:cNvCxnSpPr/>
          <p:nvPr/>
        </p:nvCxnSpPr>
        <p:spPr>
          <a:xfrm>
            <a:off x="4381" y="620744"/>
            <a:ext cx="9134856" cy="0"/>
          </a:xfrm>
          <a:prstGeom prst="line">
            <a:avLst/>
          </a:prstGeom>
          <a:ln w="12700">
            <a:gradFill>
              <a:gsLst>
                <a:gs pos="0">
                  <a:srgbClr val="703881"/>
                </a:gs>
                <a:gs pos="74000">
                  <a:srgbClr val="DA3C7F"/>
                </a:gs>
                <a:gs pos="83000">
                  <a:srgbClr val="DA3C7F"/>
                </a:gs>
                <a:gs pos="100000">
                  <a:srgbClr val="DA3C7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D71A1F4-43BA-410D-A38D-A0BE6E181CD9}"/>
              </a:ext>
            </a:extLst>
          </p:cNvPr>
          <p:cNvSpPr txBox="1"/>
          <p:nvPr/>
        </p:nvSpPr>
        <p:spPr>
          <a:xfrm>
            <a:off x="295574" y="892058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展品总体设计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(3D</a:t>
            </a:r>
            <a:r>
              <a:rPr lang="zh-CN" altLang="en-US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效果图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1" dirty="0"/>
          </a:p>
        </p:txBody>
      </p:sp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ADC07E23-44F4-45BB-8334-CC9D0BC488F9}"/>
              </a:ext>
            </a:extLst>
          </p:cNvPr>
          <p:cNvSpPr txBox="1">
            <a:spLocks/>
          </p:cNvSpPr>
          <p:nvPr/>
        </p:nvSpPr>
        <p:spPr>
          <a:xfrm>
            <a:off x="7543800" y="6590318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2B66E-5282-44E8-95AE-033BDD61E3D5}" type="slidenum">
              <a:rPr lang="zh-CN" alt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 descr="图片包含 游戏机, 建筑, 标志, 围栏&#10;&#10;描述已自动生成">
            <a:extLst>
              <a:ext uri="{FF2B5EF4-FFF2-40B4-BE49-F238E27FC236}">
                <a16:creationId xmlns:a16="http://schemas.microsoft.com/office/drawing/2014/main" id="{757DDDB3-E10E-4E82-B923-F392CEB341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39" l="2737" r="98290">
                        <a14:foregroundMark x1="48945" y1="29798" x2="54989" y2="44073"/>
                        <a14:foregroundMark x1="44897" y1="27218" x2="65792" y2="69274"/>
                        <a14:foregroundMark x1="65792" y1="69274" x2="78278" y2="76008"/>
                        <a14:foregroundMark x1="78278" y1="76008" x2="80245" y2="62056"/>
                        <a14:foregroundMark x1="80245" y1="62056" x2="75912" y2="53710"/>
                        <a14:foregroundMark x1="80359" y1="50565" x2="82725" y2="84798"/>
                        <a14:foregroundMark x1="70410" y1="52056" x2="94897" y2="62944"/>
                        <a14:foregroundMark x1="78278" y1="41129" x2="81813" y2="97419"/>
                        <a14:foregroundMark x1="64652" y1="37581" x2="71066" y2="48710"/>
                        <a14:foregroundMark x1="40564" y1="58710" x2="55758" y2="81774"/>
                        <a14:foregroundMark x1="55758" y1="81774" x2="56414" y2="80000"/>
                        <a14:foregroundMark x1="41220" y1="90927" x2="82868" y2="89194"/>
                        <a14:foregroundMark x1="82868" y1="89194" x2="85205" y2="89274"/>
                        <a14:foregroundMark x1="95553" y1="45000" x2="98318" y2="72056"/>
                        <a14:foregroundMark x1="98318" y1="72056" x2="98318" y2="72056"/>
                        <a14:foregroundMark x1="92816" y1="29435" x2="93871" y2="37944"/>
                        <a14:foregroundMark x1="96351" y1="39798" x2="97263" y2="50000"/>
                        <a14:foregroundMark x1="92018" y1="28347" x2="93871" y2="44435"/>
                        <a14:foregroundMark x1="79447" y1="36492" x2="82212" y2="33710"/>
                        <a14:foregroundMark x1="82326" y1="33871" x2="79989" y2="42218"/>
                        <a14:foregroundMark x1="36659" y1="50927" x2="46152" y2="50242"/>
                        <a14:foregroundMark x1="46152" y1="50242" x2="53022" y2="51290"/>
                        <a14:foregroundMark x1="69641" y1="94435" x2="71608" y2="94073"/>
                        <a14:foregroundMark x1="43843" y1="93347" x2="59949" y2="96129"/>
                        <a14:foregroundMark x1="2737" y1="89435" x2="10063" y2="86855"/>
                        <a14:foregroundMark x1="10063" y1="86855" x2="10063" y2="86855"/>
                        <a14:foregroundMark x1="36374" y1="35202" x2="37030" y2="43508"/>
                        <a14:foregroundMark x1="25513" y1="41129" x2="25770" y2="42419"/>
                        <a14:foregroundMark x1="76311" y1="39274" x2="75656" y2="4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096"/>
            <a:ext cx="841502" cy="5949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9EB51A-1C7F-A700-6F66-C2A6344293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16" y="1451148"/>
            <a:ext cx="5617586" cy="488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7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B5FD26-B829-4049-9783-87D41B7249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CFA4F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0678" y="26432"/>
            <a:ext cx="1899891" cy="586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490608-2A62-4F64-9978-75EFC495C920}"/>
              </a:ext>
            </a:extLst>
          </p:cNvPr>
          <p:cNvSpPr txBox="1"/>
          <p:nvPr/>
        </p:nvSpPr>
        <p:spPr>
          <a:xfrm>
            <a:off x="103277" y="100490"/>
            <a:ext cx="344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三、设计任务书（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页）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E6A3151-1C57-41DE-8F62-0E0DF1BF43E1}"/>
              </a:ext>
            </a:extLst>
          </p:cNvPr>
          <p:cNvCxnSpPr/>
          <p:nvPr/>
        </p:nvCxnSpPr>
        <p:spPr>
          <a:xfrm>
            <a:off x="0" y="620744"/>
            <a:ext cx="9134856" cy="0"/>
          </a:xfrm>
          <a:prstGeom prst="line">
            <a:avLst/>
          </a:prstGeom>
          <a:ln w="12700">
            <a:gradFill>
              <a:gsLst>
                <a:gs pos="0">
                  <a:srgbClr val="703881"/>
                </a:gs>
                <a:gs pos="74000">
                  <a:srgbClr val="DA3C7F"/>
                </a:gs>
                <a:gs pos="83000">
                  <a:srgbClr val="DA3C7F"/>
                </a:gs>
                <a:gs pos="100000">
                  <a:srgbClr val="DA3C7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D71A1F4-43BA-410D-A38D-A0BE6E181CD9}"/>
              </a:ext>
            </a:extLst>
          </p:cNvPr>
          <p:cNvSpPr txBox="1"/>
          <p:nvPr/>
        </p:nvSpPr>
        <p:spPr>
          <a:xfrm>
            <a:off x="291193" y="892058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展品模块设计</a:t>
            </a:r>
            <a:endParaRPr lang="zh-CN" altLang="en-US" b="1" dirty="0"/>
          </a:p>
        </p:txBody>
      </p:sp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B73087DF-021C-43E0-BA5F-EE56B01F57DA}"/>
              </a:ext>
            </a:extLst>
          </p:cNvPr>
          <p:cNvSpPr txBox="1">
            <a:spLocks/>
          </p:cNvSpPr>
          <p:nvPr/>
        </p:nvSpPr>
        <p:spPr>
          <a:xfrm>
            <a:off x="7543800" y="6590318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2B66E-5282-44E8-95AE-033BDD61E3D5}" type="slidenum">
              <a:rPr lang="zh-CN" alt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 descr="图片包含 游戏机, 建筑, 标志, 围栏&#10;&#10;描述已自动生成">
            <a:extLst>
              <a:ext uri="{FF2B5EF4-FFF2-40B4-BE49-F238E27FC236}">
                <a16:creationId xmlns:a16="http://schemas.microsoft.com/office/drawing/2014/main" id="{DA5ED3D0-AE91-40D7-9487-FA02E9A736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39" l="2737" r="98290">
                        <a14:foregroundMark x1="48945" y1="29798" x2="54989" y2="44073"/>
                        <a14:foregroundMark x1="44897" y1="27218" x2="65792" y2="69274"/>
                        <a14:foregroundMark x1="65792" y1="69274" x2="78278" y2="76008"/>
                        <a14:foregroundMark x1="78278" y1="76008" x2="80245" y2="62056"/>
                        <a14:foregroundMark x1="80245" y1="62056" x2="75912" y2="53710"/>
                        <a14:foregroundMark x1="80359" y1="50565" x2="82725" y2="84798"/>
                        <a14:foregroundMark x1="70410" y1="52056" x2="94897" y2="62944"/>
                        <a14:foregroundMark x1="78278" y1="41129" x2="81813" y2="97419"/>
                        <a14:foregroundMark x1="64652" y1="37581" x2="71066" y2="48710"/>
                        <a14:foregroundMark x1="40564" y1="58710" x2="55758" y2="81774"/>
                        <a14:foregroundMark x1="55758" y1="81774" x2="56414" y2="80000"/>
                        <a14:foregroundMark x1="41220" y1="90927" x2="82868" y2="89194"/>
                        <a14:foregroundMark x1="82868" y1="89194" x2="85205" y2="89274"/>
                        <a14:foregroundMark x1="95553" y1="45000" x2="98318" y2="72056"/>
                        <a14:foregroundMark x1="98318" y1="72056" x2="98318" y2="72056"/>
                        <a14:foregroundMark x1="92816" y1="29435" x2="93871" y2="37944"/>
                        <a14:foregroundMark x1="96351" y1="39798" x2="97263" y2="50000"/>
                        <a14:foregroundMark x1="92018" y1="28347" x2="93871" y2="44435"/>
                        <a14:foregroundMark x1="79447" y1="36492" x2="82212" y2="33710"/>
                        <a14:foregroundMark x1="82326" y1="33871" x2="79989" y2="42218"/>
                        <a14:foregroundMark x1="36659" y1="50927" x2="46152" y2="50242"/>
                        <a14:foregroundMark x1="46152" y1="50242" x2="53022" y2="51290"/>
                        <a14:foregroundMark x1="69641" y1="94435" x2="71608" y2="94073"/>
                        <a14:foregroundMark x1="43843" y1="93347" x2="59949" y2="96129"/>
                        <a14:foregroundMark x1="2737" y1="89435" x2="10063" y2="86855"/>
                        <a14:foregroundMark x1="10063" y1="86855" x2="10063" y2="86855"/>
                        <a14:foregroundMark x1="36374" y1="35202" x2="37030" y2="43508"/>
                        <a14:foregroundMark x1="25513" y1="41129" x2="25770" y2="42419"/>
                        <a14:foregroundMark x1="76311" y1="39274" x2="75656" y2="4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096"/>
            <a:ext cx="841502" cy="5949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B3D0AC-FFED-4187-5CD3-0E2EEFFBE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193" y="2938051"/>
            <a:ext cx="2262219" cy="1903466"/>
          </a:xfrm>
          <a:prstGeom prst="rect">
            <a:avLst/>
          </a:prstGeom>
        </p:spPr>
      </p:pic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042FF19E-B7EF-6345-22E5-FA9D606D4E18}"/>
              </a:ext>
            </a:extLst>
          </p:cNvPr>
          <p:cNvCxnSpPr>
            <a:cxnSpLocks/>
          </p:cNvCxnSpPr>
          <p:nvPr/>
        </p:nvCxnSpPr>
        <p:spPr>
          <a:xfrm flipV="1">
            <a:off x="1500273" y="2578316"/>
            <a:ext cx="1281255" cy="109625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1418437E-CC6D-6EF2-7054-700BE13905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1528" y="892058"/>
            <a:ext cx="3175761" cy="28746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5E7907B-C037-251D-CC09-1D6DB709018E}"/>
                  </a:ext>
                </a:extLst>
              </p:cNvPr>
              <p:cNvSpPr txBox="1"/>
              <p:nvPr/>
            </p:nvSpPr>
            <p:spPr>
              <a:xfrm>
                <a:off x="5988052" y="1430600"/>
                <a:ext cx="3311349" cy="1340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机械臂执行机构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步进电机</m:t>
                            </m:r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电缸</m:t>
                            </m:r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万向轮</m:t>
                            </m:r>
                          </m:e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导电滑环</m:t>
                            </m:r>
                          </m:e>
                        </m:eqArr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5E7907B-C037-251D-CC09-1D6DB7090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2" y="1430600"/>
                <a:ext cx="3311349" cy="1340880"/>
              </a:xfrm>
              <a:prstGeom prst="rect">
                <a:avLst/>
              </a:prstGeom>
              <a:blipFill>
                <a:blip r:embed="rId9"/>
                <a:stretch>
                  <a:fillRect l="-1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0A2E0C54-C5D1-6D7F-0A86-92B7A1148E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35025" y="3988657"/>
            <a:ext cx="3068766" cy="2696795"/>
          </a:xfrm>
          <a:prstGeom prst="rect">
            <a:avLst/>
          </a:prstGeom>
        </p:spPr>
      </p:pic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A4133633-6D32-0B15-CCFB-57D3CBD4EE69}"/>
              </a:ext>
            </a:extLst>
          </p:cNvPr>
          <p:cNvCxnSpPr/>
          <p:nvPr/>
        </p:nvCxnSpPr>
        <p:spPr>
          <a:xfrm>
            <a:off x="1739335" y="3548091"/>
            <a:ext cx="1042193" cy="897974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F084724-1376-D87D-1E3D-2D97C58603AA}"/>
              </a:ext>
            </a:extLst>
          </p:cNvPr>
          <p:cNvSpPr txBox="1"/>
          <p:nvPr/>
        </p:nvSpPr>
        <p:spPr>
          <a:xfrm>
            <a:off x="5957288" y="4841517"/>
            <a:ext cx="33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卫星执行机构（无刷电机）</a:t>
            </a:r>
          </a:p>
        </p:txBody>
      </p:sp>
      <p:sp>
        <p:nvSpPr>
          <p:cNvPr id="26" name="箭头: 上弧形 25">
            <a:extLst>
              <a:ext uri="{FF2B5EF4-FFF2-40B4-BE49-F238E27FC236}">
                <a16:creationId xmlns:a16="http://schemas.microsoft.com/office/drawing/2014/main" id="{D48838E0-0DB0-B077-6CBE-AE5545A197F9}"/>
              </a:ext>
            </a:extLst>
          </p:cNvPr>
          <p:cNvSpPr/>
          <p:nvPr/>
        </p:nvSpPr>
        <p:spPr>
          <a:xfrm rot="10977806">
            <a:off x="3956914" y="2104433"/>
            <a:ext cx="566220" cy="210444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761CB5E-2A71-FDA2-6D3A-C868E1F6B2D8}"/>
              </a:ext>
            </a:extLst>
          </p:cNvPr>
          <p:cNvSpPr txBox="1"/>
          <p:nvPr/>
        </p:nvSpPr>
        <p:spPr>
          <a:xfrm>
            <a:off x="4954287" y="2230165"/>
            <a:ext cx="405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rgbClr val="FF0000"/>
                </a:solidFill>
              </a:rPr>
              <a:t>↕</a:t>
            </a:r>
          </a:p>
        </p:txBody>
      </p:sp>
      <p:sp>
        <p:nvSpPr>
          <p:cNvPr id="28" name="箭头: 上弧形 27">
            <a:extLst>
              <a:ext uri="{FF2B5EF4-FFF2-40B4-BE49-F238E27FC236}">
                <a16:creationId xmlns:a16="http://schemas.microsoft.com/office/drawing/2014/main" id="{4735498C-7F7A-90B3-E5E4-ECCC2257B21A}"/>
              </a:ext>
            </a:extLst>
          </p:cNvPr>
          <p:cNvSpPr/>
          <p:nvPr/>
        </p:nvSpPr>
        <p:spPr>
          <a:xfrm rot="10977806">
            <a:off x="3917673" y="4490008"/>
            <a:ext cx="566220" cy="210444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FA6BCE-D379-F10D-10E2-605F1EC41990}"/>
              </a:ext>
            </a:extLst>
          </p:cNvPr>
          <p:cNvSpPr txBox="1"/>
          <p:nvPr/>
        </p:nvSpPr>
        <p:spPr>
          <a:xfrm>
            <a:off x="5988052" y="3531712"/>
            <a:ext cx="205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自由度：</a:t>
            </a:r>
            <a:r>
              <a:rPr lang="en-US" altLang="zh-CN">
                <a:solidFill>
                  <a:srgbClr val="FF0000"/>
                </a:solidFill>
              </a:rPr>
              <a:t>2+1=3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25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20155</TotalTime>
  <Words>117</Words>
  <Application>Microsoft Office PowerPoint</Application>
  <PresentationFormat>全屏显示(4:3)</PresentationFormat>
  <Paragraphs>34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华文隶书</vt:lpstr>
      <vt:lpstr>微软雅黑</vt:lpstr>
      <vt:lpstr>Arial</vt:lpstr>
      <vt:lpstr>Calibri</vt:lpstr>
      <vt:lpstr>Calibri Light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面向FPGA的高吞吐ECC设计实现</dc:title>
  <dc:creator>X Z</dc:creator>
  <cp:lastModifiedBy>Simon</cp:lastModifiedBy>
  <cp:revision>1538</cp:revision>
  <dcterms:created xsi:type="dcterms:W3CDTF">2021-12-08T07:59:57Z</dcterms:created>
  <dcterms:modified xsi:type="dcterms:W3CDTF">2024-06-23T13:30:08Z</dcterms:modified>
</cp:coreProperties>
</file>