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1850" r:id="rId2"/>
    <p:sldId id="1851" r:id="rId3"/>
    <p:sldId id="1855" r:id="rId4"/>
    <p:sldId id="1852" r:id="rId5"/>
    <p:sldId id="1853" r:id="rId6"/>
    <p:sldId id="185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xiao" initials="Xx" lastIdx="15" clrIdx="0">
    <p:extLst>
      <p:ext uri="{19B8F6BF-5375-455C-9EA6-DF929625EA0E}">
        <p15:presenceInfo xmlns:p15="http://schemas.microsoft.com/office/powerpoint/2012/main" userId="137e869ccd9bbcbb" providerId="Windows Live"/>
      </p:ext>
    </p:extLst>
  </p:cmAuthor>
  <p:cmAuthor id="2" name="tsao vickie" initials="tv" lastIdx="4" clrIdx="1">
    <p:extLst>
      <p:ext uri="{19B8F6BF-5375-455C-9EA6-DF929625EA0E}">
        <p15:presenceInfo xmlns:p15="http://schemas.microsoft.com/office/powerpoint/2012/main" userId="d01b61d1abed3a16" providerId="Windows Live"/>
      </p:ext>
    </p:extLst>
  </p:cmAuthor>
  <p:cmAuthor id="3" name="huang anqi" initials="ha" lastIdx="3" clrIdx="2">
    <p:extLst>
      <p:ext uri="{19B8F6BF-5375-455C-9EA6-DF929625EA0E}">
        <p15:presenceInfo xmlns:p15="http://schemas.microsoft.com/office/powerpoint/2012/main" userId="73cddac68aa62c34" providerId="Windows Live"/>
      </p:ext>
    </p:extLst>
  </p:cmAuthor>
  <p:cmAuthor id="4" name="Z X" initials="ZX" lastIdx="1" clrIdx="3">
    <p:extLst>
      <p:ext uri="{19B8F6BF-5375-455C-9EA6-DF929625EA0E}">
        <p15:presenceInfo xmlns:p15="http://schemas.microsoft.com/office/powerpoint/2012/main" userId="3651383eb07006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060"/>
    <a:srgbClr val="BDD0E9"/>
    <a:srgbClr val="92D050"/>
    <a:srgbClr val="7EFFFF"/>
    <a:srgbClr val="FFC000"/>
    <a:srgbClr val="FF8B8B"/>
    <a:srgbClr val="F8F3FB"/>
    <a:srgbClr val="EADCF4"/>
    <a:srgbClr val="CFA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3" autoAdjust="0"/>
    <p:restoredTop sz="96220" autoAdjust="0"/>
  </p:normalViewPr>
  <p:slideViewPr>
    <p:cSldViewPr snapToGrid="0">
      <p:cViewPr varScale="1">
        <p:scale>
          <a:sx n="76" d="100"/>
          <a:sy n="76" d="100"/>
        </p:scale>
        <p:origin x="48" y="8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E9A43-10DD-4584-BC90-AB082378A06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19C06-7DCF-4578-B940-EF4550412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1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5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7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3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3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19C06-7DCF-4578-B940-EF4550412A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0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6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9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5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2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4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4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3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9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C8F3-1C22-485B-8707-3421682F62E4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107F-5ABB-4F17-9757-D1846113F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0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oleObject" Target="../embeddings/oleObject6.bin"/><Relationship Id="rId26" Type="http://schemas.openxmlformats.org/officeDocument/2006/relationships/oleObject" Target="../embeddings/oleObject10.bin"/><Relationship Id="rId3" Type="http://schemas.openxmlformats.org/officeDocument/2006/relationships/image" Target="../media/image1.png"/><Relationship Id="rId21" Type="http://schemas.openxmlformats.org/officeDocument/2006/relationships/image" Target="../media/image10.emf"/><Relationship Id="rId34" Type="http://schemas.openxmlformats.org/officeDocument/2006/relationships/oleObject" Target="../embeddings/oleObject14.bin"/><Relationship Id="rId7" Type="http://schemas.openxmlformats.org/officeDocument/2006/relationships/image" Target="../media/image3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9.bin"/><Relationship Id="rId32" Type="http://schemas.openxmlformats.org/officeDocument/2006/relationships/oleObject" Target="../embeddings/oleObject13.bin"/><Relationship Id="rId5" Type="http://schemas.openxmlformats.org/officeDocument/2006/relationships/image" Target="../media/image2.png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oleObject" Target="../embeddings/oleObject11.bin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microsoft.com/office/2007/relationships/hdphoto" Target="../media/hdphoto1.wdp"/><Relationship Id="rId9" Type="http://schemas.openxmlformats.org/officeDocument/2006/relationships/image" Target="../media/image4.emf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13.emf"/><Relationship Id="rId30" Type="http://schemas.openxmlformats.org/officeDocument/2006/relationships/oleObject" Target="../embeddings/oleObject12.bin"/><Relationship Id="rId35" Type="http://schemas.openxmlformats.org/officeDocument/2006/relationships/image" Target="../media/image17.emf"/><Relationship Id="rId8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e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9.emf"/><Relationship Id="rId5" Type="http://schemas.openxmlformats.org/officeDocument/2006/relationships/image" Target="../media/image2.png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3.emf"/><Relationship Id="rId4" Type="http://schemas.microsoft.com/office/2007/relationships/hdphoto" Target="../media/hdphoto1.wdp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1.png"/><Relationship Id="rId21" Type="http://schemas.openxmlformats.org/officeDocument/2006/relationships/image" Target="../media/image30.emf"/><Relationship Id="rId7" Type="http://schemas.openxmlformats.org/officeDocument/2006/relationships/image" Target="../media/image3.png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8.emf"/><Relationship Id="rId2" Type="http://schemas.openxmlformats.org/officeDocument/2006/relationships/notesSlide" Target="../notesSlides/notesSlide4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25.emf"/><Relationship Id="rId5" Type="http://schemas.openxmlformats.org/officeDocument/2006/relationships/image" Target="../media/image2.png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9.emf"/><Relationship Id="rId4" Type="http://schemas.microsoft.com/office/2007/relationships/hdphoto" Target="../media/hdphoto1.wdp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3.emf"/><Relationship Id="rId18" Type="http://schemas.openxmlformats.org/officeDocument/2006/relationships/oleObject" Target="../embeddings/oleObject33.bin"/><Relationship Id="rId3" Type="http://schemas.openxmlformats.org/officeDocument/2006/relationships/image" Target="../media/image1.png"/><Relationship Id="rId21" Type="http://schemas.openxmlformats.org/officeDocument/2006/relationships/image" Target="../media/image37.emf"/><Relationship Id="rId7" Type="http://schemas.openxmlformats.org/officeDocument/2006/relationships/image" Target="../media/image3.png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5.emf"/><Relationship Id="rId25" Type="http://schemas.openxmlformats.org/officeDocument/2006/relationships/image" Target="../media/image39.emf"/><Relationship Id="rId2" Type="http://schemas.openxmlformats.org/officeDocument/2006/relationships/notesSlide" Target="../notesSlides/notesSlide5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32.emf"/><Relationship Id="rId24" Type="http://schemas.openxmlformats.org/officeDocument/2006/relationships/oleObject" Target="../embeddings/oleObject36.bin"/><Relationship Id="rId5" Type="http://schemas.openxmlformats.org/officeDocument/2006/relationships/image" Target="../media/image2.png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6.emf"/><Relationship Id="rId4" Type="http://schemas.microsoft.com/office/2007/relationships/hdphoto" Target="../media/hdphoto1.wdp"/><Relationship Id="rId9" Type="http://schemas.openxmlformats.org/officeDocument/2006/relationships/image" Target="../media/image31.e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3608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8133" y="85841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四、原理设计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75C34F1B-76CF-42A1-9ECD-210ECACC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560548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2A4A64EC-6A7C-4F21-AA24-0E88B3CE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5144" y="617920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23173D7-A380-CBA9-C30C-80CFBFF41D47}"/>
              </a:ext>
            </a:extLst>
          </p:cNvPr>
          <p:cNvSpPr txBox="1"/>
          <p:nvPr/>
        </p:nvSpPr>
        <p:spPr>
          <a:xfrm>
            <a:off x="2972119" y="926792"/>
            <a:ext cx="3059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5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机械臂处执行机构</a:t>
            </a:r>
            <a:r>
              <a:rPr lang="zh-CN" altLang="en-US" sz="1800" kern="105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如下所示：</a:t>
            </a:r>
            <a:endParaRPr lang="en-US" altLang="zh-CN" sz="1800" kern="105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6D9CD8-7806-ABE4-9F43-836BF986B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574" y="1604995"/>
            <a:ext cx="3660144" cy="33130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5C7A08-2C91-4425-3CB0-51B5393C4EFB}"/>
              </a:ext>
            </a:extLst>
          </p:cNvPr>
          <p:cNvSpPr txBox="1"/>
          <p:nvPr/>
        </p:nvSpPr>
        <p:spPr>
          <a:xfrm>
            <a:off x="841502" y="4981818"/>
            <a:ext cx="7509211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如上图所示，卫星公转运动由直流电机带动主轴旋转得到，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需要校核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步进电机</a:t>
            </a:r>
            <a:r>
              <a:rPr lang="zh-CN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的最大扭矩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能否满足要求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，以及对</a:t>
            </a:r>
            <a:r>
              <a:rPr lang="zh-CN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卫星旋转横臂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卫星支柱压杆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进行校核。</a:t>
            </a:r>
            <a:r>
              <a:rPr lang="zh-CN" altLang="en-US" kern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同时卫星的俯仰运动由直流无刷电机带动，因此该</a:t>
            </a:r>
            <a:r>
              <a:rPr lang="zh-CN" altLang="en-US" b="1" kern="10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直流电机的最大扭矩</a:t>
            </a:r>
            <a:r>
              <a:rPr lang="zh-CN" altLang="en-US" kern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也需校核。</a:t>
            </a:r>
            <a:endParaRPr lang="en-US" altLang="zh-CN" sz="1800" kern="105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7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3608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8133" y="85841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四、原理设计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75C34F1B-76CF-42A1-9ECD-210ECACC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560548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2A4A64EC-6A7C-4F21-AA24-0E88B3CE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5144" y="617920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96D9CD8-7806-ABE4-9F43-836BF986B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00" y="625019"/>
            <a:ext cx="2186200" cy="19788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5C7A08-2C91-4425-3CB0-51B5393C4EFB}"/>
              </a:ext>
            </a:extLst>
          </p:cNvPr>
          <p:cNvSpPr txBox="1"/>
          <p:nvPr/>
        </p:nvSpPr>
        <p:spPr>
          <a:xfrm>
            <a:off x="160692" y="610304"/>
            <a:ext cx="3906111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步进电机</a:t>
            </a:r>
            <a:r>
              <a:rPr lang="zh-CN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的最大扭矩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校核如下：</a:t>
            </a:r>
            <a:endParaRPr lang="en-US" altLang="zh-CN" sz="1800" kern="105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90B7FA-7F34-619A-4E30-2D1330CDFB95}"/>
              </a:ext>
            </a:extLst>
          </p:cNvPr>
          <p:cNvSpPr txBox="1"/>
          <p:nvPr/>
        </p:nvSpPr>
        <p:spPr>
          <a:xfrm>
            <a:off x="160692" y="1038506"/>
            <a:ext cx="6701502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悬臂为水平圆柱，设其长为    ，半径    ，密度     ，则其相对于一端的转动惯量为：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F2D52AA-DB73-843D-B1B2-915EC3DDE3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296841"/>
              </p:ext>
            </p:extLst>
          </p:nvPr>
        </p:nvGraphicFramePr>
        <p:xfrm>
          <a:off x="3016765" y="1115309"/>
          <a:ext cx="254859" cy="41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849" imgH="200167" progId="Equation.DSMT4">
                  <p:embed/>
                </p:oleObj>
              </mc:Choice>
              <mc:Fallback>
                <p:oleObj name="Equation" r:id="rId8" imgW="123849" imgH="2001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6765" y="1115309"/>
                        <a:ext cx="254859" cy="41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18D205-628A-9A2F-4943-393AEFA1D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64390"/>
              </p:ext>
            </p:extLst>
          </p:nvPr>
        </p:nvGraphicFramePr>
        <p:xfrm>
          <a:off x="3926790" y="1079641"/>
          <a:ext cx="280025" cy="45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849" imgH="200167" progId="Equation.DSMT4">
                  <p:embed/>
                </p:oleObj>
              </mc:Choice>
              <mc:Fallback>
                <p:oleObj name="Equation" r:id="rId10" imgW="123849" imgH="2001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26790" y="1079641"/>
                        <a:ext cx="280025" cy="452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8E70D23-6AF0-ED50-38CF-B89B39D69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592996"/>
              </p:ext>
            </p:extLst>
          </p:nvPr>
        </p:nvGraphicFramePr>
        <p:xfrm>
          <a:off x="4838798" y="1082831"/>
          <a:ext cx="295013" cy="38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91" imgH="200167" progId="Equation.DSMT4">
                  <p:embed/>
                </p:oleObj>
              </mc:Choice>
              <mc:Fallback>
                <p:oleObj name="Equation" r:id="rId12" imgW="152291" imgH="2001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38798" y="1082831"/>
                        <a:ext cx="295013" cy="38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B28968D-E40A-48D9-3DD9-71C1A5E3C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443144"/>
              </p:ext>
            </p:extLst>
          </p:nvPr>
        </p:nvGraphicFramePr>
        <p:xfrm>
          <a:off x="1645516" y="2004235"/>
          <a:ext cx="4400289" cy="6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72032" imgH="361813" progId="Equation.DSMT4">
                  <p:embed/>
                </p:oleObj>
              </mc:Choice>
              <mc:Fallback>
                <p:oleObj name="Equation" r:id="rId14" imgW="2572032" imgH="3618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45516" y="2004235"/>
                        <a:ext cx="4400289" cy="6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8AC0686-7FA6-4F77-A5B3-604EEBE43479}"/>
              </a:ext>
            </a:extLst>
          </p:cNvPr>
          <p:cNvSpPr txBox="1"/>
          <p:nvPr/>
        </p:nvSpPr>
        <p:spPr>
          <a:xfrm>
            <a:off x="160692" y="2623535"/>
            <a:ext cx="8865862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简化起见，将卫星视作圆柱体，其质量为      ，半径为卫星本体宽度     一半与帆板长度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之和，则其相对于中心轴线的转动惯量为：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33242C6-0B20-D219-A856-0BCC04A59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32181"/>
              </p:ext>
            </p:extLst>
          </p:nvPr>
        </p:nvGraphicFramePr>
        <p:xfrm>
          <a:off x="4375682" y="2646933"/>
          <a:ext cx="372579" cy="43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1373" imgH="200167" progId="Equation.DSMT4">
                  <p:embed/>
                </p:oleObj>
              </mc:Choice>
              <mc:Fallback>
                <p:oleObj name="Equation" r:id="rId16" imgW="171373" imgH="2001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75682" y="2646933"/>
                        <a:ext cx="372579" cy="434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8FF3697-CD8E-CB94-8AAE-BB91C8FC3D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021649"/>
              </p:ext>
            </p:extLst>
          </p:nvPr>
        </p:nvGraphicFramePr>
        <p:xfrm>
          <a:off x="7050138" y="2678785"/>
          <a:ext cx="330792" cy="4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2012" imgH="200167" progId="Equation.DSMT4">
                  <p:embed/>
                </p:oleObj>
              </mc:Choice>
              <mc:Fallback>
                <p:oleObj name="Equation" r:id="rId18" imgW="162012" imgH="2001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50138" y="2678785"/>
                        <a:ext cx="330792" cy="40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70D30521-C092-2DAE-97FA-A7C51BE120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588175"/>
              </p:ext>
            </p:extLst>
          </p:nvPr>
        </p:nvGraphicFramePr>
        <p:xfrm>
          <a:off x="288832" y="3102561"/>
          <a:ext cx="263837" cy="426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3849" imgH="200167" progId="Equation.DSMT4">
                  <p:embed/>
                </p:oleObj>
              </mc:Choice>
              <mc:Fallback>
                <p:oleObj name="Equation" r:id="rId20" imgW="123849" imgH="2001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8832" y="3102561"/>
                        <a:ext cx="263837" cy="426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6696F29-F5AC-E354-8CDC-83A05E090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297190"/>
              </p:ext>
            </p:extLst>
          </p:nvPr>
        </p:nvGraphicFramePr>
        <p:xfrm>
          <a:off x="2505111" y="3494286"/>
          <a:ext cx="2843358" cy="698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05087" imgH="419055" progId="Equation.DSMT4">
                  <p:embed/>
                </p:oleObj>
              </mc:Choice>
              <mc:Fallback>
                <p:oleObj name="Equation" r:id="rId22" imgW="1705087" imgH="4190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05111" y="3494286"/>
                        <a:ext cx="2843358" cy="698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1FB1B3EA-CD41-64BC-DDFA-72996BC4E1DD}"/>
              </a:ext>
            </a:extLst>
          </p:cNvPr>
          <p:cNvSpPr txBox="1"/>
          <p:nvPr/>
        </p:nvSpPr>
        <p:spPr>
          <a:xfrm>
            <a:off x="98133" y="4145447"/>
            <a:ext cx="886586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由平行轴定理，其相对于主轴转动惯量为：                      ，系统整体转动惯量为：</a:t>
            </a: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2AF5660F-AA04-4112-B16C-3B169E51B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030447"/>
              </p:ext>
            </p:extLst>
          </p:nvPr>
        </p:nvGraphicFramePr>
        <p:xfrm>
          <a:off x="4434515" y="4220573"/>
          <a:ext cx="1398591" cy="38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00340" imgH="219248" progId="Equation.DSMT4">
                  <p:embed/>
                </p:oleObj>
              </mc:Choice>
              <mc:Fallback>
                <p:oleObj name="Equation" r:id="rId24" imgW="800340" imgH="21924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434515" y="4220573"/>
                        <a:ext cx="1398591" cy="38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0A61E91A-74C9-BDB6-6B5F-C0E3EE8D7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942925"/>
              </p:ext>
            </p:extLst>
          </p:nvPr>
        </p:nvGraphicFramePr>
        <p:xfrm>
          <a:off x="3605041" y="4598212"/>
          <a:ext cx="1203548" cy="38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28607" imgH="200167" progId="Equation.DSMT4">
                  <p:embed/>
                </p:oleObj>
              </mc:Choice>
              <mc:Fallback>
                <p:oleObj name="Equation" r:id="rId26" imgW="628607" imgH="2001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605041" y="4598212"/>
                        <a:ext cx="1203548" cy="382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44582D58-9104-1E87-1CEA-81D4324D56AE}"/>
              </a:ext>
            </a:extLst>
          </p:cNvPr>
          <p:cNvSpPr txBox="1"/>
          <p:nvPr/>
        </p:nvSpPr>
        <p:spPr>
          <a:xfrm>
            <a:off x="98133" y="4977120"/>
            <a:ext cx="8865862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代入结构参数，由                 得：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取安全系数             ，则须满足：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6CE73E9-72DB-BEB0-692A-F22570293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63061"/>
              </p:ext>
            </p:extLst>
          </p:nvPr>
        </p:nvGraphicFramePr>
        <p:xfrm>
          <a:off x="2035559" y="5098353"/>
          <a:ext cx="939104" cy="30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95397" imgH="162006" progId="Equation.DSMT4">
                  <p:embed/>
                </p:oleObj>
              </mc:Choice>
              <mc:Fallback>
                <p:oleObj name="Equation" r:id="rId28" imgW="495397" imgH="1620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035559" y="5098353"/>
                        <a:ext cx="939104" cy="30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0D586668-C542-2651-2267-8DE0C298B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145475"/>
              </p:ext>
            </p:extLst>
          </p:nvPr>
        </p:nvGraphicFramePr>
        <p:xfrm>
          <a:off x="3337719" y="5107095"/>
          <a:ext cx="1553134" cy="30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19061" imgH="162006" progId="Equation.DSMT4">
                  <p:embed/>
                </p:oleObj>
              </mc:Choice>
              <mc:Fallback>
                <p:oleObj name="Equation" r:id="rId30" imgW="819061" imgH="1620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337719" y="5107095"/>
                        <a:ext cx="1553134" cy="30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0AF802A3-0572-994A-F4B8-0CBDBB589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06996"/>
              </p:ext>
            </p:extLst>
          </p:nvPr>
        </p:nvGraphicFramePr>
        <p:xfrm>
          <a:off x="1330998" y="5500515"/>
          <a:ext cx="782749" cy="35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61827" imgH="162006" progId="Equation.DSMT4">
                  <p:embed/>
                </p:oleObj>
              </mc:Choice>
              <mc:Fallback>
                <p:oleObj name="Equation" r:id="rId32" imgW="361827" imgH="1620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330998" y="5500515"/>
                        <a:ext cx="782749" cy="350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250F7D1-98A4-207F-B077-D084BF679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60763"/>
              </p:ext>
            </p:extLst>
          </p:nvPr>
        </p:nvGraphicFramePr>
        <p:xfrm>
          <a:off x="3287953" y="6027493"/>
          <a:ext cx="2293124" cy="39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276295" imgH="219248" progId="Equation.DSMT4">
                  <p:embed/>
                </p:oleObj>
              </mc:Choice>
              <mc:Fallback>
                <p:oleObj name="Equation" r:id="rId34" imgW="1276295" imgH="21924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287953" y="6027493"/>
                        <a:ext cx="2293124" cy="393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6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3608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8133" y="85841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四、原理设计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75C34F1B-76CF-42A1-9ECD-210ECACC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560548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2A4A64EC-6A7C-4F21-AA24-0E88B3CE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5144" y="617920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96D9CD8-7806-ABE4-9F43-836BF986B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00" y="625019"/>
            <a:ext cx="2186200" cy="19788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5C7A08-2C91-4425-3CB0-51B5393C4EFB}"/>
              </a:ext>
            </a:extLst>
          </p:cNvPr>
          <p:cNvSpPr txBox="1"/>
          <p:nvPr/>
        </p:nvSpPr>
        <p:spPr>
          <a:xfrm>
            <a:off x="160692" y="610304"/>
            <a:ext cx="3906111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直流电机</a:t>
            </a:r>
            <a:r>
              <a:rPr lang="zh-CN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的最大扭矩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校核如下：</a:t>
            </a:r>
            <a:endParaRPr lang="en-US" altLang="zh-CN" sz="1800" kern="105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90B7FA-7F34-619A-4E30-2D1330CDFB95}"/>
              </a:ext>
            </a:extLst>
          </p:cNvPr>
          <p:cNvSpPr txBox="1"/>
          <p:nvPr/>
        </p:nvSpPr>
        <p:spPr>
          <a:xfrm>
            <a:off x="160692" y="1133484"/>
            <a:ext cx="6701502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近似将卫星视作一个圆柱体，其长度为卫星全长，半径为卫星本体宽度与帆板宽度中较大者一般，卫星总质量为    ，则其转动惯量为：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BBCF74C-FE6E-1017-4351-CBEA2A18B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565178"/>
              </p:ext>
            </p:extLst>
          </p:nvPr>
        </p:nvGraphicFramePr>
        <p:xfrm>
          <a:off x="5007913" y="1733846"/>
          <a:ext cx="336259" cy="27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91" imgH="123844" progId="Equation.DSMT4">
                  <p:embed/>
                </p:oleObj>
              </mc:Choice>
              <mc:Fallback>
                <p:oleObj name="Equation" r:id="rId8" imgW="152291" imgH="1238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07913" y="1733846"/>
                        <a:ext cx="336259" cy="27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54BFB7E-D6B5-890F-BF3A-AA217058A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883726"/>
              </p:ext>
            </p:extLst>
          </p:nvPr>
        </p:nvGraphicFramePr>
        <p:xfrm>
          <a:off x="4119715" y="2422555"/>
          <a:ext cx="911613" cy="57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723" imgH="361813" progId="Equation.DSMT4">
                  <p:embed/>
                </p:oleObj>
              </mc:Choice>
              <mc:Fallback>
                <p:oleObj name="Equation" r:id="rId10" imgW="571723" imgH="3618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19715" y="2422555"/>
                        <a:ext cx="911613" cy="57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497E155-4273-5F33-62E7-DC883C39ED96}"/>
              </a:ext>
            </a:extLst>
          </p:cNvPr>
          <p:cNvSpPr txBox="1"/>
          <p:nvPr/>
        </p:nvSpPr>
        <p:spPr>
          <a:xfrm>
            <a:off x="160692" y="2838054"/>
            <a:ext cx="876519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代入模型参数，令卫星俯仰角转速                    ，电机响应时间                ，代入前一页中的计算公式可得：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9C2FB8A-AF68-63B9-A780-73D8826E7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981672"/>
              </p:ext>
            </p:extLst>
          </p:nvPr>
        </p:nvGraphicFramePr>
        <p:xfrm>
          <a:off x="3701603" y="2931582"/>
          <a:ext cx="1152522" cy="377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1083" imgH="190447" progId="Equation.DSMT4">
                  <p:embed/>
                </p:oleObj>
              </mc:Choice>
              <mc:Fallback>
                <p:oleObj name="Equation" r:id="rId12" imgW="581083" imgH="19044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01603" y="2931582"/>
                        <a:ext cx="1152522" cy="377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B0CEFBB-18EC-4023-3084-0EB38DEB2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938117"/>
              </p:ext>
            </p:extLst>
          </p:nvPr>
        </p:nvGraphicFramePr>
        <p:xfrm>
          <a:off x="6412518" y="2931582"/>
          <a:ext cx="954974" cy="360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8792" imgH="162006" progId="Equation.DSMT4">
                  <p:embed/>
                </p:oleObj>
              </mc:Choice>
              <mc:Fallback>
                <p:oleObj name="Equation" r:id="rId14" imgW="428792" imgH="1620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12518" y="2931582"/>
                        <a:ext cx="954974" cy="360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D7E91A8-8B6E-DAA2-C23E-20498B533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173025"/>
              </p:ext>
            </p:extLst>
          </p:nvPr>
        </p:nvGraphicFramePr>
        <p:xfrm>
          <a:off x="3438372" y="3711626"/>
          <a:ext cx="2267256" cy="377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71712" imgH="162006" progId="Equation.DSMT4">
                  <p:embed/>
                </p:oleObj>
              </mc:Choice>
              <mc:Fallback>
                <p:oleObj name="Equation" r:id="rId16" imgW="971712" imgH="1620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38372" y="3711626"/>
                        <a:ext cx="2267256" cy="377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C8DE06AC-4742-EEE4-0324-EFDF2A2350A1}"/>
              </a:ext>
            </a:extLst>
          </p:cNvPr>
          <p:cNvSpPr txBox="1"/>
          <p:nvPr/>
        </p:nvSpPr>
        <p:spPr>
          <a:xfrm>
            <a:off x="189403" y="4122044"/>
            <a:ext cx="87651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取安全系数为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，则电机的扭矩应满足：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431A073-2ECE-7B2D-5F3A-1EFEC76D0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961021"/>
              </p:ext>
            </p:extLst>
          </p:nvPr>
        </p:nvGraphicFramePr>
        <p:xfrm>
          <a:off x="3088480" y="4801218"/>
          <a:ext cx="2947607" cy="45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09865" imgH="219248" progId="Equation.DSMT4">
                  <p:embed/>
                </p:oleObj>
              </mc:Choice>
              <mc:Fallback>
                <p:oleObj name="Equation" r:id="rId18" imgW="1409865" imgH="21924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88480" y="4801218"/>
                        <a:ext cx="2947607" cy="458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1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3608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8133" y="85841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四、原理设计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75C34F1B-76CF-42A1-9ECD-210ECACC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560548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2A4A64EC-6A7C-4F21-AA24-0E88B3CE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5144" y="617920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96D9CD8-7806-ABE4-9F43-836BF986B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00" y="625019"/>
            <a:ext cx="2186200" cy="19788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5C7A08-2C91-4425-3CB0-51B5393C4EFB}"/>
              </a:ext>
            </a:extLst>
          </p:cNvPr>
          <p:cNvSpPr txBox="1"/>
          <p:nvPr/>
        </p:nvSpPr>
        <p:spPr>
          <a:xfrm>
            <a:off x="160692" y="610304"/>
            <a:ext cx="3906111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卫星旋转横臂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校核如下：</a:t>
            </a:r>
            <a:endParaRPr lang="en-US" altLang="zh-CN" sz="1800" kern="105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589E2-FE80-879C-E707-FC030FE7E555}"/>
              </a:ext>
            </a:extLst>
          </p:cNvPr>
          <p:cNvSpPr txBox="1"/>
          <p:nvPr/>
        </p:nvSpPr>
        <p:spPr>
          <a:xfrm>
            <a:off x="160692" y="1133484"/>
            <a:ext cx="6701502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该横臂可视为纯弯梁，所受弯矩最大情况为电机启动阶段。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对于纯弯梁，由材料力学可知，正应力满足：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DF3DBAA-E95B-32E0-513E-4B1C61872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894046"/>
              </p:ext>
            </p:extLst>
          </p:nvPr>
        </p:nvGraphicFramePr>
        <p:xfrm>
          <a:off x="3449750" y="2007056"/>
          <a:ext cx="1234105" cy="702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52456" imgH="428775" progId="Equation.DSMT4">
                  <p:embed/>
                </p:oleObj>
              </mc:Choice>
              <mc:Fallback>
                <p:oleObj name="Equation" r:id="rId8" imgW="752456" imgH="4287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49750" y="2007056"/>
                        <a:ext cx="1234105" cy="702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E9F25DB-42FF-4848-BF94-1E1A71878902}"/>
              </a:ext>
            </a:extLst>
          </p:cNvPr>
          <p:cNvSpPr txBox="1"/>
          <p:nvPr/>
        </p:nvSpPr>
        <p:spPr>
          <a:xfrm>
            <a:off x="160692" y="2603918"/>
            <a:ext cx="879875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由上可知，边缘处会先出现塑性变形失效。用       表示开始塑性变形时弯矩，则由上可知：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94CF6C7-6834-34C5-1CD3-5B02AC1B3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70385"/>
              </p:ext>
            </p:extLst>
          </p:nvPr>
        </p:nvGraphicFramePr>
        <p:xfrm>
          <a:off x="4815281" y="2686312"/>
          <a:ext cx="407915" cy="40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17" imgH="228608" progId="Equation.DSMT4">
                  <p:embed/>
                </p:oleObj>
              </mc:Choice>
              <mc:Fallback>
                <p:oleObj name="Equation" r:id="rId10" imgW="228617" imgH="2286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15281" y="2686312"/>
                        <a:ext cx="407915" cy="407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ABDC549-59B2-5E6B-36E9-90AC550A1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338013"/>
              </p:ext>
            </p:extLst>
          </p:nvPr>
        </p:nvGraphicFramePr>
        <p:xfrm>
          <a:off x="3504425" y="3290471"/>
          <a:ext cx="1124753" cy="702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5851" imgH="428775" progId="Equation.DSMT4">
                  <p:embed/>
                </p:oleObj>
              </mc:Choice>
              <mc:Fallback>
                <p:oleObj name="Equation" r:id="rId12" imgW="685851" imgH="4287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04425" y="3290471"/>
                        <a:ext cx="1124753" cy="702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D4B565E-609C-4426-F4E1-788CCFA7821D}"/>
              </a:ext>
            </a:extLst>
          </p:cNvPr>
          <p:cNvSpPr txBox="1"/>
          <p:nvPr/>
        </p:nvSpPr>
        <p:spPr>
          <a:xfrm>
            <a:off x="98133" y="4000389"/>
            <a:ext cx="879875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为确保安全，设安全系数为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，许用应力满足                   ，则最大可承载弯矩为：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9F933D2-CE4A-396B-111D-8BEFF87A6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237320"/>
              </p:ext>
            </p:extLst>
          </p:nvPr>
        </p:nvGraphicFramePr>
        <p:xfrm>
          <a:off x="4683855" y="4086286"/>
          <a:ext cx="1073351" cy="36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95212" imgH="237969" progId="Equation.DSMT4">
                  <p:embed/>
                </p:oleObj>
              </mc:Choice>
              <mc:Fallback>
                <p:oleObj name="Equation" r:id="rId14" imgW="695212" imgH="23796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83855" y="4086286"/>
                        <a:ext cx="1073351" cy="367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A0176CC4-5D5A-A43C-BD25-70A538DC9A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69916"/>
              </p:ext>
            </p:extLst>
          </p:nvPr>
        </p:nvGraphicFramePr>
        <p:xfrm>
          <a:off x="3284598" y="4431026"/>
          <a:ext cx="1917296" cy="718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19411" imgH="457216" progId="Equation.DSMT4">
                  <p:embed/>
                </p:oleObj>
              </mc:Choice>
              <mc:Fallback>
                <p:oleObj name="Equation" r:id="rId16" imgW="1219411" imgH="4572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84598" y="4431026"/>
                        <a:ext cx="1917296" cy="718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965A3132-B544-0DDA-ED08-498B26FC382A}"/>
              </a:ext>
            </a:extLst>
          </p:cNvPr>
          <p:cNvSpPr txBox="1"/>
          <p:nvPr/>
        </p:nvSpPr>
        <p:spPr>
          <a:xfrm>
            <a:off x="98133" y="5150012"/>
            <a:ext cx="879875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对于使用的圆形截面梁，代入相关参数，令安全系数为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，计算得：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349D47D4-D9A2-2F97-1B7C-BADC71E52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852170"/>
              </p:ext>
            </p:extLst>
          </p:nvPr>
        </p:nvGraphicFramePr>
        <p:xfrm>
          <a:off x="3284598" y="5598062"/>
          <a:ext cx="2172212" cy="59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33714" imgH="419055" progId="Equation.DSMT4">
                  <p:embed/>
                </p:oleObj>
              </mc:Choice>
              <mc:Fallback>
                <p:oleObj name="Equation" r:id="rId18" imgW="1533714" imgH="4190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84598" y="5598062"/>
                        <a:ext cx="2172212" cy="593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BB94036D-66D6-2550-A96F-A8C5B795CC9B}"/>
              </a:ext>
            </a:extLst>
          </p:cNvPr>
          <p:cNvSpPr txBox="1"/>
          <p:nvPr/>
        </p:nvSpPr>
        <p:spPr>
          <a:xfrm>
            <a:off x="841502" y="6129133"/>
            <a:ext cx="7136428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使用的铝合金通常                                                 ，因此强度满足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0FFF10DE-330C-68F4-0E3A-3AB175FFD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674200"/>
              </p:ext>
            </p:extLst>
          </p:nvPr>
        </p:nvGraphicFramePr>
        <p:xfrm>
          <a:off x="2797157" y="6182619"/>
          <a:ext cx="2790988" cy="40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90959" imgH="228608" progId="Equation.DSMT4">
                  <p:embed/>
                </p:oleObj>
              </mc:Choice>
              <mc:Fallback>
                <p:oleObj name="Equation" r:id="rId20" imgW="1590959" imgH="2286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97157" y="6182619"/>
                        <a:ext cx="2790988" cy="40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24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3608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8133" y="85841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四、原理设计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75C34F1B-76CF-42A1-9ECD-210ECACC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560548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2A4A64EC-6A7C-4F21-AA24-0E88B3CE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5144" y="617920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96D9CD8-7806-ABE4-9F43-836BF986B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00" y="625019"/>
            <a:ext cx="2186200" cy="19788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5C7A08-2C91-4425-3CB0-51B5393C4EFB}"/>
              </a:ext>
            </a:extLst>
          </p:cNvPr>
          <p:cNvSpPr txBox="1"/>
          <p:nvPr/>
        </p:nvSpPr>
        <p:spPr>
          <a:xfrm>
            <a:off x="160692" y="610304"/>
            <a:ext cx="3906111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卫星支柱压杆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校核如下：</a:t>
            </a:r>
            <a:endParaRPr lang="en-US" altLang="zh-CN" sz="1800" kern="105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D589E2-FE80-879C-E707-FC030FE7E555}"/>
              </a:ext>
            </a:extLst>
          </p:cNvPr>
          <p:cNvSpPr txBox="1"/>
          <p:nvPr/>
        </p:nvSpPr>
        <p:spPr>
          <a:xfrm>
            <a:off x="160692" y="1133484"/>
            <a:ext cx="6701502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从悬臂梁处将该支柱分为上下两段压杆，设上段长度    ，下段长度     ，整体截面半径    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052C07E-1CF6-23CC-ECBA-969CEF671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685728"/>
              </p:ext>
            </p:extLst>
          </p:nvPr>
        </p:nvGraphicFramePr>
        <p:xfrm>
          <a:off x="5561902" y="1215300"/>
          <a:ext cx="218114" cy="40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849" imgH="228608" progId="Equation.DSMT4">
                  <p:embed/>
                </p:oleObj>
              </mc:Choice>
              <mc:Fallback>
                <p:oleObj name="Equation" r:id="rId8" imgW="123849" imgH="2286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61902" y="1215300"/>
                        <a:ext cx="218114" cy="402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E328C14-3979-518F-B2FD-4E161B875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013375"/>
              </p:ext>
            </p:extLst>
          </p:nvPr>
        </p:nvGraphicFramePr>
        <p:xfrm>
          <a:off x="485974" y="1614468"/>
          <a:ext cx="254860" cy="470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849" imgH="228608" progId="Equation.DSMT4">
                  <p:embed/>
                </p:oleObj>
              </mc:Choice>
              <mc:Fallback>
                <p:oleObj name="Equation" r:id="rId10" imgW="123849" imgH="2286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5974" y="1614468"/>
                        <a:ext cx="254860" cy="470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84A66EA-A803-24EA-2868-66589A67D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627933"/>
              </p:ext>
            </p:extLst>
          </p:nvPr>
        </p:nvGraphicFramePr>
        <p:xfrm>
          <a:off x="2390861" y="1701054"/>
          <a:ext cx="254861" cy="29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489" imgH="133205" progId="Equation.DSMT4">
                  <p:embed/>
                </p:oleObj>
              </mc:Choice>
              <mc:Fallback>
                <p:oleObj name="Equation" r:id="rId12" imgW="114489" imgH="13320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90861" y="1701054"/>
                        <a:ext cx="254861" cy="29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FAFD0736-8323-9748-2CA3-9E171F7F1FB7}"/>
              </a:ext>
            </a:extLst>
          </p:cNvPr>
          <p:cNvSpPr txBox="1"/>
          <p:nvPr/>
        </p:nvSpPr>
        <p:spPr>
          <a:xfrm>
            <a:off x="160692" y="2007056"/>
            <a:ext cx="6701502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对于上段压杆，可将其看作是一端固支、一端自由的压杆系统，因此其临界压力满足：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78566A3-0ABA-20CE-733C-232D2D44D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656226"/>
              </p:ext>
            </p:extLst>
          </p:nvPr>
        </p:nvGraphicFramePr>
        <p:xfrm>
          <a:off x="3113542" y="2704199"/>
          <a:ext cx="2916916" cy="73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62146" imgH="495378" progId="Equation.DSMT4">
                  <p:embed/>
                </p:oleObj>
              </mc:Choice>
              <mc:Fallback>
                <p:oleObj name="Equation" r:id="rId14" imgW="1962146" imgH="49537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13542" y="2704199"/>
                        <a:ext cx="2916916" cy="736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25EE88EA-3139-E01F-7EDD-C0E1A540D4FE}"/>
              </a:ext>
            </a:extLst>
          </p:cNvPr>
          <p:cNvSpPr txBox="1"/>
          <p:nvPr/>
        </p:nvSpPr>
        <p:spPr>
          <a:xfrm>
            <a:off x="160692" y="3269712"/>
            <a:ext cx="883230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对于下段压杆，其主要组成部分为电缸，其刚度较大，因此不需校核。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设安全系数为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，则许用最大压力为：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F2B73497-FFDB-0F57-52EB-B78264245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89207"/>
              </p:ext>
            </p:extLst>
          </p:nvPr>
        </p:nvGraphicFramePr>
        <p:xfrm>
          <a:off x="3582716" y="4137651"/>
          <a:ext cx="1979186" cy="87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81063" imgH="609502" progId="Equation.DSMT4">
                  <p:embed/>
                </p:oleObj>
              </mc:Choice>
              <mc:Fallback>
                <p:oleObj name="Equation" r:id="rId16" imgW="1381063" imgH="60950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82716" y="4137651"/>
                        <a:ext cx="1979186" cy="873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89569472-1589-4942-02D6-AC71ED97F044}"/>
              </a:ext>
            </a:extLst>
          </p:cNvPr>
          <p:cNvSpPr txBox="1"/>
          <p:nvPr/>
        </p:nvSpPr>
        <p:spPr>
          <a:xfrm>
            <a:off x="160692" y="4915130"/>
            <a:ext cx="883230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查得铝合金弹性模量为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200GPa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，支柱满足                                 ，代入上式计算得：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6C72096-FDA4-478F-45AE-6C20552783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64764"/>
              </p:ext>
            </p:extLst>
          </p:nvPr>
        </p:nvGraphicFramePr>
        <p:xfrm>
          <a:off x="4501202" y="5046701"/>
          <a:ext cx="1873104" cy="35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19411" imgH="228608" progId="Equation.DSMT4">
                  <p:embed/>
                </p:oleObj>
              </mc:Choice>
              <mc:Fallback>
                <p:oleObj name="Equation" r:id="rId18" imgW="1219411" imgH="2286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01202" y="5046701"/>
                        <a:ext cx="1873104" cy="351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45DB6AD1-2B29-E04D-85FF-0AD191016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047816"/>
              </p:ext>
            </p:extLst>
          </p:nvPr>
        </p:nvGraphicFramePr>
        <p:xfrm>
          <a:off x="3939827" y="5397908"/>
          <a:ext cx="1264345" cy="35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7224" imgH="237969" progId="Equation.DSMT4">
                  <p:embed/>
                </p:oleObj>
              </mc:Choice>
              <mc:Fallback>
                <p:oleObj name="Equation" r:id="rId20" imgW="857224" imgH="23796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39827" y="5397908"/>
                        <a:ext cx="1264345" cy="351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AE0B2191-FA19-FECA-0DD2-C33282DD0B79}"/>
              </a:ext>
            </a:extLst>
          </p:cNvPr>
          <p:cNvSpPr txBox="1"/>
          <p:nvPr/>
        </p:nvSpPr>
        <p:spPr>
          <a:xfrm>
            <a:off x="160692" y="5663244"/>
            <a:ext cx="883230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卫星部分总质量                    ，压力满足：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因此强度合格。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31DD9F-D34B-C3C3-9EB6-F6C83C590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76581"/>
              </p:ext>
            </p:extLst>
          </p:nvPr>
        </p:nvGraphicFramePr>
        <p:xfrm>
          <a:off x="1857314" y="5743263"/>
          <a:ext cx="1211322" cy="39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09525" imgH="200167" progId="Equation.DSMT4">
                  <p:embed/>
                </p:oleObj>
              </mc:Choice>
              <mc:Fallback>
                <p:oleObj name="Equation" r:id="rId22" imgW="609525" imgH="2001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57314" y="5743263"/>
                        <a:ext cx="1211322" cy="39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FD654355-CCD7-B042-FFB1-1634856D6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927552"/>
              </p:ext>
            </p:extLst>
          </p:nvPr>
        </p:nvGraphicFramePr>
        <p:xfrm>
          <a:off x="4296000" y="5779283"/>
          <a:ext cx="2078306" cy="36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14458" imgH="228608" progId="Equation.DSMT4">
                  <p:embed/>
                </p:oleObj>
              </mc:Choice>
              <mc:Fallback>
                <p:oleObj name="Equation" r:id="rId24" imgW="1314458" imgH="2286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96000" y="5779283"/>
                        <a:ext cx="2078306" cy="361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6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5FD26-B829-4049-9783-87D41B72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CFA4F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34" y="23608"/>
            <a:ext cx="1899891" cy="5866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90608-2A62-4F64-9978-75EFC495C920}"/>
              </a:ext>
            </a:extLst>
          </p:cNvPr>
          <p:cNvSpPr txBox="1"/>
          <p:nvPr/>
        </p:nvSpPr>
        <p:spPr>
          <a:xfrm>
            <a:off x="98133" y="85841"/>
            <a:ext cx="3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四、原理设计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75C34F1B-76CF-42A1-9ECD-210ECACC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560548"/>
            <a:ext cx="1600200" cy="273844"/>
          </a:xfrm>
        </p:spPr>
        <p:txBody>
          <a:bodyPr vert="horz" lIns="68580" tIns="34290" rIns="68580" bIns="34290" rtlCol="0" anchor="ctr"/>
          <a:lstStyle/>
          <a:p>
            <a:fld id="{9462B66E-5282-44E8-95AE-033BDD61E3D5}" type="slidenum">
              <a:rPr lang="zh-CN" alt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片包含 游戏机, 建筑, 标志, 围栏&#10;&#10;描述已自动生成">
            <a:extLst>
              <a:ext uri="{FF2B5EF4-FFF2-40B4-BE49-F238E27FC236}">
                <a16:creationId xmlns:a16="http://schemas.microsoft.com/office/drawing/2014/main" id="{2A4A64EC-6A7C-4F21-AA24-0E88B3CEE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339" l="2737" r="98290">
                        <a14:foregroundMark x1="48945" y1="29798" x2="54989" y2="44073"/>
                        <a14:foregroundMark x1="44897" y1="27218" x2="65792" y2="69274"/>
                        <a14:foregroundMark x1="65792" y1="69274" x2="78278" y2="76008"/>
                        <a14:foregroundMark x1="78278" y1="76008" x2="80245" y2="62056"/>
                        <a14:foregroundMark x1="80245" y1="62056" x2="75912" y2="53710"/>
                        <a14:foregroundMark x1="80359" y1="50565" x2="82725" y2="84798"/>
                        <a14:foregroundMark x1="70410" y1="52056" x2="94897" y2="62944"/>
                        <a14:foregroundMark x1="78278" y1="41129" x2="81813" y2="97419"/>
                        <a14:foregroundMark x1="64652" y1="37581" x2="71066" y2="48710"/>
                        <a14:foregroundMark x1="40564" y1="58710" x2="55758" y2="81774"/>
                        <a14:foregroundMark x1="55758" y1="81774" x2="56414" y2="80000"/>
                        <a14:foregroundMark x1="41220" y1="90927" x2="82868" y2="89194"/>
                        <a14:foregroundMark x1="82868" y1="89194" x2="85205" y2="89274"/>
                        <a14:foregroundMark x1="95553" y1="45000" x2="98318" y2="72056"/>
                        <a14:foregroundMark x1="98318" y1="72056" x2="98318" y2="72056"/>
                        <a14:foregroundMark x1="92816" y1="29435" x2="93871" y2="37944"/>
                        <a14:foregroundMark x1="96351" y1="39798" x2="97263" y2="50000"/>
                        <a14:foregroundMark x1="92018" y1="28347" x2="93871" y2="44435"/>
                        <a14:foregroundMark x1="79447" y1="36492" x2="82212" y2="33710"/>
                        <a14:foregroundMark x1="82326" y1="33871" x2="79989" y2="42218"/>
                        <a14:foregroundMark x1="36659" y1="50927" x2="46152" y2="50242"/>
                        <a14:foregroundMark x1="46152" y1="50242" x2="53022" y2="51290"/>
                        <a14:foregroundMark x1="69641" y1="94435" x2="71608" y2="94073"/>
                        <a14:foregroundMark x1="43843" y1="93347" x2="59949" y2="96129"/>
                        <a14:foregroundMark x1="2737" y1="89435" x2="10063" y2="86855"/>
                        <a14:foregroundMark x1="10063" y1="86855" x2="10063" y2="86855"/>
                        <a14:foregroundMark x1="36374" y1="35202" x2="37030" y2="43508"/>
                        <a14:foregroundMark x1="25513" y1="41129" x2="25770" y2="42419"/>
                        <a14:foregroundMark x1="76311" y1="39274" x2="75656" y2="41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096"/>
            <a:ext cx="841502" cy="59490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6A3151-1C57-41DE-8F62-0E0DF1BF43E1}"/>
              </a:ext>
            </a:extLst>
          </p:cNvPr>
          <p:cNvCxnSpPr/>
          <p:nvPr/>
        </p:nvCxnSpPr>
        <p:spPr>
          <a:xfrm>
            <a:off x="-5144" y="617920"/>
            <a:ext cx="9134856" cy="0"/>
          </a:xfrm>
          <a:prstGeom prst="line">
            <a:avLst/>
          </a:prstGeom>
          <a:ln w="12700">
            <a:gradFill>
              <a:gsLst>
                <a:gs pos="0">
                  <a:srgbClr val="703881"/>
                </a:gs>
                <a:gs pos="74000">
                  <a:srgbClr val="DA3C7F"/>
                </a:gs>
                <a:gs pos="83000">
                  <a:srgbClr val="DA3C7F"/>
                </a:gs>
                <a:gs pos="100000">
                  <a:srgbClr val="DA3C7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23173D7-A380-CBA9-C30C-80CFBFF41D47}"/>
              </a:ext>
            </a:extLst>
          </p:cNvPr>
          <p:cNvSpPr txBox="1"/>
          <p:nvPr/>
        </p:nvSpPr>
        <p:spPr>
          <a:xfrm>
            <a:off x="2972119" y="926792"/>
            <a:ext cx="3059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5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卫星处执行机构</a:t>
            </a:r>
            <a:r>
              <a:rPr lang="zh-CN" altLang="en-US" sz="1800" kern="105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如下所示：</a:t>
            </a:r>
            <a:endParaRPr lang="en-US" altLang="zh-CN" sz="1800" kern="105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C7A08-2C91-4425-3CB0-51B5393C4EFB}"/>
              </a:ext>
            </a:extLst>
          </p:cNvPr>
          <p:cNvSpPr txBox="1"/>
          <p:nvPr/>
        </p:nvSpPr>
        <p:spPr>
          <a:xfrm>
            <a:off x="841502" y="4981818"/>
            <a:ext cx="7509211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如上图所示，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1800" kern="105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实现卫星太阳能板的转动，执行机构包含一个舵机，并从舵机处引出用于传递转矩的支撑板，以控制太阳能板的转动。</a:t>
            </a:r>
            <a:endParaRPr lang="en-US" altLang="zh-CN" sz="1800" kern="105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758F3D-23F9-4FDA-676F-42EB45D60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4561" y="1551709"/>
            <a:ext cx="3594878" cy="31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8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20233</TotalTime>
  <Words>557</Words>
  <Application>Microsoft Office PowerPoint</Application>
  <PresentationFormat>全屏显示(4:3)</PresentationFormat>
  <Paragraphs>48</Paragraphs>
  <Slides>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面向FPGA的高吞吐ECC设计实现</dc:title>
  <dc:creator>X Z</dc:creator>
  <cp:lastModifiedBy>善斌 张</cp:lastModifiedBy>
  <cp:revision>1535</cp:revision>
  <dcterms:created xsi:type="dcterms:W3CDTF">2021-12-08T07:59:57Z</dcterms:created>
  <dcterms:modified xsi:type="dcterms:W3CDTF">2024-06-23T13:15:44Z</dcterms:modified>
</cp:coreProperties>
</file>