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46"/>
  </p:notesMasterIdLst>
  <p:sldIdLst>
    <p:sldId id="256" r:id="rId4"/>
    <p:sldId id="340" r:id="rId5"/>
    <p:sldId id="337" r:id="rId6"/>
    <p:sldId id="338" r:id="rId7"/>
    <p:sldId id="339" r:id="rId8"/>
    <p:sldId id="343" r:id="rId9"/>
    <p:sldId id="341" r:id="rId10"/>
    <p:sldId id="344" r:id="rId11"/>
    <p:sldId id="345" r:id="rId12"/>
    <p:sldId id="352" r:id="rId13"/>
    <p:sldId id="351" r:id="rId14"/>
    <p:sldId id="385" r:id="rId15"/>
    <p:sldId id="354" r:id="rId16"/>
    <p:sldId id="355" r:id="rId17"/>
    <p:sldId id="386" r:id="rId18"/>
    <p:sldId id="387" r:id="rId19"/>
    <p:sldId id="356" r:id="rId20"/>
    <p:sldId id="357" r:id="rId21"/>
    <p:sldId id="358" r:id="rId22"/>
    <p:sldId id="359" r:id="rId23"/>
    <p:sldId id="360" r:id="rId24"/>
    <p:sldId id="361" r:id="rId25"/>
    <p:sldId id="383" r:id="rId26"/>
    <p:sldId id="362" r:id="rId27"/>
    <p:sldId id="363" r:id="rId28"/>
    <p:sldId id="364" r:id="rId29"/>
    <p:sldId id="389" r:id="rId30"/>
    <p:sldId id="366" r:id="rId31"/>
    <p:sldId id="370" r:id="rId32"/>
    <p:sldId id="381" r:id="rId33"/>
    <p:sldId id="369" r:id="rId34"/>
    <p:sldId id="371" r:id="rId35"/>
    <p:sldId id="374" r:id="rId36"/>
    <p:sldId id="384" r:id="rId37"/>
    <p:sldId id="376" r:id="rId38"/>
    <p:sldId id="375" r:id="rId39"/>
    <p:sldId id="377" r:id="rId40"/>
    <p:sldId id="378" r:id="rId41"/>
    <p:sldId id="379" r:id="rId42"/>
    <p:sldId id="380" r:id="rId43"/>
    <p:sldId id="390" r:id="rId44"/>
    <p:sldId id="25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A36CC-97F2-4F8E-96D3-4794CCBE2C34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58805-A7F5-455F-95F5-33DCA77B5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3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Folienbildplatzhalter 1">
            <a:extLst>
              <a:ext uri="{FF2B5EF4-FFF2-40B4-BE49-F238E27FC236}">
                <a16:creationId xmlns:a16="http://schemas.microsoft.com/office/drawing/2014/main" id="{6F2A37C8-8BD6-4D40-AECF-E688A0B22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Notizenplatzhalter 2">
            <a:extLst>
              <a:ext uri="{FF2B5EF4-FFF2-40B4-BE49-F238E27FC236}">
                <a16:creationId xmlns:a16="http://schemas.microsoft.com/office/drawing/2014/main" id="{4A58C64D-C90D-4108-827C-2865D047D2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8195" name="Foliennummernplatzhalter 3">
            <a:extLst>
              <a:ext uri="{FF2B5EF4-FFF2-40B4-BE49-F238E27FC236}">
                <a16:creationId xmlns:a16="http://schemas.microsoft.com/office/drawing/2014/main" id="{7D420886-AC7E-4D93-9445-6BDFECFBC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5534AE-5E0D-44A0-8E45-231E276554E7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778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30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43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027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691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636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51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984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026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71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990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32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60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706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45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324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998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03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417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00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977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71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612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793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9185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859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159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28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19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86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21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314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9881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>
            <a:extLst>
              <a:ext uri="{FF2B5EF4-FFF2-40B4-BE49-F238E27FC236}">
                <a16:creationId xmlns:a16="http://schemas.microsoft.com/office/drawing/2014/main" id="{334A83B3-9979-4007-9D5B-5614DE82F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izenplatzhalter 2">
            <a:extLst>
              <a:ext uri="{FF2B5EF4-FFF2-40B4-BE49-F238E27FC236}">
                <a16:creationId xmlns:a16="http://schemas.microsoft.com/office/drawing/2014/main" id="{B0F71888-AD5A-4037-B916-CE911F1FF9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1747" name="Foliennummernplatzhalter 3">
            <a:extLst>
              <a:ext uri="{FF2B5EF4-FFF2-40B4-BE49-F238E27FC236}">
                <a16:creationId xmlns:a16="http://schemas.microsoft.com/office/drawing/2014/main" id="{5B57B8DC-824F-4959-AEB2-0B68BD3D7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ACB5B-B320-4E8C-8EC3-E30F153BD4BB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87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76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78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01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lienbildplatzhalter 1">
            <a:extLst>
              <a:ext uri="{FF2B5EF4-FFF2-40B4-BE49-F238E27FC236}">
                <a16:creationId xmlns:a16="http://schemas.microsoft.com/office/drawing/2014/main" id="{AA27319A-2DB0-48CD-A001-8B8C868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izenplatzhalter 2">
            <a:extLst>
              <a:ext uri="{FF2B5EF4-FFF2-40B4-BE49-F238E27FC236}">
                <a16:creationId xmlns:a16="http://schemas.microsoft.com/office/drawing/2014/main" id="{F368234D-BBFB-4C1E-B679-E4B169254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315" name="Foliennummernplatzhalter 3">
            <a:extLst>
              <a:ext uri="{FF2B5EF4-FFF2-40B4-BE49-F238E27FC236}">
                <a16:creationId xmlns:a16="http://schemas.microsoft.com/office/drawing/2014/main" id="{819BD79C-9B8D-475D-8898-7CA6653CF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05987-9ADB-45B8-A008-B82046AD4A54}" type="slidenum">
              <a:rPr kumimoji="0" lang="de-DE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93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C7C9-CAA2-4929-B4CA-F036086C3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EA97D-F480-4195-8344-BBD598AA2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CB7F7-DFBA-4B43-8684-CC851A4F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69272-EEBE-40E5-BDBC-CF0B62A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EBC69-1CA3-446E-BBD8-84A0C32F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4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1E49A-8435-4652-B3D9-94CA9160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A5169-74B1-4F63-B0B8-A3D41B97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D55C3-441A-4AAD-9234-2EEE62A6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CDEF0-D230-4C31-ACB8-349301FA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43C71-FB49-4BE9-829A-C83C587E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3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53AF74-9D07-4201-91DC-F9203160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A041A-67C7-4324-81D6-7931913B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DF1C4-F384-4002-90B1-C60256F7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FF90A-4C97-4B81-BBD1-F4DA15FC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64078-B675-4CAD-9ACF-895DEABA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5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296100" y="5253205"/>
            <a:ext cx="9696449" cy="768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baseline="0">
                <a:solidFill>
                  <a:schemeClr val="bg1"/>
                </a:solidFill>
                <a:latin typeface="Lucida Sans" pitchFamily="34" charset="0"/>
                <a:cs typeface="Lucida Sans" pitchFamily="34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8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ilig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0000" y="360000"/>
            <a:ext cx="5664365" cy="43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733" b="1" baseline="0">
                <a:solidFill>
                  <a:srgbClr val="004179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19403" y="1268760"/>
            <a:ext cx="5088467" cy="518457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40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384032" y="1268760"/>
            <a:ext cx="5088467" cy="518457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40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70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19667" y="116632"/>
            <a:ext cx="5664365" cy="8640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733" b="1" baseline="0">
                <a:solidFill>
                  <a:srgbClr val="004179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19403" y="1268760"/>
            <a:ext cx="5088467" cy="5184576"/>
          </a:xfrm>
          <a:prstGeom prst="rect">
            <a:avLst/>
          </a:prstGeom>
          <a:noFill/>
        </p:spPr>
        <p:txBody>
          <a:bodyPr wrap="square" lIns="0" tIns="0" rIns="0" bIns="0"/>
          <a:lstStyle>
            <a:lvl1pPr marL="457189" indent="-457189">
              <a:buFont typeface="Lucida Sans" pitchFamily="34" charset="0"/>
              <a:buChar char="‣"/>
              <a:defRPr sz="240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384032" y="1268760"/>
            <a:ext cx="5088467" cy="5184576"/>
          </a:xfrm>
          <a:prstGeom prst="rect">
            <a:avLst/>
          </a:prstGeom>
          <a:noFill/>
        </p:spPr>
        <p:txBody>
          <a:bodyPr lIns="0" tIns="0" rIns="0" bIns="0"/>
          <a:lstStyle>
            <a:lvl1pPr marL="457189" indent="-457189">
              <a:buFont typeface="Lucida Sans" pitchFamily="34" charset="0"/>
              <a:buChar char="‣"/>
              <a:defRPr sz="240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191823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Bilder recht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0000" y="360000"/>
            <a:ext cx="5664365" cy="43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733" b="1" baseline="0">
                <a:solidFill>
                  <a:srgbClr val="004179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6384131" y="4005064"/>
            <a:ext cx="5088467" cy="241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FontTx/>
              <a:buNone/>
              <a:defRPr sz="2400" b="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8"/>
          </p:nvPr>
        </p:nvSpPr>
        <p:spPr>
          <a:xfrm>
            <a:off x="719403" y="4005064"/>
            <a:ext cx="5088000" cy="241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9"/>
          </p:nvPr>
        </p:nvSpPr>
        <p:spPr>
          <a:xfrm>
            <a:off x="719403" y="1268760"/>
            <a:ext cx="5088000" cy="241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6384032" y="1268760"/>
            <a:ext cx="5088467" cy="241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FontTx/>
              <a:buNone/>
              <a:defRPr sz="2400" b="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949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0000" y="360000"/>
            <a:ext cx="5664365" cy="43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733" b="1" baseline="0">
                <a:solidFill>
                  <a:srgbClr val="004179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719403" y="4005064"/>
            <a:ext cx="5088467" cy="241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FontTx/>
              <a:buNone/>
              <a:defRPr sz="2400" b="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384597" y="4005064"/>
            <a:ext cx="5088000" cy="241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9"/>
          </p:nvPr>
        </p:nvSpPr>
        <p:spPr>
          <a:xfrm>
            <a:off x="6384597" y="1268760"/>
            <a:ext cx="5088000" cy="241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719403" y="1268760"/>
            <a:ext cx="5088467" cy="241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FontTx/>
              <a:buNone/>
              <a:defRPr sz="2400" b="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6577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719403" y="4005064"/>
            <a:ext cx="5088000" cy="241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Bildplatzhalter 6"/>
          <p:cNvSpPr>
            <a:spLocks noGrp="1"/>
          </p:cNvSpPr>
          <p:nvPr>
            <p:ph type="pic" sz="quarter" idx="19"/>
          </p:nvPr>
        </p:nvSpPr>
        <p:spPr>
          <a:xfrm>
            <a:off x="719403" y="1268760"/>
            <a:ext cx="5088000" cy="241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20"/>
          </p:nvPr>
        </p:nvSpPr>
        <p:spPr>
          <a:xfrm>
            <a:off x="6384597" y="4005064"/>
            <a:ext cx="5088000" cy="241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21"/>
          </p:nvPr>
        </p:nvSpPr>
        <p:spPr>
          <a:xfrm>
            <a:off x="6384597" y="1268760"/>
            <a:ext cx="5088000" cy="241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0000" y="360000"/>
            <a:ext cx="5664365" cy="43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733" b="1" baseline="0">
                <a:solidFill>
                  <a:srgbClr val="004179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470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6"/>
          <p:cNvSpPr>
            <a:spLocks noGrp="1"/>
          </p:cNvSpPr>
          <p:nvPr>
            <p:ph type="pic" sz="quarter" idx="19"/>
          </p:nvPr>
        </p:nvSpPr>
        <p:spPr>
          <a:xfrm>
            <a:off x="719403" y="1268760"/>
            <a:ext cx="10753195" cy="51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0000" y="360000"/>
            <a:ext cx="5664365" cy="43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733" b="1" baseline="0">
                <a:solidFill>
                  <a:srgbClr val="004179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5323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chts Text link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>
          <a:xfrm>
            <a:off x="6384000" y="1795200"/>
            <a:ext cx="5088000" cy="4560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720000" y="1800000"/>
            <a:ext cx="5088467" cy="4560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FontTx/>
              <a:buNone/>
              <a:defRPr sz="2400" b="0" baseline="0">
                <a:solidFill>
                  <a:srgbClr val="4B4B4B"/>
                </a:solidFill>
                <a:latin typeface="Lucida Sans" pitchFamily="34" charset="0"/>
                <a:cs typeface="Lucida Sans" pitchFamily="34" charset="0"/>
              </a:defRPr>
            </a:lvl1pPr>
            <a:lvl2pPr marL="990575" indent="-380990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2pPr>
            <a:lvl3pPr marL="1523962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3pPr>
            <a:lvl4pPr marL="2133547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4pPr>
            <a:lvl5pPr marL="2743131" indent="-304792">
              <a:buFont typeface="Arial" pitchFamily="34" charset="0"/>
              <a:buChar char="•"/>
              <a:defRPr sz="2400">
                <a:solidFill>
                  <a:srgbClr val="718B91"/>
                </a:solidFill>
                <a:latin typeface="Lucida Sans" pitchFamily="34" charset="0"/>
                <a:cs typeface="Lucida Sans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19667" y="116632"/>
            <a:ext cx="8160643" cy="12001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3733" b="1" baseline="0">
                <a:solidFill>
                  <a:srgbClr val="004179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1399F-761B-4242-AE76-16D43F51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40ADC-929F-4BE1-8066-54F7D02A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59E9E-F154-4CE1-86FE-777A8237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D5A46-53F2-4252-98F6-5A5758E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6F061-19CD-4DEA-8746-F08CCEB6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81F04-2B53-40FB-B797-E9E29EFB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22F98-0111-4D21-BCBC-D11608B8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AE7F3-E4E8-4679-9EEC-32428F2C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B792-94F7-45C3-96C2-12385B5D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6ACD1-FCA7-4CF8-B157-7BDEDC3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2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46F99-D7F3-4C0D-8854-B00110E1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5219E-9D22-4A4E-9973-D873BF975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C29FC-1785-4059-B1BC-69C46764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3BCFB-B52C-433D-B266-D8C35432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8D3DE-597C-485A-9092-7FDE0A74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107A4-4C0B-478E-BBE4-629BF8E0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0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6027A-20D2-4E5E-8190-62E4DEA8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EB3DB-A8E2-4005-9559-EA7D6A3F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A1497B-A326-4263-8EE0-62099698B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53F335-7E85-4115-A3D6-7EE70A201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304CB-0AA3-4F53-8B1A-133883B76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812705-D240-4E00-BC62-69B86039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3A026F-41C3-456F-B8A8-4D1397F1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C62F4F-AD9B-4FF5-97FD-25D72A2D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70C93-953A-401B-83BA-A5AB1703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0A5B0C-C09C-469E-BF43-2A47039E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026C-25F8-4EFC-8A36-A4192BAC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08340-1660-47CE-A27A-9DC79075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7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3607CB-B896-4D0C-BA8B-D2E8DC8F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4DBFA6-2BC4-4220-B7C4-82AEDBAD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FAEAA-A337-401C-B4DD-DC844E5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3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51B3-0D7C-43D9-973D-1AD83D37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C4F21-80E7-45F7-82FC-98F0E58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34EC4-B3BF-4FED-8AA1-6C54F15D8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5577D-46D3-4EF1-B8AD-DF52E87D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B5131-6130-48EE-8EA5-928A72C0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CD44A-A75A-4E6D-A96D-193DC005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1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0A08-F45D-443A-A2F3-3142BDDB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D34E7-ACDF-4257-AA5F-93966CD50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027D5-B7FA-42B2-BADE-4CD37A8B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6FFAC-E74F-4C17-B97F-CB518F8B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41C1F0-73E0-4D50-9A4E-345AD597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67347-46F9-4FD4-B0D5-33BB5F09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C054A0-15C3-4A4A-BC62-B98B95ED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6F72C-D1A1-4DB4-B5ED-F45F15A63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B9CE5-B8B2-4B30-B3F3-C4FE9D27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6D8C-2654-4D93-B71D-D6AC52103F6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A8ABD-ACE5-4AE0-96DE-1BC7C99B3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F5A20-FE0A-41C4-9161-8504EB4DF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B820-136B-4CD6-8C60-46E35B7B3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1" descr="HG100.JPG">
            <a:extLst>
              <a:ext uri="{FF2B5EF4-FFF2-40B4-BE49-F238E27FC236}">
                <a16:creationId xmlns:a16="http://schemas.microsoft.com/office/drawing/2014/main" id="{D9F21B16-3666-4E7E-8D56-EE3B37B349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584"/>
            <a:ext cx="12192000" cy="684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Bild 12" descr="TUHH_Beamer_Folie_bsp_brown_Balken_o.tif">
            <a:extLst>
              <a:ext uri="{FF2B5EF4-FFF2-40B4-BE49-F238E27FC236}">
                <a16:creationId xmlns:a16="http://schemas.microsoft.com/office/drawing/2014/main" id="{A2381C99-C856-4D60-BBBF-6E5A315AAE06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1"/>
            <a:ext cx="12192000" cy="260349"/>
          </a:xfrm>
          <a:prstGeom prst="rect">
            <a:avLst/>
          </a:prstGeom>
          <a:solidFill>
            <a:srgbClr val="8D1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CCD5779-DAB3-4846-BD7D-06841CDE08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9667" y="4965700"/>
            <a:ext cx="10752667" cy="1246717"/>
          </a:xfrm>
          <a:prstGeom prst="rect">
            <a:avLst/>
          </a:prstGeom>
          <a:solidFill>
            <a:srgbClr val="57BDC3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59BFC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FE2EA70-EA9C-436E-8F00-78C7F1D6C654}"/>
              </a:ext>
            </a:extLst>
          </p:cNvPr>
          <p:cNvSpPr/>
          <p:nvPr userDrawn="1"/>
        </p:nvSpPr>
        <p:spPr>
          <a:xfrm>
            <a:off x="0" y="0"/>
            <a:ext cx="12192000" cy="1080000"/>
          </a:xfrm>
          <a:prstGeom prst="rect">
            <a:avLst/>
          </a:prstGeom>
          <a:gradFill flip="none" rotWithShape="1">
            <a:gsLst>
              <a:gs pos="62000">
                <a:srgbClr val="57BDC3">
                  <a:alpha val="68000"/>
                  <a:lumMod val="90000"/>
                  <a:lumOff val="10000"/>
                </a:srgbClr>
              </a:gs>
              <a:gs pos="42000">
                <a:schemeClr val="bg1">
                  <a:alpha val="7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/>
          </a:p>
        </p:txBody>
      </p:sp>
      <p:sp>
        <p:nvSpPr>
          <p:cNvPr id="1032" name="Rechteck 11">
            <a:extLst>
              <a:ext uri="{FF2B5EF4-FFF2-40B4-BE49-F238E27FC236}">
                <a16:creationId xmlns:a16="http://schemas.microsoft.com/office/drawing/2014/main" id="{098F974B-7160-4846-9FD4-D62D2FB570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5634" y="6540500"/>
            <a:ext cx="1631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837F71-387D-4D1C-AE2D-1E8948534985}" type="slidenum">
              <a:rPr lang="de-DE" altLang="zh-CN" sz="1600">
                <a:solidFill>
                  <a:schemeClr val="bg1"/>
                </a:solidFill>
                <a:latin typeface="Lucida Sans" panose="020B0602030504020204" pitchFamily="34" charset="0"/>
              </a:rPr>
              <a:pPr algn="r" eaLnBrk="1" hangingPunct="1"/>
              <a:t>‹#›</a:t>
            </a:fld>
            <a:endParaRPr lang="de-DE" altLang="zh-CN" sz="1600">
              <a:latin typeface="Calibri" panose="020F0502020204030204" pitchFamily="34" charset="0"/>
            </a:endParaRPr>
          </a:p>
        </p:txBody>
      </p:sp>
      <p:sp>
        <p:nvSpPr>
          <p:cNvPr id="1033" name="Rechteck 1">
            <a:extLst>
              <a:ext uri="{FF2B5EF4-FFF2-40B4-BE49-F238E27FC236}">
                <a16:creationId xmlns:a16="http://schemas.microsoft.com/office/drawing/2014/main" id="{022C5DE4-8C2E-4AF5-AE85-FDCCD28A31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5734" y="6548967"/>
            <a:ext cx="1344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914FE6-AD61-4A3D-882E-CBA8526F91F0}" type="datetime1">
              <a:rPr lang="de-DE" altLang="zh-CN" sz="1600">
                <a:solidFill>
                  <a:schemeClr val="bg1"/>
                </a:solidFill>
                <a:latin typeface="Lucida Sans Std" charset="0"/>
              </a:rPr>
              <a:pPr eaLnBrk="1" hangingPunct="1"/>
              <a:t>29.01.2021</a:t>
            </a:fld>
            <a:endParaRPr lang="de-DE" altLang="zh-CN" sz="1600">
              <a:latin typeface="Lucida Sans Std" charset="0"/>
            </a:endParaRPr>
          </a:p>
        </p:txBody>
      </p:sp>
      <p:sp>
        <p:nvSpPr>
          <p:cNvPr id="1034" name="Titelplatzhalter 2">
            <a:extLst>
              <a:ext uri="{FF2B5EF4-FFF2-40B4-BE49-F238E27FC236}">
                <a16:creationId xmlns:a16="http://schemas.microsoft.com/office/drawing/2014/main" id="{BA14C802-975C-44BA-8560-C9C2141DE3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-27517"/>
            <a:ext cx="10972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Titelfolie</a:t>
            </a:r>
          </a:p>
        </p:txBody>
      </p:sp>
      <p:sp>
        <p:nvSpPr>
          <p:cNvPr id="1035" name="Textfeld 3">
            <a:extLst>
              <a:ext uri="{FF2B5EF4-FFF2-40B4-BE49-F238E27FC236}">
                <a16:creationId xmlns:a16="http://schemas.microsoft.com/office/drawing/2014/main" id="{C177E161-C14C-440E-AA97-4AD9AB57A8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12885" y="6519334"/>
            <a:ext cx="95884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867" b="1">
                <a:solidFill>
                  <a:schemeClr val="bg1"/>
                </a:solidFill>
              </a:rPr>
              <a:t>TUHH</a:t>
            </a:r>
          </a:p>
        </p:txBody>
      </p:sp>
      <p:pic>
        <p:nvPicPr>
          <p:cNvPr id="1036" name="Grafik 16">
            <a:extLst>
              <a:ext uri="{FF2B5EF4-FFF2-40B4-BE49-F238E27FC236}">
                <a16:creationId xmlns:a16="http://schemas.microsoft.com/office/drawing/2014/main" id="{5EBB8102-BCD1-4DCD-BF0C-53C30FC1DBC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4" y="258234"/>
            <a:ext cx="2036233" cy="6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15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rgbClr val="57BDC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rgbClr val="57BDC3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rgbClr val="57BDC3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rgbClr val="57BDC3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rgbClr val="57BDC3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F7DD9D7-D285-4144-A12A-2CE9B8E9D728}"/>
              </a:ext>
            </a:extLst>
          </p:cNvPr>
          <p:cNvSpPr/>
          <p:nvPr userDrawn="1"/>
        </p:nvSpPr>
        <p:spPr>
          <a:xfrm>
            <a:off x="0" y="0"/>
            <a:ext cx="12192000" cy="1080000"/>
          </a:xfrm>
          <a:prstGeom prst="rect">
            <a:avLst/>
          </a:prstGeom>
          <a:gradFill flip="none" rotWithShape="1">
            <a:gsLst>
              <a:gs pos="62000">
                <a:srgbClr val="57BDC3">
                  <a:alpha val="68000"/>
                  <a:lumMod val="90000"/>
                  <a:lumOff val="10000"/>
                </a:srgbClr>
              </a:gs>
              <a:gs pos="42000">
                <a:schemeClr val="bg1">
                  <a:alpha val="7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/>
          </a:p>
        </p:txBody>
      </p:sp>
      <p:pic>
        <p:nvPicPr>
          <p:cNvPr id="3077" name="Bild 12" descr="TUHH_Beamer_Folie_bsp_brown_Balken_o.tif">
            <a:extLst>
              <a:ext uri="{FF2B5EF4-FFF2-40B4-BE49-F238E27FC236}">
                <a16:creationId xmlns:a16="http://schemas.microsoft.com/office/drawing/2014/main" id="{2EC7DDE8-96F3-4D39-A6DD-1787CBAE9F43}"/>
              </a:ext>
            </a:extLst>
          </p:cNvPr>
          <p:cNvPicPr preferRelativeResize="0"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1"/>
            <a:ext cx="12192000" cy="260349"/>
          </a:xfrm>
          <a:prstGeom prst="rect">
            <a:avLst/>
          </a:prstGeom>
          <a:solidFill>
            <a:srgbClr val="8D1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hteck 12">
            <a:extLst>
              <a:ext uri="{FF2B5EF4-FFF2-40B4-BE49-F238E27FC236}">
                <a16:creationId xmlns:a16="http://schemas.microsoft.com/office/drawing/2014/main" id="{E233398C-96F2-48DA-A0A1-C6F06ED812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5634" y="6601884"/>
            <a:ext cx="1631951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308D11A-2D31-47F2-83E0-AEA6414A61D4}" type="slidenum">
              <a:rPr lang="de-DE" altLang="zh-CN" sz="1333">
                <a:solidFill>
                  <a:schemeClr val="bg1"/>
                </a:solidFill>
                <a:latin typeface="Lucida Sans" panose="020B0602030504020204" pitchFamily="34" charset="0"/>
              </a:rPr>
              <a:pPr algn="r" eaLnBrk="1" hangingPunct="1"/>
              <a:t>‹#›</a:t>
            </a:fld>
            <a:endParaRPr lang="de-DE" altLang="zh-CN" sz="1333">
              <a:latin typeface="Lucida Sans" panose="020B0602030504020204" pitchFamily="34" charset="0"/>
            </a:endParaRPr>
          </a:p>
        </p:txBody>
      </p:sp>
      <p:sp>
        <p:nvSpPr>
          <p:cNvPr id="3079" name="Rechteck 13">
            <a:extLst>
              <a:ext uri="{FF2B5EF4-FFF2-40B4-BE49-F238E27FC236}">
                <a16:creationId xmlns:a16="http://schemas.microsoft.com/office/drawing/2014/main" id="{95242434-BBE8-412B-9377-7EE2EF79A3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5734" y="6601884"/>
            <a:ext cx="134408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62CA6A9-C3B7-490B-BA06-2D08BE5AEB27}" type="datetime1">
              <a:rPr lang="de-DE" altLang="zh-CN" sz="1333">
                <a:solidFill>
                  <a:schemeClr val="bg1"/>
                </a:solidFill>
                <a:latin typeface="Lucida Sans Std" charset="0"/>
              </a:rPr>
              <a:pPr eaLnBrk="1" hangingPunct="1"/>
              <a:t>29.01.2021</a:t>
            </a:fld>
            <a:endParaRPr lang="de-DE" altLang="zh-CN" sz="1333">
              <a:latin typeface="Lucida Sans Std" charset="0"/>
            </a:endParaRPr>
          </a:p>
        </p:txBody>
      </p:sp>
      <p:sp>
        <p:nvSpPr>
          <p:cNvPr id="3080" name="Textfeld 7">
            <a:extLst>
              <a:ext uri="{FF2B5EF4-FFF2-40B4-BE49-F238E27FC236}">
                <a16:creationId xmlns:a16="http://schemas.microsoft.com/office/drawing/2014/main" id="{EFC6FCED-3114-4641-802B-DD5A7DACE0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15518" y="6500285"/>
            <a:ext cx="9609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867" b="1">
                <a:solidFill>
                  <a:schemeClr val="bg1"/>
                </a:solidFill>
              </a:rPr>
              <a:t>TUHH</a:t>
            </a:r>
          </a:p>
        </p:txBody>
      </p:sp>
      <p:pic>
        <p:nvPicPr>
          <p:cNvPr id="3081" name="Grafik 16">
            <a:extLst>
              <a:ext uri="{FF2B5EF4-FFF2-40B4-BE49-F238E27FC236}">
                <a16:creationId xmlns:a16="http://schemas.microsoft.com/office/drawing/2014/main" id="{7CCBA9CE-1AE5-47C2-87E8-B7396D67E03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4" y="258234"/>
            <a:ext cx="2036233" cy="6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6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charset="0"/>
          <a:ea typeface="MS PGothic" panose="020B0600070205080204" pitchFamily="34" charset="-128"/>
          <a:cs typeface="ＭＳ Ｐゴシック" charset="-128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charset="0"/>
          <a:ea typeface="ＭＳ Ｐゴシック" charset="-128"/>
          <a:cs typeface="ＭＳ Ｐゴシック" charset="-128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charset="0"/>
          <a:ea typeface="ＭＳ Ｐゴシック" charset="-128"/>
          <a:cs typeface="ＭＳ Ｐゴシック" charset="-128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charset="0"/>
          <a:ea typeface="ＭＳ Ｐゴシック" charset="-128"/>
          <a:cs typeface="ＭＳ Ｐゴシック" charset="-128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charset="0"/>
          <a:ea typeface="ＭＳ Ｐゴシック" charset="-128"/>
          <a:cs typeface="ＭＳ Ｐゴシック" charset="-128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20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7.emf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platzhalter 6">
            <a:extLst>
              <a:ext uri="{FF2B5EF4-FFF2-40B4-BE49-F238E27FC236}">
                <a16:creationId xmlns:a16="http://schemas.microsoft.com/office/drawing/2014/main" id="{700EA99B-2C0E-472D-8BDC-FFCE0CEDF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228040" y="4938673"/>
            <a:ext cx="8076734" cy="15832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Graph-based SLAM and Occupancy Grid Mapping for Robot Simulation</a:t>
            </a:r>
            <a:endParaRPr lang="de-DE" altLang="zh-CN" sz="2800" dirty="0">
              <a:solidFill>
                <a:schemeClr val="tx2"/>
              </a:solidFill>
            </a:endParaRPr>
          </a:p>
          <a:p>
            <a:pPr eaLnBrk="1" hangingPunct="1"/>
            <a:r>
              <a:rPr lang="de-DE" altLang="zh-CN" sz="1800" dirty="0">
                <a:solidFill>
                  <a:schemeClr val="tx2"/>
                </a:solidFill>
              </a:rPr>
              <a:t>Yixing Lin</a:t>
            </a:r>
          </a:p>
          <a:p>
            <a:endParaRPr lang="de-DE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232180-CC3D-438D-A398-2F0265CB7C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8425" y="2791845"/>
            <a:ext cx="9515150" cy="30450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D7CBF5-2411-4D2A-A5C0-2465C712AD2F}"/>
              </a:ext>
            </a:extLst>
          </p:cNvPr>
          <p:cNvSpPr txBox="1"/>
          <p:nvPr/>
        </p:nvSpPr>
        <p:spPr>
          <a:xfrm>
            <a:off x="182880" y="6036502"/>
            <a:ext cx="1086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http://ais.informatik.uni-freiburg.de/teaching/ws17/mapping/pdf/slam15-ls-slam.pdf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http://ais.informatik.uni-freiburg.de/teaching/current-ws/mapping/pdf/slam17-ls-landmarks.pdf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42D1EDF-DD68-43EB-A80B-EEED36938023}"/>
              </a:ext>
            </a:extLst>
          </p:cNvPr>
          <p:cNvSpPr txBox="1">
            <a:spLocks/>
          </p:cNvSpPr>
          <p:nvPr/>
        </p:nvSpPr>
        <p:spPr>
          <a:xfrm>
            <a:off x="650240" y="1182787"/>
            <a:ext cx="11176000" cy="1783934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 b="0" kern="1200" baseline="0">
                <a:solidFill>
                  <a:srgbClr val="4B4B4B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18B91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18B91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18B91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18B91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Representation of the SLAM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Lucida Sans" pitchFamily="34" charset="0"/>
                <a:ea typeface="MS PGothic" panose="020B0600070205080204" pitchFamily="34" charset="-128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Lucida Sans" pitchFamily="34" charset="0"/>
                <a:ea typeface="MS PGothic" panose="020B0600070205080204" pitchFamily="34" charset="-128"/>
              </a:rPr>
              <a:t>The full SLAM problem is represented by a graph</a:t>
            </a:r>
            <a:r>
              <a:rPr lang="en-US" altLang="zh-CN" dirty="0"/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Lucida Sans" pitchFamily="34" charset="0"/>
                <a:ea typeface="MS PGothic" panose="020B0600070205080204" pitchFamily="34" charset="-128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Lucida Sans" pitchFamily="34" charset="0"/>
                <a:ea typeface="MS PGothic" panose="020B0600070205080204" pitchFamily="34" charset="-128"/>
              </a:rPr>
              <a:t>A vertices represents either a robot poses or landmark,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Lucida Sans" pitchFamily="34" charset="0"/>
                <a:ea typeface="MS PGothic" panose="020B0600070205080204" pitchFamily="34" charset="-128"/>
              </a:rPr>
              <a:t>An Edge represents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Lucida Sans" pitchFamily="34" charset="0"/>
                <a:ea typeface="MS PGothic" panose="020B0600070205080204" pitchFamily="34" charset="-128"/>
              </a:rPr>
              <a:t>spatial constraint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Lucida Sans" pitchFamily="34" charset="0"/>
                <a:ea typeface="MS PGothic" panose="020B0600070205080204" pitchFamily="34" charset="-128"/>
              </a:rPr>
              <a:t>between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Lucida Sans" pitchFamily="34" charset="0"/>
                <a:ea typeface="MS PGothic" panose="020B0600070205080204" pitchFamily="34" charset="-128"/>
              </a:rPr>
              <a:t>neighboring vertices.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Lucida Sans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024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9ED85D-719F-469C-99E9-58433375AC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3877" y="2612560"/>
            <a:ext cx="9776061" cy="27041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208EF2-A0EB-4B51-A72B-90B063BDC134}"/>
              </a:ext>
            </a:extLst>
          </p:cNvPr>
          <p:cNvSpPr txBox="1"/>
          <p:nvPr/>
        </p:nvSpPr>
        <p:spPr>
          <a:xfrm>
            <a:off x="736903" y="1714920"/>
            <a:ext cx="7067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Structure 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Graph-based</a:t>
            </a:r>
            <a:r>
              <a:rPr lang="zh-CN" altLang="en-US" sz="2400" dirty="0"/>
              <a:t> </a:t>
            </a:r>
            <a:r>
              <a:rPr lang="en-US" altLang="zh-CN" sz="2400" dirty="0"/>
              <a:t>SLAM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r>
              <a:rPr lang="zh-CN" altLang="en-US" sz="2400" dirty="0"/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936FE9-0BFE-483E-93EC-F853695D3293}"/>
              </a:ext>
            </a:extLst>
          </p:cNvPr>
          <p:cNvSpPr txBox="1"/>
          <p:nvPr/>
        </p:nvSpPr>
        <p:spPr>
          <a:xfrm>
            <a:off x="1581603" y="5627760"/>
            <a:ext cx="10610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200" dirty="0"/>
              <a:t>http://ais.informatik.uni-freiburg.de/teaching/ws17/mapping/pdf/slam15-ls-slam.pdf</a:t>
            </a:r>
            <a:endParaRPr lang="zh-CN" altLang="en-US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D698CC-BE64-470D-B467-92AD034EF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931" y="3963970"/>
            <a:ext cx="2217849" cy="1491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9DE44A-C381-4B29-99C3-A377CEA3D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31" y="2137273"/>
            <a:ext cx="1945997" cy="1559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1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9ED85D-719F-469C-99E9-58433375AC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3877" y="2612560"/>
            <a:ext cx="9776061" cy="27041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208EF2-A0EB-4B51-A72B-90B063BDC134}"/>
              </a:ext>
            </a:extLst>
          </p:cNvPr>
          <p:cNvSpPr txBox="1"/>
          <p:nvPr/>
        </p:nvSpPr>
        <p:spPr>
          <a:xfrm>
            <a:off x="736903" y="1714920"/>
            <a:ext cx="7067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Structure 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Graph-based</a:t>
            </a:r>
            <a:r>
              <a:rPr lang="zh-CN" altLang="en-US" sz="2400" dirty="0"/>
              <a:t> </a:t>
            </a:r>
            <a:r>
              <a:rPr lang="en-US" altLang="zh-CN" sz="2400" dirty="0"/>
              <a:t>SLAM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r>
              <a:rPr lang="zh-CN" altLang="en-US" sz="2400" dirty="0"/>
              <a:t>：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EBD89A9-0694-49CD-9CCB-1C9E71018FD4}"/>
              </a:ext>
            </a:extLst>
          </p:cNvPr>
          <p:cNvSpPr/>
          <p:nvPr/>
        </p:nvSpPr>
        <p:spPr>
          <a:xfrm rot="10800000">
            <a:off x="3027048" y="4874940"/>
            <a:ext cx="1865618" cy="150563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2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D3D21-9481-4E7E-A2E3-F519DBC06381}"/>
              </a:ext>
            </a:extLst>
          </p:cNvPr>
          <p:cNvSpPr txBox="1"/>
          <p:nvPr/>
        </p:nvSpPr>
        <p:spPr>
          <a:xfrm>
            <a:off x="292231" y="1382679"/>
            <a:ext cx="6617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Front-End: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Predict the trajectory and landmark positions based on incoming raw data from sensors and odometry.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There exists errors, so the predicted trajectory may be unreasonable. 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B89127-D75A-4AB1-A956-DC1E29A7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81" y="1063570"/>
            <a:ext cx="2336031" cy="26072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DA3D92-9A07-4C8E-B965-18C9505CD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736" y="3890935"/>
            <a:ext cx="3877592" cy="26072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78A2A7-B63F-4D52-A6ED-D8D339BBDDD1}"/>
              </a:ext>
            </a:extLst>
          </p:cNvPr>
          <p:cNvSpPr txBox="1"/>
          <p:nvPr/>
        </p:nvSpPr>
        <p:spPr>
          <a:xfrm>
            <a:off x="9078012" y="1790160"/>
            <a:ext cx="209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map of the Intel Research Lab in Seattle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AF0131-38D5-42D9-A652-0FB66A05E6D8}"/>
              </a:ext>
            </a:extLst>
          </p:cNvPr>
          <p:cNvSpPr txBox="1"/>
          <p:nvPr/>
        </p:nvSpPr>
        <p:spPr>
          <a:xfrm>
            <a:off x="9323110" y="4069853"/>
            <a:ext cx="2623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graph constructed based on raw data  acquired at the Intel Research Lab in Seattle.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3E6CC1-F02B-4723-B46B-0203D5B4F098}"/>
              </a:ext>
            </a:extLst>
          </p:cNvPr>
          <p:cNvSpPr txBox="1"/>
          <p:nvPr/>
        </p:nvSpPr>
        <p:spPr>
          <a:xfrm>
            <a:off x="9404807" y="5726100"/>
            <a:ext cx="3176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Big difference from the ground-truth!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BCBAFF-DD01-430A-8F39-DD8BB67C464A}"/>
              </a:ext>
            </a:extLst>
          </p:cNvPr>
          <p:cNvSpPr txBox="1"/>
          <p:nvPr/>
        </p:nvSpPr>
        <p:spPr>
          <a:xfrm>
            <a:off x="609600" y="6217920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/>
              <a:t>https://lucacarlone.mit.edu/datasets/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981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96D3D21-9481-4E7E-A2E3-F519DBC06381}"/>
                  </a:ext>
                </a:extLst>
              </p:cNvPr>
              <p:cNvSpPr txBox="1"/>
              <p:nvPr/>
            </p:nvSpPr>
            <p:spPr>
              <a:xfrm>
                <a:off x="292232" y="1382679"/>
                <a:ext cx="5373278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Front-End: </a:t>
                </a:r>
              </a:p>
              <a:p>
                <a:r>
                  <a:rPr lang="en-US" altLang="zh-CN" sz="2400" dirty="0"/>
                  <a:t>Definition of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/>
                  <a:t> is based on the motion model and the sensor model.</a:t>
                </a:r>
              </a:p>
              <a:p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96D3D21-9481-4E7E-A2E3-F519DBC06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2" y="1382679"/>
                <a:ext cx="5373278" cy="1968744"/>
              </a:xfrm>
              <a:prstGeom prst="rect">
                <a:avLst/>
              </a:prstGeom>
              <a:blipFill>
                <a:blip r:embed="rId3"/>
                <a:stretch>
                  <a:fillRect l="-1816" t="-2477" r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7A03D57-5B0F-4037-B7EE-4B5BECE26BC6}"/>
              </a:ext>
            </a:extLst>
          </p:cNvPr>
          <p:cNvSpPr txBox="1"/>
          <p:nvPr/>
        </p:nvSpPr>
        <p:spPr>
          <a:xfrm>
            <a:off x="292232" y="3127887"/>
            <a:ext cx="5373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Example:</a:t>
            </a:r>
          </a:p>
          <a:p>
            <a:r>
              <a:rPr lang="en-US" altLang="zh-CN" sz="2400" dirty="0"/>
              <a:t>The error vector of a X-Y sensor model is given by:</a:t>
            </a:r>
          </a:p>
          <a:p>
            <a:r>
              <a:rPr lang="zh-CN" altLang="en-US" sz="2400" dirty="0"/>
              <a:t>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93DFE1-480F-4B93-A9E7-060BC5008D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2232" y="4458703"/>
            <a:ext cx="7929205" cy="1569659"/>
          </a:xfrm>
          <a:prstGeom prst="rect">
            <a:avLst/>
          </a:prstGeom>
        </p:spPr>
      </p:pic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E97F1AB-E132-4BB2-90BF-5483D662CB95}"/>
              </a:ext>
            </a:extLst>
          </p:cNvPr>
          <p:cNvSpPr/>
          <p:nvPr/>
        </p:nvSpPr>
        <p:spPr>
          <a:xfrm rot="2959588">
            <a:off x="6923971" y="2304812"/>
            <a:ext cx="665804" cy="979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B89BDFBE-446A-4BA1-91C7-0988075330A8}"/>
              </a:ext>
            </a:extLst>
          </p:cNvPr>
          <p:cNvSpPr/>
          <p:nvPr/>
        </p:nvSpPr>
        <p:spPr>
          <a:xfrm>
            <a:off x="10148292" y="1147764"/>
            <a:ext cx="772998" cy="65987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59BBF7-6AB1-46B3-AE92-B09ED95D8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624" y="3741146"/>
            <a:ext cx="2057400" cy="4000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678B24-A37E-4505-BB68-99FA2BFB1FA9}"/>
              </a:ext>
            </a:extLst>
          </p:cNvPr>
          <p:cNvSpPr txBox="1"/>
          <p:nvPr/>
        </p:nvSpPr>
        <p:spPr>
          <a:xfrm>
            <a:off x="6674177" y="34290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Robot pose: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71376FC-764D-4B8A-AA46-0D8D3751D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038" y="2266389"/>
            <a:ext cx="2108932" cy="32262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FF32126-7DDB-4C61-ADB9-EF4060A95B29}"/>
              </a:ext>
            </a:extLst>
          </p:cNvPr>
          <p:cNvSpPr txBox="1"/>
          <p:nvPr/>
        </p:nvSpPr>
        <p:spPr>
          <a:xfrm>
            <a:off x="9772403" y="1897057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Landmark position: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4EF2DF-A12E-4D50-8D45-7EAA6DD2EF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628151" y="1595098"/>
            <a:ext cx="2673440" cy="880194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66397E63-54E5-4B4E-B9DE-C1B51CC1F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151" y="1396638"/>
            <a:ext cx="1789687" cy="3835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9AADE97-0FE2-446A-B0D6-B960619E4D8E}"/>
              </a:ext>
            </a:extLst>
          </p:cNvPr>
          <p:cNvSpPr txBox="1"/>
          <p:nvPr/>
        </p:nvSpPr>
        <p:spPr>
          <a:xfrm>
            <a:off x="7512358" y="1077202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Actual measurement: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31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9ED85D-719F-469C-99E9-58433375AC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3877" y="2612560"/>
            <a:ext cx="9776061" cy="27041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208EF2-A0EB-4B51-A72B-90B063BDC134}"/>
              </a:ext>
            </a:extLst>
          </p:cNvPr>
          <p:cNvSpPr txBox="1"/>
          <p:nvPr/>
        </p:nvSpPr>
        <p:spPr>
          <a:xfrm>
            <a:off x="736903" y="1714920"/>
            <a:ext cx="7067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Structure 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Graph-based</a:t>
            </a:r>
            <a:r>
              <a:rPr lang="zh-CN" altLang="en-US" sz="2400" dirty="0"/>
              <a:t> </a:t>
            </a:r>
            <a:r>
              <a:rPr lang="en-US" altLang="zh-CN" sz="2400" dirty="0"/>
              <a:t>SLAM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r>
              <a:rPr lang="zh-CN" altLang="en-US" sz="2400" dirty="0"/>
              <a:t>：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EBD89A9-0694-49CD-9CCB-1C9E71018FD4}"/>
              </a:ext>
            </a:extLst>
          </p:cNvPr>
          <p:cNvSpPr/>
          <p:nvPr/>
        </p:nvSpPr>
        <p:spPr>
          <a:xfrm rot="10800000">
            <a:off x="8442328" y="4895260"/>
            <a:ext cx="1865618" cy="150563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5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088B47-AF14-489B-BE4C-9409AC95C9D6}"/>
              </a:ext>
            </a:extLst>
          </p:cNvPr>
          <p:cNvSpPr txBox="1"/>
          <p:nvPr/>
        </p:nvSpPr>
        <p:spPr>
          <a:xfrm>
            <a:off x="292231" y="1382679"/>
            <a:ext cx="637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Back-End: 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C5F92B3-7745-475A-8B75-D40CDC75479B}"/>
              </a:ext>
            </a:extLst>
          </p:cNvPr>
          <p:cNvSpPr/>
          <p:nvPr/>
        </p:nvSpPr>
        <p:spPr>
          <a:xfrm>
            <a:off x="625231" y="2266462"/>
            <a:ext cx="2086708" cy="8909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Estimate the SLAM Posterior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2E2CCFC-78D3-4732-A3F2-35029126B2B5}"/>
              </a:ext>
            </a:extLst>
          </p:cNvPr>
          <p:cNvSpPr/>
          <p:nvPr/>
        </p:nvSpPr>
        <p:spPr>
          <a:xfrm>
            <a:off x="4149969" y="2266462"/>
            <a:ext cx="2086708" cy="8909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Maximum Likelihood Estimation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05EAB6E-22F0-4C56-AB43-DC247B445E2E}"/>
              </a:ext>
            </a:extLst>
          </p:cNvPr>
          <p:cNvSpPr/>
          <p:nvPr/>
        </p:nvSpPr>
        <p:spPr>
          <a:xfrm>
            <a:off x="7893539" y="2266462"/>
            <a:ext cx="2086708" cy="8909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Least Squares Minimization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257C253-C792-40C3-B4DF-4E3DE9C57DF6}"/>
              </a:ext>
            </a:extLst>
          </p:cNvPr>
          <p:cNvSpPr/>
          <p:nvPr/>
        </p:nvSpPr>
        <p:spPr>
          <a:xfrm>
            <a:off x="6604000" y="2594708"/>
            <a:ext cx="922215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CDF9FB-E978-4643-9A02-BD4231321981}"/>
              </a:ext>
            </a:extLst>
          </p:cNvPr>
          <p:cNvSpPr txBox="1"/>
          <p:nvPr/>
        </p:nvSpPr>
        <p:spPr>
          <a:xfrm>
            <a:off x="2718990" y="1856716"/>
            <a:ext cx="164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Bayes rule</a:t>
            </a:r>
          </a:p>
          <a:p>
            <a:r>
              <a:rPr lang="en-US" altLang="zh-CN" sz="1200" dirty="0"/>
              <a:t>Markov assumption</a:t>
            </a:r>
          </a:p>
          <a:p>
            <a:r>
              <a:rPr lang="en-US" altLang="zh-CN" sz="1200" dirty="0"/>
              <a:t>logarithm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B2A994-B620-4469-A676-1CA54813525F}"/>
              </a:ext>
            </a:extLst>
          </p:cNvPr>
          <p:cNvSpPr txBox="1"/>
          <p:nvPr/>
        </p:nvSpPr>
        <p:spPr>
          <a:xfrm>
            <a:off x="6150185" y="1923715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Gaussian assumption</a:t>
            </a:r>
            <a:endParaRPr lang="zh-CN" altLang="en-US" sz="1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9B6F90A-1813-4A0D-8B29-7186148F2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09" y="3700585"/>
            <a:ext cx="2208930" cy="3905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6CCD35F-F214-4610-9D1D-8231853C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846" y="4139064"/>
            <a:ext cx="4218119" cy="3314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39FBD3A-2512-43E4-A916-077BB2E64FE2}"/>
              </a:ext>
            </a:extLst>
          </p:cNvPr>
          <p:cNvSpPr txBox="1"/>
          <p:nvPr/>
        </p:nvSpPr>
        <p:spPr>
          <a:xfrm>
            <a:off x="4814507" y="447048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sensor model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1FBC1E-9AB9-4C16-8D5C-34BA0E95E1D3}"/>
              </a:ext>
            </a:extLst>
          </p:cNvPr>
          <p:cNvSpPr txBox="1"/>
          <p:nvPr/>
        </p:nvSpPr>
        <p:spPr>
          <a:xfrm>
            <a:off x="6066968" y="4470487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motion model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C3E0A36-2C5D-4AFB-BBFE-227A7AEEE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945" y="3504014"/>
            <a:ext cx="3456079" cy="77188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4B4A410-9F57-4B4D-9862-0DC9BABD5A1D}"/>
              </a:ext>
            </a:extLst>
          </p:cNvPr>
          <p:cNvSpPr txBox="1"/>
          <p:nvPr/>
        </p:nvSpPr>
        <p:spPr>
          <a:xfrm>
            <a:off x="9365335" y="4193488"/>
            <a:ext cx="257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sum of the quadratic errors of the odometry and sensor measurements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25ABE1-5011-406A-A77A-59F4B4B4A1CE}"/>
                  </a:ext>
                </a:extLst>
              </p:cNvPr>
              <p:cNvSpPr txBox="1"/>
              <p:nvPr/>
            </p:nvSpPr>
            <p:spPr>
              <a:xfrm>
                <a:off x="424206" y="6218433"/>
                <a:ext cx="7430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4B4B4B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4B4B4B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4B4B4B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： </a:t>
                </a:r>
                <a:r>
                  <a:rPr lang="en-US" altLang="zh-CN" sz="1100" dirty="0">
                    <a:solidFill>
                      <a:srgbClr val="4B4B4B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r</a:t>
                </a:r>
                <a:r>
                  <a:rPr kumimoji="0" lang="en-US" altLang="zh-CN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obot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 pose,</a:t>
                </a:r>
                <a:r>
                  <a:rPr lang="en-US" altLang="zh-CN" sz="1100" dirty="0">
                    <a:solidFill>
                      <a:srgbClr val="4B4B4B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B4B4B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: map,</a:t>
                </a:r>
                <a:r>
                  <a:rPr lang="en-US" altLang="zh-CN" sz="1100" dirty="0">
                    <a:solidFill>
                      <a:srgbClr val="4B4B4B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4B4B4B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4B4B4B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4B4B4B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: </a:t>
                </a:r>
                <a:r>
                  <a:rPr lang="en-US" altLang="zh-CN" sz="1100" dirty="0">
                    <a:solidFill>
                      <a:srgbClr val="4B4B4B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measurement,</a:t>
                </a:r>
                <a:r>
                  <a:rPr lang="en-US" altLang="zh-CN" sz="1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motion command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，</a:t>
                </a:r>
                <a:r>
                  <a:rPr lang="en-US" altLang="zh-CN" sz="1100" dirty="0">
                    <a:solidFill>
                      <a:srgbClr val="4B4B4B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100" b="0" i="1" dirty="0" smtClean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100" dirty="0">
                    <a:solidFill>
                      <a:srgbClr val="4B4B4B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： </a:t>
                </a:r>
                <a:r>
                  <a:rPr lang="en-US" altLang="zh-CN" sz="1100" dirty="0">
                    <a:solidFill>
                      <a:srgbClr val="4B4B4B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initial robot pose.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25ABE1-5011-406A-A77A-59F4B4B4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6" y="6218433"/>
                <a:ext cx="7430256" cy="261610"/>
              </a:xfrm>
              <a:prstGeom prst="rect">
                <a:avLst/>
              </a:prstGeom>
              <a:blipFill>
                <a:blip r:embed="rId6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01640577-58A8-49CD-84A8-CFB27E9601C7}"/>
              </a:ext>
            </a:extLst>
          </p:cNvPr>
          <p:cNvSpPr txBox="1"/>
          <p:nvPr/>
        </p:nvSpPr>
        <p:spPr>
          <a:xfrm>
            <a:off x="6943627" y="5689253"/>
            <a:ext cx="5248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Least squares problem!</a:t>
            </a:r>
            <a:endParaRPr lang="zh-CN" altLang="en-US" sz="2800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F6572D5-08E3-4A62-AD69-4E7AC4E27FED}"/>
              </a:ext>
            </a:extLst>
          </p:cNvPr>
          <p:cNvSpPr/>
          <p:nvPr/>
        </p:nvSpPr>
        <p:spPr>
          <a:xfrm rot="5170555">
            <a:off x="8035381" y="4661696"/>
            <a:ext cx="1438132" cy="399653"/>
          </a:xfrm>
          <a:prstGeom prst="rightArrow">
            <a:avLst>
              <a:gd name="adj1" fmla="val 50000"/>
              <a:gd name="adj2" fmla="val 7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BB20CE3-1E42-46A8-BEE9-C1D6E409005C}"/>
              </a:ext>
            </a:extLst>
          </p:cNvPr>
          <p:cNvSpPr/>
          <p:nvPr/>
        </p:nvSpPr>
        <p:spPr>
          <a:xfrm>
            <a:off x="2969846" y="2594708"/>
            <a:ext cx="922215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2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90A8B8-89C0-42AD-936A-CD598335F0D4}"/>
                  </a:ext>
                </a:extLst>
              </p:cNvPr>
              <p:cNvSpPr txBox="1"/>
              <p:nvPr/>
            </p:nvSpPr>
            <p:spPr>
              <a:xfrm>
                <a:off x="292231" y="1382679"/>
                <a:ext cx="637121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Back-End: </a:t>
                </a:r>
              </a:p>
              <a:p>
                <a:r>
                  <a:rPr lang="en-US" altLang="zh-CN" sz="2400" dirty="0"/>
                  <a:t>Minimize the global error and derive the best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/>
                  <a:t> of the graph (Non-linear least squares problem).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90A8B8-89C0-42AD-936A-CD598335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382679"/>
                <a:ext cx="6371215" cy="1569660"/>
              </a:xfrm>
              <a:prstGeom prst="rect">
                <a:avLst/>
              </a:prstGeom>
              <a:blipFill>
                <a:blip r:embed="rId3"/>
                <a:stretch>
                  <a:fillRect l="-1531" t="-3113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B707C52-3BEE-4D3A-B4E2-3C4B2C06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06" y="3041328"/>
            <a:ext cx="4563654" cy="1965619"/>
          </a:xfrm>
          <a:prstGeom prst="rect">
            <a:avLst/>
          </a:prstGeom>
        </p:spPr>
      </p:pic>
      <p:sp>
        <p:nvSpPr>
          <p:cNvPr id="2" name="左大括号 1">
            <a:extLst>
              <a:ext uri="{FF2B5EF4-FFF2-40B4-BE49-F238E27FC236}">
                <a16:creationId xmlns:a16="http://schemas.microsoft.com/office/drawing/2014/main" id="{2F7097E2-49C2-4336-A983-EF08BB582A5F}"/>
              </a:ext>
            </a:extLst>
          </p:cNvPr>
          <p:cNvSpPr/>
          <p:nvPr/>
        </p:nvSpPr>
        <p:spPr>
          <a:xfrm>
            <a:off x="8127918" y="3429000"/>
            <a:ext cx="499776" cy="2223722"/>
          </a:xfrm>
          <a:prstGeom prst="leftBrace">
            <a:avLst>
              <a:gd name="adj1" fmla="val 358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35FD7E-2950-482E-B3D8-30B3FDA08E66}"/>
              </a:ext>
            </a:extLst>
          </p:cNvPr>
          <p:cNvSpPr txBox="1"/>
          <p:nvPr/>
        </p:nvSpPr>
        <p:spPr>
          <a:xfrm>
            <a:off x="8627694" y="3612759"/>
            <a:ext cx="3608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Linearizing the error,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Calculating the linear system,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Solving the linear system,</a:t>
            </a:r>
          </a:p>
          <a:p>
            <a:pPr marL="342900" indent="-342900">
              <a:buAutoNum type="arabicPeriod"/>
            </a:pPr>
            <a:r>
              <a:rPr lang="en-US" altLang="zh-CN" dirty="0"/>
              <a:t>Update the graph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Repeating the process until the graph converges.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564D90-2359-4CC0-AE96-8B87E7703FB1}"/>
              </a:ext>
            </a:extLst>
          </p:cNvPr>
          <p:cNvSpPr txBox="1"/>
          <p:nvPr/>
        </p:nvSpPr>
        <p:spPr>
          <a:xfrm>
            <a:off x="6183902" y="4083617"/>
            <a:ext cx="180847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Gauss-Newton minimization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888B3E-A6B5-4E99-9B7B-702FF3929C1F}"/>
                  </a:ext>
                </a:extLst>
              </p:cNvPr>
              <p:cNvSpPr txBox="1"/>
              <p:nvPr/>
            </p:nvSpPr>
            <p:spPr>
              <a:xfrm>
                <a:off x="424206" y="5006947"/>
                <a:ext cx="4220852" cy="1060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2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200" dirty="0"/>
                  <a:t>: the error vector of a measurement.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0" dirty="0" smtClean="0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zh-CN" sz="12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200" dirty="0"/>
                  <a:t> is the inverse of a covariance matrix.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1200" dirty="0"/>
                  <a:t>: a set of index pairs for which an edge exists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2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200" dirty="0"/>
                  <a:t>: a scalar, refers to the squared error of the constraint between vertex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200" dirty="0"/>
                  <a:t>.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888B3E-A6B5-4E99-9B7B-702FF3929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6" y="5006947"/>
                <a:ext cx="4220852" cy="1060290"/>
              </a:xfrm>
              <a:prstGeom prst="rect">
                <a:avLst/>
              </a:prstGeom>
              <a:blipFill>
                <a:blip r:embed="rId5"/>
                <a:stretch>
                  <a:fillRect l="-145" t="-575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BDDE4858-ACD7-4D94-B4DE-B7AEA3DBBDAE}"/>
              </a:ext>
            </a:extLst>
          </p:cNvPr>
          <p:cNvSpPr/>
          <p:nvPr/>
        </p:nvSpPr>
        <p:spPr>
          <a:xfrm rot="9458992">
            <a:off x="5523653" y="2543294"/>
            <a:ext cx="2543538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4A41CA-B924-4ED3-9CDF-0F1413268DC2}"/>
              </a:ext>
            </a:extLst>
          </p:cNvPr>
          <p:cNvSpPr txBox="1"/>
          <p:nvPr/>
        </p:nvSpPr>
        <p:spPr>
          <a:xfrm>
            <a:off x="8147208" y="1936100"/>
            <a:ext cx="270357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Equivalent to the estimate the posterior of the full SLAM problem.</a:t>
            </a:r>
            <a:endParaRPr lang="zh-CN" altLang="en-US" sz="16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4E065FA-DF4E-4ACF-875B-2EB9F7D840B4}"/>
              </a:ext>
            </a:extLst>
          </p:cNvPr>
          <p:cNvSpPr/>
          <p:nvPr/>
        </p:nvSpPr>
        <p:spPr>
          <a:xfrm>
            <a:off x="5123397" y="4228582"/>
            <a:ext cx="853240" cy="778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4C6247-100D-4C2C-8759-58AEBC60E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57" y="6067237"/>
            <a:ext cx="4346152" cy="4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0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Gauss-Newton Minimization </a:t>
            </a:r>
            <a:endParaRPr lang="de-DE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90A8B8-89C0-42AD-936A-CD598335F0D4}"/>
                  </a:ext>
                </a:extLst>
              </p:cNvPr>
              <p:cNvSpPr txBox="1"/>
              <p:nvPr/>
            </p:nvSpPr>
            <p:spPr>
              <a:xfrm>
                <a:off x="292231" y="1382679"/>
                <a:ext cx="63712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1. Linearization of the error vectors around the initial state </a:t>
                </a: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</m:acc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90A8B8-89C0-42AD-936A-CD598335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382679"/>
                <a:ext cx="6371215" cy="830997"/>
              </a:xfrm>
              <a:prstGeom prst="rect">
                <a:avLst/>
              </a:prstGeom>
              <a:blipFill>
                <a:blip r:embed="rId3"/>
                <a:stretch>
                  <a:fillRect l="-1531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FD8DD1A-958E-497F-A355-A1B7E6B2C01C}"/>
              </a:ext>
            </a:extLst>
          </p:cNvPr>
          <p:cNvSpPr txBox="1"/>
          <p:nvPr/>
        </p:nvSpPr>
        <p:spPr>
          <a:xfrm>
            <a:off x="8044776" y="3244334"/>
            <a:ext cx="335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First-order Taylor Expansion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36D69-F653-4555-B8BF-5AE0DD38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52" y="2615173"/>
            <a:ext cx="7128145" cy="12583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C006AD-1077-4C3A-9673-E82289F52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632" y="5350311"/>
            <a:ext cx="4027353" cy="533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B0E0B2-6731-4B02-BB23-10E276BBDD0A}"/>
                  </a:ext>
                </a:extLst>
              </p:cNvPr>
              <p:cNvSpPr txBox="1"/>
              <p:nvPr/>
            </p:nvSpPr>
            <p:spPr>
              <a:xfrm>
                <a:off x="992222" y="4980979"/>
                <a:ext cx="788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Note: </a:t>
                </a:r>
                <a14:m>
                  <m:oMath xmlns:m="http://schemas.openxmlformats.org/officeDocument/2006/math">
                    <m:r>
                      <a:rPr kumimoji="0" lang="en-US" altLang="zh-CN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𝚫</m:t>
                    </m:r>
                    <m:r>
                      <a:rPr kumimoji="0" lang="en-US" altLang="zh-CN" sz="1800" b="1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is a long state vector that contains all vertices of the graph.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B0E0B2-6731-4B02-BB23-10E276BBD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2" y="4980979"/>
                <a:ext cx="7885492" cy="369332"/>
              </a:xfrm>
              <a:prstGeom prst="rect">
                <a:avLst/>
              </a:prstGeom>
              <a:blipFill>
                <a:blip r:embed="rId6"/>
                <a:stretch>
                  <a:fillRect l="-696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30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Gauss-Newton Minimization </a:t>
            </a:r>
            <a:endParaRPr lang="de-DE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0A8B8-89C0-42AD-936A-CD598335F0D4}"/>
              </a:ext>
            </a:extLst>
          </p:cNvPr>
          <p:cNvSpPr txBox="1"/>
          <p:nvPr/>
        </p:nvSpPr>
        <p:spPr>
          <a:xfrm>
            <a:off x="292231" y="1382679"/>
            <a:ext cx="637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2. Calculate the linear system.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6877D9-3249-4AAE-8C36-A04E0AA6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9" y="2213676"/>
            <a:ext cx="8308536" cy="2348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3B4362-1CA1-4767-99FD-6441AF65D476}"/>
                  </a:ext>
                </a:extLst>
              </p:cNvPr>
              <p:cNvSpPr txBox="1"/>
              <p:nvPr/>
            </p:nvSpPr>
            <p:spPr>
              <a:xfrm>
                <a:off x="869490" y="4702261"/>
                <a:ext cx="6965005" cy="690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Plug the linearized error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𝐞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to the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we will derive and Hessian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𝐇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and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𝐛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.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3B4362-1CA1-4767-99FD-6441AF65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0" y="4702261"/>
                <a:ext cx="6965005" cy="690958"/>
              </a:xfrm>
              <a:prstGeom prst="rect">
                <a:avLst/>
              </a:prstGeom>
              <a:blipFill>
                <a:blip r:embed="rId4"/>
                <a:stretch>
                  <a:fillRect l="-699" t="-3448"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2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 Simultaneous Localization and Mapping</a:t>
            </a:r>
            <a:endParaRPr lang="de-DE" altLang="zh-CN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EB14F-26C2-4FBD-8C74-985FA46F31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1498342"/>
            <a:ext cx="9677765" cy="48176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SLAM refers to Simultaneous Localization and Mapping.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Mapping refers to build a map to describe an unknown environment using different kinds of sensors.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localization is to estimate the location of a mobile robot in that map.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Both of localization and mapping should exist and solve simultaneously.</a:t>
            </a:r>
          </a:p>
          <a:p>
            <a:endParaRPr lang="en-US" altLang="zh-CN" dirty="0"/>
          </a:p>
          <a:p>
            <a:r>
              <a:rPr lang="en-US" altLang="zh-CN" b="1" dirty="0"/>
              <a:t>Challenge:</a:t>
            </a:r>
          </a:p>
          <a:p>
            <a:r>
              <a:rPr lang="en-US" altLang="zh-CN" dirty="0"/>
              <a:t>SLAM is a </a:t>
            </a:r>
            <a:r>
              <a:rPr lang="en-US" altLang="zh-CN" b="1" dirty="0"/>
              <a:t>chicken-and-egg problem</a:t>
            </a:r>
            <a:r>
              <a:rPr lang="en-US" altLang="zh-CN" dirty="0"/>
              <a:t>, since localization depends on a given map and the mapping requires the robot location.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90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Gauss-Newton Minimization </a:t>
            </a:r>
            <a:endParaRPr lang="de-DE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0A8B8-89C0-42AD-936A-CD598335F0D4}"/>
              </a:ext>
            </a:extLst>
          </p:cNvPr>
          <p:cNvSpPr txBox="1"/>
          <p:nvPr/>
        </p:nvSpPr>
        <p:spPr>
          <a:xfrm>
            <a:off x="292231" y="1382679"/>
            <a:ext cx="637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Lucida San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. Calculate the linear system.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3B4362-1CA1-4767-99FD-6441AF65D476}"/>
                  </a:ext>
                </a:extLst>
              </p:cNvPr>
              <p:cNvSpPr txBox="1"/>
              <p:nvPr/>
            </p:nvSpPr>
            <p:spPr>
              <a:xfrm>
                <a:off x="7106734" y="2579018"/>
                <a:ext cx="3662865" cy="945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The global error is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. We will derive a final Hessian matrix </a:t>
                </a:r>
                <a14:m>
                  <m:oMath xmlns:m="http://schemas.openxmlformats.org/officeDocument/2006/math">
                    <m:r>
                      <a:rPr kumimoji="0" lang="en-US" altLang="zh-CN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𝐇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 and vector </a:t>
                </a:r>
                <a14:m>
                  <m:oMath xmlns:m="http://schemas.openxmlformats.org/officeDocument/2006/math">
                    <m:r>
                      <a:rPr kumimoji="0" lang="en-US" altLang="zh-CN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𝐛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. 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3B4362-1CA1-4767-99FD-6441AF65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34" y="2579018"/>
                <a:ext cx="3662865" cy="945643"/>
              </a:xfrm>
              <a:prstGeom prst="rect">
                <a:avLst/>
              </a:prstGeom>
              <a:blipFill>
                <a:blip r:embed="rId3"/>
                <a:stretch>
                  <a:fillRect l="-1327" t="-1911" r="-1824" b="-8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51C4A7D-1A80-4D8B-ACC1-9AC7D397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" y="2378393"/>
            <a:ext cx="5166360" cy="16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zh-CN" sz="3200" dirty="0" err="1"/>
              <a:t>Gauss</a:t>
            </a:r>
            <a:r>
              <a:rPr lang="de-DE" altLang="zh-CN" sz="3200" dirty="0"/>
              <a:t>-Newton </a:t>
            </a:r>
            <a:r>
              <a:rPr lang="de-DE" altLang="zh-CN" sz="3200" dirty="0" err="1"/>
              <a:t>Minimization</a:t>
            </a:r>
            <a:r>
              <a:rPr lang="de-DE" altLang="zh-CN" sz="3200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0A8B8-89C0-42AD-936A-CD598335F0D4}"/>
              </a:ext>
            </a:extLst>
          </p:cNvPr>
          <p:cNvSpPr txBox="1"/>
          <p:nvPr/>
        </p:nvSpPr>
        <p:spPr>
          <a:xfrm>
            <a:off x="292231" y="1382679"/>
            <a:ext cx="637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2. Calculate the linear system.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3B4362-1CA1-4767-99FD-6441AF65D476}"/>
                  </a:ext>
                </a:extLst>
              </p:cNvPr>
              <p:cNvSpPr txBox="1"/>
              <p:nvPr/>
            </p:nvSpPr>
            <p:spPr>
              <a:xfrm>
                <a:off x="6335863" y="2066058"/>
                <a:ext cx="2899578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To minimize the global error, we will take the derivative of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w.r.t.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 the increment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altLang="zh-CN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"/>
                    <a:ea typeface="+mn-ea"/>
                    <a:cs typeface="+mn-cs"/>
                  </a:rPr>
                  <a:t>, then set the derivative to 0.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3B4362-1CA1-4767-99FD-6441AF65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863" y="2066058"/>
                <a:ext cx="2899578" cy="1477328"/>
              </a:xfrm>
              <a:prstGeom prst="rect">
                <a:avLst/>
              </a:prstGeom>
              <a:blipFill>
                <a:blip r:embed="rId3"/>
                <a:stretch>
                  <a:fillRect l="-1464" t="-1639" r="-2510" b="-57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8CF94E7-0F4B-4F72-BE1E-1A1969770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17" y="2500312"/>
            <a:ext cx="4048125" cy="866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F87396-F5BE-4D52-8B14-E8AA7769E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05" y="3973499"/>
            <a:ext cx="2343150" cy="476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917123-AFFE-4673-A988-C17C31CDBCCD}"/>
              </a:ext>
            </a:extLst>
          </p:cNvPr>
          <p:cNvSpPr txBox="1"/>
          <p:nvPr/>
        </p:nvSpPr>
        <p:spPr>
          <a:xfrm>
            <a:off x="6335863" y="3803418"/>
            <a:ext cx="2899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We will derive a linear system.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36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Gauss-Newton Minimization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0A8B8-89C0-42AD-936A-CD598335F0D4}"/>
              </a:ext>
            </a:extLst>
          </p:cNvPr>
          <p:cNvSpPr txBox="1"/>
          <p:nvPr/>
        </p:nvSpPr>
        <p:spPr>
          <a:xfrm>
            <a:off x="292231" y="1382679"/>
            <a:ext cx="637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Lucida San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. Solve the linear system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F87396-F5BE-4D52-8B14-E8AA7769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96" y="1798177"/>
            <a:ext cx="2343150" cy="4762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6ECC079-16BB-412C-AEEC-551DD1C0179B}"/>
              </a:ext>
            </a:extLst>
          </p:cNvPr>
          <p:cNvSpPr txBox="1"/>
          <p:nvPr/>
        </p:nvSpPr>
        <p:spPr>
          <a:xfrm>
            <a:off x="982980" y="2274427"/>
            <a:ext cx="587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Matrix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is a very sparse matrix that leads to a sparse linear system.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Matrix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is symmetric.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4C86F3-EF24-49C6-B5AB-C06550316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912" y="2762659"/>
            <a:ext cx="6835468" cy="26733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0F2CA1-8BF9-4915-8B1C-9B57A71CEA8F}"/>
              </a:ext>
            </a:extLst>
          </p:cNvPr>
          <p:cNvSpPr txBox="1"/>
          <p:nvPr/>
        </p:nvSpPr>
        <p:spPr>
          <a:xfrm>
            <a:off x="5548316" y="5436036"/>
            <a:ext cx="656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The graph and Hessian matrix were generated from the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sobot-rimulator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3C1322-BD5A-40F4-875E-D5C5A86558A2}"/>
              </a:ext>
            </a:extLst>
          </p:cNvPr>
          <p:cNvSpPr txBox="1"/>
          <p:nvPr/>
        </p:nvSpPr>
        <p:spPr>
          <a:xfrm>
            <a:off x="751840" y="3922287"/>
            <a:ext cx="3810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Efficient solvers: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e.g. </a:t>
            </a:r>
            <a:r>
              <a:rPr kumimoji="0" lang="de-DE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Cholesky</a:t>
            </a:r>
            <a:r>
              <a:rPr kumimoji="0" lang="de-DE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</a:t>
            </a:r>
            <a:r>
              <a:rPr kumimoji="0" lang="de-DE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decomposition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and </a:t>
            </a:r>
            <a:r>
              <a:rPr kumimoji="0" lang="de-DE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QR </a:t>
            </a:r>
            <a:r>
              <a:rPr kumimoji="0" lang="de-DE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decomposition</a:t>
            </a:r>
            <a:r>
              <a:rPr kumimoji="0" lang="de-DE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54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Gauss-Newton Minimization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EB71C3-5D12-4690-B4E9-8EFA51EB22C4}"/>
              </a:ext>
            </a:extLst>
          </p:cNvPr>
          <p:cNvSpPr txBox="1"/>
          <p:nvPr/>
        </p:nvSpPr>
        <p:spPr>
          <a:xfrm>
            <a:off x="460639" y="158035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Lucida Sans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. Update the graph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AAB10E-0834-427A-9394-BA2D54CB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59" y="2231117"/>
            <a:ext cx="1971675" cy="485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A97C0F-3D61-4443-9EF8-A5E8F8BC1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780" y="1344859"/>
            <a:ext cx="8115301" cy="41682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E8515E-9FE0-42C1-A97E-D01C0D366231}"/>
              </a:ext>
            </a:extLst>
          </p:cNvPr>
          <p:cNvSpPr txBox="1"/>
          <p:nvPr/>
        </p:nvSpPr>
        <p:spPr>
          <a:xfrm>
            <a:off x="5286411" y="5563970"/>
            <a:ext cx="54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Graph-optimization based on the INTEL dataset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637FE3-20E2-4B5F-A65B-A3EBA9EBEDF7}"/>
              </a:ext>
            </a:extLst>
          </p:cNvPr>
          <p:cNvSpPr txBox="1"/>
          <p:nvPr/>
        </p:nvSpPr>
        <p:spPr>
          <a:xfrm>
            <a:off x="459067" y="60344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400" dirty="0"/>
              <a:t>https://lucacarlone.mit.edu/datasets/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0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0A8B8-89C0-42AD-936A-CD598335F0D4}"/>
              </a:ext>
            </a:extLst>
          </p:cNvPr>
          <p:cNvSpPr txBox="1"/>
          <p:nvPr/>
        </p:nvSpPr>
        <p:spPr>
          <a:xfrm>
            <a:off x="607191" y="1494439"/>
            <a:ext cx="940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Challenge: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   Data Association and Loop Closure Problems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A2E7E6-07D6-4450-A8D6-8E785B9B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58" y="2831403"/>
            <a:ext cx="4089400" cy="272462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977E5E4-5BA2-4DBE-AE64-F40B33D2454B}"/>
              </a:ext>
            </a:extLst>
          </p:cNvPr>
          <p:cNvSpPr txBox="1"/>
          <p:nvPr/>
        </p:nvSpPr>
        <p:spPr>
          <a:xfrm>
            <a:off x="6452524" y="2828835"/>
            <a:ext cx="52822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Data association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: the robot can associate the measurement to a specified landmark.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Loop closure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: the robot can determine whether it has seen a previously seen object.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04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0A8B8-89C0-42AD-936A-CD598335F0D4}"/>
              </a:ext>
            </a:extLst>
          </p:cNvPr>
          <p:cNvSpPr txBox="1"/>
          <p:nvPr/>
        </p:nvSpPr>
        <p:spPr>
          <a:xfrm>
            <a:off x="424206" y="1453799"/>
            <a:ext cx="866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Challenge: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   Data Association and Loop Closure Problems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1B096A-9BCD-4291-91B0-AC5D84B0A0B8}"/>
              </a:ext>
            </a:extLst>
          </p:cNvPr>
          <p:cNvSpPr txBox="1"/>
          <p:nvPr/>
        </p:nvSpPr>
        <p:spPr>
          <a:xfrm>
            <a:off x="424206" y="2457516"/>
            <a:ext cx="798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Both are key problems in the Graph-based SLAM!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True-positive data association and loop closure can dramatically improve the accuracy of estimation,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False-positive data association and loop closure has a risk to destroy the graph estimation.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Lucida Sans"/>
              </a:rPr>
              <a:t>Open-loop optimization will enhance the errors.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38EDF8-CFFA-4C7B-87BC-9C9F10A3F6C6}"/>
              </a:ext>
            </a:extLst>
          </p:cNvPr>
          <p:cNvSpPr txBox="1"/>
          <p:nvPr/>
        </p:nvSpPr>
        <p:spPr>
          <a:xfrm>
            <a:off x="424206" y="5034869"/>
            <a:ext cx="6199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Reason: Least squares method is sensitive to outliers.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20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0A8B8-89C0-42AD-936A-CD598335F0D4}"/>
              </a:ext>
            </a:extLst>
          </p:cNvPr>
          <p:cNvSpPr txBox="1"/>
          <p:nvPr/>
        </p:nvSpPr>
        <p:spPr>
          <a:xfrm>
            <a:off x="424207" y="1453799"/>
            <a:ext cx="9180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Lucida Sans"/>
              </a:rPr>
              <a:t>Challenge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Lucida San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Data Association and Loop  Closure Problems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5993D-34AE-4A64-88C4-9DF1E5491D26}"/>
              </a:ext>
            </a:extLst>
          </p:cNvPr>
          <p:cNvSpPr txBox="1"/>
          <p:nvPr/>
        </p:nvSpPr>
        <p:spPr>
          <a:xfrm>
            <a:off x="424206" y="2457516"/>
            <a:ext cx="798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Both are key problems in the Graph-based SLAM!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True-positive data association and loop closure can dramatically improve the accuracy of estimation,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False-positive data association and loop closure has a risk to destroy the graph estimation.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4BD6D7-DB64-4836-AA2C-CB9E66E0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1690687"/>
            <a:ext cx="8439150" cy="4391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946B42-51BA-48E5-BB51-F28D2EDD3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522" y="1984824"/>
            <a:ext cx="8524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0A8B8-89C0-42AD-936A-CD598335F0D4}"/>
              </a:ext>
            </a:extLst>
          </p:cNvPr>
          <p:cNvSpPr txBox="1"/>
          <p:nvPr/>
        </p:nvSpPr>
        <p:spPr>
          <a:xfrm>
            <a:off x="607191" y="1494439"/>
            <a:ext cx="9400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My solution to avoid false-positive data association and loop closure.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Sans"/>
              </a:rPr>
              <a:t>Give each landmark an identifier, and assume the robot knows their identifiers.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A2E7E6-07D6-4450-A8D6-8E785B9B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26" y="2697667"/>
            <a:ext cx="5508019" cy="36697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B1FF68-5EE2-4FB5-8366-EE1EA4FC39C4}"/>
              </a:ext>
            </a:extLst>
          </p:cNvPr>
          <p:cNvSpPr txBox="1"/>
          <p:nvPr/>
        </p:nvSpPr>
        <p:spPr>
          <a:xfrm>
            <a:off x="2946400" y="27744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id:1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E6E33-7567-4665-AD07-6CDDA4F48A3D}"/>
              </a:ext>
            </a:extLst>
          </p:cNvPr>
          <p:cNvSpPr txBox="1"/>
          <p:nvPr/>
        </p:nvSpPr>
        <p:spPr>
          <a:xfrm>
            <a:off x="5478523" y="41632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id:2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FDB1FF68-5EE2-4FB5-8366-EE1EA4FC39C4}"/>
              </a:ext>
            </a:extLst>
          </p:cNvPr>
          <p:cNvSpPr txBox="1"/>
          <p:nvPr/>
        </p:nvSpPr>
        <p:spPr>
          <a:xfrm>
            <a:off x="7395003" y="29051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</a:rPr>
              <a:t>id:3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0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3992A-4FB0-4915-98A7-C394790147F0}"/>
              </a:ext>
            </a:extLst>
          </p:cNvPr>
          <p:cNvSpPr txBox="1"/>
          <p:nvPr/>
        </p:nvSpPr>
        <p:spPr>
          <a:xfrm>
            <a:off x="335280" y="1209040"/>
            <a:ext cx="740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Test of Graph-based SLAM estimation during a simulation in the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sobot-rimulator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4978C-9913-4896-B3DA-347EAC7C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" y="2074764"/>
            <a:ext cx="9296400" cy="2743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9E99A6-FCB7-4DC0-89DB-88AC7AF549B0}"/>
              </a:ext>
            </a:extLst>
          </p:cNvPr>
          <p:cNvSpPr txBox="1"/>
          <p:nvPr/>
        </p:nvSpPr>
        <p:spPr>
          <a:xfrm>
            <a:off x="4155440" y="5191760"/>
            <a:ext cx="2920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Open-loop optimization: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Error increases sharply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7CC8FB-3FC6-4455-8761-B974EEF85D79}"/>
              </a:ext>
            </a:extLst>
          </p:cNvPr>
          <p:cNvSpPr txBox="1"/>
          <p:nvPr/>
        </p:nvSpPr>
        <p:spPr>
          <a:xfrm>
            <a:off x="8036560" y="5150234"/>
            <a:ext cx="296672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Optimization after a loop closure: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Error decreases sharply.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358B92-A5B6-4933-B6B0-4BA6E388CE24}"/>
              </a:ext>
            </a:extLst>
          </p:cNvPr>
          <p:cNvCxnSpPr>
            <a:cxnSpLocks/>
          </p:cNvCxnSpPr>
          <p:nvPr/>
        </p:nvCxnSpPr>
        <p:spPr>
          <a:xfrm flipV="1">
            <a:off x="5791200" y="4226560"/>
            <a:ext cx="609600" cy="83312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D5A7F1-5DA0-49F3-9810-5B7D892D46C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741920" y="4208276"/>
            <a:ext cx="1778000" cy="9419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12CE2B1-8A1A-419F-AB49-E89836D55435}"/>
              </a:ext>
            </a:extLst>
          </p:cNvPr>
          <p:cNvSpPr txBox="1"/>
          <p:nvPr/>
        </p:nvSpPr>
        <p:spPr>
          <a:xfrm>
            <a:off x="9443720" y="2657146"/>
            <a:ext cx="23346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That implies, loop closure detection is very important!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0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3992A-4FB0-4915-98A7-C394790147F0}"/>
              </a:ext>
            </a:extLst>
          </p:cNvPr>
          <p:cNvSpPr txBox="1"/>
          <p:nvPr/>
        </p:nvSpPr>
        <p:spPr>
          <a:xfrm>
            <a:off x="335280" y="1209040"/>
            <a:ext cx="740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Comparison of all SLAM Implementations: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8">
                <a:extLst>
                  <a:ext uri="{FF2B5EF4-FFF2-40B4-BE49-F238E27FC236}">
                    <a16:creationId xmlns:a16="http://schemas.microsoft.com/office/drawing/2014/main" id="{37A13EF4-F20D-4EFE-B983-49132202A8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594916"/>
                  </p:ext>
                </p:extLst>
              </p:nvPr>
            </p:nvGraphicFramePr>
            <p:xfrm>
              <a:off x="424206" y="1978352"/>
              <a:ext cx="11034978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6347">
                      <a:extLst>
                        <a:ext uri="{9D8B030D-6E8A-4147-A177-3AD203B41FA5}">
                          <a16:colId xmlns:a16="http://schemas.microsoft.com/office/drawing/2014/main" val="2335192761"/>
                        </a:ext>
                      </a:extLst>
                    </a:gridCol>
                    <a:gridCol w="2101175">
                      <a:extLst>
                        <a:ext uri="{9D8B030D-6E8A-4147-A177-3AD203B41FA5}">
                          <a16:colId xmlns:a16="http://schemas.microsoft.com/office/drawing/2014/main" val="29615988"/>
                        </a:ext>
                      </a:extLst>
                    </a:gridCol>
                    <a:gridCol w="1760706">
                      <a:extLst>
                        <a:ext uri="{9D8B030D-6E8A-4147-A177-3AD203B41FA5}">
                          <a16:colId xmlns:a16="http://schemas.microsoft.com/office/drawing/2014/main" val="2312062423"/>
                        </a:ext>
                      </a:extLst>
                    </a:gridCol>
                    <a:gridCol w="5116750">
                      <a:extLst>
                        <a:ext uri="{9D8B030D-6E8A-4147-A177-3AD203B41FA5}">
                          <a16:colId xmlns:a16="http://schemas.microsoft.com/office/drawing/2014/main" val="18061316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EKF SLAM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FastSLAM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Graph-based SLAM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7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Time</a:t>
                          </a:r>
                        </a:p>
                        <a:p>
                          <a:r>
                            <a:rPr lang="en-US" altLang="zh-CN" dirty="0"/>
                            <a:t>complexity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altLang="zh-CN" i="1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altLang="zh-CN" i="1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 in the number of edges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0949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8">
                <a:extLst>
                  <a:ext uri="{FF2B5EF4-FFF2-40B4-BE49-F238E27FC236}">
                    <a16:creationId xmlns:a16="http://schemas.microsoft.com/office/drawing/2014/main" id="{37A13EF4-F20D-4EFE-B983-49132202A8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594916"/>
                  </p:ext>
                </p:extLst>
              </p:nvPr>
            </p:nvGraphicFramePr>
            <p:xfrm>
              <a:off x="424206" y="1978352"/>
              <a:ext cx="11034978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6347">
                      <a:extLst>
                        <a:ext uri="{9D8B030D-6E8A-4147-A177-3AD203B41FA5}">
                          <a16:colId xmlns:a16="http://schemas.microsoft.com/office/drawing/2014/main" val="2335192761"/>
                        </a:ext>
                      </a:extLst>
                    </a:gridCol>
                    <a:gridCol w="2101175">
                      <a:extLst>
                        <a:ext uri="{9D8B030D-6E8A-4147-A177-3AD203B41FA5}">
                          <a16:colId xmlns:a16="http://schemas.microsoft.com/office/drawing/2014/main" val="29615988"/>
                        </a:ext>
                      </a:extLst>
                    </a:gridCol>
                    <a:gridCol w="1760706">
                      <a:extLst>
                        <a:ext uri="{9D8B030D-6E8A-4147-A177-3AD203B41FA5}">
                          <a16:colId xmlns:a16="http://schemas.microsoft.com/office/drawing/2014/main" val="2312062423"/>
                        </a:ext>
                      </a:extLst>
                    </a:gridCol>
                    <a:gridCol w="5116750">
                      <a:extLst>
                        <a:ext uri="{9D8B030D-6E8A-4147-A177-3AD203B41FA5}">
                          <a16:colId xmlns:a16="http://schemas.microsoft.com/office/drawing/2014/main" val="18061316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EKF SLAM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FastSLAM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Graph-based SLAM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736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Time</a:t>
                          </a:r>
                        </a:p>
                        <a:p>
                          <a:r>
                            <a:rPr lang="en-US" altLang="zh-CN" dirty="0"/>
                            <a:t>complexity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971" t="-60294" r="-32840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6332" t="-60294" r="-292042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 in the number of edges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0949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275ABEC-5504-4A42-BBE2-E1E5E509561D}"/>
              </a:ext>
            </a:extLst>
          </p:cNvPr>
          <p:cNvSpPr txBox="1"/>
          <p:nvPr/>
        </p:nvSpPr>
        <p:spPr>
          <a:xfrm>
            <a:off x="8725314" y="3599489"/>
            <a:ext cx="26239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EKF SLAM is fastest,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FastSLAM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is slowest.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Reasons?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62202C-2AD6-4DED-A6EC-480B4CF6885E}"/>
              </a:ext>
            </a:extLst>
          </p:cNvPr>
          <p:cNvSpPr txBox="1"/>
          <p:nvPr/>
        </p:nvSpPr>
        <p:spPr>
          <a:xfrm>
            <a:off x="8725314" y="4682087"/>
            <a:ext cx="326094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Graph-based SLAM is an offline algorithm, we can even reduce the frequency of the optimization, such that less time will be spent during SLAM updates (but be careful of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a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reasonable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initial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configuration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).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3A95D5-6052-4F4E-BD46-250AEC8E26DE}"/>
              </a:ext>
            </a:extLst>
          </p:cNvPr>
          <p:cNvSpPr txBox="1"/>
          <p:nvPr/>
        </p:nvSpPr>
        <p:spPr>
          <a:xfrm>
            <a:off x="2979007" y="5913193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Evaluation of time complexity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9498C7-B20B-44FC-88A4-F5198CE5B3D9}"/>
              </a:ext>
            </a:extLst>
          </p:cNvPr>
          <p:cNvSpPr txBox="1"/>
          <p:nvPr/>
        </p:nvSpPr>
        <p:spPr>
          <a:xfrm>
            <a:off x="335280" y="3275111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N: the number of landmarks, M: the number of particles.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2EBD1C-50EC-4A10-AF6B-6BC26FAE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51" y="3832026"/>
            <a:ext cx="8577463" cy="2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719666" y="359833"/>
            <a:ext cx="8537455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cs typeface="Arial" panose="020B0604020202020204" pitchFamily="34" charset="0"/>
                <a:sym typeface="Arial" panose="020B0604020202020204" pitchFamily="34" charset="0"/>
              </a:rPr>
              <a:t>The Task of the Project Work</a:t>
            </a:r>
            <a:endParaRPr lang="de-DE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0D97A8-24D6-47AD-A876-C597BAC9D7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1800000"/>
            <a:ext cx="9147481" cy="4560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Implement and integrate the Graph-based SLAM into a simulator, called </a:t>
            </a:r>
            <a:r>
              <a:rPr lang="en-US" altLang="zh-CN" dirty="0" err="1"/>
              <a:t>sobot-rimulator</a:t>
            </a:r>
            <a:r>
              <a:rPr lang="en-US" altLang="zh-CN" dirty="0"/>
              <a:t>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Compare the Graph-based SLAM with the previously integrated SLAM algorithms.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Add noises to sensors and motors.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Implement and integrate the Occupancy Grid Mapping algorithm.</a:t>
            </a:r>
          </a:p>
          <a:p>
            <a:pPr marL="457200" indent="-4572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360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3992A-4FB0-4915-98A7-C394790147F0}"/>
              </a:ext>
            </a:extLst>
          </p:cNvPr>
          <p:cNvSpPr txBox="1"/>
          <p:nvPr/>
        </p:nvSpPr>
        <p:spPr>
          <a:xfrm>
            <a:off x="335280" y="1209040"/>
            <a:ext cx="740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Comparison of all SLAM Implementations: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676118-64D0-4302-A772-976A28E40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98" b="17831"/>
          <a:stretch/>
        </p:blipFill>
        <p:spPr>
          <a:xfrm>
            <a:off x="424206" y="2636520"/>
            <a:ext cx="11137874" cy="28092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C9F3CA-6709-49DD-874C-4C080B7D4FE7}"/>
              </a:ext>
            </a:extLst>
          </p:cNvPr>
          <p:cNvSpPr txBox="1"/>
          <p:nvPr/>
        </p:nvSpPr>
        <p:spPr>
          <a:xfrm>
            <a:off x="883921" y="1862266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Graph-based SLAM evaluation (with known data association) are usually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more accuracy and robust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than the other two showed by many experimental results.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362F9-4F32-40A8-BDC8-01E88173867E}"/>
              </a:ext>
            </a:extLst>
          </p:cNvPr>
          <p:cNvSpPr txBox="1"/>
          <p:nvPr/>
        </p:nvSpPr>
        <p:spPr>
          <a:xfrm>
            <a:off x="4023361" y="544576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Evaluation of accuracy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39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3992A-4FB0-4915-98A7-C394790147F0}"/>
              </a:ext>
            </a:extLst>
          </p:cNvPr>
          <p:cNvSpPr txBox="1"/>
          <p:nvPr/>
        </p:nvSpPr>
        <p:spPr>
          <a:xfrm>
            <a:off x="335279" y="1209040"/>
            <a:ext cx="9236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Conclusion of the Graph-based SLAM implementation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46FE05-B852-4B8F-989A-BF9DA5FC54C3}"/>
              </a:ext>
            </a:extLst>
          </p:cNvPr>
          <p:cNvSpPr txBox="1"/>
          <p:nvPr/>
        </p:nvSpPr>
        <p:spPr>
          <a:xfrm>
            <a:off x="826850" y="2305455"/>
            <a:ext cx="8745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Advantages: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SLAM problem can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be efficiently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solved with Gauss-Newton minimization algorithm.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The sparse linear system can be efficiently  solved with Cholesky decomposition. </a:t>
            </a:r>
          </a:p>
          <a:p>
            <a:pPr marL="342900" indent="-342900">
              <a:buFontTx/>
              <a:buAutoNum type="arabicPeriod"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Relinearizing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the nonlinear model, i.e. linearization errors are changeable.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Faster</a:t>
            </a:r>
            <a:r>
              <a:rPr lang="en-US" altLang="zh-CN" dirty="0">
                <a:solidFill>
                  <a:prstClr val="black"/>
                </a:solidFill>
                <a:latin typeface="Lucida San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than the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FastSLAM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algorithm,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Lucida San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obuster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and more accurate than the EKF SLAM and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FastSLAM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algorithm.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 – Graph-based SLAM</a:t>
            </a:r>
            <a:endParaRPr lang="de-DE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3992A-4FB0-4915-98A7-C394790147F0}"/>
              </a:ext>
            </a:extLst>
          </p:cNvPr>
          <p:cNvSpPr txBox="1"/>
          <p:nvPr/>
        </p:nvSpPr>
        <p:spPr>
          <a:xfrm>
            <a:off x="335279" y="1209040"/>
            <a:ext cx="9236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Conclusion of the Graph-based SLAM implementation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46FE05-B852-4B8F-989A-BF9DA5FC54C3}"/>
              </a:ext>
            </a:extLst>
          </p:cNvPr>
          <p:cNvSpPr txBox="1"/>
          <p:nvPr/>
        </p:nvSpPr>
        <p:spPr>
          <a:xfrm>
            <a:off x="826850" y="2305455"/>
            <a:ext cx="8667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Disadvantages: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Sensitive to false-positive data association and loop closure.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No algorithms to evaluate data association and loop closure based on the available sensors of the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sobot-rimulator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No hierarchical structure to optimize the increasingly larger graph (optimize the core of the graph, instead of the whole graph).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F54C1-792C-4F32-AB90-DEE9EEDA8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292" y="0"/>
            <a:ext cx="8160643" cy="1200133"/>
          </a:xfrm>
        </p:spPr>
        <p:txBody>
          <a:bodyPr/>
          <a:lstStyle/>
          <a:p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Occupancy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</a:t>
            </a:r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Grid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Mapping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1A9BC7-A3CA-4F1C-B234-8DD2DA78247B}"/>
              </a:ext>
            </a:extLst>
          </p:cNvPr>
          <p:cNvSpPr txBox="1"/>
          <p:nvPr/>
        </p:nvSpPr>
        <p:spPr>
          <a:xfrm>
            <a:off x="509568" y="1367977"/>
            <a:ext cx="851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Motivation</a:t>
            </a:r>
            <a:r>
              <a:rPr lang="en-US" altLang="zh-CN" b="1" dirty="0"/>
              <a:t>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Point-like feature-based maps are not suitable for path planning.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Occupancy grid map is considerable for navigation task.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CE3724-11B5-4104-95A4-50C08781C966}"/>
              </a:ext>
            </a:extLst>
          </p:cNvPr>
          <p:cNvSpPr txBox="1"/>
          <p:nvPr/>
        </p:nvSpPr>
        <p:spPr>
          <a:xfrm>
            <a:off x="235250" y="6087988"/>
            <a:ext cx="924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zh-CN" sz="1600" b="0" i="0" u="none" strike="noStrike" baseline="0" dirty="0">
                <a:latin typeface="LMRoman10-Regular"/>
              </a:rPr>
              <a:t>[1] Sebastian Thrun, Wolfram Burgard, and Dieter Fox. </a:t>
            </a:r>
            <a:r>
              <a:rPr lang="de-DE" altLang="zh-CN" sz="1600" b="0" i="0" u="none" strike="noStrike" baseline="0" dirty="0" err="1">
                <a:latin typeface="LMRoman10-Regular"/>
              </a:rPr>
              <a:t>Probalistic</a:t>
            </a:r>
            <a:r>
              <a:rPr lang="de-DE" altLang="zh-CN" sz="1600" b="0" i="0" u="none" strike="noStrike" baseline="0" dirty="0">
                <a:latin typeface="LMRoman10-Regular"/>
              </a:rPr>
              <a:t> </a:t>
            </a:r>
            <a:r>
              <a:rPr lang="de-DE" altLang="zh-CN" sz="1600" b="0" i="0" u="none" strike="noStrike" baseline="0" dirty="0" err="1">
                <a:latin typeface="LMRoman10-Regular"/>
              </a:rPr>
              <a:t>robotics</a:t>
            </a:r>
            <a:r>
              <a:rPr lang="de-DE" altLang="zh-CN" sz="1600" b="0" i="0" u="none" strike="noStrike" baseline="0" dirty="0">
                <a:latin typeface="LMRoman10-Regular"/>
              </a:rPr>
              <a:t>. </a:t>
            </a:r>
            <a:r>
              <a:rPr lang="de-DE" altLang="zh-CN" sz="1600" b="0" i="1" u="none" strike="noStrike" baseline="0" dirty="0" err="1">
                <a:latin typeface="LMRoman10-Italic"/>
              </a:rPr>
              <a:t>Kybernetes</a:t>
            </a:r>
            <a:r>
              <a:rPr lang="de-DE" altLang="zh-CN" sz="1600" b="0" i="0" u="none" strike="noStrike" baseline="0" dirty="0">
                <a:latin typeface="LMRoman10-Regular"/>
              </a:rPr>
              <a:t>, </a:t>
            </a:r>
            <a:r>
              <a:rPr lang="en-US" altLang="zh-CN" sz="1600" b="0" i="0" u="none" strike="noStrike" baseline="0" dirty="0">
                <a:latin typeface="LMRoman10-Regular"/>
              </a:rPr>
              <a:t>2006</a:t>
            </a:r>
            <a:endParaRPr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8BB292-A43C-4475-90CE-1E071CDC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347" y="2628900"/>
            <a:ext cx="2602801" cy="2462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C7482E-F766-45C4-BBAE-8189F436B385}"/>
              </a:ext>
            </a:extLst>
          </p:cNvPr>
          <p:cNvSpPr txBox="1"/>
          <p:nvPr/>
        </p:nvSpPr>
        <p:spPr>
          <a:xfrm>
            <a:off x="6300414" y="5218486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Lucida Sans (正文)"/>
              </a:rPr>
              <a:t>A two-dimensional occupancy grid map [1]</a:t>
            </a:r>
            <a:endParaRPr lang="zh-CN" altLang="en-US" dirty="0">
              <a:latin typeface="Lucida Sans (正文)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0F88D1-B0FF-4F66-8E0C-DF554B955CF6}"/>
              </a:ext>
            </a:extLst>
          </p:cNvPr>
          <p:cNvSpPr txBox="1"/>
          <p:nvPr/>
        </p:nvSpPr>
        <p:spPr>
          <a:xfrm>
            <a:off x="857885" y="5251740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A </a:t>
            </a:r>
            <a:r>
              <a:rPr lang="de-DE" altLang="zh-CN" dirty="0" err="1"/>
              <a:t>point</a:t>
            </a:r>
            <a:r>
              <a:rPr lang="de-DE" altLang="zh-CN" dirty="0"/>
              <a:t>-like feature-</a:t>
            </a:r>
            <a:r>
              <a:rPr lang="de-DE" altLang="zh-CN" dirty="0" err="1"/>
              <a:t>based</a:t>
            </a:r>
            <a:r>
              <a:rPr lang="de-DE" altLang="zh-CN" dirty="0"/>
              <a:t> </a:t>
            </a:r>
            <a:r>
              <a:rPr lang="de-DE" altLang="zh-CN" dirty="0" err="1"/>
              <a:t>map</a:t>
            </a:r>
            <a:endParaRPr lang="zh-CN" altLang="en-US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A1965530-2F47-4A3F-8F7A-7895374FB64E}"/>
              </a:ext>
            </a:extLst>
          </p:cNvPr>
          <p:cNvSpPr/>
          <p:nvPr/>
        </p:nvSpPr>
        <p:spPr>
          <a:xfrm rot="2977508">
            <a:off x="9611360" y="2874559"/>
            <a:ext cx="599440" cy="6306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946085-9480-4727-99C7-C0B30AA330DA}"/>
              </a:ext>
            </a:extLst>
          </p:cNvPr>
          <p:cNvSpPr txBox="1"/>
          <p:nvPr/>
        </p:nvSpPr>
        <p:spPr>
          <a:xfrm>
            <a:off x="10231120" y="2458720"/>
            <a:ext cx="161544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Suitable for navigation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8898AD-EE4C-4F62-A33C-FBEC536C4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83" y="2697928"/>
            <a:ext cx="2530057" cy="2520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3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F54C1-792C-4F32-AB90-DEE9EEDA8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292" y="0"/>
            <a:ext cx="8160643" cy="1200133"/>
          </a:xfrm>
        </p:spPr>
        <p:txBody>
          <a:bodyPr/>
          <a:lstStyle/>
          <a:p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Occupancy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</a:t>
            </a:r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Grid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Mapping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E7D4BF-0247-485A-BCF4-438862B8329B}"/>
              </a:ext>
            </a:extLst>
          </p:cNvPr>
          <p:cNvSpPr txBox="1"/>
          <p:nvPr/>
        </p:nvSpPr>
        <p:spPr>
          <a:xfrm>
            <a:off x="447292" y="1222573"/>
            <a:ext cx="903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Introduction</a:t>
            </a:r>
            <a:r>
              <a:rPr lang="en-US" altLang="zh-CN" b="1" dirty="0"/>
              <a:t>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Introduced by Moravec and </a:t>
            </a:r>
            <a:r>
              <a:rPr lang="en-US" altLang="zh-CN" dirty="0" err="1"/>
              <a:t>Elfes</a:t>
            </a:r>
            <a:r>
              <a:rPr lang="en-US" altLang="zh-CN" dirty="0"/>
              <a:t> in 1985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Occupancy grid maps discretize the space into independent cells.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CE3724-11B5-4104-95A4-50C08781C966}"/>
              </a:ext>
            </a:extLst>
          </p:cNvPr>
          <p:cNvSpPr txBox="1"/>
          <p:nvPr/>
        </p:nvSpPr>
        <p:spPr>
          <a:xfrm>
            <a:off x="165011" y="6156050"/>
            <a:ext cx="9241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zh-CN" sz="1400" b="0" i="0" u="none" strike="noStrike" baseline="0" dirty="0">
                <a:latin typeface="LMRoman10-Regular"/>
              </a:rPr>
              <a:t>[1] Sebastian Thrun, Wolfram Burgard, and Dieter Fox. </a:t>
            </a:r>
            <a:r>
              <a:rPr lang="de-DE" altLang="zh-CN" sz="1400" b="0" i="0" u="none" strike="noStrike" baseline="0" dirty="0" err="1">
                <a:latin typeface="LMRoman10-Regular"/>
              </a:rPr>
              <a:t>Probalistic</a:t>
            </a:r>
            <a:r>
              <a:rPr lang="de-DE" altLang="zh-CN" sz="1400" b="0" i="0" u="none" strike="noStrike" baseline="0" dirty="0">
                <a:latin typeface="LMRoman10-Regular"/>
              </a:rPr>
              <a:t> </a:t>
            </a:r>
            <a:r>
              <a:rPr lang="de-DE" altLang="zh-CN" sz="1400" b="0" i="0" u="none" strike="noStrike" baseline="0" dirty="0" err="1">
                <a:latin typeface="LMRoman10-Regular"/>
              </a:rPr>
              <a:t>robotics</a:t>
            </a:r>
            <a:r>
              <a:rPr lang="de-DE" altLang="zh-CN" sz="1400" b="0" i="0" u="none" strike="noStrike" baseline="0" dirty="0">
                <a:latin typeface="LMRoman10-Regular"/>
              </a:rPr>
              <a:t>. </a:t>
            </a:r>
            <a:r>
              <a:rPr lang="de-DE" altLang="zh-CN" sz="1400" b="0" i="1" u="none" strike="noStrike" baseline="0" dirty="0" err="1">
                <a:latin typeface="LMRoman10-Italic"/>
              </a:rPr>
              <a:t>Kybernetes</a:t>
            </a:r>
            <a:r>
              <a:rPr lang="de-DE" altLang="zh-CN" sz="1400" b="0" i="0" u="none" strike="noStrike" baseline="0" dirty="0">
                <a:latin typeface="LMRoman10-Regular"/>
              </a:rPr>
              <a:t>, </a:t>
            </a:r>
            <a:r>
              <a:rPr lang="en-US" altLang="zh-CN" sz="1400" b="0" i="0" u="none" strike="noStrike" baseline="0" dirty="0">
                <a:latin typeface="LMRoman10-Regular"/>
              </a:rPr>
              <a:t>2006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E4B94F-B051-4E22-8731-D7607EB4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29" y="2688412"/>
            <a:ext cx="4079958" cy="33252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F4D18CC-ED05-4735-85CC-58D775755B7F}"/>
              </a:ext>
            </a:extLst>
          </p:cNvPr>
          <p:cNvSpPr txBox="1"/>
          <p:nvPr/>
        </p:nvSpPr>
        <p:spPr>
          <a:xfrm>
            <a:off x="5137978" y="5090322"/>
            <a:ext cx="4512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LMRoman10-Regular"/>
              </a:rPr>
              <a:t>Illustration of a two-dimensional occupancy grid map. Each value refers to the occupancy probability of a grid cell. The space is discretized into independent cells.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299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F54C1-792C-4F32-AB90-DEE9EEDA8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292" y="0"/>
            <a:ext cx="8160643" cy="1200133"/>
          </a:xfrm>
        </p:spPr>
        <p:txBody>
          <a:bodyPr/>
          <a:lstStyle/>
          <a:p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Occupancy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</a:t>
            </a:r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Grid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Mapping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680956-A7D3-4D78-B822-881E7CB0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61" y="2000882"/>
            <a:ext cx="4313171" cy="40122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03F52B-045F-43B2-85D1-AFF18FB1A8C5}"/>
              </a:ext>
            </a:extLst>
          </p:cNvPr>
          <p:cNvSpPr txBox="1"/>
          <p:nvPr/>
        </p:nvSpPr>
        <p:spPr>
          <a:xfrm>
            <a:off x="1644354" y="58968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Dynamic </a:t>
            </a:r>
            <a:r>
              <a:rPr lang="de-DE" altLang="zh-CN" dirty="0" err="1"/>
              <a:t>Bayesian</a:t>
            </a:r>
            <a:r>
              <a:rPr lang="de-DE" altLang="zh-CN" dirty="0"/>
              <a:t> Network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885C8E-7793-4AB7-96BB-0C2ED3DC87A2}"/>
                  </a:ext>
                </a:extLst>
              </p:cNvPr>
              <p:cNvSpPr txBox="1"/>
              <p:nvPr/>
            </p:nvSpPr>
            <p:spPr>
              <a:xfrm>
                <a:off x="5844414" y="2806678"/>
                <a:ext cx="40122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r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obot pose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: map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: measurement</a:t>
                </a:r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885C8E-7793-4AB7-96BB-0C2ED3DC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414" y="2806678"/>
                <a:ext cx="4012255" cy="1200329"/>
              </a:xfrm>
              <a:prstGeom prst="rect">
                <a:avLst/>
              </a:prstGeom>
              <a:blipFill>
                <a:blip r:embed="rId4"/>
                <a:stretch>
                  <a:fillRect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B669F45-3491-4E39-BC0B-5E02EA890E87}"/>
              </a:ext>
            </a:extLst>
          </p:cNvPr>
          <p:cNvSpPr txBox="1"/>
          <p:nvPr/>
        </p:nvSpPr>
        <p:spPr>
          <a:xfrm>
            <a:off x="186501" y="14708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Estimate a occupancy grid map based on given sensor measurements and known robot poses.</a:t>
            </a:r>
          </a:p>
        </p:txBody>
      </p:sp>
    </p:spTree>
    <p:extLst>
      <p:ext uri="{BB962C8B-B14F-4D97-AF65-F5344CB8AC3E}">
        <p14:creationId xmlns:p14="http://schemas.microsoft.com/office/powerpoint/2010/main" val="731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F54C1-792C-4F32-AB90-DEE9EEDA8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292" y="0"/>
            <a:ext cx="8160643" cy="1200133"/>
          </a:xfrm>
        </p:spPr>
        <p:txBody>
          <a:bodyPr/>
          <a:lstStyle/>
          <a:p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Occupancy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</a:t>
            </a:r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Grid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Mapping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D1C0EB-3AF1-4523-9524-DCBE49D9F96B}"/>
              </a:ext>
            </a:extLst>
          </p:cNvPr>
          <p:cNvSpPr txBox="1"/>
          <p:nvPr/>
        </p:nvSpPr>
        <p:spPr>
          <a:xfrm>
            <a:off x="573933" y="1721410"/>
            <a:ext cx="65758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Assumptions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A grid cell is either free or occupied, denoted by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The world is assumed to be static.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Each cell (or random variables) is independent of each other.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E4D663-F1F7-451C-96AC-CD99524B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80" y="2397309"/>
            <a:ext cx="1439121" cy="369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3E694F-14E8-4E06-86CC-2B448BBE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080" y="3791322"/>
            <a:ext cx="2156147" cy="7674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2737B7-9969-4789-AE1B-2D5975CC4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169" y="1489951"/>
            <a:ext cx="4079958" cy="33252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18FB7C6-C99E-46B3-B862-662A71499DA3}"/>
              </a:ext>
            </a:extLst>
          </p:cNvPr>
          <p:cNvSpPr txBox="1"/>
          <p:nvPr/>
        </p:nvSpPr>
        <p:spPr>
          <a:xfrm>
            <a:off x="7025521" y="4802080"/>
            <a:ext cx="503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Illustration of a two-dimensional occupancy grid map. Each value refers to the occupancy probability of a grid cell. The space is discretized into independent cells.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F01B20-FA6A-4151-B2F8-49E4BF6420DA}"/>
              </a:ext>
            </a:extLst>
          </p:cNvPr>
          <p:cNvSpPr txBox="1"/>
          <p:nvPr/>
        </p:nvSpPr>
        <p:spPr>
          <a:xfrm>
            <a:off x="774646" y="5172335"/>
            <a:ext cx="61744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Based on the three assumptions, we will derive an efficient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static state binary Bayes filter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the update rule of the Occupancy Grid Mapping algorithm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1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F54C1-792C-4F32-AB90-DEE9EEDA8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292" y="0"/>
            <a:ext cx="8160643" cy="1200133"/>
          </a:xfrm>
        </p:spPr>
        <p:txBody>
          <a:bodyPr/>
          <a:lstStyle/>
          <a:p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Occupancy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</a:t>
            </a:r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Grid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Mapping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680956-A7D3-4D78-B822-881E7CB0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35" y="1443746"/>
            <a:ext cx="2867025" cy="2667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14A926-A978-4165-A01C-EDAD8773E03D}"/>
              </a:ext>
            </a:extLst>
          </p:cNvPr>
          <p:cNvSpPr txBox="1"/>
          <p:nvPr/>
        </p:nvSpPr>
        <p:spPr>
          <a:xfrm>
            <a:off x="8424153" y="4110746"/>
            <a:ext cx="348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LMRoman10-Regular"/>
              </a:rPr>
              <a:t>Graphical model of the occupancy grid mapping problem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3A8EE-3F0E-42B7-BD02-E7E33886B2E5}"/>
              </a:ext>
            </a:extLst>
          </p:cNvPr>
          <p:cNvSpPr txBox="1"/>
          <p:nvPr/>
        </p:nvSpPr>
        <p:spPr>
          <a:xfrm>
            <a:off x="447292" y="1443746"/>
            <a:ext cx="7116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Update rule of the occupancy grid mapping: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142420-67E2-42C6-BB6C-D3D3266B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4" y="2149024"/>
            <a:ext cx="6829425" cy="2876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429A9C-7E93-427E-B71F-538FA9F1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520" y="5647716"/>
            <a:ext cx="4193480" cy="7744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ADE4B71-3D0E-4A0E-8AA5-67D2113A9B4A}"/>
              </a:ext>
            </a:extLst>
          </p:cNvPr>
          <p:cNvSpPr txBox="1"/>
          <p:nvPr/>
        </p:nvSpPr>
        <p:spPr>
          <a:xfrm>
            <a:off x="913542" y="5278384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 occupancy probability of a grid cell can be calculated by: </a:t>
            </a:r>
            <a:endParaRPr lang="zh-CN" altLang="en-US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967DDDB-E572-4A3B-B728-F30E57CB465D}"/>
              </a:ext>
            </a:extLst>
          </p:cNvPr>
          <p:cNvSpPr/>
          <p:nvPr/>
        </p:nvSpPr>
        <p:spPr>
          <a:xfrm>
            <a:off x="6732811" y="5934091"/>
            <a:ext cx="11877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5A6A1-D74C-444C-B1AB-806815717C59}"/>
              </a:ext>
            </a:extLst>
          </p:cNvPr>
          <p:cNvSpPr txBox="1"/>
          <p:nvPr/>
        </p:nvSpPr>
        <p:spPr>
          <a:xfrm>
            <a:off x="6292252" y="6269803"/>
            <a:ext cx="2961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Calculate the belief of the whole map</a:t>
            </a:r>
            <a:endParaRPr lang="zh-CN" altLang="en-US" sz="1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4058FA-159F-4E6C-BF18-5CBD00038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141" y="5656163"/>
            <a:ext cx="4035859" cy="6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F54C1-792C-4F32-AB90-DEE9EEDA8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292" y="0"/>
            <a:ext cx="8160643" cy="1200133"/>
          </a:xfrm>
        </p:spPr>
        <p:txBody>
          <a:bodyPr/>
          <a:lstStyle/>
          <a:p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Occupancy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</a:t>
            </a:r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Grid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Mapping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3A8EE-3F0E-42B7-BD02-E7E33886B2E5}"/>
              </a:ext>
            </a:extLst>
          </p:cNvPr>
          <p:cNvSpPr txBox="1"/>
          <p:nvPr/>
        </p:nvSpPr>
        <p:spPr>
          <a:xfrm>
            <a:off x="447292" y="1443746"/>
            <a:ext cx="57999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Screenshot of the Implementations: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Occupancy grid mapping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A* path planning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Graph-based SLAM</a:t>
            </a:r>
          </a:p>
          <a:p>
            <a:r>
              <a:rPr lang="en-US" altLang="zh-CN" sz="2400" b="1" dirty="0"/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75614B-66B8-47D5-8F40-E2302901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20" y="2401448"/>
            <a:ext cx="7788560" cy="38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F54C1-792C-4F32-AB90-DEE9EEDA8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292" y="0"/>
            <a:ext cx="8160643" cy="1200133"/>
          </a:xfrm>
        </p:spPr>
        <p:txBody>
          <a:bodyPr/>
          <a:lstStyle/>
          <a:p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Occupancy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</a:t>
            </a:r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Grid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Mapping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3A8EE-3F0E-42B7-BD02-E7E33886B2E5}"/>
              </a:ext>
            </a:extLst>
          </p:cNvPr>
          <p:cNvSpPr txBox="1"/>
          <p:nvPr/>
        </p:nvSpPr>
        <p:spPr>
          <a:xfrm>
            <a:off x="447291" y="1443746"/>
            <a:ext cx="7295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Screenshot of the Implementations: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Occupancy grid mapping (</a:t>
            </a:r>
            <a:r>
              <a:rPr lang="zh-CN" altLang="en-US" sz="2400" dirty="0">
                <a:solidFill>
                  <a:srgbClr val="FF0000"/>
                </a:solidFill>
              </a:rPr>
              <a:t>≈</a:t>
            </a:r>
            <a:r>
              <a:rPr lang="en-US" altLang="zh-CN" sz="2400" dirty="0">
                <a:solidFill>
                  <a:srgbClr val="FF0000"/>
                </a:solidFill>
              </a:rPr>
              <a:t>2.7s)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A* path planning (</a:t>
            </a:r>
            <a:r>
              <a:rPr lang="zh-CN" altLang="en-US" sz="2400" dirty="0"/>
              <a:t>≈</a:t>
            </a:r>
            <a:r>
              <a:rPr lang="en-US" altLang="zh-CN" sz="2400" dirty="0"/>
              <a:t>15.1s)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err="1"/>
              <a:t>Grap</a:t>
            </a:r>
            <a:r>
              <a:rPr lang="en-US" altLang="zh-CN" sz="2400" dirty="0"/>
              <a:t>-based SLAM (</a:t>
            </a:r>
            <a:r>
              <a:rPr lang="zh-CN" altLang="en-US" sz="2400" dirty="0"/>
              <a:t>≈</a:t>
            </a:r>
            <a:r>
              <a:rPr lang="en-US" altLang="zh-CN" sz="2400" dirty="0"/>
              <a:t>11.5s)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r>
              <a:rPr lang="en-US" altLang="zh-CN" sz="2400" b="1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3781D0-A827-4518-9A14-CDDB98AE04E8}"/>
              </a:ext>
            </a:extLst>
          </p:cNvPr>
          <p:cNvSpPr txBox="1"/>
          <p:nvPr/>
        </p:nvSpPr>
        <p:spPr>
          <a:xfrm>
            <a:off x="7630978" y="1711037"/>
            <a:ext cx="3599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Occupancy Grid Mapping algorithm is the fastest </a:t>
            </a:r>
          </a:p>
          <a:p>
            <a:r>
              <a:rPr lang="en-US" altLang="zh-CN" sz="2000" b="1" dirty="0"/>
              <a:t>in 8000 simulation cycles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ED40A7-6829-40A9-B45E-63C81897F620}"/>
              </a:ext>
            </a:extLst>
          </p:cNvPr>
          <p:cNvSpPr txBox="1"/>
          <p:nvPr/>
        </p:nvSpPr>
        <p:spPr>
          <a:xfrm>
            <a:off x="4095253" y="5545928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Evaluation of time complexity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EE3381-772F-41AE-A875-A7081FAC2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9"/>
          <a:stretch/>
        </p:blipFill>
        <p:spPr>
          <a:xfrm>
            <a:off x="638037" y="3360048"/>
            <a:ext cx="10023428" cy="20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719666" y="359833"/>
            <a:ext cx="8537455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cs typeface="Arial" panose="020B0604020202020204" pitchFamily="34" charset="0"/>
                <a:sym typeface="Arial" panose="020B0604020202020204" pitchFamily="34" charset="0"/>
              </a:rPr>
              <a:t>The Task of the Project Work</a:t>
            </a:r>
            <a:endParaRPr lang="de-DE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0D97A8-24D6-47AD-A876-C597BAC9D7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4330" y="1309807"/>
            <a:ext cx="6282229" cy="45600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CN" dirty="0"/>
              <a:t>Modifications of the simulator:</a:t>
            </a:r>
          </a:p>
          <a:p>
            <a:pPr marL="684000" lvl="1" indent="-468000">
              <a:buFont typeface="Wingdings" panose="05000000000000000000" pitchFamily="2" charset="2"/>
              <a:buChar char="l"/>
            </a:pPr>
            <a:r>
              <a:rPr lang="en-US" altLang="zh-CN" dirty="0"/>
              <a:t>Feature-based map containing large rectangular obstacles (more realistic). </a:t>
            </a:r>
          </a:p>
          <a:p>
            <a:pPr marL="457200" indent="-457200">
              <a:buAutoNum type="alphaLcParenR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9D1CA-0286-44E5-84BB-974F600F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783" y="1376218"/>
            <a:ext cx="4769962" cy="4791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207335-EA5E-4201-A941-94906E4D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083" y="3000548"/>
            <a:ext cx="2936072" cy="31673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2E8480-F572-457D-81AA-042033E5B270}"/>
              </a:ext>
            </a:extLst>
          </p:cNvPr>
          <p:cNvCxnSpPr/>
          <p:nvPr/>
        </p:nvCxnSpPr>
        <p:spPr>
          <a:xfrm>
            <a:off x="2739462" y="3239383"/>
            <a:ext cx="2564090" cy="2846895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FAFA39-0C6A-4E4D-AB4F-AFA99438A5BD}"/>
              </a:ext>
            </a:extLst>
          </p:cNvPr>
          <p:cNvCxnSpPr>
            <a:cxnSpLocks/>
          </p:cNvCxnSpPr>
          <p:nvPr/>
        </p:nvCxnSpPr>
        <p:spPr>
          <a:xfrm flipV="1">
            <a:off x="2778686" y="3302613"/>
            <a:ext cx="2524866" cy="2671159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EBBAD96-4002-4C98-A058-C658ADD15D64}"/>
              </a:ext>
            </a:extLst>
          </p:cNvPr>
          <p:cNvSpPr txBox="1"/>
          <p:nvPr/>
        </p:nvSpPr>
        <p:spPr>
          <a:xfrm>
            <a:off x="8166016" y="6263532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Map used in new project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326627-797B-4944-BA8E-045DBA710525}"/>
              </a:ext>
            </a:extLst>
          </p:cNvPr>
          <p:cNvSpPr txBox="1"/>
          <p:nvPr/>
        </p:nvSpPr>
        <p:spPr>
          <a:xfrm>
            <a:off x="2669498" y="6249481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Map used in the previous project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35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F54C1-792C-4F32-AB90-DEE9EEDA8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292" y="0"/>
            <a:ext cx="8160643" cy="1200133"/>
          </a:xfrm>
        </p:spPr>
        <p:txBody>
          <a:bodyPr/>
          <a:lstStyle/>
          <a:p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Occupancy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</a:t>
            </a:r>
            <a:r>
              <a:rPr kumimoji="0" lang="de-DE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Grid</a:t>
            </a:r>
            <a:r>
              <a:rPr kumimoji="0" lang="de-DE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4179"/>
                </a:solidFill>
                <a:effectLst/>
                <a:uLnTx/>
                <a:uFillTx/>
                <a:latin typeface="Lucida Sans"/>
                <a:ea typeface="+mn-ea"/>
                <a:cs typeface="Lucida Sans" pitchFamily="34" charset="0"/>
              </a:rPr>
              <a:t> Mapping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E181C3-EBF8-4532-8E00-0E526D9C6D68}"/>
              </a:ext>
            </a:extLst>
          </p:cNvPr>
          <p:cNvSpPr txBox="1"/>
          <p:nvPr/>
        </p:nvSpPr>
        <p:spPr>
          <a:xfrm>
            <a:off x="749030" y="1799617"/>
            <a:ext cx="81606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Advantages:</a:t>
            </a:r>
          </a:p>
          <a:p>
            <a:pPr marL="514350" indent="-514350">
              <a:buAutoNum type="arabicPeriod"/>
            </a:pPr>
            <a:r>
              <a:rPr lang="en-US" altLang="zh-CN" dirty="0"/>
              <a:t>Very efficient,</a:t>
            </a:r>
          </a:p>
          <a:p>
            <a:pPr marL="514350" indent="-514350">
              <a:buAutoNum type="arabicPeriod"/>
            </a:pPr>
            <a:r>
              <a:rPr lang="en-US" altLang="zh-CN" dirty="0"/>
              <a:t>Better representation of the environment,</a:t>
            </a:r>
          </a:p>
          <a:p>
            <a:pPr marL="514350" indent="-514350">
              <a:buAutoNum type="arabicPeriod"/>
            </a:pPr>
            <a:r>
              <a:rPr lang="en-US" altLang="zh-CN" dirty="0"/>
              <a:t>Allows path planning.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Problem: </a:t>
            </a:r>
          </a:p>
          <a:p>
            <a:r>
              <a:rPr lang="en-US" altLang="zh-CN" dirty="0"/>
              <a:t>The Occupancy Grid Mapping algorithm is strongly based on a set of</a:t>
            </a:r>
          </a:p>
          <a:p>
            <a:r>
              <a:rPr lang="en-US" altLang="zh-CN" dirty="0"/>
              <a:t>known robot poses, which are produced by the SLAM algorithms. </a:t>
            </a:r>
          </a:p>
          <a:p>
            <a:r>
              <a:rPr lang="en-US" altLang="zh-CN" dirty="0"/>
              <a:t>Therefore, the accuracy of the mapping highly depends on how precise the robot poses that the SLAM algorithms can evaluate.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7BD7E-DC72-4E5A-83F9-AF98E316B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Improvements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6F4207-13BB-4D11-AB31-30019CEB34C3}"/>
              </a:ext>
            </a:extLst>
          </p:cNvPr>
          <p:cNvSpPr txBox="1"/>
          <p:nvPr/>
        </p:nvSpPr>
        <p:spPr>
          <a:xfrm>
            <a:off x="1159497" y="1819373"/>
            <a:ext cx="99629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Plan a safer path.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Enable a path-following behavior.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Estimate data association for the Graph-based SLAM algorithm.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Hierarchical structure of the Graph-based SLAM algorithm.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593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platzhalter 4">
            <a:extLst>
              <a:ext uri="{FF2B5EF4-FFF2-40B4-BE49-F238E27FC236}">
                <a16:creationId xmlns:a16="http://schemas.microsoft.com/office/drawing/2014/main" id="{B47DB472-B463-47F1-B169-AFA7F55E72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295400" y="4940301"/>
            <a:ext cx="9696451" cy="10816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zh-CN" dirty="0" err="1"/>
              <a:t>Thank</a:t>
            </a:r>
            <a:r>
              <a:rPr lang="de-DE" altLang="zh-CN" dirty="0"/>
              <a:t> </a:t>
            </a:r>
            <a:r>
              <a:rPr lang="de-DE" altLang="zh-CN" dirty="0" err="1"/>
              <a:t>you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your</a:t>
            </a:r>
            <a:r>
              <a:rPr lang="de-DE" altLang="zh-CN" dirty="0"/>
              <a:t> </a:t>
            </a:r>
            <a:r>
              <a:rPr lang="de-DE" altLang="zh-CN" dirty="0" err="1"/>
              <a:t>attention</a:t>
            </a:r>
            <a:r>
              <a:rPr lang="de-DE" altLang="zh-CN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719666" y="359833"/>
            <a:ext cx="8537455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cs typeface="Arial" panose="020B0604020202020204" pitchFamily="34" charset="0"/>
                <a:sym typeface="Arial" panose="020B0604020202020204" pitchFamily="34" charset="0"/>
              </a:rPr>
              <a:t>The Task of the Project Work</a:t>
            </a:r>
            <a:endParaRPr lang="de-DE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16ECDF-2773-40E0-BE67-33994741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92" y="2350730"/>
            <a:ext cx="7557708" cy="3772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876B1445-768C-4035-89A4-5F275E410CBB}"/>
              </a:ext>
            </a:extLst>
          </p:cNvPr>
          <p:cNvSpPr txBox="1">
            <a:spLocks/>
          </p:cNvSpPr>
          <p:nvPr/>
        </p:nvSpPr>
        <p:spPr>
          <a:xfrm>
            <a:off x="331930" y="1323918"/>
            <a:ext cx="6282229" cy="4560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 b="0" kern="1200" baseline="0">
                <a:solidFill>
                  <a:srgbClr val="4B4B4B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18B91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18B91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18B91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18B91"/>
                </a:solidFill>
                <a:latin typeface="Lucida Sans" pitchFamily="34" charset="0"/>
                <a:ea typeface="MS PGothic" panose="020B0600070205080204" pitchFamily="34" charset="-128"/>
                <a:cs typeface="Lucida Sans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altLang="zh-CN" dirty="0"/>
              <a:t>Modifications of the simulator:</a:t>
            </a:r>
          </a:p>
          <a:p>
            <a:pPr marL="684000" lvl="1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Visualization of the occupancy grid mapping.</a:t>
            </a:r>
          </a:p>
          <a:p>
            <a:pPr marL="457200" indent="-457200">
              <a:buFontTx/>
              <a:buAutoNum type="alphaLcParenR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04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SLAM Problem</a:t>
            </a:r>
            <a:endParaRPr lang="de-DE" altLang="zh-CN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9D43D6-7287-4FCD-B03D-0A546F1F5BE6}"/>
              </a:ext>
            </a:extLst>
          </p:cNvPr>
          <p:cNvSpPr/>
          <p:nvPr/>
        </p:nvSpPr>
        <p:spPr>
          <a:xfrm>
            <a:off x="761188" y="3242924"/>
            <a:ext cx="2210638" cy="1185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SLAM Problem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5B6AD2-75B8-4FDA-A4A2-92A2CA69C6B0}"/>
              </a:ext>
            </a:extLst>
          </p:cNvPr>
          <p:cNvSpPr/>
          <p:nvPr/>
        </p:nvSpPr>
        <p:spPr>
          <a:xfrm>
            <a:off x="4189350" y="2171101"/>
            <a:ext cx="2952541" cy="1185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Online SLAM Problem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9EB054-19A2-4824-BA02-51D735A49E18}"/>
              </a:ext>
            </a:extLst>
          </p:cNvPr>
          <p:cNvSpPr/>
          <p:nvPr/>
        </p:nvSpPr>
        <p:spPr>
          <a:xfrm>
            <a:off x="4189351" y="4552560"/>
            <a:ext cx="2952540" cy="1185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Full SLAM Problem</a:t>
            </a:r>
            <a:endParaRPr lang="zh-CN" altLang="en-US" sz="32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8550ED6-BFAD-4D8A-BD98-313B5E44A17E}"/>
              </a:ext>
            </a:extLst>
          </p:cNvPr>
          <p:cNvSpPr/>
          <p:nvPr/>
        </p:nvSpPr>
        <p:spPr>
          <a:xfrm rot="19363350">
            <a:off x="3055803" y="3130231"/>
            <a:ext cx="1049569" cy="431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7354623-02D3-45DC-80F6-BB937B37F035}"/>
              </a:ext>
            </a:extLst>
          </p:cNvPr>
          <p:cNvSpPr/>
          <p:nvPr/>
        </p:nvSpPr>
        <p:spPr>
          <a:xfrm rot="1955642">
            <a:off x="3080569" y="4224848"/>
            <a:ext cx="1049569" cy="431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43E1A2-7C21-463E-B3ED-6A040D5A24BF}"/>
              </a:ext>
            </a:extLst>
          </p:cNvPr>
          <p:cNvSpPr txBox="1"/>
          <p:nvPr/>
        </p:nvSpPr>
        <p:spPr>
          <a:xfrm>
            <a:off x="7664406" y="2519442"/>
            <a:ext cx="3382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e.g. EKF SLAM and </a:t>
            </a:r>
            <a:r>
              <a:rPr lang="en-US" altLang="zh-CN" dirty="0" err="1"/>
              <a:t>FastSLAM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07AD50-461B-41A8-BCE6-4D24C03F0159}"/>
              </a:ext>
            </a:extLst>
          </p:cNvPr>
          <p:cNvSpPr txBox="1"/>
          <p:nvPr/>
        </p:nvSpPr>
        <p:spPr>
          <a:xfrm>
            <a:off x="7664406" y="4900793"/>
            <a:ext cx="2776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e.g. Graph-based SLAM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49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Online SLAM Problem</a:t>
            </a:r>
            <a:endParaRPr lang="de-DE" altLang="zh-CN" sz="3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E025BE-CD64-414B-9F2B-CDF1C0B87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95"/>
          <a:stretch/>
        </p:blipFill>
        <p:spPr>
          <a:xfrm>
            <a:off x="995665" y="1483093"/>
            <a:ext cx="4707131" cy="4333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77B710-4EF0-4AD3-B0C6-B6D837938602}"/>
                  </a:ext>
                </a:extLst>
              </p:cNvPr>
              <p:cNvSpPr txBox="1"/>
              <p:nvPr/>
            </p:nvSpPr>
            <p:spPr>
              <a:xfrm>
                <a:off x="5702796" y="1483093"/>
                <a:ext cx="401225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r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obot pose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: map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measurement</a:t>
                </a:r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: motion command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77B710-4EF0-4AD3-B0C6-B6D837938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96" y="1483093"/>
                <a:ext cx="4012255" cy="1569660"/>
              </a:xfrm>
              <a:prstGeom prst="rect">
                <a:avLst/>
              </a:prstGeom>
              <a:blipFill>
                <a:blip r:embed="rId4"/>
                <a:stretch>
                  <a:fillRect t="-426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9425D1F-9124-4CE3-8ECA-1C17A80B8196}"/>
              </a:ext>
            </a:extLst>
          </p:cNvPr>
          <p:cNvSpPr txBox="1"/>
          <p:nvPr/>
        </p:nvSpPr>
        <p:spPr>
          <a:xfrm>
            <a:off x="1831157" y="581633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Dynamic </a:t>
            </a:r>
            <a:r>
              <a:rPr lang="de-DE" altLang="zh-CN" dirty="0" err="1"/>
              <a:t>Bayesian</a:t>
            </a:r>
            <a:r>
              <a:rPr lang="de-DE" altLang="zh-CN" dirty="0"/>
              <a:t> Network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CC82E5-EC24-4FD4-BFFE-9FA17861D1DF}"/>
              </a:ext>
            </a:extLst>
          </p:cNvPr>
          <p:cNvSpPr txBox="1"/>
          <p:nvPr/>
        </p:nvSpPr>
        <p:spPr>
          <a:xfrm>
            <a:off x="5714883" y="4249879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Algorithms: e.g. EKF SLAM, </a:t>
            </a:r>
            <a:r>
              <a:rPr lang="en-US" altLang="zh-CN" dirty="0" err="1"/>
              <a:t>FastSLAM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4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SLAM Problem</a:t>
            </a:r>
            <a:endParaRPr lang="de-DE" altLang="zh-CN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9D43D6-7287-4FCD-B03D-0A546F1F5BE6}"/>
              </a:ext>
            </a:extLst>
          </p:cNvPr>
          <p:cNvSpPr/>
          <p:nvPr/>
        </p:nvSpPr>
        <p:spPr>
          <a:xfrm>
            <a:off x="723481" y="2592475"/>
            <a:ext cx="2210638" cy="1185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SLAM Problem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5B6AD2-75B8-4FDA-A4A2-92A2CA69C6B0}"/>
              </a:ext>
            </a:extLst>
          </p:cNvPr>
          <p:cNvSpPr/>
          <p:nvPr/>
        </p:nvSpPr>
        <p:spPr>
          <a:xfrm>
            <a:off x="4151643" y="1520652"/>
            <a:ext cx="2952541" cy="1185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Online SLAM Problem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9EB054-19A2-4824-BA02-51D735A49E18}"/>
              </a:ext>
            </a:extLst>
          </p:cNvPr>
          <p:cNvSpPr/>
          <p:nvPr/>
        </p:nvSpPr>
        <p:spPr>
          <a:xfrm>
            <a:off x="4151644" y="3902111"/>
            <a:ext cx="2952540" cy="1185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Full SLAM Problem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8550ED6-BFAD-4D8A-BD98-313B5E44A17E}"/>
              </a:ext>
            </a:extLst>
          </p:cNvPr>
          <p:cNvSpPr/>
          <p:nvPr/>
        </p:nvSpPr>
        <p:spPr>
          <a:xfrm rot="19363350">
            <a:off x="3018096" y="2479782"/>
            <a:ext cx="1049569" cy="431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7354623-02D3-45DC-80F6-BB937B37F035}"/>
              </a:ext>
            </a:extLst>
          </p:cNvPr>
          <p:cNvSpPr/>
          <p:nvPr/>
        </p:nvSpPr>
        <p:spPr>
          <a:xfrm rot="1955642">
            <a:off x="3042862" y="3574399"/>
            <a:ext cx="1049569" cy="431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43E1A2-7C21-463E-B3ED-6A040D5A24BF}"/>
              </a:ext>
            </a:extLst>
          </p:cNvPr>
          <p:cNvSpPr txBox="1"/>
          <p:nvPr/>
        </p:nvSpPr>
        <p:spPr>
          <a:xfrm>
            <a:off x="7626699" y="1868993"/>
            <a:ext cx="3382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e.g. EKF SLAM and </a:t>
            </a:r>
            <a:r>
              <a:rPr lang="en-US" altLang="zh-CN" dirty="0" err="1"/>
              <a:t>FastSLAM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07AD50-461B-41A8-BCE6-4D24C03F0159}"/>
              </a:ext>
            </a:extLst>
          </p:cNvPr>
          <p:cNvSpPr txBox="1"/>
          <p:nvPr/>
        </p:nvSpPr>
        <p:spPr>
          <a:xfrm>
            <a:off x="7626699" y="4250344"/>
            <a:ext cx="2776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e.g. Graph-based SLAM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4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3">
            <a:extLst>
              <a:ext uri="{FF2B5EF4-FFF2-40B4-BE49-F238E27FC236}">
                <a16:creationId xmlns:a16="http://schemas.microsoft.com/office/drawing/2014/main" id="{477A401E-A1FB-42B6-8135-CA75E7FE9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24206" y="359833"/>
            <a:ext cx="9973559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cs typeface="Arial" panose="020B0604020202020204" pitchFamily="34" charset="0"/>
                <a:sym typeface="Arial" panose="020B0604020202020204" pitchFamily="34" charset="0"/>
              </a:rPr>
              <a:t>Full SLAM Problem</a:t>
            </a:r>
            <a:endParaRPr lang="de-DE" altLang="zh-CN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C10858-2BE5-466A-B054-F89A72247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12" b="14335"/>
          <a:stretch/>
        </p:blipFill>
        <p:spPr>
          <a:xfrm>
            <a:off x="424206" y="1569966"/>
            <a:ext cx="4619134" cy="41368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5AD2530-ED9D-4109-8D85-BA4905EBE284}"/>
              </a:ext>
            </a:extLst>
          </p:cNvPr>
          <p:cNvSpPr txBox="1"/>
          <p:nvPr/>
        </p:nvSpPr>
        <p:spPr>
          <a:xfrm>
            <a:off x="5476973" y="4137109"/>
            <a:ext cx="6636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Graph-based SLAM algorithm: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A state-of-the-art method to solve the full SLAM 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1FDC4E-E31B-481F-9272-6471895EA831}"/>
              </a:ext>
            </a:extLst>
          </p:cNvPr>
          <p:cNvSpPr txBox="1"/>
          <p:nvPr/>
        </p:nvSpPr>
        <p:spPr>
          <a:xfrm>
            <a:off x="1392813" y="588107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Dynamic </a:t>
            </a:r>
            <a:r>
              <a:rPr lang="de-DE" altLang="zh-CN" dirty="0" err="1"/>
              <a:t>Bayesian</a:t>
            </a:r>
            <a:r>
              <a:rPr lang="de-DE" altLang="zh-CN" dirty="0"/>
              <a:t> Network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E86058-6411-42F0-8A29-C367E6161D4C}"/>
                  </a:ext>
                </a:extLst>
              </p:cNvPr>
              <p:cNvSpPr txBox="1"/>
              <p:nvPr/>
            </p:nvSpPr>
            <p:spPr>
              <a:xfrm>
                <a:off x="5476973" y="1464239"/>
                <a:ext cx="401225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：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r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obot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 pose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: map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Lucida Sans" pitchFamily="34" charset="0"/>
                    <a:ea typeface="MS PGothic" panose="020B0600070205080204" pitchFamily="34" charset="-128"/>
                  </a:rPr>
                  <a:t>measurement</a:t>
                </a:r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Lucida Sans" pitchFamily="34" charset="0"/>
                    <a:ea typeface="MS PGothic" panose="020B0600070205080204" pitchFamily="34" charset="-128"/>
                  </a:rPr>
                  <a:t>motion command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E86058-6411-42F0-8A29-C367E6161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73" y="1464239"/>
                <a:ext cx="4012255" cy="1569660"/>
              </a:xfrm>
              <a:prstGeom prst="rect">
                <a:avLst/>
              </a:prstGeom>
              <a:blipFill>
                <a:blip r:embed="rId4"/>
                <a:stretch>
                  <a:fillRect t="-426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s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UHH Präsentation_Lucida San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1981</Words>
  <Application>Microsoft Office PowerPoint</Application>
  <PresentationFormat>宽屏</PresentationFormat>
  <Paragraphs>310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等线</vt:lpstr>
      <vt:lpstr>等线 Light</vt:lpstr>
      <vt:lpstr>LMRoman10-Italic</vt:lpstr>
      <vt:lpstr>LMRoman10-Regular</vt:lpstr>
      <vt:lpstr>Lucida Sans (正文)</vt:lpstr>
      <vt:lpstr>Lucida Sans Std</vt:lpstr>
      <vt:lpstr>Arial</vt:lpstr>
      <vt:lpstr>Calibri</vt:lpstr>
      <vt:lpstr>Cambria Math</vt:lpstr>
      <vt:lpstr>Lucida Sans</vt:lpstr>
      <vt:lpstr>Wingdings</vt:lpstr>
      <vt:lpstr>Office 主题​​</vt:lpstr>
      <vt:lpstr>Titelfolie</vt:lpstr>
      <vt:lpstr>Inhaltsfolie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Yixing Lin</dc:creator>
  <cp:lastModifiedBy>Yixing Lin</cp:lastModifiedBy>
  <cp:revision>165</cp:revision>
  <dcterms:created xsi:type="dcterms:W3CDTF">2021-01-24T23:03:09Z</dcterms:created>
  <dcterms:modified xsi:type="dcterms:W3CDTF">2021-01-29T03:30:30Z</dcterms:modified>
</cp:coreProperties>
</file>