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70" r:id="rId14"/>
    <p:sldId id="274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0564-9FA0-4A9F-9828-A3E88CD94EA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F3BDF-F405-4C4B-9693-A892BE1B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C06-C117-437C-9292-0A0B1497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4784-39B6-4D7B-A875-FFA1AA52B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9EC9-F929-4982-841F-4FAF6525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6860-24C5-415D-A694-A1E45AF060BB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B3217-76D1-4D05-8F36-D176D725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399C-B549-4E3E-AB03-F20A465C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B4A5-0530-4BC2-95FD-93A1934C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0F838-E557-47A4-A447-98A1ED706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DE5B-EA98-478B-923D-31906C89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1B05-831F-4A74-A686-230DB7F12F7C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5E94-C40D-476B-A45D-9B4B27C3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299A-C642-4D67-A2DE-622D8072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F7C12-4286-4D2D-8EA6-EC34548B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CCECA-0E72-40F3-A849-3BE9013E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E1A0-8FD7-41CC-82BB-E3D32F3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B6C2-62B7-4BB8-940A-CCDF4E16AB67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31FA-6B27-4050-A407-F4D17FC4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EDCB-A28B-4674-BCA0-03C14E6E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7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2EC8-2438-41FF-8548-955C3BCC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F7DE-EC8C-46D7-8FB5-A1CDD2DD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1271-E92B-4A72-B974-7E31B6C4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C459-57D7-454D-9867-581D4C1999E7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D413-09A9-4857-ACE1-A3F386D3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4035-C4DF-4CF2-A2A5-22B08803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2765-7E56-4DDA-A07A-630859B3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78BB-69C0-4901-8500-CCA9FA9F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E3E0-85B1-40D3-898A-B462DD8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54E4-FA57-4E9C-9F68-CE1BA05BC72A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588-F1CB-4940-9772-3734222F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1A57-A044-4DED-B866-6AEA0DAD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A5B0-1459-4601-A80B-CC916ECF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283F-66E0-4D02-B797-13BFF8CCE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3DF9F-A88E-455D-87CB-F857A48F0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F3B3-E55F-4AF6-8712-C6ACE957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B296-AD6B-409F-A4A1-6113C67C425C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EA69A-5D8A-4D94-A881-EF52A73A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9DA8-B334-41B7-BE27-40B350C2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AA35-8BE5-498D-BE9D-8EDC3A35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7E8-7CE0-4728-9D43-64F76700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0E8AC-8E0B-43DE-A473-54A981885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09133-9395-4FEF-B485-C76BB338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ADB44-D33A-4B7A-8133-0DA51290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1A97A-0559-43AA-88A7-BC1C3CD3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1C79-F619-419E-8C96-1F6662FB6010}" type="datetime1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ED8FE-C969-4BCB-B24D-4E80F862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5E873-B31F-4E3A-BACA-B318564D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FA8B-1A84-4D39-92C4-BB449460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BE764-CB74-4AB3-B719-8BE4F392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1644-3B40-4716-A39F-351F84F9B3FC}" type="datetime1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36DE5-B841-4A79-9BAC-2C09B34D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0C74D-1DBF-4717-B9CC-0779A717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690AB-DF64-4B51-8DBD-9C3959B1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844E-C930-43EB-8FF1-817552729E6E}" type="datetime1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F29D2-1215-45B1-8472-DAE8510D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F76A1-9726-43C3-A3BF-FE3C4642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7A45-08BA-44CC-9C9F-F050E653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BD1F-E6EC-4D2A-82F6-223A804E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FF309-C0DD-4EDA-AAD0-5B6E87DCF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15774-1A7D-494C-91DF-EE3C97E0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43A-FDAF-4E30-8A9C-2D77057A5A36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3FA24-73E1-4560-870C-D26BA0B7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960C-44CF-43F0-8186-621C69A1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9437-3A78-40CB-A5C4-EF50CE39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903EB-8DA6-40F7-98A9-856DFF703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73AD0-5942-40B5-81EB-25098F7D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7168-DC41-4180-B7FA-16F6F8C8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6EC-C795-4473-B4D7-D4223593CA8D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6091-F0FA-4C77-A146-48873812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8D94C-6D6B-43DB-B732-FE401AF2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2CBD8-3B3C-42AE-881B-B0E5589A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55AA1-6698-4870-A519-275254FE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1C212-2DA5-4A19-97C5-3B92B97BE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EE52-FF9C-4B8F-B895-DFAD2D9A8030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433F-1755-4D61-9112-259EE8DD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B299-870F-4148-A77F-40A1128C2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778E-805C-4882-B571-B8C248A2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AA5-FC01-4A34-BD77-8F4F419C0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675640"/>
            <a:ext cx="11236960" cy="306292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as a tool to build large-scale geoscience systems</a:t>
            </a:r>
            <a:br>
              <a:rPr lang="en-US" dirty="0"/>
            </a:br>
            <a:r>
              <a:rPr lang="en-US" dirty="0"/>
              <a:t>- An example on a hydrologic data assimilation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3D7F1-F6A7-4387-AA71-692936FD9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6598"/>
            <a:ext cx="9144000" cy="1655762"/>
          </a:xfrm>
        </p:spPr>
        <p:txBody>
          <a:bodyPr/>
          <a:lstStyle/>
          <a:p>
            <a:r>
              <a:rPr lang="en-US" dirty="0"/>
              <a:t>Yixin Mao</a:t>
            </a:r>
          </a:p>
          <a:p>
            <a:r>
              <a:rPr lang="en-US" dirty="0"/>
              <a:t>Feb 6, 2018</a:t>
            </a:r>
          </a:p>
          <a:p>
            <a:r>
              <a:rPr lang="en-US" dirty="0"/>
              <a:t>Python for Geosciences Seminar 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9DBB7-04E8-4AE4-A135-2110DFA9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24C1-9DD4-4546-A42F-29140300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9" y="24604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Soil moisture assimilation</a:t>
            </a:r>
            <a:br>
              <a:rPr lang="en-US" sz="3200" dirty="0"/>
            </a:br>
            <a:r>
              <a:rPr lang="nn-NO" sz="3200" dirty="0"/>
              <a:t>Ensemble Kalman filter (EnKF) method</a:t>
            </a:r>
            <a:endParaRPr lang="en-US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5073DB-2D4B-4DF8-B57B-C8D3231116B2}"/>
              </a:ext>
            </a:extLst>
          </p:cNvPr>
          <p:cNvGrpSpPr/>
          <p:nvPr/>
        </p:nvGrpSpPr>
        <p:grpSpPr>
          <a:xfrm>
            <a:off x="3278969" y="3463554"/>
            <a:ext cx="443948" cy="808379"/>
            <a:chOff x="1419231" y="3631097"/>
            <a:chExt cx="523459" cy="9409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B0489F-A9A6-4027-8F71-84E031EB1E2D}"/>
                </a:ext>
              </a:extLst>
            </p:cNvPr>
            <p:cNvSpPr/>
            <p:nvPr/>
          </p:nvSpPr>
          <p:spPr>
            <a:xfrm>
              <a:off x="1419231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CC130E-3C9B-4F52-A0D2-90C81588D85D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EFC3B8-C3CA-4924-9DC4-96FD6647D074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6DB7D4-9C44-4304-BB3E-D3660E0A0A73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EE4C-7D77-45DC-8124-202E3F30B69B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42A0154-32E8-4CBB-9115-5CB4A01B880F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8EAF22-D122-4B92-A031-868A0CEBE960}"/>
              </a:ext>
            </a:extLst>
          </p:cNvPr>
          <p:cNvGrpSpPr/>
          <p:nvPr/>
        </p:nvGrpSpPr>
        <p:grpSpPr>
          <a:xfrm>
            <a:off x="3159225" y="3125619"/>
            <a:ext cx="628220" cy="1619750"/>
            <a:chOff x="3384511" y="3284644"/>
            <a:chExt cx="628220" cy="161975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A53B4F-6ADB-42C8-B861-98E3BC7A2130}"/>
                </a:ext>
              </a:extLst>
            </p:cNvPr>
            <p:cNvSpPr/>
            <p:nvPr/>
          </p:nvSpPr>
          <p:spPr>
            <a:xfrm>
              <a:off x="3384511" y="3284644"/>
              <a:ext cx="628220" cy="161975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D93BEA2-AD3D-4373-AEEC-E347A5AFAC2D}"/>
                </a:ext>
              </a:extLst>
            </p:cNvPr>
            <p:cNvGrpSpPr/>
            <p:nvPr/>
          </p:nvGrpSpPr>
          <p:grpSpPr>
            <a:xfrm>
              <a:off x="3486331" y="3401138"/>
              <a:ext cx="406659" cy="1363926"/>
              <a:chOff x="4560339" y="4345612"/>
              <a:chExt cx="406659" cy="136392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C32DC6F-0FA9-487D-A747-9486D0593FE7}"/>
                  </a:ext>
                </a:extLst>
              </p:cNvPr>
              <p:cNvSpPr/>
              <p:nvPr/>
            </p:nvSpPr>
            <p:spPr>
              <a:xfrm>
                <a:off x="4720125" y="434561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E93367A-B4C6-40D9-BE3F-45D8E258FE23}"/>
                  </a:ext>
                </a:extLst>
              </p:cNvPr>
              <p:cNvSpPr/>
              <p:nvPr/>
            </p:nvSpPr>
            <p:spPr>
              <a:xfrm>
                <a:off x="4742293" y="4872704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BB1ABC-51C0-4276-813A-DC9727FCC092}"/>
                  </a:ext>
                </a:extLst>
              </p:cNvPr>
              <p:cNvSpPr/>
              <p:nvPr/>
            </p:nvSpPr>
            <p:spPr>
              <a:xfrm>
                <a:off x="4560339" y="4561135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AF3D10D-132D-4F0E-BDBB-08248DCBBAC9}"/>
                  </a:ext>
                </a:extLst>
              </p:cNvPr>
              <p:cNvSpPr/>
              <p:nvPr/>
            </p:nvSpPr>
            <p:spPr>
              <a:xfrm>
                <a:off x="4854606" y="5413658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6CA1027-EE45-4A06-886A-2024A5756C8F}"/>
                  </a:ext>
                </a:extLst>
              </p:cNvPr>
              <p:cNvSpPr/>
              <p:nvPr/>
            </p:nvSpPr>
            <p:spPr>
              <a:xfrm>
                <a:off x="4677814" y="559568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9232F0-D721-49D9-ADF7-BB0A9DBF48FF}"/>
              </a:ext>
            </a:extLst>
          </p:cNvPr>
          <p:cNvGrpSpPr/>
          <p:nvPr/>
        </p:nvGrpSpPr>
        <p:grpSpPr>
          <a:xfrm>
            <a:off x="1297770" y="3478871"/>
            <a:ext cx="443948" cy="808379"/>
            <a:chOff x="1457739" y="3631097"/>
            <a:chExt cx="523459" cy="94090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58A8624-58C5-470B-84A0-4D6CB19588E5}"/>
                </a:ext>
              </a:extLst>
            </p:cNvPr>
            <p:cNvSpPr/>
            <p:nvPr/>
          </p:nvSpPr>
          <p:spPr>
            <a:xfrm>
              <a:off x="1457739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A46C10E-78A5-49FC-99C7-4FDD44A3554E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F024B6-D5FB-4854-B629-C9BE8917F3AD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B70018-33B6-4826-8D1F-21BE6BB32937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8EC7D4-5564-4A5E-80F6-2BC37EC510F0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C7BE694-5BC6-4E3E-9F03-F1CB8A85805B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BD9DCF-4E7B-46A9-B5CD-184C1B781610}"/>
              </a:ext>
            </a:extLst>
          </p:cNvPr>
          <p:cNvGrpSpPr/>
          <p:nvPr/>
        </p:nvGrpSpPr>
        <p:grpSpPr>
          <a:xfrm>
            <a:off x="1462000" y="3246442"/>
            <a:ext cx="2144485" cy="1320616"/>
            <a:chOff x="1687286" y="3405467"/>
            <a:chExt cx="2144485" cy="13206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79065AB-2D85-4A09-A0E2-53362FA0630C}"/>
                </a:ext>
              </a:extLst>
            </p:cNvPr>
            <p:cNvSpPr/>
            <p:nvPr/>
          </p:nvSpPr>
          <p:spPr>
            <a:xfrm>
              <a:off x="1861457" y="3886081"/>
              <a:ext cx="1914990" cy="135616"/>
            </a:xfrm>
            <a:custGeom>
              <a:avLst/>
              <a:gdLst>
                <a:gd name="connsiteX0" fmla="*/ 0 w 1914990"/>
                <a:gd name="connsiteY0" fmla="*/ 130748 h 135616"/>
                <a:gd name="connsiteX1" fmla="*/ 261257 w 1914990"/>
                <a:gd name="connsiteY1" fmla="*/ 119862 h 135616"/>
                <a:gd name="connsiteX2" fmla="*/ 1219200 w 1914990"/>
                <a:gd name="connsiteY2" fmla="*/ 119 h 135616"/>
                <a:gd name="connsiteX3" fmla="*/ 1850572 w 1914990"/>
                <a:gd name="connsiteY3" fmla="*/ 98090 h 135616"/>
                <a:gd name="connsiteX4" fmla="*/ 1861457 w 1914990"/>
                <a:gd name="connsiteY4" fmla="*/ 130748 h 13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90" h="135616">
                  <a:moveTo>
                    <a:pt x="0" y="130748"/>
                  </a:moveTo>
                  <a:cubicBezTo>
                    <a:pt x="29028" y="136191"/>
                    <a:pt x="58057" y="141634"/>
                    <a:pt x="261257" y="119862"/>
                  </a:cubicBezTo>
                  <a:cubicBezTo>
                    <a:pt x="464457" y="98090"/>
                    <a:pt x="954314" y="3748"/>
                    <a:pt x="1219200" y="119"/>
                  </a:cubicBezTo>
                  <a:cubicBezTo>
                    <a:pt x="1484086" y="-3510"/>
                    <a:pt x="1743529" y="76319"/>
                    <a:pt x="1850572" y="98090"/>
                  </a:cubicBezTo>
                  <a:cubicBezTo>
                    <a:pt x="1957615" y="119861"/>
                    <a:pt x="1909536" y="125304"/>
                    <a:pt x="1861457" y="1307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0A13A7-5A5D-4AFC-BFD0-14D5430DF026}"/>
                </a:ext>
              </a:extLst>
            </p:cNvPr>
            <p:cNvSpPr/>
            <p:nvPr/>
          </p:nvSpPr>
          <p:spPr>
            <a:xfrm>
              <a:off x="1689701" y="3614015"/>
              <a:ext cx="1848968" cy="311917"/>
            </a:xfrm>
            <a:custGeom>
              <a:avLst/>
              <a:gdLst>
                <a:gd name="connsiteX0" fmla="*/ 0 w 1873155"/>
                <a:gd name="connsiteY0" fmla="*/ 326614 h 326614"/>
                <a:gd name="connsiteX1" fmla="*/ 870857 w 1873155"/>
                <a:gd name="connsiteY1" fmla="*/ 228642 h 326614"/>
                <a:gd name="connsiteX2" fmla="*/ 1175657 w 1873155"/>
                <a:gd name="connsiteY2" fmla="*/ 76242 h 326614"/>
                <a:gd name="connsiteX3" fmla="*/ 1578429 w 1873155"/>
                <a:gd name="connsiteY3" fmla="*/ 42 h 326614"/>
                <a:gd name="connsiteX4" fmla="*/ 1839686 w 1873155"/>
                <a:gd name="connsiteY4" fmla="*/ 65356 h 326614"/>
                <a:gd name="connsiteX5" fmla="*/ 1861457 w 1873155"/>
                <a:gd name="connsiteY5" fmla="*/ 65356 h 32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3155" h="326614">
                  <a:moveTo>
                    <a:pt x="0" y="326614"/>
                  </a:moveTo>
                  <a:cubicBezTo>
                    <a:pt x="337457" y="298492"/>
                    <a:pt x="674914" y="270371"/>
                    <a:pt x="870857" y="228642"/>
                  </a:cubicBezTo>
                  <a:cubicBezTo>
                    <a:pt x="1066800" y="186913"/>
                    <a:pt x="1057728" y="114342"/>
                    <a:pt x="1175657" y="76242"/>
                  </a:cubicBezTo>
                  <a:cubicBezTo>
                    <a:pt x="1293586" y="38142"/>
                    <a:pt x="1467758" y="1856"/>
                    <a:pt x="1578429" y="42"/>
                  </a:cubicBezTo>
                  <a:cubicBezTo>
                    <a:pt x="1689100" y="-1772"/>
                    <a:pt x="1792515" y="54470"/>
                    <a:pt x="1839686" y="65356"/>
                  </a:cubicBezTo>
                  <a:cubicBezTo>
                    <a:pt x="1886857" y="76242"/>
                    <a:pt x="1874157" y="70799"/>
                    <a:pt x="1861457" y="6535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EBEDC0-91C6-4012-862F-9ACC667E0AB2}"/>
                </a:ext>
              </a:extLst>
            </p:cNvPr>
            <p:cNvSpPr/>
            <p:nvPr/>
          </p:nvSpPr>
          <p:spPr>
            <a:xfrm>
              <a:off x="1687286" y="4146821"/>
              <a:ext cx="2144485" cy="381636"/>
            </a:xfrm>
            <a:custGeom>
              <a:avLst/>
              <a:gdLst>
                <a:gd name="connsiteX0" fmla="*/ 0 w 2144485"/>
                <a:gd name="connsiteY0" fmla="*/ 11522 h 381636"/>
                <a:gd name="connsiteX1" fmla="*/ 587828 w 2144485"/>
                <a:gd name="connsiteY1" fmla="*/ 11522 h 381636"/>
                <a:gd name="connsiteX2" fmla="*/ 1012371 w 2144485"/>
                <a:gd name="connsiteY2" fmla="*/ 131265 h 381636"/>
                <a:gd name="connsiteX3" fmla="*/ 1621971 w 2144485"/>
                <a:gd name="connsiteY3" fmla="*/ 327208 h 381636"/>
                <a:gd name="connsiteX4" fmla="*/ 2144485 w 2144485"/>
                <a:gd name="connsiteY4" fmla="*/ 381636 h 38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4485" h="381636">
                  <a:moveTo>
                    <a:pt x="0" y="11522"/>
                  </a:moveTo>
                  <a:cubicBezTo>
                    <a:pt x="209550" y="1543"/>
                    <a:pt x="419100" y="-8435"/>
                    <a:pt x="587828" y="11522"/>
                  </a:cubicBezTo>
                  <a:cubicBezTo>
                    <a:pt x="756556" y="31479"/>
                    <a:pt x="840014" y="78651"/>
                    <a:pt x="1012371" y="131265"/>
                  </a:cubicBezTo>
                  <a:cubicBezTo>
                    <a:pt x="1184728" y="183879"/>
                    <a:pt x="1433285" y="285480"/>
                    <a:pt x="1621971" y="327208"/>
                  </a:cubicBezTo>
                  <a:cubicBezTo>
                    <a:pt x="1810657" y="368936"/>
                    <a:pt x="1977571" y="375286"/>
                    <a:pt x="2144485" y="38163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F0B7F4F-FC07-49C5-B1E7-CD4C2279D2B2}"/>
                </a:ext>
              </a:extLst>
            </p:cNvPr>
            <p:cNvSpPr/>
            <p:nvPr/>
          </p:nvSpPr>
          <p:spPr>
            <a:xfrm>
              <a:off x="1752600" y="3405467"/>
              <a:ext cx="1937657" cy="404533"/>
            </a:xfrm>
            <a:custGeom>
              <a:avLst/>
              <a:gdLst>
                <a:gd name="connsiteX0" fmla="*/ 0 w 1937657"/>
                <a:gd name="connsiteY0" fmla="*/ 404533 h 404533"/>
                <a:gd name="connsiteX1" fmla="*/ 620486 w 1937657"/>
                <a:gd name="connsiteY1" fmla="*/ 241248 h 404533"/>
                <a:gd name="connsiteX2" fmla="*/ 1132114 w 1937657"/>
                <a:gd name="connsiteY2" fmla="*/ 45305 h 404533"/>
                <a:gd name="connsiteX3" fmla="*/ 1621971 w 1937657"/>
                <a:gd name="connsiteY3" fmla="*/ 1762 h 404533"/>
                <a:gd name="connsiteX4" fmla="*/ 1937657 w 1937657"/>
                <a:gd name="connsiteY4" fmla="*/ 12648 h 4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657" h="404533">
                  <a:moveTo>
                    <a:pt x="0" y="404533"/>
                  </a:moveTo>
                  <a:cubicBezTo>
                    <a:pt x="215900" y="352826"/>
                    <a:pt x="431800" y="301119"/>
                    <a:pt x="620486" y="241248"/>
                  </a:cubicBezTo>
                  <a:cubicBezTo>
                    <a:pt x="809172" y="181377"/>
                    <a:pt x="965200" y="85219"/>
                    <a:pt x="1132114" y="45305"/>
                  </a:cubicBezTo>
                  <a:cubicBezTo>
                    <a:pt x="1299028" y="5391"/>
                    <a:pt x="1487714" y="7205"/>
                    <a:pt x="1621971" y="1762"/>
                  </a:cubicBezTo>
                  <a:cubicBezTo>
                    <a:pt x="1756228" y="-3681"/>
                    <a:pt x="1846942" y="4483"/>
                    <a:pt x="1937657" y="126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EC927F-960D-4364-8E44-A62D87910EBF}"/>
                </a:ext>
              </a:extLst>
            </p:cNvPr>
            <p:cNvSpPr/>
            <p:nvPr/>
          </p:nvSpPr>
          <p:spPr>
            <a:xfrm>
              <a:off x="1817914" y="4288971"/>
              <a:ext cx="1828800" cy="437112"/>
            </a:xfrm>
            <a:custGeom>
              <a:avLst/>
              <a:gdLst>
                <a:gd name="connsiteX0" fmla="*/ 0 w 1828800"/>
                <a:gd name="connsiteY0" fmla="*/ 0 h 437112"/>
                <a:gd name="connsiteX1" fmla="*/ 478972 w 1828800"/>
                <a:gd name="connsiteY1" fmla="*/ 76200 h 437112"/>
                <a:gd name="connsiteX2" fmla="*/ 1066800 w 1828800"/>
                <a:gd name="connsiteY2" fmla="*/ 293915 h 437112"/>
                <a:gd name="connsiteX3" fmla="*/ 1524000 w 1828800"/>
                <a:gd name="connsiteY3" fmla="*/ 424543 h 437112"/>
                <a:gd name="connsiteX4" fmla="*/ 1828800 w 1828800"/>
                <a:gd name="connsiteY4" fmla="*/ 424543 h 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437112">
                  <a:moveTo>
                    <a:pt x="0" y="0"/>
                  </a:moveTo>
                  <a:cubicBezTo>
                    <a:pt x="150586" y="13607"/>
                    <a:pt x="301172" y="27214"/>
                    <a:pt x="478972" y="76200"/>
                  </a:cubicBezTo>
                  <a:cubicBezTo>
                    <a:pt x="656772" y="125186"/>
                    <a:pt x="892629" y="235858"/>
                    <a:pt x="1066800" y="293915"/>
                  </a:cubicBezTo>
                  <a:cubicBezTo>
                    <a:pt x="1240971" y="351972"/>
                    <a:pt x="1397000" y="402772"/>
                    <a:pt x="1524000" y="424543"/>
                  </a:cubicBezTo>
                  <a:cubicBezTo>
                    <a:pt x="1651000" y="446314"/>
                    <a:pt x="1739900" y="435428"/>
                    <a:pt x="1828800" y="42454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8EC079-3E2F-4CCF-8AEA-88B5DD169104}"/>
              </a:ext>
            </a:extLst>
          </p:cNvPr>
          <p:cNvGrpSpPr/>
          <p:nvPr/>
        </p:nvGrpSpPr>
        <p:grpSpPr>
          <a:xfrm>
            <a:off x="5242494" y="2701751"/>
            <a:ext cx="628220" cy="1862298"/>
            <a:chOff x="3384511" y="3216267"/>
            <a:chExt cx="628220" cy="168812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9713AA-BC11-4E1D-A30C-AD9E30914C10}"/>
                </a:ext>
              </a:extLst>
            </p:cNvPr>
            <p:cNvSpPr/>
            <p:nvPr/>
          </p:nvSpPr>
          <p:spPr>
            <a:xfrm>
              <a:off x="3384511" y="3216267"/>
              <a:ext cx="628220" cy="1688127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D82A102-6706-4E4F-B0A9-F8AC8CBFCEF6}"/>
                </a:ext>
              </a:extLst>
            </p:cNvPr>
            <p:cNvGrpSpPr/>
            <p:nvPr/>
          </p:nvGrpSpPr>
          <p:grpSpPr>
            <a:xfrm>
              <a:off x="3486331" y="3401138"/>
              <a:ext cx="406659" cy="1363926"/>
              <a:chOff x="4560339" y="4345612"/>
              <a:chExt cx="406659" cy="136392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BB1193D-8163-40CC-9EF1-CFCA1E7FDD14}"/>
                  </a:ext>
                </a:extLst>
              </p:cNvPr>
              <p:cNvSpPr/>
              <p:nvPr/>
            </p:nvSpPr>
            <p:spPr>
              <a:xfrm>
                <a:off x="4720125" y="434561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51B8DB1-B21A-4BE9-979F-EDA1E31B7450}"/>
                  </a:ext>
                </a:extLst>
              </p:cNvPr>
              <p:cNvSpPr/>
              <p:nvPr/>
            </p:nvSpPr>
            <p:spPr>
              <a:xfrm>
                <a:off x="4742293" y="4872704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AA2229A-4465-4548-9054-2367FD0D8B83}"/>
                  </a:ext>
                </a:extLst>
              </p:cNvPr>
              <p:cNvSpPr/>
              <p:nvPr/>
            </p:nvSpPr>
            <p:spPr>
              <a:xfrm>
                <a:off x="4560339" y="4561135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E070654-B09B-488C-938A-49185DA0CD3C}"/>
                  </a:ext>
                </a:extLst>
              </p:cNvPr>
              <p:cNvSpPr/>
              <p:nvPr/>
            </p:nvSpPr>
            <p:spPr>
              <a:xfrm>
                <a:off x="4854606" y="5413658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19814F7-206B-4A2B-A664-EF1B996D85C4}"/>
                  </a:ext>
                </a:extLst>
              </p:cNvPr>
              <p:cNvSpPr/>
              <p:nvPr/>
            </p:nvSpPr>
            <p:spPr>
              <a:xfrm>
                <a:off x="4677814" y="559568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5D73E8-66F8-44FA-82E5-EA987B3291C4}"/>
              </a:ext>
            </a:extLst>
          </p:cNvPr>
          <p:cNvGrpSpPr/>
          <p:nvPr/>
        </p:nvGrpSpPr>
        <p:grpSpPr>
          <a:xfrm>
            <a:off x="5356021" y="3210679"/>
            <a:ext cx="443948" cy="808379"/>
            <a:chOff x="1419231" y="3631097"/>
            <a:chExt cx="523459" cy="94090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4FFD282-DF19-451F-B4BE-9B06EFC76970}"/>
                </a:ext>
              </a:extLst>
            </p:cNvPr>
            <p:cNvSpPr/>
            <p:nvPr/>
          </p:nvSpPr>
          <p:spPr>
            <a:xfrm>
              <a:off x="1419231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8F2F37-ED9D-44DC-A192-9796C591261B}"/>
                </a:ext>
              </a:extLst>
            </p:cNvPr>
            <p:cNvSpPr/>
            <p:nvPr/>
          </p:nvSpPr>
          <p:spPr>
            <a:xfrm>
              <a:off x="1616764" y="3752111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7757B70-0D32-44D8-8684-F6A73AC78D0B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01E430-2B55-4F53-80A0-9F2D517816C6}"/>
                </a:ext>
              </a:extLst>
            </p:cNvPr>
            <p:cNvSpPr/>
            <p:nvPr/>
          </p:nvSpPr>
          <p:spPr>
            <a:xfrm>
              <a:off x="1492538" y="386359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3E6006E-1E65-48B9-A2EC-E65E43841BB8}"/>
                </a:ext>
              </a:extLst>
            </p:cNvPr>
            <p:cNvSpPr/>
            <p:nvPr/>
          </p:nvSpPr>
          <p:spPr>
            <a:xfrm>
              <a:off x="1557131" y="4225118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B3A6229-2AF8-4E98-99B2-EDB71D04DB95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6435AB-9415-4D60-A912-F6E81D329613}"/>
              </a:ext>
            </a:extLst>
          </p:cNvPr>
          <p:cNvGrpSpPr/>
          <p:nvPr/>
        </p:nvGrpSpPr>
        <p:grpSpPr>
          <a:xfrm>
            <a:off x="3432314" y="2937478"/>
            <a:ext cx="2231571" cy="1399297"/>
            <a:chOff x="3657600" y="3096503"/>
            <a:chExt cx="2231571" cy="1399297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5328F53-95DC-4BA9-9EAB-B66B7CBD0801}"/>
                </a:ext>
              </a:extLst>
            </p:cNvPr>
            <p:cNvSpPr/>
            <p:nvPr/>
          </p:nvSpPr>
          <p:spPr>
            <a:xfrm>
              <a:off x="3777343" y="3096503"/>
              <a:ext cx="2013857" cy="740095"/>
            </a:xfrm>
            <a:custGeom>
              <a:avLst/>
              <a:gdLst>
                <a:gd name="connsiteX0" fmla="*/ 0 w 2013857"/>
                <a:gd name="connsiteY0" fmla="*/ 724383 h 740095"/>
                <a:gd name="connsiteX1" fmla="*/ 359228 w 2013857"/>
                <a:gd name="connsiteY1" fmla="*/ 724383 h 740095"/>
                <a:gd name="connsiteX2" fmla="*/ 881743 w 2013857"/>
                <a:gd name="connsiteY2" fmla="*/ 561097 h 740095"/>
                <a:gd name="connsiteX3" fmla="*/ 1317171 w 2013857"/>
                <a:gd name="connsiteY3" fmla="*/ 223640 h 740095"/>
                <a:gd name="connsiteX4" fmla="*/ 1632857 w 2013857"/>
                <a:gd name="connsiteY4" fmla="*/ 27697 h 740095"/>
                <a:gd name="connsiteX5" fmla="*/ 2013857 w 2013857"/>
                <a:gd name="connsiteY5" fmla="*/ 5926 h 7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857" h="740095">
                  <a:moveTo>
                    <a:pt x="0" y="724383"/>
                  </a:moveTo>
                  <a:cubicBezTo>
                    <a:pt x="106135" y="737990"/>
                    <a:pt x="212271" y="751597"/>
                    <a:pt x="359228" y="724383"/>
                  </a:cubicBezTo>
                  <a:cubicBezTo>
                    <a:pt x="506185" y="697169"/>
                    <a:pt x="722086" y="644554"/>
                    <a:pt x="881743" y="561097"/>
                  </a:cubicBezTo>
                  <a:cubicBezTo>
                    <a:pt x="1041400" y="477640"/>
                    <a:pt x="1191985" y="312540"/>
                    <a:pt x="1317171" y="223640"/>
                  </a:cubicBezTo>
                  <a:cubicBezTo>
                    <a:pt x="1442357" y="134740"/>
                    <a:pt x="1516743" y="63983"/>
                    <a:pt x="1632857" y="27697"/>
                  </a:cubicBezTo>
                  <a:cubicBezTo>
                    <a:pt x="1748971" y="-8589"/>
                    <a:pt x="1881414" y="-1332"/>
                    <a:pt x="2013857" y="592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4F0ABD0-C4A7-4401-8EE5-BDD86B9200AF}"/>
                </a:ext>
              </a:extLst>
            </p:cNvPr>
            <p:cNvSpPr/>
            <p:nvPr/>
          </p:nvSpPr>
          <p:spPr>
            <a:xfrm>
              <a:off x="3657600" y="3374571"/>
              <a:ext cx="1937657" cy="518961"/>
            </a:xfrm>
            <a:custGeom>
              <a:avLst/>
              <a:gdLst>
                <a:gd name="connsiteX0" fmla="*/ 0 w 1937657"/>
                <a:gd name="connsiteY0" fmla="*/ 511629 h 518961"/>
                <a:gd name="connsiteX1" fmla="*/ 500743 w 1937657"/>
                <a:gd name="connsiteY1" fmla="*/ 511629 h 518961"/>
                <a:gd name="connsiteX2" fmla="*/ 1034143 w 1937657"/>
                <a:gd name="connsiteY2" fmla="*/ 435429 h 518961"/>
                <a:gd name="connsiteX3" fmla="*/ 1589314 w 1937657"/>
                <a:gd name="connsiteY3" fmla="*/ 152400 h 518961"/>
                <a:gd name="connsiteX4" fmla="*/ 1807029 w 1937657"/>
                <a:gd name="connsiteY4" fmla="*/ 65315 h 518961"/>
                <a:gd name="connsiteX5" fmla="*/ 1937657 w 1937657"/>
                <a:gd name="connsiteY5" fmla="*/ 0 h 51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7657" h="518961">
                  <a:moveTo>
                    <a:pt x="0" y="511629"/>
                  </a:moveTo>
                  <a:cubicBezTo>
                    <a:pt x="164193" y="517979"/>
                    <a:pt x="328386" y="524329"/>
                    <a:pt x="500743" y="511629"/>
                  </a:cubicBezTo>
                  <a:cubicBezTo>
                    <a:pt x="673100" y="498929"/>
                    <a:pt x="852715" y="495300"/>
                    <a:pt x="1034143" y="435429"/>
                  </a:cubicBezTo>
                  <a:cubicBezTo>
                    <a:pt x="1215571" y="375558"/>
                    <a:pt x="1460500" y="214086"/>
                    <a:pt x="1589314" y="152400"/>
                  </a:cubicBezTo>
                  <a:cubicBezTo>
                    <a:pt x="1718128" y="90714"/>
                    <a:pt x="1748972" y="90715"/>
                    <a:pt x="1807029" y="65315"/>
                  </a:cubicBezTo>
                  <a:cubicBezTo>
                    <a:pt x="1865086" y="39915"/>
                    <a:pt x="1901371" y="19957"/>
                    <a:pt x="1937657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75AC9B-2D65-4A66-B609-3C86FDA910FD}"/>
                </a:ext>
              </a:extLst>
            </p:cNvPr>
            <p:cNvSpPr/>
            <p:nvPr/>
          </p:nvSpPr>
          <p:spPr>
            <a:xfrm>
              <a:off x="3831771" y="3736307"/>
              <a:ext cx="1937658" cy="291407"/>
            </a:xfrm>
            <a:custGeom>
              <a:avLst/>
              <a:gdLst>
                <a:gd name="connsiteX0" fmla="*/ 0 w 1937658"/>
                <a:gd name="connsiteY0" fmla="*/ 291407 h 291407"/>
                <a:gd name="connsiteX1" fmla="*/ 707572 w 1937658"/>
                <a:gd name="connsiteY1" fmla="*/ 269636 h 291407"/>
                <a:gd name="connsiteX2" fmla="*/ 1164772 w 1937658"/>
                <a:gd name="connsiteY2" fmla="*/ 226093 h 291407"/>
                <a:gd name="connsiteX3" fmla="*/ 1534886 w 1937658"/>
                <a:gd name="connsiteY3" fmla="*/ 95464 h 291407"/>
                <a:gd name="connsiteX4" fmla="*/ 1807029 w 1937658"/>
                <a:gd name="connsiteY4" fmla="*/ 8379 h 291407"/>
                <a:gd name="connsiteX5" fmla="*/ 1937658 w 1937658"/>
                <a:gd name="connsiteY5" fmla="*/ 8379 h 29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7658" h="291407">
                  <a:moveTo>
                    <a:pt x="0" y="291407"/>
                  </a:moveTo>
                  <a:lnTo>
                    <a:pt x="707572" y="269636"/>
                  </a:lnTo>
                  <a:cubicBezTo>
                    <a:pt x="901701" y="258750"/>
                    <a:pt x="1026886" y="255122"/>
                    <a:pt x="1164772" y="226093"/>
                  </a:cubicBezTo>
                  <a:cubicBezTo>
                    <a:pt x="1302658" y="197064"/>
                    <a:pt x="1427843" y="131750"/>
                    <a:pt x="1534886" y="95464"/>
                  </a:cubicBezTo>
                  <a:cubicBezTo>
                    <a:pt x="1641929" y="59178"/>
                    <a:pt x="1739900" y="22893"/>
                    <a:pt x="1807029" y="8379"/>
                  </a:cubicBezTo>
                  <a:cubicBezTo>
                    <a:pt x="1874158" y="-6135"/>
                    <a:pt x="1905908" y="1122"/>
                    <a:pt x="1937658" y="837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77B101-DB4E-4CBE-8E2E-075D3A6A5473}"/>
                </a:ext>
              </a:extLst>
            </p:cNvPr>
            <p:cNvSpPr/>
            <p:nvPr/>
          </p:nvSpPr>
          <p:spPr>
            <a:xfrm>
              <a:off x="3712029" y="4147457"/>
              <a:ext cx="2013857" cy="348343"/>
            </a:xfrm>
            <a:custGeom>
              <a:avLst/>
              <a:gdLst>
                <a:gd name="connsiteX0" fmla="*/ 0 w 2013857"/>
                <a:gd name="connsiteY0" fmla="*/ 0 h 348343"/>
                <a:gd name="connsiteX1" fmla="*/ 631371 w 2013857"/>
                <a:gd name="connsiteY1" fmla="*/ 32657 h 348343"/>
                <a:gd name="connsiteX2" fmla="*/ 1186542 w 2013857"/>
                <a:gd name="connsiteY2" fmla="*/ 152400 h 348343"/>
                <a:gd name="connsiteX3" fmla="*/ 1632857 w 2013857"/>
                <a:gd name="connsiteY3" fmla="*/ 272143 h 348343"/>
                <a:gd name="connsiteX4" fmla="*/ 2013857 w 2013857"/>
                <a:gd name="connsiteY4" fmla="*/ 348343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3857" h="348343">
                  <a:moveTo>
                    <a:pt x="0" y="0"/>
                  </a:moveTo>
                  <a:cubicBezTo>
                    <a:pt x="216807" y="3628"/>
                    <a:pt x="433614" y="7257"/>
                    <a:pt x="631371" y="32657"/>
                  </a:cubicBezTo>
                  <a:cubicBezTo>
                    <a:pt x="829128" y="58057"/>
                    <a:pt x="1019628" y="112486"/>
                    <a:pt x="1186542" y="152400"/>
                  </a:cubicBezTo>
                  <a:cubicBezTo>
                    <a:pt x="1353456" y="192314"/>
                    <a:pt x="1494971" y="239486"/>
                    <a:pt x="1632857" y="272143"/>
                  </a:cubicBezTo>
                  <a:cubicBezTo>
                    <a:pt x="1770743" y="304800"/>
                    <a:pt x="1892300" y="326571"/>
                    <a:pt x="2013857" y="34834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28DEA86-7683-45B3-8BB5-EA5F5B20C12B}"/>
                </a:ext>
              </a:extLst>
            </p:cNvPr>
            <p:cNvSpPr/>
            <p:nvPr/>
          </p:nvSpPr>
          <p:spPr>
            <a:xfrm>
              <a:off x="3788229" y="4256314"/>
              <a:ext cx="2100942" cy="121591"/>
            </a:xfrm>
            <a:custGeom>
              <a:avLst/>
              <a:gdLst>
                <a:gd name="connsiteX0" fmla="*/ 0 w 2100942"/>
                <a:gd name="connsiteY0" fmla="*/ 0 h 121591"/>
                <a:gd name="connsiteX1" fmla="*/ 838200 w 2100942"/>
                <a:gd name="connsiteY1" fmla="*/ 108857 h 121591"/>
                <a:gd name="connsiteX2" fmla="*/ 1208314 w 2100942"/>
                <a:gd name="connsiteY2" fmla="*/ 108857 h 121591"/>
                <a:gd name="connsiteX3" fmla="*/ 1676400 w 2100942"/>
                <a:gd name="connsiteY3" fmla="*/ 119743 h 121591"/>
                <a:gd name="connsiteX4" fmla="*/ 2100942 w 2100942"/>
                <a:gd name="connsiteY4" fmla="*/ 65315 h 12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942" h="121591">
                  <a:moveTo>
                    <a:pt x="0" y="0"/>
                  </a:moveTo>
                  <a:cubicBezTo>
                    <a:pt x="318407" y="45357"/>
                    <a:pt x="636814" y="90714"/>
                    <a:pt x="838200" y="108857"/>
                  </a:cubicBezTo>
                  <a:cubicBezTo>
                    <a:pt x="1039586" y="127000"/>
                    <a:pt x="1068614" y="107043"/>
                    <a:pt x="1208314" y="108857"/>
                  </a:cubicBezTo>
                  <a:cubicBezTo>
                    <a:pt x="1348014" y="110671"/>
                    <a:pt x="1527629" y="127000"/>
                    <a:pt x="1676400" y="119743"/>
                  </a:cubicBezTo>
                  <a:cubicBezTo>
                    <a:pt x="1825171" y="112486"/>
                    <a:pt x="1963056" y="88900"/>
                    <a:pt x="2100942" y="65315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DCBB8E-D236-4EB7-9E22-09424DED82E3}"/>
              </a:ext>
            </a:extLst>
          </p:cNvPr>
          <p:cNvGrpSpPr/>
          <p:nvPr/>
        </p:nvGrpSpPr>
        <p:grpSpPr>
          <a:xfrm>
            <a:off x="5511485" y="3242135"/>
            <a:ext cx="1313535" cy="748354"/>
            <a:chOff x="5736771" y="3401160"/>
            <a:chExt cx="1034143" cy="74835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3CD4804-C506-4E27-8318-6375895377C6}"/>
                </a:ext>
              </a:extLst>
            </p:cNvPr>
            <p:cNvSpPr/>
            <p:nvPr/>
          </p:nvSpPr>
          <p:spPr>
            <a:xfrm>
              <a:off x="5812971" y="3401160"/>
              <a:ext cx="947058" cy="114926"/>
            </a:xfrm>
            <a:custGeom>
              <a:avLst/>
              <a:gdLst>
                <a:gd name="connsiteX0" fmla="*/ 0 w 947058"/>
                <a:gd name="connsiteY0" fmla="*/ 114926 h 114926"/>
                <a:gd name="connsiteX1" fmla="*/ 381000 w 947058"/>
                <a:gd name="connsiteY1" fmla="*/ 82269 h 114926"/>
                <a:gd name="connsiteX2" fmla="*/ 674915 w 947058"/>
                <a:gd name="connsiteY2" fmla="*/ 6069 h 114926"/>
                <a:gd name="connsiteX3" fmla="*/ 870858 w 947058"/>
                <a:gd name="connsiteY3" fmla="*/ 6069 h 114926"/>
                <a:gd name="connsiteX4" fmla="*/ 947058 w 947058"/>
                <a:gd name="connsiteY4" fmla="*/ 16954 h 11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058" h="114926">
                  <a:moveTo>
                    <a:pt x="0" y="114926"/>
                  </a:moveTo>
                  <a:cubicBezTo>
                    <a:pt x="134257" y="107669"/>
                    <a:pt x="268514" y="100412"/>
                    <a:pt x="381000" y="82269"/>
                  </a:cubicBezTo>
                  <a:cubicBezTo>
                    <a:pt x="493486" y="64126"/>
                    <a:pt x="593272" y="18769"/>
                    <a:pt x="674915" y="6069"/>
                  </a:cubicBezTo>
                  <a:cubicBezTo>
                    <a:pt x="756558" y="-6631"/>
                    <a:pt x="825501" y="4255"/>
                    <a:pt x="870858" y="6069"/>
                  </a:cubicBezTo>
                  <a:cubicBezTo>
                    <a:pt x="916215" y="7883"/>
                    <a:pt x="931636" y="12418"/>
                    <a:pt x="947058" y="16954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46F3DA2-C0ED-4061-83AF-51F16B3E0F41}"/>
                </a:ext>
              </a:extLst>
            </p:cNvPr>
            <p:cNvSpPr/>
            <p:nvPr/>
          </p:nvSpPr>
          <p:spPr>
            <a:xfrm>
              <a:off x="5736771" y="3559275"/>
              <a:ext cx="1012372" cy="76554"/>
            </a:xfrm>
            <a:custGeom>
              <a:avLst/>
              <a:gdLst>
                <a:gd name="connsiteX0" fmla="*/ 0 w 1012372"/>
                <a:gd name="connsiteY0" fmla="*/ 76554 h 76554"/>
                <a:gd name="connsiteX1" fmla="*/ 500743 w 1012372"/>
                <a:gd name="connsiteY1" fmla="*/ 43896 h 76554"/>
                <a:gd name="connsiteX2" fmla="*/ 772886 w 1012372"/>
                <a:gd name="connsiteY2" fmla="*/ 354 h 76554"/>
                <a:gd name="connsiteX3" fmla="*/ 1012372 w 1012372"/>
                <a:gd name="connsiteY3" fmla="*/ 22125 h 76554"/>
                <a:gd name="connsiteX4" fmla="*/ 1012372 w 1012372"/>
                <a:gd name="connsiteY4" fmla="*/ 22125 h 76554"/>
                <a:gd name="connsiteX5" fmla="*/ 1012372 w 1012372"/>
                <a:gd name="connsiteY5" fmla="*/ 22125 h 76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72" h="76554">
                  <a:moveTo>
                    <a:pt x="0" y="76554"/>
                  </a:moveTo>
                  <a:cubicBezTo>
                    <a:pt x="185964" y="66575"/>
                    <a:pt x="371929" y="56596"/>
                    <a:pt x="500743" y="43896"/>
                  </a:cubicBezTo>
                  <a:cubicBezTo>
                    <a:pt x="629557" y="31196"/>
                    <a:pt x="687615" y="3982"/>
                    <a:pt x="772886" y="354"/>
                  </a:cubicBezTo>
                  <a:cubicBezTo>
                    <a:pt x="858157" y="-3274"/>
                    <a:pt x="1012372" y="22125"/>
                    <a:pt x="1012372" y="22125"/>
                  </a:cubicBezTo>
                  <a:lnTo>
                    <a:pt x="1012372" y="22125"/>
                  </a:lnTo>
                  <a:lnTo>
                    <a:pt x="1012372" y="22125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B0A985-C7E6-42FA-8BEF-21CFC35B407D}"/>
                </a:ext>
              </a:extLst>
            </p:cNvPr>
            <p:cNvSpPr/>
            <p:nvPr/>
          </p:nvSpPr>
          <p:spPr>
            <a:xfrm>
              <a:off x="5900057" y="3744686"/>
              <a:ext cx="838200" cy="163285"/>
            </a:xfrm>
            <a:custGeom>
              <a:avLst/>
              <a:gdLst>
                <a:gd name="connsiteX0" fmla="*/ 0 w 838200"/>
                <a:gd name="connsiteY0" fmla="*/ 0 h 163285"/>
                <a:gd name="connsiteX1" fmla="*/ 250372 w 838200"/>
                <a:gd name="connsiteY1" fmla="*/ 21771 h 163285"/>
                <a:gd name="connsiteX2" fmla="*/ 446314 w 838200"/>
                <a:gd name="connsiteY2" fmla="*/ 65314 h 163285"/>
                <a:gd name="connsiteX3" fmla="*/ 598714 w 838200"/>
                <a:gd name="connsiteY3" fmla="*/ 119743 h 163285"/>
                <a:gd name="connsiteX4" fmla="*/ 838200 w 838200"/>
                <a:gd name="connsiteY4" fmla="*/ 163285 h 16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163285">
                  <a:moveTo>
                    <a:pt x="0" y="0"/>
                  </a:moveTo>
                  <a:cubicBezTo>
                    <a:pt x="87993" y="5442"/>
                    <a:pt x="175986" y="10885"/>
                    <a:pt x="250372" y="21771"/>
                  </a:cubicBezTo>
                  <a:cubicBezTo>
                    <a:pt x="324758" y="32657"/>
                    <a:pt x="388257" y="48985"/>
                    <a:pt x="446314" y="65314"/>
                  </a:cubicBezTo>
                  <a:cubicBezTo>
                    <a:pt x="504371" y="81643"/>
                    <a:pt x="533400" y="103415"/>
                    <a:pt x="598714" y="119743"/>
                  </a:cubicBezTo>
                  <a:cubicBezTo>
                    <a:pt x="664028" y="136071"/>
                    <a:pt x="751114" y="149678"/>
                    <a:pt x="838200" y="163285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4DCA714-8A67-4159-B82A-149BBE099E28}"/>
                </a:ext>
              </a:extLst>
            </p:cNvPr>
            <p:cNvSpPr/>
            <p:nvPr/>
          </p:nvSpPr>
          <p:spPr>
            <a:xfrm>
              <a:off x="5758543" y="3907971"/>
              <a:ext cx="1012371" cy="241543"/>
            </a:xfrm>
            <a:custGeom>
              <a:avLst/>
              <a:gdLst>
                <a:gd name="connsiteX0" fmla="*/ 0 w 1012371"/>
                <a:gd name="connsiteY0" fmla="*/ 0 h 241543"/>
                <a:gd name="connsiteX1" fmla="*/ 283028 w 1012371"/>
                <a:gd name="connsiteY1" fmla="*/ 32658 h 241543"/>
                <a:gd name="connsiteX2" fmla="*/ 642257 w 1012371"/>
                <a:gd name="connsiteY2" fmla="*/ 141515 h 241543"/>
                <a:gd name="connsiteX3" fmla="*/ 936171 w 1012371"/>
                <a:gd name="connsiteY3" fmla="*/ 228600 h 241543"/>
                <a:gd name="connsiteX4" fmla="*/ 1012371 w 1012371"/>
                <a:gd name="connsiteY4" fmla="*/ 239486 h 24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371" h="241543">
                  <a:moveTo>
                    <a:pt x="0" y="0"/>
                  </a:moveTo>
                  <a:cubicBezTo>
                    <a:pt x="87992" y="4536"/>
                    <a:pt x="175985" y="9072"/>
                    <a:pt x="283028" y="32658"/>
                  </a:cubicBezTo>
                  <a:cubicBezTo>
                    <a:pt x="390071" y="56244"/>
                    <a:pt x="642257" y="141515"/>
                    <a:pt x="642257" y="141515"/>
                  </a:cubicBezTo>
                  <a:lnTo>
                    <a:pt x="936171" y="228600"/>
                  </a:lnTo>
                  <a:cubicBezTo>
                    <a:pt x="997857" y="244929"/>
                    <a:pt x="1005114" y="242207"/>
                    <a:pt x="1012371" y="23948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17F4F64-60DF-4E22-8ED2-C405A642FC35}"/>
                </a:ext>
              </a:extLst>
            </p:cNvPr>
            <p:cNvSpPr/>
            <p:nvPr/>
          </p:nvSpPr>
          <p:spPr>
            <a:xfrm>
              <a:off x="5900057" y="3995057"/>
              <a:ext cx="849086" cy="65314"/>
            </a:xfrm>
            <a:custGeom>
              <a:avLst/>
              <a:gdLst>
                <a:gd name="connsiteX0" fmla="*/ 0 w 849086"/>
                <a:gd name="connsiteY0" fmla="*/ 0 h 65314"/>
                <a:gd name="connsiteX1" fmla="*/ 206829 w 849086"/>
                <a:gd name="connsiteY1" fmla="*/ 43543 h 65314"/>
                <a:gd name="connsiteX2" fmla="*/ 435429 w 849086"/>
                <a:gd name="connsiteY2" fmla="*/ 65314 h 65314"/>
                <a:gd name="connsiteX3" fmla="*/ 685800 w 849086"/>
                <a:gd name="connsiteY3" fmla="*/ 43543 h 65314"/>
                <a:gd name="connsiteX4" fmla="*/ 849086 w 849086"/>
                <a:gd name="connsiteY4" fmla="*/ 54429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086" h="65314">
                  <a:moveTo>
                    <a:pt x="0" y="0"/>
                  </a:moveTo>
                  <a:cubicBezTo>
                    <a:pt x="67129" y="16328"/>
                    <a:pt x="134258" y="32657"/>
                    <a:pt x="206829" y="43543"/>
                  </a:cubicBezTo>
                  <a:cubicBezTo>
                    <a:pt x="279401" y="54429"/>
                    <a:pt x="355601" y="65314"/>
                    <a:pt x="435429" y="65314"/>
                  </a:cubicBezTo>
                  <a:cubicBezTo>
                    <a:pt x="515257" y="65314"/>
                    <a:pt x="616857" y="45357"/>
                    <a:pt x="685800" y="43543"/>
                  </a:cubicBezTo>
                  <a:cubicBezTo>
                    <a:pt x="754743" y="41729"/>
                    <a:pt x="801914" y="48079"/>
                    <a:pt x="849086" y="544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AF7992C-096A-4EBA-81FF-BBAEF608F7B1}"/>
              </a:ext>
            </a:extLst>
          </p:cNvPr>
          <p:cNvSpPr txBox="1"/>
          <p:nvPr/>
        </p:nvSpPr>
        <p:spPr>
          <a:xfrm>
            <a:off x="388792" y="1511655"/>
            <a:ext cx="6557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Run hydrologic model (VIC)</a:t>
            </a:r>
          </a:p>
          <a:p>
            <a:pPr algn="ctr"/>
            <a:r>
              <a:rPr lang="en-US" sz="2000" b="1" dirty="0">
                <a:sym typeface="Wingdings" pitchFamily="2" charset="2"/>
              </a:rPr>
              <a:t>with perturbation on meteorological </a:t>
            </a:r>
            <a:r>
              <a:rPr lang="en-US" sz="2000" b="1" dirty="0" err="1">
                <a:sym typeface="Wingdings" pitchFamily="2" charset="2"/>
              </a:rPr>
              <a:t>forcings</a:t>
            </a:r>
            <a:r>
              <a:rPr lang="en-US" sz="2000" b="1" dirty="0">
                <a:sym typeface="Wingdings" pitchFamily="2" charset="2"/>
              </a:rPr>
              <a:t> and SM states</a:t>
            </a:r>
            <a:endParaRPr lang="en-US" sz="2000" b="1" dirty="0"/>
          </a:p>
        </p:txBody>
      </p:sp>
      <p:cxnSp>
        <p:nvCxnSpPr>
          <p:cNvPr id="84" name="直接箭头连接符 19">
            <a:extLst>
              <a:ext uri="{FF2B5EF4-FFF2-40B4-BE49-F238E27FC236}">
                <a16:creationId xmlns:a16="http://schemas.microsoft.com/office/drawing/2014/main" id="{A047FCA6-1D7E-400C-89FE-EA43CB3F9409}"/>
              </a:ext>
            </a:extLst>
          </p:cNvPr>
          <p:cNvCxnSpPr>
            <a:cxnSpLocks/>
          </p:cNvCxnSpPr>
          <p:nvPr/>
        </p:nvCxnSpPr>
        <p:spPr>
          <a:xfrm>
            <a:off x="2379790" y="2319130"/>
            <a:ext cx="0" cy="8064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19">
            <a:extLst>
              <a:ext uri="{FF2B5EF4-FFF2-40B4-BE49-F238E27FC236}">
                <a16:creationId xmlns:a16="http://schemas.microsoft.com/office/drawing/2014/main" id="{0AD64683-8895-4EFD-9BD1-95683829853E}"/>
              </a:ext>
            </a:extLst>
          </p:cNvPr>
          <p:cNvCxnSpPr>
            <a:cxnSpLocks/>
          </p:cNvCxnSpPr>
          <p:nvPr/>
        </p:nvCxnSpPr>
        <p:spPr>
          <a:xfrm>
            <a:off x="4505488" y="2319128"/>
            <a:ext cx="0" cy="8064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05838B7-19DB-4113-9C73-DF009E05BC10}"/>
              </a:ext>
            </a:extLst>
          </p:cNvPr>
          <p:cNvGrpSpPr/>
          <p:nvPr/>
        </p:nvGrpSpPr>
        <p:grpSpPr>
          <a:xfrm>
            <a:off x="864057" y="4714884"/>
            <a:ext cx="6802144" cy="1922333"/>
            <a:chOff x="864057" y="4714884"/>
            <a:chExt cx="6802144" cy="1922333"/>
          </a:xfrm>
        </p:grpSpPr>
        <p:grpSp>
          <p:nvGrpSpPr>
            <p:cNvPr id="87" name="组合 29">
              <a:extLst>
                <a:ext uri="{FF2B5EF4-FFF2-40B4-BE49-F238E27FC236}">
                  <a16:creationId xmlns:a16="http://schemas.microsoft.com/office/drawing/2014/main" id="{24FF0172-5A25-45B5-B3E2-AB71BBAEBA14}"/>
                </a:ext>
              </a:extLst>
            </p:cNvPr>
            <p:cNvGrpSpPr/>
            <p:nvPr/>
          </p:nvGrpSpPr>
          <p:grpSpPr>
            <a:xfrm>
              <a:off x="864057" y="4714884"/>
              <a:ext cx="6802144" cy="714380"/>
              <a:chOff x="1698946" y="4714884"/>
              <a:chExt cx="6802144" cy="714380"/>
            </a:xfrm>
          </p:grpSpPr>
          <p:grpSp>
            <p:nvGrpSpPr>
              <p:cNvPr id="92" name="组合 56">
                <a:extLst>
                  <a:ext uri="{FF2B5EF4-FFF2-40B4-BE49-F238E27FC236}">
                    <a16:creationId xmlns:a16="http://schemas.microsoft.com/office/drawing/2014/main" id="{58FA88CF-EAC1-4C1C-8AE5-91A9C7704C3D}"/>
                  </a:ext>
                </a:extLst>
              </p:cNvPr>
              <p:cNvGrpSpPr/>
              <p:nvPr/>
            </p:nvGrpSpPr>
            <p:grpSpPr>
              <a:xfrm>
                <a:off x="1698946" y="4721378"/>
                <a:ext cx="6802144" cy="707886"/>
                <a:chOff x="1698946" y="3935560"/>
                <a:chExt cx="6802144" cy="707886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D1E9916-FD7F-4E39-B7E8-701C0FE1302F}"/>
                    </a:ext>
                  </a:extLst>
                </p:cNvPr>
                <p:cNvSpPr txBox="1"/>
                <p:nvPr/>
              </p:nvSpPr>
              <p:spPr>
                <a:xfrm>
                  <a:off x="1698946" y="3935560"/>
                  <a:ext cx="128588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SM state ensemble</a:t>
                  </a:r>
                </a:p>
              </p:txBody>
            </p:sp>
            <p:cxnSp>
              <p:nvCxnSpPr>
                <p:cNvPr id="95" name="直接箭头连接符 42">
                  <a:extLst>
                    <a:ext uri="{FF2B5EF4-FFF2-40B4-BE49-F238E27FC236}">
                      <a16:creationId xmlns:a16="http://schemas.microsoft.com/office/drawing/2014/main" id="{CA095FCA-6C1B-40DF-BFE1-3ECE6D8838AC}"/>
                    </a:ext>
                  </a:extLst>
                </p:cNvPr>
                <p:cNvCxnSpPr>
                  <a:stCxn id="94" idx="3"/>
                  <a:endCxn id="96" idx="1"/>
                </p:cNvCxnSpPr>
                <p:nvPr/>
              </p:nvCxnSpPr>
              <p:spPr>
                <a:xfrm>
                  <a:off x="2984830" y="4289503"/>
                  <a:ext cx="80135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7C3666A-0F97-4EB8-8D43-FCDE2208A017}"/>
                    </a:ext>
                  </a:extLst>
                </p:cNvPr>
                <p:cNvSpPr txBox="1"/>
                <p:nvPr/>
              </p:nvSpPr>
              <p:spPr>
                <a:xfrm>
                  <a:off x="3786182" y="3935560"/>
                  <a:ext cx="121444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Update SM states</a:t>
                  </a:r>
                </a:p>
              </p:txBody>
            </p:sp>
            <p:cxnSp>
              <p:nvCxnSpPr>
                <p:cNvPr id="97" name="直接箭头连接符 45">
                  <a:extLst>
                    <a:ext uri="{FF2B5EF4-FFF2-40B4-BE49-F238E27FC236}">
                      <a16:creationId xmlns:a16="http://schemas.microsoft.com/office/drawing/2014/main" id="{7D84F817-4B5A-41D4-99FA-359870F297AE}"/>
                    </a:ext>
                  </a:extLst>
                </p:cNvPr>
                <p:cNvCxnSpPr>
                  <a:stCxn id="96" idx="3"/>
                  <a:endCxn id="93" idx="1"/>
                </p:cNvCxnSpPr>
                <p:nvPr/>
              </p:nvCxnSpPr>
              <p:spPr>
                <a:xfrm flipV="1">
                  <a:off x="5000628" y="4283009"/>
                  <a:ext cx="928694" cy="64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9C50567-FC7A-4CD4-8962-7ED371E7D326}"/>
                    </a:ext>
                  </a:extLst>
                </p:cNvPr>
                <p:cNvSpPr txBox="1"/>
                <p:nvPr/>
              </p:nvSpPr>
              <p:spPr>
                <a:xfrm>
                  <a:off x="7215206" y="4100460"/>
                  <a:ext cx="12858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… …</a:t>
                  </a: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F9687F4-973E-41D2-A11C-468A9679CBBE}"/>
                  </a:ext>
                </a:extLst>
              </p:cNvPr>
              <p:cNvSpPr txBox="1"/>
              <p:nvPr/>
            </p:nvSpPr>
            <p:spPr>
              <a:xfrm>
                <a:off x="5929322" y="4714884"/>
                <a:ext cx="1285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Update SM states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AA209C-7BFE-4C49-857F-75BE7F06A4A6}"/>
                </a:ext>
              </a:extLst>
            </p:cNvPr>
            <p:cNvSpPr txBox="1"/>
            <p:nvPr/>
          </p:nvSpPr>
          <p:spPr>
            <a:xfrm>
              <a:off x="2808417" y="5929330"/>
              <a:ext cx="1501204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/>
              </a:lvl1pPr>
            </a:lstStyle>
            <a:p>
              <a:r>
                <a:rPr lang="en-US" dirty="0"/>
                <a:t>Measured surface SM</a:t>
              </a:r>
            </a:p>
          </p:txBody>
        </p:sp>
        <p:cxnSp>
          <p:nvCxnSpPr>
            <p:cNvPr id="89" name="直接箭头连接符 59">
              <a:extLst>
                <a:ext uri="{FF2B5EF4-FFF2-40B4-BE49-F238E27FC236}">
                  <a16:creationId xmlns:a16="http://schemas.microsoft.com/office/drawing/2014/main" id="{6456BF38-284D-418B-A7A5-9276C0E18681}"/>
                </a:ext>
              </a:extLst>
            </p:cNvPr>
            <p:cNvCxnSpPr>
              <a:stCxn id="88" idx="0"/>
            </p:cNvCxnSpPr>
            <p:nvPr/>
          </p:nvCxnSpPr>
          <p:spPr>
            <a:xfrm rot="16200000" flipV="1">
              <a:off x="3273770" y="5679297"/>
              <a:ext cx="50006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493EDB-3E01-4E59-BE5D-E599E7D24ED1}"/>
                </a:ext>
              </a:extLst>
            </p:cNvPr>
            <p:cNvSpPr txBox="1"/>
            <p:nvPr/>
          </p:nvSpPr>
          <p:spPr>
            <a:xfrm>
              <a:off x="4951557" y="5929331"/>
              <a:ext cx="1501204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/>
              </a:lvl1pPr>
            </a:lstStyle>
            <a:p>
              <a:r>
                <a:rPr lang="en-US" dirty="0"/>
                <a:t>Measured surface SM</a:t>
              </a:r>
            </a:p>
          </p:txBody>
        </p:sp>
        <p:cxnSp>
          <p:nvCxnSpPr>
            <p:cNvPr id="91" name="直接箭头连接符 62">
              <a:extLst>
                <a:ext uri="{FF2B5EF4-FFF2-40B4-BE49-F238E27FC236}">
                  <a16:creationId xmlns:a16="http://schemas.microsoft.com/office/drawing/2014/main" id="{A5C5FC29-AFDE-4ED6-B4C8-CE6DE9420DA7}"/>
                </a:ext>
              </a:extLst>
            </p:cNvPr>
            <p:cNvCxnSpPr>
              <a:stCxn id="90" idx="0"/>
            </p:cNvCxnSpPr>
            <p:nvPr/>
          </p:nvCxnSpPr>
          <p:spPr>
            <a:xfrm rot="16200000" flipV="1">
              <a:off x="5416910" y="5679298"/>
              <a:ext cx="50006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FE57121-66E5-4C84-9AD9-4343D5552C2C}"/>
              </a:ext>
            </a:extLst>
          </p:cNvPr>
          <p:cNvGrpSpPr/>
          <p:nvPr/>
        </p:nvGrpSpPr>
        <p:grpSpPr>
          <a:xfrm>
            <a:off x="1140578" y="2256415"/>
            <a:ext cx="4739569" cy="369881"/>
            <a:chOff x="1140578" y="2256415"/>
            <a:chExt cx="4739569" cy="36988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173E2C-341E-4696-9E3F-1A00EF12DC03}"/>
                </a:ext>
              </a:extLst>
            </p:cNvPr>
            <p:cNvSpPr txBox="1"/>
            <p:nvPr/>
          </p:nvSpPr>
          <p:spPr>
            <a:xfrm>
              <a:off x="1140578" y="2256964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5A31E8F-521D-45CE-B3F5-CFE82B2CEB56}"/>
                </a:ext>
              </a:extLst>
            </p:cNvPr>
            <p:cNvSpPr txBox="1"/>
            <p:nvPr/>
          </p:nvSpPr>
          <p:spPr>
            <a:xfrm>
              <a:off x="3097834" y="2256856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685F59E-04DC-49A1-B7A8-092A65492789}"/>
                </a:ext>
              </a:extLst>
            </p:cNvPr>
            <p:cNvSpPr txBox="1"/>
            <p:nvPr/>
          </p:nvSpPr>
          <p:spPr>
            <a:xfrm>
              <a:off x="5172389" y="2256415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3</a:t>
              </a:r>
            </a:p>
          </p:txBody>
        </p:sp>
      </p:grpSp>
      <p:pic>
        <p:nvPicPr>
          <p:cNvPr id="103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EBC8766C-7FC6-4875-995B-96DFD7499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95" y="2637888"/>
            <a:ext cx="4187653" cy="2124013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1E68067-CC35-4124-91EF-E611AC61FF90}"/>
              </a:ext>
            </a:extLst>
          </p:cNvPr>
          <p:cNvSpPr/>
          <p:nvPr/>
        </p:nvSpPr>
        <p:spPr>
          <a:xfrm>
            <a:off x="6946615" y="4169377"/>
            <a:ext cx="712537" cy="4001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1EBBEE-C026-4122-B251-BFCD07C8C7C2}"/>
              </a:ext>
            </a:extLst>
          </p:cNvPr>
          <p:cNvSpPr txBox="1"/>
          <p:nvPr/>
        </p:nvSpPr>
        <p:spPr>
          <a:xfrm>
            <a:off x="8158480" y="4824636"/>
            <a:ext cx="3718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~4000 grid cells (1/8</a:t>
            </a:r>
            <a:r>
              <a:rPr lang="en-US" sz="2800" baseline="30000" dirty="0"/>
              <a:t>o</a:t>
            </a:r>
            <a:r>
              <a:rPr lang="en-US" sz="2800" dirty="0"/>
              <a:t>)</a:t>
            </a:r>
          </a:p>
          <a:p>
            <a:pPr algn="ctr"/>
            <a:r>
              <a:rPr lang="en-US" sz="2800" dirty="0"/>
              <a:t>10-year simulation</a:t>
            </a:r>
          </a:p>
          <a:p>
            <a:pPr algn="ctr"/>
            <a:r>
              <a:rPr lang="en-US" sz="2800" dirty="0"/>
              <a:t>32 ensemble members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6F5BA0B-8206-4823-8BC9-74A90439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480" y="99603"/>
            <a:ext cx="3891280" cy="18643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39F55-942C-4E7E-91E0-ABD6AB92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0CC-1D73-41AB-9D64-20EA788F5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the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E9E8C-0DDB-46AB-9220-B293C3A5B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26B18-33D9-4E4B-A3C4-FB67393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DB056-7A1F-4DA7-B23B-513B606F4809}"/>
              </a:ext>
            </a:extLst>
          </p:cNvPr>
          <p:cNvSpPr/>
          <p:nvPr/>
        </p:nvSpPr>
        <p:spPr>
          <a:xfrm>
            <a:off x="142240" y="1930400"/>
            <a:ext cx="2032000" cy="27127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Pre-processing  data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Met. </a:t>
            </a:r>
            <a:r>
              <a:rPr lang="en-US" sz="2000" dirty="0" err="1">
                <a:solidFill>
                  <a:schemeClr val="tx1"/>
                </a:solidFill>
              </a:rPr>
              <a:t>forcings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Satellite soil moisture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568110-8E65-47E5-BDDB-93FECB9AC6B5}"/>
              </a:ext>
            </a:extLst>
          </p:cNvPr>
          <p:cNvGrpSpPr/>
          <p:nvPr/>
        </p:nvGrpSpPr>
        <p:grpSpPr>
          <a:xfrm>
            <a:off x="2651760" y="198120"/>
            <a:ext cx="5963920" cy="6466840"/>
            <a:chOff x="2631440" y="198120"/>
            <a:chExt cx="5963920" cy="64668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5390A8-707E-4A3F-B22B-36194ED7A1B9}"/>
                </a:ext>
              </a:extLst>
            </p:cNvPr>
            <p:cNvSpPr/>
            <p:nvPr/>
          </p:nvSpPr>
          <p:spPr>
            <a:xfrm>
              <a:off x="2631440" y="198120"/>
              <a:ext cx="5963920" cy="64668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B4BAC25-71AF-4EE9-8997-30D0BAE91243}"/>
                </a:ext>
              </a:extLst>
            </p:cNvPr>
            <p:cNvGrpSpPr/>
            <p:nvPr/>
          </p:nvGrpSpPr>
          <p:grpSpPr>
            <a:xfrm>
              <a:off x="2844800" y="375920"/>
              <a:ext cx="5486400" cy="5976620"/>
              <a:chOff x="2844800" y="375920"/>
              <a:chExt cx="5486400" cy="597662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057AEA-0C3A-47C8-99D5-EEEEF37111E5}"/>
                  </a:ext>
                </a:extLst>
              </p:cNvPr>
              <p:cNvGrpSpPr/>
              <p:nvPr/>
            </p:nvGrpSpPr>
            <p:grpSpPr>
              <a:xfrm>
                <a:off x="2844800" y="375920"/>
                <a:ext cx="5486400" cy="883920"/>
                <a:chOff x="2844800" y="375920"/>
                <a:chExt cx="5486400" cy="88392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46604BB-5381-49A0-B8A5-90DCA6B08530}"/>
                    </a:ext>
                  </a:extLst>
                </p:cNvPr>
                <p:cNvSpPr/>
                <p:nvPr/>
              </p:nvSpPr>
              <p:spPr>
                <a:xfrm>
                  <a:off x="2844800" y="375920"/>
                  <a:ext cx="5486400" cy="8839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Perturb initial states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87BA306-50AD-4057-82F5-7028DA563E99}"/>
                    </a:ext>
                  </a:extLst>
                </p:cNvPr>
                <p:cNvGrpSpPr/>
                <p:nvPr/>
              </p:nvGrpSpPr>
              <p:grpSpPr>
                <a:xfrm>
                  <a:off x="6786880" y="505460"/>
                  <a:ext cx="1016000" cy="624840"/>
                  <a:chOff x="8961120" y="2931160"/>
                  <a:chExt cx="1016000" cy="624840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6EB09C9-532C-4753-A2D8-E5E607920574}"/>
                      </a:ext>
                    </a:extLst>
                  </p:cNvPr>
                  <p:cNvSpPr/>
                  <p:nvPr/>
                </p:nvSpPr>
                <p:spPr>
                  <a:xfrm>
                    <a:off x="9144000" y="31343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4C796AF-7161-4E29-B82C-D40BB78E255D}"/>
                      </a:ext>
                    </a:extLst>
                  </p:cNvPr>
                  <p:cNvSpPr/>
                  <p:nvPr/>
                </p:nvSpPr>
                <p:spPr>
                  <a:xfrm>
                    <a:off x="9062720" y="30327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933BED52-370F-42ED-8575-0029DD9FAF08}"/>
                      </a:ext>
                    </a:extLst>
                  </p:cNvPr>
                  <p:cNvSpPr/>
                  <p:nvPr/>
                </p:nvSpPr>
                <p:spPr>
                  <a:xfrm>
                    <a:off x="8961120" y="29311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States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F16DB7A-C6CB-4163-839A-3F2DB936772D}"/>
                  </a:ext>
                </a:extLst>
              </p:cNvPr>
              <p:cNvGrpSpPr/>
              <p:nvPr/>
            </p:nvGrpSpPr>
            <p:grpSpPr>
              <a:xfrm>
                <a:off x="2844800" y="1657985"/>
                <a:ext cx="5486400" cy="883920"/>
                <a:chOff x="2844800" y="1490980"/>
                <a:chExt cx="5486400" cy="88392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08C844-787E-4BC9-B99E-78BF28A96F14}"/>
                    </a:ext>
                  </a:extLst>
                </p:cNvPr>
                <p:cNvSpPr/>
                <p:nvPr/>
              </p:nvSpPr>
              <p:spPr>
                <a:xfrm>
                  <a:off x="2844800" y="1490980"/>
                  <a:ext cx="5486400" cy="8839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Run the VIC model for 1 day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711B887-C86C-486A-A246-0422DBBF8653}"/>
                    </a:ext>
                  </a:extLst>
                </p:cNvPr>
                <p:cNvGrpSpPr/>
                <p:nvPr/>
              </p:nvGrpSpPr>
              <p:grpSpPr>
                <a:xfrm>
                  <a:off x="6786880" y="1617980"/>
                  <a:ext cx="1016000" cy="624840"/>
                  <a:chOff x="8961120" y="2931160"/>
                  <a:chExt cx="1016000" cy="62484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0E802CC-4F82-4DA9-84F4-9199A3A1C9EF}"/>
                      </a:ext>
                    </a:extLst>
                  </p:cNvPr>
                  <p:cNvSpPr/>
                  <p:nvPr/>
                </p:nvSpPr>
                <p:spPr>
                  <a:xfrm>
                    <a:off x="9144000" y="31343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2B751EFE-C6B8-47A8-A96C-5283DAD11FD0}"/>
                      </a:ext>
                    </a:extLst>
                  </p:cNvPr>
                  <p:cNvSpPr/>
                  <p:nvPr/>
                </p:nvSpPr>
                <p:spPr>
                  <a:xfrm>
                    <a:off x="9062720" y="30327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223A22BA-7EB4-4ADB-BC7C-817CC3E1F1CD}"/>
                      </a:ext>
                    </a:extLst>
                  </p:cNvPr>
                  <p:cNvSpPr/>
                  <p:nvPr/>
                </p:nvSpPr>
                <p:spPr>
                  <a:xfrm>
                    <a:off x="8961120" y="29311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States</a:t>
                    </a:r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50571CD-BB84-48D4-BCF7-F95F60E7FE5C}"/>
                  </a:ext>
                </a:extLst>
              </p:cNvPr>
              <p:cNvGrpSpPr/>
              <p:nvPr/>
            </p:nvGrpSpPr>
            <p:grpSpPr>
              <a:xfrm>
                <a:off x="2844800" y="2940050"/>
                <a:ext cx="5486400" cy="883920"/>
                <a:chOff x="2844800" y="2603500"/>
                <a:chExt cx="5486400" cy="88392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9D924EE-EA89-4197-99D3-41DF54B0FE9E}"/>
                    </a:ext>
                  </a:extLst>
                </p:cNvPr>
                <p:cNvSpPr/>
                <p:nvPr/>
              </p:nvSpPr>
              <p:spPr>
                <a:xfrm>
                  <a:off x="2844800" y="2603500"/>
                  <a:ext cx="5486400" cy="8839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Calculate Kalman gain K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39BD082-9867-4D74-B296-222EAD5B2C68}"/>
                    </a:ext>
                  </a:extLst>
                </p:cNvPr>
                <p:cNvSpPr/>
                <p:nvPr/>
              </p:nvSpPr>
              <p:spPr>
                <a:xfrm>
                  <a:off x="6786880" y="2834640"/>
                  <a:ext cx="1016000" cy="421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Gain K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2803637-FB6C-46BA-8C88-6FD01B9D6292}"/>
                  </a:ext>
                </a:extLst>
              </p:cNvPr>
              <p:cNvGrpSpPr/>
              <p:nvPr/>
            </p:nvGrpSpPr>
            <p:grpSpPr>
              <a:xfrm>
                <a:off x="2844800" y="4208780"/>
                <a:ext cx="5486400" cy="883920"/>
                <a:chOff x="2844800" y="3716020"/>
                <a:chExt cx="5486400" cy="88392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13956B4-3F54-419A-A199-81C5CE13AFF8}"/>
                    </a:ext>
                  </a:extLst>
                </p:cNvPr>
                <p:cNvSpPr/>
                <p:nvPr/>
              </p:nvSpPr>
              <p:spPr>
                <a:xfrm>
                  <a:off x="2844800" y="3716020"/>
                  <a:ext cx="5486400" cy="8839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Update each ensemble</a:t>
                  </a:r>
                </a:p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member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CCBC25A-5016-4B20-A723-C62286C5480E}"/>
                    </a:ext>
                  </a:extLst>
                </p:cNvPr>
                <p:cNvGrpSpPr/>
                <p:nvPr/>
              </p:nvGrpSpPr>
              <p:grpSpPr>
                <a:xfrm>
                  <a:off x="6797040" y="3845560"/>
                  <a:ext cx="1016000" cy="624840"/>
                  <a:chOff x="8961120" y="2931160"/>
                  <a:chExt cx="1016000" cy="62484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A366D0C-01B3-4916-9F5B-DE617B8A8552}"/>
                      </a:ext>
                    </a:extLst>
                  </p:cNvPr>
                  <p:cNvSpPr/>
                  <p:nvPr/>
                </p:nvSpPr>
                <p:spPr>
                  <a:xfrm>
                    <a:off x="9144000" y="31343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0CFE59D-C91F-4EE3-AE10-F879A900A6A2}"/>
                      </a:ext>
                    </a:extLst>
                  </p:cNvPr>
                  <p:cNvSpPr/>
                  <p:nvPr/>
                </p:nvSpPr>
                <p:spPr>
                  <a:xfrm>
                    <a:off x="9062720" y="30327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0E4868A-0701-4605-92FA-2EA764A7921D}"/>
                      </a:ext>
                    </a:extLst>
                  </p:cNvPr>
                  <p:cNvSpPr/>
                  <p:nvPr/>
                </p:nvSpPr>
                <p:spPr>
                  <a:xfrm>
                    <a:off x="8961120" y="29311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States</a:t>
                    </a:r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B43FEA5-97A2-41B1-9C28-58C4CB3B76F4}"/>
                  </a:ext>
                </a:extLst>
              </p:cNvPr>
              <p:cNvGrpSpPr/>
              <p:nvPr/>
            </p:nvGrpSpPr>
            <p:grpSpPr>
              <a:xfrm>
                <a:off x="2844800" y="5468620"/>
                <a:ext cx="5486400" cy="883920"/>
                <a:chOff x="2844800" y="4828540"/>
                <a:chExt cx="5486400" cy="88392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0E4F8EA-EA5F-4707-8B26-BF762BD3FAE9}"/>
                    </a:ext>
                  </a:extLst>
                </p:cNvPr>
                <p:cNvSpPr/>
                <p:nvPr/>
              </p:nvSpPr>
              <p:spPr>
                <a:xfrm>
                  <a:off x="2844800" y="4828540"/>
                  <a:ext cx="5486400" cy="8839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Perturb each ensemble</a:t>
                  </a:r>
                </a:p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member</a:t>
                  </a: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7AD81FC-6040-4816-93E8-5B72BA871813}"/>
                    </a:ext>
                  </a:extLst>
                </p:cNvPr>
                <p:cNvGrpSpPr/>
                <p:nvPr/>
              </p:nvGrpSpPr>
              <p:grpSpPr>
                <a:xfrm>
                  <a:off x="6807200" y="4958080"/>
                  <a:ext cx="1016000" cy="624840"/>
                  <a:chOff x="8961120" y="2931160"/>
                  <a:chExt cx="1016000" cy="624840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74E3B5D-91D1-4175-AC2D-6DA9CE0003B9}"/>
                      </a:ext>
                    </a:extLst>
                  </p:cNvPr>
                  <p:cNvSpPr/>
                  <p:nvPr/>
                </p:nvSpPr>
                <p:spPr>
                  <a:xfrm>
                    <a:off x="9144000" y="31343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03EA97A-D316-40BF-A08D-84199610EF7A}"/>
                      </a:ext>
                    </a:extLst>
                  </p:cNvPr>
                  <p:cNvSpPr/>
                  <p:nvPr/>
                </p:nvSpPr>
                <p:spPr>
                  <a:xfrm>
                    <a:off x="9062720" y="30327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D85F00A6-B44E-4E7A-BBBA-F263567F414C}"/>
                      </a:ext>
                    </a:extLst>
                  </p:cNvPr>
                  <p:cNvSpPr/>
                  <p:nvPr/>
                </p:nvSpPr>
                <p:spPr>
                  <a:xfrm>
                    <a:off x="8961120" y="2931160"/>
                    <a:ext cx="833120" cy="42164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States</a:t>
                    </a:r>
                  </a:p>
                </p:txBody>
              </p:sp>
            </p:grpSp>
          </p:grp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6CA1190C-E1C7-49D4-A1E3-14A9DA217A54}"/>
                  </a:ext>
                </a:extLst>
              </p:cNvPr>
              <p:cNvSpPr/>
              <p:nvPr/>
            </p:nvSpPr>
            <p:spPr>
              <a:xfrm>
                <a:off x="5364480" y="1267460"/>
                <a:ext cx="447040" cy="390525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026B9903-EC5C-46B3-A59C-04C29B8E75A7}"/>
                  </a:ext>
                </a:extLst>
              </p:cNvPr>
              <p:cNvSpPr/>
              <p:nvPr/>
            </p:nvSpPr>
            <p:spPr>
              <a:xfrm>
                <a:off x="5364480" y="2541905"/>
                <a:ext cx="447040" cy="384810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682CA4C-5D50-4678-8AE8-DEB4B1FA6987}"/>
                  </a:ext>
                </a:extLst>
              </p:cNvPr>
              <p:cNvSpPr/>
              <p:nvPr/>
            </p:nvSpPr>
            <p:spPr>
              <a:xfrm>
                <a:off x="5364480" y="3810635"/>
                <a:ext cx="447040" cy="384810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779A8342-D59D-44AE-8EF5-6F06A73C7A37}"/>
                  </a:ext>
                </a:extLst>
              </p:cNvPr>
              <p:cNvSpPr/>
              <p:nvPr/>
            </p:nvSpPr>
            <p:spPr>
              <a:xfrm>
                <a:off x="5389880" y="5100320"/>
                <a:ext cx="447040" cy="384810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5A68951-8EFF-4749-8DF7-A1941FD8A868}"/>
              </a:ext>
            </a:extLst>
          </p:cNvPr>
          <p:cNvSpPr/>
          <p:nvPr/>
        </p:nvSpPr>
        <p:spPr>
          <a:xfrm>
            <a:off x="9667240" y="1930400"/>
            <a:ext cx="2357120" cy="27127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Post-processing  results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Calculate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Make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5F7CE86-A453-4EB0-B8E8-69B16F145BB1}"/>
              </a:ext>
            </a:extLst>
          </p:cNvPr>
          <p:cNvSpPr/>
          <p:nvPr/>
        </p:nvSpPr>
        <p:spPr>
          <a:xfrm>
            <a:off x="2174241" y="3161030"/>
            <a:ext cx="477520" cy="4318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EDC052-DE29-472B-A682-EDEAC1FB6F93}"/>
              </a:ext>
            </a:extLst>
          </p:cNvPr>
          <p:cNvSpPr/>
          <p:nvPr/>
        </p:nvSpPr>
        <p:spPr>
          <a:xfrm>
            <a:off x="9177020" y="3161030"/>
            <a:ext cx="477520" cy="4318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292C858-B7EB-4279-B39B-B29490E4DC34}"/>
              </a:ext>
            </a:extLst>
          </p:cNvPr>
          <p:cNvCxnSpPr>
            <a:cxnSpLocks/>
            <a:stCxn id="22" idx="3"/>
            <a:endCxn id="9" idx="3"/>
          </p:cNvCxnSpPr>
          <p:nvPr/>
        </p:nvCxnSpPr>
        <p:spPr>
          <a:xfrm flipV="1">
            <a:off x="8351520" y="2099945"/>
            <a:ext cx="12700" cy="3810635"/>
          </a:xfrm>
          <a:prstGeom prst="bentConnector3">
            <a:avLst>
              <a:gd name="adj1" fmla="val 4520000"/>
            </a:avLst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2AEA1E49-A534-4A7D-9976-9D1E62015C06}"/>
              </a:ext>
            </a:extLst>
          </p:cNvPr>
          <p:cNvSpPr/>
          <p:nvPr/>
        </p:nvSpPr>
        <p:spPr>
          <a:xfrm rot="10800000">
            <a:off x="6979920" y="2423794"/>
            <a:ext cx="843280" cy="747395"/>
          </a:xfrm>
          <a:prstGeom prst="triangle">
            <a:avLst>
              <a:gd name="adj" fmla="val 59639"/>
            </a:avLst>
          </a:prstGeom>
          <a:solidFill>
            <a:srgbClr val="FF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0B03229-26B2-466A-AF28-667826CBCFF5}"/>
              </a:ext>
            </a:extLst>
          </p:cNvPr>
          <p:cNvSpPr/>
          <p:nvPr/>
        </p:nvSpPr>
        <p:spPr>
          <a:xfrm>
            <a:off x="6817360" y="3592830"/>
            <a:ext cx="843280" cy="739775"/>
          </a:xfrm>
          <a:prstGeom prst="triangle">
            <a:avLst>
              <a:gd name="adj" fmla="val 58434"/>
            </a:avLst>
          </a:prstGeom>
          <a:solidFill>
            <a:srgbClr val="FF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D8E67A7-E1CD-4224-B6B9-30400AEC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D7E840-0BB5-49B0-ACFF-49257A0D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1" y="108585"/>
            <a:ext cx="3821169" cy="21367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D61685-1635-438E-8055-4CA61A59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96BC2-BCE2-4962-9D85-BAC9952D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1" y="2375782"/>
            <a:ext cx="3375974" cy="44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995EE1E-8EF0-4028-88C1-A425DCD7E20D}"/>
              </a:ext>
            </a:extLst>
          </p:cNvPr>
          <p:cNvSpPr txBox="1">
            <a:spLocks/>
          </p:cNvSpPr>
          <p:nvPr/>
        </p:nvSpPr>
        <p:spPr>
          <a:xfrm>
            <a:off x="5669280" y="1290320"/>
            <a:ext cx="5780691" cy="5303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Many handy packages for data processing/computation</a:t>
            </a:r>
          </a:p>
          <a:p>
            <a:pPr lvl="1"/>
            <a:r>
              <a:rPr lang="en-US" sz="2000" dirty="0" err="1"/>
              <a:t>xarray</a:t>
            </a:r>
            <a:r>
              <a:rPr lang="en-US" sz="2000" dirty="0"/>
              <a:t>: N-dimensional labeled data array</a:t>
            </a:r>
          </a:p>
          <a:p>
            <a:pPr lvl="1"/>
            <a:r>
              <a:rPr lang="en-US" sz="2000" dirty="0"/>
              <a:t>pandas</a:t>
            </a:r>
          </a:p>
          <a:p>
            <a:pPr lvl="1"/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scipy</a:t>
            </a:r>
            <a:endParaRPr lang="en-US" sz="2000" dirty="0"/>
          </a:p>
          <a:p>
            <a:pPr lvl="1"/>
            <a:r>
              <a:rPr lang="en-US" sz="20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Directly run command line arguments</a:t>
            </a:r>
          </a:p>
          <a:p>
            <a:endParaRPr lang="en-US" sz="2400" dirty="0"/>
          </a:p>
          <a:p>
            <a:r>
              <a:rPr lang="en-US" sz="2400" dirty="0"/>
              <a:t>Support parallel computing</a:t>
            </a:r>
          </a:p>
          <a:p>
            <a:pPr lvl="1"/>
            <a:r>
              <a:rPr lang="en-US" sz="2000" dirty="0"/>
              <a:t>Multiprocessing package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D561F-717C-429E-8CF4-2A0B34CF8EFF}"/>
              </a:ext>
            </a:extLst>
          </p:cNvPr>
          <p:cNvSpPr txBox="1"/>
          <p:nvPr/>
        </p:nvSpPr>
        <p:spPr>
          <a:xfrm>
            <a:off x="5100320" y="467360"/>
            <a:ext cx="651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 of using Python to link all the pieces: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F11C2-D946-420B-AA37-5D1EEAA8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8666E-58AB-4303-AED2-F2D58195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1" y="108585"/>
            <a:ext cx="3821169" cy="213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23F70-18EF-448B-B7D8-4B9679A3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1" y="2375782"/>
            <a:ext cx="3375974" cy="44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995EE1E-8EF0-4028-88C1-A425DCD7E20D}"/>
              </a:ext>
            </a:extLst>
          </p:cNvPr>
          <p:cNvSpPr txBox="1">
            <a:spLocks/>
          </p:cNvSpPr>
          <p:nvPr/>
        </p:nvSpPr>
        <p:spPr>
          <a:xfrm>
            <a:off x="6096000" y="1290320"/>
            <a:ext cx="5933091" cy="5303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VIC is a stand-alone model</a:t>
            </a:r>
          </a:p>
          <a:p>
            <a:r>
              <a:rPr lang="en-US" sz="2400" dirty="0"/>
              <a:t>Written in C</a:t>
            </a:r>
          </a:p>
          <a:p>
            <a:r>
              <a:rPr lang="en-US" sz="2400" dirty="0"/>
              <a:t>VIC version 5 has built-in parallelization functionality (using MPI)</a:t>
            </a:r>
          </a:p>
        </p:txBody>
      </p:sp>
      <p:pic>
        <p:nvPicPr>
          <p:cNvPr id="6" name="图片 9" descr="VIC_grid_cell_schematic.gif">
            <a:extLst>
              <a:ext uri="{FF2B5EF4-FFF2-40B4-BE49-F238E27FC236}">
                <a16:creationId xmlns:a16="http://schemas.microsoft.com/office/drawing/2014/main" id="{AB6BDEAC-E684-4DB5-A65B-2AF0DEC009E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7845" y="4237405"/>
            <a:ext cx="2011577" cy="2603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85049E-5E8C-4896-95F1-D8A8C39B6DC9}"/>
              </a:ext>
            </a:extLst>
          </p:cNvPr>
          <p:cNvSpPr txBox="1"/>
          <p:nvPr/>
        </p:nvSpPr>
        <p:spPr>
          <a:xfrm>
            <a:off x="5506720" y="264160"/>
            <a:ext cx="62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 1</a:t>
            </a:r>
            <a:r>
              <a:rPr lang="en-US" sz="2400" dirty="0"/>
              <a:t> (that is easy to solve): Running a stand-alone model within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1E3CA-A967-44A3-BA9C-FD37B3F6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A78AD-4DCA-4458-A7DB-5F85024C1583}"/>
              </a:ext>
            </a:extLst>
          </p:cNvPr>
          <p:cNvSpPr txBox="1"/>
          <p:nvPr/>
        </p:nvSpPr>
        <p:spPr>
          <a:xfrm>
            <a:off x="6146800" y="3088179"/>
            <a:ext cx="604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Running VIC using command line:</a:t>
            </a:r>
          </a:p>
          <a:p>
            <a:r>
              <a:rPr lang="en-US" sz="2000" b="1" dirty="0"/>
              <a:t>(e.g. parallelize grid cells on 30 processors)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$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mpiexec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–np 30 vic.exe –g global_control_file.txt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849E98-F7C7-4F37-9C5A-760B312C0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1" y="108585"/>
            <a:ext cx="3821169" cy="2136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12F607-0FEA-4C80-B3D6-09DB207A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61" y="2375782"/>
            <a:ext cx="3375974" cy="4409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054275-DE24-48F0-825C-49D5B6FC9448}"/>
              </a:ext>
            </a:extLst>
          </p:cNvPr>
          <p:cNvSpPr/>
          <p:nvPr/>
        </p:nvSpPr>
        <p:spPr>
          <a:xfrm>
            <a:off x="893385" y="3093720"/>
            <a:ext cx="3242050" cy="9804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D561F-717C-429E-8CF4-2A0B34CF8EFF}"/>
              </a:ext>
            </a:extLst>
          </p:cNvPr>
          <p:cNvSpPr txBox="1"/>
          <p:nvPr/>
        </p:nvSpPr>
        <p:spPr>
          <a:xfrm>
            <a:off x="5506720" y="264160"/>
            <a:ext cx="62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 1</a:t>
            </a:r>
            <a:r>
              <a:rPr lang="en-US" sz="2400" dirty="0"/>
              <a:t>: Running a stand-alone model within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145D1-F5B6-40B6-B7B0-3D747E1A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7" y="2621280"/>
            <a:ext cx="5267325" cy="15430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9BC82-E1A1-4FF2-AA2F-28BC3925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00AC4-0FC8-4E78-9A10-401913133087}"/>
              </a:ext>
            </a:extLst>
          </p:cNvPr>
          <p:cNvSpPr txBox="1"/>
          <p:nvPr/>
        </p:nvSpPr>
        <p:spPr>
          <a:xfrm>
            <a:off x="5506720" y="1932582"/>
            <a:ext cx="604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Python: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C0267F-5F80-4A0B-950C-8D6B782E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1" y="108585"/>
            <a:ext cx="3821169" cy="2136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38A706-FB23-43B6-AC5F-F59A0652C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61" y="2375782"/>
            <a:ext cx="3375974" cy="44092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32A1BA-2574-4FAC-B810-3F67EBD4CD6B}"/>
              </a:ext>
            </a:extLst>
          </p:cNvPr>
          <p:cNvSpPr/>
          <p:nvPr/>
        </p:nvSpPr>
        <p:spPr>
          <a:xfrm>
            <a:off x="893385" y="3093720"/>
            <a:ext cx="3242050" cy="9804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D561F-717C-429E-8CF4-2A0B34CF8EFF}"/>
              </a:ext>
            </a:extLst>
          </p:cNvPr>
          <p:cNvSpPr txBox="1"/>
          <p:nvPr/>
        </p:nvSpPr>
        <p:spPr>
          <a:xfrm>
            <a:off x="5506720" y="264160"/>
            <a:ext cx="62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 2</a:t>
            </a:r>
            <a:r>
              <a:rPr lang="en-US" sz="2400" dirty="0"/>
              <a:t>: the code is too slow – how to speed up?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C7520-CC12-452D-B480-DFB21D31CD2D}"/>
              </a:ext>
            </a:extLst>
          </p:cNvPr>
          <p:cNvSpPr txBox="1"/>
          <p:nvPr/>
        </p:nvSpPr>
        <p:spPr>
          <a:xfrm>
            <a:off x="6080584" y="1788855"/>
            <a:ext cx="54306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There are many time steps, ensemble members and grid cells </a:t>
            </a:r>
            <a:r>
              <a:rPr lang="en-US" sz="2000" b="1" dirty="0">
                <a:sym typeface="Wingdings" panose="05000000000000000000" pitchFamily="2" charset="2"/>
              </a:rPr>
              <a:t> a lot of computation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General philosophy: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Pinpoint bottlenecks first!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Try strategies from easy to complex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Avoid loops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Parallel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9E7CD-9741-4C31-943B-EF6D8F04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AEA11-4518-42DD-BC3C-E62DE9E7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1" y="108585"/>
            <a:ext cx="3821169" cy="213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5CE1D-97B5-4817-AB08-E8387F61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1" y="2375782"/>
            <a:ext cx="3375974" cy="44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EC01-A68C-454B-A49B-1A5810EE9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code is too slow.</a:t>
            </a:r>
            <a:br>
              <a:rPr lang="en-US" dirty="0"/>
            </a:br>
            <a:r>
              <a:rPr lang="en-US" dirty="0"/>
              <a:t>How to speed up?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442D5-B0D2-4A34-888E-24557B7EE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85D1-8271-45B9-BCD4-D5EF5C2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A890-E39B-412D-A704-FA8AAEA1B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71042-B7B4-49F0-8353-5745DB832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yixinmao@uw.edu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D8A20-A3EF-46E1-A275-9C0B7F1B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BE80-B0F5-49FA-9245-CC5AD2ED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 and my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A63C-517B-48D6-BD3B-9337E333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PhD student in the Computational Hydrology Lab @ CEE</a:t>
            </a:r>
          </a:p>
          <a:p>
            <a:endParaRPr lang="en-US" dirty="0"/>
          </a:p>
          <a:p>
            <a:r>
              <a:rPr lang="en-US" dirty="0"/>
              <a:t>Thesis project: hydrologic data assimilation</a:t>
            </a:r>
          </a:p>
          <a:p>
            <a:endParaRPr lang="en-US" dirty="0"/>
          </a:p>
          <a:p>
            <a:r>
              <a:rPr lang="en-US" dirty="0"/>
              <a:t>Other research interests:</a:t>
            </a:r>
          </a:p>
          <a:p>
            <a:pPr lvl="1"/>
            <a:r>
              <a:rPr lang="en-US" dirty="0"/>
              <a:t>Data science applications</a:t>
            </a:r>
          </a:p>
          <a:p>
            <a:pPr lvl="1"/>
            <a:r>
              <a:rPr lang="en-US" dirty="0"/>
              <a:t>Hydrologic model development</a:t>
            </a:r>
          </a:p>
          <a:p>
            <a:pPr lvl="1"/>
            <a:r>
              <a:rPr lang="en-US" dirty="0"/>
              <a:t>Drought, climate change impacts, …</a:t>
            </a:r>
          </a:p>
        </p:txBody>
      </p:sp>
      <p:pic>
        <p:nvPicPr>
          <p:cNvPr id="4" name="Picture 3" descr="uw_computational_hydrology_logo (1).pdf">
            <a:extLst>
              <a:ext uri="{FF2B5EF4-FFF2-40B4-BE49-F238E27FC236}">
                <a16:creationId xmlns:a16="http://schemas.microsoft.com/office/drawing/2014/main" id="{A2924E9D-DF0C-4F34-96A4-383BB415F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825625"/>
            <a:ext cx="2155644" cy="21556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79529-89CB-4918-9CD0-D6AD80A2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75C2-94B6-4C52-AD1C-B2178241D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5600"/>
            <a:ext cx="9144000" cy="26971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 little about science…</a:t>
            </a:r>
            <a:br>
              <a:rPr lang="en-US" sz="4400" dirty="0"/>
            </a:br>
            <a:br>
              <a:rPr lang="en-US" sz="4400" dirty="0"/>
            </a:br>
            <a:r>
              <a:rPr lang="en-US" dirty="0"/>
              <a:t>Introduction of the data assimilation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DD884-9BE6-450A-B7FB-73D98A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7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D27B-7419-486D-B79D-9ECA9BC3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02" y="197213"/>
            <a:ext cx="10621395" cy="11878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Goal</a:t>
            </a:r>
            <a:r>
              <a:rPr lang="en-US" dirty="0"/>
              <a:t>: improve short-term streamflow forecast</a:t>
            </a:r>
            <a:br>
              <a:rPr lang="en-US" dirty="0"/>
            </a:br>
            <a:r>
              <a:rPr lang="en-US" b="1" dirty="0"/>
              <a:t>Approach</a:t>
            </a:r>
            <a:r>
              <a:rPr lang="en-US" dirty="0"/>
              <a:t>: assimilate soil moisture measurements</a:t>
            </a:r>
          </a:p>
        </p:txBody>
      </p:sp>
      <p:pic>
        <p:nvPicPr>
          <p:cNvPr id="7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00841FE-4271-408E-9877-EFD890F85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98" y="3543989"/>
            <a:ext cx="1058070" cy="17397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0B3F26-E32D-4CC2-9D4E-7248B28B565F}"/>
              </a:ext>
            </a:extLst>
          </p:cNvPr>
          <p:cNvSpPr txBox="1"/>
          <p:nvPr/>
        </p:nvSpPr>
        <p:spPr>
          <a:xfrm>
            <a:off x="1184525" y="5376536"/>
            <a:ext cx="2620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Antecedent</a:t>
            </a:r>
          </a:p>
          <a:p>
            <a:pPr algn="ctr"/>
            <a:r>
              <a:rPr lang="en-US" sz="2800" dirty="0"/>
              <a:t>soil moisture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233C8F-2A0D-4F68-B12C-0090AE544D88}"/>
              </a:ext>
            </a:extLst>
          </p:cNvPr>
          <p:cNvGrpSpPr/>
          <p:nvPr/>
        </p:nvGrpSpPr>
        <p:grpSpPr>
          <a:xfrm>
            <a:off x="3500341" y="2002886"/>
            <a:ext cx="8039062" cy="4327757"/>
            <a:chOff x="3114261" y="1821200"/>
            <a:chExt cx="8039062" cy="43277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8AAD02-9F34-4738-A076-F9D05C976BCA}"/>
                </a:ext>
              </a:extLst>
            </p:cNvPr>
            <p:cNvGrpSpPr/>
            <p:nvPr/>
          </p:nvGrpSpPr>
          <p:grpSpPr>
            <a:xfrm>
              <a:off x="4902970" y="1821200"/>
              <a:ext cx="2054421" cy="2035908"/>
              <a:chOff x="4902970" y="1821200"/>
              <a:chExt cx="2054421" cy="203590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6ACA8B7-1B91-4698-A9E7-30BB201CA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5980" y="2468725"/>
                <a:ext cx="1948403" cy="138838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C961B6-7774-4D8C-B9CC-BED97ABDB809}"/>
                  </a:ext>
                </a:extLst>
              </p:cNvPr>
              <p:cNvSpPr txBox="1"/>
              <p:nvPr/>
            </p:nvSpPr>
            <p:spPr>
              <a:xfrm>
                <a:off x="4902970" y="1821200"/>
                <a:ext cx="20544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Precipitation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C28ECD-839A-4F81-A55D-43A8ECCE4275}"/>
                </a:ext>
              </a:extLst>
            </p:cNvPr>
            <p:cNvGrpSpPr/>
            <p:nvPr/>
          </p:nvGrpSpPr>
          <p:grpSpPr>
            <a:xfrm>
              <a:off x="9098902" y="4150305"/>
              <a:ext cx="2054421" cy="1998652"/>
              <a:chOff x="9098902" y="4150305"/>
              <a:chExt cx="2054421" cy="1998652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9D5B4334-A820-46FF-BB0F-8BF3A23D35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098902" y="4150305"/>
                <a:ext cx="1857003" cy="9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29BB6-F752-4F93-8D37-CB20B9090BED}"/>
                  </a:ext>
                </a:extLst>
              </p:cNvPr>
              <p:cNvSpPr txBox="1"/>
              <p:nvPr/>
            </p:nvSpPr>
            <p:spPr>
              <a:xfrm>
                <a:off x="9098902" y="5194850"/>
                <a:ext cx="205442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Runoff prediction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96FF770-F07D-41DB-9744-401A804C5AA1}"/>
                </a:ext>
              </a:extLst>
            </p:cNvPr>
            <p:cNvGrpSpPr/>
            <p:nvPr/>
          </p:nvGrpSpPr>
          <p:grpSpPr>
            <a:xfrm>
              <a:off x="3114261" y="3882886"/>
              <a:ext cx="5631842" cy="1542002"/>
              <a:chOff x="3114261" y="3882886"/>
              <a:chExt cx="5631842" cy="15420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1E233B-8ABE-4528-98D4-BA83BF7A8FAF}"/>
                  </a:ext>
                </a:extLst>
              </p:cNvPr>
              <p:cNvSpPr/>
              <p:nvPr/>
            </p:nvSpPr>
            <p:spPr>
              <a:xfrm>
                <a:off x="4174103" y="4417725"/>
                <a:ext cx="3512158" cy="1007163"/>
              </a:xfrm>
              <a:prstGeom prst="rect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Hydrologic model</a:t>
                </a:r>
              </a:p>
            </p:txBody>
          </p:sp>
          <p:cxnSp>
            <p:nvCxnSpPr>
              <p:cNvPr id="14" name="直接箭头连接符 7">
                <a:extLst>
                  <a:ext uri="{FF2B5EF4-FFF2-40B4-BE49-F238E27FC236}">
                    <a16:creationId xmlns:a16="http://schemas.microsoft.com/office/drawing/2014/main" id="{77B11751-A8BE-4AEA-A853-3989B4E2BF6C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114261" y="4921306"/>
                <a:ext cx="1059842" cy="1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7">
                <a:extLst>
                  <a:ext uri="{FF2B5EF4-FFF2-40B4-BE49-F238E27FC236}">
                    <a16:creationId xmlns:a16="http://schemas.microsoft.com/office/drawing/2014/main" id="{6CEC32B8-06B3-4773-B282-9DF061424851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5930182" y="3882886"/>
                <a:ext cx="0" cy="534839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7">
                <a:extLst>
                  <a:ext uri="{FF2B5EF4-FFF2-40B4-BE49-F238E27FC236}">
                    <a16:creationId xmlns:a16="http://schemas.microsoft.com/office/drawing/2014/main" id="{DB8732C5-FF6B-43C1-853B-D1AA00B36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6261" y="4921306"/>
                <a:ext cx="1059842" cy="1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60C62A-406B-4DC0-A5FB-8CE1DB4F1FE9}"/>
              </a:ext>
            </a:extLst>
          </p:cNvPr>
          <p:cNvGrpSpPr/>
          <p:nvPr/>
        </p:nvGrpSpPr>
        <p:grpSpPr>
          <a:xfrm>
            <a:off x="653372" y="1665375"/>
            <a:ext cx="3465729" cy="2220328"/>
            <a:chOff x="267292" y="1483689"/>
            <a:chExt cx="3465729" cy="22203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E6705B-1204-427C-8FC1-AE4FE5842AB4}"/>
                </a:ext>
              </a:extLst>
            </p:cNvPr>
            <p:cNvGrpSpPr/>
            <p:nvPr/>
          </p:nvGrpSpPr>
          <p:grpSpPr>
            <a:xfrm>
              <a:off x="267292" y="2503688"/>
              <a:ext cx="1830447" cy="1200329"/>
              <a:chOff x="194348" y="2503688"/>
              <a:chExt cx="2036698" cy="120032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E41626-71EF-4D43-862B-93B0903B20AF}"/>
                  </a:ext>
                </a:extLst>
              </p:cNvPr>
              <p:cNvSpPr txBox="1"/>
              <p:nvPr/>
            </p:nvSpPr>
            <p:spPr>
              <a:xfrm>
                <a:off x="194348" y="2503688"/>
                <a:ext cx="20366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C00000"/>
                    </a:solidFill>
                  </a:defRPr>
                </a:lvl1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correct via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ensemble Kalman filter</a:t>
                </a:r>
              </a:p>
            </p:txBody>
          </p:sp>
          <p:cxnSp>
            <p:nvCxnSpPr>
              <p:cNvPr id="25" name="直接箭头连接符 7">
                <a:extLst>
                  <a:ext uri="{FF2B5EF4-FFF2-40B4-BE49-F238E27FC236}">
                    <a16:creationId xmlns:a16="http://schemas.microsoft.com/office/drawing/2014/main" id="{E7EAE07D-3FF9-4D78-992E-23BE8674A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175" y="2617724"/>
                <a:ext cx="2" cy="81127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D40633-C8A9-47A0-99A7-26249FD6F3A5}"/>
                </a:ext>
              </a:extLst>
            </p:cNvPr>
            <p:cNvSpPr/>
            <p:nvPr/>
          </p:nvSpPr>
          <p:spPr>
            <a:xfrm>
              <a:off x="340466" y="1483689"/>
              <a:ext cx="3392555" cy="1134035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Soil moisture measurements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E43752E-63CC-4E85-8225-38B37EFF0EDE}"/>
              </a:ext>
            </a:extLst>
          </p:cNvPr>
          <p:cNvCxnSpPr/>
          <p:nvPr/>
        </p:nvCxnSpPr>
        <p:spPr>
          <a:xfrm rot="5400000">
            <a:off x="4043514" y="4057894"/>
            <a:ext cx="724069" cy="3821429"/>
          </a:xfrm>
          <a:prstGeom prst="bentConnector3">
            <a:avLst>
              <a:gd name="adj1" fmla="val 14449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CCE2F9-598B-44C3-B78A-03F82CDA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15040-C72D-4A7D-A71B-B453BECF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480" y="99603"/>
            <a:ext cx="3891280" cy="186434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01609B9-98C6-4D4F-852F-9905202D37FB}"/>
              </a:ext>
            </a:extLst>
          </p:cNvPr>
          <p:cNvSpPr txBox="1"/>
          <p:nvPr/>
        </p:nvSpPr>
        <p:spPr>
          <a:xfrm>
            <a:off x="864057" y="4721378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SM state ensemble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53EB19-186A-4482-9760-9CD00DE19F8F}"/>
              </a:ext>
            </a:extLst>
          </p:cNvPr>
          <p:cNvGrpSpPr/>
          <p:nvPr/>
        </p:nvGrpSpPr>
        <p:grpSpPr>
          <a:xfrm>
            <a:off x="1297770" y="3478871"/>
            <a:ext cx="443948" cy="808379"/>
            <a:chOff x="1457739" y="3631097"/>
            <a:chExt cx="523459" cy="94090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26537F7-676E-4692-81E9-CF08269E435D}"/>
                </a:ext>
              </a:extLst>
            </p:cNvPr>
            <p:cNvSpPr/>
            <p:nvPr/>
          </p:nvSpPr>
          <p:spPr>
            <a:xfrm>
              <a:off x="1457739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EF00EAD-F877-4ED4-81A7-745179AC7F4B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97FC60E-AAE1-419A-937F-F61AD6125931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39C803C-A916-48E8-A159-2C1F93DCEADD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36BC842-8B8C-4A8A-B97C-E9BB534CEFD4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4F792DB-84C4-451F-BCF9-8E90BDC7D86C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BA298B2-ECA2-4CCA-9731-447D87A8EE26}"/>
              </a:ext>
            </a:extLst>
          </p:cNvPr>
          <p:cNvSpPr txBox="1"/>
          <p:nvPr/>
        </p:nvSpPr>
        <p:spPr>
          <a:xfrm>
            <a:off x="1140578" y="2256964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3D1894E0-1487-44BE-9225-F2026B76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9" y="24604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Soil moisture assimilation</a:t>
            </a:r>
            <a:br>
              <a:rPr lang="en-US" sz="3200" dirty="0"/>
            </a:br>
            <a:r>
              <a:rPr lang="nn-NO" sz="3200" dirty="0"/>
              <a:t>Ensemble Kalman filter (EnKF) method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6B910F-B892-4857-9D86-592A5379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56">
            <a:extLst>
              <a:ext uri="{FF2B5EF4-FFF2-40B4-BE49-F238E27FC236}">
                <a16:creationId xmlns:a16="http://schemas.microsoft.com/office/drawing/2014/main" id="{026732C4-4372-4067-BE1C-45515E3B178E}"/>
              </a:ext>
            </a:extLst>
          </p:cNvPr>
          <p:cNvGrpSpPr/>
          <p:nvPr/>
        </p:nvGrpSpPr>
        <p:grpSpPr>
          <a:xfrm>
            <a:off x="864057" y="4721378"/>
            <a:ext cx="2087236" cy="707886"/>
            <a:chOff x="1698946" y="3935560"/>
            <a:chExt cx="2087236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6E7688-723C-4F45-8FA5-A5BED342BCBE}"/>
                </a:ext>
              </a:extLst>
            </p:cNvPr>
            <p:cNvSpPr txBox="1"/>
            <p:nvPr/>
          </p:nvSpPr>
          <p:spPr>
            <a:xfrm>
              <a:off x="1698946" y="393556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SM state ensemble</a:t>
              </a:r>
            </a:p>
          </p:txBody>
        </p:sp>
        <p:cxnSp>
          <p:nvCxnSpPr>
            <p:cNvPr id="16" name="直接箭头连接符 42">
              <a:extLst>
                <a:ext uri="{FF2B5EF4-FFF2-40B4-BE49-F238E27FC236}">
                  <a16:creationId xmlns:a16="http://schemas.microsoft.com/office/drawing/2014/main" id="{88DE81A5-C0CD-44D2-B333-7EA30F07A991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984830" y="4289503"/>
              <a:ext cx="8013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9F7B28-3BF0-4B29-9029-A904A15F1248}"/>
              </a:ext>
            </a:extLst>
          </p:cNvPr>
          <p:cNvGrpSpPr/>
          <p:nvPr/>
        </p:nvGrpSpPr>
        <p:grpSpPr>
          <a:xfrm>
            <a:off x="3159225" y="3125619"/>
            <a:ext cx="628220" cy="1619750"/>
            <a:chOff x="3384511" y="3284644"/>
            <a:chExt cx="628220" cy="16197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6A7A6F-3FB9-4ADA-BCD4-E8CE47BE733E}"/>
                </a:ext>
              </a:extLst>
            </p:cNvPr>
            <p:cNvSpPr/>
            <p:nvPr/>
          </p:nvSpPr>
          <p:spPr>
            <a:xfrm>
              <a:off x="3384511" y="3284644"/>
              <a:ext cx="628220" cy="161975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AECED78-1C25-44C2-B65B-2FE4DC20103B}"/>
                </a:ext>
              </a:extLst>
            </p:cNvPr>
            <p:cNvGrpSpPr/>
            <p:nvPr/>
          </p:nvGrpSpPr>
          <p:grpSpPr>
            <a:xfrm>
              <a:off x="3486331" y="3401138"/>
              <a:ext cx="406659" cy="1363926"/>
              <a:chOff x="4560339" y="4345612"/>
              <a:chExt cx="406659" cy="136392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FDC2FFA-06C5-47CF-902F-74F66F420778}"/>
                  </a:ext>
                </a:extLst>
              </p:cNvPr>
              <p:cNvSpPr/>
              <p:nvPr/>
            </p:nvSpPr>
            <p:spPr>
              <a:xfrm>
                <a:off x="4720125" y="434561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54CD392-9B0E-4069-82BD-294BC9E153DC}"/>
                  </a:ext>
                </a:extLst>
              </p:cNvPr>
              <p:cNvSpPr/>
              <p:nvPr/>
            </p:nvSpPr>
            <p:spPr>
              <a:xfrm>
                <a:off x="4742293" y="4872704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128791-C488-45D7-A4A2-D395F1949180}"/>
                  </a:ext>
                </a:extLst>
              </p:cNvPr>
              <p:cNvSpPr/>
              <p:nvPr/>
            </p:nvSpPr>
            <p:spPr>
              <a:xfrm>
                <a:off x="4560339" y="4561135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CD0EE2C-D54B-45C8-91E0-8A4CA420BFD9}"/>
                  </a:ext>
                </a:extLst>
              </p:cNvPr>
              <p:cNvSpPr/>
              <p:nvPr/>
            </p:nvSpPr>
            <p:spPr>
              <a:xfrm>
                <a:off x="4854606" y="5413658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62365A-0E0E-4F18-964C-124C950EB595}"/>
                  </a:ext>
                </a:extLst>
              </p:cNvPr>
              <p:cNvSpPr/>
              <p:nvPr/>
            </p:nvSpPr>
            <p:spPr>
              <a:xfrm>
                <a:off x="4677814" y="559568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9BC07E-B785-49A8-85E6-BC5839F4A963}"/>
              </a:ext>
            </a:extLst>
          </p:cNvPr>
          <p:cNvGrpSpPr/>
          <p:nvPr/>
        </p:nvGrpSpPr>
        <p:grpSpPr>
          <a:xfrm>
            <a:off x="1297770" y="3478871"/>
            <a:ext cx="443948" cy="808379"/>
            <a:chOff x="1457739" y="3631097"/>
            <a:chExt cx="523459" cy="94090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FF10DE-9ACF-4413-9E91-F60997342D71}"/>
                </a:ext>
              </a:extLst>
            </p:cNvPr>
            <p:cNvSpPr/>
            <p:nvPr/>
          </p:nvSpPr>
          <p:spPr>
            <a:xfrm>
              <a:off x="1457739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E4BB35-E83E-4E8E-B8F7-EAD8EF5F8B58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F4B625-5250-47A7-BE1B-D1691EBBC8E2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A48036D-474B-4FBC-8271-DA2239ED6A08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AE29D4-134A-4CD2-8872-7BDDD2B46D00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2B5EBB-831D-43B7-BE51-4E6591B4E882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ABD712-49EA-42EF-AE8B-6EDBEC60DA66}"/>
              </a:ext>
            </a:extLst>
          </p:cNvPr>
          <p:cNvGrpSpPr/>
          <p:nvPr/>
        </p:nvGrpSpPr>
        <p:grpSpPr>
          <a:xfrm>
            <a:off x="1462000" y="3246442"/>
            <a:ext cx="2144485" cy="1320616"/>
            <a:chOff x="1687286" y="3405467"/>
            <a:chExt cx="2144485" cy="13206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1732393-AC59-4508-AD1A-F598EDF22278}"/>
                </a:ext>
              </a:extLst>
            </p:cNvPr>
            <p:cNvSpPr/>
            <p:nvPr/>
          </p:nvSpPr>
          <p:spPr>
            <a:xfrm>
              <a:off x="1861457" y="3886081"/>
              <a:ext cx="1857922" cy="128979"/>
            </a:xfrm>
            <a:custGeom>
              <a:avLst/>
              <a:gdLst>
                <a:gd name="connsiteX0" fmla="*/ 0 w 1914990"/>
                <a:gd name="connsiteY0" fmla="*/ 130748 h 135616"/>
                <a:gd name="connsiteX1" fmla="*/ 261257 w 1914990"/>
                <a:gd name="connsiteY1" fmla="*/ 119862 h 135616"/>
                <a:gd name="connsiteX2" fmla="*/ 1219200 w 1914990"/>
                <a:gd name="connsiteY2" fmla="*/ 119 h 135616"/>
                <a:gd name="connsiteX3" fmla="*/ 1850572 w 1914990"/>
                <a:gd name="connsiteY3" fmla="*/ 98090 h 135616"/>
                <a:gd name="connsiteX4" fmla="*/ 1861457 w 1914990"/>
                <a:gd name="connsiteY4" fmla="*/ 130748 h 13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90" h="135616">
                  <a:moveTo>
                    <a:pt x="0" y="130748"/>
                  </a:moveTo>
                  <a:cubicBezTo>
                    <a:pt x="29028" y="136191"/>
                    <a:pt x="58057" y="141634"/>
                    <a:pt x="261257" y="119862"/>
                  </a:cubicBezTo>
                  <a:cubicBezTo>
                    <a:pt x="464457" y="98090"/>
                    <a:pt x="954314" y="3748"/>
                    <a:pt x="1219200" y="119"/>
                  </a:cubicBezTo>
                  <a:cubicBezTo>
                    <a:pt x="1484086" y="-3510"/>
                    <a:pt x="1743529" y="76319"/>
                    <a:pt x="1850572" y="98090"/>
                  </a:cubicBezTo>
                  <a:cubicBezTo>
                    <a:pt x="1957615" y="119861"/>
                    <a:pt x="1909536" y="125304"/>
                    <a:pt x="1861457" y="1307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9465B5-C6E2-4A28-8F6B-A80831089F5E}"/>
                </a:ext>
              </a:extLst>
            </p:cNvPr>
            <p:cNvSpPr/>
            <p:nvPr/>
          </p:nvSpPr>
          <p:spPr>
            <a:xfrm>
              <a:off x="1689701" y="3614015"/>
              <a:ext cx="1848968" cy="311917"/>
            </a:xfrm>
            <a:custGeom>
              <a:avLst/>
              <a:gdLst>
                <a:gd name="connsiteX0" fmla="*/ 0 w 1873155"/>
                <a:gd name="connsiteY0" fmla="*/ 326614 h 326614"/>
                <a:gd name="connsiteX1" fmla="*/ 870857 w 1873155"/>
                <a:gd name="connsiteY1" fmla="*/ 228642 h 326614"/>
                <a:gd name="connsiteX2" fmla="*/ 1175657 w 1873155"/>
                <a:gd name="connsiteY2" fmla="*/ 76242 h 326614"/>
                <a:gd name="connsiteX3" fmla="*/ 1578429 w 1873155"/>
                <a:gd name="connsiteY3" fmla="*/ 42 h 326614"/>
                <a:gd name="connsiteX4" fmla="*/ 1839686 w 1873155"/>
                <a:gd name="connsiteY4" fmla="*/ 65356 h 326614"/>
                <a:gd name="connsiteX5" fmla="*/ 1861457 w 1873155"/>
                <a:gd name="connsiteY5" fmla="*/ 65356 h 32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3155" h="326614">
                  <a:moveTo>
                    <a:pt x="0" y="326614"/>
                  </a:moveTo>
                  <a:cubicBezTo>
                    <a:pt x="337457" y="298492"/>
                    <a:pt x="674914" y="270371"/>
                    <a:pt x="870857" y="228642"/>
                  </a:cubicBezTo>
                  <a:cubicBezTo>
                    <a:pt x="1066800" y="186913"/>
                    <a:pt x="1057728" y="114342"/>
                    <a:pt x="1175657" y="76242"/>
                  </a:cubicBezTo>
                  <a:cubicBezTo>
                    <a:pt x="1293586" y="38142"/>
                    <a:pt x="1467758" y="1856"/>
                    <a:pt x="1578429" y="42"/>
                  </a:cubicBezTo>
                  <a:cubicBezTo>
                    <a:pt x="1689100" y="-1772"/>
                    <a:pt x="1792515" y="54470"/>
                    <a:pt x="1839686" y="65356"/>
                  </a:cubicBezTo>
                  <a:cubicBezTo>
                    <a:pt x="1886857" y="76242"/>
                    <a:pt x="1874157" y="70799"/>
                    <a:pt x="1861457" y="6535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E006E6-3DCF-4410-B685-70679F363A5D}"/>
                </a:ext>
              </a:extLst>
            </p:cNvPr>
            <p:cNvSpPr/>
            <p:nvPr/>
          </p:nvSpPr>
          <p:spPr>
            <a:xfrm>
              <a:off x="1687286" y="4146821"/>
              <a:ext cx="2144485" cy="381636"/>
            </a:xfrm>
            <a:custGeom>
              <a:avLst/>
              <a:gdLst>
                <a:gd name="connsiteX0" fmla="*/ 0 w 2144485"/>
                <a:gd name="connsiteY0" fmla="*/ 11522 h 381636"/>
                <a:gd name="connsiteX1" fmla="*/ 587828 w 2144485"/>
                <a:gd name="connsiteY1" fmla="*/ 11522 h 381636"/>
                <a:gd name="connsiteX2" fmla="*/ 1012371 w 2144485"/>
                <a:gd name="connsiteY2" fmla="*/ 131265 h 381636"/>
                <a:gd name="connsiteX3" fmla="*/ 1621971 w 2144485"/>
                <a:gd name="connsiteY3" fmla="*/ 327208 h 381636"/>
                <a:gd name="connsiteX4" fmla="*/ 2144485 w 2144485"/>
                <a:gd name="connsiteY4" fmla="*/ 381636 h 38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4485" h="381636">
                  <a:moveTo>
                    <a:pt x="0" y="11522"/>
                  </a:moveTo>
                  <a:cubicBezTo>
                    <a:pt x="209550" y="1543"/>
                    <a:pt x="419100" y="-8435"/>
                    <a:pt x="587828" y="11522"/>
                  </a:cubicBezTo>
                  <a:cubicBezTo>
                    <a:pt x="756556" y="31479"/>
                    <a:pt x="840014" y="78651"/>
                    <a:pt x="1012371" y="131265"/>
                  </a:cubicBezTo>
                  <a:cubicBezTo>
                    <a:pt x="1184728" y="183879"/>
                    <a:pt x="1433285" y="285480"/>
                    <a:pt x="1621971" y="327208"/>
                  </a:cubicBezTo>
                  <a:cubicBezTo>
                    <a:pt x="1810657" y="368936"/>
                    <a:pt x="1977571" y="375286"/>
                    <a:pt x="2144485" y="38163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34BC7AB-3112-4843-8680-CF04DD0E7A1C}"/>
                </a:ext>
              </a:extLst>
            </p:cNvPr>
            <p:cNvSpPr/>
            <p:nvPr/>
          </p:nvSpPr>
          <p:spPr>
            <a:xfrm>
              <a:off x="1752600" y="3405467"/>
              <a:ext cx="1937657" cy="404533"/>
            </a:xfrm>
            <a:custGeom>
              <a:avLst/>
              <a:gdLst>
                <a:gd name="connsiteX0" fmla="*/ 0 w 1937657"/>
                <a:gd name="connsiteY0" fmla="*/ 404533 h 404533"/>
                <a:gd name="connsiteX1" fmla="*/ 620486 w 1937657"/>
                <a:gd name="connsiteY1" fmla="*/ 241248 h 404533"/>
                <a:gd name="connsiteX2" fmla="*/ 1132114 w 1937657"/>
                <a:gd name="connsiteY2" fmla="*/ 45305 h 404533"/>
                <a:gd name="connsiteX3" fmla="*/ 1621971 w 1937657"/>
                <a:gd name="connsiteY3" fmla="*/ 1762 h 404533"/>
                <a:gd name="connsiteX4" fmla="*/ 1937657 w 1937657"/>
                <a:gd name="connsiteY4" fmla="*/ 12648 h 4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657" h="404533">
                  <a:moveTo>
                    <a:pt x="0" y="404533"/>
                  </a:moveTo>
                  <a:cubicBezTo>
                    <a:pt x="215900" y="352826"/>
                    <a:pt x="431800" y="301119"/>
                    <a:pt x="620486" y="241248"/>
                  </a:cubicBezTo>
                  <a:cubicBezTo>
                    <a:pt x="809172" y="181377"/>
                    <a:pt x="965200" y="85219"/>
                    <a:pt x="1132114" y="45305"/>
                  </a:cubicBezTo>
                  <a:cubicBezTo>
                    <a:pt x="1299028" y="5391"/>
                    <a:pt x="1487714" y="7205"/>
                    <a:pt x="1621971" y="1762"/>
                  </a:cubicBezTo>
                  <a:cubicBezTo>
                    <a:pt x="1756228" y="-3681"/>
                    <a:pt x="1846942" y="4483"/>
                    <a:pt x="1937657" y="126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7EAEBB7-F37F-45E8-8297-68AEDA631B53}"/>
                </a:ext>
              </a:extLst>
            </p:cNvPr>
            <p:cNvSpPr/>
            <p:nvPr/>
          </p:nvSpPr>
          <p:spPr>
            <a:xfrm>
              <a:off x="1817914" y="4288971"/>
              <a:ext cx="1828800" cy="437112"/>
            </a:xfrm>
            <a:custGeom>
              <a:avLst/>
              <a:gdLst>
                <a:gd name="connsiteX0" fmla="*/ 0 w 1828800"/>
                <a:gd name="connsiteY0" fmla="*/ 0 h 437112"/>
                <a:gd name="connsiteX1" fmla="*/ 478972 w 1828800"/>
                <a:gd name="connsiteY1" fmla="*/ 76200 h 437112"/>
                <a:gd name="connsiteX2" fmla="*/ 1066800 w 1828800"/>
                <a:gd name="connsiteY2" fmla="*/ 293915 h 437112"/>
                <a:gd name="connsiteX3" fmla="*/ 1524000 w 1828800"/>
                <a:gd name="connsiteY3" fmla="*/ 424543 h 437112"/>
                <a:gd name="connsiteX4" fmla="*/ 1828800 w 1828800"/>
                <a:gd name="connsiteY4" fmla="*/ 424543 h 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437112">
                  <a:moveTo>
                    <a:pt x="0" y="0"/>
                  </a:moveTo>
                  <a:cubicBezTo>
                    <a:pt x="150586" y="13607"/>
                    <a:pt x="301172" y="27214"/>
                    <a:pt x="478972" y="76200"/>
                  </a:cubicBezTo>
                  <a:cubicBezTo>
                    <a:pt x="656772" y="125186"/>
                    <a:pt x="892629" y="235858"/>
                    <a:pt x="1066800" y="293915"/>
                  </a:cubicBezTo>
                  <a:cubicBezTo>
                    <a:pt x="1240971" y="351972"/>
                    <a:pt x="1397000" y="402772"/>
                    <a:pt x="1524000" y="424543"/>
                  </a:cubicBezTo>
                  <a:cubicBezTo>
                    <a:pt x="1651000" y="446314"/>
                    <a:pt x="1739900" y="435428"/>
                    <a:pt x="1828800" y="42454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237BE7-882A-42FA-B530-741C319DBF88}"/>
              </a:ext>
            </a:extLst>
          </p:cNvPr>
          <p:cNvGrpSpPr/>
          <p:nvPr/>
        </p:nvGrpSpPr>
        <p:grpSpPr>
          <a:xfrm>
            <a:off x="388792" y="1511655"/>
            <a:ext cx="6557823" cy="1613966"/>
            <a:chOff x="388792" y="1511655"/>
            <a:chExt cx="6557823" cy="161396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42E5BD-7B8D-42F1-85EE-2B5D50445F25}"/>
                </a:ext>
              </a:extLst>
            </p:cNvPr>
            <p:cNvSpPr txBox="1"/>
            <p:nvPr/>
          </p:nvSpPr>
          <p:spPr>
            <a:xfrm>
              <a:off x="388792" y="1511655"/>
              <a:ext cx="65578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Run hydrologic model (VIC)</a:t>
              </a:r>
            </a:p>
            <a:p>
              <a:pPr algn="ctr"/>
              <a:r>
                <a:rPr lang="en-US" sz="2000" b="1" dirty="0">
                  <a:sym typeface="Wingdings" pitchFamily="2" charset="2"/>
                </a:rPr>
                <a:t>with perturbation on meteorological </a:t>
              </a:r>
              <a:r>
                <a:rPr lang="en-US" sz="2000" b="1" dirty="0" err="1">
                  <a:sym typeface="Wingdings" pitchFamily="2" charset="2"/>
                </a:rPr>
                <a:t>forcings</a:t>
              </a:r>
              <a:r>
                <a:rPr lang="en-US" sz="2000" b="1" dirty="0">
                  <a:sym typeface="Wingdings" pitchFamily="2" charset="2"/>
                </a:rPr>
                <a:t> and SM states</a:t>
              </a:r>
            </a:p>
          </p:txBody>
        </p:sp>
        <p:cxnSp>
          <p:nvCxnSpPr>
            <p:cNvPr id="40" name="直接箭头连接符 19">
              <a:extLst>
                <a:ext uri="{FF2B5EF4-FFF2-40B4-BE49-F238E27FC236}">
                  <a16:creationId xmlns:a16="http://schemas.microsoft.com/office/drawing/2014/main" id="{A19681A1-1460-49CA-AF8E-D8E4AABE59B2}"/>
                </a:ext>
              </a:extLst>
            </p:cNvPr>
            <p:cNvCxnSpPr>
              <a:cxnSpLocks/>
            </p:cNvCxnSpPr>
            <p:nvPr/>
          </p:nvCxnSpPr>
          <p:spPr>
            <a:xfrm>
              <a:off x="2379790" y="2319130"/>
              <a:ext cx="0" cy="806491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7AD36D-6827-4867-8E44-FEF43D67DAFB}"/>
              </a:ext>
            </a:extLst>
          </p:cNvPr>
          <p:cNvGrpSpPr/>
          <p:nvPr/>
        </p:nvGrpSpPr>
        <p:grpSpPr>
          <a:xfrm>
            <a:off x="1140578" y="2256856"/>
            <a:ext cx="2665014" cy="369440"/>
            <a:chOff x="1140578" y="2256856"/>
            <a:chExt cx="2665014" cy="3694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8CEB60-6B60-4B2A-B43D-69D1113F1AE9}"/>
                </a:ext>
              </a:extLst>
            </p:cNvPr>
            <p:cNvSpPr txBox="1"/>
            <p:nvPr/>
          </p:nvSpPr>
          <p:spPr>
            <a:xfrm>
              <a:off x="1140578" y="2256964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F3F594-7508-432D-B0B6-13080D34D188}"/>
                </a:ext>
              </a:extLst>
            </p:cNvPr>
            <p:cNvSpPr txBox="1"/>
            <p:nvPr/>
          </p:nvSpPr>
          <p:spPr>
            <a:xfrm>
              <a:off x="3097834" y="2256856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2</a:t>
              </a: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5ADBF15B-2CE3-4EA8-951F-17161C4C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9" y="24604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Soil moisture assimilation</a:t>
            </a:r>
            <a:br>
              <a:rPr lang="en-US" sz="3200" dirty="0"/>
            </a:br>
            <a:r>
              <a:rPr lang="nn-NO" sz="3200" dirty="0"/>
              <a:t>Ensemble Kalman filter (EnKF) method</a:t>
            </a:r>
            <a:endParaRPr lang="en-US" sz="32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42B7AB5-6EFD-429B-9E7F-EF5062F9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480" y="99603"/>
            <a:ext cx="3891280" cy="18643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6371DD-C58F-4823-8D10-5200FC96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182950-C921-4497-A2CD-BD86B6D7129B}"/>
              </a:ext>
            </a:extLst>
          </p:cNvPr>
          <p:cNvGrpSpPr/>
          <p:nvPr/>
        </p:nvGrpSpPr>
        <p:grpSpPr>
          <a:xfrm>
            <a:off x="3278969" y="3463554"/>
            <a:ext cx="443948" cy="808379"/>
            <a:chOff x="1419231" y="3631097"/>
            <a:chExt cx="523459" cy="9409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3C948F-BBAE-4676-A688-159E94A8935C}"/>
                </a:ext>
              </a:extLst>
            </p:cNvPr>
            <p:cNvSpPr/>
            <p:nvPr/>
          </p:nvSpPr>
          <p:spPr>
            <a:xfrm>
              <a:off x="1419231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7DA717-25CB-4E3E-9E7B-2D5DC2A3CBD4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ECC577-D4E3-4EA7-A227-1DCEDB5B03D8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711422-BAAD-4871-B110-63E28F77466B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2B2416-0ADF-4E8C-BFED-62EB00C5E4AF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5AB5FC-CAA2-4A37-8710-E28CC549C65A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58586E-3549-4076-BCE3-F8B12AB6678D}"/>
              </a:ext>
            </a:extLst>
          </p:cNvPr>
          <p:cNvGrpSpPr/>
          <p:nvPr/>
        </p:nvGrpSpPr>
        <p:grpSpPr>
          <a:xfrm>
            <a:off x="3159225" y="3125619"/>
            <a:ext cx="628220" cy="1619750"/>
            <a:chOff x="3384511" y="3284644"/>
            <a:chExt cx="628220" cy="161975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314092-E31F-461E-8ADA-783025AEDE4B}"/>
                </a:ext>
              </a:extLst>
            </p:cNvPr>
            <p:cNvSpPr/>
            <p:nvPr/>
          </p:nvSpPr>
          <p:spPr>
            <a:xfrm>
              <a:off x="3384511" y="3284644"/>
              <a:ext cx="628220" cy="161975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D1BBDC9-B3A8-43B5-A502-FF71D715BC41}"/>
                </a:ext>
              </a:extLst>
            </p:cNvPr>
            <p:cNvGrpSpPr/>
            <p:nvPr/>
          </p:nvGrpSpPr>
          <p:grpSpPr>
            <a:xfrm>
              <a:off x="3486331" y="3401138"/>
              <a:ext cx="406659" cy="1363926"/>
              <a:chOff x="4560339" y="4345612"/>
              <a:chExt cx="406659" cy="136392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017A12A-2273-4648-8473-954983A12A0A}"/>
                  </a:ext>
                </a:extLst>
              </p:cNvPr>
              <p:cNvSpPr/>
              <p:nvPr/>
            </p:nvSpPr>
            <p:spPr>
              <a:xfrm>
                <a:off x="4720125" y="434561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24BA1FE-DE8A-40A7-B379-C6605D33976C}"/>
                  </a:ext>
                </a:extLst>
              </p:cNvPr>
              <p:cNvSpPr/>
              <p:nvPr/>
            </p:nvSpPr>
            <p:spPr>
              <a:xfrm>
                <a:off x="4742293" y="4872704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99999BF-79BD-4220-A777-A056383301C3}"/>
                  </a:ext>
                </a:extLst>
              </p:cNvPr>
              <p:cNvSpPr/>
              <p:nvPr/>
            </p:nvSpPr>
            <p:spPr>
              <a:xfrm>
                <a:off x="4560339" y="4561135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F9DF09E-DBCF-41D6-B68D-C8DE146E075E}"/>
                  </a:ext>
                </a:extLst>
              </p:cNvPr>
              <p:cNvSpPr/>
              <p:nvPr/>
            </p:nvSpPr>
            <p:spPr>
              <a:xfrm>
                <a:off x="4854606" y="5413658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655FE8F-CF2D-4781-A09B-3600E959616F}"/>
                  </a:ext>
                </a:extLst>
              </p:cNvPr>
              <p:cNvSpPr/>
              <p:nvPr/>
            </p:nvSpPr>
            <p:spPr>
              <a:xfrm>
                <a:off x="4677814" y="559568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097F7-BD89-458E-88F9-8EF52AD96E1A}"/>
              </a:ext>
            </a:extLst>
          </p:cNvPr>
          <p:cNvGrpSpPr/>
          <p:nvPr/>
        </p:nvGrpSpPr>
        <p:grpSpPr>
          <a:xfrm>
            <a:off x="1297770" y="3478871"/>
            <a:ext cx="443948" cy="808379"/>
            <a:chOff x="1457739" y="3631097"/>
            <a:chExt cx="523459" cy="94090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1B8514-D801-419A-9FBD-8A6D1452C476}"/>
                </a:ext>
              </a:extLst>
            </p:cNvPr>
            <p:cNvSpPr/>
            <p:nvPr/>
          </p:nvSpPr>
          <p:spPr>
            <a:xfrm>
              <a:off x="1457739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CFD57A-CBCA-4F42-801F-286A6F4D7508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2FA0C77-8D93-4D81-AA07-ADC4386B8C8E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F9CC136-F8DE-466F-8865-F9C32E6AA6E1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C0A064-F33B-449E-BF2D-4E9FF044DD13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7BC5A90-B40C-433D-9832-7F9F5760B807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8D0C19-B994-477C-BA9A-C61A04CE82D9}"/>
              </a:ext>
            </a:extLst>
          </p:cNvPr>
          <p:cNvGrpSpPr/>
          <p:nvPr/>
        </p:nvGrpSpPr>
        <p:grpSpPr>
          <a:xfrm>
            <a:off x="1462000" y="3246442"/>
            <a:ext cx="2144485" cy="1320616"/>
            <a:chOff x="1687286" y="3405467"/>
            <a:chExt cx="2144485" cy="13206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2023805-6038-4554-AF32-800DECE03F0D}"/>
                </a:ext>
              </a:extLst>
            </p:cNvPr>
            <p:cNvSpPr/>
            <p:nvPr/>
          </p:nvSpPr>
          <p:spPr>
            <a:xfrm>
              <a:off x="1861457" y="3886081"/>
              <a:ext cx="1914990" cy="135616"/>
            </a:xfrm>
            <a:custGeom>
              <a:avLst/>
              <a:gdLst>
                <a:gd name="connsiteX0" fmla="*/ 0 w 1914990"/>
                <a:gd name="connsiteY0" fmla="*/ 130748 h 135616"/>
                <a:gd name="connsiteX1" fmla="*/ 261257 w 1914990"/>
                <a:gd name="connsiteY1" fmla="*/ 119862 h 135616"/>
                <a:gd name="connsiteX2" fmla="*/ 1219200 w 1914990"/>
                <a:gd name="connsiteY2" fmla="*/ 119 h 135616"/>
                <a:gd name="connsiteX3" fmla="*/ 1850572 w 1914990"/>
                <a:gd name="connsiteY3" fmla="*/ 98090 h 135616"/>
                <a:gd name="connsiteX4" fmla="*/ 1861457 w 1914990"/>
                <a:gd name="connsiteY4" fmla="*/ 130748 h 13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90" h="135616">
                  <a:moveTo>
                    <a:pt x="0" y="130748"/>
                  </a:moveTo>
                  <a:cubicBezTo>
                    <a:pt x="29028" y="136191"/>
                    <a:pt x="58057" y="141634"/>
                    <a:pt x="261257" y="119862"/>
                  </a:cubicBezTo>
                  <a:cubicBezTo>
                    <a:pt x="464457" y="98090"/>
                    <a:pt x="954314" y="3748"/>
                    <a:pt x="1219200" y="119"/>
                  </a:cubicBezTo>
                  <a:cubicBezTo>
                    <a:pt x="1484086" y="-3510"/>
                    <a:pt x="1743529" y="76319"/>
                    <a:pt x="1850572" y="98090"/>
                  </a:cubicBezTo>
                  <a:cubicBezTo>
                    <a:pt x="1957615" y="119861"/>
                    <a:pt x="1909536" y="125304"/>
                    <a:pt x="1861457" y="1307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1082B33-F0B6-47C1-94B7-A351DDC5AEF1}"/>
                </a:ext>
              </a:extLst>
            </p:cNvPr>
            <p:cNvSpPr/>
            <p:nvPr/>
          </p:nvSpPr>
          <p:spPr>
            <a:xfrm>
              <a:off x="1689701" y="3614015"/>
              <a:ext cx="1848968" cy="311917"/>
            </a:xfrm>
            <a:custGeom>
              <a:avLst/>
              <a:gdLst>
                <a:gd name="connsiteX0" fmla="*/ 0 w 1873155"/>
                <a:gd name="connsiteY0" fmla="*/ 326614 h 326614"/>
                <a:gd name="connsiteX1" fmla="*/ 870857 w 1873155"/>
                <a:gd name="connsiteY1" fmla="*/ 228642 h 326614"/>
                <a:gd name="connsiteX2" fmla="*/ 1175657 w 1873155"/>
                <a:gd name="connsiteY2" fmla="*/ 76242 h 326614"/>
                <a:gd name="connsiteX3" fmla="*/ 1578429 w 1873155"/>
                <a:gd name="connsiteY3" fmla="*/ 42 h 326614"/>
                <a:gd name="connsiteX4" fmla="*/ 1839686 w 1873155"/>
                <a:gd name="connsiteY4" fmla="*/ 65356 h 326614"/>
                <a:gd name="connsiteX5" fmla="*/ 1861457 w 1873155"/>
                <a:gd name="connsiteY5" fmla="*/ 65356 h 32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3155" h="326614">
                  <a:moveTo>
                    <a:pt x="0" y="326614"/>
                  </a:moveTo>
                  <a:cubicBezTo>
                    <a:pt x="337457" y="298492"/>
                    <a:pt x="674914" y="270371"/>
                    <a:pt x="870857" y="228642"/>
                  </a:cubicBezTo>
                  <a:cubicBezTo>
                    <a:pt x="1066800" y="186913"/>
                    <a:pt x="1057728" y="114342"/>
                    <a:pt x="1175657" y="76242"/>
                  </a:cubicBezTo>
                  <a:cubicBezTo>
                    <a:pt x="1293586" y="38142"/>
                    <a:pt x="1467758" y="1856"/>
                    <a:pt x="1578429" y="42"/>
                  </a:cubicBezTo>
                  <a:cubicBezTo>
                    <a:pt x="1689100" y="-1772"/>
                    <a:pt x="1792515" y="54470"/>
                    <a:pt x="1839686" y="65356"/>
                  </a:cubicBezTo>
                  <a:cubicBezTo>
                    <a:pt x="1886857" y="76242"/>
                    <a:pt x="1874157" y="70799"/>
                    <a:pt x="1861457" y="6535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C02F32-0BB3-4E13-8CCA-B2544FCF38A3}"/>
                </a:ext>
              </a:extLst>
            </p:cNvPr>
            <p:cNvSpPr/>
            <p:nvPr/>
          </p:nvSpPr>
          <p:spPr>
            <a:xfrm>
              <a:off x="1687286" y="4146821"/>
              <a:ext cx="2144485" cy="381636"/>
            </a:xfrm>
            <a:custGeom>
              <a:avLst/>
              <a:gdLst>
                <a:gd name="connsiteX0" fmla="*/ 0 w 2144485"/>
                <a:gd name="connsiteY0" fmla="*/ 11522 h 381636"/>
                <a:gd name="connsiteX1" fmla="*/ 587828 w 2144485"/>
                <a:gd name="connsiteY1" fmla="*/ 11522 h 381636"/>
                <a:gd name="connsiteX2" fmla="*/ 1012371 w 2144485"/>
                <a:gd name="connsiteY2" fmla="*/ 131265 h 381636"/>
                <a:gd name="connsiteX3" fmla="*/ 1621971 w 2144485"/>
                <a:gd name="connsiteY3" fmla="*/ 327208 h 381636"/>
                <a:gd name="connsiteX4" fmla="*/ 2144485 w 2144485"/>
                <a:gd name="connsiteY4" fmla="*/ 381636 h 38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4485" h="381636">
                  <a:moveTo>
                    <a:pt x="0" y="11522"/>
                  </a:moveTo>
                  <a:cubicBezTo>
                    <a:pt x="209550" y="1543"/>
                    <a:pt x="419100" y="-8435"/>
                    <a:pt x="587828" y="11522"/>
                  </a:cubicBezTo>
                  <a:cubicBezTo>
                    <a:pt x="756556" y="31479"/>
                    <a:pt x="840014" y="78651"/>
                    <a:pt x="1012371" y="131265"/>
                  </a:cubicBezTo>
                  <a:cubicBezTo>
                    <a:pt x="1184728" y="183879"/>
                    <a:pt x="1433285" y="285480"/>
                    <a:pt x="1621971" y="327208"/>
                  </a:cubicBezTo>
                  <a:cubicBezTo>
                    <a:pt x="1810657" y="368936"/>
                    <a:pt x="1977571" y="375286"/>
                    <a:pt x="2144485" y="38163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4A58AE-0DF2-4391-8E0A-818C1C9517D2}"/>
                </a:ext>
              </a:extLst>
            </p:cNvPr>
            <p:cNvSpPr/>
            <p:nvPr/>
          </p:nvSpPr>
          <p:spPr>
            <a:xfrm>
              <a:off x="1752600" y="3405467"/>
              <a:ext cx="1937657" cy="404533"/>
            </a:xfrm>
            <a:custGeom>
              <a:avLst/>
              <a:gdLst>
                <a:gd name="connsiteX0" fmla="*/ 0 w 1937657"/>
                <a:gd name="connsiteY0" fmla="*/ 404533 h 404533"/>
                <a:gd name="connsiteX1" fmla="*/ 620486 w 1937657"/>
                <a:gd name="connsiteY1" fmla="*/ 241248 h 404533"/>
                <a:gd name="connsiteX2" fmla="*/ 1132114 w 1937657"/>
                <a:gd name="connsiteY2" fmla="*/ 45305 h 404533"/>
                <a:gd name="connsiteX3" fmla="*/ 1621971 w 1937657"/>
                <a:gd name="connsiteY3" fmla="*/ 1762 h 404533"/>
                <a:gd name="connsiteX4" fmla="*/ 1937657 w 1937657"/>
                <a:gd name="connsiteY4" fmla="*/ 12648 h 4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657" h="404533">
                  <a:moveTo>
                    <a:pt x="0" y="404533"/>
                  </a:moveTo>
                  <a:cubicBezTo>
                    <a:pt x="215900" y="352826"/>
                    <a:pt x="431800" y="301119"/>
                    <a:pt x="620486" y="241248"/>
                  </a:cubicBezTo>
                  <a:cubicBezTo>
                    <a:pt x="809172" y="181377"/>
                    <a:pt x="965200" y="85219"/>
                    <a:pt x="1132114" y="45305"/>
                  </a:cubicBezTo>
                  <a:cubicBezTo>
                    <a:pt x="1299028" y="5391"/>
                    <a:pt x="1487714" y="7205"/>
                    <a:pt x="1621971" y="1762"/>
                  </a:cubicBezTo>
                  <a:cubicBezTo>
                    <a:pt x="1756228" y="-3681"/>
                    <a:pt x="1846942" y="4483"/>
                    <a:pt x="1937657" y="126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AF564F-0FBB-49E5-A52D-EA4D0087813F}"/>
                </a:ext>
              </a:extLst>
            </p:cNvPr>
            <p:cNvSpPr/>
            <p:nvPr/>
          </p:nvSpPr>
          <p:spPr>
            <a:xfrm>
              <a:off x="1817914" y="4288971"/>
              <a:ext cx="1828800" cy="437112"/>
            </a:xfrm>
            <a:custGeom>
              <a:avLst/>
              <a:gdLst>
                <a:gd name="connsiteX0" fmla="*/ 0 w 1828800"/>
                <a:gd name="connsiteY0" fmla="*/ 0 h 437112"/>
                <a:gd name="connsiteX1" fmla="*/ 478972 w 1828800"/>
                <a:gd name="connsiteY1" fmla="*/ 76200 h 437112"/>
                <a:gd name="connsiteX2" fmla="*/ 1066800 w 1828800"/>
                <a:gd name="connsiteY2" fmla="*/ 293915 h 437112"/>
                <a:gd name="connsiteX3" fmla="*/ 1524000 w 1828800"/>
                <a:gd name="connsiteY3" fmla="*/ 424543 h 437112"/>
                <a:gd name="connsiteX4" fmla="*/ 1828800 w 1828800"/>
                <a:gd name="connsiteY4" fmla="*/ 424543 h 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437112">
                  <a:moveTo>
                    <a:pt x="0" y="0"/>
                  </a:moveTo>
                  <a:cubicBezTo>
                    <a:pt x="150586" y="13607"/>
                    <a:pt x="301172" y="27214"/>
                    <a:pt x="478972" y="76200"/>
                  </a:cubicBezTo>
                  <a:cubicBezTo>
                    <a:pt x="656772" y="125186"/>
                    <a:pt x="892629" y="235858"/>
                    <a:pt x="1066800" y="293915"/>
                  </a:cubicBezTo>
                  <a:cubicBezTo>
                    <a:pt x="1240971" y="351972"/>
                    <a:pt x="1397000" y="402772"/>
                    <a:pt x="1524000" y="424543"/>
                  </a:cubicBezTo>
                  <a:cubicBezTo>
                    <a:pt x="1651000" y="446314"/>
                    <a:pt x="1739900" y="435428"/>
                    <a:pt x="1828800" y="42454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4FB656-D2CA-43BF-B7FE-CB7A07C43268}"/>
              </a:ext>
            </a:extLst>
          </p:cNvPr>
          <p:cNvGrpSpPr/>
          <p:nvPr/>
        </p:nvGrpSpPr>
        <p:grpSpPr>
          <a:xfrm>
            <a:off x="388792" y="1511655"/>
            <a:ext cx="6557823" cy="1613966"/>
            <a:chOff x="388792" y="1511655"/>
            <a:chExt cx="6557823" cy="16139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6B2C26-A026-4A67-9C92-41D10E4A093D}"/>
                </a:ext>
              </a:extLst>
            </p:cNvPr>
            <p:cNvSpPr txBox="1"/>
            <p:nvPr/>
          </p:nvSpPr>
          <p:spPr>
            <a:xfrm>
              <a:off x="388792" y="1511655"/>
              <a:ext cx="65578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Run hydrologic model (VIC)</a:t>
              </a:r>
            </a:p>
            <a:p>
              <a:pPr algn="ctr"/>
              <a:r>
                <a:rPr lang="en-US" sz="2000" b="1" dirty="0">
                  <a:sym typeface="Wingdings" pitchFamily="2" charset="2"/>
                </a:rPr>
                <a:t>with perturbation on meteorological </a:t>
              </a:r>
              <a:r>
                <a:rPr lang="en-US" sz="2000" b="1" dirty="0" err="1">
                  <a:sym typeface="Wingdings" pitchFamily="2" charset="2"/>
                </a:rPr>
                <a:t>forcings</a:t>
              </a:r>
              <a:r>
                <a:rPr lang="en-US" sz="2000" b="1" dirty="0">
                  <a:sym typeface="Wingdings" pitchFamily="2" charset="2"/>
                </a:rPr>
                <a:t> and SM states</a:t>
              </a:r>
              <a:endParaRPr lang="en-US" sz="2000" b="1" dirty="0"/>
            </a:p>
          </p:txBody>
        </p:sp>
        <p:cxnSp>
          <p:nvCxnSpPr>
            <p:cNvPr id="44" name="直接箭头连接符 19">
              <a:extLst>
                <a:ext uri="{FF2B5EF4-FFF2-40B4-BE49-F238E27FC236}">
                  <a16:creationId xmlns:a16="http://schemas.microsoft.com/office/drawing/2014/main" id="{8B675E1E-E29A-4016-8423-3F71D01201B5}"/>
                </a:ext>
              </a:extLst>
            </p:cNvPr>
            <p:cNvCxnSpPr>
              <a:cxnSpLocks/>
            </p:cNvCxnSpPr>
            <p:nvPr/>
          </p:nvCxnSpPr>
          <p:spPr>
            <a:xfrm>
              <a:off x="2379790" y="2319130"/>
              <a:ext cx="0" cy="806491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A93799-BD6C-4FB1-A592-EEFDB149006D}"/>
              </a:ext>
            </a:extLst>
          </p:cNvPr>
          <p:cNvGrpSpPr/>
          <p:nvPr/>
        </p:nvGrpSpPr>
        <p:grpSpPr>
          <a:xfrm>
            <a:off x="864057" y="4721378"/>
            <a:ext cx="3445564" cy="1915838"/>
            <a:chOff x="864057" y="4721378"/>
            <a:chExt cx="3445564" cy="1915838"/>
          </a:xfrm>
        </p:grpSpPr>
        <p:grpSp>
          <p:nvGrpSpPr>
            <p:cNvPr id="46" name="组合 56">
              <a:extLst>
                <a:ext uri="{FF2B5EF4-FFF2-40B4-BE49-F238E27FC236}">
                  <a16:creationId xmlns:a16="http://schemas.microsoft.com/office/drawing/2014/main" id="{788B3B46-3596-423B-A692-98A782859709}"/>
                </a:ext>
              </a:extLst>
            </p:cNvPr>
            <p:cNvGrpSpPr/>
            <p:nvPr/>
          </p:nvGrpSpPr>
          <p:grpSpPr>
            <a:xfrm>
              <a:off x="864057" y="4721378"/>
              <a:ext cx="3301682" cy="707886"/>
              <a:chOff x="1698946" y="3935560"/>
              <a:chExt cx="3301682" cy="70788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9DE821-BEA8-46C6-A33D-A54E8AC31BB3}"/>
                  </a:ext>
                </a:extLst>
              </p:cNvPr>
              <p:cNvSpPr txBox="1"/>
              <p:nvPr/>
            </p:nvSpPr>
            <p:spPr>
              <a:xfrm>
                <a:off x="1698946" y="3935560"/>
                <a:ext cx="1285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SM state ensemble</a:t>
                </a:r>
              </a:p>
            </p:txBody>
          </p:sp>
          <p:cxnSp>
            <p:nvCxnSpPr>
              <p:cNvPr id="50" name="直接箭头连接符 42">
                <a:extLst>
                  <a:ext uri="{FF2B5EF4-FFF2-40B4-BE49-F238E27FC236}">
                    <a16:creationId xmlns:a16="http://schemas.microsoft.com/office/drawing/2014/main" id="{404F5456-2764-46A9-8200-E619CA094DDC}"/>
                  </a:ext>
                </a:extLst>
              </p:cNvPr>
              <p:cNvCxnSpPr>
                <a:stCxn id="49" idx="3"/>
                <a:endCxn id="51" idx="1"/>
              </p:cNvCxnSpPr>
              <p:nvPr/>
            </p:nvCxnSpPr>
            <p:spPr>
              <a:xfrm>
                <a:off x="2984830" y="4289503"/>
                <a:ext cx="80135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35106E-4A42-421F-B9C3-EF0EF98693CD}"/>
                  </a:ext>
                </a:extLst>
              </p:cNvPr>
              <p:cNvSpPr txBox="1"/>
              <p:nvPr/>
            </p:nvSpPr>
            <p:spPr>
              <a:xfrm>
                <a:off x="3786182" y="3935560"/>
                <a:ext cx="12144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Update SM states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4AA347-54A1-4C05-A6C6-13CCDAC0E25C}"/>
                </a:ext>
              </a:extLst>
            </p:cNvPr>
            <p:cNvSpPr txBox="1"/>
            <p:nvPr/>
          </p:nvSpPr>
          <p:spPr>
            <a:xfrm>
              <a:off x="2808417" y="5929330"/>
              <a:ext cx="1501204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/>
              </a:lvl1pPr>
            </a:lstStyle>
            <a:p>
              <a:r>
                <a:rPr lang="en-US" dirty="0"/>
                <a:t>Measured surface SM</a:t>
              </a:r>
            </a:p>
          </p:txBody>
        </p:sp>
        <p:cxnSp>
          <p:nvCxnSpPr>
            <p:cNvPr id="48" name="直接箭头连接符 59">
              <a:extLst>
                <a:ext uri="{FF2B5EF4-FFF2-40B4-BE49-F238E27FC236}">
                  <a16:creationId xmlns:a16="http://schemas.microsoft.com/office/drawing/2014/main" id="{ADFFBF6C-34D9-4AA9-81AE-4DBFA8186331}"/>
                </a:ext>
              </a:extLst>
            </p:cNvPr>
            <p:cNvCxnSpPr>
              <a:stCxn id="47" idx="0"/>
            </p:cNvCxnSpPr>
            <p:nvPr/>
          </p:nvCxnSpPr>
          <p:spPr>
            <a:xfrm rot="16200000" flipV="1">
              <a:off x="3273770" y="5679297"/>
              <a:ext cx="50006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50C38C-F614-4C0F-AD69-836B2F944031}"/>
              </a:ext>
            </a:extLst>
          </p:cNvPr>
          <p:cNvGrpSpPr/>
          <p:nvPr/>
        </p:nvGrpSpPr>
        <p:grpSpPr>
          <a:xfrm>
            <a:off x="1140578" y="2256856"/>
            <a:ext cx="2665014" cy="369440"/>
            <a:chOff x="1140578" y="2256856"/>
            <a:chExt cx="2665014" cy="36944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B19BBF-F0B8-42D8-8C8F-BA393C3ABD37}"/>
                </a:ext>
              </a:extLst>
            </p:cNvPr>
            <p:cNvSpPr txBox="1"/>
            <p:nvPr/>
          </p:nvSpPr>
          <p:spPr>
            <a:xfrm>
              <a:off x="1140578" y="2256964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7F516E-C798-426F-A2B0-D94EE3DD027D}"/>
                </a:ext>
              </a:extLst>
            </p:cNvPr>
            <p:cNvSpPr txBox="1"/>
            <p:nvPr/>
          </p:nvSpPr>
          <p:spPr>
            <a:xfrm>
              <a:off x="3097834" y="2256856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2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4FECCC7-FE2C-4668-9930-5FBABCD8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9" y="24604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Soil moisture assimilation</a:t>
            </a:r>
            <a:br>
              <a:rPr lang="en-US" sz="3200" dirty="0"/>
            </a:br>
            <a:r>
              <a:rPr lang="nn-NO" sz="3200" dirty="0"/>
              <a:t>Ensemble Kalman filter (EnKF) method</a:t>
            </a:r>
            <a:endParaRPr lang="en-US" sz="32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3D1854F-FBAE-486D-8ECC-E0E37C11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480" y="99603"/>
            <a:ext cx="3891280" cy="18643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470BA9-F6DC-4AF4-B93A-607BE97D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60E4C32-25C3-4DEA-A9DD-57AF91FE731B}"/>
              </a:ext>
            </a:extLst>
          </p:cNvPr>
          <p:cNvGrpSpPr/>
          <p:nvPr/>
        </p:nvGrpSpPr>
        <p:grpSpPr>
          <a:xfrm>
            <a:off x="3278969" y="3463554"/>
            <a:ext cx="443948" cy="808379"/>
            <a:chOff x="1419231" y="3631097"/>
            <a:chExt cx="523459" cy="9409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23B0E9-0932-4893-9418-C3E6CB26B157}"/>
                </a:ext>
              </a:extLst>
            </p:cNvPr>
            <p:cNvSpPr/>
            <p:nvPr/>
          </p:nvSpPr>
          <p:spPr>
            <a:xfrm>
              <a:off x="1419231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379B58-1AB9-4124-99FD-2D6D7B84F9AB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CD4A0E-EA43-4798-9C31-7DDB6D1785E1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DA578F-EBB5-4A11-B9DF-CF7039121BED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05FFD-22EF-4AE2-8793-95A92FEA5D71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29CB8E-C768-4768-9047-8FF715C09B4E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A4A960-F7EC-4D61-970E-D0201F1536BD}"/>
              </a:ext>
            </a:extLst>
          </p:cNvPr>
          <p:cNvGrpSpPr/>
          <p:nvPr/>
        </p:nvGrpSpPr>
        <p:grpSpPr>
          <a:xfrm>
            <a:off x="3159225" y="3125619"/>
            <a:ext cx="628220" cy="1619750"/>
            <a:chOff x="3384511" y="3284644"/>
            <a:chExt cx="628220" cy="161975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B23242-FB54-44C2-8ED1-E3215DC2318A}"/>
                </a:ext>
              </a:extLst>
            </p:cNvPr>
            <p:cNvSpPr/>
            <p:nvPr/>
          </p:nvSpPr>
          <p:spPr>
            <a:xfrm>
              <a:off x="3384511" y="3284644"/>
              <a:ext cx="628220" cy="161975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BB357E-1199-4BAF-A146-F7081618FEC6}"/>
                </a:ext>
              </a:extLst>
            </p:cNvPr>
            <p:cNvGrpSpPr/>
            <p:nvPr/>
          </p:nvGrpSpPr>
          <p:grpSpPr>
            <a:xfrm>
              <a:off x="3486331" y="3401138"/>
              <a:ext cx="406659" cy="1363926"/>
              <a:chOff x="4560339" y="4345612"/>
              <a:chExt cx="406659" cy="136392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D4CA2F5-5662-4ED6-BE9C-D3A335084C6D}"/>
                  </a:ext>
                </a:extLst>
              </p:cNvPr>
              <p:cNvSpPr/>
              <p:nvPr/>
            </p:nvSpPr>
            <p:spPr>
              <a:xfrm>
                <a:off x="4720125" y="434561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73A7154-9408-4422-84D3-8163C84C2C35}"/>
                  </a:ext>
                </a:extLst>
              </p:cNvPr>
              <p:cNvSpPr/>
              <p:nvPr/>
            </p:nvSpPr>
            <p:spPr>
              <a:xfrm>
                <a:off x="4742293" y="4872704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6E1F5F9-ADC4-421C-8923-49A671BA978B}"/>
                  </a:ext>
                </a:extLst>
              </p:cNvPr>
              <p:cNvSpPr/>
              <p:nvPr/>
            </p:nvSpPr>
            <p:spPr>
              <a:xfrm>
                <a:off x="4560339" y="4561135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8C9DAA5-3E6B-4EC0-92D8-9EAE5FEA19E3}"/>
                  </a:ext>
                </a:extLst>
              </p:cNvPr>
              <p:cNvSpPr/>
              <p:nvPr/>
            </p:nvSpPr>
            <p:spPr>
              <a:xfrm>
                <a:off x="4854606" y="5413658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DD870E0-2E69-442A-A2D7-6AC9FEBA568F}"/>
                  </a:ext>
                </a:extLst>
              </p:cNvPr>
              <p:cNvSpPr/>
              <p:nvPr/>
            </p:nvSpPr>
            <p:spPr>
              <a:xfrm>
                <a:off x="4677814" y="559568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2C311-973F-42AA-9B9D-B362F11A31AA}"/>
              </a:ext>
            </a:extLst>
          </p:cNvPr>
          <p:cNvGrpSpPr/>
          <p:nvPr/>
        </p:nvGrpSpPr>
        <p:grpSpPr>
          <a:xfrm>
            <a:off x="1297770" y="3478871"/>
            <a:ext cx="443948" cy="808379"/>
            <a:chOff x="1457739" y="3631097"/>
            <a:chExt cx="523459" cy="94090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D783F71-07B6-4C40-8A46-8FDADC478B6B}"/>
                </a:ext>
              </a:extLst>
            </p:cNvPr>
            <p:cNvSpPr/>
            <p:nvPr/>
          </p:nvSpPr>
          <p:spPr>
            <a:xfrm>
              <a:off x="1457739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0A2FCB-9542-4B6C-A5B3-2016734A0E31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0581E7-1E30-467D-B345-7B5A28E0C05D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197EE7-79FD-47BA-B7A9-AA5DB342F98E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6B2847-1ABF-462C-8BFD-0110B54AC16B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8CA0AE-54C0-4B2F-B4A8-652500435507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CCEE85-3AE4-428E-A8B5-31A086F07D38}"/>
              </a:ext>
            </a:extLst>
          </p:cNvPr>
          <p:cNvGrpSpPr/>
          <p:nvPr/>
        </p:nvGrpSpPr>
        <p:grpSpPr>
          <a:xfrm>
            <a:off x="1462000" y="3246442"/>
            <a:ext cx="2144485" cy="1320616"/>
            <a:chOff x="1687286" y="3405467"/>
            <a:chExt cx="2144485" cy="13206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F600D6-831B-4425-B1C8-D3EFCA99351B}"/>
                </a:ext>
              </a:extLst>
            </p:cNvPr>
            <p:cNvSpPr/>
            <p:nvPr/>
          </p:nvSpPr>
          <p:spPr>
            <a:xfrm>
              <a:off x="1861457" y="3886081"/>
              <a:ext cx="1914990" cy="135616"/>
            </a:xfrm>
            <a:custGeom>
              <a:avLst/>
              <a:gdLst>
                <a:gd name="connsiteX0" fmla="*/ 0 w 1914990"/>
                <a:gd name="connsiteY0" fmla="*/ 130748 h 135616"/>
                <a:gd name="connsiteX1" fmla="*/ 261257 w 1914990"/>
                <a:gd name="connsiteY1" fmla="*/ 119862 h 135616"/>
                <a:gd name="connsiteX2" fmla="*/ 1219200 w 1914990"/>
                <a:gd name="connsiteY2" fmla="*/ 119 h 135616"/>
                <a:gd name="connsiteX3" fmla="*/ 1850572 w 1914990"/>
                <a:gd name="connsiteY3" fmla="*/ 98090 h 135616"/>
                <a:gd name="connsiteX4" fmla="*/ 1861457 w 1914990"/>
                <a:gd name="connsiteY4" fmla="*/ 130748 h 13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90" h="135616">
                  <a:moveTo>
                    <a:pt x="0" y="130748"/>
                  </a:moveTo>
                  <a:cubicBezTo>
                    <a:pt x="29028" y="136191"/>
                    <a:pt x="58057" y="141634"/>
                    <a:pt x="261257" y="119862"/>
                  </a:cubicBezTo>
                  <a:cubicBezTo>
                    <a:pt x="464457" y="98090"/>
                    <a:pt x="954314" y="3748"/>
                    <a:pt x="1219200" y="119"/>
                  </a:cubicBezTo>
                  <a:cubicBezTo>
                    <a:pt x="1484086" y="-3510"/>
                    <a:pt x="1743529" y="76319"/>
                    <a:pt x="1850572" y="98090"/>
                  </a:cubicBezTo>
                  <a:cubicBezTo>
                    <a:pt x="1957615" y="119861"/>
                    <a:pt x="1909536" y="125304"/>
                    <a:pt x="1861457" y="1307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5C489F0-45EA-47CE-8F77-87B72E41188A}"/>
                </a:ext>
              </a:extLst>
            </p:cNvPr>
            <p:cNvSpPr/>
            <p:nvPr/>
          </p:nvSpPr>
          <p:spPr>
            <a:xfrm>
              <a:off x="1689701" y="3614015"/>
              <a:ext cx="1848968" cy="311917"/>
            </a:xfrm>
            <a:custGeom>
              <a:avLst/>
              <a:gdLst>
                <a:gd name="connsiteX0" fmla="*/ 0 w 1873155"/>
                <a:gd name="connsiteY0" fmla="*/ 326614 h 326614"/>
                <a:gd name="connsiteX1" fmla="*/ 870857 w 1873155"/>
                <a:gd name="connsiteY1" fmla="*/ 228642 h 326614"/>
                <a:gd name="connsiteX2" fmla="*/ 1175657 w 1873155"/>
                <a:gd name="connsiteY2" fmla="*/ 76242 h 326614"/>
                <a:gd name="connsiteX3" fmla="*/ 1578429 w 1873155"/>
                <a:gd name="connsiteY3" fmla="*/ 42 h 326614"/>
                <a:gd name="connsiteX4" fmla="*/ 1839686 w 1873155"/>
                <a:gd name="connsiteY4" fmla="*/ 65356 h 326614"/>
                <a:gd name="connsiteX5" fmla="*/ 1861457 w 1873155"/>
                <a:gd name="connsiteY5" fmla="*/ 65356 h 32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3155" h="326614">
                  <a:moveTo>
                    <a:pt x="0" y="326614"/>
                  </a:moveTo>
                  <a:cubicBezTo>
                    <a:pt x="337457" y="298492"/>
                    <a:pt x="674914" y="270371"/>
                    <a:pt x="870857" y="228642"/>
                  </a:cubicBezTo>
                  <a:cubicBezTo>
                    <a:pt x="1066800" y="186913"/>
                    <a:pt x="1057728" y="114342"/>
                    <a:pt x="1175657" y="76242"/>
                  </a:cubicBezTo>
                  <a:cubicBezTo>
                    <a:pt x="1293586" y="38142"/>
                    <a:pt x="1467758" y="1856"/>
                    <a:pt x="1578429" y="42"/>
                  </a:cubicBezTo>
                  <a:cubicBezTo>
                    <a:pt x="1689100" y="-1772"/>
                    <a:pt x="1792515" y="54470"/>
                    <a:pt x="1839686" y="65356"/>
                  </a:cubicBezTo>
                  <a:cubicBezTo>
                    <a:pt x="1886857" y="76242"/>
                    <a:pt x="1874157" y="70799"/>
                    <a:pt x="1861457" y="6535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D203D4-F4C3-46CE-B513-5095D3FA5F2F}"/>
                </a:ext>
              </a:extLst>
            </p:cNvPr>
            <p:cNvSpPr/>
            <p:nvPr/>
          </p:nvSpPr>
          <p:spPr>
            <a:xfrm>
              <a:off x="1687286" y="4146821"/>
              <a:ext cx="2144485" cy="381636"/>
            </a:xfrm>
            <a:custGeom>
              <a:avLst/>
              <a:gdLst>
                <a:gd name="connsiteX0" fmla="*/ 0 w 2144485"/>
                <a:gd name="connsiteY0" fmla="*/ 11522 h 381636"/>
                <a:gd name="connsiteX1" fmla="*/ 587828 w 2144485"/>
                <a:gd name="connsiteY1" fmla="*/ 11522 h 381636"/>
                <a:gd name="connsiteX2" fmla="*/ 1012371 w 2144485"/>
                <a:gd name="connsiteY2" fmla="*/ 131265 h 381636"/>
                <a:gd name="connsiteX3" fmla="*/ 1621971 w 2144485"/>
                <a:gd name="connsiteY3" fmla="*/ 327208 h 381636"/>
                <a:gd name="connsiteX4" fmla="*/ 2144485 w 2144485"/>
                <a:gd name="connsiteY4" fmla="*/ 381636 h 38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4485" h="381636">
                  <a:moveTo>
                    <a:pt x="0" y="11522"/>
                  </a:moveTo>
                  <a:cubicBezTo>
                    <a:pt x="209550" y="1543"/>
                    <a:pt x="419100" y="-8435"/>
                    <a:pt x="587828" y="11522"/>
                  </a:cubicBezTo>
                  <a:cubicBezTo>
                    <a:pt x="756556" y="31479"/>
                    <a:pt x="840014" y="78651"/>
                    <a:pt x="1012371" y="131265"/>
                  </a:cubicBezTo>
                  <a:cubicBezTo>
                    <a:pt x="1184728" y="183879"/>
                    <a:pt x="1433285" y="285480"/>
                    <a:pt x="1621971" y="327208"/>
                  </a:cubicBezTo>
                  <a:cubicBezTo>
                    <a:pt x="1810657" y="368936"/>
                    <a:pt x="1977571" y="375286"/>
                    <a:pt x="2144485" y="38163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D3D66F2-4A14-40F8-A624-256B32D8B05E}"/>
                </a:ext>
              </a:extLst>
            </p:cNvPr>
            <p:cNvSpPr/>
            <p:nvPr/>
          </p:nvSpPr>
          <p:spPr>
            <a:xfrm>
              <a:off x="1752600" y="3405467"/>
              <a:ext cx="1937657" cy="404533"/>
            </a:xfrm>
            <a:custGeom>
              <a:avLst/>
              <a:gdLst>
                <a:gd name="connsiteX0" fmla="*/ 0 w 1937657"/>
                <a:gd name="connsiteY0" fmla="*/ 404533 h 404533"/>
                <a:gd name="connsiteX1" fmla="*/ 620486 w 1937657"/>
                <a:gd name="connsiteY1" fmla="*/ 241248 h 404533"/>
                <a:gd name="connsiteX2" fmla="*/ 1132114 w 1937657"/>
                <a:gd name="connsiteY2" fmla="*/ 45305 h 404533"/>
                <a:gd name="connsiteX3" fmla="*/ 1621971 w 1937657"/>
                <a:gd name="connsiteY3" fmla="*/ 1762 h 404533"/>
                <a:gd name="connsiteX4" fmla="*/ 1937657 w 1937657"/>
                <a:gd name="connsiteY4" fmla="*/ 12648 h 4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657" h="404533">
                  <a:moveTo>
                    <a:pt x="0" y="404533"/>
                  </a:moveTo>
                  <a:cubicBezTo>
                    <a:pt x="215900" y="352826"/>
                    <a:pt x="431800" y="301119"/>
                    <a:pt x="620486" y="241248"/>
                  </a:cubicBezTo>
                  <a:cubicBezTo>
                    <a:pt x="809172" y="181377"/>
                    <a:pt x="965200" y="85219"/>
                    <a:pt x="1132114" y="45305"/>
                  </a:cubicBezTo>
                  <a:cubicBezTo>
                    <a:pt x="1299028" y="5391"/>
                    <a:pt x="1487714" y="7205"/>
                    <a:pt x="1621971" y="1762"/>
                  </a:cubicBezTo>
                  <a:cubicBezTo>
                    <a:pt x="1756228" y="-3681"/>
                    <a:pt x="1846942" y="4483"/>
                    <a:pt x="1937657" y="126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1A0100C-3FC8-42B4-9602-2370DD55DA36}"/>
                </a:ext>
              </a:extLst>
            </p:cNvPr>
            <p:cNvSpPr/>
            <p:nvPr/>
          </p:nvSpPr>
          <p:spPr>
            <a:xfrm>
              <a:off x="1817914" y="4288971"/>
              <a:ext cx="1828800" cy="437112"/>
            </a:xfrm>
            <a:custGeom>
              <a:avLst/>
              <a:gdLst>
                <a:gd name="connsiteX0" fmla="*/ 0 w 1828800"/>
                <a:gd name="connsiteY0" fmla="*/ 0 h 437112"/>
                <a:gd name="connsiteX1" fmla="*/ 478972 w 1828800"/>
                <a:gd name="connsiteY1" fmla="*/ 76200 h 437112"/>
                <a:gd name="connsiteX2" fmla="*/ 1066800 w 1828800"/>
                <a:gd name="connsiteY2" fmla="*/ 293915 h 437112"/>
                <a:gd name="connsiteX3" fmla="*/ 1524000 w 1828800"/>
                <a:gd name="connsiteY3" fmla="*/ 424543 h 437112"/>
                <a:gd name="connsiteX4" fmla="*/ 1828800 w 1828800"/>
                <a:gd name="connsiteY4" fmla="*/ 424543 h 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437112">
                  <a:moveTo>
                    <a:pt x="0" y="0"/>
                  </a:moveTo>
                  <a:cubicBezTo>
                    <a:pt x="150586" y="13607"/>
                    <a:pt x="301172" y="27214"/>
                    <a:pt x="478972" y="76200"/>
                  </a:cubicBezTo>
                  <a:cubicBezTo>
                    <a:pt x="656772" y="125186"/>
                    <a:pt x="892629" y="235858"/>
                    <a:pt x="1066800" y="293915"/>
                  </a:cubicBezTo>
                  <a:cubicBezTo>
                    <a:pt x="1240971" y="351972"/>
                    <a:pt x="1397000" y="402772"/>
                    <a:pt x="1524000" y="424543"/>
                  </a:cubicBezTo>
                  <a:cubicBezTo>
                    <a:pt x="1651000" y="446314"/>
                    <a:pt x="1739900" y="435428"/>
                    <a:pt x="1828800" y="42454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359EEE-C8DF-4D93-BE52-25A1A7CBD38C}"/>
              </a:ext>
            </a:extLst>
          </p:cNvPr>
          <p:cNvGrpSpPr/>
          <p:nvPr/>
        </p:nvGrpSpPr>
        <p:grpSpPr>
          <a:xfrm>
            <a:off x="5242494" y="2701751"/>
            <a:ext cx="628220" cy="1862298"/>
            <a:chOff x="3384511" y="3216267"/>
            <a:chExt cx="628220" cy="168812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2EC8F1-CA9D-4628-B9F5-731F9C05ACAD}"/>
                </a:ext>
              </a:extLst>
            </p:cNvPr>
            <p:cNvSpPr/>
            <p:nvPr/>
          </p:nvSpPr>
          <p:spPr>
            <a:xfrm>
              <a:off x="3384511" y="3216267"/>
              <a:ext cx="628220" cy="1688127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A3AD0A0-371E-4CC1-BC87-D8C9EC634236}"/>
                </a:ext>
              </a:extLst>
            </p:cNvPr>
            <p:cNvGrpSpPr/>
            <p:nvPr/>
          </p:nvGrpSpPr>
          <p:grpSpPr>
            <a:xfrm>
              <a:off x="3486331" y="3401138"/>
              <a:ext cx="406659" cy="1363926"/>
              <a:chOff x="4560339" y="4345612"/>
              <a:chExt cx="406659" cy="136392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FB713C9-F846-4DB9-BC21-DF932A5715CC}"/>
                  </a:ext>
                </a:extLst>
              </p:cNvPr>
              <p:cNvSpPr/>
              <p:nvPr/>
            </p:nvSpPr>
            <p:spPr>
              <a:xfrm>
                <a:off x="4720125" y="434561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0A64C75-FF61-47F7-9A95-DB6F90AEB9AA}"/>
                  </a:ext>
                </a:extLst>
              </p:cNvPr>
              <p:cNvSpPr/>
              <p:nvPr/>
            </p:nvSpPr>
            <p:spPr>
              <a:xfrm>
                <a:off x="4742293" y="4872704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4CA7C58-1AD9-47E9-80AC-B6899DC62C60}"/>
                  </a:ext>
                </a:extLst>
              </p:cNvPr>
              <p:cNvSpPr/>
              <p:nvPr/>
            </p:nvSpPr>
            <p:spPr>
              <a:xfrm>
                <a:off x="4560339" y="4561135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3C34650-E6D0-4E70-861F-8888F75B2497}"/>
                  </a:ext>
                </a:extLst>
              </p:cNvPr>
              <p:cNvSpPr/>
              <p:nvPr/>
            </p:nvSpPr>
            <p:spPr>
              <a:xfrm>
                <a:off x="4854606" y="5413658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A09D413-8F98-4CD1-BE4A-34CDF307772D}"/>
                  </a:ext>
                </a:extLst>
              </p:cNvPr>
              <p:cNvSpPr/>
              <p:nvPr/>
            </p:nvSpPr>
            <p:spPr>
              <a:xfrm>
                <a:off x="4677814" y="559568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40BBC4-52CF-4C42-A655-F06E7CECE232}"/>
              </a:ext>
            </a:extLst>
          </p:cNvPr>
          <p:cNvGrpSpPr/>
          <p:nvPr/>
        </p:nvGrpSpPr>
        <p:grpSpPr>
          <a:xfrm>
            <a:off x="3432314" y="2937478"/>
            <a:ext cx="2231571" cy="1399297"/>
            <a:chOff x="3657600" y="3096503"/>
            <a:chExt cx="2231571" cy="139929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940CA93-D52E-4E96-B153-69E53D207BDD}"/>
                </a:ext>
              </a:extLst>
            </p:cNvPr>
            <p:cNvSpPr/>
            <p:nvPr/>
          </p:nvSpPr>
          <p:spPr>
            <a:xfrm>
              <a:off x="3777343" y="3096503"/>
              <a:ext cx="2013857" cy="740095"/>
            </a:xfrm>
            <a:custGeom>
              <a:avLst/>
              <a:gdLst>
                <a:gd name="connsiteX0" fmla="*/ 0 w 2013857"/>
                <a:gd name="connsiteY0" fmla="*/ 724383 h 740095"/>
                <a:gd name="connsiteX1" fmla="*/ 359228 w 2013857"/>
                <a:gd name="connsiteY1" fmla="*/ 724383 h 740095"/>
                <a:gd name="connsiteX2" fmla="*/ 881743 w 2013857"/>
                <a:gd name="connsiteY2" fmla="*/ 561097 h 740095"/>
                <a:gd name="connsiteX3" fmla="*/ 1317171 w 2013857"/>
                <a:gd name="connsiteY3" fmla="*/ 223640 h 740095"/>
                <a:gd name="connsiteX4" fmla="*/ 1632857 w 2013857"/>
                <a:gd name="connsiteY4" fmla="*/ 27697 h 740095"/>
                <a:gd name="connsiteX5" fmla="*/ 2013857 w 2013857"/>
                <a:gd name="connsiteY5" fmla="*/ 5926 h 7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857" h="740095">
                  <a:moveTo>
                    <a:pt x="0" y="724383"/>
                  </a:moveTo>
                  <a:cubicBezTo>
                    <a:pt x="106135" y="737990"/>
                    <a:pt x="212271" y="751597"/>
                    <a:pt x="359228" y="724383"/>
                  </a:cubicBezTo>
                  <a:cubicBezTo>
                    <a:pt x="506185" y="697169"/>
                    <a:pt x="722086" y="644554"/>
                    <a:pt x="881743" y="561097"/>
                  </a:cubicBezTo>
                  <a:cubicBezTo>
                    <a:pt x="1041400" y="477640"/>
                    <a:pt x="1191985" y="312540"/>
                    <a:pt x="1317171" y="223640"/>
                  </a:cubicBezTo>
                  <a:cubicBezTo>
                    <a:pt x="1442357" y="134740"/>
                    <a:pt x="1516743" y="63983"/>
                    <a:pt x="1632857" y="27697"/>
                  </a:cubicBezTo>
                  <a:cubicBezTo>
                    <a:pt x="1748971" y="-8589"/>
                    <a:pt x="1881414" y="-1332"/>
                    <a:pt x="2013857" y="592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A4127A2-11E8-44DD-8221-1584BC51930C}"/>
                </a:ext>
              </a:extLst>
            </p:cNvPr>
            <p:cNvSpPr/>
            <p:nvPr/>
          </p:nvSpPr>
          <p:spPr>
            <a:xfrm>
              <a:off x="3657600" y="3374571"/>
              <a:ext cx="1937657" cy="518961"/>
            </a:xfrm>
            <a:custGeom>
              <a:avLst/>
              <a:gdLst>
                <a:gd name="connsiteX0" fmla="*/ 0 w 1937657"/>
                <a:gd name="connsiteY0" fmla="*/ 511629 h 518961"/>
                <a:gd name="connsiteX1" fmla="*/ 500743 w 1937657"/>
                <a:gd name="connsiteY1" fmla="*/ 511629 h 518961"/>
                <a:gd name="connsiteX2" fmla="*/ 1034143 w 1937657"/>
                <a:gd name="connsiteY2" fmla="*/ 435429 h 518961"/>
                <a:gd name="connsiteX3" fmla="*/ 1589314 w 1937657"/>
                <a:gd name="connsiteY3" fmla="*/ 152400 h 518961"/>
                <a:gd name="connsiteX4" fmla="*/ 1807029 w 1937657"/>
                <a:gd name="connsiteY4" fmla="*/ 65315 h 518961"/>
                <a:gd name="connsiteX5" fmla="*/ 1937657 w 1937657"/>
                <a:gd name="connsiteY5" fmla="*/ 0 h 51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7657" h="518961">
                  <a:moveTo>
                    <a:pt x="0" y="511629"/>
                  </a:moveTo>
                  <a:cubicBezTo>
                    <a:pt x="164193" y="517979"/>
                    <a:pt x="328386" y="524329"/>
                    <a:pt x="500743" y="511629"/>
                  </a:cubicBezTo>
                  <a:cubicBezTo>
                    <a:pt x="673100" y="498929"/>
                    <a:pt x="852715" y="495300"/>
                    <a:pt x="1034143" y="435429"/>
                  </a:cubicBezTo>
                  <a:cubicBezTo>
                    <a:pt x="1215571" y="375558"/>
                    <a:pt x="1460500" y="214086"/>
                    <a:pt x="1589314" y="152400"/>
                  </a:cubicBezTo>
                  <a:cubicBezTo>
                    <a:pt x="1718128" y="90714"/>
                    <a:pt x="1748972" y="90715"/>
                    <a:pt x="1807029" y="65315"/>
                  </a:cubicBezTo>
                  <a:cubicBezTo>
                    <a:pt x="1865086" y="39915"/>
                    <a:pt x="1901371" y="19957"/>
                    <a:pt x="1937657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A75AEF9-DB3A-4F7A-AC4D-1246E0E7C6F2}"/>
                </a:ext>
              </a:extLst>
            </p:cNvPr>
            <p:cNvSpPr/>
            <p:nvPr/>
          </p:nvSpPr>
          <p:spPr>
            <a:xfrm>
              <a:off x="3831771" y="3736307"/>
              <a:ext cx="1937658" cy="291407"/>
            </a:xfrm>
            <a:custGeom>
              <a:avLst/>
              <a:gdLst>
                <a:gd name="connsiteX0" fmla="*/ 0 w 1937658"/>
                <a:gd name="connsiteY0" fmla="*/ 291407 h 291407"/>
                <a:gd name="connsiteX1" fmla="*/ 707572 w 1937658"/>
                <a:gd name="connsiteY1" fmla="*/ 269636 h 291407"/>
                <a:gd name="connsiteX2" fmla="*/ 1164772 w 1937658"/>
                <a:gd name="connsiteY2" fmla="*/ 226093 h 291407"/>
                <a:gd name="connsiteX3" fmla="*/ 1534886 w 1937658"/>
                <a:gd name="connsiteY3" fmla="*/ 95464 h 291407"/>
                <a:gd name="connsiteX4" fmla="*/ 1807029 w 1937658"/>
                <a:gd name="connsiteY4" fmla="*/ 8379 h 291407"/>
                <a:gd name="connsiteX5" fmla="*/ 1937658 w 1937658"/>
                <a:gd name="connsiteY5" fmla="*/ 8379 h 29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7658" h="291407">
                  <a:moveTo>
                    <a:pt x="0" y="291407"/>
                  </a:moveTo>
                  <a:lnTo>
                    <a:pt x="707572" y="269636"/>
                  </a:lnTo>
                  <a:cubicBezTo>
                    <a:pt x="901701" y="258750"/>
                    <a:pt x="1026886" y="255122"/>
                    <a:pt x="1164772" y="226093"/>
                  </a:cubicBezTo>
                  <a:cubicBezTo>
                    <a:pt x="1302658" y="197064"/>
                    <a:pt x="1427843" y="131750"/>
                    <a:pt x="1534886" y="95464"/>
                  </a:cubicBezTo>
                  <a:cubicBezTo>
                    <a:pt x="1641929" y="59178"/>
                    <a:pt x="1739900" y="22893"/>
                    <a:pt x="1807029" y="8379"/>
                  </a:cubicBezTo>
                  <a:cubicBezTo>
                    <a:pt x="1874158" y="-6135"/>
                    <a:pt x="1905908" y="1122"/>
                    <a:pt x="1937658" y="837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523818C-7249-4B0D-B599-72C79EBEBF29}"/>
                </a:ext>
              </a:extLst>
            </p:cNvPr>
            <p:cNvSpPr/>
            <p:nvPr/>
          </p:nvSpPr>
          <p:spPr>
            <a:xfrm>
              <a:off x="3712029" y="4147457"/>
              <a:ext cx="2013857" cy="348343"/>
            </a:xfrm>
            <a:custGeom>
              <a:avLst/>
              <a:gdLst>
                <a:gd name="connsiteX0" fmla="*/ 0 w 2013857"/>
                <a:gd name="connsiteY0" fmla="*/ 0 h 348343"/>
                <a:gd name="connsiteX1" fmla="*/ 631371 w 2013857"/>
                <a:gd name="connsiteY1" fmla="*/ 32657 h 348343"/>
                <a:gd name="connsiteX2" fmla="*/ 1186542 w 2013857"/>
                <a:gd name="connsiteY2" fmla="*/ 152400 h 348343"/>
                <a:gd name="connsiteX3" fmla="*/ 1632857 w 2013857"/>
                <a:gd name="connsiteY3" fmla="*/ 272143 h 348343"/>
                <a:gd name="connsiteX4" fmla="*/ 2013857 w 2013857"/>
                <a:gd name="connsiteY4" fmla="*/ 348343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3857" h="348343">
                  <a:moveTo>
                    <a:pt x="0" y="0"/>
                  </a:moveTo>
                  <a:cubicBezTo>
                    <a:pt x="216807" y="3628"/>
                    <a:pt x="433614" y="7257"/>
                    <a:pt x="631371" y="32657"/>
                  </a:cubicBezTo>
                  <a:cubicBezTo>
                    <a:pt x="829128" y="58057"/>
                    <a:pt x="1019628" y="112486"/>
                    <a:pt x="1186542" y="152400"/>
                  </a:cubicBezTo>
                  <a:cubicBezTo>
                    <a:pt x="1353456" y="192314"/>
                    <a:pt x="1494971" y="239486"/>
                    <a:pt x="1632857" y="272143"/>
                  </a:cubicBezTo>
                  <a:cubicBezTo>
                    <a:pt x="1770743" y="304800"/>
                    <a:pt x="1892300" y="326571"/>
                    <a:pt x="2013857" y="34834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DA11C8-DD14-4FAB-9223-83F7657121A0}"/>
                </a:ext>
              </a:extLst>
            </p:cNvPr>
            <p:cNvSpPr/>
            <p:nvPr/>
          </p:nvSpPr>
          <p:spPr>
            <a:xfrm>
              <a:off x="3788229" y="4256314"/>
              <a:ext cx="2100942" cy="121591"/>
            </a:xfrm>
            <a:custGeom>
              <a:avLst/>
              <a:gdLst>
                <a:gd name="connsiteX0" fmla="*/ 0 w 2100942"/>
                <a:gd name="connsiteY0" fmla="*/ 0 h 121591"/>
                <a:gd name="connsiteX1" fmla="*/ 838200 w 2100942"/>
                <a:gd name="connsiteY1" fmla="*/ 108857 h 121591"/>
                <a:gd name="connsiteX2" fmla="*/ 1208314 w 2100942"/>
                <a:gd name="connsiteY2" fmla="*/ 108857 h 121591"/>
                <a:gd name="connsiteX3" fmla="*/ 1676400 w 2100942"/>
                <a:gd name="connsiteY3" fmla="*/ 119743 h 121591"/>
                <a:gd name="connsiteX4" fmla="*/ 2100942 w 2100942"/>
                <a:gd name="connsiteY4" fmla="*/ 65315 h 12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942" h="121591">
                  <a:moveTo>
                    <a:pt x="0" y="0"/>
                  </a:moveTo>
                  <a:cubicBezTo>
                    <a:pt x="318407" y="45357"/>
                    <a:pt x="636814" y="90714"/>
                    <a:pt x="838200" y="108857"/>
                  </a:cubicBezTo>
                  <a:cubicBezTo>
                    <a:pt x="1039586" y="127000"/>
                    <a:pt x="1068614" y="107043"/>
                    <a:pt x="1208314" y="108857"/>
                  </a:cubicBezTo>
                  <a:cubicBezTo>
                    <a:pt x="1348014" y="110671"/>
                    <a:pt x="1527629" y="127000"/>
                    <a:pt x="1676400" y="119743"/>
                  </a:cubicBezTo>
                  <a:cubicBezTo>
                    <a:pt x="1825171" y="112486"/>
                    <a:pt x="1963056" y="88900"/>
                    <a:pt x="2100942" y="65315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9D137D-34DB-417D-937B-BC518830AE52}"/>
              </a:ext>
            </a:extLst>
          </p:cNvPr>
          <p:cNvGrpSpPr/>
          <p:nvPr/>
        </p:nvGrpSpPr>
        <p:grpSpPr>
          <a:xfrm>
            <a:off x="388792" y="1511655"/>
            <a:ext cx="6557823" cy="1613966"/>
            <a:chOff x="388792" y="1511655"/>
            <a:chExt cx="6557823" cy="161396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E0CA21-FEE5-46C9-A7C0-8A9EC4E489FC}"/>
                </a:ext>
              </a:extLst>
            </p:cNvPr>
            <p:cNvGrpSpPr/>
            <p:nvPr/>
          </p:nvGrpSpPr>
          <p:grpSpPr>
            <a:xfrm>
              <a:off x="388792" y="1511655"/>
              <a:ext cx="6557823" cy="1613966"/>
              <a:chOff x="388792" y="1511655"/>
              <a:chExt cx="6557823" cy="1613966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8F85F2-B5A4-4068-A4B9-4FADBAED1808}"/>
                  </a:ext>
                </a:extLst>
              </p:cNvPr>
              <p:cNvSpPr txBox="1"/>
              <p:nvPr/>
            </p:nvSpPr>
            <p:spPr>
              <a:xfrm>
                <a:off x="388792" y="1511655"/>
                <a:ext cx="65578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Run hydrologic model (VIC)</a:t>
                </a:r>
              </a:p>
              <a:p>
                <a:pPr algn="ctr"/>
                <a:r>
                  <a:rPr lang="en-US" sz="2000" b="1" dirty="0">
                    <a:sym typeface="Wingdings" pitchFamily="2" charset="2"/>
                  </a:rPr>
                  <a:t>with perturbation on meteorological </a:t>
                </a:r>
                <a:r>
                  <a:rPr lang="en-US" sz="2000" b="1" dirty="0" err="1">
                    <a:sym typeface="Wingdings" pitchFamily="2" charset="2"/>
                  </a:rPr>
                  <a:t>forcings</a:t>
                </a:r>
                <a:r>
                  <a:rPr lang="en-US" sz="2000" b="1" dirty="0">
                    <a:sym typeface="Wingdings" pitchFamily="2" charset="2"/>
                  </a:rPr>
                  <a:t> and SM states</a:t>
                </a:r>
                <a:endParaRPr lang="en-US" sz="2000" b="1" dirty="0"/>
              </a:p>
            </p:txBody>
          </p:sp>
          <p:cxnSp>
            <p:nvCxnSpPr>
              <p:cNvPr id="60" name="直接箭头连接符 19">
                <a:extLst>
                  <a:ext uri="{FF2B5EF4-FFF2-40B4-BE49-F238E27FC236}">
                    <a16:creationId xmlns:a16="http://schemas.microsoft.com/office/drawing/2014/main" id="{6D3F4267-0124-4559-8954-120DDF7B9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790" y="2319130"/>
                <a:ext cx="0" cy="806491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箭头连接符 19">
              <a:extLst>
                <a:ext uri="{FF2B5EF4-FFF2-40B4-BE49-F238E27FC236}">
                  <a16:creationId xmlns:a16="http://schemas.microsoft.com/office/drawing/2014/main" id="{B1E92205-32C8-4099-B547-605014B3CC5F}"/>
                </a:ext>
              </a:extLst>
            </p:cNvPr>
            <p:cNvCxnSpPr>
              <a:cxnSpLocks/>
            </p:cNvCxnSpPr>
            <p:nvPr/>
          </p:nvCxnSpPr>
          <p:spPr>
            <a:xfrm>
              <a:off x="4505488" y="2319128"/>
              <a:ext cx="0" cy="806491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413B8D-DE3F-46EC-B705-B713A5444EDD}"/>
              </a:ext>
            </a:extLst>
          </p:cNvPr>
          <p:cNvGrpSpPr/>
          <p:nvPr/>
        </p:nvGrpSpPr>
        <p:grpSpPr>
          <a:xfrm>
            <a:off x="864057" y="4721378"/>
            <a:ext cx="4230376" cy="1915838"/>
            <a:chOff x="864057" y="4721378"/>
            <a:chExt cx="4230376" cy="1915838"/>
          </a:xfrm>
        </p:grpSpPr>
        <p:grpSp>
          <p:nvGrpSpPr>
            <p:cNvPr id="62" name="组合 56">
              <a:extLst>
                <a:ext uri="{FF2B5EF4-FFF2-40B4-BE49-F238E27FC236}">
                  <a16:creationId xmlns:a16="http://schemas.microsoft.com/office/drawing/2014/main" id="{BDFB0C61-A019-4C81-AFEF-4E12BCBE20B5}"/>
                </a:ext>
              </a:extLst>
            </p:cNvPr>
            <p:cNvGrpSpPr/>
            <p:nvPr/>
          </p:nvGrpSpPr>
          <p:grpSpPr>
            <a:xfrm>
              <a:off x="864057" y="4721378"/>
              <a:ext cx="4230376" cy="707886"/>
              <a:chOff x="1698946" y="3935560"/>
              <a:chExt cx="4230376" cy="70788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7256C2-40F7-4F86-862B-07AA0C930F96}"/>
                  </a:ext>
                </a:extLst>
              </p:cNvPr>
              <p:cNvSpPr txBox="1"/>
              <p:nvPr/>
            </p:nvSpPr>
            <p:spPr>
              <a:xfrm>
                <a:off x="1698946" y="3935560"/>
                <a:ext cx="1285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SM state ensemble</a:t>
                </a:r>
              </a:p>
            </p:txBody>
          </p:sp>
          <p:cxnSp>
            <p:nvCxnSpPr>
              <p:cNvPr id="66" name="直接箭头连接符 42">
                <a:extLst>
                  <a:ext uri="{FF2B5EF4-FFF2-40B4-BE49-F238E27FC236}">
                    <a16:creationId xmlns:a16="http://schemas.microsoft.com/office/drawing/2014/main" id="{9CCE45C9-EF57-4028-951E-61BB7972AE22}"/>
                  </a:ext>
                </a:extLst>
              </p:cNvPr>
              <p:cNvCxnSpPr>
                <a:stCxn id="65" idx="3"/>
                <a:endCxn id="67" idx="1"/>
              </p:cNvCxnSpPr>
              <p:nvPr/>
            </p:nvCxnSpPr>
            <p:spPr>
              <a:xfrm>
                <a:off x="2984830" y="4289503"/>
                <a:ext cx="80135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FBB6D4-4DED-4DDA-B3FE-12FF42FB183C}"/>
                  </a:ext>
                </a:extLst>
              </p:cNvPr>
              <p:cNvSpPr txBox="1"/>
              <p:nvPr/>
            </p:nvSpPr>
            <p:spPr>
              <a:xfrm>
                <a:off x="3786182" y="3935560"/>
                <a:ext cx="12144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Update SM states</a:t>
                </a:r>
              </a:p>
            </p:txBody>
          </p:sp>
          <p:cxnSp>
            <p:nvCxnSpPr>
              <p:cNvPr id="68" name="直接箭头连接符 45">
                <a:extLst>
                  <a:ext uri="{FF2B5EF4-FFF2-40B4-BE49-F238E27FC236}">
                    <a16:creationId xmlns:a16="http://schemas.microsoft.com/office/drawing/2014/main" id="{5CACB9A0-3582-4064-8E6E-192A7F73067A}"/>
                  </a:ext>
                </a:extLst>
              </p:cNvPr>
              <p:cNvCxnSpPr>
                <a:cxnSpLocks/>
                <a:stCxn id="67" idx="3"/>
              </p:cNvCxnSpPr>
              <p:nvPr/>
            </p:nvCxnSpPr>
            <p:spPr>
              <a:xfrm flipV="1">
                <a:off x="5000628" y="4283009"/>
                <a:ext cx="928694" cy="64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F77B97-4716-444D-AE9C-CD009972CF2A}"/>
                </a:ext>
              </a:extLst>
            </p:cNvPr>
            <p:cNvSpPr txBox="1"/>
            <p:nvPr/>
          </p:nvSpPr>
          <p:spPr>
            <a:xfrm>
              <a:off x="2808417" y="5929330"/>
              <a:ext cx="1501204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/>
              </a:lvl1pPr>
            </a:lstStyle>
            <a:p>
              <a:r>
                <a:rPr lang="en-US" dirty="0"/>
                <a:t>Measured surface SM</a:t>
              </a:r>
            </a:p>
          </p:txBody>
        </p:sp>
        <p:cxnSp>
          <p:nvCxnSpPr>
            <p:cNvPr id="64" name="直接箭头连接符 59">
              <a:extLst>
                <a:ext uri="{FF2B5EF4-FFF2-40B4-BE49-F238E27FC236}">
                  <a16:creationId xmlns:a16="http://schemas.microsoft.com/office/drawing/2014/main" id="{77E20C8F-B2A2-4358-8B12-67B6668967F4}"/>
                </a:ext>
              </a:extLst>
            </p:cNvPr>
            <p:cNvCxnSpPr>
              <a:stCxn id="63" idx="0"/>
            </p:cNvCxnSpPr>
            <p:nvPr/>
          </p:nvCxnSpPr>
          <p:spPr>
            <a:xfrm rot="16200000" flipV="1">
              <a:off x="3273770" y="5679297"/>
              <a:ext cx="50006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40AE3A-F29D-4CEF-A30F-085FF5BBA196}"/>
              </a:ext>
            </a:extLst>
          </p:cNvPr>
          <p:cNvGrpSpPr/>
          <p:nvPr/>
        </p:nvGrpSpPr>
        <p:grpSpPr>
          <a:xfrm>
            <a:off x="1140578" y="2256415"/>
            <a:ext cx="4739569" cy="369881"/>
            <a:chOff x="1140578" y="2256415"/>
            <a:chExt cx="4739569" cy="36988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5B6AA2-CC9C-4E41-B1E3-CCF01D0D427D}"/>
                </a:ext>
              </a:extLst>
            </p:cNvPr>
            <p:cNvSpPr txBox="1"/>
            <p:nvPr/>
          </p:nvSpPr>
          <p:spPr>
            <a:xfrm>
              <a:off x="1140578" y="2256964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CE0F26-5706-46A3-84DE-729A880F4BAB}"/>
                </a:ext>
              </a:extLst>
            </p:cNvPr>
            <p:cNvSpPr txBox="1"/>
            <p:nvPr/>
          </p:nvSpPr>
          <p:spPr>
            <a:xfrm>
              <a:off x="3097834" y="2256856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F2AC06-B2B4-46A1-A58C-9403259F1528}"/>
                </a:ext>
              </a:extLst>
            </p:cNvPr>
            <p:cNvSpPr txBox="1"/>
            <p:nvPr/>
          </p:nvSpPr>
          <p:spPr>
            <a:xfrm>
              <a:off x="5172389" y="2256415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3</a:t>
              </a:r>
            </a:p>
          </p:txBody>
        </p: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12A105D1-EEF6-4549-AAE9-23C1CBCDC73C}"/>
              </a:ext>
            </a:extLst>
          </p:cNvPr>
          <p:cNvSpPr txBox="1">
            <a:spLocks/>
          </p:cNvSpPr>
          <p:nvPr/>
        </p:nvSpPr>
        <p:spPr>
          <a:xfrm>
            <a:off x="542169" y="246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Soil moisture assimilation</a:t>
            </a:r>
            <a:br>
              <a:rPr lang="en-US" sz="3200"/>
            </a:br>
            <a:r>
              <a:rPr lang="nn-NO" sz="3200"/>
              <a:t>Ensemble Kalman filter (EnKF) method</a:t>
            </a:r>
            <a:endParaRPr lang="en-US" sz="32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09E95AD-47BD-40D8-9407-FE966BBB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480" y="99603"/>
            <a:ext cx="3891280" cy="18643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7D733-89ED-4AFE-8512-C2BBAD4D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24C1-9DD4-4546-A42F-29140300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9" y="24604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Soil moisture assimilation</a:t>
            </a:r>
            <a:br>
              <a:rPr lang="en-US" sz="3200" dirty="0"/>
            </a:br>
            <a:r>
              <a:rPr lang="nn-NO" sz="3200" dirty="0"/>
              <a:t>Ensemble Kalman filter (EnKF) method</a:t>
            </a:r>
            <a:endParaRPr lang="en-US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5073DB-2D4B-4DF8-B57B-C8D3231116B2}"/>
              </a:ext>
            </a:extLst>
          </p:cNvPr>
          <p:cNvGrpSpPr/>
          <p:nvPr/>
        </p:nvGrpSpPr>
        <p:grpSpPr>
          <a:xfrm>
            <a:off x="3278969" y="3463554"/>
            <a:ext cx="443948" cy="808379"/>
            <a:chOff x="1419231" y="3631097"/>
            <a:chExt cx="523459" cy="9409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B0489F-A9A6-4027-8F71-84E031EB1E2D}"/>
                </a:ext>
              </a:extLst>
            </p:cNvPr>
            <p:cNvSpPr/>
            <p:nvPr/>
          </p:nvSpPr>
          <p:spPr>
            <a:xfrm>
              <a:off x="1419231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CC130E-3C9B-4F52-A0D2-90C81588D85D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EFC3B8-C3CA-4924-9DC4-96FD6647D074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6DB7D4-9C44-4304-BB3E-D3660E0A0A73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EE4C-7D77-45DC-8124-202E3F30B69B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42A0154-32E8-4CBB-9115-5CB4A01B880F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8EAF22-D122-4B92-A031-868A0CEBE960}"/>
              </a:ext>
            </a:extLst>
          </p:cNvPr>
          <p:cNvGrpSpPr/>
          <p:nvPr/>
        </p:nvGrpSpPr>
        <p:grpSpPr>
          <a:xfrm>
            <a:off x="3159225" y="3125619"/>
            <a:ext cx="628220" cy="1619750"/>
            <a:chOff x="3384511" y="3284644"/>
            <a:chExt cx="628220" cy="161975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A53B4F-6ADB-42C8-B861-98E3BC7A2130}"/>
                </a:ext>
              </a:extLst>
            </p:cNvPr>
            <p:cNvSpPr/>
            <p:nvPr/>
          </p:nvSpPr>
          <p:spPr>
            <a:xfrm>
              <a:off x="3384511" y="3284644"/>
              <a:ext cx="628220" cy="161975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D93BEA2-AD3D-4373-AEEC-E347A5AFAC2D}"/>
                </a:ext>
              </a:extLst>
            </p:cNvPr>
            <p:cNvGrpSpPr/>
            <p:nvPr/>
          </p:nvGrpSpPr>
          <p:grpSpPr>
            <a:xfrm>
              <a:off x="3486331" y="3401138"/>
              <a:ext cx="406659" cy="1363926"/>
              <a:chOff x="4560339" y="4345612"/>
              <a:chExt cx="406659" cy="136392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C32DC6F-0FA9-487D-A747-9486D0593FE7}"/>
                  </a:ext>
                </a:extLst>
              </p:cNvPr>
              <p:cNvSpPr/>
              <p:nvPr/>
            </p:nvSpPr>
            <p:spPr>
              <a:xfrm>
                <a:off x="4720125" y="434561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E93367A-B4C6-40D9-BE3F-45D8E258FE23}"/>
                  </a:ext>
                </a:extLst>
              </p:cNvPr>
              <p:cNvSpPr/>
              <p:nvPr/>
            </p:nvSpPr>
            <p:spPr>
              <a:xfrm>
                <a:off x="4742293" y="4872704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BB1ABC-51C0-4276-813A-DC9727FCC092}"/>
                  </a:ext>
                </a:extLst>
              </p:cNvPr>
              <p:cNvSpPr/>
              <p:nvPr/>
            </p:nvSpPr>
            <p:spPr>
              <a:xfrm>
                <a:off x="4560339" y="4561135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AF3D10D-132D-4F0E-BDBB-08248DCBBAC9}"/>
                  </a:ext>
                </a:extLst>
              </p:cNvPr>
              <p:cNvSpPr/>
              <p:nvPr/>
            </p:nvSpPr>
            <p:spPr>
              <a:xfrm>
                <a:off x="4854606" y="5413658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6CA1027-EE45-4A06-886A-2024A5756C8F}"/>
                  </a:ext>
                </a:extLst>
              </p:cNvPr>
              <p:cNvSpPr/>
              <p:nvPr/>
            </p:nvSpPr>
            <p:spPr>
              <a:xfrm>
                <a:off x="4677814" y="559568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9232F0-D721-49D9-ADF7-BB0A9DBF48FF}"/>
              </a:ext>
            </a:extLst>
          </p:cNvPr>
          <p:cNvGrpSpPr/>
          <p:nvPr/>
        </p:nvGrpSpPr>
        <p:grpSpPr>
          <a:xfrm>
            <a:off x="1297770" y="3478871"/>
            <a:ext cx="443948" cy="808379"/>
            <a:chOff x="1457739" y="3631097"/>
            <a:chExt cx="523459" cy="94090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58A8624-58C5-470B-84A0-4D6CB19588E5}"/>
                </a:ext>
              </a:extLst>
            </p:cNvPr>
            <p:cNvSpPr/>
            <p:nvPr/>
          </p:nvSpPr>
          <p:spPr>
            <a:xfrm>
              <a:off x="1457739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A46C10E-78A5-49FC-99C7-4FDD44A3554E}"/>
                </a:ext>
              </a:extLst>
            </p:cNvPr>
            <p:cNvSpPr/>
            <p:nvPr/>
          </p:nvSpPr>
          <p:spPr>
            <a:xfrm>
              <a:off x="1616765" y="379012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F024B6-D5FB-4854-B629-C9BE8917F3AD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B70018-33B6-4826-8D1F-21BE6BB32937}"/>
                </a:ext>
              </a:extLst>
            </p:cNvPr>
            <p:cNvSpPr/>
            <p:nvPr/>
          </p:nvSpPr>
          <p:spPr>
            <a:xfrm>
              <a:off x="1543881" y="387626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8EC7D4-5564-4A5E-80F6-2BC37EC510F0}"/>
                </a:ext>
              </a:extLst>
            </p:cNvPr>
            <p:cNvSpPr/>
            <p:nvPr/>
          </p:nvSpPr>
          <p:spPr>
            <a:xfrm>
              <a:off x="1557132" y="4174435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C7BE694-5BC6-4E3E-9F03-F1CB8A85805B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BD9DCF-4E7B-46A9-B5CD-184C1B781610}"/>
              </a:ext>
            </a:extLst>
          </p:cNvPr>
          <p:cNvGrpSpPr/>
          <p:nvPr/>
        </p:nvGrpSpPr>
        <p:grpSpPr>
          <a:xfrm>
            <a:off x="1462000" y="3246442"/>
            <a:ext cx="2144485" cy="1320616"/>
            <a:chOff x="1687286" y="3405467"/>
            <a:chExt cx="2144485" cy="13206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79065AB-2D85-4A09-A0E2-53362FA0630C}"/>
                </a:ext>
              </a:extLst>
            </p:cNvPr>
            <p:cNvSpPr/>
            <p:nvPr/>
          </p:nvSpPr>
          <p:spPr>
            <a:xfrm>
              <a:off x="1861457" y="3886081"/>
              <a:ext cx="1914990" cy="135616"/>
            </a:xfrm>
            <a:custGeom>
              <a:avLst/>
              <a:gdLst>
                <a:gd name="connsiteX0" fmla="*/ 0 w 1914990"/>
                <a:gd name="connsiteY0" fmla="*/ 130748 h 135616"/>
                <a:gd name="connsiteX1" fmla="*/ 261257 w 1914990"/>
                <a:gd name="connsiteY1" fmla="*/ 119862 h 135616"/>
                <a:gd name="connsiteX2" fmla="*/ 1219200 w 1914990"/>
                <a:gd name="connsiteY2" fmla="*/ 119 h 135616"/>
                <a:gd name="connsiteX3" fmla="*/ 1850572 w 1914990"/>
                <a:gd name="connsiteY3" fmla="*/ 98090 h 135616"/>
                <a:gd name="connsiteX4" fmla="*/ 1861457 w 1914990"/>
                <a:gd name="connsiteY4" fmla="*/ 130748 h 13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90" h="135616">
                  <a:moveTo>
                    <a:pt x="0" y="130748"/>
                  </a:moveTo>
                  <a:cubicBezTo>
                    <a:pt x="29028" y="136191"/>
                    <a:pt x="58057" y="141634"/>
                    <a:pt x="261257" y="119862"/>
                  </a:cubicBezTo>
                  <a:cubicBezTo>
                    <a:pt x="464457" y="98090"/>
                    <a:pt x="954314" y="3748"/>
                    <a:pt x="1219200" y="119"/>
                  </a:cubicBezTo>
                  <a:cubicBezTo>
                    <a:pt x="1484086" y="-3510"/>
                    <a:pt x="1743529" y="76319"/>
                    <a:pt x="1850572" y="98090"/>
                  </a:cubicBezTo>
                  <a:cubicBezTo>
                    <a:pt x="1957615" y="119861"/>
                    <a:pt x="1909536" y="125304"/>
                    <a:pt x="1861457" y="1307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0A13A7-5A5D-4AFC-BFD0-14D5430DF026}"/>
                </a:ext>
              </a:extLst>
            </p:cNvPr>
            <p:cNvSpPr/>
            <p:nvPr/>
          </p:nvSpPr>
          <p:spPr>
            <a:xfrm>
              <a:off x="1689701" y="3614015"/>
              <a:ext cx="1848968" cy="311917"/>
            </a:xfrm>
            <a:custGeom>
              <a:avLst/>
              <a:gdLst>
                <a:gd name="connsiteX0" fmla="*/ 0 w 1873155"/>
                <a:gd name="connsiteY0" fmla="*/ 326614 h 326614"/>
                <a:gd name="connsiteX1" fmla="*/ 870857 w 1873155"/>
                <a:gd name="connsiteY1" fmla="*/ 228642 h 326614"/>
                <a:gd name="connsiteX2" fmla="*/ 1175657 w 1873155"/>
                <a:gd name="connsiteY2" fmla="*/ 76242 h 326614"/>
                <a:gd name="connsiteX3" fmla="*/ 1578429 w 1873155"/>
                <a:gd name="connsiteY3" fmla="*/ 42 h 326614"/>
                <a:gd name="connsiteX4" fmla="*/ 1839686 w 1873155"/>
                <a:gd name="connsiteY4" fmla="*/ 65356 h 326614"/>
                <a:gd name="connsiteX5" fmla="*/ 1861457 w 1873155"/>
                <a:gd name="connsiteY5" fmla="*/ 65356 h 32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3155" h="326614">
                  <a:moveTo>
                    <a:pt x="0" y="326614"/>
                  </a:moveTo>
                  <a:cubicBezTo>
                    <a:pt x="337457" y="298492"/>
                    <a:pt x="674914" y="270371"/>
                    <a:pt x="870857" y="228642"/>
                  </a:cubicBezTo>
                  <a:cubicBezTo>
                    <a:pt x="1066800" y="186913"/>
                    <a:pt x="1057728" y="114342"/>
                    <a:pt x="1175657" y="76242"/>
                  </a:cubicBezTo>
                  <a:cubicBezTo>
                    <a:pt x="1293586" y="38142"/>
                    <a:pt x="1467758" y="1856"/>
                    <a:pt x="1578429" y="42"/>
                  </a:cubicBezTo>
                  <a:cubicBezTo>
                    <a:pt x="1689100" y="-1772"/>
                    <a:pt x="1792515" y="54470"/>
                    <a:pt x="1839686" y="65356"/>
                  </a:cubicBezTo>
                  <a:cubicBezTo>
                    <a:pt x="1886857" y="76242"/>
                    <a:pt x="1874157" y="70799"/>
                    <a:pt x="1861457" y="6535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EBEDC0-91C6-4012-862F-9ACC667E0AB2}"/>
                </a:ext>
              </a:extLst>
            </p:cNvPr>
            <p:cNvSpPr/>
            <p:nvPr/>
          </p:nvSpPr>
          <p:spPr>
            <a:xfrm>
              <a:off x="1687286" y="4146821"/>
              <a:ext cx="2144485" cy="381636"/>
            </a:xfrm>
            <a:custGeom>
              <a:avLst/>
              <a:gdLst>
                <a:gd name="connsiteX0" fmla="*/ 0 w 2144485"/>
                <a:gd name="connsiteY0" fmla="*/ 11522 h 381636"/>
                <a:gd name="connsiteX1" fmla="*/ 587828 w 2144485"/>
                <a:gd name="connsiteY1" fmla="*/ 11522 h 381636"/>
                <a:gd name="connsiteX2" fmla="*/ 1012371 w 2144485"/>
                <a:gd name="connsiteY2" fmla="*/ 131265 h 381636"/>
                <a:gd name="connsiteX3" fmla="*/ 1621971 w 2144485"/>
                <a:gd name="connsiteY3" fmla="*/ 327208 h 381636"/>
                <a:gd name="connsiteX4" fmla="*/ 2144485 w 2144485"/>
                <a:gd name="connsiteY4" fmla="*/ 381636 h 38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4485" h="381636">
                  <a:moveTo>
                    <a:pt x="0" y="11522"/>
                  </a:moveTo>
                  <a:cubicBezTo>
                    <a:pt x="209550" y="1543"/>
                    <a:pt x="419100" y="-8435"/>
                    <a:pt x="587828" y="11522"/>
                  </a:cubicBezTo>
                  <a:cubicBezTo>
                    <a:pt x="756556" y="31479"/>
                    <a:pt x="840014" y="78651"/>
                    <a:pt x="1012371" y="131265"/>
                  </a:cubicBezTo>
                  <a:cubicBezTo>
                    <a:pt x="1184728" y="183879"/>
                    <a:pt x="1433285" y="285480"/>
                    <a:pt x="1621971" y="327208"/>
                  </a:cubicBezTo>
                  <a:cubicBezTo>
                    <a:pt x="1810657" y="368936"/>
                    <a:pt x="1977571" y="375286"/>
                    <a:pt x="2144485" y="38163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F0B7F4F-FC07-49C5-B1E7-CD4C2279D2B2}"/>
                </a:ext>
              </a:extLst>
            </p:cNvPr>
            <p:cNvSpPr/>
            <p:nvPr/>
          </p:nvSpPr>
          <p:spPr>
            <a:xfrm>
              <a:off x="1752600" y="3405467"/>
              <a:ext cx="1937657" cy="404533"/>
            </a:xfrm>
            <a:custGeom>
              <a:avLst/>
              <a:gdLst>
                <a:gd name="connsiteX0" fmla="*/ 0 w 1937657"/>
                <a:gd name="connsiteY0" fmla="*/ 404533 h 404533"/>
                <a:gd name="connsiteX1" fmla="*/ 620486 w 1937657"/>
                <a:gd name="connsiteY1" fmla="*/ 241248 h 404533"/>
                <a:gd name="connsiteX2" fmla="*/ 1132114 w 1937657"/>
                <a:gd name="connsiteY2" fmla="*/ 45305 h 404533"/>
                <a:gd name="connsiteX3" fmla="*/ 1621971 w 1937657"/>
                <a:gd name="connsiteY3" fmla="*/ 1762 h 404533"/>
                <a:gd name="connsiteX4" fmla="*/ 1937657 w 1937657"/>
                <a:gd name="connsiteY4" fmla="*/ 12648 h 4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657" h="404533">
                  <a:moveTo>
                    <a:pt x="0" y="404533"/>
                  </a:moveTo>
                  <a:cubicBezTo>
                    <a:pt x="215900" y="352826"/>
                    <a:pt x="431800" y="301119"/>
                    <a:pt x="620486" y="241248"/>
                  </a:cubicBezTo>
                  <a:cubicBezTo>
                    <a:pt x="809172" y="181377"/>
                    <a:pt x="965200" y="85219"/>
                    <a:pt x="1132114" y="45305"/>
                  </a:cubicBezTo>
                  <a:cubicBezTo>
                    <a:pt x="1299028" y="5391"/>
                    <a:pt x="1487714" y="7205"/>
                    <a:pt x="1621971" y="1762"/>
                  </a:cubicBezTo>
                  <a:cubicBezTo>
                    <a:pt x="1756228" y="-3681"/>
                    <a:pt x="1846942" y="4483"/>
                    <a:pt x="1937657" y="12648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EC927F-960D-4364-8E44-A62D87910EBF}"/>
                </a:ext>
              </a:extLst>
            </p:cNvPr>
            <p:cNvSpPr/>
            <p:nvPr/>
          </p:nvSpPr>
          <p:spPr>
            <a:xfrm>
              <a:off x="1817914" y="4288971"/>
              <a:ext cx="1828800" cy="437112"/>
            </a:xfrm>
            <a:custGeom>
              <a:avLst/>
              <a:gdLst>
                <a:gd name="connsiteX0" fmla="*/ 0 w 1828800"/>
                <a:gd name="connsiteY0" fmla="*/ 0 h 437112"/>
                <a:gd name="connsiteX1" fmla="*/ 478972 w 1828800"/>
                <a:gd name="connsiteY1" fmla="*/ 76200 h 437112"/>
                <a:gd name="connsiteX2" fmla="*/ 1066800 w 1828800"/>
                <a:gd name="connsiteY2" fmla="*/ 293915 h 437112"/>
                <a:gd name="connsiteX3" fmla="*/ 1524000 w 1828800"/>
                <a:gd name="connsiteY3" fmla="*/ 424543 h 437112"/>
                <a:gd name="connsiteX4" fmla="*/ 1828800 w 1828800"/>
                <a:gd name="connsiteY4" fmla="*/ 424543 h 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437112">
                  <a:moveTo>
                    <a:pt x="0" y="0"/>
                  </a:moveTo>
                  <a:cubicBezTo>
                    <a:pt x="150586" y="13607"/>
                    <a:pt x="301172" y="27214"/>
                    <a:pt x="478972" y="76200"/>
                  </a:cubicBezTo>
                  <a:cubicBezTo>
                    <a:pt x="656772" y="125186"/>
                    <a:pt x="892629" y="235858"/>
                    <a:pt x="1066800" y="293915"/>
                  </a:cubicBezTo>
                  <a:cubicBezTo>
                    <a:pt x="1240971" y="351972"/>
                    <a:pt x="1397000" y="402772"/>
                    <a:pt x="1524000" y="424543"/>
                  </a:cubicBezTo>
                  <a:cubicBezTo>
                    <a:pt x="1651000" y="446314"/>
                    <a:pt x="1739900" y="435428"/>
                    <a:pt x="1828800" y="42454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8EC079-3E2F-4CCF-8AEA-88B5DD169104}"/>
              </a:ext>
            </a:extLst>
          </p:cNvPr>
          <p:cNvGrpSpPr/>
          <p:nvPr/>
        </p:nvGrpSpPr>
        <p:grpSpPr>
          <a:xfrm>
            <a:off x="5242494" y="2701751"/>
            <a:ext cx="628220" cy="1862298"/>
            <a:chOff x="3384511" y="3216267"/>
            <a:chExt cx="628220" cy="168812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9713AA-BC11-4E1D-A30C-AD9E30914C10}"/>
                </a:ext>
              </a:extLst>
            </p:cNvPr>
            <p:cNvSpPr/>
            <p:nvPr/>
          </p:nvSpPr>
          <p:spPr>
            <a:xfrm>
              <a:off x="3384511" y="3216267"/>
              <a:ext cx="628220" cy="1688127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D82A102-6706-4E4F-B0A9-F8AC8CBFCEF6}"/>
                </a:ext>
              </a:extLst>
            </p:cNvPr>
            <p:cNvGrpSpPr/>
            <p:nvPr/>
          </p:nvGrpSpPr>
          <p:grpSpPr>
            <a:xfrm>
              <a:off x="3486331" y="3401138"/>
              <a:ext cx="406659" cy="1363926"/>
              <a:chOff x="4560339" y="4345612"/>
              <a:chExt cx="406659" cy="136392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BB1193D-8163-40CC-9EF1-CFCA1E7FDD14}"/>
                  </a:ext>
                </a:extLst>
              </p:cNvPr>
              <p:cNvSpPr/>
              <p:nvPr/>
            </p:nvSpPr>
            <p:spPr>
              <a:xfrm>
                <a:off x="4720125" y="434561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51B8DB1-B21A-4BE9-979F-EDA1E31B7450}"/>
                  </a:ext>
                </a:extLst>
              </p:cNvPr>
              <p:cNvSpPr/>
              <p:nvPr/>
            </p:nvSpPr>
            <p:spPr>
              <a:xfrm>
                <a:off x="4742293" y="4872704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AA2229A-4465-4548-9054-2367FD0D8B83}"/>
                  </a:ext>
                </a:extLst>
              </p:cNvPr>
              <p:cNvSpPr/>
              <p:nvPr/>
            </p:nvSpPr>
            <p:spPr>
              <a:xfrm>
                <a:off x="4560339" y="4561135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E070654-B09B-488C-938A-49185DA0CD3C}"/>
                  </a:ext>
                </a:extLst>
              </p:cNvPr>
              <p:cNvSpPr/>
              <p:nvPr/>
            </p:nvSpPr>
            <p:spPr>
              <a:xfrm>
                <a:off x="4854606" y="5413658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19814F7-206B-4A2B-A664-EF1B996D85C4}"/>
                  </a:ext>
                </a:extLst>
              </p:cNvPr>
              <p:cNvSpPr/>
              <p:nvPr/>
            </p:nvSpPr>
            <p:spPr>
              <a:xfrm>
                <a:off x="4677814" y="5595682"/>
                <a:ext cx="112392" cy="113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5D73E8-66F8-44FA-82E5-EA987B3291C4}"/>
              </a:ext>
            </a:extLst>
          </p:cNvPr>
          <p:cNvGrpSpPr/>
          <p:nvPr/>
        </p:nvGrpSpPr>
        <p:grpSpPr>
          <a:xfrm>
            <a:off x="5356021" y="3210679"/>
            <a:ext cx="443948" cy="808379"/>
            <a:chOff x="1419231" y="3631097"/>
            <a:chExt cx="523459" cy="94090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4FFD282-DF19-451F-B4BE-9B06EFC76970}"/>
                </a:ext>
              </a:extLst>
            </p:cNvPr>
            <p:cNvSpPr/>
            <p:nvPr/>
          </p:nvSpPr>
          <p:spPr>
            <a:xfrm>
              <a:off x="1419231" y="3631097"/>
              <a:ext cx="523459" cy="9409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8F2F37-ED9D-44DC-A192-9796C591261B}"/>
                </a:ext>
              </a:extLst>
            </p:cNvPr>
            <p:cNvSpPr/>
            <p:nvPr/>
          </p:nvSpPr>
          <p:spPr>
            <a:xfrm>
              <a:off x="1616764" y="3752111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7757B70-0D32-44D8-8684-F6A73AC78D0B}"/>
                </a:ext>
              </a:extLst>
            </p:cNvPr>
            <p:cNvSpPr/>
            <p:nvPr/>
          </p:nvSpPr>
          <p:spPr>
            <a:xfrm>
              <a:off x="1719917" y="4010846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01E430-2B55-4F53-80A0-9F2D517816C6}"/>
                </a:ext>
              </a:extLst>
            </p:cNvPr>
            <p:cNvSpPr/>
            <p:nvPr/>
          </p:nvSpPr>
          <p:spPr>
            <a:xfrm>
              <a:off x="1492538" y="386359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3E6006E-1E65-48B9-A2EC-E65E43841BB8}"/>
                </a:ext>
              </a:extLst>
            </p:cNvPr>
            <p:cNvSpPr/>
            <p:nvPr/>
          </p:nvSpPr>
          <p:spPr>
            <a:xfrm>
              <a:off x="1557131" y="4225118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B3A6229-2AF8-4E98-99B2-EDB71D04DB95}"/>
                </a:ext>
              </a:extLst>
            </p:cNvPr>
            <p:cNvSpPr/>
            <p:nvPr/>
          </p:nvSpPr>
          <p:spPr>
            <a:xfrm>
              <a:off x="1689653" y="4313582"/>
              <a:ext cx="132521" cy="132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6435AB-9415-4D60-A912-F6E81D329613}"/>
              </a:ext>
            </a:extLst>
          </p:cNvPr>
          <p:cNvGrpSpPr/>
          <p:nvPr/>
        </p:nvGrpSpPr>
        <p:grpSpPr>
          <a:xfrm>
            <a:off x="3432314" y="2937478"/>
            <a:ext cx="2231571" cy="1399297"/>
            <a:chOff x="3657600" y="3096503"/>
            <a:chExt cx="2231571" cy="1399297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5328F53-95DC-4BA9-9EAB-B66B7CBD0801}"/>
                </a:ext>
              </a:extLst>
            </p:cNvPr>
            <p:cNvSpPr/>
            <p:nvPr/>
          </p:nvSpPr>
          <p:spPr>
            <a:xfrm>
              <a:off x="3777343" y="3096503"/>
              <a:ext cx="2013857" cy="740095"/>
            </a:xfrm>
            <a:custGeom>
              <a:avLst/>
              <a:gdLst>
                <a:gd name="connsiteX0" fmla="*/ 0 w 2013857"/>
                <a:gd name="connsiteY0" fmla="*/ 724383 h 740095"/>
                <a:gd name="connsiteX1" fmla="*/ 359228 w 2013857"/>
                <a:gd name="connsiteY1" fmla="*/ 724383 h 740095"/>
                <a:gd name="connsiteX2" fmla="*/ 881743 w 2013857"/>
                <a:gd name="connsiteY2" fmla="*/ 561097 h 740095"/>
                <a:gd name="connsiteX3" fmla="*/ 1317171 w 2013857"/>
                <a:gd name="connsiteY3" fmla="*/ 223640 h 740095"/>
                <a:gd name="connsiteX4" fmla="*/ 1632857 w 2013857"/>
                <a:gd name="connsiteY4" fmla="*/ 27697 h 740095"/>
                <a:gd name="connsiteX5" fmla="*/ 2013857 w 2013857"/>
                <a:gd name="connsiteY5" fmla="*/ 5926 h 7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857" h="740095">
                  <a:moveTo>
                    <a:pt x="0" y="724383"/>
                  </a:moveTo>
                  <a:cubicBezTo>
                    <a:pt x="106135" y="737990"/>
                    <a:pt x="212271" y="751597"/>
                    <a:pt x="359228" y="724383"/>
                  </a:cubicBezTo>
                  <a:cubicBezTo>
                    <a:pt x="506185" y="697169"/>
                    <a:pt x="722086" y="644554"/>
                    <a:pt x="881743" y="561097"/>
                  </a:cubicBezTo>
                  <a:cubicBezTo>
                    <a:pt x="1041400" y="477640"/>
                    <a:pt x="1191985" y="312540"/>
                    <a:pt x="1317171" y="223640"/>
                  </a:cubicBezTo>
                  <a:cubicBezTo>
                    <a:pt x="1442357" y="134740"/>
                    <a:pt x="1516743" y="63983"/>
                    <a:pt x="1632857" y="27697"/>
                  </a:cubicBezTo>
                  <a:cubicBezTo>
                    <a:pt x="1748971" y="-8589"/>
                    <a:pt x="1881414" y="-1332"/>
                    <a:pt x="2013857" y="592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4F0ABD0-C4A7-4401-8EE5-BDD86B9200AF}"/>
                </a:ext>
              </a:extLst>
            </p:cNvPr>
            <p:cNvSpPr/>
            <p:nvPr/>
          </p:nvSpPr>
          <p:spPr>
            <a:xfrm>
              <a:off x="3657600" y="3374571"/>
              <a:ext cx="1937657" cy="518961"/>
            </a:xfrm>
            <a:custGeom>
              <a:avLst/>
              <a:gdLst>
                <a:gd name="connsiteX0" fmla="*/ 0 w 1937657"/>
                <a:gd name="connsiteY0" fmla="*/ 511629 h 518961"/>
                <a:gd name="connsiteX1" fmla="*/ 500743 w 1937657"/>
                <a:gd name="connsiteY1" fmla="*/ 511629 h 518961"/>
                <a:gd name="connsiteX2" fmla="*/ 1034143 w 1937657"/>
                <a:gd name="connsiteY2" fmla="*/ 435429 h 518961"/>
                <a:gd name="connsiteX3" fmla="*/ 1589314 w 1937657"/>
                <a:gd name="connsiteY3" fmla="*/ 152400 h 518961"/>
                <a:gd name="connsiteX4" fmla="*/ 1807029 w 1937657"/>
                <a:gd name="connsiteY4" fmla="*/ 65315 h 518961"/>
                <a:gd name="connsiteX5" fmla="*/ 1937657 w 1937657"/>
                <a:gd name="connsiteY5" fmla="*/ 0 h 51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7657" h="518961">
                  <a:moveTo>
                    <a:pt x="0" y="511629"/>
                  </a:moveTo>
                  <a:cubicBezTo>
                    <a:pt x="164193" y="517979"/>
                    <a:pt x="328386" y="524329"/>
                    <a:pt x="500743" y="511629"/>
                  </a:cubicBezTo>
                  <a:cubicBezTo>
                    <a:pt x="673100" y="498929"/>
                    <a:pt x="852715" y="495300"/>
                    <a:pt x="1034143" y="435429"/>
                  </a:cubicBezTo>
                  <a:cubicBezTo>
                    <a:pt x="1215571" y="375558"/>
                    <a:pt x="1460500" y="214086"/>
                    <a:pt x="1589314" y="152400"/>
                  </a:cubicBezTo>
                  <a:cubicBezTo>
                    <a:pt x="1718128" y="90714"/>
                    <a:pt x="1748972" y="90715"/>
                    <a:pt x="1807029" y="65315"/>
                  </a:cubicBezTo>
                  <a:cubicBezTo>
                    <a:pt x="1865086" y="39915"/>
                    <a:pt x="1901371" y="19957"/>
                    <a:pt x="1937657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75AC9B-2D65-4A66-B609-3C86FDA910FD}"/>
                </a:ext>
              </a:extLst>
            </p:cNvPr>
            <p:cNvSpPr/>
            <p:nvPr/>
          </p:nvSpPr>
          <p:spPr>
            <a:xfrm>
              <a:off x="3831771" y="3736307"/>
              <a:ext cx="1937658" cy="291407"/>
            </a:xfrm>
            <a:custGeom>
              <a:avLst/>
              <a:gdLst>
                <a:gd name="connsiteX0" fmla="*/ 0 w 1937658"/>
                <a:gd name="connsiteY0" fmla="*/ 291407 h 291407"/>
                <a:gd name="connsiteX1" fmla="*/ 707572 w 1937658"/>
                <a:gd name="connsiteY1" fmla="*/ 269636 h 291407"/>
                <a:gd name="connsiteX2" fmla="*/ 1164772 w 1937658"/>
                <a:gd name="connsiteY2" fmla="*/ 226093 h 291407"/>
                <a:gd name="connsiteX3" fmla="*/ 1534886 w 1937658"/>
                <a:gd name="connsiteY3" fmla="*/ 95464 h 291407"/>
                <a:gd name="connsiteX4" fmla="*/ 1807029 w 1937658"/>
                <a:gd name="connsiteY4" fmla="*/ 8379 h 291407"/>
                <a:gd name="connsiteX5" fmla="*/ 1937658 w 1937658"/>
                <a:gd name="connsiteY5" fmla="*/ 8379 h 29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7658" h="291407">
                  <a:moveTo>
                    <a:pt x="0" y="291407"/>
                  </a:moveTo>
                  <a:lnTo>
                    <a:pt x="707572" y="269636"/>
                  </a:lnTo>
                  <a:cubicBezTo>
                    <a:pt x="901701" y="258750"/>
                    <a:pt x="1026886" y="255122"/>
                    <a:pt x="1164772" y="226093"/>
                  </a:cubicBezTo>
                  <a:cubicBezTo>
                    <a:pt x="1302658" y="197064"/>
                    <a:pt x="1427843" y="131750"/>
                    <a:pt x="1534886" y="95464"/>
                  </a:cubicBezTo>
                  <a:cubicBezTo>
                    <a:pt x="1641929" y="59178"/>
                    <a:pt x="1739900" y="22893"/>
                    <a:pt x="1807029" y="8379"/>
                  </a:cubicBezTo>
                  <a:cubicBezTo>
                    <a:pt x="1874158" y="-6135"/>
                    <a:pt x="1905908" y="1122"/>
                    <a:pt x="1937658" y="837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77B101-DB4E-4CBE-8E2E-075D3A6A5473}"/>
                </a:ext>
              </a:extLst>
            </p:cNvPr>
            <p:cNvSpPr/>
            <p:nvPr/>
          </p:nvSpPr>
          <p:spPr>
            <a:xfrm>
              <a:off x="3712029" y="4147457"/>
              <a:ext cx="2013857" cy="348343"/>
            </a:xfrm>
            <a:custGeom>
              <a:avLst/>
              <a:gdLst>
                <a:gd name="connsiteX0" fmla="*/ 0 w 2013857"/>
                <a:gd name="connsiteY0" fmla="*/ 0 h 348343"/>
                <a:gd name="connsiteX1" fmla="*/ 631371 w 2013857"/>
                <a:gd name="connsiteY1" fmla="*/ 32657 h 348343"/>
                <a:gd name="connsiteX2" fmla="*/ 1186542 w 2013857"/>
                <a:gd name="connsiteY2" fmla="*/ 152400 h 348343"/>
                <a:gd name="connsiteX3" fmla="*/ 1632857 w 2013857"/>
                <a:gd name="connsiteY3" fmla="*/ 272143 h 348343"/>
                <a:gd name="connsiteX4" fmla="*/ 2013857 w 2013857"/>
                <a:gd name="connsiteY4" fmla="*/ 348343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3857" h="348343">
                  <a:moveTo>
                    <a:pt x="0" y="0"/>
                  </a:moveTo>
                  <a:cubicBezTo>
                    <a:pt x="216807" y="3628"/>
                    <a:pt x="433614" y="7257"/>
                    <a:pt x="631371" y="32657"/>
                  </a:cubicBezTo>
                  <a:cubicBezTo>
                    <a:pt x="829128" y="58057"/>
                    <a:pt x="1019628" y="112486"/>
                    <a:pt x="1186542" y="152400"/>
                  </a:cubicBezTo>
                  <a:cubicBezTo>
                    <a:pt x="1353456" y="192314"/>
                    <a:pt x="1494971" y="239486"/>
                    <a:pt x="1632857" y="272143"/>
                  </a:cubicBezTo>
                  <a:cubicBezTo>
                    <a:pt x="1770743" y="304800"/>
                    <a:pt x="1892300" y="326571"/>
                    <a:pt x="2013857" y="34834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28DEA86-7683-45B3-8BB5-EA5F5B20C12B}"/>
                </a:ext>
              </a:extLst>
            </p:cNvPr>
            <p:cNvSpPr/>
            <p:nvPr/>
          </p:nvSpPr>
          <p:spPr>
            <a:xfrm>
              <a:off x="3788229" y="4256314"/>
              <a:ext cx="2100942" cy="121591"/>
            </a:xfrm>
            <a:custGeom>
              <a:avLst/>
              <a:gdLst>
                <a:gd name="connsiteX0" fmla="*/ 0 w 2100942"/>
                <a:gd name="connsiteY0" fmla="*/ 0 h 121591"/>
                <a:gd name="connsiteX1" fmla="*/ 838200 w 2100942"/>
                <a:gd name="connsiteY1" fmla="*/ 108857 h 121591"/>
                <a:gd name="connsiteX2" fmla="*/ 1208314 w 2100942"/>
                <a:gd name="connsiteY2" fmla="*/ 108857 h 121591"/>
                <a:gd name="connsiteX3" fmla="*/ 1676400 w 2100942"/>
                <a:gd name="connsiteY3" fmla="*/ 119743 h 121591"/>
                <a:gd name="connsiteX4" fmla="*/ 2100942 w 2100942"/>
                <a:gd name="connsiteY4" fmla="*/ 65315 h 12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942" h="121591">
                  <a:moveTo>
                    <a:pt x="0" y="0"/>
                  </a:moveTo>
                  <a:cubicBezTo>
                    <a:pt x="318407" y="45357"/>
                    <a:pt x="636814" y="90714"/>
                    <a:pt x="838200" y="108857"/>
                  </a:cubicBezTo>
                  <a:cubicBezTo>
                    <a:pt x="1039586" y="127000"/>
                    <a:pt x="1068614" y="107043"/>
                    <a:pt x="1208314" y="108857"/>
                  </a:cubicBezTo>
                  <a:cubicBezTo>
                    <a:pt x="1348014" y="110671"/>
                    <a:pt x="1527629" y="127000"/>
                    <a:pt x="1676400" y="119743"/>
                  </a:cubicBezTo>
                  <a:cubicBezTo>
                    <a:pt x="1825171" y="112486"/>
                    <a:pt x="1963056" y="88900"/>
                    <a:pt x="2100942" y="65315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DCBB8E-D236-4EB7-9E22-09424DED82E3}"/>
              </a:ext>
            </a:extLst>
          </p:cNvPr>
          <p:cNvGrpSpPr/>
          <p:nvPr/>
        </p:nvGrpSpPr>
        <p:grpSpPr>
          <a:xfrm>
            <a:off x="5511485" y="3242135"/>
            <a:ext cx="1313535" cy="748354"/>
            <a:chOff x="5736771" y="3401160"/>
            <a:chExt cx="1034143" cy="74835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3CD4804-C506-4E27-8318-6375895377C6}"/>
                </a:ext>
              </a:extLst>
            </p:cNvPr>
            <p:cNvSpPr/>
            <p:nvPr/>
          </p:nvSpPr>
          <p:spPr>
            <a:xfrm>
              <a:off x="5812971" y="3401160"/>
              <a:ext cx="947058" cy="114926"/>
            </a:xfrm>
            <a:custGeom>
              <a:avLst/>
              <a:gdLst>
                <a:gd name="connsiteX0" fmla="*/ 0 w 947058"/>
                <a:gd name="connsiteY0" fmla="*/ 114926 h 114926"/>
                <a:gd name="connsiteX1" fmla="*/ 381000 w 947058"/>
                <a:gd name="connsiteY1" fmla="*/ 82269 h 114926"/>
                <a:gd name="connsiteX2" fmla="*/ 674915 w 947058"/>
                <a:gd name="connsiteY2" fmla="*/ 6069 h 114926"/>
                <a:gd name="connsiteX3" fmla="*/ 870858 w 947058"/>
                <a:gd name="connsiteY3" fmla="*/ 6069 h 114926"/>
                <a:gd name="connsiteX4" fmla="*/ 947058 w 947058"/>
                <a:gd name="connsiteY4" fmla="*/ 16954 h 11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058" h="114926">
                  <a:moveTo>
                    <a:pt x="0" y="114926"/>
                  </a:moveTo>
                  <a:cubicBezTo>
                    <a:pt x="134257" y="107669"/>
                    <a:pt x="268514" y="100412"/>
                    <a:pt x="381000" y="82269"/>
                  </a:cubicBezTo>
                  <a:cubicBezTo>
                    <a:pt x="493486" y="64126"/>
                    <a:pt x="593272" y="18769"/>
                    <a:pt x="674915" y="6069"/>
                  </a:cubicBezTo>
                  <a:cubicBezTo>
                    <a:pt x="756558" y="-6631"/>
                    <a:pt x="825501" y="4255"/>
                    <a:pt x="870858" y="6069"/>
                  </a:cubicBezTo>
                  <a:cubicBezTo>
                    <a:pt x="916215" y="7883"/>
                    <a:pt x="931636" y="12418"/>
                    <a:pt x="947058" y="16954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46F3DA2-C0ED-4061-83AF-51F16B3E0F41}"/>
                </a:ext>
              </a:extLst>
            </p:cNvPr>
            <p:cNvSpPr/>
            <p:nvPr/>
          </p:nvSpPr>
          <p:spPr>
            <a:xfrm>
              <a:off x="5736771" y="3559275"/>
              <a:ext cx="1012372" cy="76554"/>
            </a:xfrm>
            <a:custGeom>
              <a:avLst/>
              <a:gdLst>
                <a:gd name="connsiteX0" fmla="*/ 0 w 1012372"/>
                <a:gd name="connsiteY0" fmla="*/ 76554 h 76554"/>
                <a:gd name="connsiteX1" fmla="*/ 500743 w 1012372"/>
                <a:gd name="connsiteY1" fmla="*/ 43896 h 76554"/>
                <a:gd name="connsiteX2" fmla="*/ 772886 w 1012372"/>
                <a:gd name="connsiteY2" fmla="*/ 354 h 76554"/>
                <a:gd name="connsiteX3" fmla="*/ 1012372 w 1012372"/>
                <a:gd name="connsiteY3" fmla="*/ 22125 h 76554"/>
                <a:gd name="connsiteX4" fmla="*/ 1012372 w 1012372"/>
                <a:gd name="connsiteY4" fmla="*/ 22125 h 76554"/>
                <a:gd name="connsiteX5" fmla="*/ 1012372 w 1012372"/>
                <a:gd name="connsiteY5" fmla="*/ 22125 h 76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72" h="76554">
                  <a:moveTo>
                    <a:pt x="0" y="76554"/>
                  </a:moveTo>
                  <a:cubicBezTo>
                    <a:pt x="185964" y="66575"/>
                    <a:pt x="371929" y="56596"/>
                    <a:pt x="500743" y="43896"/>
                  </a:cubicBezTo>
                  <a:cubicBezTo>
                    <a:pt x="629557" y="31196"/>
                    <a:pt x="687615" y="3982"/>
                    <a:pt x="772886" y="354"/>
                  </a:cubicBezTo>
                  <a:cubicBezTo>
                    <a:pt x="858157" y="-3274"/>
                    <a:pt x="1012372" y="22125"/>
                    <a:pt x="1012372" y="22125"/>
                  </a:cubicBezTo>
                  <a:lnTo>
                    <a:pt x="1012372" y="22125"/>
                  </a:lnTo>
                  <a:lnTo>
                    <a:pt x="1012372" y="22125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B0A985-C7E6-42FA-8BEF-21CFC35B407D}"/>
                </a:ext>
              </a:extLst>
            </p:cNvPr>
            <p:cNvSpPr/>
            <p:nvPr/>
          </p:nvSpPr>
          <p:spPr>
            <a:xfrm>
              <a:off x="5900057" y="3744686"/>
              <a:ext cx="838200" cy="163285"/>
            </a:xfrm>
            <a:custGeom>
              <a:avLst/>
              <a:gdLst>
                <a:gd name="connsiteX0" fmla="*/ 0 w 838200"/>
                <a:gd name="connsiteY0" fmla="*/ 0 h 163285"/>
                <a:gd name="connsiteX1" fmla="*/ 250372 w 838200"/>
                <a:gd name="connsiteY1" fmla="*/ 21771 h 163285"/>
                <a:gd name="connsiteX2" fmla="*/ 446314 w 838200"/>
                <a:gd name="connsiteY2" fmla="*/ 65314 h 163285"/>
                <a:gd name="connsiteX3" fmla="*/ 598714 w 838200"/>
                <a:gd name="connsiteY3" fmla="*/ 119743 h 163285"/>
                <a:gd name="connsiteX4" fmla="*/ 838200 w 838200"/>
                <a:gd name="connsiteY4" fmla="*/ 163285 h 16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163285">
                  <a:moveTo>
                    <a:pt x="0" y="0"/>
                  </a:moveTo>
                  <a:cubicBezTo>
                    <a:pt x="87993" y="5442"/>
                    <a:pt x="175986" y="10885"/>
                    <a:pt x="250372" y="21771"/>
                  </a:cubicBezTo>
                  <a:cubicBezTo>
                    <a:pt x="324758" y="32657"/>
                    <a:pt x="388257" y="48985"/>
                    <a:pt x="446314" y="65314"/>
                  </a:cubicBezTo>
                  <a:cubicBezTo>
                    <a:pt x="504371" y="81643"/>
                    <a:pt x="533400" y="103415"/>
                    <a:pt x="598714" y="119743"/>
                  </a:cubicBezTo>
                  <a:cubicBezTo>
                    <a:pt x="664028" y="136071"/>
                    <a:pt x="751114" y="149678"/>
                    <a:pt x="838200" y="163285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4DCA714-8A67-4159-B82A-149BBE099E28}"/>
                </a:ext>
              </a:extLst>
            </p:cNvPr>
            <p:cNvSpPr/>
            <p:nvPr/>
          </p:nvSpPr>
          <p:spPr>
            <a:xfrm>
              <a:off x="5758543" y="3907971"/>
              <a:ext cx="1012371" cy="241543"/>
            </a:xfrm>
            <a:custGeom>
              <a:avLst/>
              <a:gdLst>
                <a:gd name="connsiteX0" fmla="*/ 0 w 1012371"/>
                <a:gd name="connsiteY0" fmla="*/ 0 h 241543"/>
                <a:gd name="connsiteX1" fmla="*/ 283028 w 1012371"/>
                <a:gd name="connsiteY1" fmla="*/ 32658 h 241543"/>
                <a:gd name="connsiteX2" fmla="*/ 642257 w 1012371"/>
                <a:gd name="connsiteY2" fmla="*/ 141515 h 241543"/>
                <a:gd name="connsiteX3" fmla="*/ 936171 w 1012371"/>
                <a:gd name="connsiteY3" fmla="*/ 228600 h 241543"/>
                <a:gd name="connsiteX4" fmla="*/ 1012371 w 1012371"/>
                <a:gd name="connsiteY4" fmla="*/ 239486 h 24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371" h="241543">
                  <a:moveTo>
                    <a:pt x="0" y="0"/>
                  </a:moveTo>
                  <a:cubicBezTo>
                    <a:pt x="87992" y="4536"/>
                    <a:pt x="175985" y="9072"/>
                    <a:pt x="283028" y="32658"/>
                  </a:cubicBezTo>
                  <a:cubicBezTo>
                    <a:pt x="390071" y="56244"/>
                    <a:pt x="642257" y="141515"/>
                    <a:pt x="642257" y="141515"/>
                  </a:cubicBezTo>
                  <a:lnTo>
                    <a:pt x="936171" y="228600"/>
                  </a:lnTo>
                  <a:cubicBezTo>
                    <a:pt x="997857" y="244929"/>
                    <a:pt x="1005114" y="242207"/>
                    <a:pt x="1012371" y="23948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17F4F64-60DF-4E22-8ED2-C405A642FC35}"/>
                </a:ext>
              </a:extLst>
            </p:cNvPr>
            <p:cNvSpPr/>
            <p:nvPr/>
          </p:nvSpPr>
          <p:spPr>
            <a:xfrm>
              <a:off x="5900057" y="3995057"/>
              <a:ext cx="849086" cy="65314"/>
            </a:xfrm>
            <a:custGeom>
              <a:avLst/>
              <a:gdLst>
                <a:gd name="connsiteX0" fmla="*/ 0 w 849086"/>
                <a:gd name="connsiteY0" fmla="*/ 0 h 65314"/>
                <a:gd name="connsiteX1" fmla="*/ 206829 w 849086"/>
                <a:gd name="connsiteY1" fmla="*/ 43543 h 65314"/>
                <a:gd name="connsiteX2" fmla="*/ 435429 w 849086"/>
                <a:gd name="connsiteY2" fmla="*/ 65314 h 65314"/>
                <a:gd name="connsiteX3" fmla="*/ 685800 w 849086"/>
                <a:gd name="connsiteY3" fmla="*/ 43543 h 65314"/>
                <a:gd name="connsiteX4" fmla="*/ 849086 w 849086"/>
                <a:gd name="connsiteY4" fmla="*/ 54429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086" h="65314">
                  <a:moveTo>
                    <a:pt x="0" y="0"/>
                  </a:moveTo>
                  <a:cubicBezTo>
                    <a:pt x="67129" y="16328"/>
                    <a:pt x="134258" y="32657"/>
                    <a:pt x="206829" y="43543"/>
                  </a:cubicBezTo>
                  <a:cubicBezTo>
                    <a:pt x="279401" y="54429"/>
                    <a:pt x="355601" y="65314"/>
                    <a:pt x="435429" y="65314"/>
                  </a:cubicBezTo>
                  <a:cubicBezTo>
                    <a:pt x="515257" y="65314"/>
                    <a:pt x="616857" y="45357"/>
                    <a:pt x="685800" y="43543"/>
                  </a:cubicBezTo>
                  <a:cubicBezTo>
                    <a:pt x="754743" y="41729"/>
                    <a:pt x="801914" y="48079"/>
                    <a:pt x="849086" y="544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AF7992C-096A-4EBA-81FF-BBAEF608F7B1}"/>
              </a:ext>
            </a:extLst>
          </p:cNvPr>
          <p:cNvSpPr txBox="1"/>
          <p:nvPr/>
        </p:nvSpPr>
        <p:spPr>
          <a:xfrm>
            <a:off x="388792" y="1511655"/>
            <a:ext cx="6557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Run hydrologic model (VIC)</a:t>
            </a:r>
          </a:p>
          <a:p>
            <a:pPr algn="ctr"/>
            <a:r>
              <a:rPr lang="en-US" sz="2000" b="1" dirty="0">
                <a:sym typeface="Wingdings" pitchFamily="2" charset="2"/>
              </a:rPr>
              <a:t>with perturbation on meteorological </a:t>
            </a:r>
            <a:r>
              <a:rPr lang="en-US" sz="2000" b="1" dirty="0" err="1">
                <a:sym typeface="Wingdings" pitchFamily="2" charset="2"/>
              </a:rPr>
              <a:t>forcings</a:t>
            </a:r>
            <a:r>
              <a:rPr lang="en-US" sz="2000" b="1" dirty="0">
                <a:sym typeface="Wingdings" pitchFamily="2" charset="2"/>
              </a:rPr>
              <a:t> and SM states</a:t>
            </a:r>
            <a:endParaRPr lang="en-US" sz="2000" b="1" dirty="0"/>
          </a:p>
        </p:txBody>
      </p:sp>
      <p:cxnSp>
        <p:nvCxnSpPr>
          <p:cNvPr id="84" name="直接箭头连接符 19">
            <a:extLst>
              <a:ext uri="{FF2B5EF4-FFF2-40B4-BE49-F238E27FC236}">
                <a16:creationId xmlns:a16="http://schemas.microsoft.com/office/drawing/2014/main" id="{A047FCA6-1D7E-400C-89FE-EA43CB3F9409}"/>
              </a:ext>
            </a:extLst>
          </p:cNvPr>
          <p:cNvCxnSpPr>
            <a:cxnSpLocks/>
          </p:cNvCxnSpPr>
          <p:nvPr/>
        </p:nvCxnSpPr>
        <p:spPr>
          <a:xfrm>
            <a:off x="2379790" y="2319130"/>
            <a:ext cx="0" cy="8064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19">
            <a:extLst>
              <a:ext uri="{FF2B5EF4-FFF2-40B4-BE49-F238E27FC236}">
                <a16:creationId xmlns:a16="http://schemas.microsoft.com/office/drawing/2014/main" id="{0AD64683-8895-4EFD-9BD1-95683829853E}"/>
              </a:ext>
            </a:extLst>
          </p:cNvPr>
          <p:cNvCxnSpPr>
            <a:cxnSpLocks/>
          </p:cNvCxnSpPr>
          <p:nvPr/>
        </p:nvCxnSpPr>
        <p:spPr>
          <a:xfrm>
            <a:off x="4505488" y="2319128"/>
            <a:ext cx="0" cy="8064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05838B7-19DB-4113-9C73-DF009E05BC10}"/>
              </a:ext>
            </a:extLst>
          </p:cNvPr>
          <p:cNvGrpSpPr/>
          <p:nvPr/>
        </p:nvGrpSpPr>
        <p:grpSpPr>
          <a:xfrm>
            <a:off x="864057" y="4714884"/>
            <a:ext cx="6802144" cy="1922333"/>
            <a:chOff x="864057" y="4714884"/>
            <a:chExt cx="6802144" cy="1922333"/>
          </a:xfrm>
        </p:grpSpPr>
        <p:grpSp>
          <p:nvGrpSpPr>
            <p:cNvPr id="87" name="组合 29">
              <a:extLst>
                <a:ext uri="{FF2B5EF4-FFF2-40B4-BE49-F238E27FC236}">
                  <a16:creationId xmlns:a16="http://schemas.microsoft.com/office/drawing/2014/main" id="{24FF0172-5A25-45B5-B3E2-AB71BBAEBA14}"/>
                </a:ext>
              </a:extLst>
            </p:cNvPr>
            <p:cNvGrpSpPr/>
            <p:nvPr/>
          </p:nvGrpSpPr>
          <p:grpSpPr>
            <a:xfrm>
              <a:off x="864057" y="4714884"/>
              <a:ext cx="6802144" cy="714380"/>
              <a:chOff x="1698946" y="4714884"/>
              <a:chExt cx="6802144" cy="714380"/>
            </a:xfrm>
          </p:grpSpPr>
          <p:grpSp>
            <p:nvGrpSpPr>
              <p:cNvPr id="92" name="组合 56">
                <a:extLst>
                  <a:ext uri="{FF2B5EF4-FFF2-40B4-BE49-F238E27FC236}">
                    <a16:creationId xmlns:a16="http://schemas.microsoft.com/office/drawing/2014/main" id="{58FA88CF-EAC1-4C1C-8AE5-91A9C7704C3D}"/>
                  </a:ext>
                </a:extLst>
              </p:cNvPr>
              <p:cNvGrpSpPr/>
              <p:nvPr/>
            </p:nvGrpSpPr>
            <p:grpSpPr>
              <a:xfrm>
                <a:off x="1698946" y="4721378"/>
                <a:ext cx="6802144" cy="707886"/>
                <a:chOff x="1698946" y="3935560"/>
                <a:chExt cx="6802144" cy="707886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D1E9916-FD7F-4E39-B7E8-701C0FE1302F}"/>
                    </a:ext>
                  </a:extLst>
                </p:cNvPr>
                <p:cNvSpPr txBox="1"/>
                <p:nvPr/>
              </p:nvSpPr>
              <p:spPr>
                <a:xfrm>
                  <a:off x="1698946" y="3935560"/>
                  <a:ext cx="128588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SM state ensemble</a:t>
                  </a:r>
                </a:p>
              </p:txBody>
            </p:sp>
            <p:cxnSp>
              <p:nvCxnSpPr>
                <p:cNvPr id="95" name="直接箭头连接符 42">
                  <a:extLst>
                    <a:ext uri="{FF2B5EF4-FFF2-40B4-BE49-F238E27FC236}">
                      <a16:creationId xmlns:a16="http://schemas.microsoft.com/office/drawing/2014/main" id="{CA095FCA-6C1B-40DF-BFE1-3ECE6D8838AC}"/>
                    </a:ext>
                  </a:extLst>
                </p:cNvPr>
                <p:cNvCxnSpPr>
                  <a:stCxn id="94" idx="3"/>
                  <a:endCxn id="96" idx="1"/>
                </p:cNvCxnSpPr>
                <p:nvPr/>
              </p:nvCxnSpPr>
              <p:spPr>
                <a:xfrm>
                  <a:off x="2984830" y="4289503"/>
                  <a:ext cx="80135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7C3666A-0F97-4EB8-8D43-FCDE2208A017}"/>
                    </a:ext>
                  </a:extLst>
                </p:cNvPr>
                <p:cNvSpPr txBox="1"/>
                <p:nvPr/>
              </p:nvSpPr>
              <p:spPr>
                <a:xfrm>
                  <a:off x="3786182" y="3935560"/>
                  <a:ext cx="121444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Update SM states</a:t>
                  </a:r>
                </a:p>
              </p:txBody>
            </p:sp>
            <p:cxnSp>
              <p:nvCxnSpPr>
                <p:cNvPr id="97" name="直接箭头连接符 45">
                  <a:extLst>
                    <a:ext uri="{FF2B5EF4-FFF2-40B4-BE49-F238E27FC236}">
                      <a16:creationId xmlns:a16="http://schemas.microsoft.com/office/drawing/2014/main" id="{7D84F817-4B5A-41D4-99FA-359870F297AE}"/>
                    </a:ext>
                  </a:extLst>
                </p:cNvPr>
                <p:cNvCxnSpPr>
                  <a:stCxn id="96" idx="3"/>
                  <a:endCxn id="93" idx="1"/>
                </p:cNvCxnSpPr>
                <p:nvPr/>
              </p:nvCxnSpPr>
              <p:spPr>
                <a:xfrm flipV="1">
                  <a:off x="5000628" y="4283009"/>
                  <a:ext cx="928694" cy="64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9C50567-FC7A-4CD4-8962-7ED371E7D326}"/>
                    </a:ext>
                  </a:extLst>
                </p:cNvPr>
                <p:cNvSpPr txBox="1"/>
                <p:nvPr/>
              </p:nvSpPr>
              <p:spPr>
                <a:xfrm>
                  <a:off x="7215206" y="4100460"/>
                  <a:ext cx="12858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… …</a:t>
                  </a: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F9687F4-973E-41D2-A11C-468A9679CBBE}"/>
                  </a:ext>
                </a:extLst>
              </p:cNvPr>
              <p:cNvSpPr txBox="1"/>
              <p:nvPr/>
            </p:nvSpPr>
            <p:spPr>
              <a:xfrm>
                <a:off x="5929322" y="4714884"/>
                <a:ext cx="1285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Update SM states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AA209C-7BFE-4C49-857F-75BE7F06A4A6}"/>
                </a:ext>
              </a:extLst>
            </p:cNvPr>
            <p:cNvSpPr txBox="1"/>
            <p:nvPr/>
          </p:nvSpPr>
          <p:spPr>
            <a:xfrm>
              <a:off x="2808417" y="5929330"/>
              <a:ext cx="1501204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/>
              </a:lvl1pPr>
            </a:lstStyle>
            <a:p>
              <a:r>
                <a:rPr lang="en-US" dirty="0"/>
                <a:t>Measured surface SM</a:t>
              </a:r>
            </a:p>
          </p:txBody>
        </p:sp>
        <p:cxnSp>
          <p:nvCxnSpPr>
            <p:cNvPr id="89" name="直接箭头连接符 59">
              <a:extLst>
                <a:ext uri="{FF2B5EF4-FFF2-40B4-BE49-F238E27FC236}">
                  <a16:creationId xmlns:a16="http://schemas.microsoft.com/office/drawing/2014/main" id="{6456BF38-284D-418B-A7A5-9276C0E18681}"/>
                </a:ext>
              </a:extLst>
            </p:cNvPr>
            <p:cNvCxnSpPr>
              <a:stCxn id="88" idx="0"/>
            </p:cNvCxnSpPr>
            <p:nvPr/>
          </p:nvCxnSpPr>
          <p:spPr>
            <a:xfrm rot="16200000" flipV="1">
              <a:off x="3273770" y="5679297"/>
              <a:ext cx="50006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493EDB-3E01-4E59-BE5D-E599E7D24ED1}"/>
                </a:ext>
              </a:extLst>
            </p:cNvPr>
            <p:cNvSpPr txBox="1"/>
            <p:nvPr/>
          </p:nvSpPr>
          <p:spPr>
            <a:xfrm>
              <a:off x="4951557" y="5929331"/>
              <a:ext cx="1501204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/>
              </a:lvl1pPr>
            </a:lstStyle>
            <a:p>
              <a:r>
                <a:rPr lang="en-US" dirty="0"/>
                <a:t>Measured surface SM</a:t>
              </a:r>
            </a:p>
          </p:txBody>
        </p:sp>
        <p:cxnSp>
          <p:nvCxnSpPr>
            <p:cNvPr id="91" name="直接箭头连接符 62">
              <a:extLst>
                <a:ext uri="{FF2B5EF4-FFF2-40B4-BE49-F238E27FC236}">
                  <a16:creationId xmlns:a16="http://schemas.microsoft.com/office/drawing/2014/main" id="{A5C5FC29-AFDE-4ED6-B4C8-CE6DE9420DA7}"/>
                </a:ext>
              </a:extLst>
            </p:cNvPr>
            <p:cNvCxnSpPr>
              <a:stCxn id="90" idx="0"/>
            </p:cNvCxnSpPr>
            <p:nvPr/>
          </p:nvCxnSpPr>
          <p:spPr>
            <a:xfrm rot="16200000" flipV="1">
              <a:off x="5416910" y="5679298"/>
              <a:ext cx="500066" cy="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FE57121-66E5-4C84-9AD9-4343D5552C2C}"/>
              </a:ext>
            </a:extLst>
          </p:cNvPr>
          <p:cNvGrpSpPr/>
          <p:nvPr/>
        </p:nvGrpSpPr>
        <p:grpSpPr>
          <a:xfrm>
            <a:off x="1140578" y="2256415"/>
            <a:ext cx="4739569" cy="369881"/>
            <a:chOff x="1140578" y="2256415"/>
            <a:chExt cx="4739569" cy="36988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173E2C-341E-4696-9E3F-1A00EF12DC03}"/>
                </a:ext>
              </a:extLst>
            </p:cNvPr>
            <p:cNvSpPr txBox="1"/>
            <p:nvPr/>
          </p:nvSpPr>
          <p:spPr>
            <a:xfrm>
              <a:off x="1140578" y="2256964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5A31E8F-521D-45CE-B3F5-CFE82B2CEB56}"/>
                </a:ext>
              </a:extLst>
            </p:cNvPr>
            <p:cNvSpPr txBox="1"/>
            <p:nvPr/>
          </p:nvSpPr>
          <p:spPr>
            <a:xfrm>
              <a:off x="3097834" y="2256856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685F59E-04DC-49A1-B7A8-092A65492789}"/>
                </a:ext>
              </a:extLst>
            </p:cNvPr>
            <p:cNvSpPr txBox="1"/>
            <p:nvPr/>
          </p:nvSpPr>
          <p:spPr>
            <a:xfrm>
              <a:off x="5172389" y="2256415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3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6494397-7868-42FB-A2FA-61B0FC6E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480" y="99603"/>
            <a:ext cx="3891280" cy="18643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F2EDD-AF65-4506-85CB-A37B28BC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8E-805C-4882-B571-B8C248A28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521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Python as a tool to build large-scale geoscience systems - An example on a hydrologic data assimilation system</vt:lpstr>
      <vt:lpstr>A little about me and my work…</vt:lpstr>
      <vt:lpstr>A little about science…  Introduction of the data assimilation system</vt:lpstr>
      <vt:lpstr>Goal: improve short-term streamflow forecast Approach: assimilate soil moisture measurements</vt:lpstr>
      <vt:lpstr>Soil moisture assimilation Ensemble Kalman filter (EnKF) method</vt:lpstr>
      <vt:lpstr>Soil moisture assimilation Ensemble Kalman filter (EnKF) method</vt:lpstr>
      <vt:lpstr>Soil moisture assimilation Ensemble Kalman filter (EnKF) method</vt:lpstr>
      <vt:lpstr>PowerPoint Presentation</vt:lpstr>
      <vt:lpstr>Soil moisture assimilation Ensemble Kalman filter (EnKF) method</vt:lpstr>
      <vt:lpstr>Soil moisture assimilation Ensemble Kalman filter (EnKF) method</vt:lpstr>
      <vt:lpstr>Structure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code is too slow. How to speed up?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Yixin Mao</dc:creator>
  <cp:lastModifiedBy>Yixin Mao</cp:lastModifiedBy>
  <cp:revision>79</cp:revision>
  <dcterms:created xsi:type="dcterms:W3CDTF">2018-02-02T01:37:24Z</dcterms:created>
  <dcterms:modified xsi:type="dcterms:W3CDTF">2018-02-06T19:14:30Z</dcterms:modified>
</cp:coreProperties>
</file>