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gif" ContentType="image/gi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3"/>
    <p:sldId id="261" r:id="rId5"/>
    <p:sldId id="262" r:id="rId6"/>
    <p:sldId id="267" r:id="rId7"/>
    <p:sldId id="263" r:id="rId8"/>
    <p:sldId id="273" r:id="rId9"/>
    <p:sldId id="294" r:id="rId10"/>
    <p:sldId id="314" r:id="rId11"/>
    <p:sldId id="315" r:id="rId12"/>
    <p:sldId id="316" r:id="rId13"/>
    <p:sldId id="330" r:id="rId14"/>
    <p:sldId id="298" r:id="rId15"/>
    <p:sldId id="334" r:id="rId16"/>
    <p:sldId id="277" r:id="rId17"/>
    <p:sldId id="28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E62D30"/>
    <a:srgbClr val="040404"/>
    <a:srgbClr val="050505"/>
    <a:srgbClr val="0A0A0A"/>
    <a:srgbClr val="090909"/>
    <a:srgbClr val="000000"/>
    <a:srgbClr val="CD6A65"/>
    <a:srgbClr val="C2C2C2"/>
    <a:srgbClr val="E72D30"/>
    <a:srgbClr val="F23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ä¸­åº¦æ ·å¼ 2 - å¼ºè°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394" autoAdjust="0"/>
  </p:normalViewPr>
  <p:slideViewPr>
    <p:cSldViewPr snapToObjects="1">
      <p:cViewPr varScale="1">
        <p:scale>
          <a:sx n="101" d="100"/>
          <a:sy n="101" d="100"/>
        </p:scale>
        <p:origin x="102" y="408"/>
      </p:cViewPr>
      <p:guideLst>
        <p:guide orient="horz" pos="998"/>
        <p:guide pos="3914"/>
        <p:guide orient="horz" pos="212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086D5-EE45-46A3-863D-A8CC5AC46D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6D01D-9FF7-4938-A3BD-0314182DF04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6D01D-9FF7-4938-A3BD-0314182DF0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6D01D-9FF7-4938-A3BD-0314182DF0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.GIF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image" Target="../media/image7.png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GIF"/><Relationship Id="rId8" Type="http://schemas.openxmlformats.org/officeDocument/2006/relationships/image" Target="../media/image11.emf"/><Relationship Id="rId7" Type="http://schemas.openxmlformats.org/officeDocument/2006/relationships/image" Target="../media/image10.jpeg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image" Target="../media/image7.png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GIF"/><Relationship Id="rId8" Type="http://schemas.openxmlformats.org/officeDocument/2006/relationships/image" Target="../media/image11.emf"/><Relationship Id="rId7" Type="http://schemas.openxmlformats.org/officeDocument/2006/relationships/image" Target="../media/image10.jpeg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image" Target="../media/image7.png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emf"/><Relationship Id="rId3" Type="http://schemas.openxmlformats.org/officeDocument/2006/relationships/image" Target="../media/image10.jpeg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GIF"/><Relationship Id="rId6" Type="http://schemas.openxmlformats.org/officeDocument/2006/relationships/image" Target="../media/image11.emf"/><Relationship Id="rId5" Type="http://schemas.openxmlformats.org/officeDocument/2006/relationships/image" Target="../media/image10.jpeg"/><Relationship Id="rId4" Type="http://schemas.openxmlformats.org/officeDocument/2006/relationships/image" Target="../media/image8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GIF"/><Relationship Id="rId6" Type="http://schemas.openxmlformats.org/officeDocument/2006/relationships/image" Target="../media/image11.emf"/><Relationship Id="rId5" Type="http://schemas.openxmlformats.org/officeDocument/2006/relationships/image" Target="../media/image10.jpeg"/><Relationship Id="rId4" Type="http://schemas.openxmlformats.org/officeDocument/2006/relationships/image" Target="../media/image8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5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7"/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74870" y="2922144"/>
            <a:ext cx="3063240" cy="951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201</a:t>
            </a:r>
            <a:r>
              <a:rPr lang="x-none" altLang="en-US" sz="540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8</a:t>
            </a:r>
            <a:endParaRPr lang="x-none" altLang="en-US" sz="5400" dirty="0">
              <a:solidFill>
                <a:schemeClr val="bg1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3900" y="3599564"/>
            <a:ext cx="10965180" cy="104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6000" dirty="0">
                <a:solidFill>
                  <a:srgbClr val="E62D30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睿智永圣科技有限公司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58190" y="4525880"/>
            <a:ext cx="10965180" cy="34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1600" dirty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北京科技园大学校园网搭建项目完成报告</a:t>
            </a:r>
          </a:p>
        </p:txBody>
      </p:sp>
      <p:sp>
        <p:nvSpPr>
          <p:cNvPr id="11" name="Freeform 6"/>
          <p:cNvSpPr/>
          <p:nvPr/>
        </p:nvSpPr>
        <p:spPr bwMode="auto">
          <a:xfrm rot="5400000">
            <a:off x="6076573" y="5615821"/>
            <a:ext cx="259835" cy="234958"/>
          </a:xfrm>
          <a:custGeom>
            <a:avLst/>
            <a:gdLst>
              <a:gd name="T0" fmla="*/ 52 w 94"/>
              <a:gd name="T1" fmla="*/ 0 h 85"/>
              <a:gd name="T2" fmla="*/ 45 w 94"/>
              <a:gd name="T3" fmla="*/ 7 h 85"/>
              <a:gd name="T4" fmla="*/ 75 w 94"/>
              <a:gd name="T5" fmla="*/ 37 h 85"/>
              <a:gd name="T6" fmla="*/ 0 w 94"/>
              <a:gd name="T7" fmla="*/ 37 h 85"/>
              <a:gd name="T8" fmla="*/ 0 w 94"/>
              <a:gd name="T9" fmla="*/ 47 h 85"/>
              <a:gd name="T10" fmla="*/ 75 w 94"/>
              <a:gd name="T11" fmla="*/ 47 h 85"/>
              <a:gd name="T12" fmla="*/ 45 w 94"/>
              <a:gd name="T13" fmla="*/ 78 h 85"/>
              <a:gd name="T14" fmla="*/ 52 w 94"/>
              <a:gd name="T15" fmla="*/ 85 h 85"/>
              <a:gd name="T16" fmla="*/ 94 w 94"/>
              <a:gd name="T17" fmla="*/ 42 h 85"/>
              <a:gd name="T18" fmla="*/ 52 w 94"/>
              <a:gd name="T1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85">
                <a:moveTo>
                  <a:pt x="52" y="0"/>
                </a:moveTo>
                <a:lnTo>
                  <a:pt x="45" y="7"/>
                </a:lnTo>
                <a:lnTo>
                  <a:pt x="75" y="37"/>
                </a:lnTo>
                <a:lnTo>
                  <a:pt x="0" y="37"/>
                </a:lnTo>
                <a:lnTo>
                  <a:pt x="0" y="47"/>
                </a:lnTo>
                <a:lnTo>
                  <a:pt x="75" y="47"/>
                </a:lnTo>
                <a:lnTo>
                  <a:pt x="45" y="78"/>
                </a:lnTo>
                <a:lnTo>
                  <a:pt x="52" y="85"/>
                </a:lnTo>
                <a:lnTo>
                  <a:pt x="94" y="42"/>
                </a:lnTo>
                <a:lnTo>
                  <a:pt x="52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</p:spPr>
        <p:txBody>
          <a:bodyPr vert="horz" wrap="square" lIns="80296" tIns="40148" rIns="80296" bIns="40148" numCol="1" anchor="t" anchorCtr="0" compatLnSpc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580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 113"/>
          <p:cNvSpPr txBox="1"/>
          <p:nvPr/>
        </p:nvSpPr>
        <p:spPr>
          <a:xfrm>
            <a:off x="3844145" y="317918"/>
            <a:ext cx="448056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2400" b="1" dirty="0">
                <a:solidFill>
                  <a:schemeClr val="bg1"/>
                </a:solidFill>
                <a:cs typeface="+mn-ea"/>
                <a:sym typeface="+mn-lt"/>
              </a:rPr>
              <a:t>一键装机</a:t>
            </a:r>
            <a:endParaRPr lang="x-none" altLang="zh-CN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5" name="Shape 1376"/>
          <p:cNvSpPr/>
          <p:nvPr/>
        </p:nvSpPr>
        <p:spPr>
          <a:xfrm flipV="1">
            <a:off x="4755709" y="445042"/>
            <a:ext cx="532172" cy="597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lIns="0" tIns="0" rIns="853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id-ID" sz="1600" dirty="0">
              <a:solidFill>
                <a:schemeClr val="lt1"/>
              </a:solidFill>
              <a:latin typeface="+mj-ea"/>
              <a:ea typeface="+mj-ea"/>
              <a:cs typeface="Roboto"/>
              <a:sym typeface="Roboto"/>
            </a:endParaRPr>
          </a:p>
        </p:txBody>
      </p:sp>
      <p:sp>
        <p:nvSpPr>
          <p:cNvPr id="116" name="Shape 1376"/>
          <p:cNvSpPr/>
          <p:nvPr/>
        </p:nvSpPr>
        <p:spPr>
          <a:xfrm flipV="1">
            <a:off x="4410899" y="572998"/>
            <a:ext cx="746361" cy="9025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lIns="0" tIns="0" rIns="853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id-ID" sz="1600" dirty="0">
              <a:solidFill>
                <a:schemeClr val="lt1"/>
              </a:solidFill>
              <a:latin typeface="+mj-ea"/>
              <a:ea typeface="+mj-ea"/>
              <a:cs typeface="Roboto"/>
              <a:sym typeface="Roboto"/>
            </a:endParaRPr>
          </a:p>
        </p:txBody>
      </p:sp>
      <p:grpSp>
        <p:nvGrpSpPr>
          <p:cNvPr id="121" name="组合 120"/>
          <p:cNvGrpSpPr/>
          <p:nvPr/>
        </p:nvGrpSpPr>
        <p:grpSpPr>
          <a:xfrm flipH="1">
            <a:off x="6846351" y="445042"/>
            <a:ext cx="876982" cy="218209"/>
            <a:chOff x="6834921" y="445042"/>
            <a:chExt cx="876982" cy="218209"/>
          </a:xfrm>
        </p:grpSpPr>
        <p:sp>
          <p:nvSpPr>
            <p:cNvPr id="119" name="Shape 1376"/>
            <p:cNvSpPr/>
            <p:nvPr/>
          </p:nvSpPr>
          <p:spPr>
            <a:xfrm flipV="1">
              <a:off x="7179731" y="445042"/>
              <a:ext cx="532172" cy="597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lIns="0" tIns="0" rIns="853425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lang="id-ID" sz="1600" dirty="0">
                <a:solidFill>
                  <a:schemeClr val="lt1"/>
                </a:solidFill>
                <a:latin typeface="+mj-ea"/>
                <a:ea typeface="+mj-ea"/>
                <a:cs typeface="Roboto"/>
                <a:sym typeface="Roboto"/>
              </a:endParaRPr>
            </a:p>
          </p:txBody>
        </p:sp>
        <p:sp>
          <p:nvSpPr>
            <p:cNvPr id="120" name="Shape 1376"/>
            <p:cNvSpPr/>
            <p:nvPr/>
          </p:nvSpPr>
          <p:spPr>
            <a:xfrm flipV="1">
              <a:off x="6834921" y="572998"/>
              <a:ext cx="746361" cy="9025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lIns="0" tIns="0" rIns="853425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lang="id-ID" sz="1600" dirty="0">
                <a:solidFill>
                  <a:schemeClr val="lt1"/>
                </a:solidFill>
                <a:latin typeface="+mj-ea"/>
                <a:ea typeface="+mj-ea"/>
                <a:cs typeface="Roboto"/>
                <a:sym typeface="Roboto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59435" y="440055"/>
            <a:ext cx="1554480" cy="3848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zh-CN">
                <a:solidFill>
                  <a:schemeClr val="bg1"/>
                </a:solidFill>
                <a:sym typeface="+mn-ea"/>
              </a:rPr>
              <a:t>负责人：张辉</a:t>
            </a:r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7180580" y="2407285"/>
            <a:ext cx="3918585" cy="2030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x-none" altLang="zh-CN">
                <a:solidFill>
                  <a:schemeClr val="bg1"/>
                </a:solidFill>
              </a:rPr>
              <a:t>1、配置DHCP，为客户机提供ip地址的相关参数，ip默认只存在一天。</a:t>
            </a:r>
            <a:endParaRPr lang="x-none" altLang="zh-CN">
              <a:solidFill>
                <a:schemeClr val="bg1"/>
              </a:solidFill>
            </a:endParaRPr>
          </a:p>
          <a:p>
            <a:pPr algn="l"/>
            <a:r>
              <a:rPr lang="x-none" altLang="zh-CN">
                <a:solidFill>
                  <a:schemeClr val="bg1"/>
                </a:solidFill>
              </a:rPr>
              <a:t>2、利用PXE和WEB服务技术，实现一键装机的目的</a:t>
            </a:r>
            <a:endParaRPr lang="x-none" altLang="zh-CN">
              <a:solidFill>
                <a:schemeClr val="bg1"/>
              </a:solidFill>
            </a:endParaRPr>
          </a:p>
          <a:p>
            <a:pPr algn="l"/>
            <a:endParaRPr lang="x-none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x-none" altLang="zh-CN">
                <a:solidFill>
                  <a:schemeClr val="bg1"/>
                </a:solidFill>
                <a:sym typeface="+mn-ea"/>
              </a:rPr>
              <a:t>优点：更加的方便快捷 ，也实现了规模化，减少工程师的劳动力</a:t>
            </a:r>
            <a:endParaRPr lang="x-none"/>
          </a:p>
        </p:txBody>
      </p:sp>
      <p:sp>
        <p:nvSpPr>
          <p:cNvPr id="59" name="Oval 270"/>
          <p:cNvSpPr/>
          <p:nvPr/>
        </p:nvSpPr>
        <p:spPr>
          <a:xfrm flipH="1">
            <a:off x="4512411" y="5745309"/>
            <a:ext cx="588114" cy="588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0" name="TextBox 14"/>
          <p:cNvSpPr txBox="1"/>
          <p:nvPr/>
        </p:nvSpPr>
        <p:spPr>
          <a:xfrm>
            <a:off x="5151103" y="5961405"/>
            <a:ext cx="2501214" cy="469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200" dirty="0">
                <a:solidFill>
                  <a:schemeClr val="bg1"/>
                </a:solidFill>
                <a:cs typeface="+mn-ea"/>
                <a:sym typeface="+mn-lt"/>
              </a:rPr>
              <a:t>自动分配IP 实现自动化 无人值守装机</a:t>
            </a:r>
            <a:endParaRPr lang="x-none"/>
          </a:p>
        </p:txBody>
      </p:sp>
      <p:sp>
        <p:nvSpPr>
          <p:cNvPr id="111" name="TextBox 15"/>
          <p:cNvSpPr txBox="1"/>
          <p:nvPr/>
        </p:nvSpPr>
        <p:spPr>
          <a:xfrm>
            <a:off x="5186027" y="5674685"/>
            <a:ext cx="1725414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x-none" sz="1600" b="1" dirty="0">
                <a:solidFill>
                  <a:schemeClr val="bg1"/>
                </a:solidFill>
                <a:cs typeface="+mn-ea"/>
                <a:sym typeface="+mn-lt"/>
              </a:rPr>
              <a:t>一键装机 DHCP</a:t>
            </a:r>
            <a:endParaRPr lang="x-none"/>
          </a:p>
        </p:txBody>
      </p:sp>
      <p:sp>
        <p:nvSpPr>
          <p:cNvPr id="60" name="Freeform 6"/>
          <p:cNvSpPr>
            <a:spLocks noChangeArrowheads="1"/>
          </p:cNvSpPr>
          <p:nvPr/>
        </p:nvSpPr>
        <p:spPr bwMode="auto">
          <a:xfrm>
            <a:off x="4619625" y="5910580"/>
            <a:ext cx="311150" cy="280670"/>
          </a:xfrm>
          <a:custGeom>
            <a:avLst/>
            <a:gdLst>
              <a:gd name="T0" fmla="*/ 425 w 444"/>
              <a:gd name="T1" fmla="*/ 17 h 435"/>
              <a:gd name="T2" fmla="*/ 425 w 444"/>
              <a:gd name="T3" fmla="*/ 17 h 435"/>
              <a:gd name="T4" fmla="*/ 345 w 444"/>
              <a:gd name="T5" fmla="*/ 35 h 435"/>
              <a:gd name="T6" fmla="*/ 0 w 444"/>
              <a:gd name="T7" fmla="*/ 222 h 435"/>
              <a:gd name="T8" fmla="*/ 195 w 444"/>
              <a:gd name="T9" fmla="*/ 248 h 435"/>
              <a:gd name="T10" fmla="*/ 221 w 444"/>
              <a:gd name="T11" fmla="*/ 434 h 435"/>
              <a:gd name="T12" fmla="*/ 399 w 444"/>
              <a:gd name="T13" fmla="*/ 89 h 435"/>
              <a:gd name="T14" fmla="*/ 425 w 444"/>
              <a:gd name="T15" fmla="*/ 17 h 435"/>
              <a:gd name="T16" fmla="*/ 381 w 444"/>
              <a:gd name="T17" fmla="*/ 62 h 435"/>
              <a:gd name="T18" fmla="*/ 381 w 444"/>
              <a:gd name="T19" fmla="*/ 62 h 435"/>
              <a:gd name="T20" fmla="*/ 239 w 444"/>
              <a:gd name="T21" fmla="*/ 319 h 435"/>
              <a:gd name="T22" fmla="*/ 230 w 444"/>
              <a:gd name="T23" fmla="*/ 204 h 435"/>
              <a:gd name="T24" fmla="*/ 381 w 444"/>
              <a:gd name="T25" fmla="*/ 6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4" h="435">
                <a:moveTo>
                  <a:pt x="425" y="17"/>
                </a:moveTo>
                <a:lnTo>
                  <a:pt x="425" y="17"/>
                </a:lnTo>
                <a:cubicBezTo>
                  <a:pt x="408" y="0"/>
                  <a:pt x="399" y="17"/>
                  <a:pt x="345" y="35"/>
                </a:cubicBezTo>
                <a:cubicBezTo>
                  <a:pt x="221" y="97"/>
                  <a:pt x="0" y="222"/>
                  <a:pt x="0" y="222"/>
                </a:cubicBezTo>
                <a:cubicBezTo>
                  <a:pt x="195" y="248"/>
                  <a:pt x="195" y="248"/>
                  <a:pt x="195" y="248"/>
                </a:cubicBezTo>
                <a:cubicBezTo>
                  <a:pt x="221" y="434"/>
                  <a:pt x="221" y="434"/>
                  <a:pt x="221" y="434"/>
                </a:cubicBezTo>
                <a:cubicBezTo>
                  <a:pt x="221" y="434"/>
                  <a:pt x="345" y="222"/>
                  <a:pt x="399" y="89"/>
                </a:cubicBezTo>
                <a:cubicBezTo>
                  <a:pt x="425" y="44"/>
                  <a:pt x="443" y="26"/>
                  <a:pt x="425" y="17"/>
                </a:cubicBezTo>
                <a:close/>
                <a:moveTo>
                  <a:pt x="381" y="62"/>
                </a:moveTo>
                <a:lnTo>
                  <a:pt x="381" y="62"/>
                </a:lnTo>
                <a:cubicBezTo>
                  <a:pt x="239" y="319"/>
                  <a:pt x="239" y="319"/>
                  <a:pt x="239" y="319"/>
                </a:cubicBezTo>
                <a:cubicBezTo>
                  <a:pt x="230" y="204"/>
                  <a:pt x="230" y="204"/>
                  <a:pt x="230" y="204"/>
                </a:cubicBezTo>
                <a:lnTo>
                  <a:pt x="381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534670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5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pic>
        <p:nvPicPr>
          <p:cNvPr id="2" name="Picture 1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622" y="1929768"/>
            <a:ext cx="670560" cy="3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042" y="2551875"/>
            <a:ext cx="628678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328" y="358484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4" descr="black_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497" y="4302187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123"/>
          <p:cNvCxnSpPr>
            <a:cxnSpLocks noChangeShapeType="1"/>
            <a:stCxn id="5" idx="2"/>
            <a:endCxn id="6" idx="0"/>
          </p:cNvCxnSpPr>
          <p:nvPr/>
        </p:nvCxnSpPr>
        <p:spPr bwMode="auto">
          <a:xfrm>
            <a:off x="4773968" y="3836812"/>
            <a:ext cx="1430020" cy="46545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" name="Picture 84" descr="black_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350" y="4396182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23"/>
          <p:cNvCxnSpPr>
            <a:cxnSpLocks noChangeShapeType="1"/>
            <a:stCxn id="5" idx="2"/>
            <a:endCxn id="11" idx="0"/>
          </p:cNvCxnSpPr>
          <p:nvPr/>
        </p:nvCxnSpPr>
        <p:spPr bwMode="auto">
          <a:xfrm>
            <a:off x="4773968" y="3836812"/>
            <a:ext cx="917575" cy="55943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" name="Picture 84" descr="black_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024" y="4515092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接连接符 123"/>
          <p:cNvCxnSpPr>
            <a:cxnSpLocks noChangeShapeType="1"/>
            <a:stCxn id="5" idx="2"/>
            <a:endCxn id="13" idx="0"/>
          </p:cNvCxnSpPr>
          <p:nvPr/>
        </p:nvCxnSpPr>
        <p:spPr bwMode="auto">
          <a:xfrm>
            <a:off x="4773968" y="3836812"/>
            <a:ext cx="366395" cy="67818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123"/>
          <p:cNvCxnSpPr>
            <a:cxnSpLocks noChangeShapeType="1"/>
            <a:stCxn id="4" idx="2"/>
            <a:endCxn id="5" idx="0"/>
          </p:cNvCxnSpPr>
          <p:nvPr/>
        </p:nvCxnSpPr>
        <p:spPr bwMode="auto">
          <a:xfrm>
            <a:off x="3143381" y="2948510"/>
            <a:ext cx="1630680" cy="63627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123"/>
          <p:cNvCxnSpPr>
            <a:cxnSpLocks noChangeShapeType="1"/>
            <a:stCxn id="2" idx="2"/>
            <a:endCxn id="4" idx="0"/>
          </p:cNvCxnSpPr>
          <p:nvPr/>
        </p:nvCxnSpPr>
        <p:spPr bwMode="auto">
          <a:xfrm flipH="1">
            <a:off x="3143187" y="2323976"/>
            <a:ext cx="5715" cy="22796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连接符 123"/>
          <p:cNvCxnSpPr>
            <a:cxnSpLocks noChangeShapeType="1"/>
            <a:stCxn id="2" idx="0"/>
            <a:endCxn id="22" idx="2"/>
          </p:cNvCxnSpPr>
          <p:nvPr/>
        </p:nvCxnSpPr>
        <p:spPr bwMode="auto">
          <a:xfrm flipV="1">
            <a:off x="3148902" y="1449073"/>
            <a:ext cx="0" cy="48069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" name="Picture 15"/>
          <p:cNvPicPr>
            <a:picLocks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030" y="1010580"/>
            <a:ext cx="1281150" cy="56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2554598" y="1110337"/>
            <a:ext cx="11886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Internet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047280" y="2493235"/>
            <a:ext cx="1203131" cy="1054296"/>
            <a:chOff x="6245602" y="2731758"/>
            <a:chExt cx="1203131" cy="1054296"/>
          </a:xfrm>
        </p:grpSpPr>
        <p:pic>
          <p:nvPicPr>
            <p:cNvPr id="24" name="Picture 15" descr="web_serve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7104" y="2731758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 Box 40"/>
            <p:cNvSpPr txBox="1">
              <a:spLocks noChangeArrowheads="1"/>
            </p:cNvSpPr>
            <p:nvPr/>
          </p:nvSpPr>
          <p:spPr bwMode="auto">
            <a:xfrm>
              <a:off x="6245602" y="3262834"/>
              <a:ext cx="1203131" cy="52322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DNS</a:t>
              </a:r>
              <a:r>
                <a:rPr kumimoji="0"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服务器</a:t>
              </a:r>
              <a:endParaRPr kumimoji="0"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algn="ctr" eaLnBrk="0" hangingPunct="0"/>
              <a:r>
                <a:rPr kumimoji="0"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PXE</a:t>
              </a:r>
              <a:r>
                <a:rPr kumimoji="0"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服务器</a:t>
              </a:r>
              <a:endParaRPr kumimoji="0"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cxnSp>
        <p:nvCxnSpPr>
          <p:cNvPr id="26" name="直接连接符 123"/>
          <p:cNvCxnSpPr>
            <a:cxnSpLocks noChangeShapeType="1"/>
            <a:stCxn id="4" idx="3"/>
            <a:endCxn id="24" idx="1"/>
          </p:cNvCxnSpPr>
          <p:nvPr/>
        </p:nvCxnSpPr>
        <p:spPr bwMode="auto">
          <a:xfrm>
            <a:off x="3457720" y="2749875"/>
            <a:ext cx="930910" cy="317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 Box 40"/>
          <p:cNvSpPr txBox="1">
            <a:spLocks noChangeArrowheads="1"/>
          </p:cNvSpPr>
          <p:nvPr/>
        </p:nvSpPr>
        <p:spPr bwMode="auto">
          <a:xfrm>
            <a:off x="2302014" y="2612008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MS</a:t>
            </a:r>
            <a:endParaRPr kumimoji="0"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3" name="Text Box 40"/>
          <p:cNvSpPr txBox="1">
            <a:spLocks noChangeArrowheads="1"/>
          </p:cNvSpPr>
          <p:nvPr/>
        </p:nvSpPr>
        <p:spPr bwMode="auto">
          <a:xfrm>
            <a:off x="2302014" y="1929768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R</a:t>
            </a:r>
            <a:endParaRPr kumimoji="0"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610" y="4713059"/>
            <a:ext cx="522000" cy="408231"/>
          </a:xfrm>
          <a:prstGeom prst="rect">
            <a:avLst/>
          </a:prstGeom>
        </p:spPr>
      </p:pic>
      <p:cxnSp>
        <p:nvCxnSpPr>
          <p:cNvPr id="44" name="直接连接符 123"/>
          <p:cNvCxnSpPr>
            <a:cxnSpLocks noChangeShapeType="1"/>
            <a:endCxn id="5" idx="2"/>
          </p:cNvCxnSpPr>
          <p:nvPr/>
        </p:nvCxnSpPr>
        <p:spPr bwMode="auto">
          <a:xfrm flipV="1">
            <a:off x="3442970" y="3836670"/>
            <a:ext cx="1330960" cy="97599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270"/>
          <p:cNvSpPr/>
          <p:nvPr/>
        </p:nvSpPr>
        <p:spPr>
          <a:xfrm flipH="1">
            <a:off x="4412081" y="5805634"/>
            <a:ext cx="588114" cy="588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0" name="TextBox 14"/>
          <p:cNvSpPr txBox="1"/>
          <p:nvPr/>
        </p:nvSpPr>
        <p:spPr>
          <a:xfrm>
            <a:off x="5050773" y="6021730"/>
            <a:ext cx="2501214" cy="469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200" dirty="0">
                <a:solidFill>
                  <a:schemeClr val="bg1"/>
                </a:solidFill>
                <a:cs typeface="+mn-ea"/>
                <a:sym typeface="+mn-lt"/>
              </a:rPr>
              <a:t>采用静态路由与OSPF协议，实现与外网通信</a:t>
            </a:r>
          </a:p>
        </p:txBody>
      </p:sp>
      <p:sp>
        <p:nvSpPr>
          <p:cNvPr id="111" name="TextBox 15"/>
          <p:cNvSpPr txBox="1"/>
          <p:nvPr/>
        </p:nvSpPr>
        <p:spPr>
          <a:xfrm>
            <a:off x="5085697" y="5735010"/>
            <a:ext cx="1725414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x-none" sz="1600" b="1" dirty="0">
                <a:solidFill>
                  <a:schemeClr val="bg1"/>
                </a:solidFill>
                <a:cs typeface="+mn-ea"/>
                <a:sym typeface="+mn-lt"/>
              </a:rPr>
              <a:t>ACL</a:t>
            </a:r>
            <a:endParaRPr lang="x-none"/>
          </a:p>
        </p:txBody>
      </p:sp>
      <p:sp>
        <p:nvSpPr>
          <p:cNvPr id="114" name="文本框 113"/>
          <p:cNvSpPr txBox="1"/>
          <p:nvPr/>
        </p:nvSpPr>
        <p:spPr>
          <a:xfrm>
            <a:off x="3844145" y="317918"/>
            <a:ext cx="448056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2400" b="1" dirty="0">
                <a:solidFill>
                  <a:schemeClr val="bg1"/>
                </a:solidFill>
                <a:latin typeface="+mj-ea"/>
                <a:ea typeface="+mj-ea"/>
              </a:rPr>
              <a:t>ACL</a:t>
            </a:r>
            <a:endParaRPr lang="x-none"/>
          </a:p>
        </p:txBody>
      </p:sp>
      <p:sp>
        <p:nvSpPr>
          <p:cNvPr id="115" name="Shape 1376"/>
          <p:cNvSpPr/>
          <p:nvPr/>
        </p:nvSpPr>
        <p:spPr>
          <a:xfrm flipV="1">
            <a:off x="4755709" y="445042"/>
            <a:ext cx="532172" cy="597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lIns="0" tIns="0" rIns="853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id-ID" sz="1600" dirty="0">
              <a:solidFill>
                <a:schemeClr val="lt1"/>
              </a:solidFill>
              <a:latin typeface="+mj-ea"/>
              <a:ea typeface="+mj-ea"/>
              <a:cs typeface="Roboto"/>
              <a:sym typeface="Roboto"/>
            </a:endParaRPr>
          </a:p>
        </p:txBody>
      </p:sp>
      <p:sp>
        <p:nvSpPr>
          <p:cNvPr id="116" name="Shape 1376"/>
          <p:cNvSpPr/>
          <p:nvPr/>
        </p:nvSpPr>
        <p:spPr>
          <a:xfrm flipV="1">
            <a:off x="4410899" y="572998"/>
            <a:ext cx="746361" cy="9025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lIns="0" tIns="0" rIns="853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id-ID" sz="1600" dirty="0">
              <a:solidFill>
                <a:schemeClr val="lt1"/>
              </a:solidFill>
              <a:latin typeface="+mj-ea"/>
              <a:ea typeface="+mj-ea"/>
              <a:cs typeface="Roboto"/>
              <a:sym typeface="Roboto"/>
            </a:endParaRPr>
          </a:p>
        </p:txBody>
      </p:sp>
      <p:grpSp>
        <p:nvGrpSpPr>
          <p:cNvPr id="121" name="组合 120"/>
          <p:cNvGrpSpPr/>
          <p:nvPr/>
        </p:nvGrpSpPr>
        <p:grpSpPr>
          <a:xfrm flipH="1">
            <a:off x="6846351" y="445042"/>
            <a:ext cx="876982" cy="218209"/>
            <a:chOff x="6834921" y="445042"/>
            <a:chExt cx="876982" cy="218209"/>
          </a:xfrm>
        </p:grpSpPr>
        <p:sp>
          <p:nvSpPr>
            <p:cNvPr id="119" name="Shape 1376"/>
            <p:cNvSpPr/>
            <p:nvPr/>
          </p:nvSpPr>
          <p:spPr>
            <a:xfrm flipV="1">
              <a:off x="7179731" y="445042"/>
              <a:ext cx="532172" cy="597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lIns="0" tIns="0" rIns="853425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lang="id-ID" sz="1600" dirty="0">
                <a:solidFill>
                  <a:schemeClr val="lt1"/>
                </a:solidFill>
                <a:latin typeface="+mj-ea"/>
                <a:ea typeface="+mj-ea"/>
                <a:cs typeface="Roboto"/>
                <a:sym typeface="Roboto"/>
              </a:endParaRPr>
            </a:p>
          </p:txBody>
        </p:sp>
        <p:sp>
          <p:nvSpPr>
            <p:cNvPr id="120" name="Shape 1376"/>
            <p:cNvSpPr/>
            <p:nvPr/>
          </p:nvSpPr>
          <p:spPr>
            <a:xfrm flipV="1">
              <a:off x="6834921" y="572998"/>
              <a:ext cx="746361" cy="9025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lIns="0" tIns="0" rIns="853425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lang="id-ID" sz="1600" dirty="0">
                <a:solidFill>
                  <a:schemeClr val="lt1"/>
                </a:solidFill>
                <a:latin typeface="+mj-ea"/>
                <a:ea typeface="+mj-ea"/>
                <a:cs typeface="Roboto"/>
                <a:sym typeface="Roboto"/>
              </a:endParaRPr>
            </a:p>
          </p:txBody>
        </p:sp>
      </p:grpSp>
      <p:sp>
        <p:nvSpPr>
          <p:cNvPr id="3" name="AutoShape 105"/>
          <p:cNvSpPr/>
          <p:nvPr/>
        </p:nvSpPr>
        <p:spPr bwMode="auto">
          <a:xfrm>
            <a:off x="4564380" y="5986145"/>
            <a:ext cx="274320" cy="22669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191" y="17891"/>
                </a:moveTo>
                <a:cubicBezTo>
                  <a:pt x="21461" y="18164"/>
                  <a:pt x="21599" y="18475"/>
                  <a:pt x="21599" y="18824"/>
                </a:cubicBezTo>
                <a:cubicBezTo>
                  <a:pt x="21599" y="19176"/>
                  <a:pt x="21461" y="19490"/>
                  <a:pt x="21191" y="19760"/>
                </a:cubicBezTo>
                <a:lnTo>
                  <a:pt x="19784" y="21192"/>
                </a:lnTo>
                <a:cubicBezTo>
                  <a:pt x="19514" y="21465"/>
                  <a:pt x="19196" y="21599"/>
                  <a:pt x="18829" y="21599"/>
                </a:cubicBezTo>
                <a:cubicBezTo>
                  <a:pt x="18465" y="21599"/>
                  <a:pt x="18150" y="21465"/>
                  <a:pt x="17889" y="21192"/>
                </a:cubicBezTo>
                <a:lnTo>
                  <a:pt x="10800" y="14101"/>
                </a:lnTo>
                <a:lnTo>
                  <a:pt x="3684" y="21192"/>
                </a:lnTo>
                <a:cubicBezTo>
                  <a:pt x="3410" y="21465"/>
                  <a:pt x="3099" y="21599"/>
                  <a:pt x="2749" y="21599"/>
                </a:cubicBezTo>
                <a:cubicBezTo>
                  <a:pt x="2397" y="21599"/>
                  <a:pt x="2083" y="21465"/>
                  <a:pt x="1815" y="21192"/>
                </a:cubicBezTo>
                <a:lnTo>
                  <a:pt x="408" y="19787"/>
                </a:lnTo>
                <a:cubicBezTo>
                  <a:pt x="135" y="19520"/>
                  <a:pt x="0" y="19200"/>
                  <a:pt x="0" y="18839"/>
                </a:cubicBezTo>
                <a:cubicBezTo>
                  <a:pt x="0" y="18481"/>
                  <a:pt x="135" y="18164"/>
                  <a:pt x="408" y="17891"/>
                </a:cubicBezTo>
                <a:lnTo>
                  <a:pt x="7556" y="10731"/>
                </a:lnTo>
                <a:lnTo>
                  <a:pt x="408" y="3708"/>
                </a:lnTo>
                <a:cubicBezTo>
                  <a:pt x="135" y="3435"/>
                  <a:pt x="0" y="3121"/>
                  <a:pt x="0" y="2760"/>
                </a:cubicBezTo>
                <a:cubicBezTo>
                  <a:pt x="0" y="2399"/>
                  <a:pt x="135" y="2082"/>
                  <a:pt x="408" y="1815"/>
                </a:cubicBezTo>
                <a:lnTo>
                  <a:pt x="1815" y="407"/>
                </a:lnTo>
                <a:cubicBezTo>
                  <a:pt x="2085" y="135"/>
                  <a:pt x="2403" y="0"/>
                  <a:pt x="2770" y="0"/>
                </a:cubicBezTo>
                <a:cubicBezTo>
                  <a:pt x="3134" y="0"/>
                  <a:pt x="3449" y="134"/>
                  <a:pt x="3710" y="407"/>
                </a:cubicBezTo>
                <a:lnTo>
                  <a:pt x="10800" y="7486"/>
                </a:lnTo>
                <a:lnTo>
                  <a:pt x="17889" y="407"/>
                </a:lnTo>
                <a:cubicBezTo>
                  <a:pt x="18159" y="135"/>
                  <a:pt x="18476" y="0"/>
                  <a:pt x="18838" y="0"/>
                </a:cubicBezTo>
                <a:cubicBezTo>
                  <a:pt x="19196" y="0"/>
                  <a:pt x="19514" y="134"/>
                  <a:pt x="19784" y="407"/>
                </a:cubicBezTo>
                <a:lnTo>
                  <a:pt x="21191" y="1815"/>
                </a:lnTo>
                <a:cubicBezTo>
                  <a:pt x="21461" y="2082"/>
                  <a:pt x="21599" y="2402"/>
                  <a:pt x="21599" y="2769"/>
                </a:cubicBezTo>
                <a:cubicBezTo>
                  <a:pt x="21599" y="3133"/>
                  <a:pt x="21461" y="3447"/>
                  <a:pt x="21191" y="3708"/>
                </a:cubicBezTo>
                <a:lnTo>
                  <a:pt x="14043" y="10869"/>
                </a:lnTo>
                <a:lnTo>
                  <a:pt x="21191" y="178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6726" tIns="16726" rIns="16726" bIns="16726" anchor="ctr"/>
          <a:lstStyle/>
          <a:p>
            <a:pPr defTabSz="15049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s-ES" sz="965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+mn-ea"/>
              <a:cs typeface="Gill Sans" charset="0"/>
              <a:sym typeface="Gill Sans" charset="0"/>
            </a:endParaRPr>
          </a:p>
        </p:txBody>
      </p:sp>
      <p:sp>
        <p:nvSpPr>
          <p:cNvPr id="258" name="椭圆 257"/>
          <p:cNvSpPr/>
          <p:nvPr/>
        </p:nvSpPr>
        <p:spPr>
          <a:xfrm>
            <a:off x="3183839" y="4059684"/>
            <a:ext cx="2736304" cy="11014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6072120" y="4077074"/>
            <a:ext cx="2036658" cy="10471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0" name="Picture 1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437" y="1886588"/>
            <a:ext cx="670560" cy="3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857" y="2508695"/>
            <a:ext cx="628678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143" y="354166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904" y="3752808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904" y="3289696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Picture 84" descr="black_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312" y="4259007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直接连接符 123"/>
          <p:cNvCxnSpPr>
            <a:cxnSpLocks noChangeShapeType="1"/>
            <a:stCxn id="132" idx="2"/>
            <a:endCxn id="135" idx="0"/>
          </p:cNvCxnSpPr>
          <p:nvPr/>
        </p:nvCxnSpPr>
        <p:spPr bwMode="auto">
          <a:xfrm>
            <a:off x="6214783" y="3793632"/>
            <a:ext cx="1430020" cy="46545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3" name="Picture 84" descr="black_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165" y="4353002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4" name="直接连接符 123"/>
          <p:cNvCxnSpPr>
            <a:cxnSpLocks noChangeShapeType="1"/>
            <a:stCxn id="132" idx="2"/>
            <a:endCxn id="143" idx="0"/>
          </p:cNvCxnSpPr>
          <p:nvPr/>
        </p:nvCxnSpPr>
        <p:spPr bwMode="auto">
          <a:xfrm>
            <a:off x="6214783" y="3793632"/>
            <a:ext cx="917575" cy="55943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5" name="Picture 84" descr="black_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839" y="4471912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6" name="直接连接符 123"/>
          <p:cNvCxnSpPr>
            <a:cxnSpLocks noChangeShapeType="1"/>
            <a:stCxn id="132" idx="2"/>
            <a:endCxn id="145" idx="0"/>
          </p:cNvCxnSpPr>
          <p:nvPr/>
        </p:nvCxnSpPr>
        <p:spPr bwMode="auto">
          <a:xfrm>
            <a:off x="6214783" y="3793632"/>
            <a:ext cx="366395" cy="67818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" name="Text Box 8"/>
          <p:cNvSpPr txBox="1">
            <a:spLocks noChangeArrowheads="1"/>
          </p:cNvSpPr>
          <p:nvPr/>
        </p:nvSpPr>
        <p:spPr bwMode="auto">
          <a:xfrm>
            <a:off x="6601106" y="5229202"/>
            <a:ext cx="1061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</a:rPr>
              <a:t>教学服务器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5" name="直接连接符 123"/>
          <p:cNvCxnSpPr>
            <a:cxnSpLocks noChangeShapeType="1"/>
            <a:stCxn id="131" idx="2"/>
            <a:endCxn id="132" idx="0"/>
          </p:cNvCxnSpPr>
          <p:nvPr/>
        </p:nvCxnSpPr>
        <p:spPr bwMode="auto">
          <a:xfrm>
            <a:off x="4584196" y="2905330"/>
            <a:ext cx="1630680" cy="63627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9" name="直接连接符 123"/>
          <p:cNvCxnSpPr>
            <a:cxnSpLocks noChangeShapeType="1"/>
            <a:stCxn id="130" idx="2"/>
            <a:endCxn id="131" idx="0"/>
          </p:cNvCxnSpPr>
          <p:nvPr/>
        </p:nvCxnSpPr>
        <p:spPr bwMode="auto">
          <a:xfrm flipH="1">
            <a:off x="4584002" y="2280796"/>
            <a:ext cx="5715" cy="22796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" name="直接连接符 123"/>
          <p:cNvCxnSpPr>
            <a:cxnSpLocks noChangeShapeType="1"/>
            <a:stCxn id="130" idx="0"/>
            <a:endCxn id="8" idx="2"/>
          </p:cNvCxnSpPr>
          <p:nvPr/>
        </p:nvCxnSpPr>
        <p:spPr bwMode="auto">
          <a:xfrm flipV="1">
            <a:off x="4589717" y="1405893"/>
            <a:ext cx="0" cy="48069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15"/>
          <p:cNvPicPr>
            <a:picLocks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845" y="967400"/>
            <a:ext cx="1281150" cy="56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3995413" y="1067157"/>
            <a:ext cx="11886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Internet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89" name="组合 188"/>
          <p:cNvGrpSpPr/>
          <p:nvPr/>
        </p:nvGrpSpPr>
        <p:grpSpPr>
          <a:xfrm>
            <a:off x="5488095" y="2450055"/>
            <a:ext cx="1203131" cy="1054296"/>
            <a:chOff x="6245602" y="2731758"/>
            <a:chExt cx="1203131" cy="1054296"/>
          </a:xfrm>
        </p:grpSpPr>
        <p:pic>
          <p:nvPicPr>
            <p:cNvPr id="187" name="Picture 15" descr="web_serve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7104" y="2731758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" name="Text Box 40"/>
            <p:cNvSpPr txBox="1">
              <a:spLocks noChangeArrowheads="1"/>
            </p:cNvSpPr>
            <p:nvPr/>
          </p:nvSpPr>
          <p:spPr bwMode="auto">
            <a:xfrm>
              <a:off x="6245602" y="3262834"/>
              <a:ext cx="1203131" cy="52322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DNS</a:t>
              </a:r>
              <a:r>
                <a:rPr kumimoji="0"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服务器</a:t>
              </a:r>
              <a:endParaRPr kumimoji="0"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algn="ctr" eaLnBrk="0" hangingPunct="0"/>
              <a:r>
                <a:rPr kumimoji="0"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PXE</a:t>
              </a:r>
              <a:r>
                <a:rPr kumimoji="0"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服务器</a:t>
              </a:r>
              <a:endParaRPr kumimoji="0"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cxnSp>
        <p:nvCxnSpPr>
          <p:cNvPr id="190" name="直接连接符 123"/>
          <p:cNvCxnSpPr>
            <a:cxnSpLocks noChangeShapeType="1"/>
            <a:stCxn id="131" idx="3"/>
            <a:endCxn id="187" idx="1"/>
          </p:cNvCxnSpPr>
          <p:nvPr/>
        </p:nvCxnSpPr>
        <p:spPr bwMode="auto">
          <a:xfrm>
            <a:off x="4898535" y="2706695"/>
            <a:ext cx="930910" cy="317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" name="直接连接符 123"/>
          <p:cNvCxnSpPr>
            <a:cxnSpLocks noChangeShapeType="1"/>
            <a:stCxn id="4" idx="3"/>
            <a:endCxn id="134" idx="1"/>
          </p:cNvCxnSpPr>
          <p:nvPr/>
        </p:nvCxnSpPr>
        <p:spPr bwMode="auto">
          <a:xfrm>
            <a:off x="2010458" y="3415680"/>
            <a:ext cx="194310" cy="63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1" name="直接连接符 123"/>
          <p:cNvCxnSpPr>
            <a:cxnSpLocks noChangeShapeType="1"/>
            <a:stCxn id="134" idx="3"/>
            <a:endCxn id="131" idx="2"/>
          </p:cNvCxnSpPr>
          <p:nvPr/>
        </p:nvCxnSpPr>
        <p:spPr bwMode="auto">
          <a:xfrm flipV="1">
            <a:off x="2794184" y="2905140"/>
            <a:ext cx="1790065" cy="51117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3" name="直接连接符 123"/>
          <p:cNvCxnSpPr>
            <a:cxnSpLocks noChangeShapeType="1"/>
            <a:stCxn id="5" idx="3"/>
            <a:endCxn id="133" idx="1"/>
          </p:cNvCxnSpPr>
          <p:nvPr/>
        </p:nvCxnSpPr>
        <p:spPr bwMode="auto">
          <a:xfrm>
            <a:off x="1489328" y="3878792"/>
            <a:ext cx="715645" cy="63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" name="Text Box 8"/>
          <p:cNvSpPr txBox="1">
            <a:spLocks noChangeArrowheads="1"/>
          </p:cNvSpPr>
          <p:nvPr/>
        </p:nvSpPr>
        <p:spPr bwMode="auto">
          <a:xfrm>
            <a:off x="1513876" y="5229202"/>
            <a:ext cx="1061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教室</a:t>
            </a:r>
            <a:endParaRPr lang="zh-CN" altLang="en-US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1" name="直接连接符 123"/>
          <p:cNvCxnSpPr>
            <a:cxnSpLocks noChangeShapeType="1"/>
            <a:stCxn id="264" idx="0"/>
            <a:endCxn id="131" idx="2"/>
          </p:cNvCxnSpPr>
          <p:nvPr/>
        </p:nvCxnSpPr>
        <p:spPr bwMode="auto">
          <a:xfrm flipV="1">
            <a:off x="4446458" y="2905276"/>
            <a:ext cx="137795" cy="65722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64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818" y="3562501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9" name="直接连接符 123"/>
          <p:cNvCxnSpPr>
            <a:cxnSpLocks noChangeShapeType="1"/>
            <a:stCxn id="6" idx="0"/>
            <a:endCxn id="264" idx="2"/>
          </p:cNvCxnSpPr>
          <p:nvPr/>
        </p:nvCxnSpPr>
        <p:spPr bwMode="auto">
          <a:xfrm flipV="1">
            <a:off x="3596310" y="3814240"/>
            <a:ext cx="850265" cy="57721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2" name="直接连接符 123"/>
          <p:cNvCxnSpPr>
            <a:cxnSpLocks noChangeShapeType="1"/>
            <a:stCxn id="9" idx="0"/>
            <a:endCxn id="264" idx="2"/>
          </p:cNvCxnSpPr>
          <p:nvPr/>
        </p:nvCxnSpPr>
        <p:spPr bwMode="auto">
          <a:xfrm flipV="1">
            <a:off x="4236815" y="3814610"/>
            <a:ext cx="209550" cy="60325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" name="直接连接符 123"/>
          <p:cNvCxnSpPr>
            <a:cxnSpLocks noChangeShapeType="1"/>
            <a:stCxn id="18" idx="1"/>
            <a:endCxn id="264" idx="2"/>
          </p:cNvCxnSpPr>
          <p:nvPr/>
        </p:nvCxnSpPr>
        <p:spPr bwMode="auto">
          <a:xfrm flipH="1" flipV="1">
            <a:off x="4446242" y="3814757"/>
            <a:ext cx="322580" cy="21844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0" name="直接连接符 123"/>
          <p:cNvCxnSpPr>
            <a:cxnSpLocks noChangeShapeType="1"/>
            <a:stCxn id="133" idx="3"/>
            <a:endCxn id="131" idx="2"/>
          </p:cNvCxnSpPr>
          <p:nvPr/>
        </p:nvCxnSpPr>
        <p:spPr bwMode="auto">
          <a:xfrm flipV="1">
            <a:off x="2794184" y="2905337"/>
            <a:ext cx="1790065" cy="97409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3" name="直接连接符 123"/>
          <p:cNvCxnSpPr>
            <a:cxnSpLocks noChangeShapeType="1"/>
            <a:stCxn id="11" idx="3"/>
            <a:endCxn id="131" idx="2"/>
          </p:cNvCxnSpPr>
          <p:nvPr/>
        </p:nvCxnSpPr>
        <p:spPr bwMode="auto">
          <a:xfrm flipV="1">
            <a:off x="2794730" y="2905383"/>
            <a:ext cx="1789430" cy="144589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6" name="直接连接符 123"/>
          <p:cNvCxnSpPr>
            <a:cxnSpLocks noChangeShapeType="1"/>
            <a:stCxn id="10" idx="3"/>
            <a:endCxn id="131" idx="2"/>
          </p:cNvCxnSpPr>
          <p:nvPr/>
        </p:nvCxnSpPr>
        <p:spPr bwMode="auto">
          <a:xfrm flipV="1">
            <a:off x="2794730" y="2904945"/>
            <a:ext cx="1789430" cy="190881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1" name="Text Box 8"/>
          <p:cNvSpPr txBox="1">
            <a:spLocks noChangeArrowheads="1"/>
          </p:cNvSpPr>
          <p:nvPr/>
        </p:nvSpPr>
        <p:spPr bwMode="auto">
          <a:xfrm>
            <a:off x="4018280" y="5328920"/>
            <a:ext cx="1069975" cy="213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 smtClean="0">
                <a:solidFill>
                  <a:schemeClr val="bg1"/>
                </a:solidFill>
              </a:rPr>
              <a:t>办公室</a:t>
            </a:r>
            <a:endParaRPr lang="zh-CN" altLang="en-US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3" name="Text Box 40"/>
          <p:cNvSpPr txBox="1">
            <a:spLocks noChangeArrowheads="1"/>
          </p:cNvSpPr>
          <p:nvPr/>
        </p:nvSpPr>
        <p:spPr bwMode="auto">
          <a:xfrm>
            <a:off x="2249352" y="3053139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SW1</a:t>
            </a:r>
            <a:endParaRPr kumimoji="0"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4" name="Text Box 40"/>
          <p:cNvSpPr txBox="1">
            <a:spLocks noChangeArrowheads="1"/>
          </p:cNvSpPr>
          <p:nvPr/>
        </p:nvSpPr>
        <p:spPr bwMode="auto">
          <a:xfrm>
            <a:off x="3742829" y="2568828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MS</a:t>
            </a:r>
            <a:endParaRPr kumimoji="0"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5" name="Text Box 40"/>
          <p:cNvSpPr txBox="1">
            <a:spLocks noChangeArrowheads="1"/>
          </p:cNvSpPr>
          <p:nvPr/>
        </p:nvSpPr>
        <p:spPr bwMode="auto">
          <a:xfrm>
            <a:off x="3742829" y="1886588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R</a:t>
            </a:r>
            <a:endParaRPr kumimoji="0"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6" name="Text Box 40"/>
          <p:cNvSpPr txBox="1">
            <a:spLocks noChangeArrowheads="1"/>
          </p:cNvSpPr>
          <p:nvPr/>
        </p:nvSpPr>
        <p:spPr bwMode="auto">
          <a:xfrm>
            <a:off x="2247735" y="3504932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SW2</a:t>
            </a:r>
            <a:endParaRPr kumimoji="0"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4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655" y="3201710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25" y="3664822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08" y="4391455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413" y="4417860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450" y="4687771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450" y="4224659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23"/>
          <p:cNvCxnSpPr>
            <a:cxnSpLocks noChangeShapeType="1"/>
            <a:stCxn id="16" idx="3"/>
            <a:endCxn id="11" idx="1"/>
          </p:cNvCxnSpPr>
          <p:nvPr/>
        </p:nvCxnSpPr>
        <p:spPr bwMode="auto">
          <a:xfrm>
            <a:off x="2011004" y="4350643"/>
            <a:ext cx="194310" cy="63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接连接符 123"/>
          <p:cNvCxnSpPr>
            <a:cxnSpLocks noChangeShapeType="1"/>
            <a:stCxn id="17" idx="3"/>
            <a:endCxn id="10" idx="1"/>
          </p:cNvCxnSpPr>
          <p:nvPr/>
        </p:nvCxnSpPr>
        <p:spPr bwMode="auto">
          <a:xfrm>
            <a:off x="1489874" y="4813755"/>
            <a:ext cx="715645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 Box 40"/>
          <p:cNvSpPr txBox="1">
            <a:spLocks noChangeArrowheads="1"/>
          </p:cNvSpPr>
          <p:nvPr/>
        </p:nvSpPr>
        <p:spPr bwMode="auto">
          <a:xfrm>
            <a:off x="2249898" y="3988102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SW3</a:t>
            </a:r>
            <a:endParaRPr kumimoji="0"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Text Box 40"/>
          <p:cNvSpPr txBox="1">
            <a:spLocks noChangeArrowheads="1"/>
          </p:cNvSpPr>
          <p:nvPr/>
        </p:nvSpPr>
        <p:spPr bwMode="auto">
          <a:xfrm>
            <a:off x="2248281" y="4439895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SW4</a:t>
            </a:r>
            <a:endParaRPr kumimoji="0"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6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201" y="4136673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71" y="4599785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68" descr="Wireless Router, Added 04/20/200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22" y="3819661"/>
            <a:ext cx="477414" cy="425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221" y="4528801"/>
            <a:ext cx="522000" cy="44483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986" y="4618159"/>
            <a:ext cx="522000" cy="444835"/>
          </a:xfrm>
          <a:prstGeom prst="rect">
            <a:avLst/>
          </a:prstGeom>
        </p:spPr>
      </p:pic>
      <p:grpSp>
        <p:nvGrpSpPr>
          <p:cNvPr id="243" name="组合 242"/>
          <p:cNvGrpSpPr/>
          <p:nvPr/>
        </p:nvGrpSpPr>
        <p:grpSpPr>
          <a:xfrm>
            <a:off x="4735861" y="3936879"/>
            <a:ext cx="654047" cy="616930"/>
            <a:chOff x="4524181" y="4226515"/>
            <a:chExt cx="851600" cy="840799"/>
          </a:xfrm>
        </p:grpSpPr>
        <p:sp>
          <p:nvSpPr>
            <p:cNvPr id="240" name="弧形 239"/>
            <p:cNvSpPr/>
            <p:nvPr/>
          </p:nvSpPr>
          <p:spPr>
            <a:xfrm rot="7075147">
              <a:off x="4720837" y="4415359"/>
              <a:ext cx="480566" cy="463111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弧形 240"/>
            <p:cNvSpPr/>
            <p:nvPr/>
          </p:nvSpPr>
          <p:spPr>
            <a:xfrm rot="7075147">
              <a:off x="4529581" y="4221115"/>
              <a:ext cx="840799" cy="851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弧形 20"/>
            <p:cNvSpPr/>
            <p:nvPr/>
          </p:nvSpPr>
          <p:spPr>
            <a:xfrm rot="7075147">
              <a:off x="4849657" y="4526490"/>
              <a:ext cx="195459" cy="177953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453390" y="433070"/>
            <a:ext cx="1783080" cy="3848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zh-CN">
                <a:solidFill>
                  <a:schemeClr val="bg1"/>
                </a:solidFill>
                <a:sym typeface="+mn-ea"/>
              </a:rPr>
              <a:t>负责人：胡玉兵</a:t>
            </a:r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7366000" y="1845310"/>
            <a:ext cx="3918585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x-none" altLang="zh-CN" dirty="0">
                <a:solidFill>
                  <a:schemeClr val="bg1"/>
                </a:solidFill>
              </a:rPr>
              <a:t>作用：保护网络资源，对网络进行访问控制、实现对某些用户的访问控制。</a:t>
            </a:r>
            <a:endParaRPr lang="x-none" altLang="zh-CN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4025" y="1405890"/>
            <a:ext cx="2968625" cy="659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x-none" altLang="zh-CN" dirty="0">
                <a:solidFill>
                  <a:schemeClr val="bg1"/>
                </a:solidFill>
                <a:sym typeface="+mn-ea"/>
              </a:rPr>
              <a:t>1、ACL标准访问控制列表</a:t>
            </a:r>
            <a:endParaRPr lang="x-none" altLang="zh-CN" dirty="0">
              <a:solidFill>
                <a:schemeClr val="bg1"/>
              </a:solidFill>
            </a:endParaRPr>
          </a:p>
          <a:p>
            <a:pPr algn="l"/>
            <a:r>
              <a:rPr lang="x-none" altLang="zh-CN" dirty="0">
                <a:solidFill>
                  <a:schemeClr val="bg1"/>
                </a:solidFill>
                <a:sym typeface="+mn-ea"/>
              </a:rPr>
              <a:t>2、ACL扩展访问控制列表</a:t>
            </a:r>
            <a:endParaRPr lang="x-none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 113"/>
          <p:cNvSpPr txBox="1"/>
          <p:nvPr/>
        </p:nvSpPr>
        <p:spPr>
          <a:xfrm>
            <a:off x="3835255" y="331253"/>
            <a:ext cx="448056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>
                <a:solidFill>
                  <a:schemeClr val="bg1"/>
                </a:solidFill>
              </a:rPr>
              <a:t>设备的选择</a:t>
            </a:r>
          </a:p>
        </p:txBody>
      </p:sp>
      <p:sp>
        <p:nvSpPr>
          <p:cNvPr id="115" name="Shape 1376"/>
          <p:cNvSpPr/>
          <p:nvPr/>
        </p:nvSpPr>
        <p:spPr>
          <a:xfrm flipV="1">
            <a:off x="4755709" y="445042"/>
            <a:ext cx="532172" cy="597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lIns="0" tIns="0" rIns="853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id-ID" sz="1600" dirty="0">
              <a:solidFill>
                <a:schemeClr val="lt1"/>
              </a:solidFill>
              <a:latin typeface="+mj-ea"/>
              <a:ea typeface="+mj-ea"/>
              <a:cs typeface="Roboto"/>
              <a:sym typeface="Roboto"/>
            </a:endParaRPr>
          </a:p>
        </p:txBody>
      </p:sp>
      <p:sp>
        <p:nvSpPr>
          <p:cNvPr id="116" name="Shape 1376"/>
          <p:cNvSpPr/>
          <p:nvPr/>
        </p:nvSpPr>
        <p:spPr>
          <a:xfrm flipV="1">
            <a:off x="4410899" y="572998"/>
            <a:ext cx="746361" cy="9025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lIns="0" tIns="0" rIns="853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id-ID" sz="1600" dirty="0">
              <a:solidFill>
                <a:schemeClr val="lt1"/>
              </a:solidFill>
              <a:latin typeface="+mj-ea"/>
              <a:ea typeface="+mj-ea"/>
              <a:cs typeface="Roboto"/>
              <a:sym typeface="Roboto"/>
            </a:endParaRPr>
          </a:p>
        </p:txBody>
      </p:sp>
      <p:grpSp>
        <p:nvGrpSpPr>
          <p:cNvPr id="121" name="组合 120"/>
          <p:cNvGrpSpPr/>
          <p:nvPr/>
        </p:nvGrpSpPr>
        <p:grpSpPr>
          <a:xfrm flipH="1">
            <a:off x="6846351" y="445042"/>
            <a:ext cx="876982" cy="218209"/>
            <a:chOff x="6834921" y="445042"/>
            <a:chExt cx="876982" cy="218209"/>
          </a:xfrm>
        </p:grpSpPr>
        <p:sp>
          <p:nvSpPr>
            <p:cNvPr id="119" name="Shape 1376"/>
            <p:cNvSpPr/>
            <p:nvPr/>
          </p:nvSpPr>
          <p:spPr>
            <a:xfrm flipV="1">
              <a:off x="7179731" y="445042"/>
              <a:ext cx="532172" cy="597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lIns="0" tIns="0" rIns="853425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lang="id-ID" sz="1600" dirty="0">
                <a:solidFill>
                  <a:schemeClr val="lt1"/>
                </a:solidFill>
                <a:latin typeface="+mj-ea"/>
                <a:ea typeface="+mj-ea"/>
                <a:cs typeface="Roboto"/>
                <a:sym typeface="Roboto"/>
              </a:endParaRPr>
            </a:p>
          </p:txBody>
        </p:sp>
        <p:sp>
          <p:nvSpPr>
            <p:cNvPr id="120" name="Shape 1376"/>
            <p:cNvSpPr/>
            <p:nvPr/>
          </p:nvSpPr>
          <p:spPr>
            <a:xfrm flipV="1">
              <a:off x="6834921" y="572998"/>
              <a:ext cx="746361" cy="9025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lIns="0" tIns="0" rIns="853425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lang="id-ID" sz="1600" dirty="0">
                <a:solidFill>
                  <a:schemeClr val="lt1"/>
                </a:solidFill>
                <a:latin typeface="+mj-ea"/>
                <a:ea typeface="+mj-ea"/>
                <a:cs typeface="Roboto"/>
                <a:sym typeface="Roboto"/>
              </a:endParaRP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014220" y="946150"/>
          <a:ext cx="8295005" cy="23088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5730"/>
                <a:gridCol w="3359785"/>
                <a:gridCol w="1464310"/>
                <a:gridCol w="2075180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思科设备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设备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型号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价格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元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二层交换机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CISCO WS-C2960-24TT-L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2280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x-none" altLang="zh-CN" dirty="0" smtClean="0"/>
                        <a:t>核心</a:t>
                      </a:r>
                      <a:r>
                        <a:rPr lang="zh-CN" altLang="en-US" dirty="0" smtClean="0"/>
                        <a:t>交换机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CISCO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WS-C3560V2-24TS-S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3400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</a:t>
                      </a:r>
                      <a:r>
                        <a:rPr lang="zh-CN" altLang="en-US" dirty="0" smtClean="0"/>
                        <a:t>口百兆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路由器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CISCO 2911/K9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6400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个千兆口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服务器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戴尔 </a:t>
                      </a:r>
                      <a:r>
                        <a:rPr lang="en-US" altLang="zh-CN" dirty="0" smtClean="0"/>
                        <a:t>R730 2U</a:t>
                      </a:r>
                      <a:r>
                        <a:rPr lang="zh-CN" altLang="en-US" dirty="0" smtClean="0"/>
                        <a:t>机架式服务器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16666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024455" y="3718961"/>
          <a:ext cx="8270240" cy="23088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66886"/>
                <a:gridCol w="3289955"/>
                <a:gridCol w="1434969"/>
                <a:gridCol w="2178685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华为设备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设备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型号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价格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元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二层交换机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S3700-28TP-SI-AC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2280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x-none" altLang="zh-CN" dirty="0" smtClean="0"/>
                        <a:t>核心</a:t>
                      </a:r>
                      <a:r>
                        <a:rPr lang="zh-CN" altLang="en-US" dirty="0" smtClean="0"/>
                        <a:t>交换机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S5700-24TP-SI-AC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</a:t>
                      </a:r>
                      <a:r>
                        <a:rPr lang="zh-CN" altLang="en-US" dirty="0" smtClean="0"/>
                        <a:t>口 全千兆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路由器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AR2220E-S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企业级多外线千兆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服务器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戴尔 </a:t>
                      </a:r>
                      <a:r>
                        <a:rPr lang="en-US" altLang="zh-CN" dirty="0" smtClean="0"/>
                        <a:t>R730 2U</a:t>
                      </a:r>
                      <a:r>
                        <a:rPr lang="zh-CN" altLang="en-US" dirty="0" smtClean="0"/>
                        <a:t>机架式服务器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16666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文本框 249"/>
          <p:cNvSpPr txBox="1"/>
          <p:nvPr/>
        </p:nvSpPr>
        <p:spPr>
          <a:xfrm>
            <a:off x="3844145" y="317918"/>
            <a:ext cx="448056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2400" b="1" dirty="0">
                <a:solidFill>
                  <a:schemeClr val="bg1"/>
                </a:solidFill>
                <a:latin typeface="+mj-ea"/>
                <a:ea typeface="+mj-ea"/>
              </a:rPr>
              <a:t>项目预算</a:t>
            </a:r>
            <a:endParaRPr lang="x-none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271905" y="1701165"/>
          <a:ext cx="9626600" cy="36137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24660"/>
                <a:gridCol w="3952875"/>
                <a:gridCol w="1747520"/>
                <a:gridCol w="1100455"/>
                <a:gridCol w="1101090"/>
              </a:tblGrid>
              <a:tr h="453390">
                <a:tc gridSpan="5">
                  <a:txBody>
                    <a:bodyPr/>
                    <a:p>
                      <a:pPr algn="ctr"/>
                      <a:r>
                        <a:rPr lang="zh-CN" altLang="en-US" dirty="0" smtClean="0"/>
                        <a:t>思科设备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52755">
                <a:tc>
                  <a:txBody>
                    <a:bodyPr/>
                    <a:p>
                      <a:pPr algn="ctr"/>
                      <a:r>
                        <a:rPr lang="zh-CN" altLang="en-US" dirty="0" smtClean="0"/>
                        <a:t>设备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dirty="0" smtClean="0"/>
                        <a:t>型号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dirty="0" smtClean="0"/>
                        <a:t>价格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元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x-none" altLang="zh-CN" dirty="0"/>
                        <a:t>个数</a:t>
                      </a:r>
                      <a:endParaRPr lang="x-none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dirty="0"/>
                        <a:t>合计</a:t>
                      </a:r>
                      <a:endParaRPr lang="x-none" altLang="zh-CN" dirty="0"/>
                    </a:p>
                  </a:txBody>
                  <a:tcPr/>
                </a:tc>
              </a:tr>
              <a:tr h="453390">
                <a:tc>
                  <a:txBody>
                    <a:bodyPr/>
                    <a:p>
                      <a:pPr algn="ctr"/>
                      <a:r>
                        <a:rPr lang="x-none" altLang="zh-CN" dirty="0" smtClean="0"/>
                        <a:t>接入层</a:t>
                      </a:r>
                      <a:r>
                        <a:rPr lang="zh-CN" altLang="en-US" dirty="0" smtClean="0"/>
                        <a:t>交换机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CISCO WS-C2960-24TT-L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2280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x-none" altLang="zh-CN" dirty="0"/>
                        <a:t>6</a:t>
                      </a:r>
                      <a:endParaRPr lang="x-none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dirty="0"/>
                        <a:t>13680</a:t>
                      </a:r>
                      <a:endParaRPr lang="x-none" altLang="zh-CN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p>
                      <a:pPr algn="ctr"/>
                      <a:r>
                        <a:rPr lang="x-none" altLang="zh-CN" dirty="0" smtClean="0"/>
                        <a:t>核心</a:t>
                      </a:r>
                      <a:r>
                        <a:rPr lang="zh-CN" altLang="en-US" dirty="0" smtClean="0"/>
                        <a:t>交换机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CISCO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WS-C3560V2-24TS-S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3400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x-none" altLang="zh-CN" dirty="0"/>
                        <a:t>2</a:t>
                      </a:r>
                      <a:endParaRPr lang="x-none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dirty="0"/>
                        <a:t>6800</a:t>
                      </a:r>
                      <a:endParaRPr lang="x-none" altLang="zh-CN" dirty="0"/>
                    </a:p>
                  </a:txBody>
                  <a:tcPr/>
                </a:tc>
              </a:tr>
              <a:tr h="453390">
                <a:tc>
                  <a:txBody>
                    <a:bodyPr/>
                    <a:p>
                      <a:pPr algn="ctr"/>
                      <a:r>
                        <a:rPr lang="zh-CN" altLang="en-US" dirty="0" smtClean="0"/>
                        <a:t>路由器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CISCO 2911/K9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6400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x-none" altLang="zh-CN" dirty="0"/>
                        <a:t>2</a:t>
                      </a:r>
                      <a:endParaRPr lang="x-none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dirty="0"/>
                        <a:t>12800</a:t>
                      </a:r>
                      <a:endParaRPr lang="x-none" altLang="zh-CN" dirty="0"/>
                    </a:p>
                  </a:txBody>
                  <a:tcPr/>
                </a:tc>
              </a:tr>
              <a:tr h="4533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dirty="0"/>
                        <a:t>无线ap</a:t>
                      </a:r>
                      <a:endParaRPr lang="x-none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dirty="0"/>
                        <a:t>CISCO AIR-AP1832-H-K9</a:t>
                      </a:r>
                      <a:endParaRPr lang="x-none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dirty="0"/>
                        <a:t>1500</a:t>
                      </a:r>
                      <a:endParaRPr lang="x-none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dirty="0"/>
                        <a:t>1</a:t>
                      </a:r>
                      <a:endParaRPr lang="x-none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dirty="0"/>
                        <a:t>1500</a:t>
                      </a:r>
                      <a:endParaRPr lang="x-none" altLang="zh-CN" dirty="0"/>
                    </a:p>
                  </a:txBody>
                  <a:tcPr/>
                </a:tc>
              </a:tr>
              <a:tr h="452755">
                <a:tc>
                  <a:txBody>
                    <a:bodyPr/>
                    <a:p>
                      <a:pPr algn="ctr"/>
                      <a:r>
                        <a:rPr lang="zh-CN" altLang="en-US" dirty="0" smtClean="0"/>
                        <a:t>服务器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dirty="0" smtClean="0"/>
                        <a:t>戴尔 </a:t>
                      </a:r>
                      <a:r>
                        <a:rPr lang="en-US" altLang="zh-CN" dirty="0" smtClean="0"/>
                        <a:t>R730 2U</a:t>
                      </a:r>
                      <a:r>
                        <a:rPr lang="zh-CN" altLang="en-US" dirty="0" smtClean="0"/>
                        <a:t>机架式服务器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x-none" dirty="0" smtClean="0"/>
                        <a:t>28000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x-none" altLang="zh-CN" dirty="0"/>
                        <a:t>6</a:t>
                      </a:r>
                      <a:endParaRPr lang="x-none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dirty="0"/>
                        <a:t>168000</a:t>
                      </a:r>
                      <a:endParaRPr lang="x-none" altLang="zh-CN" dirty="0"/>
                    </a:p>
                  </a:txBody>
                  <a:tcPr/>
                </a:tc>
              </a:tr>
              <a:tr h="4527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dirty="0"/>
                        <a:t>总计</a:t>
                      </a:r>
                      <a:endParaRPr lang="x-none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dirty="0"/>
                        <a:t>202780</a:t>
                      </a:r>
                      <a:endParaRPr lang="x-none" altLang="zh-C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2693497" y="2607941"/>
            <a:ext cx="2030826" cy="744527"/>
            <a:chOff x="2606047" y="2432681"/>
            <a:chExt cx="2030826" cy="744527"/>
          </a:xfrm>
          <a:solidFill>
            <a:schemeClr val="accent1"/>
          </a:solidFill>
        </p:grpSpPr>
        <p:sp>
          <p:nvSpPr>
            <p:cNvPr id="3" name="Freeform 1"/>
            <p:cNvSpPr/>
            <p:nvPr/>
          </p:nvSpPr>
          <p:spPr>
            <a:xfrm>
              <a:off x="2606047" y="2432681"/>
              <a:ext cx="2030826" cy="744527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600">
                  <a:moveTo>
                    <a:pt x="3475" y="0"/>
                  </a:move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20044" y="21600"/>
                    <a:pt x="18125" y="21600"/>
                  </a:cubicBez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2137" tIns="121839" rIns="280904" bIns="121839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id-ID" sz="1600" kern="1200">
                <a:cs typeface="+mn-ea"/>
                <a:sym typeface="+mn-lt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id-ID" sz="1600" kern="1200">
                <a:cs typeface="+mn-ea"/>
                <a:sym typeface="+mn-lt"/>
              </a:endParaRPr>
            </a:p>
          </p:txBody>
        </p:sp>
        <p:sp>
          <p:nvSpPr>
            <p:cNvPr id="4" name="Freeform 7"/>
            <p:cNvSpPr/>
            <p:nvPr/>
          </p:nvSpPr>
          <p:spPr>
            <a:xfrm>
              <a:off x="3367979" y="2614785"/>
              <a:ext cx="982150" cy="380315"/>
            </a:xfrm>
            <a:custGeom>
              <a:avLst/>
              <a:gdLst>
                <a:gd name="connsiteX0" fmla="*/ 0 w 1730742"/>
                <a:gd name="connsiteY0" fmla="*/ 0 h 834084"/>
                <a:gd name="connsiteX1" fmla="*/ 1730742 w 1730742"/>
                <a:gd name="connsiteY1" fmla="*/ 0 h 834084"/>
                <a:gd name="connsiteX2" fmla="*/ 1730742 w 1730742"/>
                <a:gd name="connsiteY2" fmla="*/ 834084 h 834084"/>
                <a:gd name="connsiteX3" fmla="*/ 0 w 1730742"/>
                <a:gd name="connsiteY3" fmla="*/ 834084 h 834084"/>
                <a:gd name="connsiteX4" fmla="*/ 0 w 1730742"/>
                <a:gd name="connsiteY4" fmla="*/ 0 h 83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0742" h="834084">
                  <a:moveTo>
                    <a:pt x="0" y="0"/>
                  </a:moveTo>
                  <a:lnTo>
                    <a:pt x="1730742" y="0"/>
                  </a:lnTo>
                  <a:lnTo>
                    <a:pt x="1730742" y="834084"/>
                  </a:lnTo>
                  <a:lnTo>
                    <a:pt x="0" y="83408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19" tIns="-1" rIns="0" bIns="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x-none" altLang="id-ID" sz="1600" b="1" kern="1200" dirty="0">
                  <a:solidFill>
                    <a:schemeClr val="bg1"/>
                  </a:solidFill>
                  <a:cs typeface="+mn-ea"/>
                  <a:sym typeface="+mn-lt"/>
                </a:rPr>
                <a:t>全球联保</a:t>
              </a:r>
              <a:endParaRPr lang="x-none" altLang="id-ID" sz="1600" b="1" kern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Group 12"/>
          <p:cNvGrpSpPr/>
          <p:nvPr/>
        </p:nvGrpSpPr>
        <p:grpSpPr>
          <a:xfrm>
            <a:off x="5580259" y="2607941"/>
            <a:ext cx="2017017" cy="744527"/>
            <a:chOff x="5377059" y="2432681"/>
            <a:chExt cx="2017017" cy="744527"/>
          </a:xfrm>
          <a:solidFill>
            <a:schemeClr val="accent1"/>
          </a:solidFill>
        </p:grpSpPr>
        <p:sp>
          <p:nvSpPr>
            <p:cNvPr id="6" name="Freeform 2"/>
            <p:cNvSpPr/>
            <p:nvPr/>
          </p:nvSpPr>
          <p:spPr>
            <a:xfrm>
              <a:off x="5377059" y="2432681"/>
              <a:ext cx="2017017" cy="744527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600">
                  <a:moveTo>
                    <a:pt x="3475" y="0"/>
                  </a:move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20044" y="21600"/>
                    <a:pt x="18125" y="21600"/>
                  </a:cubicBez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2137" tIns="121839" rIns="280904" bIns="121839" numCol="1" spcCol="1270" anchor="ctr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id-ID" sz="1600" dirty="0">
                <a:cs typeface="+mn-ea"/>
                <a:sym typeface="+mn-lt"/>
              </a:endParaRPr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id-ID" sz="1600" dirty="0">
                <a:cs typeface="+mn-ea"/>
                <a:sym typeface="+mn-lt"/>
              </a:endParaRPr>
            </a:p>
          </p:txBody>
        </p:sp>
        <p:sp>
          <p:nvSpPr>
            <p:cNvPr id="7" name="Freeform 11"/>
            <p:cNvSpPr/>
            <p:nvPr/>
          </p:nvSpPr>
          <p:spPr>
            <a:xfrm>
              <a:off x="6158528" y="2618219"/>
              <a:ext cx="982150" cy="380315"/>
            </a:xfrm>
            <a:custGeom>
              <a:avLst/>
              <a:gdLst>
                <a:gd name="connsiteX0" fmla="*/ 0 w 1730742"/>
                <a:gd name="connsiteY0" fmla="*/ 0 h 834084"/>
                <a:gd name="connsiteX1" fmla="*/ 1730742 w 1730742"/>
                <a:gd name="connsiteY1" fmla="*/ 0 h 834084"/>
                <a:gd name="connsiteX2" fmla="*/ 1730742 w 1730742"/>
                <a:gd name="connsiteY2" fmla="*/ 834084 h 834084"/>
                <a:gd name="connsiteX3" fmla="*/ 0 w 1730742"/>
                <a:gd name="connsiteY3" fmla="*/ 834084 h 834084"/>
                <a:gd name="connsiteX4" fmla="*/ 0 w 1730742"/>
                <a:gd name="connsiteY4" fmla="*/ 0 h 83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0742" h="834084">
                  <a:moveTo>
                    <a:pt x="0" y="0"/>
                  </a:moveTo>
                  <a:lnTo>
                    <a:pt x="1730742" y="0"/>
                  </a:lnTo>
                  <a:lnTo>
                    <a:pt x="1730742" y="834084"/>
                  </a:lnTo>
                  <a:lnTo>
                    <a:pt x="0" y="834084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19" tIns="-1" rIns="0" bIns="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x-none" sz="1600" b="1" dirty="0">
                  <a:solidFill>
                    <a:schemeClr val="bg1"/>
                  </a:solidFill>
                  <a:cs typeface="+mn-ea"/>
                  <a:sym typeface="+mn-lt"/>
                </a:rPr>
                <a:t>VIP尊享</a:t>
              </a:r>
              <a:endParaRPr lang="x-none" sz="1600" b="1" kern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Group 14"/>
          <p:cNvGrpSpPr/>
          <p:nvPr/>
        </p:nvGrpSpPr>
        <p:grpSpPr>
          <a:xfrm>
            <a:off x="8473574" y="2607941"/>
            <a:ext cx="1898557" cy="744527"/>
            <a:chOff x="8154624" y="2432681"/>
            <a:chExt cx="1898557" cy="744527"/>
          </a:xfrm>
          <a:solidFill>
            <a:schemeClr val="accent1"/>
          </a:solidFill>
        </p:grpSpPr>
        <p:sp>
          <p:nvSpPr>
            <p:cNvPr id="9" name="Freeform 3"/>
            <p:cNvSpPr/>
            <p:nvPr/>
          </p:nvSpPr>
          <p:spPr>
            <a:xfrm>
              <a:off x="8154624" y="2432681"/>
              <a:ext cx="1898557" cy="744527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600">
                  <a:moveTo>
                    <a:pt x="3475" y="0"/>
                  </a:move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20044" y="21600"/>
                    <a:pt x="18125" y="21600"/>
                  </a:cubicBez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2137" tIns="121839" rIns="280904" bIns="121839" numCol="1" spcCol="1270" anchor="ctr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id-ID" sz="1600" dirty="0">
                <a:cs typeface="+mn-ea"/>
                <a:sym typeface="+mn-lt"/>
              </a:endParaRPr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id-ID" sz="1600" dirty="0">
                <a:cs typeface="+mn-ea"/>
                <a:sym typeface="+mn-lt"/>
              </a:endParaRPr>
            </a:p>
          </p:txBody>
        </p:sp>
        <p:sp>
          <p:nvSpPr>
            <p:cNvPr id="10" name="Freeform 15"/>
            <p:cNvSpPr/>
            <p:nvPr/>
          </p:nvSpPr>
          <p:spPr>
            <a:xfrm>
              <a:off x="8921434" y="2614785"/>
              <a:ext cx="982150" cy="380315"/>
            </a:xfrm>
            <a:custGeom>
              <a:avLst/>
              <a:gdLst>
                <a:gd name="connsiteX0" fmla="*/ 0 w 1730742"/>
                <a:gd name="connsiteY0" fmla="*/ 0 h 834084"/>
                <a:gd name="connsiteX1" fmla="*/ 1730742 w 1730742"/>
                <a:gd name="connsiteY1" fmla="*/ 0 h 834084"/>
                <a:gd name="connsiteX2" fmla="*/ 1730742 w 1730742"/>
                <a:gd name="connsiteY2" fmla="*/ 834084 h 834084"/>
                <a:gd name="connsiteX3" fmla="*/ 0 w 1730742"/>
                <a:gd name="connsiteY3" fmla="*/ 834084 h 834084"/>
                <a:gd name="connsiteX4" fmla="*/ 0 w 1730742"/>
                <a:gd name="connsiteY4" fmla="*/ 0 h 83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0742" h="834084">
                  <a:moveTo>
                    <a:pt x="0" y="0"/>
                  </a:moveTo>
                  <a:lnTo>
                    <a:pt x="1730742" y="0"/>
                  </a:lnTo>
                  <a:lnTo>
                    <a:pt x="1730742" y="834084"/>
                  </a:lnTo>
                  <a:lnTo>
                    <a:pt x="0" y="834084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19" tIns="-1" rIns="0" bIns="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x-none" altLang="id-ID" sz="1600" b="1" kern="1200" dirty="0">
                  <a:solidFill>
                    <a:schemeClr val="bg1"/>
                  </a:solidFill>
                  <a:cs typeface="+mn-ea"/>
                  <a:sym typeface="+mn-lt"/>
                </a:rPr>
                <a:t>服务电话</a:t>
              </a:r>
              <a:endParaRPr lang="x-none" altLang="id-ID" sz="1600" b="1" kern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Group 6"/>
          <p:cNvGrpSpPr/>
          <p:nvPr/>
        </p:nvGrpSpPr>
        <p:grpSpPr>
          <a:xfrm>
            <a:off x="4990927" y="2404203"/>
            <a:ext cx="1152002" cy="1152002"/>
            <a:chOff x="4787727" y="2228943"/>
            <a:chExt cx="1152002" cy="1152002"/>
          </a:xfrm>
          <a:solidFill>
            <a:schemeClr val="accent1"/>
          </a:solidFill>
        </p:grpSpPr>
        <p:sp>
          <p:nvSpPr>
            <p:cNvPr id="12" name="Freeform 9"/>
            <p:cNvSpPr/>
            <p:nvPr/>
          </p:nvSpPr>
          <p:spPr>
            <a:xfrm>
              <a:off x="4787727" y="2228943"/>
              <a:ext cx="1152002" cy="1152002"/>
            </a:xfrm>
            <a:custGeom>
              <a:avLst/>
              <a:gdLst>
                <a:gd name="connsiteX0" fmla="*/ 0 w 1152002"/>
                <a:gd name="connsiteY0" fmla="*/ 576001 h 1152002"/>
                <a:gd name="connsiteX1" fmla="*/ 576001 w 1152002"/>
                <a:gd name="connsiteY1" fmla="*/ 0 h 1152002"/>
                <a:gd name="connsiteX2" fmla="*/ 1152002 w 1152002"/>
                <a:gd name="connsiteY2" fmla="*/ 576001 h 1152002"/>
                <a:gd name="connsiteX3" fmla="*/ 576001 w 1152002"/>
                <a:gd name="connsiteY3" fmla="*/ 1152002 h 1152002"/>
                <a:gd name="connsiteX4" fmla="*/ 0 w 1152002"/>
                <a:gd name="connsiteY4" fmla="*/ 576001 h 1152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002" h="1152002">
                  <a:moveTo>
                    <a:pt x="0" y="576001"/>
                  </a:moveTo>
                  <a:cubicBezTo>
                    <a:pt x="0" y="257884"/>
                    <a:pt x="257884" y="0"/>
                    <a:pt x="576001" y="0"/>
                  </a:cubicBezTo>
                  <a:cubicBezTo>
                    <a:pt x="894118" y="0"/>
                    <a:pt x="1152002" y="257884"/>
                    <a:pt x="1152002" y="576001"/>
                  </a:cubicBezTo>
                  <a:cubicBezTo>
                    <a:pt x="1152002" y="894118"/>
                    <a:pt x="894118" y="1152002"/>
                    <a:pt x="576001" y="1152002"/>
                  </a:cubicBezTo>
                  <a:cubicBezTo>
                    <a:pt x="257884" y="1152002"/>
                    <a:pt x="0" y="894118"/>
                    <a:pt x="0" y="57600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2137" tIns="121839" rIns="280904" bIns="121839" numCol="1" spcCol="1270" anchor="ctr" anchorCtr="0">
              <a:noAutofit/>
            </a:bodyPr>
            <a:lstStyle/>
            <a:p>
              <a:endParaRPr lang="id-ID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sym typeface="+mn-lt"/>
              </a:endParaRPr>
            </a:p>
          </p:txBody>
        </p:sp>
        <p:sp>
          <p:nvSpPr>
            <p:cNvPr id="13" name="Freeform 274"/>
            <p:cNvSpPr>
              <a:spLocks noEditPoints="1"/>
            </p:cNvSpPr>
            <p:nvPr/>
          </p:nvSpPr>
          <p:spPr bwMode="auto">
            <a:xfrm>
              <a:off x="5106174" y="2517582"/>
              <a:ext cx="515108" cy="531203"/>
            </a:xfrm>
            <a:custGeom>
              <a:avLst/>
              <a:gdLst>
                <a:gd name="T0" fmla="*/ 68 w 68"/>
                <a:gd name="T1" fmla="*/ 16 h 67"/>
                <a:gd name="T2" fmla="*/ 68 w 68"/>
                <a:gd name="T3" fmla="*/ 66 h 67"/>
                <a:gd name="T4" fmla="*/ 67 w 68"/>
                <a:gd name="T5" fmla="*/ 67 h 67"/>
                <a:gd name="T6" fmla="*/ 56 w 68"/>
                <a:gd name="T7" fmla="*/ 67 h 67"/>
                <a:gd name="T8" fmla="*/ 46 w 68"/>
                <a:gd name="T9" fmla="*/ 67 h 67"/>
                <a:gd name="T10" fmla="*/ 36 w 68"/>
                <a:gd name="T11" fmla="*/ 67 h 67"/>
                <a:gd name="T12" fmla="*/ 25 w 68"/>
                <a:gd name="T13" fmla="*/ 67 h 67"/>
                <a:gd name="T14" fmla="*/ 16 w 68"/>
                <a:gd name="T15" fmla="*/ 67 h 67"/>
                <a:gd name="T16" fmla="*/ 5 w 68"/>
                <a:gd name="T17" fmla="*/ 67 h 67"/>
                <a:gd name="T18" fmla="*/ 2 w 68"/>
                <a:gd name="T19" fmla="*/ 67 h 67"/>
                <a:gd name="T20" fmla="*/ 0 w 68"/>
                <a:gd name="T21" fmla="*/ 66 h 67"/>
                <a:gd name="T22" fmla="*/ 2 w 68"/>
                <a:gd name="T23" fmla="*/ 64 h 67"/>
                <a:gd name="T24" fmla="*/ 3 w 68"/>
                <a:gd name="T25" fmla="*/ 64 h 67"/>
                <a:gd name="T26" fmla="*/ 3 w 68"/>
                <a:gd name="T27" fmla="*/ 56 h 67"/>
                <a:gd name="T28" fmla="*/ 5 w 68"/>
                <a:gd name="T29" fmla="*/ 54 h 67"/>
                <a:gd name="T30" fmla="*/ 16 w 68"/>
                <a:gd name="T31" fmla="*/ 54 h 67"/>
                <a:gd name="T32" fmla="*/ 17 w 68"/>
                <a:gd name="T33" fmla="*/ 56 h 67"/>
                <a:gd name="T34" fmla="*/ 17 w 68"/>
                <a:gd name="T35" fmla="*/ 64 h 67"/>
                <a:gd name="T36" fmla="*/ 24 w 68"/>
                <a:gd name="T37" fmla="*/ 64 h 67"/>
                <a:gd name="T38" fmla="*/ 24 w 68"/>
                <a:gd name="T39" fmla="*/ 40 h 67"/>
                <a:gd name="T40" fmla="*/ 25 w 68"/>
                <a:gd name="T41" fmla="*/ 38 h 67"/>
                <a:gd name="T42" fmla="*/ 36 w 68"/>
                <a:gd name="T43" fmla="*/ 38 h 67"/>
                <a:gd name="T44" fmla="*/ 38 w 68"/>
                <a:gd name="T45" fmla="*/ 40 h 67"/>
                <a:gd name="T46" fmla="*/ 38 w 68"/>
                <a:gd name="T47" fmla="*/ 64 h 67"/>
                <a:gd name="T48" fmla="*/ 44 w 68"/>
                <a:gd name="T49" fmla="*/ 64 h 67"/>
                <a:gd name="T50" fmla="*/ 44 w 68"/>
                <a:gd name="T51" fmla="*/ 20 h 67"/>
                <a:gd name="T52" fmla="*/ 46 w 68"/>
                <a:gd name="T53" fmla="*/ 18 h 67"/>
                <a:gd name="T54" fmla="*/ 56 w 68"/>
                <a:gd name="T55" fmla="*/ 18 h 67"/>
                <a:gd name="T56" fmla="*/ 58 w 68"/>
                <a:gd name="T57" fmla="*/ 20 h 67"/>
                <a:gd name="T58" fmla="*/ 58 w 68"/>
                <a:gd name="T59" fmla="*/ 64 h 67"/>
                <a:gd name="T60" fmla="*/ 65 w 68"/>
                <a:gd name="T61" fmla="*/ 64 h 67"/>
                <a:gd name="T62" fmla="*/ 65 w 68"/>
                <a:gd name="T63" fmla="*/ 16 h 67"/>
                <a:gd name="T64" fmla="*/ 67 w 68"/>
                <a:gd name="T65" fmla="*/ 15 h 67"/>
                <a:gd name="T66" fmla="*/ 68 w 68"/>
                <a:gd name="T67" fmla="*/ 16 h 67"/>
                <a:gd name="T68" fmla="*/ 2 w 68"/>
                <a:gd name="T69" fmla="*/ 48 h 67"/>
                <a:gd name="T70" fmla="*/ 2 w 68"/>
                <a:gd name="T71" fmla="*/ 48 h 67"/>
                <a:gd name="T72" fmla="*/ 29 w 68"/>
                <a:gd name="T73" fmla="*/ 30 h 67"/>
                <a:gd name="T74" fmla="*/ 55 w 68"/>
                <a:gd name="T75" fmla="*/ 6 h 67"/>
                <a:gd name="T76" fmla="*/ 55 w 68"/>
                <a:gd name="T77" fmla="*/ 13 h 67"/>
                <a:gd name="T78" fmla="*/ 56 w 68"/>
                <a:gd name="T79" fmla="*/ 15 h 67"/>
                <a:gd name="T80" fmla="*/ 58 w 68"/>
                <a:gd name="T81" fmla="*/ 13 h 67"/>
                <a:gd name="T82" fmla="*/ 58 w 68"/>
                <a:gd name="T83" fmla="*/ 2 h 67"/>
                <a:gd name="T84" fmla="*/ 56 w 68"/>
                <a:gd name="T85" fmla="*/ 0 h 67"/>
                <a:gd name="T86" fmla="*/ 46 w 68"/>
                <a:gd name="T87" fmla="*/ 0 h 67"/>
                <a:gd name="T88" fmla="*/ 44 w 68"/>
                <a:gd name="T89" fmla="*/ 2 h 67"/>
                <a:gd name="T90" fmla="*/ 46 w 68"/>
                <a:gd name="T91" fmla="*/ 3 h 67"/>
                <a:gd name="T92" fmla="*/ 53 w 68"/>
                <a:gd name="T93" fmla="*/ 3 h 67"/>
                <a:gd name="T94" fmla="*/ 27 w 68"/>
                <a:gd name="T95" fmla="*/ 28 h 67"/>
                <a:gd name="T96" fmla="*/ 1 w 68"/>
                <a:gd name="T97" fmla="*/ 45 h 67"/>
                <a:gd name="T98" fmla="*/ 0 w 68"/>
                <a:gd name="T99" fmla="*/ 47 h 67"/>
                <a:gd name="T100" fmla="*/ 2 w 68"/>
                <a:gd name="T101" fmla="*/ 4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8" h="67">
                  <a:moveTo>
                    <a:pt x="68" y="16"/>
                  </a:moveTo>
                  <a:cubicBezTo>
                    <a:pt x="68" y="66"/>
                    <a:pt x="68" y="66"/>
                    <a:pt x="68" y="66"/>
                  </a:cubicBezTo>
                  <a:cubicBezTo>
                    <a:pt x="68" y="66"/>
                    <a:pt x="68" y="67"/>
                    <a:pt x="67" y="67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6"/>
                    <a:pt x="0" y="66"/>
                  </a:cubicBezTo>
                  <a:cubicBezTo>
                    <a:pt x="0" y="65"/>
                    <a:pt x="1" y="64"/>
                    <a:pt x="2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5"/>
                    <a:pt x="4" y="54"/>
                    <a:pt x="5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7" y="54"/>
                    <a:pt x="17" y="55"/>
                    <a:pt x="17" y="56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8"/>
                    <a:pt x="25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8"/>
                    <a:pt x="38" y="39"/>
                    <a:pt x="38" y="40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19"/>
                    <a:pt x="45" y="18"/>
                    <a:pt x="4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7" y="18"/>
                    <a:pt x="58" y="19"/>
                    <a:pt x="58" y="20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5" y="15"/>
                    <a:pt x="66" y="15"/>
                    <a:pt x="67" y="15"/>
                  </a:cubicBezTo>
                  <a:cubicBezTo>
                    <a:pt x="68" y="15"/>
                    <a:pt x="68" y="15"/>
                    <a:pt x="68" y="16"/>
                  </a:cubicBezTo>
                  <a:close/>
                  <a:moveTo>
                    <a:pt x="2" y="48"/>
                  </a:moveTo>
                  <a:cubicBezTo>
                    <a:pt x="2" y="48"/>
                    <a:pt x="2" y="48"/>
                    <a:pt x="2" y="48"/>
                  </a:cubicBezTo>
                  <a:cubicBezTo>
                    <a:pt x="3" y="48"/>
                    <a:pt x="16" y="40"/>
                    <a:pt x="29" y="30"/>
                  </a:cubicBezTo>
                  <a:cubicBezTo>
                    <a:pt x="40" y="22"/>
                    <a:pt x="51" y="10"/>
                    <a:pt x="55" y="6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4"/>
                    <a:pt x="55" y="15"/>
                    <a:pt x="56" y="15"/>
                  </a:cubicBezTo>
                  <a:cubicBezTo>
                    <a:pt x="57" y="15"/>
                    <a:pt x="58" y="14"/>
                    <a:pt x="58" y="1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3"/>
                    <a:pt x="45" y="3"/>
                    <a:pt x="46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0" y="7"/>
                    <a:pt x="38" y="20"/>
                    <a:pt x="27" y="28"/>
                  </a:cubicBezTo>
                  <a:cubicBezTo>
                    <a:pt x="15" y="37"/>
                    <a:pt x="1" y="45"/>
                    <a:pt x="1" y="45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1" y="48"/>
                    <a:pt x="1" y="48"/>
                    <a:pt x="2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4" name="Group 4"/>
          <p:cNvGrpSpPr/>
          <p:nvPr/>
        </p:nvGrpSpPr>
        <p:grpSpPr>
          <a:xfrm>
            <a:off x="2117973" y="2404203"/>
            <a:ext cx="1152002" cy="1152002"/>
            <a:chOff x="2030523" y="2228943"/>
            <a:chExt cx="1152002" cy="1152002"/>
          </a:xfrm>
          <a:solidFill>
            <a:schemeClr val="accent1"/>
          </a:solidFill>
        </p:grpSpPr>
        <p:sp>
          <p:nvSpPr>
            <p:cNvPr id="15" name="Freeform 5"/>
            <p:cNvSpPr/>
            <p:nvPr/>
          </p:nvSpPr>
          <p:spPr>
            <a:xfrm>
              <a:off x="2030523" y="2228943"/>
              <a:ext cx="1152002" cy="1152002"/>
            </a:xfrm>
            <a:custGeom>
              <a:avLst/>
              <a:gdLst>
                <a:gd name="connsiteX0" fmla="*/ 0 w 1152002"/>
                <a:gd name="connsiteY0" fmla="*/ 576001 h 1152002"/>
                <a:gd name="connsiteX1" fmla="*/ 576001 w 1152002"/>
                <a:gd name="connsiteY1" fmla="*/ 0 h 1152002"/>
                <a:gd name="connsiteX2" fmla="*/ 1152002 w 1152002"/>
                <a:gd name="connsiteY2" fmla="*/ 576001 h 1152002"/>
                <a:gd name="connsiteX3" fmla="*/ 576001 w 1152002"/>
                <a:gd name="connsiteY3" fmla="*/ 1152002 h 1152002"/>
                <a:gd name="connsiteX4" fmla="*/ 0 w 1152002"/>
                <a:gd name="connsiteY4" fmla="*/ 576001 h 1152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002" h="1152002">
                  <a:moveTo>
                    <a:pt x="0" y="576001"/>
                  </a:moveTo>
                  <a:cubicBezTo>
                    <a:pt x="0" y="257884"/>
                    <a:pt x="257884" y="0"/>
                    <a:pt x="576001" y="0"/>
                  </a:cubicBezTo>
                  <a:cubicBezTo>
                    <a:pt x="894118" y="0"/>
                    <a:pt x="1152002" y="257884"/>
                    <a:pt x="1152002" y="576001"/>
                  </a:cubicBezTo>
                  <a:cubicBezTo>
                    <a:pt x="1152002" y="894118"/>
                    <a:pt x="894118" y="1152002"/>
                    <a:pt x="576001" y="1152002"/>
                  </a:cubicBezTo>
                  <a:cubicBezTo>
                    <a:pt x="257884" y="1152002"/>
                    <a:pt x="0" y="894118"/>
                    <a:pt x="0" y="576001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5852" tIns="185852" rIns="185852" bIns="18585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2700" kern="1200">
                <a:cs typeface="+mn-ea"/>
                <a:sym typeface="+mn-lt"/>
              </a:endParaRPr>
            </a:p>
          </p:txBody>
        </p:sp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2309222" y="2501967"/>
              <a:ext cx="599689" cy="605950"/>
            </a:xfrm>
            <a:custGeom>
              <a:avLst/>
              <a:gdLst>
                <a:gd name="T0" fmla="*/ 138 w 306"/>
                <a:gd name="T1" fmla="*/ 226 h 309"/>
                <a:gd name="T2" fmla="*/ 149 w 306"/>
                <a:gd name="T3" fmla="*/ 229 h 309"/>
                <a:gd name="T4" fmla="*/ 198 w 306"/>
                <a:gd name="T5" fmla="*/ 216 h 309"/>
                <a:gd name="T6" fmla="*/ 226 w 306"/>
                <a:gd name="T7" fmla="*/ 169 h 309"/>
                <a:gd name="T8" fmla="*/ 215 w 306"/>
                <a:gd name="T9" fmla="*/ 147 h 309"/>
                <a:gd name="T10" fmla="*/ 171 w 306"/>
                <a:gd name="T11" fmla="*/ 209 h 309"/>
                <a:gd name="T12" fmla="*/ 138 w 306"/>
                <a:gd name="T13" fmla="*/ 226 h 309"/>
                <a:gd name="T14" fmla="*/ 80 w 306"/>
                <a:gd name="T15" fmla="*/ 107 h 309"/>
                <a:gd name="T16" fmla="*/ 142 w 306"/>
                <a:gd name="T17" fmla="*/ 15 h 309"/>
                <a:gd name="T18" fmla="*/ 164 w 306"/>
                <a:gd name="T19" fmla="*/ 16 h 309"/>
                <a:gd name="T20" fmla="*/ 225 w 306"/>
                <a:gd name="T21" fmla="*/ 107 h 309"/>
                <a:gd name="T22" fmla="*/ 241 w 306"/>
                <a:gd name="T23" fmla="*/ 153 h 309"/>
                <a:gd name="T24" fmla="*/ 193 w 306"/>
                <a:gd name="T25" fmla="*/ 237 h 309"/>
                <a:gd name="T26" fmla="*/ 112 w 306"/>
                <a:gd name="T27" fmla="*/ 237 h 309"/>
                <a:gd name="T28" fmla="*/ 65 w 306"/>
                <a:gd name="T29" fmla="*/ 153 h 309"/>
                <a:gd name="T30" fmla="*/ 80 w 306"/>
                <a:gd name="T31" fmla="*/ 107 h 309"/>
                <a:gd name="T32" fmla="*/ 153 w 306"/>
                <a:gd name="T33" fmla="*/ 277 h 309"/>
                <a:gd name="T34" fmla="*/ 238 w 306"/>
                <a:gd name="T35" fmla="*/ 257 h 309"/>
                <a:gd name="T36" fmla="*/ 237 w 306"/>
                <a:gd name="T37" fmla="*/ 226 h 309"/>
                <a:gd name="T38" fmla="*/ 234 w 306"/>
                <a:gd name="T39" fmla="*/ 224 h 309"/>
                <a:gd name="T40" fmla="*/ 246 w 306"/>
                <a:gd name="T41" fmla="*/ 205 h 309"/>
                <a:gd name="T42" fmla="*/ 295 w 306"/>
                <a:gd name="T43" fmla="*/ 260 h 309"/>
                <a:gd name="T44" fmla="*/ 252 w 306"/>
                <a:gd name="T45" fmla="*/ 294 h 309"/>
                <a:gd name="T46" fmla="*/ 153 w 306"/>
                <a:gd name="T47" fmla="*/ 309 h 309"/>
                <a:gd name="T48" fmla="*/ 53 w 306"/>
                <a:gd name="T49" fmla="*/ 294 h 309"/>
                <a:gd name="T50" fmla="*/ 10 w 306"/>
                <a:gd name="T51" fmla="*/ 260 h 309"/>
                <a:gd name="T52" fmla="*/ 60 w 306"/>
                <a:gd name="T53" fmla="*/ 205 h 309"/>
                <a:gd name="T54" fmla="*/ 71 w 306"/>
                <a:gd name="T55" fmla="*/ 224 h 309"/>
                <a:gd name="T56" fmla="*/ 69 w 306"/>
                <a:gd name="T57" fmla="*/ 226 h 309"/>
                <a:gd name="T58" fmla="*/ 67 w 306"/>
                <a:gd name="T59" fmla="*/ 257 h 309"/>
                <a:gd name="T60" fmla="*/ 153 w 306"/>
                <a:gd name="T61" fmla="*/ 277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6" h="309">
                  <a:moveTo>
                    <a:pt x="138" y="226"/>
                  </a:moveTo>
                  <a:cubicBezTo>
                    <a:pt x="141" y="227"/>
                    <a:pt x="145" y="229"/>
                    <a:pt x="149" y="229"/>
                  </a:cubicBezTo>
                  <a:cubicBezTo>
                    <a:pt x="164" y="232"/>
                    <a:pt x="182" y="227"/>
                    <a:pt x="198" y="216"/>
                  </a:cubicBezTo>
                  <a:cubicBezTo>
                    <a:pt x="215" y="204"/>
                    <a:pt x="226" y="186"/>
                    <a:pt x="226" y="169"/>
                  </a:cubicBezTo>
                  <a:cubicBezTo>
                    <a:pt x="226" y="160"/>
                    <a:pt x="220" y="151"/>
                    <a:pt x="215" y="147"/>
                  </a:cubicBezTo>
                  <a:cubicBezTo>
                    <a:pt x="210" y="170"/>
                    <a:pt x="193" y="193"/>
                    <a:pt x="171" y="209"/>
                  </a:cubicBezTo>
                  <a:cubicBezTo>
                    <a:pt x="160" y="216"/>
                    <a:pt x="149" y="222"/>
                    <a:pt x="138" y="226"/>
                  </a:cubicBezTo>
                  <a:close/>
                  <a:moveTo>
                    <a:pt x="80" y="107"/>
                  </a:moveTo>
                  <a:cubicBezTo>
                    <a:pt x="98" y="76"/>
                    <a:pt x="122" y="47"/>
                    <a:pt x="142" y="15"/>
                  </a:cubicBezTo>
                  <a:cubicBezTo>
                    <a:pt x="151" y="1"/>
                    <a:pt x="154" y="0"/>
                    <a:pt x="164" y="16"/>
                  </a:cubicBezTo>
                  <a:cubicBezTo>
                    <a:pt x="183" y="47"/>
                    <a:pt x="207" y="76"/>
                    <a:pt x="225" y="107"/>
                  </a:cubicBezTo>
                  <a:cubicBezTo>
                    <a:pt x="234" y="122"/>
                    <a:pt x="241" y="138"/>
                    <a:pt x="241" y="153"/>
                  </a:cubicBezTo>
                  <a:cubicBezTo>
                    <a:pt x="241" y="190"/>
                    <a:pt x="221" y="222"/>
                    <a:pt x="193" y="237"/>
                  </a:cubicBezTo>
                  <a:cubicBezTo>
                    <a:pt x="167" y="251"/>
                    <a:pt x="137" y="251"/>
                    <a:pt x="112" y="237"/>
                  </a:cubicBezTo>
                  <a:cubicBezTo>
                    <a:pt x="84" y="221"/>
                    <a:pt x="65" y="190"/>
                    <a:pt x="65" y="153"/>
                  </a:cubicBezTo>
                  <a:cubicBezTo>
                    <a:pt x="65" y="138"/>
                    <a:pt x="71" y="122"/>
                    <a:pt x="80" y="107"/>
                  </a:cubicBezTo>
                  <a:close/>
                  <a:moveTo>
                    <a:pt x="153" y="277"/>
                  </a:moveTo>
                  <a:cubicBezTo>
                    <a:pt x="178" y="277"/>
                    <a:pt x="218" y="273"/>
                    <a:pt x="238" y="257"/>
                  </a:cubicBezTo>
                  <a:cubicBezTo>
                    <a:pt x="251" y="247"/>
                    <a:pt x="250" y="236"/>
                    <a:pt x="237" y="226"/>
                  </a:cubicBezTo>
                  <a:cubicBezTo>
                    <a:pt x="236" y="226"/>
                    <a:pt x="235" y="225"/>
                    <a:pt x="234" y="224"/>
                  </a:cubicBezTo>
                  <a:cubicBezTo>
                    <a:pt x="239" y="218"/>
                    <a:pt x="243" y="212"/>
                    <a:pt x="246" y="205"/>
                  </a:cubicBezTo>
                  <a:cubicBezTo>
                    <a:pt x="267" y="213"/>
                    <a:pt x="306" y="232"/>
                    <a:pt x="295" y="260"/>
                  </a:cubicBezTo>
                  <a:cubicBezTo>
                    <a:pt x="289" y="277"/>
                    <a:pt x="268" y="288"/>
                    <a:pt x="252" y="294"/>
                  </a:cubicBezTo>
                  <a:cubicBezTo>
                    <a:pt x="225" y="304"/>
                    <a:pt x="189" y="309"/>
                    <a:pt x="153" y="309"/>
                  </a:cubicBezTo>
                  <a:cubicBezTo>
                    <a:pt x="116" y="309"/>
                    <a:pt x="80" y="304"/>
                    <a:pt x="53" y="294"/>
                  </a:cubicBezTo>
                  <a:cubicBezTo>
                    <a:pt x="38" y="288"/>
                    <a:pt x="16" y="277"/>
                    <a:pt x="10" y="260"/>
                  </a:cubicBezTo>
                  <a:cubicBezTo>
                    <a:pt x="0" y="232"/>
                    <a:pt x="38" y="213"/>
                    <a:pt x="60" y="205"/>
                  </a:cubicBezTo>
                  <a:cubicBezTo>
                    <a:pt x="63" y="212"/>
                    <a:pt x="67" y="218"/>
                    <a:pt x="71" y="224"/>
                  </a:cubicBezTo>
                  <a:cubicBezTo>
                    <a:pt x="70" y="225"/>
                    <a:pt x="70" y="226"/>
                    <a:pt x="69" y="226"/>
                  </a:cubicBezTo>
                  <a:cubicBezTo>
                    <a:pt x="56" y="236"/>
                    <a:pt x="54" y="247"/>
                    <a:pt x="67" y="257"/>
                  </a:cubicBezTo>
                  <a:cubicBezTo>
                    <a:pt x="88" y="273"/>
                    <a:pt x="128" y="277"/>
                    <a:pt x="153" y="2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cs typeface="+mn-ea"/>
                <a:sym typeface="+mn-lt"/>
              </a:endParaRPr>
            </a:p>
          </p:txBody>
        </p:sp>
      </p:grpSp>
      <p:grpSp>
        <p:nvGrpSpPr>
          <p:cNvPr id="17" name="Group 8"/>
          <p:cNvGrpSpPr/>
          <p:nvPr/>
        </p:nvGrpSpPr>
        <p:grpSpPr>
          <a:xfrm>
            <a:off x="7863882" y="2404203"/>
            <a:ext cx="1152002" cy="1152002"/>
            <a:chOff x="7544932" y="2228943"/>
            <a:chExt cx="1152002" cy="1152002"/>
          </a:xfrm>
          <a:solidFill>
            <a:schemeClr val="accent1"/>
          </a:solidFill>
        </p:grpSpPr>
        <p:sp>
          <p:nvSpPr>
            <p:cNvPr id="18" name="Freeform 13"/>
            <p:cNvSpPr/>
            <p:nvPr/>
          </p:nvSpPr>
          <p:spPr>
            <a:xfrm>
              <a:off x="7544932" y="2228943"/>
              <a:ext cx="1152002" cy="1152002"/>
            </a:xfrm>
            <a:custGeom>
              <a:avLst/>
              <a:gdLst>
                <a:gd name="connsiteX0" fmla="*/ 0 w 1152002"/>
                <a:gd name="connsiteY0" fmla="*/ 576001 h 1152002"/>
                <a:gd name="connsiteX1" fmla="*/ 576001 w 1152002"/>
                <a:gd name="connsiteY1" fmla="*/ 0 h 1152002"/>
                <a:gd name="connsiteX2" fmla="*/ 1152002 w 1152002"/>
                <a:gd name="connsiteY2" fmla="*/ 576001 h 1152002"/>
                <a:gd name="connsiteX3" fmla="*/ 576001 w 1152002"/>
                <a:gd name="connsiteY3" fmla="*/ 1152002 h 1152002"/>
                <a:gd name="connsiteX4" fmla="*/ 0 w 1152002"/>
                <a:gd name="connsiteY4" fmla="*/ 576001 h 1152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002" h="1152002">
                  <a:moveTo>
                    <a:pt x="0" y="576001"/>
                  </a:moveTo>
                  <a:cubicBezTo>
                    <a:pt x="0" y="257884"/>
                    <a:pt x="257884" y="0"/>
                    <a:pt x="576001" y="0"/>
                  </a:cubicBezTo>
                  <a:cubicBezTo>
                    <a:pt x="894118" y="0"/>
                    <a:pt x="1152002" y="257884"/>
                    <a:pt x="1152002" y="576001"/>
                  </a:cubicBezTo>
                  <a:cubicBezTo>
                    <a:pt x="1152002" y="894118"/>
                    <a:pt x="894118" y="1152002"/>
                    <a:pt x="576001" y="1152002"/>
                  </a:cubicBezTo>
                  <a:cubicBezTo>
                    <a:pt x="257884" y="1152002"/>
                    <a:pt x="0" y="894118"/>
                    <a:pt x="0" y="57600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2137" tIns="121839" rIns="280904" bIns="121839" numCol="1" spcCol="1270" anchor="ctr" anchorCtr="0">
              <a:noAutofit/>
            </a:bodyPr>
            <a:lstStyle/>
            <a:p>
              <a:endParaRPr lang="id-ID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sym typeface="+mn-lt"/>
              </a:endParaRPr>
            </a:p>
          </p:txBody>
        </p:sp>
        <p:sp>
          <p:nvSpPr>
            <p:cNvPr id="19" name="Freeform 526"/>
            <p:cNvSpPr>
              <a:spLocks noChangeAspect="1" noChangeArrowheads="1"/>
            </p:cNvSpPr>
            <p:nvPr/>
          </p:nvSpPr>
          <p:spPr bwMode="auto">
            <a:xfrm>
              <a:off x="7937460" y="2497473"/>
              <a:ext cx="477107" cy="618504"/>
            </a:xfrm>
            <a:custGeom>
              <a:avLst/>
              <a:gdLst>
                <a:gd name="T0" fmla="*/ 719 w 1222"/>
                <a:gd name="T1" fmla="*/ 1338 h 1581"/>
                <a:gd name="T2" fmla="*/ 686 w 1222"/>
                <a:gd name="T3" fmla="*/ 1221 h 1581"/>
                <a:gd name="T4" fmla="*/ 686 w 1222"/>
                <a:gd name="T5" fmla="*/ 359 h 1581"/>
                <a:gd name="T6" fmla="*/ 719 w 1222"/>
                <a:gd name="T7" fmla="*/ 243 h 1581"/>
                <a:gd name="T8" fmla="*/ 17 w 1222"/>
                <a:gd name="T9" fmla="*/ 460 h 1581"/>
                <a:gd name="T10" fmla="*/ 0 w 1222"/>
                <a:gd name="T11" fmla="*/ 794 h 1581"/>
                <a:gd name="T12" fmla="*/ 17 w 1222"/>
                <a:gd name="T13" fmla="*/ 1120 h 1581"/>
                <a:gd name="T14" fmla="*/ 502 w 1222"/>
                <a:gd name="T15" fmla="*/ 1530 h 1581"/>
                <a:gd name="T16" fmla="*/ 493 w 1222"/>
                <a:gd name="T17" fmla="*/ 1112 h 1581"/>
                <a:gd name="T18" fmla="*/ 284 w 1222"/>
                <a:gd name="T19" fmla="*/ 1120 h 1581"/>
                <a:gd name="T20" fmla="*/ 284 w 1222"/>
                <a:gd name="T21" fmla="*/ 794 h 1581"/>
                <a:gd name="T22" fmla="*/ 284 w 1222"/>
                <a:gd name="T23" fmla="*/ 460 h 1581"/>
                <a:gd name="T24" fmla="*/ 493 w 1222"/>
                <a:gd name="T25" fmla="*/ 468 h 1581"/>
                <a:gd name="T26" fmla="*/ 502 w 1222"/>
                <a:gd name="T27" fmla="*/ 58 h 1581"/>
                <a:gd name="T28" fmla="*/ 17 w 1222"/>
                <a:gd name="T29" fmla="*/ 460 h 1581"/>
                <a:gd name="T30" fmla="*/ 602 w 1222"/>
                <a:gd name="T31" fmla="*/ 911 h 1581"/>
                <a:gd name="T32" fmla="*/ 493 w 1222"/>
                <a:gd name="T33" fmla="*/ 861 h 1581"/>
                <a:gd name="T34" fmla="*/ 543 w 1222"/>
                <a:gd name="T35" fmla="*/ 828 h 1581"/>
                <a:gd name="T36" fmla="*/ 610 w 1222"/>
                <a:gd name="T37" fmla="*/ 778 h 1581"/>
                <a:gd name="T38" fmla="*/ 627 w 1222"/>
                <a:gd name="T39" fmla="*/ 660 h 1581"/>
                <a:gd name="T40" fmla="*/ 476 w 1222"/>
                <a:gd name="T41" fmla="*/ 677 h 1581"/>
                <a:gd name="T42" fmla="*/ 510 w 1222"/>
                <a:gd name="T43" fmla="*/ 736 h 1581"/>
                <a:gd name="T44" fmla="*/ 560 w 1222"/>
                <a:gd name="T45" fmla="*/ 677 h 1581"/>
                <a:gd name="T46" fmla="*/ 585 w 1222"/>
                <a:gd name="T47" fmla="*/ 719 h 1581"/>
                <a:gd name="T48" fmla="*/ 502 w 1222"/>
                <a:gd name="T49" fmla="*/ 803 h 1581"/>
                <a:gd name="T50" fmla="*/ 410 w 1222"/>
                <a:gd name="T51" fmla="*/ 911 h 1581"/>
                <a:gd name="T52" fmla="*/ 819 w 1222"/>
                <a:gd name="T53" fmla="*/ 811 h 1581"/>
                <a:gd name="T54" fmla="*/ 794 w 1222"/>
                <a:gd name="T55" fmla="*/ 635 h 1581"/>
                <a:gd name="T56" fmla="*/ 644 w 1222"/>
                <a:gd name="T57" fmla="*/ 853 h 1581"/>
                <a:gd name="T58" fmla="*/ 744 w 1222"/>
                <a:gd name="T59" fmla="*/ 911 h 1581"/>
                <a:gd name="T60" fmla="*/ 803 w 1222"/>
                <a:gd name="T61" fmla="*/ 853 h 1581"/>
                <a:gd name="T62" fmla="*/ 844 w 1222"/>
                <a:gd name="T63" fmla="*/ 811 h 1581"/>
                <a:gd name="T64" fmla="*/ 786 w 1222"/>
                <a:gd name="T65" fmla="*/ 686 h 1581"/>
                <a:gd name="T66" fmla="*/ 694 w 1222"/>
                <a:gd name="T67" fmla="*/ 811 h 1581"/>
                <a:gd name="T68" fmla="*/ 694 w 1222"/>
                <a:gd name="T69" fmla="*/ 811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2" h="1581">
                  <a:moveTo>
                    <a:pt x="1221" y="794"/>
                  </a:moveTo>
                  <a:cubicBezTo>
                    <a:pt x="1221" y="1079"/>
                    <a:pt x="995" y="1313"/>
                    <a:pt x="719" y="1338"/>
                  </a:cubicBezTo>
                  <a:cubicBezTo>
                    <a:pt x="719" y="1329"/>
                    <a:pt x="711" y="1313"/>
                    <a:pt x="711" y="1296"/>
                  </a:cubicBezTo>
                  <a:cubicBezTo>
                    <a:pt x="711" y="1296"/>
                    <a:pt x="702" y="1262"/>
                    <a:pt x="686" y="1221"/>
                  </a:cubicBezTo>
                  <a:cubicBezTo>
                    <a:pt x="911" y="1212"/>
                    <a:pt x="1095" y="1028"/>
                    <a:pt x="1095" y="794"/>
                  </a:cubicBezTo>
                  <a:cubicBezTo>
                    <a:pt x="1095" y="560"/>
                    <a:pt x="911" y="368"/>
                    <a:pt x="686" y="359"/>
                  </a:cubicBezTo>
                  <a:cubicBezTo>
                    <a:pt x="702" y="326"/>
                    <a:pt x="711" y="293"/>
                    <a:pt x="711" y="284"/>
                  </a:cubicBezTo>
                  <a:cubicBezTo>
                    <a:pt x="711" y="276"/>
                    <a:pt x="719" y="259"/>
                    <a:pt x="719" y="243"/>
                  </a:cubicBezTo>
                  <a:cubicBezTo>
                    <a:pt x="995" y="267"/>
                    <a:pt x="1221" y="510"/>
                    <a:pt x="1221" y="794"/>
                  </a:cubicBezTo>
                  <a:close/>
                  <a:moveTo>
                    <a:pt x="17" y="460"/>
                  </a:moveTo>
                  <a:cubicBezTo>
                    <a:pt x="8" y="568"/>
                    <a:pt x="0" y="677"/>
                    <a:pt x="0" y="786"/>
                  </a:cubicBezTo>
                  <a:lnTo>
                    <a:pt x="0" y="794"/>
                  </a:lnTo>
                  <a:lnTo>
                    <a:pt x="0" y="803"/>
                  </a:lnTo>
                  <a:cubicBezTo>
                    <a:pt x="0" y="911"/>
                    <a:pt x="8" y="1012"/>
                    <a:pt x="17" y="1120"/>
                  </a:cubicBezTo>
                  <a:cubicBezTo>
                    <a:pt x="42" y="1396"/>
                    <a:pt x="259" y="1580"/>
                    <a:pt x="468" y="1538"/>
                  </a:cubicBezTo>
                  <a:cubicBezTo>
                    <a:pt x="485" y="1530"/>
                    <a:pt x="493" y="1530"/>
                    <a:pt x="502" y="1530"/>
                  </a:cubicBezTo>
                  <a:cubicBezTo>
                    <a:pt x="552" y="1505"/>
                    <a:pt x="594" y="1471"/>
                    <a:pt x="644" y="1438"/>
                  </a:cubicBezTo>
                  <a:cubicBezTo>
                    <a:pt x="702" y="1396"/>
                    <a:pt x="569" y="1070"/>
                    <a:pt x="493" y="1112"/>
                  </a:cubicBezTo>
                  <a:cubicBezTo>
                    <a:pt x="460" y="1129"/>
                    <a:pt x="376" y="1196"/>
                    <a:pt x="343" y="1196"/>
                  </a:cubicBezTo>
                  <a:cubicBezTo>
                    <a:pt x="309" y="1204"/>
                    <a:pt x="293" y="1162"/>
                    <a:pt x="284" y="1120"/>
                  </a:cubicBezTo>
                  <a:cubicBezTo>
                    <a:pt x="276" y="1028"/>
                    <a:pt x="284" y="903"/>
                    <a:pt x="284" y="803"/>
                  </a:cubicBezTo>
                  <a:cubicBezTo>
                    <a:pt x="284" y="794"/>
                    <a:pt x="284" y="794"/>
                    <a:pt x="284" y="794"/>
                  </a:cubicBezTo>
                  <a:cubicBezTo>
                    <a:pt x="284" y="786"/>
                    <a:pt x="284" y="786"/>
                    <a:pt x="284" y="786"/>
                  </a:cubicBezTo>
                  <a:cubicBezTo>
                    <a:pt x="284" y="677"/>
                    <a:pt x="276" y="560"/>
                    <a:pt x="284" y="460"/>
                  </a:cubicBezTo>
                  <a:cubicBezTo>
                    <a:pt x="293" y="426"/>
                    <a:pt x="309" y="385"/>
                    <a:pt x="343" y="385"/>
                  </a:cubicBezTo>
                  <a:cubicBezTo>
                    <a:pt x="376" y="393"/>
                    <a:pt x="460" y="452"/>
                    <a:pt x="493" y="468"/>
                  </a:cubicBezTo>
                  <a:cubicBezTo>
                    <a:pt x="569" y="510"/>
                    <a:pt x="702" y="184"/>
                    <a:pt x="644" y="142"/>
                  </a:cubicBezTo>
                  <a:cubicBezTo>
                    <a:pt x="594" y="117"/>
                    <a:pt x="552" y="75"/>
                    <a:pt x="502" y="58"/>
                  </a:cubicBezTo>
                  <a:cubicBezTo>
                    <a:pt x="493" y="50"/>
                    <a:pt x="485" y="50"/>
                    <a:pt x="468" y="50"/>
                  </a:cubicBezTo>
                  <a:cubicBezTo>
                    <a:pt x="259" y="0"/>
                    <a:pt x="42" y="184"/>
                    <a:pt x="17" y="460"/>
                  </a:cubicBezTo>
                  <a:close/>
                  <a:moveTo>
                    <a:pt x="410" y="911"/>
                  </a:moveTo>
                  <a:cubicBezTo>
                    <a:pt x="602" y="911"/>
                    <a:pt x="602" y="911"/>
                    <a:pt x="602" y="911"/>
                  </a:cubicBezTo>
                  <a:cubicBezTo>
                    <a:pt x="610" y="861"/>
                    <a:pt x="610" y="861"/>
                    <a:pt x="610" y="861"/>
                  </a:cubicBezTo>
                  <a:cubicBezTo>
                    <a:pt x="493" y="861"/>
                    <a:pt x="493" y="861"/>
                    <a:pt x="493" y="861"/>
                  </a:cubicBezTo>
                  <a:cubicBezTo>
                    <a:pt x="493" y="861"/>
                    <a:pt x="502" y="853"/>
                    <a:pt x="510" y="853"/>
                  </a:cubicBezTo>
                  <a:cubicBezTo>
                    <a:pt x="510" y="845"/>
                    <a:pt x="527" y="836"/>
                    <a:pt x="543" y="828"/>
                  </a:cubicBezTo>
                  <a:cubicBezTo>
                    <a:pt x="569" y="811"/>
                    <a:pt x="569" y="811"/>
                    <a:pt x="569" y="811"/>
                  </a:cubicBezTo>
                  <a:cubicBezTo>
                    <a:pt x="585" y="803"/>
                    <a:pt x="602" y="786"/>
                    <a:pt x="610" y="778"/>
                  </a:cubicBezTo>
                  <a:cubicBezTo>
                    <a:pt x="627" y="761"/>
                    <a:pt x="635" y="744"/>
                    <a:pt x="644" y="719"/>
                  </a:cubicBezTo>
                  <a:cubicBezTo>
                    <a:pt x="652" y="694"/>
                    <a:pt x="644" y="677"/>
                    <a:pt x="627" y="660"/>
                  </a:cubicBezTo>
                  <a:cubicBezTo>
                    <a:pt x="619" y="644"/>
                    <a:pt x="594" y="635"/>
                    <a:pt x="569" y="635"/>
                  </a:cubicBezTo>
                  <a:cubicBezTo>
                    <a:pt x="527" y="635"/>
                    <a:pt x="502" y="644"/>
                    <a:pt x="476" y="677"/>
                  </a:cubicBezTo>
                  <a:cubicBezTo>
                    <a:pt x="468" y="686"/>
                    <a:pt x="460" y="711"/>
                    <a:pt x="452" y="736"/>
                  </a:cubicBezTo>
                  <a:cubicBezTo>
                    <a:pt x="510" y="736"/>
                    <a:pt x="510" y="736"/>
                    <a:pt x="510" y="736"/>
                  </a:cubicBezTo>
                  <a:cubicBezTo>
                    <a:pt x="510" y="719"/>
                    <a:pt x="518" y="702"/>
                    <a:pt x="518" y="694"/>
                  </a:cubicBezTo>
                  <a:cubicBezTo>
                    <a:pt x="527" y="686"/>
                    <a:pt x="543" y="677"/>
                    <a:pt x="560" y="677"/>
                  </a:cubicBezTo>
                  <a:cubicBezTo>
                    <a:pt x="569" y="677"/>
                    <a:pt x="577" y="686"/>
                    <a:pt x="585" y="694"/>
                  </a:cubicBezTo>
                  <a:cubicBezTo>
                    <a:pt x="585" y="702"/>
                    <a:pt x="594" y="711"/>
                    <a:pt x="585" y="719"/>
                  </a:cubicBezTo>
                  <a:cubicBezTo>
                    <a:pt x="585" y="736"/>
                    <a:pt x="577" y="744"/>
                    <a:pt x="560" y="761"/>
                  </a:cubicBezTo>
                  <a:cubicBezTo>
                    <a:pt x="552" y="769"/>
                    <a:pt x="535" y="778"/>
                    <a:pt x="502" y="803"/>
                  </a:cubicBezTo>
                  <a:cubicBezTo>
                    <a:pt x="468" y="819"/>
                    <a:pt x="452" y="836"/>
                    <a:pt x="435" y="861"/>
                  </a:cubicBezTo>
                  <a:cubicBezTo>
                    <a:pt x="426" y="878"/>
                    <a:pt x="418" y="895"/>
                    <a:pt x="410" y="911"/>
                  </a:cubicBezTo>
                  <a:close/>
                  <a:moveTo>
                    <a:pt x="844" y="811"/>
                  </a:moveTo>
                  <a:cubicBezTo>
                    <a:pt x="819" y="811"/>
                    <a:pt x="819" y="811"/>
                    <a:pt x="819" y="811"/>
                  </a:cubicBezTo>
                  <a:cubicBezTo>
                    <a:pt x="853" y="635"/>
                    <a:pt x="853" y="635"/>
                    <a:pt x="853" y="635"/>
                  </a:cubicBezTo>
                  <a:cubicBezTo>
                    <a:pt x="794" y="635"/>
                    <a:pt x="794" y="635"/>
                    <a:pt x="794" y="635"/>
                  </a:cubicBezTo>
                  <a:cubicBezTo>
                    <a:pt x="652" y="803"/>
                    <a:pt x="652" y="803"/>
                    <a:pt x="652" y="803"/>
                  </a:cubicBezTo>
                  <a:cubicBezTo>
                    <a:pt x="644" y="853"/>
                    <a:pt x="644" y="853"/>
                    <a:pt x="644" y="853"/>
                  </a:cubicBezTo>
                  <a:cubicBezTo>
                    <a:pt x="753" y="853"/>
                    <a:pt x="753" y="853"/>
                    <a:pt x="753" y="853"/>
                  </a:cubicBezTo>
                  <a:cubicBezTo>
                    <a:pt x="744" y="911"/>
                    <a:pt x="744" y="911"/>
                    <a:pt x="744" y="911"/>
                  </a:cubicBezTo>
                  <a:cubicBezTo>
                    <a:pt x="794" y="911"/>
                    <a:pt x="794" y="911"/>
                    <a:pt x="794" y="911"/>
                  </a:cubicBezTo>
                  <a:cubicBezTo>
                    <a:pt x="803" y="853"/>
                    <a:pt x="803" y="853"/>
                    <a:pt x="803" y="853"/>
                  </a:cubicBezTo>
                  <a:cubicBezTo>
                    <a:pt x="836" y="853"/>
                    <a:pt x="836" y="853"/>
                    <a:pt x="836" y="853"/>
                  </a:cubicBezTo>
                  <a:lnTo>
                    <a:pt x="844" y="811"/>
                  </a:lnTo>
                  <a:close/>
                  <a:moveTo>
                    <a:pt x="694" y="811"/>
                  </a:moveTo>
                  <a:cubicBezTo>
                    <a:pt x="786" y="686"/>
                    <a:pt x="786" y="686"/>
                    <a:pt x="786" y="686"/>
                  </a:cubicBezTo>
                  <a:cubicBezTo>
                    <a:pt x="761" y="811"/>
                    <a:pt x="761" y="811"/>
                    <a:pt x="761" y="811"/>
                  </a:cubicBezTo>
                  <a:lnTo>
                    <a:pt x="694" y="811"/>
                  </a:lnTo>
                  <a:close/>
                  <a:moveTo>
                    <a:pt x="694" y="811"/>
                  </a:moveTo>
                  <a:lnTo>
                    <a:pt x="694" y="8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sz="2400" dirty="0">
                <a:cs typeface="+mn-ea"/>
                <a:sym typeface="+mn-lt"/>
              </a:endParaRPr>
            </a:p>
          </p:txBody>
        </p:sp>
      </p:grpSp>
      <p:sp>
        <p:nvSpPr>
          <p:cNvPr id="20" name="TextBox 49"/>
          <p:cNvSpPr txBox="1"/>
          <p:nvPr/>
        </p:nvSpPr>
        <p:spPr>
          <a:xfrm>
            <a:off x="2230755" y="3755390"/>
            <a:ext cx="109918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x-none" altLang="en-US" sz="1600" b="1" dirty="0">
                <a:solidFill>
                  <a:schemeClr val="bg1"/>
                </a:solidFill>
                <a:cs typeface="+mn-ea"/>
                <a:sym typeface="+mn-lt"/>
              </a:rPr>
              <a:t>三包服务</a:t>
            </a:r>
            <a:endParaRPr lang="x-none" alt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Rectangle 50"/>
          <p:cNvSpPr/>
          <p:nvPr/>
        </p:nvSpPr>
        <p:spPr>
          <a:xfrm>
            <a:off x="2117973" y="4175433"/>
            <a:ext cx="2079919" cy="565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endParaRPr lang="x-none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buNone/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TextBox 49"/>
          <p:cNvSpPr txBox="1"/>
          <p:nvPr/>
        </p:nvSpPr>
        <p:spPr>
          <a:xfrm>
            <a:off x="5147137" y="3755454"/>
            <a:ext cx="995680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x-none" sz="1600" b="1" dirty="0">
                <a:solidFill>
                  <a:schemeClr val="bg1"/>
                </a:solidFill>
                <a:cs typeface="+mn-ea"/>
                <a:sym typeface="+mn-lt"/>
              </a:rPr>
              <a:t>永久服务</a:t>
            </a:r>
            <a:endParaRPr lang="x-none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Rectangle 50"/>
          <p:cNvSpPr/>
          <p:nvPr/>
        </p:nvSpPr>
        <p:spPr>
          <a:xfrm>
            <a:off x="4990927" y="4175433"/>
            <a:ext cx="2079919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x-none" altLang="zh-CN" sz="1200" dirty="0">
                <a:solidFill>
                  <a:schemeClr val="bg1"/>
                </a:solidFill>
                <a:cs typeface="+mn-ea"/>
                <a:sym typeface="+mn-lt"/>
              </a:rPr>
              <a:t>免费赠送思科防火墙</a:t>
            </a:r>
            <a:endParaRPr lang="x-none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x-none" altLang="zh-CN" sz="1200" dirty="0">
                <a:solidFill>
                  <a:schemeClr val="bg1"/>
                </a:solidFill>
                <a:cs typeface="+mn-ea"/>
                <a:sym typeface="+mn-lt"/>
              </a:rPr>
              <a:t>三年免费上门维修服务</a:t>
            </a:r>
            <a:endParaRPr lang="x-none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x-none" altLang="zh-CN" sz="1200" dirty="0">
                <a:solidFill>
                  <a:schemeClr val="bg1"/>
                </a:solidFill>
                <a:cs typeface="+mn-ea"/>
                <a:sym typeface="+mn-lt"/>
              </a:rPr>
              <a:t>会员拥有所有服务8折优惠</a:t>
            </a:r>
            <a:endParaRPr lang="x-none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buNone/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TextBox 49"/>
          <p:cNvSpPr txBox="1"/>
          <p:nvPr/>
        </p:nvSpPr>
        <p:spPr>
          <a:xfrm>
            <a:off x="7863881" y="3738309"/>
            <a:ext cx="1278890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x-none" sz="1600" b="1" dirty="0">
                <a:solidFill>
                  <a:schemeClr val="bg1"/>
                </a:solidFill>
                <a:cs typeface="+mn-ea"/>
                <a:sym typeface="+mn-lt"/>
              </a:rPr>
              <a:t>24小时服务</a:t>
            </a:r>
            <a:endParaRPr lang="x-none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Rectangle 50"/>
          <p:cNvSpPr/>
          <p:nvPr/>
        </p:nvSpPr>
        <p:spPr>
          <a:xfrm>
            <a:off x="7863881" y="4175433"/>
            <a:ext cx="2079919" cy="82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x-none" altLang="zh-CN" sz="1200" dirty="0">
                <a:solidFill>
                  <a:schemeClr val="bg1"/>
                </a:solidFill>
                <a:cs typeface="+mn-ea"/>
                <a:sym typeface="+mn-lt"/>
              </a:rPr>
              <a:t>0371-888888</a:t>
            </a:r>
            <a:endParaRPr lang="x-none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</a:pPr>
            <a:endParaRPr lang="x-none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buNone/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844145" y="317918"/>
            <a:ext cx="448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产品与经营</a:t>
            </a:r>
          </a:p>
        </p:txBody>
      </p:sp>
      <p:sp>
        <p:nvSpPr>
          <p:cNvPr id="28" name="Rectangle 50"/>
          <p:cNvSpPr/>
          <p:nvPr/>
        </p:nvSpPr>
        <p:spPr>
          <a:xfrm>
            <a:off x="2161367" y="4296718"/>
            <a:ext cx="2079919" cy="821055"/>
          </a:xfrm>
          <a:prstGeom prst="rect">
            <a:avLst/>
          </a:prstGeom>
        </p:spPr>
        <p:txBody>
          <a:bodyPr wrap="square">
            <a:spAutoFit/>
          </a:bodyPr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x-none" altLang="zh-CN" sz="1200" dirty="0">
                <a:solidFill>
                  <a:schemeClr val="bg1"/>
                </a:solidFill>
                <a:cs typeface="+mn-ea"/>
                <a:sym typeface="+mn-lt"/>
              </a:rPr>
              <a:t>包上架指导</a:t>
            </a:r>
            <a:endParaRPr lang="x-none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x-none" altLang="zh-CN" sz="1200" dirty="0">
                <a:solidFill>
                  <a:schemeClr val="bg1"/>
                </a:solidFill>
                <a:cs typeface="+mn-ea"/>
                <a:sym typeface="+mn-lt"/>
              </a:rPr>
              <a:t>包一年上门维修服务</a:t>
            </a:r>
            <a:endParaRPr lang="x-none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buNone/>
            </a:pPr>
            <a:r>
              <a:rPr lang="x-none" altLang="en-US" sz="1200" dirty="0">
                <a:solidFill>
                  <a:schemeClr val="bg1"/>
                </a:solidFill>
                <a:cs typeface="+mn-ea"/>
                <a:sym typeface="+mn-lt"/>
              </a:rPr>
              <a:t>包操作系统安装</a:t>
            </a:r>
            <a:endParaRPr lang="x-none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85671" y="918988"/>
            <a:ext cx="7482848" cy="4590858"/>
            <a:chOff x="3689573" y="989327"/>
            <a:chExt cx="4812854" cy="2952770"/>
          </a:xfrm>
        </p:grpSpPr>
        <p:sp>
          <p:nvSpPr>
            <p:cNvPr id="3" name="等腰三角形 2"/>
            <p:cNvSpPr/>
            <p:nvPr/>
          </p:nvSpPr>
          <p:spPr>
            <a:xfrm flipV="1">
              <a:off x="4803235" y="1622349"/>
              <a:ext cx="2592733" cy="2235115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等腰三角形 3"/>
            <p:cNvSpPr/>
            <p:nvPr/>
          </p:nvSpPr>
          <p:spPr>
            <a:xfrm flipH="1" flipV="1">
              <a:off x="3953546" y="2145444"/>
              <a:ext cx="1081670" cy="932474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等腰三角形 4"/>
            <p:cNvSpPr/>
            <p:nvPr/>
          </p:nvSpPr>
          <p:spPr>
            <a:xfrm flipH="1">
              <a:off x="6205307" y="3127740"/>
              <a:ext cx="846479" cy="729724"/>
            </a:xfrm>
            <a:prstGeom prst="triangle">
              <a:avLst/>
            </a:prstGeom>
            <a:noFill/>
            <a:ln w="28575">
              <a:solidFill>
                <a:srgbClr val="E62D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flipH="1">
              <a:off x="6906229" y="1270481"/>
              <a:ext cx="649574" cy="559977"/>
            </a:xfrm>
            <a:prstGeom prst="triangle">
              <a:avLst/>
            </a:prstGeom>
            <a:noFill/>
            <a:ln>
              <a:solidFill>
                <a:srgbClr val="E62D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flipH="1">
              <a:off x="7276186" y="2042184"/>
              <a:ext cx="493530" cy="425456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flipH="1">
              <a:off x="4394614" y="1477001"/>
              <a:ext cx="352219" cy="303636"/>
            </a:xfrm>
            <a:prstGeom prst="triangl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flipH="1">
              <a:off x="3689573" y="2373726"/>
              <a:ext cx="196350" cy="169268"/>
            </a:xfrm>
            <a:prstGeom prst="triangle">
              <a:avLst/>
            </a:prstGeom>
            <a:noFill/>
            <a:ln>
              <a:solidFill>
                <a:srgbClr val="E62D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flipH="1" flipV="1">
              <a:off x="8207902" y="2467640"/>
              <a:ext cx="196350" cy="169268"/>
            </a:xfrm>
            <a:prstGeom prst="triangl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flipH="1" flipV="1">
              <a:off x="4606885" y="3821453"/>
              <a:ext cx="139948" cy="120644"/>
            </a:xfrm>
            <a:prstGeom prst="triangle">
              <a:avLst/>
            </a:prstGeom>
            <a:noFill/>
            <a:ln>
              <a:solidFill>
                <a:srgbClr val="E62D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flipH="1">
              <a:off x="7802919" y="1279695"/>
              <a:ext cx="581091" cy="500941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flipH="1" flipV="1">
              <a:off x="8306077" y="989327"/>
              <a:ext cx="196350" cy="169268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244499" y="1884829"/>
              <a:ext cx="1921615" cy="1643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0" dirty="0">
                  <a:solidFill>
                    <a:schemeClr val="bg1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感谢观看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4446795" y="3013161"/>
              <a:ext cx="99805" cy="9980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6063685" y="3825090"/>
              <a:ext cx="64747" cy="647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8185042" y="24447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247860" y="2083267"/>
            <a:ext cx="3970627" cy="2436049"/>
            <a:chOff x="3689573" y="989327"/>
            <a:chExt cx="4812854" cy="2952770"/>
          </a:xfrm>
        </p:grpSpPr>
        <p:sp>
          <p:nvSpPr>
            <p:cNvPr id="5" name="等腰三角形 4"/>
            <p:cNvSpPr/>
            <p:nvPr/>
          </p:nvSpPr>
          <p:spPr>
            <a:xfrm flipV="1">
              <a:off x="4803235" y="1622349"/>
              <a:ext cx="2592733" cy="2235115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等腰三角形 5"/>
            <p:cNvSpPr/>
            <p:nvPr/>
          </p:nvSpPr>
          <p:spPr>
            <a:xfrm flipH="1" flipV="1">
              <a:off x="3953546" y="2145444"/>
              <a:ext cx="1081670" cy="932474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6"/>
            <p:cNvSpPr/>
            <p:nvPr/>
          </p:nvSpPr>
          <p:spPr>
            <a:xfrm flipH="1">
              <a:off x="6205307" y="3127740"/>
              <a:ext cx="846479" cy="729724"/>
            </a:xfrm>
            <a:prstGeom prst="triangle">
              <a:avLst/>
            </a:prstGeom>
            <a:noFill/>
            <a:ln w="28575">
              <a:solidFill>
                <a:srgbClr val="E62D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flipH="1">
              <a:off x="6906229" y="1270481"/>
              <a:ext cx="649574" cy="559977"/>
            </a:xfrm>
            <a:prstGeom prst="triangle">
              <a:avLst/>
            </a:prstGeom>
            <a:noFill/>
            <a:ln>
              <a:solidFill>
                <a:srgbClr val="E62D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flipH="1">
              <a:off x="7276186" y="2042184"/>
              <a:ext cx="493530" cy="425456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flipH="1">
              <a:off x="4394614" y="1477001"/>
              <a:ext cx="352219" cy="303636"/>
            </a:xfrm>
            <a:prstGeom prst="triangl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flipH="1">
              <a:off x="3689573" y="2373726"/>
              <a:ext cx="196350" cy="169268"/>
            </a:xfrm>
            <a:prstGeom prst="triangle">
              <a:avLst/>
            </a:prstGeom>
            <a:noFill/>
            <a:ln>
              <a:solidFill>
                <a:srgbClr val="E62D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flipH="1" flipV="1">
              <a:off x="8207902" y="2467640"/>
              <a:ext cx="196350" cy="169268"/>
            </a:xfrm>
            <a:prstGeom prst="triangl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flipH="1" flipV="1">
              <a:off x="4606885" y="3821453"/>
              <a:ext cx="139948" cy="120644"/>
            </a:xfrm>
            <a:prstGeom prst="triangle">
              <a:avLst/>
            </a:prstGeom>
            <a:noFill/>
            <a:ln>
              <a:solidFill>
                <a:srgbClr val="E62D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flipH="1">
              <a:off x="7802919" y="1279695"/>
              <a:ext cx="581091" cy="500941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flipH="1" flipV="1">
              <a:off x="8306077" y="989327"/>
              <a:ext cx="196350" cy="169268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244499" y="1884829"/>
              <a:ext cx="1921615" cy="1454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CONTENTS</a:t>
              </a:r>
              <a:endParaRPr lang="zh-CN" altLang="en-US" sz="3600" dirty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446795" y="3013161"/>
              <a:ext cx="99805" cy="9980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椭圆 27"/>
            <p:cNvSpPr/>
            <p:nvPr/>
          </p:nvSpPr>
          <p:spPr>
            <a:xfrm>
              <a:off x="6063685" y="3825090"/>
              <a:ext cx="64747" cy="647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8185042" y="24447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240904" y="4227291"/>
            <a:ext cx="5399282" cy="461665"/>
            <a:chOff x="5266549" y="3089752"/>
            <a:chExt cx="5399282" cy="461665"/>
          </a:xfrm>
        </p:grpSpPr>
        <p:sp>
          <p:nvSpPr>
            <p:cNvPr id="22" name="文本框 21"/>
            <p:cNvSpPr txBox="1"/>
            <p:nvPr/>
          </p:nvSpPr>
          <p:spPr>
            <a:xfrm>
              <a:off x="5266549" y="3089752"/>
              <a:ext cx="703348" cy="461665"/>
            </a:xfrm>
            <a:prstGeom prst="rect">
              <a:avLst/>
            </a:prstGeom>
            <a:solidFill>
              <a:srgbClr val="E62D3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03</a:t>
              </a:r>
              <a:endParaRPr lang="zh-CN" altLang="en-US" sz="1400" dirty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105055" y="3089752"/>
              <a:ext cx="4560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产品与经营 </a:t>
              </a:r>
              <a:r>
                <a:rPr lang="en-US" altLang="zh-CN" sz="2400" dirty="0">
                  <a:solidFill>
                    <a:schemeClr val="bg1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/ </a:t>
              </a:r>
              <a:r>
                <a:rPr lang="en-US" altLang="zh-CN" sz="1400" dirty="0">
                  <a:solidFill>
                    <a:schemeClr val="bg1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Product and management</a:t>
              </a:r>
              <a:endParaRPr lang="zh-CN" altLang="en-US" sz="1400" dirty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241539" y="2497435"/>
            <a:ext cx="4068322" cy="461665"/>
            <a:chOff x="5266549" y="2352342"/>
            <a:chExt cx="4068322" cy="461665"/>
          </a:xfrm>
        </p:grpSpPr>
        <p:sp>
          <p:nvSpPr>
            <p:cNvPr id="39" name="文本框 38"/>
            <p:cNvSpPr txBox="1"/>
            <p:nvPr/>
          </p:nvSpPr>
          <p:spPr>
            <a:xfrm>
              <a:off x="6105055" y="2352342"/>
              <a:ext cx="3229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公司简介 </a:t>
              </a:r>
              <a:r>
                <a:rPr lang="en-US" altLang="zh-CN" sz="2400" dirty="0">
                  <a:solidFill>
                    <a:schemeClr val="bg1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/ </a:t>
              </a:r>
              <a:r>
                <a:rPr lang="en-US" altLang="zh-CN" sz="1400" dirty="0">
                  <a:solidFill>
                    <a:schemeClr val="bg1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Conpany Profile  </a:t>
              </a:r>
              <a:endParaRPr lang="zh-CN" altLang="en-US" sz="2400" dirty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266549" y="2352342"/>
              <a:ext cx="703348" cy="461665"/>
            </a:xfrm>
            <a:prstGeom prst="rect">
              <a:avLst/>
            </a:prstGeom>
            <a:solidFill>
              <a:srgbClr val="E62D3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241539" y="3357918"/>
            <a:ext cx="4698557" cy="461665"/>
            <a:chOff x="10706819" y="2352342"/>
            <a:chExt cx="4698557" cy="461665"/>
          </a:xfrm>
        </p:grpSpPr>
        <p:sp>
          <p:nvSpPr>
            <p:cNvPr id="43" name="文本框 42"/>
            <p:cNvSpPr txBox="1"/>
            <p:nvPr/>
          </p:nvSpPr>
          <p:spPr>
            <a:xfrm>
              <a:off x="10706819" y="2352342"/>
              <a:ext cx="721758" cy="461665"/>
            </a:xfrm>
            <a:prstGeom prst="rect">
              <a:avLst/>
            </a:prstGeom>
            <a:solidFill>
              <a:srgbClr val="E62D3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1550497" y="2352342"/>
              <a:ext cx="38548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项目简介 </a:t>
              </a:r>
              <a:r>
                <a:rPr lang="en-US" altLang="zh-CN" sz="2400" dirty="0">
                  <a:solidFill>
                    <a:schemeClr val="bg1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/  </a:t>
              </a:r>
              <a:r>
                <a:rPr lang="en-US" altLang="zh-CN" sz="1400" dirty="0">
                  <a:solidFill>
                    <a:schemeClr val="bg1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Program Introduction  </a:t>
              </a:r>
              <a:endParaRPr lang="zh-CN" altLang="en-US" sz="2400" dirty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4239" y="1863220"/>
            <a:ext cx="249634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dirty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1</a:t>
            </a:r>
            <a:endParaRPr lang="zh-CN" altLang="en-US" sz="19900" dirty="0">
              <a:solidFill>
                <a:schemeClr val="bg1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87845" y="621030"/>
            <a:ext cx="1842770" cy="600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公司简介</a:t>
            </a:r>
            <a:endParaRPr lang="zh-CN" altLang="en-US" sz="32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-1127760" y="-868383"/>
            <a:ext cx="5273039" cy="8594767"/>
            <a:chOff x="-1127760" y="-868383"/>
            <a:chExt cx="5273039" cy="8594767"/>
          </a:xfrm>
        </p:grpSpPr>
        <p:sp>
          <p:nvSpPr>
            <p:cNvPr id="3" name="等腰三角形 2"/>
            <p:cNvSpPr/>
            <p:nvPr/>
          </p:nvSpPr>
          <p:spPr>
            <a:xfrm rot="16200000" flipV="1">
              <a:off x="-316629" y="1426842"/>
              <a:ext cx="4630086" cy="3991456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803610" y="5456558"/>
              <a:ext cx="1931640" cy="166520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 rot="16200000" flipH="1">
              <a:off x="2586755" y="1826415"/>
              <a:ext cx="1511638" cy="1303136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6200000" flipH="1">
              <a:off x="-705677" y="902094"/>
              <a:ext cx="1160005" cy="1000004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6200000" flipH="1">
              <a:off x="691643" y="500873"/>
              <a:ext cx="881342" cy="759777"/>
            </a:xfrm>
            <a:prstGeom prst="triangle">
              <a:avLst/>
            </a:prstGeom>
            <a:noFill/>
            <a:ln w="28575">
              <a:solidFill>
                <a:srgbClr val="E62D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6200000" flipH="1">
              <a:off x="-300255" y="5881715"/>
              <a:ext cx="628989" cy="542232"/>
            </a:xfrm>
            <a:prstGeom prst="triangle">
              <a:avLst/>
            </a:prstGeom>
            <a:noFill/>
            <a:ln>
              <a:solidFill>
                <a:srgbClr val="E62D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6200000" flipH="1">
              <a:off x="1320310" y="7399925"/>
              <a:ext cx="350641" cy="302277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6200000" flipH="1" flipV="1">
              <a:off x="1488021" y="-668880"/>
              <a:ext cx="350641" cy="302277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 flipH="1" flipV="1">
              <a:off x="3912597" y="5855572"/>
              <a:ext cx="249918" cy="215446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6200000" flipH="1">
              <a:off x="-680788" y="-585350"/>
              <a:ext cx="1037711" cy="894578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6200000" flipH="1" flipV="1">
              <a:off x="-1151942" y="-844201"/>
              <a:ext cx="350641" cy="302277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955794" y="3372667"/>
              <a:ext cx="99805" cy="99805"/>
            </a:xfrm>
            <a:prstGeom prst="ellipse">
              <a:avLst/>
            </a:prstGeom>
            <a:solidFill>
              <a:srgbClr val="E6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629550" y="2428079"/>
              <a:ext cx="99805" cy="9980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82989" y="5273439"/>
              <a:ext cx="99805" cy="9980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231765" y="1221740"/>
            <a:ext cx="4937125" cy="598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x-none" altLang="zh-CN" dirty="0">
                <a:solidFill>
                  <a:schemeClr val="bg1"/>
                </a:solidFill>
              </a:rPr>
              <a:t>公司名称：睿智永圣科技有限公司</a:t>
            </a:r>
            <a:endParaRPr lang="x-none" altLang="zh-CN" dirty="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x-none" altLang="zh-CN" dirty="0">
                <a:solidFill>
                  <a:schemeClr val="bg1"/>
                </a:solidFill>
              </a:rPr>
              <a:t>创始人：胡玉兵 张辉 张睿 訾鸿志 杨永圣</a:t>
            </a:r>
            <a:endParaRPr lang="x-none" altLang="zh-CN" dirty="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x-none" altLang="zh-CN" dirty="0">
                <a:solidFill>
                  <a:schemeClr val="bg1"/>
                </a:solidFill>
              </a:rPr>
              <a:t>成立年代：2008年10月1号</a:t>
            </a:r>
            <a:endParaRPr lang="x-none" altLang="zh-CN" dirty="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x-none" altLang="zh-CN" dirty="0">
                <a:solidFill>
                  <a:schemeClr val="bg1"/>
                </a:solidFill>
              </a:rPr>
              <a:t>注册资金：600万</a:t>
            </a:r>
            <a:endParaRPr lang="x-none" altLang="zh-CN" dirty="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x-none" altLang="zh-CN" dirty="0">
                <a:solidFill>
                  <a:schemeClr val="bg1"/>
                </a:solidFill>
              </a:rPr>
              <a:t>年盈利：5000万</a:t>
            </a:r>
            <a:endParaRPr lang="x-none" altLang="zh-CN" dirty="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x-none" altLang="zh-CN" dirty="0">
                <a:solidFill>
                  <a:schemeClr val="bg1"/>
                </a:solidFill>
              </a:rPr>
              <a:t>市值：10亿</a:t>
            </a:r>
            <a:endParaRPr lang="x-none" altLang="zh-CN" dirty="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x-none" altLang="zh-CN" dirty="0">
                <a:solidFill>
                  <a:schemeClr val="bg1"/>
                </a:solidFill>
              </a:rPr>
              <a:t>地址：北京中关村科技园</a:t>
            </a:r>
            <a:endParaRPr lang="x-none" altLang="zh-CN" dirty="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x-none" altLang="zh-CN" dirty="0">
                <a:solidFill>
                  <a:schemeClr val="bg1"/>
                </a:solidFill>
              </a:rPr>
              <a:t>公司规模：200人</a:t>
            </a:r>
            <a:endParaRPr lang="x-none" altLang="zh-CN" dirty="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x-none" altLang="zh-CN" dirty="0">
                <a:solidFill>
                  <a:schemeClr val="bg1"/>
                </a:solidFill>
              </a:rPr>
              <a:t>经营范围：提供网络搭建部署等服务</a:t>
            </a:r>
            <a:endParaRPr lang="x-none" altLang="zh-CN" dirty="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x-none" altLang="zh-CN" dirty="0">
                <a:solidFill>
                  <a:schemeClr val="bg1"/>
                </a:solidFill>
              </a:rPr>
              <a:t>公司使命：用网络来连通世界</a:t>
            </a:r>
            <a:endParaRPr lang="x-none" altLang="zh-CN" dirty="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x-none" altLang="zh-CN" dirty="0">
                <a:solidFill>
                  <a:schemeClr val="bg1"/>
                </a:solidFill>
              </a:rPr>
              <a:t>注册号: zz666-888</a:t>
            </a:r>
            <a:endParaRPr lang="x-none" altLang="zh-CN" dirty="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x-none" altLang="zh-CN" dirty="0">
                <a:solidFill>
                  <a:schemeClr val="bg1"/>
                </a:solidFill>
              </a:rPr>
              <a:t>官网：www.yunyun.com</a:t>
            </a:r>
            <a:endParaRPr lang="x-none" altLang="zh-CN" dirty="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x-none" altLang="zh-CN" dirty="0">
                <a:solidFill>
                  <a:schemeClr val="bg1"/>
                </a:solidFill>
              </a:rPr>
              <a:t>合作伙伴： 阿里云 腾讯 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x-none" altLang="zh-CN" dirty="0" smtClean="0">
                <a:solidFill>
                  <a:schemeClr val="bg1"/>
                </a:solidFill>
              </a:rPr>
              <a:t>等……</a:t>
            </a:r>
            <a:endParaRPr lang="x-none" altLang="zh-CN" dirty="0" smtClean="0">
              <a:solidFill>
                <a:schemeClr val="bg1"/>
              </a:solidFill>
            </a:endParaRPr>
          </a:p>
          <a:p>
            <a:r>
              <a:rPr lang="x-none" altLang="zh-CN" dirty="0">
                <a:solidFill>
                  <a:schemeClr val="bg1"/>
                </a:solidFill>
              </a:rPr>
              <a:t>       </a:t>
            </a:r>
            <a:endParaRPr lang="x-none" altLang="zh-CN" dirty="0">
              <a:solidFill>
                <a:schemeClr val="bg1"/>
              </a:solidFill>
            </a:endParaRPr>
          </a:p>
          <a:p>
            <a:endParaRPr lang="x-none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22"/>
          <p:cNvGrpSpPr/>
          <p:nvPr/>
        </p:nvGrpSpPr>
        <p:grpSpPr>
          <a:xfrm>
            <a:off x="4632434" y="5651054"/>
            <a:ext cx="2924707" cy="510450"/>
            <a:chOff x="4878401" y="4187518"/>
            <a:chExt cx="2924707" cy="510450"/>
          </a:xfrm>
        </p:grpSpPr>
        <p:sp>
          <p:nvSpPr>
            <p:cNvPr id="40" name="Rounded Rectangle 23"/>
            <p:cNvSpPr/>
            <p:nvPr/>
          </p:nvSpPr>
          <p:spPr>
            <a:xfrm>
              <a:off x="4878401" y="4187518"/>
              <a:ext cx="2924707" cy="51045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381000" dist="76200" dir="5400000" algn="t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24"/>
            <p:cNvSpPr txBox="1"/>
            <p:nvPr/>
          </p:nvSpPr>
          <p:spPr>
            <a:xfrm>
              <a:off x="5538133" y="4288854"/>
              <a:ext cx="1605280" cy="319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x-none" altLang="en-US" sz="1400" dirty="0">
                  <a:solidFill>
                    <a:schemeClr val="bg1"/>
                  </a:solidFill>
                  <a:cs typeface="Arial" panose="02080604020202020204" charset="0"/>
                </a:rPr>
                <a:t>用网络来连通世界</a:t>
              </a:r>
            </a:p>
          </p:txBody>
        </p:sp>
      </p:grpSp>
      <p:sp>
        <p:nvSpPr>
          <p:cNvPr id="42" name="Freeform 5"/>
          <p:cNvSpPr/>
          <p:nvPr/>
        </p:nvSpPr>
        <p:spPr bwMode="auto">
          <a:xfrm>
            <a:off x="324404" y="1290292"/>
            <a:ext cx="1748953" cy="1952058"/>
          </a:xfrm>
          <a:custGeom>
            <a:avLst/>
            <a:gdLst>
              <a:gd name="T0" fmla="*/ 0 w 259"/>
              <a:gd name="T1" fmla="*/ 93 h 290"/>
              <a:gd name="T2" fmla="*/ 19 w 259"/>
              <a:gd name="T3" fmla="*/ 59 h 290"/>
              <a:gd name="T4" fmla="*/ 110 w 259"/>
              <a:gd name="T5" fmla="*/ 7 h 290"/>
              <a:gd name="T6" fmla="*/ 149 w 259"/>
              <a:gd name="T7" fmla="*/ 7 h 290"/>
              <a:gd name="T8" fmla="*/ 240 w 259"/>
              <a:gd name="T9" fmla="*/ 59 h 290"/>
              <a:gd name="T10" fmla="*/ 259 w 259"/>
              <a:gd name="T11" fmla="*/ 93 h 290"/>
              <a:gd name="T12" fmla="*/ 259 w 259"/>
              <a:gd name="T13" fmla="*/ 197 h 290"/>
              <a:gd name="T14" fmla="*/ 240 w 259"/>
              <a:gd name="T15" fmla="*/ 231 h 290"/>
              <a:gd name="T16" fmla="*/ 149 w 259"/>
              <a:gd name="T17" fmla="*/ 284 h 290"/>
              <a:gd name="T18" fmla="*/ 110 w 259"/>
              <a:gd name="T19" fmla="*/ 284 h 290"/>
              <a:gd name="T20" fmla="*/ 19 w 259"/>
              <a:gd name="T21" fmla="*/ 231 h 290"/>
              <a:gd name="T22" fmla="*/ 0 w 259"/>
              <a:gd name="T23" fmla="*/ 197 h 290"/>
              <a:gd name="T24" fmla="*/ 0 w 259"/>
              <a:gd name="T25" fmla="*/ 93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9" h="290">
                <a:moveTo>
                  <a:pt x="0" y="93"/>
                </a:moveTo>
                <a:cubicBezTo>
                  <a:pt x="0" y="80"/>
                  <a:pt x="8" y="65"/>
                  <a:pt x="19" y="59"/>
                </a:cubicBezTo>
                <a:cubicBezTo>
                  <a:pt x="110" y="7"/>
                  <a:pt x="110" y="7"/>
                  <a:pt x="110" y="7"/>
                </a:cubicBezTo>
                <a:cubicBezTo>
                  <a:pt x="121" y="0"/>
                  <a:pt x="138" y="0"/>
                  <a:pt x="149" y="7"/>
                </a:cubicBezTo>
                <a:cubicBezTo>
                  <a:pt x="240" y="59"/>
                  <a:pt x="240" y="59"/>
                  <a:pt x="240" y="59"/>
                </a:cubicBezTo>
                <a:cubicBezTo>
                  <a:pt x="250" y="65"/>
                  <a:pt x="259" y="80"/>
                  <a:pt x="259" y="93"/>
                </a:cubicBezTo>
                <a:cubicBezTo>
                  <a:pt x="259" y="197"/>
                  <a:pt x="259" y="197"/>
                  <a:pt x="259" y="197"/>
                </a:cubicBezTo>
                <a:cubicBezTo>
                  <a:pt x="259" y="210"/>
                  <a:pt x="250" y="225"/>
                  <a:pt x="240" y="231"/>
                </a:cubicBezTo>
                <a:cubicBezTo>
                  <a:pt x="149" y="284"/>
                  <a:pt x="149" y="284"/>
                  <a:pt x="149" y="284"/>
                </a:cubicBezTo>
                <a:cubicBezTo>
                  <a:pt x="138" y="290"/>
                  <a:pt x="121" y="290"/>
                  <a:pt x="110" y="284"/>
                </a:cubicBezTo>
                <a:cubicBezTo>
                  <a:pt x="19" y="231"/>
                  <a:pt x="19" y="231"/>
                  <a:pt x="19" y="231"/>
                </a:cubicBezTo>
                <a:cubicBezTo>
                  <a:pt x="8" y="225"/>
                  <a:pt x="0" y="210"/>
                  <a:pt x="0" y="197"/>
                </a:cubicBezTo>
                <a:lnTo>
                  <a:pt x="0" y="93"/>
                </a:lnTo>
                <a:close/>
              </a:path>
            </a:pathLst>
          </a:cu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3" name="TextBox 6"/>
          <p:cNvSpPr txBox="1"/>
          <p:nvPr/>
        </p:nvSpPr>
        <p:spPr>
          <a:xfrm>
            <a:off x="831849" y="3414130"/>
            <a:ext cx="7924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x-none" altLang="en-US" sz="1600" b="1" dirty="0">
                <a:solidFill>
                  <a:schemeClr val="bg1"/>
                </a:solidFill>
              </a:rPr>
              <a:t>訾鸿志</a:t>
            </a:r>
          </a:p>
        </p:txBody>
      </p:sp>
      <p:sp>
        <p:nvSpPr>
          <p:cNvPr id="45" name="Freeform 25"/>
          <p:cNvSpPr/>
          <p:nvPr/>
        </p:nvSpPr>
        <p:spPr>
          <a:xfrm>
            <a:off x="1113790" y="3933443"/>
            <a:ext cx="228600" cy="223060"/>
          </a:xfrm>
          <a:custGeom>
            <a:avLst/>
            <a:gdLst/>
            <a:ahLst/>
            <a:cxnLst/>
            <a:rect l="l" t="t" r="r" b="b"/>
            <a:pathLst>
              <a:path w="141245" h="137822">
                <a:moveTo>
                  <a:pt x="116559" y="0"/>
                </a:moveTo>
                <a:lnTo>
                  <a:pt x="136628" y="11878"/>
                </a:lnTo>
                <a:cubicBezTo>
                  <a:pt x="138403" y="12970"/>
                  <a:pt x="139631" y="14199"/>
                  <a:pt x="140314" y="15564"/>
                </a:cubicBezTo>
                <a:cubicBezTo>
                  <a:pt x="140997" y="16929"/>
                  <a:pt x="141304" y="18329"/>
                  <a:pt x="141236" y="19762"/>
                </a:cubicBezTo>
                <a:cubicBezTo>
                  <a:pt x="141167" y="21196"/>
                  <a:pt x="140826" y="22561"/>
                  <a:pt x="140212" y="23858"/>
                </a:cubicBezTo>
                <a:cubicBezTo>
                  <a:pt x="139597" y="25155"/>
                  <a:pt x="138812" y="26281"/>
                  <a:pt x="137857" y="27237"/>
                </a:cubicBezTo>
                <a:cubicBezTo>
                  <a:pt x="135536" y="29694"/>
                  <a:pt x="133044" y="33483"/>
                  <a:pt x="130382" y="38603"/>
                </a:cubicBezTo>
                <a:cubicBezTo>
                  <a:pt x="127720" y="43722"/>
                  <a:pt x="125774" y="49695"/>
                  <a:pt x="124545" y="56521"/>
                </a:cubicBezTo>
                <a:cubicBezTo>
                  <a:pt x="123317" y="63348"/>
                  <a:pt x="123283" y="70823"/>
                  <a:pt x="124443" y="78946"/>
                </a:cubicBezTo>
                <a:cubicBezTo>
                  <a:pt x="125604" y="87069"/>
                  <a:pt x="128914" y="95431"/>
                  <a:pt x="134375" y="104032"/>
                </a:cubicBezTo>
                <a:cubicBezTo>
                  <a:pt x="137379" y="108811"/>
                  <a:pt x="138164" y="112906"/>
                  <a:pt x="136730" y="116319"/>
                </a:cubicBezTo>
                <a:cubicBezTo>
                  <a:pt x="135297" y="119733"/>
                  <a:pt x="132532" y="122190"/>
                  <a:pt x="128436" y="123692"/>
                </a:cubicBezTo>
                <a:lnTo>
                  <a:pt x="90346" y="137822"/>
                </a:lnTo>
                <a:cubicBezTo>
                  <a:pt x="82974" y="126218"/>
                  <a:pt x="77990" y="114169"/>
                  <a:pt x="75396" y="101677"/>
                </a:cubicBezTo>
                <a:cubicBezTo>
                  <a:pt x="72802" y="89185"/>
                  <a:pt x="72632" y="76898"/>
                  <a:pt x="74884" y="64815"/>
                </a:cubicBezTo>
                <a:cubicBezTo>
                  <a:pt x="77137" y="52733"/>
                  <a:pt x="81711" y="41162"/>
                  <a:pt x="88605" y="30104"/>
                </a:cubicBezTo>
                <a:cubicBezTo>
                  <a:pt x="95500" y="19045"/>
                  <a:pt x="104818" y="9011"/>
                  <a:pt x="116559" y="0"/>
                </a:cubicBezTo>
                <a:close/>
                <a:moveTo>
                  <a:pt x="43245" y="0"/>
                </a:moveTo>
                <a:lnTo>
                  <a:pt x="63314" y="11878"/>
                </a:lnTo>
                <a:cubicBezTo>
                  <a:pt x="65089" y="12970"/>
                  <a:pt x="66318" y="14199"/>
                  <a:pt x="67000" y="15564"/>
                </a:cubicBezTo>
                <a:cubicBezTo>
                  <a:pt x="67683" y="16929"/>
                  <a:pt x="67990" y="18329"/>
                  <a:pt x="67922" y="19762"/>
                </a:cubicBezTo>
                <a:cubicBezTo>
                  <a:pt x="67853" y="21196"/>
                  <a:pt x="67512" y="22561"/>
                  <a:pt x="66898" y="23858"/>
                </a:cubicBezTo>
                <a:cubicBezTo>
                  <a:pt x="66283" y="25155"/>
                  <a:pt x="65498" y="26281"/>
                  <a:pt x="64543" y="27237"/>
                </a:cubicBezTo>
                <a:cubicBezTo>
                  <a:pt x="62222" y="29694"/>
                  <a:pt x="59730" y="33483"/>
                  <a:pt x="57068" y="38603"/>
                </a:cubicBezTo>
                <a:cubicBezTo>
                  <a:pt x="54406" y="43722"/>
                  <a:pt x="52460" y="49695"/>
                  <a:pt x="51232" y="56521"/>
                </a:cubicBezTo>
                <a:cubicBezTo>
                  <a:pt x="50003" y="63348"/>
                  <a:pt x="49969" y="70823"/>
                  <a:pt x="51129" y="78946"/>
                </a:cubicBezTo>
                <a:cubicBezTo>
                  <a:pt x="52290" y="87069"/>
                  <a:pt x="55600" y="95431"/>
                  <a:pt x="61061" y="104032"/>
                </a:cubicBezTo>
                <a:cubicBezTo>
                  <a:pt x="64065" y="108811"/>
                  <a:pt x="64850" y="112906"/>
                  <a:pt x="63416" y="116319"/>
                </a:cubicBezTo>
                <a:cubicBezTo>
                  <a:pt x="61983" y="119733"/>
                  <a:pt x="59218" y="122190"/>
                  <a:pt x="55122" y="123692"/>
                </a:cubicBezTo>
                <a:lnTo>
                  <a:pt x="17032" y="137822"/>
                </a:lnTo>
                <a:cubicBezTo>
                  <a:pt x="9660" y="126218"/>
                  <a:pt x="4676" y="114169"/>
                  <a:pt x="2083" y="101677"/>
                </a:cubicBezTo>
                <a:cubicBezTo>
                  <a:pt x="-511" y="89185"/>
                  <a:pt x="-682" y="76898"/>
                  <a:pt x="1571" y="64815"/>
                </a:cubicBezTo>
                <a:cubicBezTo>
                  <a:pt x="3823" y="52733"/>
                  <a:pt x="8397" y="41162"/>
                  <a:pt x="15291" y="30104"/>
                </a:cubicBezTo>
                <a:cubicBezTo>
                  <a:pt x="22186" y="19045"/>
                  <a:pt x="31504" y="9011"/>
                  <a:pt x="432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26"/>
          <p:cNvSpPr txBox="1"/>
          <p:nvPr/>
        </p:nvSpPr>
        <p:spPr>
          <a:xfrm>
            <a:off x="12266" y="4201118"/>
            <a:ext cx="2431648" cy="892810"/>
          </a:xfrm>
          <a:prstGeom prst="rect">
            <a:avLst/>
          </a:prstGeom>
          <a:noFill/>
        </p:spPr>
        <p:txBody>
          <a:bodyPr wrap="square" lIns="36000" tIns="46800" rIns="36000" bIns="468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x-none" sz="1400" dirty="0">
                <a:solidFill>
                  <a:schemeClr val="bg1"/>
                </a:solidFill>
              </a:rPr>
              <a:t>2006年毕业于哈佛大学</a:t>
            </a:r>
            <a:endParaRPr lang="x-none" sz="1400" dirty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x-none" sz="1400" dirty="0">
                <a:solidFill>
                  <a:schemeClr val="bg1"/>
                </a:solidFill>
              </a:rPr>
              <a:t>网络工程系</a:t>
            </a:r>
            <a:endParaRPr lang="x-none" sz="1400" dirty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x-none" sz="1400" dirty="0">
                <a:solidFill>
                  <a:schemeClr val="bg1"/>
                </a:solidFill>
              </a:rPr>
              <a:t>现任公司项目总监</a:t>
            </a:r>
          </a:p>
        </p:txBody>
      </p:sp>
      <p:sp>
        <p:nvSpPr>
          <p:cNvPr id="47" name="TextBox 9"/>
          <p:cNvSpPr txBox="1"/>
          <p:nvPr/>
        </p:nvSpPr>
        <p:spPr>
          <a:xfrm>
            <a:off x="3265862" y="3404605"/>
            <a:ext cx="5892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x-none" altLang="en-US" sz="1600" b="1" dirty="0">
                <a:solidFill>
                  <a:schemeClr val="bg1"/>
                </a:solidFill>
              </a:rPr>
              <a:t>张辉</a:t>
            </a:r>
          </a:p>
        </p:txBody>
      </p:sp>
      <p:sp>
        <p:nvSpPr>
          <p:cNvPr id="52" name="Freeform 25"/>
          <p:cNvSpPr/>
          <p:nvPr/>
        </p:nvSpPr>
        <p:spPr>
          <a:xfrm>
            <a:off x="3446201" y="3923918"/>
            <a:ext cx="228600" cy="223060"/>
          </a:xfrm>
          <a:custGeom>
            <a:avLst/>
            <a:gdLst/>
            <a:ahLst/>
            <a:cxnLst/>
            <a:rect l="l" t="t" r="r" b="b"/>
            <a:pathLst>
              <a:path w="141245" h="137822">
                <a:moveTo>
                  <a:pt x="116559" y="0"/>
                </a:moveTo>
                <a:lnTo>
                  <a:pt x="136628" y="11878"/>
                </a:lnTo>
                <a:cubicBezTo>
                  <a:pt x="138403" y="12970"/>
                  <a:pt x="139631" y="14199"/>
                  <a:pt x="140314" y="15564"/>
                </a:cubicBezTo>
                <a:cubicBezTo>
                  <a:pt x="140997" y="16929"/>
                  <a:pt x="141304" y="18329"/>
                  <a:pt x="141236" y="19762"/>
                </a:cubicBezTo>
                <a:cubicBezTo>
                  <a:pt x="141167" y="21196"/>
                  <a:pt x="140826" y="22561"/>
                  <a:pt x="140212" y="23858"/>
                </a:cubicBezTo>
                <a:cubicBezTo>
                  <a:pt x="139597" y="25155"/>
                  <a:pt x="138812" y="26281"/>
                  <a:pt x="137857" y="27237"/>
                </a:cubicBezTo>
                <a:cubicBezTo>
                  <a:pt x="135536" y="29694"/>
                  <a:pt x="133044" y="33483"/>
                  <a:pt x="130382" y="38603"/>
                </a:cubicBezTo>
                <a:cubicBezTo>
                  <a:pt x="127720" y="43722"/>
                  <a:pt x="125774" y="49695"/>
                  <a:pt x="124545" y="56521"/>
                </a:cubicBezTo>
                <a:cubicBezTo>
                  <a:pt x="123317" y="63348"/>
                  <a:pt x="123283" y="70823"/>
                  <a:pt x="124443" y="78946"/>
                </a:cubicBezTo>
                <a:cubicBezTo>
                  <a:pt x="125604" y="87069"/>
                  <a:pt x="128914" y="95431"/>
                  <a:pt x="134375" y="104032"/>
                </a:cubicBezTo>
                <a:cubicBezTo>
                  <a:pt x="137379" y="108811"/>
                  <a:pt x="138164" y="112906"/>
                  <a:pt x="136730" y="116319"/>
                </a:cubicBezTo>
                <a:cubicBezTo>
                  <a:pt x="135297" y="119733"/>
                  <a:pt x="132532" y="122190"/>
                  <a:pt x="128436" y="123692"/>
                </a:cubicBezTo>
                <a:lnTo>
                  <a:pt x="90346" y="137822"/>
                </a:lnTo>
                <a:cubicBezTo>
                  <a:pt x="82974" y="126218"/>
                  <a:pt x="77990" y="114169"/>
                  <a:pt x="75396" y="101677"/>
                </a:cubicBezTo>
                <a:cubicBezTo>
                  <a:pt x="72802" y="89185"/>
                  <a:pt x="72632" y="76898"/>
                  <a:pt x="74884" y="64815"/>
                </a:cubicBezTo>
                <a:cubicBezTo>
                  <a:pt x="77137" y="52733"/>
                  <a:pt x="81711" y="41162"/>
                  <a:pt x="88605" y="30104"/>
                </a:cubicBezTo>
                <a:cubicBezTo>
                  <a:pt x="95500" y="19045"/>
                  <a:pt x="104818" y="9011"/>
                  <a:pt x="116559" y="0"/>
                </a:cubicBezTo>
                <a:close/>
                <a:moveTo>
                  <a:pt x="43245" y="0"/>
                </a:moveTo>
                <a:lnTo>
                  <a:pt x="63314" y="11878"/>
                </a:lnTo>
                <a:cubicBezTo>
                  <a:pt x="65089" y="12970"/>
                  <a:pt x="66318" y="14199"/>
                  <a:pt x="67000" y="15564"/>
                </a:cubicBezTo>
                <a:cubicBezTo>
                  <a:pt x="67683" y="16929"/>
                  <a:pt x="67990" y="18329"/>
                  <a:pt x="67922" y="19762"/>
                </a:cubicBezTo>
                <a:cubicBezTo>
                  <a:pt x="67853" y="21196"/>
                  <a:pt x="67512" y="22561"/>
                  <a:pt x="66898" y="23858"/>
                </a:cubicBezTo>
                <a:cubicBezTo>
                  <a:pt x="66283" y="25155"/>
                  <a:pt x="65498" y="26281"/>
                  <a:pt x="64543" y="27237"/>
                </a:cubicBezTo>
                <a:cubicBezTo>
                  <a:pt x="62222" y="29694"/>
                  <a:pt x="59730" y="33483"/>
                  <a:pt x="57068" y="38603"/>
                </a:cubicBezTo>
                <a:cubicBezTo>
                  <a:pt x="54406" y="43722"/>
                  <a:pt x="52460" y="49695"/>
                  <a:pt x="51232" y="56521"/>
                </a:cubicBezTo>
                <a:cubicBezTo>
                  <a:pt x="50003" y="63348"/>
                  <a:pt x="49969" y="70823"/>
                  <a:pt x="51129" y="78946"/>
                </a:cubicBezTo>
                <a:cubicBezTo>
                  <a:pt x="52290" y="87069"/>
                  <a:pt x="55600" y="95431"/>
                  <a:pt x="61061" y="104032"/>
                </a:cubicBezTo>
                <a:cubicBezTo>
                  <a:pt x="64065" y="108811"/>
                  <a:pt x="64850" y="112906"/>
                  <a:pt x="63416" y="116319"/>
                </a:cubicBezTo>
                <a:cubicBezTo>
                  <a:pt x="61983" y="119733"/>
                  <a:pt x="59218" y="122190"/>
                  <a:pt x="55122" y="123692"/>
                </a:cubicBezTo>
                <a:lnTo>
                  <a:pt x="17032" y="137822"/>
                </a:lnTo>
                <a:cubicBezTo>
                  <a:pt x="9660" y="126218"/>
                  <a:pt x="4676" y="114169"/>
                  <a:pt x="2083" y="101677"/>
                </a:cubicBezTo>
                <a:cubicBezTo>
                  <a:pt x="-511" y="89185"/>
                  <a:pt x="-682" y="76898"/>
                  <a:pt x="1571" y="64815"/>
                </a:cubicBezTo>
                <a:cubicBezTo>
                  <a:pt x="3823" y="52733"/>
                  <a:pt x="8397" y="41162"/>
                  <a:pt x="15291" y="30104"/>
                </a:cubicBezTo>
                <a:cubicBezTo>
                  <a:pt x="22186" y="19045"/>
                  <a:pt x="31504" y="9011"/>
                  <a:pt x="432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26"/>
          <p:cNvSpPr txBox="1"/>
          <p:nvPr/>
        </p:nvSpPr>
        <p:spPr>
          <a:xfrm>
            <a:off x="2401192" y="4201118"/>
            <a:ext cx="2431648" cy="892810"/>
          </a:xfrm>
          <a:prstGeom prst="rect">
            <a:avLst/>
          </a:prstGeom>
          <a:noFill/>
        </p:spPr>
        <p:txBody>
          <a:bodyPr wrap="square" lIns="36000" tIns="46800" rIns="36000" bIns="468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x-none" sz="1400" dirty="0">
                <a:solidFill>
                  <a:schemeClr val="bg1"/>
                </a:solidFill>
              </a:rPr>
              <a:t>2006年毕业于哈佛大学</a:t>
            </a:r>
            <a:endParaRPr lang="x-none" sz="1400" dirty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x-none" sz="1400" dirty="0">
                <a:solidFill>
                  <a:schemeClr val="bg1"/>
                </a:solidFill>
              </a:rPr>
              <a:t>网络工程系</a:t>
            </a:r>
            <a:endParaRPr lang="x-none" sz="1400" dirty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x-none" sz="1400" dirty="0">
                <a:solidFill>
                  <a:schemeClr val="bg1"/>
                </a:solidFill>
              </a:rPr>
              <a:t>现任公司首席执行官兼CEO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844145" y="317918"/>
            <a:ext cx="448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团队介绍</a:t>
            </a:r>
          </a:p>
        </p:txBody>
      </p:sp>
      <p:sp>
        <p:nvSpPr>
          <p:cNvPr id="13" name="Freeform 5"/>
          <p:cNvSpPr/>
          <p:nvPr/>
        </p:nvSpPr>
        <p:spPr bwMode="auto">
          <a:xfrm>
            <a:off x="7679609" y="1290292"/>
            <a:ext cx="1748953" cy="1952058"/>
          </a:xfrm>
          <a:custGeom>
            <a:avLst/>
            <a:gdLst>
              <a:gd name="T0" fmla="*/ 0 w 259"/>
              <a:gd name="T1" fmla="*/ 93 h 290"/>
              <a:gd name="T2" fmla="*/ 19 w 259"/>
              <a:gd name="T3" fmla="*/ 59 h 290"/>
              <a:gd name="T4" fmla="*/ 110 w 259"/>
              <a:gd name="T5" fmla="*/ 7 h 290"/>
              <a:gd name="T6" fmla="*/ 149 w 259"/>
              <a:gd name="T7" fmla="*/ 7 h 290"/>
              <a:gd name="T8" fmla="*/ 240 w 259"/>
              <a:gd name="T9" fmla="*/ 59 h 290"/>
              <a:gd name="T10" fmla="*/ 259 w 259"/>
              <a:gd name="T11" fmla="*/ 93 h 290"/>
              <a:gd name="T12" fmla="*/ 259 w 259"/>
              <a:gd name="T13" fmla="*/ 197 h 290"/>
              <a:gd name="T14" fmla="*/ 240 w 259"/>
              <a:gd name="T15" fmla="*/ 231 h 290"/>
              <a:gd name="T16" fmla="*/ 149 w 259"/>
              <a:gd name="T17" fmla="*/ 284 h 290"/>
              <a:gd name="T18" fmla="*/ 110 w 259"/>
              <a:gd name="T19" fmla="*/ 284 h 290"/>
              <a:gd name="T20" fmla="*/ 19 w 259"/>
              <a:gd name="T21" fmla="*/ 231 h 290"/>
              <a:gd name="T22" fmla="*/ 0 w 259"/>
              <a:gd name="T23" fmla="*/ 197 h 290"/>
              <a:gd name="T24" fmla="*/ 0 w 259"/>
              <a:gd name="T25" fmla="*/ 93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9" h="290">
                <a:moveTo>
                  <a:pt x="0" y="93"/>
                </a:moveTo>
                <a:cubicBezTo>
                  <a:pt x="0" y="80"/>
                  <a:pt x="8" y="65"/>
                  <a:pt x="19" y="59"/>
                </a:cubicBezTo>
                <a:cubicBezTo>
                  <a:pt x="110" y="7"/>
                  <a:pt x="110" y="7"/>
                  <a:pt x="110" y="7"/>
                </a:cubicBezTo>
                <a:cubicBezTo>
                  <a:pt x="121" y="0"/>
                  <a:pt x="138" y="0"/>
                  <a:pt x="149" y="7"/>
                </a:cubicBezTo>
                <a:cubicBezTo>
                  <a:pt x="240" y="59"/>
                  <a:pt x="240" y="59"/>
                  <a:pt x="240" y="59"/>
                </a:cubicBezTo>
                <a:cubicBezTo>
                  <a:pt x="250" y="65"/>
                  <a:pt x="259" y="80"/>
                  <a:pt x="259" y="93"/>
                </a:cubicBezTo>
                <a:cubicBezTo>
                  <a:pt x="259" y="197"/>
                  <a:pt x="259" y="197"/>
                  <a:pt x="259" y="197"/>
                </a:cubicBezTo>
                <a:cubicBezTo>
                  <a:pt x="259" y="210"/>
                  <a:pt x="250" y="225"/>
                  <a:pt x="240" y="231"/>
                </a:cubicBezTo>
                <a:cubicBezTo>
                  <a:pt x="149" y="284"/>
                  <a:pt x="149" y="284"/>
                  <a:pt x="149" y="284"/>
                </a:cubicBezTo>
                <a:cubicBezTo>
                  <a:pt x="138" y="290"/>
                  <a:pt x="121" y="290"/>
                  <a:pt x="110" y="284"/>
                </a:cubicBezTo>
                <a:cubicBezTo>
                  <a:pt x="19" y="231"/>
                  <a:pt x="19" y="231"/>
                  <a:pt x="19" y="231"/>
                </a:cubicBezTo>
                <a:cubicBezTo>
                  <a:pt x="8" y="225"/>
                  <a:pt x="0" y="210"/>
                  <a:pt x="0" y="197"/>
                </a:cubicBezTo>
                <a:lnTo>
                  <a:pt x="0" y="93"/>
                </a:lnTo>
                <a:close/>
              </a:path>
            </a:pathLst>
          </a:cu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" name="TextBox 6"/>
          <p:cNvSpPr txBox="1"/>
          <p:nvPr/>
        </p:nvSpPr>
        <p:spPr>
          <a:xfrm>
            <a:off x="8259444" y="3377300"/>
            <a:ext cx="5892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x-none" altLang="en-US" sz="1600" b="1" dirty="0">
                <a:solidFill>
                  <a:schemeClr val="bg1"/>
                </a:solidFill>
              </a:rPr>
              <a:t>张睿</a:t>
            </a:r>
          </a:p>
        </p:txBody>
      </p:sp>
      <p:sp>
        <p:nvSpPr>
          <p:cNvPr id="15" name="Freeform 25"/>
          <p:cNvSpPr/>
          <p:nvPr/>
        </p:nvSpPr>
        <p:spPr>
          <a:xfrm>
            <a:off x="8439785" y="3896613"/>
            <a:ext cx="228600" cy="223060"/>
          </a:xfrm>
          <a:custGeom>
            <a:avLst/>
            <a:gdLst/>
            <a:ahLst/>
            <a:cxnLst/>
            <a:rect l="l" t="t" r="r" b="b"/>
            <a:pathLst>
              <a:path w="141245" h="137822">
                <a:moveTo>
                  <a:pt x="116559" y="0"/>
                </a:moveTo>
                <a:lnTo>
                  <a:pt x="136628" y="11878"/>
                </a:lnTo>
                <a:cubicBezTo>
                  <a:pt x="138403" y="12970"/>
                  <a:pt x="139631" y="14199"/>
                  <a:pt x="140314" y="15564"/>
                </a:cubicBezTo>
                <a:cubicBezTo>
                  <a:pt x="140997" y="16929"/>
                  <a:pt x="141304" y="18329"/>
                  <a:pt x="141236" y="19762"/>
                </a:cubicBezTo>
                <a:cubicBezTo>
                  <a:pt x="141167" y="21196"/>
                  <a:pt x="140826" y="22561"/>
                  <a:pt x="140212" y="23858"/>
                </a:cubicBezTo>
                <a:cubicBezTo>
                  <a:pt x="139597" y="25155"/>
                  <a:pt x="138812" y="26281"/>
                  <a:pt x="137857" y="27237"/>
                </a:cubicBezTo>
                <a:cubicBezTo>
                  <a:pt x="135536" y="29694"/>
                  <a:pt x="133044" y="33483"/>
                  <a:pt x="130382" y="38603"/>
                </a:cubicBezTo>
                <a:cubicBezTo>
                  <a:pt x="127720" y="43722"/>
                  <a:pt x="125774" y="49695"/>
                  <a:pt x="124545" y="56521"/>
                </a:cubicBezTo>
                <a:cubicBezTo>
                  <a:pt x="123317" y="63348"/>
                  <a:pt x="123283" y="70823"/>
                  <a:pt x="124443" y="78946"/>
                </a:cubicBezTo>
                <a:cubicBezTo>
                  <a:pt x="125604" y="87069"/>
                  <a:pt x="128914" y="95431"/>
                  <a:pt x="134375" y="104032"/>
                </a:cubicBezTo>
                <a:cubicBezTo>
                  <a:pt x="137379" y="108811"/>
                  <a:pt x="138164" y="112906"/>
                  <a:pt x="136730" y="116319"/>
                </a:cubicBezTo>
                <a:cubicBezTo>
                  <a:pt x="135297" y="119733"/>
                  <a:pt x="132532" y="122190"/>
                  <a:pt x="128436" y="123692"/>
                </a:cubicBezTo>
                <a:lnTo>
                  <a:pt x="90346" y="137822"/>
                </a:lnTo>
                <a:cubicBezTo>
                  <a:pt x="82974" y="126218"/>
                  <a:pt x="77990" y="114169"/>
                  <a:pt x="75396" y="101677"/>
                </a:cubicBezTo>
                <a:cubicBezTo>
                  <a:pt x="72802" y="89185"/>
                  <a:pt x="72632" y="76898"/>
                  <a:pt x="74884" y="64815"/>
                </a:cubicBezTo>
                <a:cubicBezTo>
                  <a:pt x="77137" y="52733"/>
                  <a:pt x="81711" y="41162"/>
                  <a:pt x="88605" y="30104"/>
                </a:cubicBezTo>
                <a:cubicBezTo>
                  <a:pt x="95500" y="19045"/>
                  <a:pt x="104818" y="9011"/>
                  <a:pt x="116559" y="0"/>
                </a:cubicBezTo>
                <a:close/>
                <a:moveTo>
                  <a:pt x="43245" y="0"/>
                </a:moveTo>
                <a:lnTo>
                  <a:pt x="63314" y="11878"/>
                </a:lnTo>
                <a:cubicBezTo>
                  <a:pt x="65089" y="12970"/>
                  <a:pt x="66318" y="14199"/>
                  <a:pt x="67000" y="15564"/>
                </a:cubicBezTo>
                <a:cubicBezTo>
                  <a:pt x="67683" y="16929"/>
                  <a:pt x="67990" y="18329"/>
                  <a:pt x="67922" y="19762"/>
                </a:cubicBezTo>
                <a:cubicBezTo>
                  <a:pt x="67853" y="21196"/>
                  <a:pt x="67512" y="22561"/>
                  <a:pt x="66898" y="23858"/>
                </a:cubicBezTo>
                <a:cubicBezTo>
                  <a:pt x="66283" y="25155"/>
                  <a:pt x="65498" y="26281"/>
                  <a:pt x="64543" y="27237"/>
                </a:cubicBezTo>
                <a:cubicBezTo>
                  <a:pt x="62222" y="29694"/>
                  <a:pt x="59730" y="33483"/>
                  <a:pt x="57068" y="38603"/>
                </a:cubicBezTo>
                <a:cubicBezTo>
                  <a:pt x="54406" y="43722"/>
                  <a:pt x="52460" y="49695"/>
                  <a:pt x="51232" y="56521"/>
                </a:cubicBezTo>
                <a:cubicBezTo>
                  <a:pt x="50003" y="63348"/>
                  <a:pt x="49969" y="70823"/>
                  <a:pt x="51129" y="78946"/>
                </a:cubicBezTo>
                <a:cubicBezTo>
                  <a:pt x="52290" y="87069"/>
                  <a:pt x="55600" y="95431"/>
                  <a:pt x="61061" y="104032"/>
                </a:cubicBezTo>
                <a:cubicBezTo>
                  <a:pt x="64065" y="108811"/>
                  <a:pt x="64850" y="112906"/>
                  <a:pt x="63416" y="116319"/>
                </a:cubicBezTo>
                <a:cubicBezTo>
                  <a:pt x="61983" y="119733"/>
                  <a:pt x="59218" y="122190"/>
                  <a:pt x="55122" y="123692"/>
                </a:cubicBezTo>
                <a:lnTo>
                  <a:pt x="17032" y="137822"/>
                </a:lnTo>
                <a:cubicBezTo>
                  <a:pt x="9660" y="126218"/>
                  <a:pt x="4676" y="114169"/>
                  <a:pt x="2083" y="101677"/>
                </a:cubicBezTo>
                <a:cubicBezTo>
                  <a:pt x="-511" y="89185"/>
                  <a:pt x="-682" y="76898"/>
                  <a:pt x="1571" y="64815"/>
                </a:cubicBezTo>
                <a:cubicBezTo>
                  <a:pt x="3823" y="52733"/>
                  <a:pt x="8397" y="41162"/>
                  <a:pt x="15291" y="30104"/>
                </a:cubicBezTo>
                <a:cubicBezTo>
                  <a:pt x="22186" y="19045"/>
                  <a:pt x="31504" y="9011"/>
                  <a:pt x="432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26"/>
          <p:cNvSpPr txBox="1"/>
          <p:nvPr/>
        </p:nvSpPr>
        <p:spPr>
          <a:xfrm>
            <a:off x="7329371" y="4201118"/>
            <a:ext cx="2431648" cy="892810"/>
          </a:xfrm>
          <a:prstGeom prst="rect">
            <a:avLst/>
          </a:prstGeom>
          <a:noFill/>
        </p:spPr>
        <p:txBody>
          <a:bodyPr wrap="square" lIns="36000" tIns="46800" rIns="36000" bIns="468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x-none" sz="1400" dirty="0">
                <a:solidFill>
                  <a:schemeClr val="bg1"/>
                </a:solidFill>
              </a:rPr>
              <a:t>2009年毕业于哈佛大学</a:t>
            </a:r>
            <a:endParaRPr lang="x-none" sz="1400" dirty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x-none" sz="1400" dirty="0">
                <a:solidFill>
                  <a:schemeClr val="bg1"/>
                </a:solidFill>
              </a:rPr>
              <a:t>网络工程系</a:t>
            </a:r>
            <a:endParaRPr lang="x-none" sz="1400" dirty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x-none" sz="1400" dirty="0">
                <a:solidFill>
                  <a:schemeClr val="bg1"/>
                </a:solidFill>
              </a:rPr>
              <a:t>现任公司副总经理</a:t>
            </a:r>
            <a:endParaRPr lang="x-none"/>
          </a:p>
        </p:txBody>
      </p:sp>
      <p:sp>
        <p:nvSpPr>
          <p:cNvPr id="17" name="TextBox 9"/>
          <p:cNvSpPr txBox="1"/>
          <p:nvPr/>
        </p:nvSpPr>
        <p:spPr>
          <a:xfrm>
            <a:off x="10509307" y="3397620"/>
            <a:ext cx="7924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x-none" altLang="en-US" sz="1600" b="1" dirty="0">
                <a:solidFill>
                  <a:schemeClr val="bg1"/>
                </a:solidFill>
              </a:rPr>
              <a:t>杨永圣</a:t>
            </a:r>
          </a:p>
        </p:txBody>
      </p:sp>
      <p:sp>
        <p:nvSpPr>
          <p:cNvPr id="20" name="Freeform 25"/>
          <p:cNvSpPr/>
          <p:nvPr/>
        </p:nvSpPr>
        <p:spPr>
          <a:xfrm>
            <a:off x="10791246" y="3916933"/>
            <a:ext cx="228600" cy="223060"/>
          </a:xfrm>
          <a:custGeom>
            <a:avLst/>
            <a:gdLst/>
            <a:ahLst/>
            <a:cxnLst/>
            <a:rect l="l" t="t" r="r" b="b"/>
            <a:pathLst>
              <a:path w="141245" h="137822">
                <a:moveTo>
                  <a:pt x="116559" y="0"/>
                </a:moveTo>
                <a:lnTo>
                  <a:pt x="136628" y="11878"/>
                </a:lnTo>
                <a:cubicBezTo>
                  <a:pt x="138403" y="12970"/>
                  <a:pt x="139631" y="14199"/>
                  <a:pt x="140314" y="15564"/>
                </a:cubicBezTo>
                <a:cubicBezTo>
                  <a:pt x="140997" y="16929"/>
                  <a:pt x="141304" y="18329"/>
                  <a:pt x="141236" y="19762"/>
                </a:cubicBezTo>
                <a:cubicBezTo>
                  <a:pt x="141167" y="21196"/>
                  <a:pt x="140826" y="22561"/>
                  <a:pt x="140212" y="23858"/>
                </a:cubicBezTo>
                <a:cubicBezTo>
                  <a:pt x="139597" y="25155"/>
                  <a:pt x="138812" y="26281"/>
                  <a:pt x="137857" y="27237"/>
                </a:cubicBezTo>
                <a:cubicBezTo>
                  <a:pt x="135536" y="29694"/>
                  <a:pt x="133044" y="33483"/>
                  <a:pt x="130382" y="38603"/>
                </a:cubicBezTo>
                <a:cubicBezTo>
                  <a:pt x="127720" y="43722"/>
                  <a:pt x="125774" y="49695"/>
                  <a:pt x="124545" y="56521"/>
                </a:cubicBezTo>
                <a:cubicBezTo>
                  <a:pt x="123317" y="63348"/>
                  <a:pt x="123283" y="70823"/>
                  <a:pt x="124443" y="78946"/>
                </a:cubicBezTo>
                <a:cubicBezTo>
                  <a:pt x="125604" y="87069"/>
                  <a:pt x="128914" y="95431"/>
                  <a:pt x="134375" y="104032"/>
                </a:cubicBezTo>
                <a:cubicBezTo>
                  <a:pt x="137379" y="108811"/>
                  <a:pt x="138164" y="112906"/>
                  <a:pt x="136730" y="116319"/>
                </a:cubicBezTo>
                <a:cubicBezTo>
                  <a:pt x="135297" y="119733"/>
                  <a:pt x="132532" y="122190"/>
                  <a:pt x="128436" y="123692"/>
                </a:cubicBezTo>
                <a:lnTo>
                  <a:pt x="90346" y="137822"/>
                </a:lnTo>
                <a:cubicBezTo>
                  <a:pt x="82974" y="126218"/>
                  <a:pt x="77990" y="114169"/>
                  <a:pt x="75396" y="101677"/>
                </a:cubicBezTo>
                <a:cubicBezTo>
                  <a:pt x="72802" y="89185"/>
                  <a:pt x="72632" y="76898"/>
                  <a:pt x="74884" y="64815"/>
                </a:cubicBezTo>
                <a:cubicBezTo>
                  <a:pt x="77137" y="52733"/>
                  <a:pt x="81711" y="41162"/>
                  <a:pt x="88605" y="30104"/>
                </a:cubicBezTo>
                <a:cubicBezTo>
                  <a:pt x="95500" y="19045"/>
                  <a:pt x="104818" y="9011"/>
                  <a:pt x="116559" y="0"/>
                </a:cubicBezTo>
                <a:close/>
                <a:moveTo>
                  <a:pt x="43245" y="0"/>
                </a:moveTo>
                <a:lnTo>
                  <a:pt x="63314" y="11878"/>
                </a:lnTo>
                <a:cubicBezTo>
                  <a:pt x="65089" y="12970"/>
                  <a:pt x="66318" y="14199"/>
                  <a:pt x="67000" y="15564"/>
                </a:cubicBezTo>
                <a:cubicBezTo>
                  <a:pt x="67683" y="16929"/>
                  <a:pt x="67990" y="18329"/>
                  <a:pt x="67922" y="19762"/>
                </a:cubicBezTo>
                <a:cubicBezTo>
                  <a:pt x="67853" y="21196"/>
                  <a:pt x="67512" y="22561"/>
                  <a:pt x="66898" y="23858"/>
                </a:cubicBezTo>
                <a:cubicBezTo>
                  <a:pt x="66283" y="25155"/>
                  <a:pt x="65498" y="26281"/>
                  <a:pt x="64543" y="27237"/>
                </a:cubicBezTo>
                <a:cubicBezTo>
                  <a:pt x="62222" y="29694"/>
                  <a:pt x="59730" y="33483"/>
                  <a:pt x="57068" y="38603"/>
                </a:cubicBezTo>
                <a:cubicBezTo>
                  <a:pt x="54406" y="43722"/>
                  <a:pt x="52460" y="49695"/>
                  <a:pt x="51232" y="56521"/>
                </a:cubicBezTo>
                <a:cubicBezTo>
                  <a:pt x="50003" y="63348"/>
                  <a:pt x="49969" y="70823"/>
                  <a:pt x="51129" y="78946"/>
                </a:cubicBezTo>
                <a:cubicBezTo>
                  <a:pt x="52290" y="87069"/>
                  <a:pt x="55600" y="95431"/>
                  <a:pt x="61061" y="104032"/>
                </a:cubicBezTo>
                <a:cubicBezTo>
                  <a:pt x="64065" y="108811"/>
                  <a:pt x="64850" y="112906"/>
                  <a:pt x="63416" y="116319"/>
                </a:cubicBezTo>
                <a:cubicBezTo>
                  <a:pt x="61983" y="119733"/>
                  <a:pt x="59218" y="122190"/>
                  <a:pt x="55122" y="123692"/>
                </a:cubicBezTo>
                <a:lnTo>
                  <a:pt x="17032" y="137822"/>
                </a:lnTo>
                <a:cubicBezTo>
                  <a:pt x="9660" y="126218"/>
                  <a:pt x="4676" y="114169"/>
                  <a:pt x="2083" y="101677"/>
                </a:cubicBezTo>
                <a:cubicBezTo>
                  <a:pt x="-511" y="89185"/>
                  <a:pt x="-682" y="76898"/>
                  <a:pt x="1571" y="64815"/>
                </a:cubicBezTo>
                <a:cubicBezTo>
                  <a:pt x="3823" y="52733"/>
                  <a:pt x="8397" y="41162"/>
                  <a:pt x="15291" y="30104"/>
                </a:cubicBezTo>
                <a:cubicBezTo>
                  <a:pt x="22186" y="19045"/>
                  <a:pt x="31504" y="9011"/>
                  <a:pt x="432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6"/>
          <p:cNvSpPr txBox="1"/>
          <p:nvPr/>
        </p:nvSpPr>
        <p:spPr>
          <a:xfrm>
            <a:off x="9760842" y="4201118"/>
            <a:ext cx="2431648" cy="892810"/>
          </a:xfrm>
          <a:prstGeom prst="rect">
            <a:avLst/>
          </a:prstGeom>
          <a:noFill/>
        </p:spPr>
        <p:txBody>
          <a:bodyPr wrap="square" lIns="36000" tIns="46800" rIns="36000" bIns="468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x-none" sz="1400" dirty="0">
                <a:solidFill>
                  <a:schemeClr val="bg1"/>
                </a:solidFill>
              </a:rPr>
              <a:t>2005年毕业于哈佛大学</a:t>
            </a:r>
            <a:endParaRPr lang="x-none" sz="1400" dirty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x-none" sz="1400" dirty="0">
                <a:solidFill>
                  <a:schemeClr val="bg1"/>
                </a:solidFill>
              </a:rPr>
              <a:t>网络工程系</a:t>
            </a:r>
            <a:endParaRPr lang="x-none" sz="1400" dirty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x-none" sz="1400" dirty="0">
                <a:solidFill>
                  <a:schemeClr val="bg1"/>
                </a:solidFill>
              </a:rPr>
              <a:t>现任公司项目经理</a:t>
            </a:r>
          </a:p>
        </p:txBody>
      </p:sp>
      <p:sp>
        <p:nvSpPr>
          <p:cNvPr id="22" name="Freeform 5"/>
          <p:cNvSpPr/>
          <p:nvPr/>
        </p:nvSpPr>
        <p:spPr bwMode="auto">
          <a:xfrm>
            <a:off x="2656759" y="1306167"/>
            <a:ext cx="1748953" cy="1952058"/>
          </a:xfrm>
          <a:custGeom>
            <a:avLst/>
            <a:gdLst>
              <a:gd name="T0" fmla="*/ 0 w 259"/>
              <a:gd name="T1" fmla="*/ 93 h 290"/>
              <a:gd name="T2" fmla="*/ 19 w 259"/>
              <a:gd name="T3" fmla="*/ 59 h 290"/>
              <a:gd name="T4" fmla="*/ 110 w 259"/>
              <a:gd name="T5" fmla="*/ 7 h 290"/>
              <a:gd name="T6" fmla="*/ 149 w 259"/>
              <a:gd name="T7" fmla="*/ 7 h 290"/>
              <a:gd name="T8" fmla="*/ 240 w 259"/>
              <a:gd name="T9" fmla="*/ 59 h 290"/>
              <a:gd name="T10" fmla="*/ 259 w 259"/>
              <a:gd name="T11" fmla="*/ 93 h 290"/>
              <a:gd name="T12" fmla="*/ 259 w 259"/>
              <a:gd name="T13" fmla="*/ 197 h 290"/>
              <a:gd name="T14" fmla="*/ 240 w 259"/>
              <a:gd name="T15" fmla="*/ 231 h 290"/>
              <a:gd name="T16" fmla="*/ 149 w 259"/>
              <a:gd name="T17" fmla="*/ 284 h 290"/>
              <a:gd name="T18" fmla="*/ 110 w 259"/>
              <a:gd name="T19" fmla="*/ 284 h 290"/>
              <a:gd name="T20" fmla="*/ 19 w 259"/>
              <a:gd name="T21" fmla="*/ 231 h 290"/>
              <a:gd name="T22" fmla="*/ 0 w 259"/>
              <a:gd name="T23" fmla="*/ 197 h 290"/>
              <a:gd name="T24" fmla="*/ 0 w 259"/>
              <a:gd name="T25" fmla="*/ 93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9" h="290">
                <a:moveTo>
                  <a:pt x="0" y="93"/>
                </a:moveTo>
                <a:cubicBezTo>
                  <a:pt x="0" y="80"/>
                  <a:pt x="8" y="65"/>
                  <a:pt x="19" y="59"/>
                </a:cubicBezTo>
                <a:cubicBezTo>
                  <a:pt x="110" y="7"/>
                  <a:pt x="110" y="7"/>
                  <a:pt x="110" y="7"/>
                </a:cubicBezTo>
                <a:cubicBezTo>
                  <a:pt x="121" y="0"/>
                  <a:pt x="138" y="0"/>
                  <a:pt x="149" y="7"/>
                </a:cubicBezTo>
                <a:cubicBezTo>
                  <a:pt x="240" y="59"/>
                  <a:pt x="240" y="59"/>
                  <a:pt x="240" y="59"/>
                </a:cubicBezTo>
                <a:cubicBezTo>
                  <a:pt x="250" y="65"/>
                  <a:pt x="259" y="80"/>
                  <a:pt x="259" y="93"/>
                </a:cubicBezTo>
                <a:cubicBezTo>
                  <a:pt x="259" y="197"/>
                  <a:pt x="259" y="197"/>
                  <a:pt x="259" y="197"/>
                </a:cubicBezTo>
                <a:cubicBezTo>
                  <a:pt x="259" y="210"/>
                  <a:pt x="250" y="225"/>
                  <a:pt x="240" y="231"/>
                </a:cubicBezTo>
                <a:cubicBezTo>
                  <a:pt x="149" y="284"/>
                  <a:pt x="149" y="284"/>
                  <a:pt x="149" y="284"/>
                </a:cubicBezTo>
                <a:cubicBezTo>
                  <a:pt x="138" y="290"/>
                  <a:pt x="121" y="290"/>
                  <a:pt x="110" y="284"/>
                </a:cubicBezTo>
                <a:cubicBezTo>
                  <a:pt x="19" y="231"/>
                  <a:pt x="19" y="231"/>
                  <a:pt x="19" y="231"/>
                </a:cubicBezTo>
                <a:cubicBezTo>
                  <a:pt x="8" y="225"/>
                  <a:pt x="0" y="210"/>
                  <a:pt x="0" y="197"/>
                </a:cubicBezTo>
                <a:lnTo>
                  <a:pt x="0" y="93"/>
                </a:lnTo>
                <a:close/>
              </a:path>
            </a:pathLst>
          </a:cu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3" name="TextBox 6"/>
          <p:cNvSpPr txBox="1"/>
          <p:nvPr/>
        </p:nvSpPr>
        <p:spPr>
          <a:xfrm>
            <a:off x="5652134" y="3388730"/>
            <a:ext cx="7924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x-none" altLang="en-US" sz="1600" b="1" dirty="0">
                <a:solidFill>
                  <a:schemeClr val="bg1"/>
                </a:solidFill>
              </a:rPr>
              <a:t>胡玉兵</a:t>
            </a:r>
          </a:p>
        </p:txBody>
      </p:sp>
      <p:sp>
        <p:nvSpPr>
          <p:cNvPr id="24" name="Freeform 25"/>
          <p:cNvSpPr/>
          <p:nvPr/>
        </p:nvSpPr>
        <p:spPr>
          <a:xfrm>
            <a:off x="5934075" y="3908043"/>
            <a:ext cx="228600" cy="223060"/>
          </a:xfrm>
          <a:custGeom>
            <a:avLst/>
            <a:gdLst/>
            <a:ahLst/>
            <a:cxnLst/>
            <a:rect l="l" t="t" r="r" b="b"/>
            <a:pathLst>
              <a:path w="141245" h="137822">
                <a:moveTo>
                  <a:pt x="116559" y="0"/>
                </a:moveTo>
                <a:lnTo>
                  <a:pt x="136628" y="11878"/>
                </a:lnTo>
                <a:cubicBezTo>
                  <a:pt x="138403" y="12970"/>
                  <a:pt x="139631" y="14199"/>
                  <a:pt x="140314" y="15564"/>
                </a:cubicBezTo>
                <a:cubicBezTo>
                  <a:pt x="140997" y="16929"/>
                  <a:pt x="141304" y="18329"/>
                  <a:pt x="141236" y="19762"/>
                </a:cubicBezTo>
                <a:cubicBezTo>
                  <a:pt x="141167" y="21196"/>
                  <a:pt x="140826" y="22561"/>
                  <a:pt x="140212" y="23858"/>
                </a:cubicBezTo>
                <a:cubicBezTo>
                  <a:pt x="139597" y="25155"/>
                  <a:pt x="138812" y="26281"/>
                  <a:pt x="137857" y="27237"/>
                </a:cubicBezTo>
                <a:cubicBezTo>
                  <a:pt x="135536" y="29694"/>
                  <a:pt x="133044" y="33483"/>
                  <a:pt x="130382" y="38603"/>
                </a:cubicBezTo>
                <a:cubicBezTo>
                  <a:pt x="127720" y="43722"/>
                  <a:pt x="125774" y="49695"/>
                  <a:pt x="124545" y="56521"/>
                </a:cubicBezTo>
                <a:cubicBezTo>
                  <a:pt x="123317" y="63348"/>
                  <a:pt x="123283" y="70823"/>
                  <a:pt x="124443" y="78946"/>
                </a:cubicBezTo>
                <a:cubicBezTo>
                  <a:pt x="125604" y="87069"/>
                  <a:pt x="128914" y="95431"/>
                  <a:pt x="134375" y="104032"/>
                </a:cubicBezTo>
                <a:cubicBezTo>
                  <a:pt x="137379" y="108811"/>
                  <a:pt x="138164" y="112906"/>
                  <a:pt x="136730" y="116319"/>
                </a:cubicBezTo>
                <a:cubicBezTo>
                  <a:pt x="135297" y="119733"/>
                  <a:pt x="132532" y="122190"/>
                  <a:pt x="128436" y="123692"/>
                </a:cubicBezTo>
                <a:lnTo>
                  <a:pt x="90346" y="137822"/>
                </a:lnTo>
                <a:cubicBezTo>
                  <a:pt x="82974" y="126218"/>
                  <a:pt x="77990" y="114169"/>
                  <a:pt x="75396" y="101677"/>
                </a:cubicBezTo>
                <a:cubicBezTo>
                  <a:pt x="72802" y="89185"/>
                  <a:pt x="72632" y="76898"/>
                  <a:pt x="74884" y="64815"/>
                </a:cubicBezTo>
                <a:cubicBezTo>
                  <a:pt x="77137" y="52733"/>
                  <a:pt x="81711" y="41162"/>
                  <a:pt x="88605" y="30104"/>
                </a:cubicBezTo>
                <a:cubicBezTo>
                  <a:pt x="95500" y="19045"/>
                  <a:pt x="104818" y="9011"/>
                  <a:pt x="116559" y="0"/>
                </a:cubicBezTo>
                <a:close/>
                <a:moveTo>
                  <a:pt x="43245" y="0"/>
                </a:moveTo>
                <a:lnTo>
                  <a:pt x="63314" y="11878"/>
                </a:lnTo>
                <a:cubicBezTo>
                  <a:pt x="65089" y="12970"/>
                  <a:pt x="66318" y="14199"/>
                  <a:pt x="67000" y="15564"/>
                </a:cubicBezTo>
                <a:cubicBezTo>
                  <a:pt x="67683" y="16929"/>
                  <a:pt x="67990" y="18329"/>
                  <a:pt x="67922" y="19762"/>
                </a:cubicBezTo>
                <a:cubicBezTo>
                  <a:pt x="67853" y="21196"/>
                  <a:pt x="67512" y="22561"/>
                  <a:pt x="66898" y="23858"/>
                </a:cubicBezTo>
                <a:cubicBezTo>
                  <a:pt x="66283" y="25155"/>
                  <a:pt x="65498" y="26281"/>
                  <a:pt x="64543" y="27237"/>
                </a:cubicBezTo>
                <a:cubicBezTo>
                  <a:pt x="62222" y="29694"/>
                  <a:pt x="59730" y="33483"/>
                  <a:pt x="57068" y="38603"/>
                </a:cubicBezTo>
                <a:cubicBezTo>
                  <a:pt x="54406" y="43722"/>
                  <a:pt x="52460" y="49695"/>
                  <a:pt x="51232" y="56521"/>
                </a:cubicBezTo>
                <a:cubicBezTo>
                  <a:pt x="50003" y="63348"/>
                  <a:pt x="49969" y="70823"/>
                  <a:pt x="51129" y="78946"/>
                </a:cubicBezTo>
                <a:cubicBezTo>
                  <a:pt x="52290" y="87069"/>
                  <a:pt x="55600" y="95431"/>
                  <a:pt x="61061" y="104032"/>
                </a:cubicBezTo>
                <a:cubicBezTo>
                  <a:pt x="64065" y="108811"/>
                  <a:pt x="64850" y="112906"/>
                  <a:pt x="63416" y="116319"/>
                </a:cubicBezTo>
                <a:cubicBezTo>
                  <a:pt x="61983" y="119733"/>
                  <a:pt x="59218" y="122190"/>
                  <a:pt x="55122" y="123692"/>
                </a:cubicBezTo>
                <a:lnTo>
                  <a:pt x="17032" y="137822"/>
                </a:lnTo>
                <a:cubicBezTo>
                  <a:pt x="9660" y="126218"/>
                  <a:pt x="4676" y="114169"/>
                  <a:pt x="2083" y="101677"/>
                </a:cubicBezTo>
                <a:cubicBezTo>
                  <a:pt x="-511" y="89185"/>
                  <a:pt x="-682" y="76898"/>
                  <a:pt x="1571" y="64815"/>
                </a:cubicBezTo>
                <a:cubicBezTo>
                  <a:pt x="3823" y="52733"/>
                  <a:pt x="8397" y="41162"/>
                  <a:pt x="15291" y="30104"/>
                </a:cubicBezTo>
                <a:cubicBezTo>
                  <a:pt x="22186" y="19045"/>
                  <a:pt x="31504" y="9011"/>
                  <a:pt x="432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6"/>
          <p:cNvSpPr txBox="1"/>
          <p:nvPr/>
        </p:nvSpPr>
        <p:spPr>
          <a:xfrm>
            <a:off x="4832551" y="4201118"/>
            <a:ext cx="2431648" cy="892810"/>
          </a:xfrm>
          <a:prstGeom prst="rect">
            <a:avLst/>
          </a:prstGeom>
          <a:noFill/>
        </p:spPr>
        <p:txBody>
          <a:bodyPr wrap="square" lIns="36000" tIns="46800" rIns="36000" bIns="468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x-none" sz="1400" dirty="0">
                <a:solidFill>
                  <a:schemeClr val="bg1"/>
                </a:solidFill>
              </a:rPr>
              <a:t>2006年毕业于哈佛大学</a:t>
            </a:r>
            <a:endParaRPr lang="x-none" sz="1400" dirty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x-none" sz="1400" dirty="0">
                <a:solidFill>
                  <a:schemeClr val="bg1"/>
                </a:solidFill>
              </a:rPr>
              <a:t>网络工程系</a:t>
            </a:r>
            <a:endParaRPr lang="x-none" sz="1400" dirty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x-none" sz="1400" dirty="0">
                <a:solidFill>
                  <a:schemeClr val="bg1"/>
                </a:solidFill>
              </a:rPr>
              <a:t>现任公司总经理</a:t>
            </a:r>
            <a:endParaRPr lang="x-none"/>
          </a:p>
        </p:txBody>
      </p:sp>
      <p:sp>
        <p:nvSpPr>
          <p:cNvPr id="4" name="Freeform 5"/>
          <p:cNvSpPr/>
          <p:nvPr/>
        </p:nvSpPr>
        <p:spPr bwMode="auto">
          <a:xfrm>
            <a:off x="5172629" y="1290292"/>
            <a:ext cx="1748953" cy="1952058"/>
          </a:xfrm>
          <a:custGeom>
            <a:avLst/>
            <a:gdLst>
              <a:gd name="T0" fmla="*/ 0 w 259"/>
              <a:gd name="T1" fmla="*/ 93 h 290"/>
              <a:gd name="T2" fmla="*/ 19 w 259"/>
              <a:gd name="T3" fmla="*/ 59 h 290"/>
              <a:gd name="T4" fmla="*/ 110 w 259"/>
              <a:gd name="T5" fmla="*/ 7 h 290"/>
              <a:gd name="T6" fmla="*/ 149 w 259"/>
              <a:gd name="T7" fmla="*/ 7 h 290"/>
              <a:gd name="T8" fmla="*/ 240 w 259"/>
              <a:gd name="T9" fmla="*/ 59 h 290"/>
              <a:gd name="T10" fmla="*/ 259 w 259"/>
              <a:gd name="T11" fmla="*/ 93 h 290"/>
              <a:gd name="T12" fmla="*/ 259 w 259"/>
              <a:gd name="T13" fmla="*/ 197 h 290"/>
              <a:gd name="T14" fmla="*/ 240 w 259"/>
              <a:gd name="T15" fmla="*/ 231 h 290"/>
              <a:gd name="T16" fmla="*/ 149 w 259"/>
              <a:gd name="T17" fmla="*/ 284 h 290"/>
              <a:gd name="T18" fmla="*/ 110 w 259"/>
              <a:gd name="T19" fmla="*/ 284 h 290"/>
              <a:gd name="T20" fmla="*/ 19 w 259"/>
              <a:gd name="T21" fmla="*/ 231 h 290"/>
              <a:gd name="T22" fmla="*/ 0 w 259"/>
              <a:gd name="T23" fmla="*/ 197 h 290"/>
              <a:gd name="T24" fmla="*/ 0 w 259"/>
              <a:gd name="T25" fmla="*/ 93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9" h="290">
                <a:moveTo>
                  <a:pt x="0" y="93"/>
                </a:moveTo>
                <a:cubicBezTo>
                  <a:pt x="0" y="80"/>
                  <a:pt x="8" y="65"/>
                  <a:pt x="19" y="59"/>
                </a:cubicBezTo>
                <a:cubicBezTo>
                  <a:pt x="110" y="7"/>
                  <a:pt x="110" y="7"/>
                  <a:pt x="110" y="7"/>
                </a:cubicBezTo>
                <a:cubicBezTo>
                  <a:pt x="121" y="0"/>
                  <a:pt x="138" y="0"/>
                  <a:pt x="149" y="7"/>
                </a:cubicBezTo>
                <a:cubicBezTo>
                  <a:pt x="240" y="59"/>
                  <a:pt x="240" y="59"/>
                  <a:pt x="240" y="59"/>
                </a:cubicBezTo>
                <a:cubicBezTo>
                  <a:pt x="250" y="65"/>
                  <a:pt x="259" y="80"/>
                  <a:pt x="259" y="93"/>
                </a:cubicBezTo>
                <a:cubicBezTo>
                  <a:pt x="259" y="197"/>
                  <a:pt x="259" y="197"/>
                  <a:pt x="259" y="197"/>
                </a:cubicBezTo>
                <a:cubicBezTo>
                  <a:pt x="259" y="210"/>
                  <a:pt x="250" y="225"/>
                  <a:pt x="240" y="231"/>
                </a:cubicBezTo>
                <a:cubicBezTo>
                  <a:pt x="149" y="284"/>
                  <a:pt x="149" y="284"/>
                  <a:pt x="149" y="284"/>
                </a:cubicBezTo>
                <a:cubicBezTo>
                  <a:pt x="138" y="290"/>
                  <a:pt x="121" y="290"/>
                  <a:pt x="110" y="284"/>
                </a:cubicBezTo>
                <a:cubicBezTo>
                  <a:pt x="19" y="231"/>
                  <a:pt x="19" y="231"/>
                  <a:pt x="19" y="231"/>
                </a:cubicBezTo>
                <a:cubicBezTo>
                  <a:pt x="8" y="225"/>
                  <a:pt x="0" y="210"/>
                  <a:pt x="0" y="197"/>
                </a:cubicBezTo>
                <a:lnTo>
                  <a:pt x="0" y="93"/>
                </a:lnTo>
                <a:close/>
              </a:path>
            </a:pathLst>
          </a:cu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 bwMode="auto">
          <a:xfrm>
            <a:off x="10001804" y="1306167"/>
            <a:ext cx="1748953" cy="1952058"/>
          </a:xfrm>
          <a:custGeom>
            <a:avLst/>
            <a:gdLst>
              <a:gd name="T0" fmla="*/ 0 w 259"/>
              <a:gd name="T1" fmla="*/ 93 h 290"/>
              <a:gd name="T2" fmla="*/ 19 w 259"/>
              <a:gd name="T3" fmla="*/ 59 h 290"/>
              <a:gd name="T4" fmla="*/ 110 w 259"/>
              <a:gd name="T5" fmla="*/ 7 h 290"/>
              <a:gd name="T6" fmla="*/ 149 w 259"/>
              <a:gd name="T7" fmla="*/ 7 h 290"/>
              <a:gd name="T8" fmla="*/ 240 w 259"/>
              <a:gd name="T9" fmla="*/ 59 h 290"/>
              <a:gd name="T10" fmla="*/ 259 w 259"/>
              <a:gd name="T11" fmla="*/ 93 h 290"/>
              <a:gd name="T12" fmla="*/ 259 w 259"/>
              <a:gd name="T13" fmla="*/ 197 h 290"/>
              <a:gd name="T14" fmla="*/ 240 w 259"/>
              <a:gd name="T15" fmla="*/ 231 h 290"/>
              <a:gd name="T16" fmla="*/ 149 w 259"/>
              <a:gd name="T17" fmla="*/ 284 h 290"/>
              <a:gd name="T18" fmla="*/ 110 w 259"/>
              <a:gd name="T19" fmla="*/ 284 h 290"/>
              <a:gd name="T20" fmla="*/ 19 w 259"/>
              <a:gd name="T21" fmla="*/ 231 h 290"/>
              <a:gd name="T22" fmla="*/ 0 w 259"/>
              <a:gd name="T23" fmla="*/ 197 h 290"/>
              <a:gd name="T24" fmla="*/ 0 w 259"/>
              <a:gd name="T25" fmla="*/ 93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9" h="290">
                <a:moveTo>
                  <a:pt x="0" y="93"/>
                </a:moveTo>
                <a:cubicBezTo>
                  <a:pt x="0" y="80"/>
                  <a:pt x="8" y="65"/>
                  <a:pt x="19" y="59"/>
                </a:cubicBezTo>
                <a:cubicBezTo>
                  <a:pt x="110" y="7"/>
                  <a:pt x="110" y="7"/>
                  <a:pt x="110" y="7"/>
                </a:cubicBezTo>
                <a:cubicBezTo>
                  <a:pt x="121" y="0"/>
                  <a:pt x="138" y="0"/>
                  <a:pt x="149" y="7"/>
                </a:cubicBezTo>
                <a:cubicBezTo>
                  <a:pt x="240" y="59"/>
                  <a:pt x="240" y="59"/>
                  <a:pt x="240" y="59"/>
                </a:cubicBezTo>
                <a:cubicBezTo>
                  <a:pt x="250" y="65"/>
                  <a:pt x="259" y="80"/>
                  <a:pt x="259" y="93"/>
                </a:cubicBezTo>
                <a:cubicBezTo>
                  <a:pt x="259" y="197"/>
                  <a:pt x="259" y="197"/>
                  <a:pt x="259" y="197"/>
                </a:cubicBezTo>
                <a:cubicBezTo>
                  <a:pt x="259" y="210"/>
                  <a:pt x="250" y="225"/>
                  <a:pt x="240" y="231"/>
                </a:cubicBezTo>
                <a:cubicBezTo>
                  <a:pt x="149" y="284"/>
                  <a:pt x="149" y="284"/>
                  <a:pt x="149" y="284"/>
                </a:cubicBezTo>
                <a:cubicBezTo>
                  <a:pt x="138" y="290"/>
                  <a:pt x="121" y="290"/>
                  <a:pt x="110" y="284"/>
                </a:cubicBezTo>
                <a:cubicBezTo>
                  <a:pt x="19" y="231"/>
                  <a:pt x="19" y="231"/>
                  <a:pt x="19" y="231"/>
                </a:cubicBezTo>
                <a:cubicBezTo>
                  <a:pt x="8" y="225"/>
                  <a:pt x="0" y="210"/>
                  <a:pt x="0" y="197"/>
                </a:cubicBezTo>
                <a:lnTo>
                  <a:pt x="0" y="93"/>
                </a:lnTo>
                <a:close/>
              </a:path>
            </a:pathLst>
          </a:cu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16200000" flipV="1">
            <a:off x="-316629" y="1426842"/>
            <a:ext cx="4630086" cy="3991456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6200000" flipH="1" flipV="1">
            <a:off x="803610" y="5456558"/>
            <a:ext cx="1931640" cy="1665208"/>
          </a:xfrm>
          <a:prstGeom prst="triangl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16200000" flipH="1">
            <a:off x="2586755" y="1826415"/>
            <a:ext cx="1511638" cy="1303136"/>
          </a:xfrm>
          <a:prstGeom prst="triangl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6200000" flipH="1">
            <a:off x="-705677" y="902094"/>
            <a:ext cx="1160005" cy="1000004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 flipH="1">
            <a:off x="691643" y="500873"/>
            <a:ext cx="881342" cy="759777"/>
          </a:xfrm>
          <a:prstGeom prst="triangle">
            <a:avLst/>
          </a:prstGeom>
          <a:noFill/>
          <a:ln w="28575">
            <a:solidFill>
              <a:srgbClr val="E62D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6200000" flipH="1">
            <a:off x="-300255" y="5881715"/>
            <a:ext cx="628989" cy="542232"/>
          </a:xfrm>
          <a:prstGeom prst="triangle">
            <a:avLst/>
          </a:prstGeom>
          <a:noFill/>
          <a:ln w="28575">
            <a:solidFill>
              <a:srgbClr val="E62D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6200000" flipH="1">
            <a:off x="1320310" y="7399925"/>
            <a:ext cx="350641" cy="30227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6200000" flipH="1" flipV="1">
            <a:off x="1488021" y="-668880"/>
            <a:ext cx="350641" cy="30227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6200000" flipH="1">
            <a:off x="-680788" y="-585350"/>
            <a:ext cx="1037711" cy="894578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6200000" flipH="1" flipV="1">
            <a:off x="-1151942" y="-844201"/>
            <a:ext cx="350641" cy="30227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4239" y="1863220"/>
            <a:ext cx="249634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dirty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2</a:t>
            </a:r>
            <a:endParaRPr lang="zh-CN" altLang="en-US" sz="19900" dirty="0">
              <a:solidFill>
                <a:schemeClr val="bg1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33155" y="147914"/>
            <a:ext cx="5200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项目简介</a:t>
            </a:r>
            <a:endParaRPr lang="zh-CN" altLang="en-US" sz="32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8584565" y="1584960"/>
            <a:ext cx="3587750" cy="175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en-US" b="1" dirty="0">
                <a:solidFill>
                  <a:schemeClr val="bg1"/>
                </a:solidFill>
                <a:cs typeface="+mn-ea"/>
                <a:sym typeface="+mn-lt"/>
              </a:rPr>
              <a:t>目的：</a:t>
            </a:r>
            <a:endParaRPr lang="x-none" altLang="en-US" b="1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x-none" altLang="en-US" b="1" dirty="0">
                <a:solidFill>
                  <a:schemeClr val="bg1"/>
                </a:solidFill>
                <a:cs typeface="+mn-ea"/>
                <a:sym typeface="+mn-lt"/>
              </a:rPr>
              <a:t>   1、实现校内的资源共享</a:t>
            </a:r>
            <a:endParaRPr lang="x-none" altLang="en-US" b="1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</a:pPr>
            <a:r>
              <a:rPr lang="x-none" altLang="en-US" b="1" dirty="0">
                <a:solidFill>
                  <a:schemeClr val="bg1"/>
                </a:solidFill>
                <a:cs typeface="+mn-ea"/>
                <a:sym typeface="+mn-lt"/>
              </a:rPr>
              <a:t>   2、实现在网上发布信息</a:t>
            </a:r>
            <a:endParaRPr lang="x-none" altLang="en-US" b="1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</a:pPr>
            <a:r>
              <a:rPr lang="x-none" altLang="en-US" b="1" dirty="0">
                <a:solidFill>
                  <a:schemeClr val="bg1"/>
                </a:solidFill>
                <a:cs typeface="+mn-ea"/>
                <a:sym typeface="+mn-lt"/>
              </a:rPr>
              <a:t>   3、实现学校内部与网络</a:t>
            </a:r>
            <a:endParaRPr lang="x-none" altLang="en-US" b="1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x-none" altLang="en-US" b="1" dirty="0">
                <a:solidFill>
                  <a:schemeClr val="bg1"/>
                </a:solidFill>
                <a:cs typeface="+mn-ea"/>
                <a:sym typeface="+mn-lt"/>
              </a:rPr>
              <a:t>        之间的信息传递</a:t>
            </a:r>
            <a:endParaRPr lang="x-none"/>
          </a:p>
        </p:txBody>
      </p:sp>
      <p:sp>
        <p:nvSpPr>
          <p:cNvPr id="17" name="椭圆 16"/>
          <p:cNvSpPr/>
          <p:nvPr/>
        </p:nvSpPr>
        <p:spPr>
          <a:xfrm>
            <a:off x="3826889" y="3651432"/>
            <a:ext cx="99805" cy="99805"/>
          </a:xfrm>
          <a:prstGeom prst="ellipse">
            <a:avLst/>
          </a:prstGeom>
          <a:solidFill>
            <a:srgbClr val="E6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629550" y="2428079"/>
            <a:ext cx="99805" cy="998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82989" y="5273439"/>
            <a:ext cx="99805" cy="998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椭圆 257"/>
          <p:cNvSpPr/>
          <p:nvPr/>
        </p:nvSpPr>
        <p:spPr>
          <a:xfrm>
            <a:off x="5801944" y="4979799"/>
            <a:ext cx="2736304" cy="11014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8690225" y="4997189"/>
            <a:ext cx="2036658" cy="10471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0" name="Picture 1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542" y="2806703"/>
            <a:ext cx="670560" cy="3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962" y="3428810"/>
            <a:ext cx="628678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248" y="4461779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009" y="4672923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009" y="4209811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Picture 84" descr="black_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417" y="5179122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直接连接符 123"/>
          <p:cNvCxnSpPr>
            <a:cxnSpLocks noChangeShapeType="1"/>
            <a:stCxn id="132" idx="2"/>
            <a:endCxn id="135" idx="0"/>
          </p:cNvCxnSpPr>
          <p:nvPr/>
        </p:nvCxnSpPr>
        <p:spPr bwMode="auto">
          <a:xfrm>
            <a:off x="8832888" y="4713747"/>
            <a:ext cx="1430020" cy="465455"/>
          </a:xfrm>
          <a:prstGeom prst="line">
            <a:avLst/>
          </a:prstGeom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43" name="Picture 84" descr="black_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270" y="5273117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4" name="直接连接符 123"/>
          <p:cNvCxnSpPr>
            <a:cxnSpLocks noChangeShapeType="1"/>
            <a:stCxn id="132" idx="2"/>
            <a:endCxn id="143" idx="0"/>
          </p:cNvCxnSpPr>
          <p:nvPr/>
        </p:nvCxnSpPr>
        <p:spPr bwMode="auto">
          <a:xfrm>
            <a:off x="8832888" y="4713747"/>
            <a:ext cx="917575" cy="559435"/>
          </a:xfrm>
          <a:prstGeom prst="line">
            <a:avLst/>
          </a:prstGeom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45" name="Picture 84" descr="black_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944" y="5392027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6" name="直接连接符 123"/>
          <p:cNvCxnSpPr>
            <a:cxnSpLocks noChangeShapeType="1"/>
            <a:stCxn id="132" idx="2"/>
            <a:endCxn id="145" idx="0"/>
          </p:cNvCxnSpPr>
          <p:nvPr/>
        </p:nvCxnSpPr>
        <p:spPr bwMode="auto">
          <a:xfrm>
            <a:off x="8832888" y="4713747"/>
            <a:ext cx="366395" cy="678180"/>
          </a:xfrm>
          <a:prstGeom prst="line">
            <a:avLst/>
          </a:prstGeom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6" name="Text Box 8"/>
          <p:cNvSpPr txBox="1">
            <a:spLocks noChangeArrowheads="1"/>
          </p:cNvSpPr>
          <p:nvPr/>
        </p:nvSpPr>
        <p:spPr bwMode="auto">
          <a:xfrm>
            <a:off x="9219211" y="6149317"/>
            <a:ext cx="1061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</a:rPr>
              <a:t>教学服务器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5" name="直接连接符 123"/>
          <p:cNvCxnSpPr>
            <a:cxnSpLocks noChangeShapeType="1"/>
            <a:stCxn id="131" idx="2"/>
            <a:endCxn id="132" idx="0"/>
          </p:cNvCxnSpPr>
          <p:nvPr/>
        </p:nvCxnSpPr>
        <p:spPr bwMode="auto">
          <a:xfrm>
            <a:off x="7202301" y="3825445"/>
            <a:ext cx="1630680" cy="636270"/>
          </a:xfrm>
          <a:prstGeom prst="line">
            <a:avLst/>
          </a:prstGeom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9" name="直接连接符 123"/>
          <p:cNvCxnSpPr>
            <a:cxnSpLocks noChangeShapeType="1"/>
            <a:stCxn id="130" idx="2"/>
            <a:endCxn id="131" idx="0"/>
          </p:cNvCxnSpPr>
          <p:nvPr/>
        </p:nvCxnSpPr>
        <p:spPr bwMode="auto">
          <a:xfrm flipH="1">
            <a:off x="7202107" y="3200911"/>
            <a:ext cx="5715" cy="227965"/>
          </a:xfrm>
          <a:prstGeom prst="line">
            <a:avLst/>
          </a:prstGeom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2" name="直接连接符 123"/>
          <p:cNvCxnSpPr>
            <a:cxnSpLocks noChangeShapeType="1"/>
            <a:stCxn id="130" idx="0"/>
            <a:endCxn id="20" idx="2"/>
          </p:cNvCxnSpPr>
          <p:nvPr/>
        </p:nvCxnSpPr>
        <p:spPr bwMode="auto">
          <a:xfrm flipV="1">
            <a:off x="7207822" y="2326008"/>
            <a:ext cx="0" cy="480695"/>
          </a:xfrm>
          <a:prstGeom prst="line">
            <a:avLst/>
          </a:prstGeom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Picture 15"/>
          <p:cNvPicPr>
            <a:picLocks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950" y="1887515"/>
            <a:ext cx="1281150" cy="56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6613518" y="1987272"/>
            <a:ext cx="11886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Internet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89" name="组合 188"/>
          <p:cNvGrpSpPr/>
          <p:nvPr/>
        </p:nvGrpSpPr>
        <p:grpSpPr>
          <a:xfrm>
            <a:off x="8106200" y="3370170"/>
            <a:ext cx="1203131" cy="1054296"/>
            <a:chOff x="6245602" y="2731758"/>
            <a:chExt cx="1203131" cy="1054296"/>
          </a:xfrm>
        </p:grpSpPr>
        <p:pic>
          <p:nvPicPr>
            <p:cNvPr id="187" name="Picture 15" descr="web_serve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7104" y="2731758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" name="Text Box 40"/>
            <p:cNvSpPr txBox="1">
              <a:spLocks noChangeArrowheads="1"/>
            </p:cNvSpPr>
            <p:nvPr/>
          </p:nvSpPr>
          <p:spPr bwMode="auto">
            <a:xfrm>
              <a:off x="6245602" y="3262834"/>
              <a:ext cx="1203131" cy="52322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DNS</a:t>
              </a:r>
              <a:r>
                <a:rPr kumimoji="0"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服务器</a:t>
              </a:r>
              <a:endParaRPr kumimoji="0"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algn="ctr" eaLnBrk="0" hangingPunct="0"/>
              <a:r>
                <a:rPr kumimoji="0"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PXE</a:t>
              </a:r>
              <a:r>
                <a:rPr kumimoji="0"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服务器</a:t>
              </a:r>
              <a:endParaRPr kumimoji="0"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cxnSp>
        <p:nvCxnSpPr>
          <p:cNvPr id="190" name="直接连接符 123"/>
          <p:cNvCxnSpPr>
            <a:cxnSpLocks noChangeShapeType="1"/>
            <a:stCxn id="131" idx="3"/>
            <a:endCxn id="187" idx="1"/>
          </p:cNvCxnSpPr>
          <p:nvPr/>
        </p:nvCxnSpPr>
        <p:spPr bwMode="auto">
          <a:xfrm>
            <a:off x="7516640" y="3626810"/>
            <a:ext cx="930910" cy="3175"/>
          </a:xfrm>
          <a:prstGeom prst="line">
            <a:avLst/>
          </a:prstGeom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5" name="直接连接符 123"/>
          <p:cNvCxnSpPr>
            <a:cxnSpLocks noChangeShapeType="1"/>
            <a:stCxn id="21" idx="3"/>
            <a:endCxn id="134" idx="1"/>
          </p:cNvCxnSpPr>
          <p:nvPr/>
        </p:nvCxnSpPr>
        <p:spPr bwMode="auto">
          <a:xfrm>
            <a:off x="4628563" y="4335795"/>
            <a:ext cx="194310" cy="635"/>
          </a:xfrm>
          <a:prstGeom prst="line">
            <a:avLst/>
          </a:prstGeom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1" name="直接连接符 123"/>
          <p:cNvCxnSpPr>
            <a:cxnSpLocks noChangeShapeType="1"/>
            <a:stCxn id="134" idx="3"/>
            <a:endCxn id="131" idx="2"/>
          </p:cNvCxnSpPr>
          <p:nvPr/>
        </p:nvCxnSpPr>
        <p:spPr bwMode="auto">
          <a:xfrm flipV="1">
            <a:off x="5412289" y="3825255"/>
            <a:ext cx="1790065" cy="511175"/>
          </a:xfrm>
          <a:prstGeom prst="line">
            <a:avLst/>
          </a:prstGeom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3" name="直接连接符 123"/>
          <p:cNvCxnSpPr>
            <a:cxnSpLocks noChangeShapeType="1"/>
            <a:stCxn id="22" idx="3"/>
            <a:endCxn id="133" idx="1"/>
          </p:cNvCxnSpPr>
          <p:nvPr/>
        </p:nvCxnSpPr>
        <p:spPr bwMode="auto">
          <a:xfrm>
            <a:off x="4107433" y="4798907"/>
            <a:ext cx="715645" cy="635"/>
          </a:xfrm>
          <a:prstGeom prst="line">
            <a:avLst/>
          </a:prstGeom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5" name="Text Box 8"/>
          <p:cNvSpPr txBox="1">
            <a:spLocks noChangeArrowheads="1"/>
          </p:cNvSpPr>
          <p:nvPr/>
        </p:nvSpPr>
        <p:spPr bwMode="auto">
          <a:xfrm>
            <a:off x="4131981" y="6149317"/>
            <a:ext cx="1061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教室</a:t>
            </a:r>
            <a:endParaRPr lang="zh-CN" altLang="en-US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1" name="直接连接符 123"/>
          <p:cNvCxnSpPr>
            <a:cxnSpLocks noChangeShapeType="1"/>
            <a:stCxn id="264" idx="0"/>
            <a:endCxn id="131" idx="2"/>
          </p:cNvCxnSpPr>
          <p:nvPr/>
        </p:nvCxnSpPr>
        <p:spPr bwMode="auto">
          <a:xfrm flipV="1">
            <a:off x="7064563" y="3825391"/>
            <a:ext cx="137795" cy="657225"/>
          </a:xfrm>
          <a:prstGeom prst="line">
            <a:avLst/>
          </a:prstGeom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64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3" y="4482616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9" name="直接连接符 123"/>
          <p:cNvCxnSpPr>
            <a:cxnSpLocks noChangeShapeType="1"/>
            <a:stCxn id="23" idx="0"/>
            <a:endCxn id="264" idx="2"/>
          </p:cNvCxnSpPr>
          <p:nvPr/>
        </p:nvCxnSpPr>
        <p:spPr bwMode="auto">
          <a:xfrm flipV="1">
            <a:off x="6214415" y="4734355"/>
            <a:ext cx="850265" cy="577215"/>
          </a:xfrm>
          <a:prstGeom prst="line">
            <a:avLst/>
          </a:prstGeom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2" name="直接连接符 123"/>
          <p:cNvCxnSpPr>
            <a:cxnSpLocks noChangeShapeType="1"/>
            <a:stCxn id="24" idx="0"/>
            <a:endCxn id="264" idx="2"/>
          </p:cNvCxnSpPr>
          <p:nvPr/>
        </p:nvCxnSpPr>
        <p:spPr bwMode="auto">
          <a:xfrm flipV="1">
            <a:off x="6854920" y="4734725"/>
            <a:ext cx="209550" cy="603250"/>
          </a:xfrm>
          <a:prstGeom prst="line">
            <a:avLst/>
          </a:prstGeom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6" name="直接连接符 123"/>
          <p:cNvCxnSpPr>
            <a:cxnSpLocks noChangeShapeType="1"/>
            <a:stCxn id="33" idx="1"/>
            <a:endCxn id="264" idx="2"/>
          </p:cNvCxnSpPr>
          <p:nvPr/>
        </p:nvCxnSpPr>
        <p:spPr bwMode="auto">
          <a:xfrm flipH="1" flipV="1">
            <a:off x="7064347" y="4734872"/>
            <a:ext cx="322580" cy="218440"/>
          </a:xfrm>
          <a:prstGeom prst="line">
            <a:avLst/>
          </a:prstGeom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0" name="直接连接符 123"/>
          <p:cNvCxnSpPr>
            <a:cxnSpLocks noChangeShapeType="1"/>
            <a:stCxn id="133" idx="3"/>
            <a:endCxn id="131" idx="2"/>
          </p:cNvCxnSpPr>
          <p:nvPr/>
        </p:nvCxnSpPr>
        <p:spPr bwMode="auto">
          <a:xfrm flipV="1">
            <a:off x="5412289" y="3825452"/>
            <a:ext cx="1790065" cy="974090"/>
          </a:xfrm>
          <a:prstGeom prst="line">
            <a:avLst/>
          </a:prstGeom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3" name="直接连接符 123"/>
          <p:cNvCxnSpPr>
            <a:cxnSpLocks noChangeShapeType="1"/>
            <a:stCxn id="26" idx="3"/>
            <a:endCxn id="131" idx="2"/>
          </p:cNvCxnSpPr>
          <p:nvPr/>
        </p:nvCxnSpPr>
        <p:spPr bwMode="auto">
          <a:xfrm flipV="1">
            <a:off x="5412835" y="3825498"/>
            <a:ext cx="1789430" cy="1445895"/>
          </a:xfrm>
          <a:prstGeom prst="line">
            <a:avLst/>
          </a:prstGeom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6" name="直接连接符 123"/>
          <p:cNvCxnSpPr>
            <a:cxnSpLocks noChangeShapeType="1"/>
            <a:stCxn id="25" idx="3"/>
            <a:endCxn id="131" idx="2"/>
          </p:cNvCxnSpPr>
          <p:nvPr/>
        </p:nvCxnSpPr>
        <p:spPr bwMode="auto">
          <a:xfrm flipV="1">
            <a:off x="5412835" y="3825060"/>
            <a:ext cx="1789430" cy="1908810"/>
          </a:xfrm>
          <a:prstGeom prst="line">
            <a:avLst/>
          </a:prstGeom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1" name="Text Box 8"/>
          <p:cNvSpPr txBox="1">
            <a:spLocks noChangeArrowheads="1"/>
          </p:cNvSpPr>
          <p:nvPr/>
        </p:nvSpPr>
        <p:spPr bwMode="auto">
          <a:xfrm>
            <a:off x="6636385" y="6249035"/>
            <a:ext cx="1069975" cy="213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 smtClean="0">
                <a:solidFill>
                  <a:schemeClr val="bg1"/>
                </a:solidFill>
              </a:rPr>
              <a:t>办公室</a:t>
            </a:r>
            <a:endParaRPr lang="zh-CN" altLang="en-US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3" name="Text Box 40"/>
          <p:cNvSpPr txBox="1">
            <a:spLocks noChangeArrowheads="1"/>
          </p:cNvSpPr>
          <p:nvPr/>
        </p:nvSpPr>
        <p:spPr bwMode="auto">
          <a:xfrm>
            <a:off x="4867457" y="3973254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SW1</a:t>
            </a:r>
            <a:endParaRPr kumimoji="0"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4" name="Text Box 40"/>
          <p:cNvSpPr txBox="1">
            <a:spLocks noChangeArrowheads="1"/>
          </p:cNvSpPr>
          <p:nvPr/>
        </p:nvSpPr>
        <p:spPr bwMode="auto">
          <a:xfrm>
            <a:off x="6360934" y="3488943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MS</a:t>
            </a:r>
            <a:endParaRPr kumimoji="0"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5" name="Text Box 40"/>
          <p:cNvSpPr txBox="1">
            <a:spLocks noChangeArrowheads="1"/>
          </p:cNvSpPr>
          <p:nvPr/>
        </p:nvSpPr>
        <p:spPr bwMode="auto">
          <a:xfrm>
            <a:off x="6360934" y="2806703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R</a:t>
            </a:r>
            <a:endParaRPr kumimoji="0"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6" name="Text Box 40"/>
          <p:cNvSpPr txBox="1">
            <a:spLocks noChangeArrowheads="1"/>
          </p:cNvSpPr>
          <p:nvPr/>
        </p:nvSpPr>
        <p:spPr bwMode="auto">
          <a:xfrm>
            <a:off x="4865840" y="4425047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SW2</a:t>
            </a:r>
            <a:endParaRPr kumimoji="0"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21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760" y="4121825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630" y="4584937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013" y="5311570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18" y="5337975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555" y="5607886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555" y="514477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直接连接符 123"/>
          <p:cNvCxnSpPr>
            <a:cxnSpLocks noChangeShapeType="1"/>
            <a:stCxn id="31" idx="3"/>
            <a:endCxn id="26" idx="1"/>
          </p:cNvCxnSpPr>
          <p:nvPr/>
        </p:nvCxnSpPr>
        <p:spPr bwMode="auto">
          <a:xfrm>
            <a:off x="4629109" y="5270758"/>
            <a:ext cx="194310" cy="635"/>
          </a:xfrm>
          <a:prstGeom prst="line">
            <a:avLst/>
          </a:prstGeom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直接连接符 123"/>
          <p:cNvCxnSpPr>
            <a:cxnSpLocks noChangeShapeType="1"/>
            <a:stCxn id="32" idx="3"/>
            <a:endCxn id="25" idx="1"/>
          </p:cNvCxnSpPr>
          <p:nvPr/>
        </p:nvCxnSpPr>
        <p:spPr bwMode="auto">
          <a:xfrm>
            <a:off x="4107979" y="5733870"/>
            <a:ext cx="715645" cy="0"/>
          </a:xfrm>
          <a:prstGeom prst="line">
            <a:avLst/>
          </a:prstGeom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Text Box 40"/>
          <p:cNvSpPr txBox="1">
            <a:spLocks noChangeArrowheads="1"/>
          </p:cNvSpPr>
          <p:nvPr/>
        </p:nvSpPr>
        <p:spPr bwMode="auto">
          <a:xfrm>
            <a:off x="4868003" y="4908217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SW3</a:t>
            </a:r>
            <a:endParaRPr kumimoji="0"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" name="Text Box 40"/>
          <p:cNvSpPr txBox="1">
            <a:spLocks noChangeArrowheads="1"/>
          </p:cNvSpPr>
          <p:nvPr/>
        </p:nvSpPr>
        <p:spPr bwMode="auto">
          <a:xfrm>
            <a:off x="4866386" y="5360010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SW4</a:t>
            </a:r>
            <a:endParaRPr kumimoji="0"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31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306" y="5056788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176" y="5519900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68" descr="Wireless Router, Added 04/20/200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927" y="4739776"/>
            <a:ext cx="477414" cy="425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326" y="5448916"/>
            <a:ext cx="522000" cy="44483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091" y="5538274"/>
            <a:ext cx="522000" cy="444835"/>
          </a:xfrm>
          <a:prstGeom prst="rect">
            <a:avLst/>
          </a:prstGeom>
        </p:spPr>
      </p:pic>
      <p:grpSp>
        <p:nvGrpSpPr>
          <p:cNvPr id="243" name="组合 242"/>
          <p:cNvGrpSpPr/>
          <p:nvPr/>
        </p:nvGrpSpPr>
        <p:grpSpPr>
          <a:xfrm>
            <a:off x="7353966" y="4856994"/>
            <a:ext cx="654047" cy="616930"/>
            <a:chOff x="4524181" y="4226515"/>
            <a:chExt cx="851600" cy="840799"/>
          </a:xfrm>
        </p:grpSpPr>
        <p:sp>
          <p:nvSpPr>
            <p:cNvPr id="240" name="弧形 239"/>
            <p:cNvSpPr/>
            <p:nvPr/>
          </p:nvSpPr>
          <p:spPr>
            <a:xfrm rot="7075147">
              <a:off x="4720837" y="4415359"/>
              <a:ext cx="480566" cy="463111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弧形 240"/>
            <p:cNvSpPr/>
            <p:nvPr/>
          </p:nvSpPr>
          <p:spPr>
            <a:xfrm rot="7075147">
              <a:off x="4529581" y="4221115"/>
              <a:ext cx="840799" cy="851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弧形 35"/>
            <p:cNvSpPr/>
            <p:nvPr/>
          </p:nvSpPr>
          <p:spPr>
            <a:xfrm rot="7075147">
              <a:off x="4849657" y="4526490"/>
              <a:ext cx="195459" cy="177953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254885" y="936625"/>
            <a:ext cx="5222240" cy="3848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b="1" dirty="0">
                <a:solidFill>
                  <a:schemeClr val="bg1"/>
                </a:solidFill>
                <a:cs typeface="+mn-ea"/>
                <a:sym typeface="+mn-lt"/>
              </a:rPr>
              <a:t>项目采用了DHCP   OSPF  PXE装机等多种协议</a:t>
            </a:r>
            <a:endParaRPr lang="x-none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4"/>
          <p:cNvSpPr/>
          <p:nvPr/>
        </p:nvSpPr>
        <p:spPr>
          <a:xfrm rot="3455767">
            <a:off x="8715861" y="2435888"/>
            <a:ext cx="957262" cy="1834947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3" name="Rectangle 5"/>
          <p:cNvSpPr/>
          <p:nvPr/>
        </p:nvSpPr>
        <p:spPr>
          <a:xfrm rot="18144233" flipH="1">
            <a:off x="4216857" y="2435888"/>
            <a:ext cx="957262" cy="1834947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4" name="Rectangle 8"/>
          <p:cNvSpPr/>
          <p:nvPr/>
        </p:nvSpPr>
        <p:spPr>
          <a:xfrm rot="3455767">
            <a:off x="5701198" y="2435888"/>
            <a:ext cx="957262" cy="1834947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5" name="Rectangle 9"/>
          <p:cNvSpPr/>
          <p:nvPr/>
        </p:nvSpPr>
        <p:spPr>
          <a:xfrm rot="18144233" flipH="1">
            <a:off x="7231520" y="2435888"/>
            <a:ext cx="957262" cy="1834947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6" name="Rectangle 10"/>
          <p:cNvSpPr/>
          <p:nvPr/>
        </p:nvSpPr>
        <p:spPr>
          <a:xfrm rot="3455767">
            <a:off x="2686535" y="2435888"/>
            <a:ext cx="957262" cy="1834947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7" name="Oval 11"/>
          <p:cNvSpPr/>
          <p:nvPr/>
        </p:nvSpPr>
        <p:spPr>
          <a:xfrm>
            <a:off x="9481022" y="2386244"/>
            <a:ext cx="957262" cy="9572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Oval 12"/>
          <p:cNvSpPr/>
          <p:nvPr/>
        </p:nvSpPr>
        <p:spPr>
          <a:xfrm>
            <a:off x="1937221" y="3343506"/>
            <a:ext cx="957262" cy="9572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Oval 13"/>
          <p:cNvSpPr/>
          <p:nvPr/>
        </p:nvSpPr>
        <p:spPr>
          <a:xfrm>
            <a:off x="3451696" y="2386244"/>
            <a:ext cx="957262" cy="9572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Oval 14"/>
          <p:cNvSpPr/>
          <p:nvPr/>
        </p:nvSpPr>
        <p:spPr>
          <a:xfrm flipH="1">
            <a:off x="4966171" y="3343506"/>
            <a:ext cx="957262" cy="9572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1" name="Oval 15"/>
          <p:cNvSpPr/>
          <p:nvPr/>
        </p:nvSpPr>
        <p:spPr>
          <a:xfrm>
            <a:off x="6466359" y="2386244"/>
            <a:ext cx="957262" cy="9572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Oval 16"/>
          <p:cNvSpPr/>
          <p:nvPr/>
        </p:nvSpPr>
        <p:spPr>
          <a:xfrm flipH="1">
            <a:off x="7980834" y="3343506"/>
            <a:ext cx="957262" cy="9572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3" name="Straight Connector 2"/>
          <p:cNvCxnSpPr/>
          <p:nvPr/>
        </p:nvCxnSpPr>
        <p:spPr>
          <a:xfrm>
            <a:off x="3923475" y="3689396"/>
            <a:ext cx="0" cy="611372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7"/>
          <p:cNvCxnSpPr/>
          <p:nvPr/>
        </p:nvCxnSpPr>
        <p:spPr>
          <a:xfrm>
            <a:off x="6951753" y="3689396"/>
            <a:ext cx="0" cy="611372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18"/>
          <p:cNvCxnSpPr/>
          <p:nvPr/>
        </p:nvCxnSpPr>
        <p:spPr>
          <a:xfrm>
            <a:off x="8452445" y="2386244"/>
            <a:ext cx="0" cy="611372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9"/>
          <p:cNvCxnSpPr/>
          <p:nvPr/>
        </p:nvCxnSpPr>
        <p:spPr>
          <a:xfrm>
            <a:off x="5434924" y="2386244"/>
            <a:ext cx="0" cy="611372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1"/>
          <p:cNvCxnSpPr/>
          <p:nvPr/>
        </p:nvCxnSpPr>
        <p:spPr>
          <a:xfrm>
            <a:off x="2266798" y="2386244"/>
            <a:ext cx="0" cy="611372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2"/>
          <p:cNvCxnSpPr/>
          <p:nvPr/>
        </p:nvCxnSpPr>
        <p:spPr>
          <a:xfrm>
            <a:off x="9980031" y="3689396"/>
            <a:ext cx="0" cy="611372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 txBox="1"/>
          <p:nvPr/>
        </p:nvSpPr>
        <p:spPr>
          <a:xfrm>
            <a:off x="1101606" y="1345789"/>
            <a:ext cx="2258624" cy="29365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en-US" sz="1400" b="1" dirty="0">
                <a:solidFill>
                  <a:schemeClr val="bg1"/>
                </a:solidFill>
                <a:cs typeface="+mn-ea"/>
                <a:sym typeface="+mn-lt"/>
              </a:rPr>
              <a:t>组建内网</a:t>
            </a:r>
          </a:p>
        </p:txBody>
      </p:sp>
      <p:sp>
        <p:nvSpPr>
          <p:cNvPr id="50" name="TextBox 87"/>
          <p:cNvSpPr txBox="1"/>
          <p:nvPr/>
        </p:nvSpPr>
        <p:spPr>
          <a:xfrm>
            <a:off x="1588206" y="1770101"/>
            <a:ext cx="1576960" cy="657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x-none" sz="1200" dirty="0">
                <a:solidFill>
                  <a:schemeClr val="bg1"/>
                </a:solidFill>
                <a:cs typeface="+mn-ea"/>
                <a:sym typeface="+mn-lt"/>
              </a:rPr>
              <a:t>通过VLAN TRUNK技术达到各个主机相互通信的功能</a:t>
            </a:r>
          </a:p>
        </p:txBody>
      </p:sp>
      <p:sp>
        <p:nvSpPr>
          <p:cNvPr id="51" name="Text Placeholder 2"/>
          <p:cNvSpPr txBox="1"/>
          <p:nvPr/>
        </p:nvSpPr>
        <p:spPr>
          <a:xfrm>
            <a:off x="4196272" y="1345789"/>
            <a:ext cx="2258624" cy="29365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sz="1400" b="1" dirty="0">
                <a:solidFill>
                  <a:schemeClr val="bg1"/>
                </a:solidFill>
                <a:cs typeface="+mn-ea"/>
                <a:sym typeface="+mn-lt"/>
              </a:rPr>
              <a:t>连接外网</a:t>
            </a:r>
          </a:p>
        </p:txBody>
      </p:sp>
      <p:sp>
        <p:nvSpPr>
          <p:cNvPr id="52" name="TextBox 87"/>
          <p:cNvSpPr txBox="1"/>
          <p:nvPr/>
        </p:nvSpPr>
        <p:spPr>
          <a:xfrm>
            <a:off x="4682872" y="1770101"/>
            <a:ext cx="1576960" cy="657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x-none" sz="1200" dirty="0">
                <a:solidFill>
                  <a:schemeClr val="bg1"/>
                </a:solidFill>
                <a:cs typeface="+mn-ea"/>
                <a:sym typeface="+mn-lt"/>
              </a:rPr>
              <a:t>NAT PAT可以实现连接外网 真正意义上达到全国通信</a:t>
            </a:r>
          </a:p>
        </p:txBody>
      </p:sp>
      <p:sp>
        <p:nvSpPr>
          <p:cNvPr id="53" name="Text Placeholder 2"/>
          <p:cNvSpPr txBox="1"/>
          <p:nvPr/>
        </p:nvSpPr>
        <p:spPr>
          <a:xfrm>
            <a:off x="7290938" y="1345789"/>
            <a:ext cx="2258624" cy="29365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sz="1400" b="1" dirty="0">
                <a:solidFill>
                  <a:schemeClr val="bg1"/>
                </a:solidFill>
                <a:cs typeface="+mn-ea"/>
                <a:sym typeface="+mn-lt"/>
              </a:rPr>
              <a:t>预留IP</a:t>
            </a:r>
          </a:p>
        </p:txBody>
      </p:sp>
      <p:sp>
        <p:nvSpPr>
          <p:cNvPr id="54" name="TextBox 87"/>
          <p:cNvSpPr txBox="1"/>
          <p:nvPr/>
        </p:nvSpPr>
        <p:spPr>
          <a:xfrm>
            <a:off x="7777538" y="1770101"/>
            <a:ext cx="1576960" cy="657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x-none" sz="1200" dirty="0">
                <a:solidFill>
                  <a:schemeClr val="bg1"/>
                </a:solidFill>
                <a:cs typeface="+mn-ea"/>
                <a:sym typeface="+mn-lt"/>
              </a:rPr>
              <a:t>给特定的网络设备指定不变的IP 避免发生网络冲突</a:t>
            </a:r>
          </a:p>
        </p:txBody>
      </p:sp>
      <p:sp>
        <p:nvSpPr>
          <p:cNvPr id="55" name="Text Placeholder 2"/>
          <p:cNvSpPr txBox="1"/>
          <p:nvPr/>
        </p:nvSpPr>
        <p:spPr>
          <a:xfrm>
            <a:off x="2707547" y="4605066"/>
            <a:ext cx="2258624" cy="29365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sz="1400" b="1" dirty="0">
                <a:solidFill>
                  <a:schemeClr val="bg1"/>
                </a:solidFill>
                <a:cs typeface="+mn-ea"/>
                <a:sym typeface="+mn-lt"/>
              </a:rPr>
              <a:t>内网互通</a:t>
            </a:r>
          </a:p>
        </p:txBody>
      </p:sp>
      <p:sp>
        <p:nvSpPr>
          <p:cNvPr id="56" name="TextBox 87"/>
          <p:cNvSpPr txBox="1"/>
          <p:nvPr/>
        </p:nvSpPr>
        <p:spPr>
          <a:xfrm>
            <a:off x="3194147" y="5029378"/>
            <a:ext cx="1576960" cy="438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x-none" sz="1200" dirty="0">
                <a:solidFill>
                  <a:schemeClr val="bg1"/>
                </a:solidFill>
                <a:cs typeface="+mn-ea"/>
                <a:sym typeface="+mn-lt"/>
              </a:rPr>
              <a:t>采用OSPF实现内部网络不同网段之间的通信</a:t>
            </a:r>
          </a:p>
        </p:txBody>
      </p:sp>
      <p:sp>
        <p:nvSpPr>
          <p:cNvPr id="57" name="Text Placeholder 2"/>
          <p:cNvSpPr txBox="1"/>
          <p:nvPr/>
        </p:nvSpPr>
        <p:spPr>
          <a:xfrm>
            <a:off x="5773232" y="4644701"/>
            <a:ext cx="2258624" cy="29365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sz="1400" b="1" dirty="0">
                <a:solidFill>
                  <a:schemeClr val="bg1"/>
                </a:solidFill>
                <a:cs typeface="+mn-ea"/>
                <a:sym typeface="+mn-lt"/>
              </a:rPr>
              <a:t>自动装机</a:t>
            </a:r>
          </a:p>
        </p:txBody>
      </p:sp>
      <p:sp>
        <p:nvSpPr>
          <p:cNvPr id="58" name="TextBox 87"/>
          <p:cNvSpPr txBox="1"/>
          <p:nvPr/>
        </p:nvSpPr>
        <p:spPr>
          <a:xfrm>
            <a:off x="6259832" y="5069013"/>
            <a:ext cx="1576960" cy="657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x-none" sz="1200" dirty="0">
                <a:solidFill>
                  <a:schemeClr val="bg1"/>
                </a:solidFill>
                <a:cs typeface="+mn-ea"/>
                <a:sym typeface="+mn-lt"/>
              </a:rPr>
              <a:t>通过服务器设定好的程序，实现完全自动化的更新系统</a:t>
            </a:r>
          </a:p>
        </p:txBody>
      </p:sp>
      <p:sp>
        <p:nvSpPr>
          <p:cNvPr id="59" name="Text Placeholder 2"/>
          <p:cNvSpPr txBox="1"/>
          <p:nvPr/>
        </p:nvSpPr>
        <p:spPr>
          <a:xfrm>
            <a:off x="8831771" y="4644701"/>
            <a:ext cx="2258624" cy="29365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sz="1400" b="1" dirty="0">
                <a:solidFill>
                  <a:schemeClr val="bg1"/>
                </a:solidFill>
                <a:cs typeface="+mn-ea"/>
                <a:sym typeface="+mn-lt"/>
              </a:rPr>
              <a:t>访问权限</a:t>
            </a:r>
          </a:p>
        </p:txBody>
      </p:sp>
      <p:sp>
        <p:nvSpPr>
          <p:cNvPr id="60" name="TextBox 87"/>
          <p:cNvSpPr txBox="1"/>
          <p:nvPr/>
        </p:nvSpPr>
        <p:spPr>
          <a:xfrm>
            <a:off x="9318371" y="5069013"/>
            <a:ext cx="1576960" cy="438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x-none" sz="1200" dirty="0">
                <a:solidFill>
                  <a:schemeClr val="bg1"/>
                </a:solidFill>
                <a:cs typeface="+mn-ea"/>
                <a:sym typeface="+mn-lt"/>
              </a:rPr>
              <a:t>限制教室机访问外部网络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3844145" y="317918"/>
            <a:ext cx="448056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项目</a:t>
            </a:r>
            <a:r>
              <a:rPr lang="x-none" altLang="zh-CN" sz="2400" b="1" dirty="0">
                <a:solidFill>
                  <a:schemeClr val="bg1"/>
                </a:solidFill>
                <a:latin typeface="+mj-ea"/>
                <a:ea typeface="+mj-ea"/>
              </a:rPr>
              <a:t>制作流程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16430" y="3648075"/>
            <a:ext cx="96901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/>
              <a:t>TRUNK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46475" y="2691130"/>
            <a:ext cx="77724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/>
              <a:t>OSPF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09185" y="3674110"/>
            <a:ext cx="110490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/>
              <a:t>NAT PAT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642735" y="2690495"/>
            <a:ext cx="62166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/>
              <a:t>PXE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83550" y="3674745"/>
            <a:ext cx="82804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/>
              <a:t>DHCP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25330" y="2716530"/>
            <a:ext cx="69405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/>
              <a:t> ACL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269"/>
          <p:cNvSpPr/>
          <p:nvPr/>
        </p:nvSpPr>
        <p:spPr>
          <a:xfrm flipH="1">
            <a:off x="4193129" y="5460829"/>
            <a:ext cx="588114" cy="588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AU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AutoShape 60"/>
          <p:cNvSpPr>
            <a:spLocks noChangeAspect="1"/>
          </p:cNvSpPr>
          <p:nvPr/>
        </p:nvSpPr>
        <p:spPr bwMode="auto">
          <a:xfrm>
            <a:off x="4372350" y="5660339"/>
            <a:ext cx="252158" cy="223531"/>
          </a:xfrm>
          <a:custGeom>
            <a:avLst/>
            <a:gdLst>
              <a:gd name="T0" fmla="*/ 10800 w 21600"/>
              <a:gd name="T1" fmla="*/ 10796 h 21592"/>
              <a:gd name="T2" fmla="*/ 10800 w 21600"/>
              <a:gd name="T3" fmla="*/ 10796 h 21592"/>
              <a:gd name="T4" fmla="*/ 10800 w 21600"/>
              <a:gd name="T5" fmla="*/ 10796 h 21592"/>
              <a:gd name="T6" fmla="*/ 10800 w 21600"/>
              <a:gd name="T7" fmla="*/ 10796 h 2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92">
                <a:moveTo>
                  <a:pt x="16719" y="11484"/>
                </a:moveTo>
                <a:cubicBezTo>
                  <a:pt x="16972" y="11823"/>
                  <a:pt x="17102" y="12217"/>
                  <a:pt x="17111" y="12666"/>
                </a:cubicBezTo>
                <a:cubicBezTo>
                  <a:pt x="17118" y="13118"/>
                  <a:pt x="16986" y="13503"/>
                  <a:pt x="16719" y="13825"/>
                </a:cubicBezTo>
                <a:lnTo>
                  <a:pt x="10660" y="21039"/>
                </a:lnTo>
                <a:cubicBezTo>
                  <a:pt x="10393" y="21361"/>
                  <a:pt x="10061" y="21530"/>
                  <a:pt x="9664" y="21548"/>
                </a:cubicBezTo>
                <a:cubicBezTo>
                  <a:pt x="9270" y="21568"/>
                  <a:pt x="8950" y="21398"/>
                  <a:pt x="8704" y="21039"/>
                </a:cubicBezTo>
                <a:lnTo>
                  <a:pt x="991" y="10768"/>
                </a:lnTo>
                <a:cubicBezTo>
                  <a:pt x="721" y="10408"/>
                  <a:pt x="488" y="9960"/>
                  <a:pt x="293" y="9416"/>
                </a:cubicBezTo>
                <a:cubicBezTo>
                  <a:pt x="98" y="8878"/>
                  <a:pt x="0" y="8375"/>
                  <a:pt x="0" y="7918"/>
                </a:cubicBezTo>
                <a:lnTo>
                  <a:pt x="0" y="1668"/>
                </a:lnTo>
                <a:cubicBezTo>
                  <a:pt x="0" y="1216"/>
                  <a:pt x="134" y="825"/>
                  <a:pt x="401" y="497"/>
                </a:cubicBezTo>
                <a:cubicBezTo>
                  <a:pt x="671" y="166"/>
                  <a:pt x="1003" y="0"/>
                  <a:pt x="1392" y="0"/>
                </a:cubicBezTo>
                <a:lnTo>
                  <a:pt x="6619" y="0"/>
                </a:lnTo>
                <a:cubicBezTo>
                  <a:pt x="6811" y="0"/>
                  <a:pt x="7016" y="28"/>
                  <a:pt x="7237" y="83"/>
                </a:cubicBezTo>
                <a:cubicBezTo>
                  <a:pt x="7456" y="138"/>
                  <a:pt x="7677" y="224"/>
                  <a:pt x="7899" y="336"/>
                </a:cubicBezTo>
                <a:cubicBezTo>
                  <a:pt x="8120" y="451"/>
                  <a:pt x="8332" y="580"/>
                  <a:pt x="8524" y="724"/>
                </a:cubicBezTo>
                <a:cubicBezTo>
                  <a:pt x="8719" y="865"/>
                  <a:pt x="8880" y="1021"/>
                  <a:pt x="9005" y="1185"/>
                </a:cubicBezTo>
                <a:lnTo>
                  <a:pt x="16719" y="11484"/>
                </a:lnTo>
                <a:close/>
                <a:moveTo>
                  <a:pt x="3603" y="5922"/>
                </a:moveTo>
                <a:cubicBezTo>
                  <a:pt x="3964" y="5922"/>
                  <a:pt x="4279" y="5761"/>
                  <a:pt x="4548" y="5441"/>
                </a:cubicBezTo>
                <a:cubicBezTo>
                  <a:pt x="4815" y="5116"/>
                  <a:pt x="4952" y="4740"/>
                  <a:pt x="4952" y="4311"/>
                </a:cubicBezTo>
                <a:cubicBezTo>
                  <a:pt x="4952" y="3862"/>
                  <a:pt x="4815" y="3477"/>
                  <a:pt x="4548" y="3160"/>
                </a:cubicBezTo>
                <a:cubicBezTo>
                  <a:pt x="4281" y="2844"/>
                  <a:pt x="3966" y="2686"/>
                  <a:pt x="3603" y="2686"/>
                </a:cubicBezTo>
                <a:cubicBezTo>
                  <a:pt x="3227" y="2686"/>
                  <a:pt x="2908" y="2844"/>
                  <a:pt x="2643" y="3160"/>
                </a:cubicBezTo>
                <a:cubicBezTo>
                  <a:pt x="2378" y="3477"/>
                  <a:pt x="2246" y="3862"/>
                  <a:pt x="2246" y="4311"/>
                </a:cubicBezTo>
                <a:cubicBezTo>
                  <a:pt x="2246" y="4739"/>
                  <a:pt x="2378" y="5116"/>
                  <a:pt x="2643" y="5441"/>
                </a:cubicBezTo>
                <a:cubicBezTo>
                  <a:pt x="2905" y="5761"/>
                  <a:pt x="3225" y="5922"/>
                  <a:pt x="3603" y="5922"/>
                </a:cubicBezTo>
                <a:moveTo>
                  <a:pt x="21198" y="11510"/>
                </a:moveTo>
                <a:cubicBezTo>
                  <a:pt x="21465" y="11852"/>
                  <a:pt x="21599" y="12252"/>
                  <a:pt x="21599" y="12709"/>
                </a:cubicBezTo>
                <a:cubicBezTo>
                  <a:pt x="21599" y="13167"/>
                  <a:pt x="21465" y="13558"/>
                  <a:pt x="21198" y="13880"/>
                </a:cubicBezTo>
                <a:lnTo>
                  <a:pt x="15163" y="21093"/>
                </a:lnTo>
                <a:cubicBezTo>
                  <a:pt x="14896" y="21415"/>
                  <a:pt x="14564" y="21582"/>
                  <a:pt x="14174" y="21591"/>
                </a:cubicBezTo>
                <a:cubicBezTo>
                  <a:pt x="13782" y="21600"/>
                  <a:pt x="13450" y="21433"/>
                  <a:pt x="13183" y="21093"/>
                </a:cubicBezTo>
                <a:lnTo>
                  <a:pt x="13044" y="20903"/>
                </a:lnTo>
                <a:lnTo>
                  <a:pt x="18963" y="13825"/>
                </a:lnTo>
                <a:cubicBezTo>
                  <a:pt x="19230" y="13503"/>
                  <a:pt x="19365" y="13118"/>
                  <a:pt x="19360" y="12660"/>
                </a:cubicBezTo>
                <a:cubicBezTo>
                  <a:pt x="19355" y="12206"/>
                  <a:pt x="19223" y="11812"/>
                  <a:pt x="18963" y="11484"/>
                </a:cubicBezTo>
                <a:lnTo>
                  <a:pt x="11247" y="1185"/>
                </a:lnTo>
                <a:cubicBezTo>
                  <a:pt x="11009" y="865"/>
                  <a:pt x="10689" y="604"/>
                  <a:pt x="10282" y="408"/>
                </a:cubicBezTo>
                <a:cubicBezTo>
                  <a:pt x="9873" y="210"/>
                  <a:pt x="9484" y="83"/>
                  <a:pt x="9109" y="28"/>
                </a:cubicBezTo>
                <a:lnTo>
                  <a:pt x="11112" y="28"/>
                </a:lnTo>
                <a:cubicBezTo>
                  <a:pt x="11502" y="28"/>
                  <a:pt x="11935" y="141"/>
                  <a:pt x="12406" y="365"/>
                </a:cubicBezTo>
                <a:cubicBezTo>
                  <a:pt x="12878" y="589"/>
                  <a:pt x="13236" y="874"/>
                  <a:pt x="13481" y="1213"/>
                </a:cubicBezTo>
                <a:lnTo>
                  <a:pt x="21198" y="115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342265">
              <a:defRPr/>
            </a:pPr>
            <a:endParaRPr lang="es-ES" sz="22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108" name="TextBox 14"/>
          <p:cNvSpPr txBox="1"/>
          <p:nvPr/>
        </p:nvSpPr>
        <p:spPr>
          <a:xfrm>
            <a:off x="4835561" y="5598820"/>
            <a:ext cx="2501214" cy="65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1200" dirty="0">
                <a:solidFill>
                  <a:schemeClr val="bg1"/>
                </a:solidFill>
                <a:cs typeface="+mn-ea"/>
                <a:sym typeface="+mn-lt"/>
              </a:rPr>
              <a:t>通过VLAN TRUNK 技术将所有计算机连接 首先达到内网互通的状态</a:t>
            </a:r>
          </a:p>
        </p:txBody>
      </p:sp>
      <p:sp>
        <p:nvSpPr>
          <p:cNvPr id="109" name="TextBox 15"/>
          <p:cNvSpPr txBox="1"/>
          <p:nvPr/>
        </p:nvSpPr>
        <p:spPr>
          <a:xfrm>
            <a:off x="4835560" y="5294320"/>
            <a:ext cx="1725414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x-none" sz="1600" b="1" dirty="0">
                <a:solidFill>
                  <a:schemeClr val="bg1"/>
                </a:solidFill>
                <a:cs typeface="+mn-ea"/>
                <a:sym typeface="+mn-lt"/>
              </a:rPr>
              <a:t>组建网络</a:t>
            </a:r>
            <a:endParaRPr lang="x-none"/>
          </a:p>
        </p:txBody>
      </p:sp>
      <p:sp>
        <p:nvSpPr>
          <p:cNvPr id="114" name="文本框 113"/>
          <p:cNvSpPr txBox="1"/>
          <p:nvPr/>
        </p:nvSpPr>
        <p:spPr>
          <a:xfrm>
            <a:off x="3844145" y="317918"/>
            <a:ext cx="448056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b="1" dirty="0">
                <a:solidFill>
                  <a:schemeClr val="bg1"/>
                </a:solidFill>
                <a:cs typeface="+mn-ea"/>
                <a:sym typeface="+mn-lt"/>
              </a:rPr>
              <a:t>组建网络</a:t>
            </a:r>
            <a:endParaRPr lang="x-none"/>
          </a:p>
        </p:txBody>
      </p:sp>
      <p:sp>
        <p:nvSpPr>
          <p:cNvPr id="115" name="Shape 1376"/>
          <p:cNvSpPr/>
          <p:nvPr/>
        </p:nvSpPr>
        <p:spPr>
          <a:xfrm flipV="1">
            <a:off x="4755709" y="445042"/>
            <a:ext cx="532172" cy="597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lIns="0" tIns="0" rIns="853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id-ID" sz="1600" dirty="0">
              <a:solidFill>
                <a:schemeClr val="lt1"/>
              </a:solidFill>
              <a:latin typeface="+mj-ea"/>
              <a:ea typeface="+mj-ea"/>
              <a:cs typeface="Roboto"/>
              <a:sym typeface="Roboto"/>
            </a:endParaRPr>
          </a:p>
        </p:txBody>
      </p:sp>
      <p:sp>
        <p:nvSpPr>
          <p:cNvPr id="116" name="Shape 1376"/>
          <p:cNvSpPr/>
          <p:nvPr/>
        </p:nvSpPr>
        <p:spPr>
          <a:xfrm flipV="1">
            <a:off x="4410899" y="572998"/>
            <a:ext cx="746361" cy="9025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lIns="0" tIns="0" rIns="853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id-ID" sz="1600" dirty="0">
              <a:solidFill>
                <a:schemeClr val="lt1"/>
              </a:solidFill>
              <a:latin typeface="+mj-ea"/>
              <a:ea typeface="+mj-ea"/>
              <a:cs typeface="Roboto"/>
              <a:sym typeface="Roboto"/>
            </a:endParaRPr>
          </a:p>
        </p:txBody>
      </p:sp>
      <p:grpSp>
        <p:nvGrpSpPr>
          <p:cNvPr id="121" name="组合 120"/>
          <p:cNvGrpSpPr/>
          <p:nvPr/>
        </p:nvGrpSpPr>
        <p:grpSpPr>
          <a:xfrm flipH="1">
            <a:off x="6846351" y="445042"/>
            <a:ext cx="876982" cy="218209"/>
            <a:chOff x="6834921" y="445042"/>
            <a:chExt cx="876982" cy="218209"/>
          </a:xfrm>
        </p:grpSpPr>
        <p:sp>
          <p:nvSpPr>
            <p:cNvPr id="119" name="Shape 1376"/>
            <p:cNvSpPr/>
            <p:nvPr/>
          </p:nvSpPr>
          <p:spPr>
            <a:xfrm flipV="1">
              <a:off x="7179731" y="445042"/>
              <a:ext cx="532172" cy="597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lIns="0" tIns="0" rIns="853425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lang="id-ID" sz="1600" dirty="0">
                <a:solidFill>
                  <a:schemeClr val="lt1"/>
                </a:solidFill>
                <a:latin typeface="+mj-ea"/>
                <a:ea typeface="+mj-ea"/>
                <a:cs typeface="Roboto"/>
                <a:sym typeface="Roboto"/>
              </a:endParaRPr>
            </a:p>
          </p:txBody>
        </p:sp>
        <p:sp>
          <p:nvSpPr>
            <p:cNvPr id="120" name="Shape 1376"/>
            <p:cNvSpPr/>
            <p:nvPr/>
          </p:nvSpPr>
          <p:spPr>
            <a:xfrm flipV="1">
              <a:off x="6834921" y="572998"/>
              <a:ext cx="746361" cy="9025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lIns="0" tIns="0" rIns="853425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lang="id-ID" sz="1600" dirty="0">
                <a:solidFill>
                  <a:schemeClr val="lt1"/>
                </a:solidFill>
                <a:latin typeface="+mj-ea"/>
                <a:ea typeface="+mj-ea"/>
                <a:cs typeface="Roboto"/>
                <a:sym typeface="Roboto"/>
              </a:endParaRPr>
            </a:p>
          </p:txBody>
        </p:sp>
      </p:grpSp>
      <p:sp>
        <p:nvSpPr>
          <p:cNvPr id="258" name="椭圆 257"/>
          <p:cNvSpPr/>
          <p:nvPr/>
        </p:nvSpPr>
        <p:spPr>
          <a:xfrm>
            <a:off x="3284169" y="3158619"/>
            <a:ext cx="2736304" cy="11014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1" name="Picture 2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092" y="1657795"/>
            <a:ext cx="628678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Picture 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379" y="2901908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379" y="2438796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5" name="直接连接符 123"/>
          <p:cNvCxnSpPr>
            <a:cxnSpLocks noChangeShapeType="1"/>
            <a:stCxn id="3" idx="3"/>
            <a:endCxn id="134" idx="1"/>
          </p:cNvCxnSpPr>
          <p:nvPr/>
        </p:nvCxnSpPr>
        <p:spPr bwMode="auto">
          <a:xfrm>
            <a:off x="2127933" y="2564780"/>
            <a:ext cx="194310" cy="63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1" name="直接连接符 123"/>
          <p:cNvCxnSpPr>
            <a:cxnSpLocks noChangeShapeType="1"/>
          </p:cNvCxnSpPr>
          <p:nvPr/>
        </p:nvCxnSpPr>
        <p:spPr bwMode="auto">
          <a:xfrm flipV="1">
            <a:off x="2896419" y="2054430"/>
            <a:ext cx="1790012" cy="51098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3" name="直接连接符 123"/>
          <p:cNvCxnSpPr>
            <a:cxnSpLocks noChangeShapeType="1"/>
            <a:stCxn id="4" idx="3"/>
            <a:endCxn id="133" idx="1"/>
          </p:cNvCxnSpPr>
          <p:nvPr/>
        </p:nvCxnSpPr>
        <p:spPr bwMode="auto">
          <a:xfrm>
            <a:off x="1606803" y="3027892"/>
            <a:ext cx="715645" cy="63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" name="Text Box 8"/>
          <p:cNvSpPr txBox="1">
            <a:spLocks noChangeArrowheads="1"/>
          </p:cNvSpPr>
          <p:nvPr/>
        </p:nvSpPr>
        <p:spPr bwMode="auto">
          <a:xfrm>
            <a:off x="1631351" y="4378302"/>
            <a:ext cx="1061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教室</a:t>
            </a:r>
            <a:endParaRPr lang="zh-CN" altLang="en-US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1" name="直接连接符 123"/>
          <p:cNvCxnSpPr>
            <a:cxnSpLocks noChangeShapeType="1"/>
            <a:stCxn id="264" idx="0"/>
            <a:endCxn id="131" idx="2"/>
          </p:cNvCxnSpPr>
          <p:nvPr/>
        </p:nvCxnSpPr>
        <p:spPr bwMode="auto">
          <a:xfrm flipV="1">
            <a:off x="4563933" y="2054376"/>
            <a:ext cx="122555" cy="65722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64" name="Picture 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293" y="2711601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9" name="直接连接符 123"/>
          <p:cNvCxnSpPr>
            <a:cxnSpLocks noChangeShapeType="1"/>
            <a:stCxn id="5" idx="0"/>
            <a:endCxn id="264" idx="2"/>
          </p:cNvCxnSpPr>
          <p:nvPr/>
        </p:nvCxnSpPr>
        <p:spPr bwMode="auto">
          <a:xfrm flipV="1">
            <a:off x="3713785" y="2963340"/>
            <a:ext cx="850265" cy="57721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2" name="直接连接符 123"/>
          <p:cNvCxnSpPr>
            <a:cxnSpLocks noChangeShapeType="1"/>
            <a:stCxn id="6" idx="0"/>
            <a:endCxn id="264" idx="2"/>
          </p:cNvCxnSpPr>
          <p:nvPr/>
        </p:nvCxnSpPr>
        <p:spPr bwMode="auto">
          <a:xfrm flipV="1">
            <a:off x="4354290" y="2963710"/>
            <a:ext cx="209550" cy="60325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" name="直接连接符 123"/>
          <p:cNvCxnSpPr>
            <a:cxnSpLocks noChangeShapeType="1"/>
            <a:stCxn id="15" idx="1"/>
            <a:endCxn id="264" idx="2"/>
          </p:cNvCxnSpPr>
          <p:nvPr/>
        </p:nvCxnSpPr>
        <p:spPr bwMode="auto">
          <a:xfrm flipH="1" flipV="1">
            <a:off x="4563717" y="2963857"/>
            <a:ext cx="322580" cy="21844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0" name="直接连接符 123"/>
          <p:cNvCxnSpPr>
            <a:cxnSpLocks noChangeShapeType="1"/>
            <a:stCxn id="133" idx="3"/>
            <a:endCxn id="131" idx="2"/>
          </p:cNvCxnSpPr>
          <p:nvPr/>
        </p:nvCxnSpPr>
        <p:spPr bwMode="auto">
          <a:xfrm flipV="1">
            <a:off x="2911659" y="2054437"/>
            <a:ext cx="1774825" cy="97409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3" name="直接连接符 123"/>
          <p:cNvCxnSpPr>
            <a:cxnSpLocks noChangeShapeType="1"/>
            <a:stCxn id="8" idx="3"/>
            <a:endCxn id="131" idx="2"/>
          </p:cNvCxnSpPr>
          <p:nvPr/>
        </p:nvCxnSpPr>
        <p:spPr bwMode="auto">
          <a:xfrm flipV="1">
            <a:off x="2912205" y="2054483"/>
            <a:ext cx="1774190" cy="144589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6" name="直接连接符 123"/>
          <p:cNvCxnSpPr>
            <a:cxnSpLocks noChangeShapeType="1"/>
            <a:stCxn id="7" idx="3"/>
            <a:endCxn id="131" idx="2"/>
          </p:cNvCxnSpPr>
          <p:nvPr/>
        </p:nvCxnSpPr>
        <p:spPr bwMode="auto">
          <a:xfrm flipV="1">
            <a:off x="2912205" y="2054045"/>
            <a:ext cx="1774190" cy="190881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1" name="Text Box 8"/>
          <p:cNvSpPr txBox="1">
            <a:spLocks noChangeArrowheads="1"/>
          </p:cNvSpPr>
          <p:nvPr/>
        </p:nvSpPr>
        <p:spPr bwMode="auto">
          <a:xfrm>
            <a:off x="4290445" y="4382804"/>
            <a:ext cx="1061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 smtClean="0">
                <a:solidFill>
                  <a:schemeClr val="bg1"/>
                </a:solidFill>
              </a:rPr>
              <a:t>办公室</a:t>
            </a:r>
            <a:endParaRPr lang="zh-CN" altLang="en-US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3" name="Text Box 40"/>
          <p:cNvSpPr txBox="1">
            <a:spLocks noChangeArrowheads="1"/>
          </p:cNvSpPr>
          <p:nvPr/>
        </p:nvSpPr>
        <p:spPr bwMode="auto">
          <a:xfrm>
            <a:off x="2366827" y="2202239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SW1</a:t>
            </a:r>
            <a:endParaRPr kumimoji="0"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4" name="Text Box 40"/>
          <p:cNvSpPr txBox="1">
            <a:spLocks noChangeArrowheads="1"/>
          </p:cNvSpPr>
          <p:nvPr/>
        </p:nvSpPr>
        <p:spPr bwMode="auto">
          <a:xfrm>
            <a:off x="3860304" y="1717928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MS</a:t>
            </a:r>
            <a:endParaRPr kumimoji="0"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6" name="Text Box 40"/>
          <p:cNvSpPr txBox="1">
            <a:spLocks noChangeArrowheads="1"/>
          </p:cNvSpPr>
          <p:nvPr/>
        </p:nvSpPr>
        <p:spPr bwMode="auto">
          <a:xfrm>
            <a:off x="2365210" y="2654032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SW2</a:t>
            </a:r>
            <a:endParaRPr kumimoji="0"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3" name="Picture 16" descr="PC Blu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130" y="2350810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6" descr="PC Blu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000" y="2813922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6" descr="PC Blu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383" y="3540555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PC Blu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888" y="3566960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925" y="3836871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925" y="3373759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123"/>
          <p:cNvCxnSpPr>
            <a:cxnSpLocks noChangeShapeType="1"/>
            <a:stCxn id="13" idx="3"/>
            <a:endCxn id="8" idx="1"/>
          </p:cNvCxnSpPr>
          <p:nvPr/>
        </p:nvCxnSpPr>
        <p:spPr bwMode="auto">
          <a:xfrm>
            <a:off x="2128479" y="3499743"/>
            <a:ext cx="194310" cy="63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123"/>
          <p:cNvCxnSpPr>
            <a:cxnSpLocks noChangeShapeType="1"/>
            <a:stCxn id="14" idx="3"/>
            <a:endCxn id="7" idx="1"/>
          </p:cNvCxnSpPr>
          <p:nvPr/>
        </p:nvCxnSpPr>
        <p:spPr bwMode="auto">
          <a:xfrm>
            <a:off x="1607349" y="3962855"/>
            <a:ext cx="715645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 Box 40"/>
          <p:cNvSpPr txBox="1">
            <a:spLocks noChangeArrowheads="1"/>
          </p:cNvSpPr>
          <p:nvPr/>
        </p:nvSpPr>
        <p:spPr bwMode="auto">
          <a:xfrm>
            <a:off x="2367373" y="3137202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SW3</a:t>
            </a:r>
            <a:endParaRPr kumimoji="0"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Text Box 40"/>
          <p:cNvSpPr txBox="1">
            <a:spLocks noChangeArrowheads="1"/>
          </p:cNvSpPr>
          <p:nvPr/>
        </p:nvSpPr>
        <p:spPr bwMode="auto">
          <a:xfrm>
            <a:off x="2365756" y="3588995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SW4</a:t>
            </a:r>
            <a:endParaRPr kumimoji="0"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3" name="Picture 16" descr="PC Blu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676" y="3285773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6" descr="PC Blu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46" y="3748885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8" descr="Wireless Router, Added 04/20/200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297" y="2968761"/>
            <a:ext cx="477414" cy="425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96" y="3677901"/>
            <a:ext cx="522000" cy="44483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61" y="3767259"/>
            <a:ext cx="522000" cy="444835"/>
          </a:xfrm>
          <a:prstGeom prst="rect">
            <a:avLst/>
          </a:prstGeom>
        </p:spPr>
      </p:pic>
      <p:grpSp>
        <p:nvGrpSpPr>
          <p:cNvPr id="243" name="组合 242"/>
          <p:cNvGrpSpPr/>
          <p:nvPr/>
        </p:nvGrpSpPr>
        <p:grpSpPr>
          <a:xfrm>
            <a:off x="4853336" y="3085979"/>
            <a:ext cx="654047" cy="616930"/>
            <a:chOff x="4524181" y="4226515"/>
            <a:chExt cx="851600" cy="840799"/>
          </a:xfrm>
        </p:grpSpPr>
        <p:sp>
          <p:nvSpPr>
            <p:cNvPr id="240" name="弧形 239"/>
            <p:cNvSpPr/>
            <p:nvPr/>
          </p:nvSpPr>
          <p:spPr>
            <a:xfrm rot="7075147">
              <a:off x="4720837" y="4415359"/>
              <a:ext cx="480566" cy="463111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弧形 240"/>
            <p:cNvSpPr/>
            <p:nvPr/>
          </p:nvSpPr>
          <p:spPr>
            <a:xfrm rot="7075147">
              <a:off x="4529581" y="4221115"/>
              <a:ext cx="840799" cy="851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弧形 110"/>
            <p:cNvSpPr/>
            <p:nvPr/>
          </p:nvSpPr>
          <p:spPr>
            <a:xfrm rot="7075147">
              <a:off x="4849657" y="4526490"/>
              <a:ext cx="195459" cy="177953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74980" y="424180"/>
            <a:ext cx="208978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>
                <a:solidFill>
                  <a:schemeClr val="bg1"/>
                </a:solidFill>
              </a:rPr>
              <a:t>负责人：杨永圣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451090" y="2572385"/>
            <a:ext cx="2979420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>
                <a:solidFill>
                  <a:schemeClr val="bg1"/>
                </a:solidFill>
              </a:rPr>
              <a:t>设置vlan虚拟局域网、</a:t>
            </a:r>
            <a:endParaRPr lang="x-none" altLang="zh-CN">
              <a:solidFill>
                <a:schemeClr val="bg1"/>
              </a:solidFill>
            </a:endParaRPr>
          </a:p>
          <a:p>
            <a:r>
              <a:rPr lang="x-none" altLang="zh-CN">
                <a:solidFill>
                  <a:schemeClr val="bg1"/>
                </a:solidFill>
              </a:rPr>
              <a:t>trunk中继电路</a:t>
            </a:r>
            <a:endParaRPr lang="x-none" altLang="zh-CN">
              <a:solidFill>
                <a:schemeClr val="bg1"/>
              </a:solidFill>
            </a:endParaRPr>
          </a:p>
          <a:p>
            <a:r>
              <a:rPr lang="x-none" altLang="zh-CN">
                <a:solidFill>
                  <a:schemeClr val="bg1"/>
                </a:solidFill>
              </a:rPr>
              <a:t>实现不同网络之间的通信</a:t>
            </a:r>
            <a:endParaRPr lang="x-none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270"/>
          <p:cNvSpPr/>
          <p:nvPr/>
        </p:nvSpPr>
        <p:spPr>
          <a:xfrm flipH="1">
            <a:off x="4464151" y="5667839"/>
            <a:ext cx="588114" cy="588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AutoShape 115"/>
          <p:cNvSpPr/>
          <p:nvPr/>
        </p:nvSpPr>
        <p:spPr bwMode="auto">
          <a:xfrm>
            <a:off x="4617940" y="5817338"/>
            <a:ext cx="318865" cy="3217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57" y="18801"/>
                </a:moveTo>
                <a:cubicBezTo>
                  <a:pt x="21518" y="18965"/>
                  <a:pt x="21599" y="19177"/>
                  <a:pt x="21599" y="19436"/>
                </a:cubicBezTo>
                <a:cubicBezTo>
                  <a:pt x="21599" y="19580"/>
                  <a:pt x="21518" y="19775"/>
                  <a:pt x="21357" y="20018"/>
                </a:cubicBezTo>
                <a:cubicBezTo>
                  <a:pt x="21193" y="20261"/>
                  <a:pt x="20989" y="20504"/>
                  <a:pt x="20746" y="20741"/>
                </a:cubicBezTo>
                <a:cubicBezTo>
                  <a:pt x="20503" y="20978"/>
                  <a:pt x="20260" y="21184"/>
                  <a:pt x="20023" y="21348"/>
                </a:cubicBezTo>
                <a:cubicBezTo>
                  <a:pt x="19783" y="21518"/>
                  <a:pt x="19593" y="21599"/>
                  <a:pt x="19447" y="21599"/>
                </a:cubicBezTo>
                <a:cubicBezTo>
                  <a:pt x="19189" y="21599"/>
                  <a:pt x="18975" y="21515"/>
                  <a:pt x="18811" y="21343"/>
                </a:cubicBezTo>
                <a:lnTo>
                  <a:pt x="13957" y="16502"/>
                </a:lnTo>
                <a:cubicBezTo>
                  <a:pt x="13217" y="16980"/>
                  <a:pt x="12428" y="17350"/>
                  <a:pt x="11589" y="17604"/>
                </a:cubicBezTo>
                <a:cubicBezTo>
                  <a:pt x="10750" y="17864"/>
                  <a:pt x="9891" y="17991"/>
                  <a:pt x="9007" y="17991"/>
                </a:cubicBezTo>
                <a:cubicBezTo>
                  <a:pt x="7769" y="17991"/>
                  <a:pt x="6608" y="17759"/>
                  <a:pt x="5517" y="17290"/>
                </a:cubicBezTo>
                <a:cubicBezTo>
                  <a:pt x="4427" y="16822"/>
                  <a:pt x="3469" y="16175"/>
                  <a:pt x="2644" y="15353"/>
                </a:cubicBezTo>
                <a:cubicBezTo>
                  <a:pt x="1816" y="14534"/>
                  <a:pt x="1172" y="13580"/>
                  <a:pt x="700" y="12487"/>
                </a:cubicBezTo>
                <a:cubicBezTo>
                  <a:pt x="231" y="11400"/>
                  <a:pt x="0" y="10236"/>
                  <a:pt x="0" y="8999"/>
                </a:cubicBezTo>
                <a:cubicBezTo>
                  <a:pt x="0" y="7768"/>
                  <a:pt x="231" y="6602"/>
                  <a:pt x="700" y="5515"/>
                </a:cubicBezTo>
                <a:cubicBezTo>
                  <a:pt x="1169" y="4422"/>
                  <a:pt x="1816" y="3467"/>
                  <a:pt x="2644" y="2645"/>
                </a:cubicBezTo>
                <a:cubicBezTo>
                  <a:pt x="3469" y="1827"/>
                  <a:pt x="4424" y="1180"/>
                  <a:pt x="5512" y="708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4" y="0"/>
                  <a:pt x="11403" y="237"/>
                  <a:pt x="12488" y="708"/>
                </a:cubicBezTo>
                <a:cubicBezTo>
                  <a:pt x="13573" y="1180"/>
                  <a:pt x="14530" y="1827"/>
                  <a:pt x="15358" y="2645"/>
                </a:cubicBezTo>
                <a:cubicBezTo>
                  <a:pt x="16183" y="3467"/>
                  <a:pt x="16830" y="4422"/>
                  <a:pt x="17299" y="5515"/>
                </a:cubicBezTo>
                <a:cubicBezTo>
                  <a:pt x="17768" y="6602"/>
                  <a:pt x="18003" y="7768"/>
                  <a:pt x="18003" y="8999"/>
                </a:cubicBezTo>
                <a:cubicBezTo>
                  <a:pt x="18003" y="9886"/>
                  <a:pt x="17873" y="10747"/>
                  <a:pt x="17616" y="11589"/>
                </a:cubicBezTo>
                <a:cubicBezTo>
                  <a:pt x="17359" y="12433"/>
                  <a:pt x="16991" y="13218"/>
                  <a:pt x="16514" y="13947"/>
                </a:cubicBezTo>
                <a:lnTo>
                  <a:pt x="21357" y="18801"/>
                </a:lnTo>
                <a:close/>
                <a:moveTo>
                  <a:pt x="3596" y="8999"/>
                </a:moveTo>
                <a:cubicBezTo>
                  <a:pt x="3596" y="9759"/>
                  <a:pt x="3740" y="10465"/>
                  <a:pt x="4028" y="11117"/>
                </a:cubicBezTo>
                <a:cubicBezTo>
                  <a:pt x="4317" y="11770"/>
                  <a:pt x="4707" y="12337"/>
                  <a:pt x="5193" y="12820"/>
                </a:cubicBezTo>
                <a:cubicBezTo>
                  <a:pt x="5679" y="13300"/>
                  <a:pt x="6252" y="13684"/>
                  <a:pt x="6908" y="13969"/>
                </a:cubicBezTo>
                <a:cubicBezTo>
                  <a:pt x="7566" y="14252"/>
                  <a:pt x="8264" y="14393"/>
                  <a:pt x="9004" y="14393"/>
                </a:cubicBezTo>
                <a:cubicBezTo>
                  <a:pt x="9744" y="14393"/>
                  <a:pt x="10439" y="14252"/>
                  <a:pt x="11092" y="13969"/>
                </a:cubicBezTo>
                <a:cubicBezTo>
                  <a:pt x="11745" y="13684"/>
                  <a:pt x="12318" y="13300"/>
                  <a:pt x="12801" y="12820"/>
                </a:cubicBezTo>
                <a:cubicBezTo>
                  <a:pt x="13290" y="12337"/>
                  <a:pt x="13677" y="11770"/>
                  <a:pt x="13965" y="11117"/>
                </a:cubicBezTo>
                <a:cubicBezTo>
                  <a:pt x="14254" y="10465"/>
                  <a:pt x="14398" y="9759"/>
                  <a:pt x="14398" y="8999"/>
                </a:cubicBezTo>
                <a:cubicBezTo>
                  <a:pt x="14398" y="8259"/>
                  <a:pt x="14254" y="7565"/>
                  <a:pt x="13965" y="6912"/>
                </a:cubicBezTo>
                <a:cubicBezTo>
                  <a:pt x="13674" y="6257"/>
                  <a:pt x="13290" y="5684"/>
                  <a:pt x="12801" y="5192"/>
                </a:cubicBezTo>
                <a:cubicBezTo>
                  <a:pt x="12315" y="4704"/>
                  <a:pt x="11745" y="4317"/>
                  <a:pt x="11092" y="4032"/>
                </a:cubicBezTo>
                <a:cubicBezTo>
                  <a:pt x="10439" y="3749"/>
                  <a:pt x="9741" y="3605"/>
                  <a:pt x="9004" y="3605"/>
                </a:cubicBezTo>
                <a:cubicBezTo>
                  <a:pt x="8267" y="3605"/>
                  <a:pt x="7566" y="3749"/>
                  <a:pt x="6908" y="4032"/>
                </a:cubicBezTo>
                <a:cubicBezTo>
                  <a:pt x="6252" y="4317"/>
                  <a:pt x="5676" y="4704"/>
                  <a:pt x="5193" y="5192"/>
                </a:cubicBezTo>
                <a:cubicBezTo>
                  <a:pt x="4707" y="5684"/>
                  <a:pt x="4317" y="6257"/>
                  <a:pt x="4028" y="6912"/>
                </a:cubicBezTo>
                <a:cubicBezTo>
                  <a:pt x="3740" y="7565"/>
                  <a:pt x="3596" y="8256"/>
                  <a:pt x="3596" y="8999"/>
                </a:cubicBezTo>
                <a:moveTo>
                  <a:pt x="9007" y="5591"/>
                </a:moveTo>
                <a:cubicBezTo>
                  <a:pt x="9185" y="5591"/>
                  <a:pt x="9343" y="5656"/>
                  <a:pt x="9473" y="5785"/>
                </a:cubicBezTo>
                <a:cubicBezTo>
                  <a:pt x="9603" y="5918"/>
                  <a:pt x="9668" y="6082"/>
                  <a:pt x="9668" y="6279"/>
                </a:cubicBezTo>
                <a:cubicBezTo>
                  <a:pt x="9668" y="6460"/>
                  <a:pt x="9603" y="6616"/>
                  <a:pt x="9473" y="6745"/>
                </a:cubicBezTo>
                <a:cubicBezTo>
                  <a:pt x="9343" y="6878"/>
                  <a:pt x="9185" y="6943"/>
                  <a:pt x="9007" y="6943"/>
                </a:cubicBezTo>
                <a:cubicBezTo>
                  <a:pt x="8439" y="6943"/>
                  <a:pt x="7953" y="7144"/>
                  <a:pt x="7552" y="7536"/>
                </a:cubicBezTo>
                <a:cubicBezTo>
                  <a:pt x="7151" y="7934"/>
                  <a:pt x="6950" y="8423"/>
                  <a:pt x="6950" y="8996"/>
                </a:cubicBezTo>
                <a:cubicBezTo>
                  <a:pt x="6950" y="9180"/>
                  <a:pt x="6885" y="9332"/>
                  <a:pt x="6755" y="9465"/>
                </a:cubicBezTo>
                <a:cubicBezTo>
                  <a:pt x="6622" y="9595"/>
                  <a:pt x="6467" y="9657"/>
                  <a:pt x="6289" y="9657"/>
                </a:cubicBezTo>
                <a:cubicBezTo>
                  <a:pt x="6080" y="9657"/>
                  <a:pt x="5913" y="9595"/>
                  <a:pt x="5786" y="9465"/>
                </a:cubicBezTo>
                <a:cubicBezTo>
                  <a:pt x="5659" y="9332"/>
                  <a:pt x="5599" y="9180"/>
                  <a:pt x="5599" y="8996"/>
                </a:cubicBezTo>
                <a:cubicBezTo>
                  <a:pt x="5599" y="8539"/>
                  <a:pt x="5684" y="8104"/>
                  <a:pt x="5862" y="7686"/>
                </a:cubicBezTo>
                <a:cubicBezTo>
                  <a:pt x="6037" y="7271"/>
                  <a:pt x="6280" y="6907"/>
                  <a:pt x="6597" y="6590"/>
                </a:cubicBezTo>
                <a:cubicBezTo>
                  <a:pt x="6905" y="6277"/>
                  <a:pt x="7264" y="6028"/>
                  <a:pt x="7676" y="5856"/>
                </a:cubicBezTo>
                <a:cubicBezTo>
                  <a:pt x="8086" y="5681"/>
                  <a:pt x="8529" y="5591"/>
                  <a:pt x="9007" y="55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342265">
              <a:defRPr/>
            </a:pPr>
            <a:endParaRPr lang="es-ES" sz="22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110" name="TextBox 14"/>
          <p:cNvSpPr txBox="1"/>
          <p:nvPr/>
        </p:nvSpPr>
        <p:spPr>
          <a:xfrm>
            <a:off x="5102843" y="5883935"/>
            <a:ext cx="2501214" cy="469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200" dirty="0">
                <a:solidFill>
                  <a:schemeClr val="bg1"/>
                </a:solidFill>
                <a:cs typeface="+mn-ea"/>
                <a:sym typeface="+mn-lt"/>
              </a:rPr>
              <a:t>采用默认路由与OSPF协议，实现与外网通信</a:t>
            </a:r>
          </a:p>
        </p:txBody>
      </p:sp>
      <p:sp>
        <p:nvSpPr>
          <p:cNvPr id="111" name="TextBox 15"/>
          <p:cNvSpPr txBox="1"/>
          <p:nvPr/>
        </p:nvSpPr>
        <p:spPr>
          <a:xfrm>
            <a:off x="5137767" y="5597215"/>
            <a:ext cx="1725414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x-none" sz="1600" b="1" dirty="0">
                <a:solidFill>
                  <a:schemeClr val="bg1"/>
                </a:solidFill>
                <a:cs typeface="+mn-ea"/>
                <a:sym typeface="+mn-lt"/>
              </a:rPr>
              <a:t>内外网互通</a:t>
            </a:r>
            <a:endParaRPr lang="x-none"/>
          </a:p>
        </p:txBody>
      </p:sp>
      <p:sp>
        <p:nvSpPr>
          <p:cNvPr id="114" name="文本框 113"/>
          <p:cNvSpPr txBox="1"/>
          <p:nvPr/>
        </p:nvSpPr>
        <p:spPr>
          <a:xfrm>
            <a:off x="3844145" y="317918"/>
            <a:ext cx="448056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2400" b="1" dirty="0">
                <a:solidFill>
                  <a:schemeClr val="bg1"/>
                </a:solidFill>
                <a:latin typeface="+mj-ea"/>
                <a:ea typeface="+mj-ea"/>
              </a:rPr>
              <a:t>内外网互通</a:t>
            </a:r>
          </a:p>
        </p:txBody>
      </p:sp>
      <p:sp>
        <p:nvSpPr>
          <p:cNvPr id="115" name="Shape 1376"/>
          <p:cNvSpPr/>
          <p:nvPr/>
        </p:nvSpPr>
        <p:spPr>
          <a:xfrm flipV="1">
            <a:off x="4446464" y="434882"/>
            <a:ext cx="532172" cy="597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lIns="0" tIns="0" rIns="853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id-ID" sz="1600" dirty="0">
              <a:solidFill>
                <a:schemeClr val="lt1"/>
              </a:solidFill>
              <a:latin typeface="+mj-ea"/>
              <a:ea typeface="+mj-ea"/>
              <a:cs typeface="Roboto"/>
              <a:sym typeface="Roboto"/>
            </a:endParaRPr>
          </a:p>
        </p:txBody>
      </p:sp>
      <p:sp>
        <p:nvSpPr>
          <p:cNvPr id="116" name="Shape 1376"/>
          <p:cNvSpPr/>
          <p:nvPr/>
        </p:nvSpPr>
        <p:spPr>
          <a:xfrm flipV="1">
            <a:off x="4101654" y="562838"/>
            <a:ext cx="746361" cy="9025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lIns="0" tIns="0" rIns="853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id-ID" sz="1600" dirty="0">
              <a:solidFill>
                <a:schemeClr val="lt1"/>
              </a:solidFill>
              <a:latin typeface="+mj-ea"/>
              <a:ea typeface="+mj-ea"/>
              <a:cs typeface="Roboto"/>
              <a:sym typeface="Roboto"/>
            </a:endParaRPr>
          </a:p>
        </p:txBody>
      </p:sp>
      <p:grpSp>
        <p:nvGrpSpPr>
          <p:cNvPr id="121" name="组合 120"/>
          <p:cNvGrpSpPr/>
          <p:nvPr/>
        </p:nvGrpSpPr>
        <p:grpSpPr>
          <a:xfrm flipH="1">
            <a:off x="7252751" y="454567"/>
            <a:ext cx="876982" cy="218209"/>
            <a:chOff x="6834921" y="445042"/>
            <a:chExt cx="876982" cy="218209"/>
          </a:xfrm>
        </p:grpSpPr>
        <p:sp>
          <p:nvSpPr>
            <p:cNvPr id="119" name="Shape 1376"/>
            <p:cNvSpPr/>
            <p:nvPr/>
          </p:nvSpPr>
          <p:spPr>
            <a:xfrm flipV="1">
              <a:off x="7179731" y="445042"/>
              <a:ext cx="532172" cy="597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lIns="0" tIns="0" rIns="853425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lang="id-ID" sz="1600" dirty="0">
                <a:solidFill>
                  <a:schemeClr val="lt1"/>
                </a:solidFill>
                <a:latin typeface="+mj-ea"/>
                <a:ea typeface="+mj-ea"/>
                <a:cs typeface="Roboto"/>
                <a:sym typeface="Roboto"/>
              </a:endParaRPr>
            </a:p>
          </p:txBody>
        </p:sp>
        <p:sp>
          <p:nvSpPr>
            <p:cNvPr id="120" name="Shape 1376"/>
            <p:cNvSpPr/>
            <p:nvPr/>
          </p:nvSpPr>
          <p:spPr>
            <a:xfrm flipV="1">
              <a:off x="6834921" y="572998"/>
              <a:ext cx="746361" cy="9025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lIns="0" tIns="0" rIns="853425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lang="id-ID" sz="1600" dirty="0">
                <a:solidFill>
                  <a:schemeClr val="lt1"/>
                </a:solidFill>
                <a:latin typeface="+mj-ea"/>
                <a:ea typeface="+mj-ea"/>
                <a:cs typeface="Roboto"/>
                <a:sym typeface="Roboto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59435" y="440055"/>
            <a:ext cx="1554480" cy="3848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zh-CN">
                <a:solidFill>
                  <a:schemeClr val="bg1"/>
                </a:solidFill>
                <a:sym typeface="+mn-ea"/>
              </a:rPr>
              <a:t>负责人：张睿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825824" y="4031744"/>
            <a:ext cx="2736304" cy="11014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422" y="1858648"/>
            <a:ext cx="670560" cy="3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842" y="2480755"/>
            <a:ext cx="628678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889" y="3724868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889" y="3261756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直接连接符 123"/>
          <p:cNvCxnSpPr>
            <a:cxnSpLocks noChangeShapeType="1"/>
            <a:stCxn id="5" idx="2"/>
            <a:endCxn id="6" idx="0"/>
          </p:cNvCxnSpPr>
          <p:nvPr/>
        </p:nvCxnSpPr>
        <p:spPr bwMode="auto">
          <a:xfrm flipH="1">
            <a:off x="5225987" y="2252856"/>
            <a:ext cx="5715" cy="22796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连接符 123"/>
          <p:cNvCxnSpPr>
            <a:cxnSpLocks noChangeShapeType="1"/>
            <a:stCxn id="5" idx="0"/>
            <a:endCxn id="23" idx="2"/>
          </p:cNvCxnSpPr>
          <p:nvPr/>
        </p:nvCxnSpPr>
        <p:spPr bwMode="auto">
          <a:xfrm flipV="1">
            <a:off x="5231702" y="1377953"/>
            <a:ext cx="0" cy="48069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2" name="Picture 15"/>
          <p:cNvPicPr>
            <a:picLocks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830" y="939460"/>
            <a:ext cx="1281150" cy="56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4637398" y="1039217"/>
            <a:ext cx="11886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Internet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28" name="直接连接符 123"/>
          <p:cNvCxnSpPr>
            <a:cxnSpLocks noChangeShapeType="1"/>
            <a:stCxn id="14" idx="3"/>
            <a:endCxn id="11" idx="1"/>
          </p:cNvCxnSpPr>
          <p:nvPr/>
        </p:nvCxnSpPr>
        <p:spPr bwMode="auto">
          <a:xfrm>
            <a:off x="2652443" y="3387740"/>
            <a:ext cx="194310" cy="63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123"/>
          <p:cNvCxnSpPr>
            <a:cxnSpLocks noChangeShapeType="1"/>
            <a:stCxn id="11" idx="3"/>
            <a:endCxn id="6" idx="2"/>
          </p:cNvCxnSpPr>
          <p:nvPr/>
        </p:nvCxnSpPr>
        <p:spPr bwMode="auto">
          <a:xfrm flipV="1">
            <a:off x="3436169" y="2877200"/>
            <a:ext cx="1790065" cy="51117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接连接符 123"/>
          <p:cNvCxnSpPr>
            <a:cxnSpLocks noChangeShapeType="1"/>
            <a:stCxn id="15" idx="3"/>
            <a:endCxn id="10" idx="1"/>
          </p:cNvCxnSpPr>
          <p:nvPr/>
        </p:nvCxnSpPr>
        <p:spPr bwMode="auto">
          <a:xfrm>
            <a:off x="2131313" y="3850852"/>
            <a:ext cx="715645" cy="63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2155861" y="5201262"/>
            <a:ext cx="1061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教室</a:t>
            </a:r>
            <a:endParaRPr lang="zh-CN" altLang="en-US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直接连接符 123"/>
          <p:cNvCxnSpPr>
            <a:cxnSpLocks noChangeShapeType="1"/>
            <a:stCxn id="33" idx="0"/>
            <a:endCxn id="6" idx="2"/>
          </p:cNvCxnSpPr>
          <p:nvPr/>
        </p:nvCxnSpPr>
        <p:spPr bwMode="auto">
          <a:xfrm flipV="1">
            <a:off x="5088443" y="2877336"/>
            <a:ext cx="137795" cy="65722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3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803" y="3534561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直接连接符 123"/>
          <p:cNvCxnSpPr>
            <a:cxnSpLocks noChangeShapeType="1"/>
            <a:stCxn id="16" idx="0"/>
            <a:endCxn id="33" idx="2"/>
          </p:cNvCxnSpPr>
          <p:nvPr/>
        </p:nvCxnSpPr>
        <p:spPr bwMode="auto">
          <a:xfrm flipV="1">
            <a:off x="4238295" y="3786300"/>
            <a:ext cx="850265" cy="57721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直接连接符 123"/>
          <p:cNvCxnSpPr>
            <a:cxnSpLocks noChangeShapeType="1"/>
            <a:stCxn id="17" idx="0"/>
            <a:endCxn id="33" idx="2"/>
          </p:cNvCxnSpPr>
          <p:nvPr/>
        </p:nvCxnSpPr>
        <p:spPr bwMode="auto">
          <a:xfrm flipV="1">
            <a:off x="4878800" y="3786670"/>
            <a:ext cx="209550" cy="60325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直接连接符 123"/>
          <p:cNvCxnSpPr>
            <a:cxnSpLocks noChangeShapeType="1"/>
            <a:stCxn id="112" idx="1"/>
            <a:endCxn id="33" idx="2"/>
          </p:cNvCxnSpPr>
          <p:nvPr/>
        </p:nvCxnSpPr>
        <p:spPr bwMode="auto">
          <a:xfrm flipH="1" flipV="1">
            <a:off x="5088227" y="3786817"/>
            <a:ext cx="322580" cy="21844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直接连接符 123"/>
          <p:cNvCxnSpPr>
            <a:cxnSpLocks noChangeShapeType="1"/>
            <a:stCxn id="10" idx="3"/>
            <a:endCxn id="6" idx="2"/>
          </p:cNvCxnSpPr>
          <p:nvPr/>
        </p:nvCxnSpPr>
        <p:spPr bwMode="auto">
          <a:xfrm flipV="1">
            <a:off x="3436169" y="2877397"/>
            <a:ext cx="1790065" cy="97409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123"/>
          <p:cNvCxnSpPr>
            <a:cxnSpLocks noChangeShapeType="1"/>
            <a:stCxn id="19" idx="3"/>
            <a:endCxn id="6" idx="2"/>
          </p:cNvCxnSpPr>
          <p:nvPr/>
        </p:nvCxnSpPr>
        <p:spPr bwMode="auto">
          <a:xfrm flipV="1">
            <a:off x="3436715" y="2877443"/>
            <a:ext cx="1789430" cy="144589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123"/>
          <p:cNvCxnSpPr>
            <a:cxnSpLocks noChangeShapeType="1"/>
            <a:stCxn id="18" idx="3"/>
            <a:endCxn id="6" idx="2"/>
          </p:cNvCxnSpPr>
          <p:nvPr/>
        </p:nvCxnSpPr>
        <p:spPr bwMode="auto">
          <a:xfrm flipV="1">
            <a:off x="3436715" y="2877005"/>
            <a:ext cx="1789430" cy="190881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4814955" y="5205764"/>
            <a:ext cx="1061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 smtClean="0">
                <a:solidFill>
                  <a:schemeClr val="bg1"/>
                </a:solidFill>
              </a:rPr>
              <a:t>办公室</a:t>
            </a:r>
            <a:endParaRPr lang="zh-CN" altLang="en-US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2891337" y="3025199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SW1</a:t>
            </a:r>
            <a:endParaRPr kumimoji="0"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4384814" y="2540888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MS</a:t>
            </a:r>
            <a:endParaRPr kumimoji="0"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Text Box 40"/>
          <p:cNvSpPr txBox="1">
            <a:spLocks noChangeArrowheads="1"/>
          </p:cNvSpPr>
          <p:nvPr/>
        </p:nvSpPr>
        <p:spPr bwMode="auto">
          <a:xfrm>
            <a:off x="4384814" y="1858648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R</a:t>
            </a:r>
            <a:endParaRPr kumimoji="0"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Text Box 40"/>
          <p:cNvSpPr txBox="1">
            <a:spLocks noChangeArrowheads="1"/>
          </p:cNvSpPr>
          <p:nvPr/>
        </p:nvSpPr>
        <p:spPr bwMode="auto">
          <a:xfrm>
            <a:off x="2889720" y="3476992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SW2</a:t>
            </a:r>
            <a:endParaRPr kumimoji="0"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4" name="Picture 16" descr="PC Blue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40" y="3173770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6" descr="PC Blue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10" y="3636882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6" descr="PC Blue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893" y="4363515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PC Blue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398" y="4389920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435" y="4659831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435" y="4196719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直接连接符 123"/>
          <p:cNvCxnSpPr>
            <a:cxnSpLocks noChangeShapeType="1"/>
            <a:stCxn id="108" idx="3"/>
            <a:endCxn id="19" idx="1"/>
          </p:cNvCxnSpPr>
          <p:nvPr/>
        </p:nvCxnSpPr>
        <p:spPr bwMode="auto">
          <a:xfrm>
            <a:off x="2652989" y="4322703"/>
            <a:ext cx="194310" cy="63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123"/>
          <p:cNvCxnSpPr>
            <a:cxnSpLocks noChangeShapeType="1"/>
            <a:stCxn id="109" idx="3"/>
            <a:endCxn id="18" idx="1"/>
          </p:cNvCxnSpPr>
          <p:nvPr/>
        </p:nvCxnSpPr>
        <p:spPr bwMode="auto">
          <a:xfrm>
            <a:off x="2131859" y="4785815"/>
            <a:ext cx="715645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Box 40"/>
          <p:cNvSpPr txBox="1">
            <a:spLocks noChangeArrowheads="1"/>
          </p:cNvSpPr>
          <p:nvPr/>
        </p:nvSpPr>
        <p:spPr bwMode="auto">
          <a:xfrm>
            <a:off x="2891883" y="3960162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SW3</a:t>
            </a:r>
            <a:endParaRPr kumimoji="0"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7" name="Text Box 40"/>
          <p:cNvSpPr txBox="1">
            <a:spLocks noChangeArrowheads="1"/>
          </p:cNvSpPr>
          <p:nvPr/>
        </p:nvSpPr>
        <p:spPr bwMode="auto">
          <a:xfrm>
            <a:off x="2890266" y="4411955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SW4</a:t>
            </a:r>
            <a:endParaRPr kumimoji="0"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08" name="Picture 16" descr="PC Blue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186" y="4108733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Picture 16" descr="PC Blue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056" y="4571845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68" descr="Wireless Router, Added 04/20/200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807" y="3791721"/>
            <a:ext cx="477414" cy="425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206" y="4500861"/>
            <a:ext cx="522000" cy="444835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971" y="4590219"/>
            <a:ext cx="522000" cy="444835"/>
          </a:xfrm>
          <a:prstGeom prst="rect">
            <a:avLst/>
          </a:prstGeom>
        </p:spPr>
      </p:pic>
      <p:grpSp>
        <p:nvGrpSpPr>
          <p:cNvPr id="118" name="组合 117"/>
          <p:cNvGrpSpPr/>
          <p:nvPr/>
        </p:nvGrpSpPr>
        <p:grpSpPr>
          <a:xfrm>
            <a:off x="5377846" y="3908939"/>
            <a:ext cx="654047" cy="616930"/>
            <a:chOff x="4524181" y="4226515"/>
            <a:chExt cx="851600" cy="840799"/>
          </a:xfrm>
        </p:grpSpPr>
        <p:sp>
          <p:nvSpPr>
            <p:cNvPr id="122" name="弧形 121"/>
            <p:cNvSpPr/>
            <p:nvPr/>
          </p:nvSpPr>
          <p:spPr>
            <a:xfrm rot="7075147">
              <a:off x="4720837" y="4415359"/>
              <a:ext cx="480566" cy="463111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弧形 122"/>
            <p:cNvSpPr/>
            <p:nvPr/>
          </p:nvSpPr>
          <p:spPr>
            <a:xfrm rot="7075147">
              <a:off x="4529581" y="4221115"/>
              <a:ext cx="840799" cy="851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弧形 123"/>
            <p:cNvSpPr/>
            <p:nvPr/>
          </p:nvSpPr>
          <p:spPr>
            <a:xfrm rot="7075147">
              <a:off x="4849657" y="4526490"/>
              <a:ext cx="195459" cy="177953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912610" y="4293235"/>
            <a:ext cx="3651885" cy="1207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默认路由：是一种特殊的静态路由，当存在末梢网络时，默认路由会大大简化路由器的配置，减轻管理员的工作负担，提高网络效率。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00075" y="1237615"/>
            <a:ext cx="2540000" cy="1207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sym typeface="+mn-ea"/>
              </a:rPr>
              <a:t>动态路由的优点：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1.维护路由信息。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2.建立路由表。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3.决定最佳路由。</a:t>
            </a: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929120" y="1033780"/>
            <a:ext cx="4022090" cy="1207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sym typeface="+mn-ea"/>
              </a:rPr>
              <a:t>动态路由需要在每台路由上运行一个路由协议。当网络拓扑结构改变时，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动态路由可以自动更新路由表，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并负责决定数据传输最佳路径。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 113"/>
          <p:cNvSpPr txBox="1"/>
          <p:nvPr/>
        </p:nvSpPr>
        <p:spPr>
          <a:xfrm>
            <a:off x="3844145" y="317918"/>
            <a:ext cx="448056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2400" b="1" dirty="0">
                <a:solidFill>
                  <a:schemeClr val="bg1"/>
                </a:solidFill>
                <a:latin typeface="+mj-ea"/>
                <a:ea typeface="+mj-ea"/>
              </a:rPr>
              <a:t>地址转换</a:t>
            </a:r>
          </a:p>
        </p:txBody>
      </p:sp>
      <p:sp>
        <p:nvSpPr>
          <p:cNvPr id="115" name="Shape 1376"/>
          <p:cNvSpPr/>
          <p:nvPr/>
        </p:nvSpPr>
        <p:spPr>
          <a:xfrm flipV="1">
            <a:off x="4755709" y="445042"/>
            <a:ext cx="532172" cy="597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lIns="0" tIns="0" rIns="853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id-ID" sz="1600" dirty="0">
              <a:solidFill>
                <a:schemeClr val="lt1"/>
              </a:solidFill>
              <a:latin typeface="+mj-ea"/>
              <a:ea typeface="+mj-ea"/>
              <a:cs typeface="Roboto"/>
              <a:sym typeface="Roboto"/>
            </a:endParaRPr>
          </a:p>
        </p:txBody>
      </p:sp>
      <p:sp>
        <p:nvSpPr>
          <p:cNvPr id="116" name="Shape 1376"/>
          <p:cNvSpPr/>
          <p:nvPr/>
        </p:nvSpPr>
        <p:spPr>
          <a:xfrm flipV="1">
            <a:off x="4410899" y="572998"/>
            <a:ext cx="746361" cy="9025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lIns="0" tIns="0" rIns="853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id-ID" sz="1600" dirty="0">
              <a:solidFill>
                <a:schemeClr val="lt1"/>
              </a:solidFill>
              <a:latin typeface="+mj-ea"/>
              <a:ea typeface="+mj-ea"/>
              <a:cs typeface="Roboto"/>
              <a:sym typeface="Roboto"/>
            </a:endParaRPr>
          </a:p>
        </p:txBody>
      </p:sp>
      <p:grpSp>
        <p:nvGrpSpPr>
          <p:cNvPr id="121" name="组合 120"/>
          <p:cNvGrpSpPr/>
          <p:nvPr/>
        </p:nvGrpSpPr>
        <p:grpSpPr>
          <a:xfrm flipH="1">
            <a:off x="6846351" y="445042"/>
            <a:ext cx="876982" cy="218209"/>
            <a:chOff x="6834921" y="445042"/>
            <a:chExt cx="876982" cy="218209"/>
          </a:xfrm>
        </p:grpSpPr>
        <p:sp>
          <p:nvSpPr>
            <p:cNvPr id="119" name="Shape 1376"/>
            <p:cNvSpPr/>
            <p:nvPr/>
          </p:nvSpPr>
          <p:spPr>
            <a:xfrm flipV="1">
              <a:off x="7179731" y="445042"/>
              <a:ext cx="532172" cy="597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lIns="0" tIns="0" rIns="853425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lang="id-ID" sz="1600" dirty="0">
                <a:solidFill>
                  <a:schemeClr val="lt1"/>
                </a:solidFill>
                <a:latin typeface="+mj-ea"/>
                <a:ea typeface="+mj-ea"/>
                <a:cs typeface="Roboto"/>
                <a:sym typeface="Roboto"/>
              </a:endParaRPr>
            </a:p>
          </p:txBody>
        </p:sp>
        <p:sp>
          <p:nvSpPr>
            <p:cNvPr id="120" name="Shape 1376"/>
            <p:cNvSpPr/>
            <p:nvPr/>
          </p:nvSpPr>
          <p:spPr>
            <a:xfrm flipV="1">
              <a:off x="6834921" y="572998"/>
              <a:ext cx="746361" cy="9025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lIns="0" tIns="0" rIns="853425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lang="id-ID" sz="1600" dirty="0">
                <a:solidFill>
                  <a:schemeClr val="lt1"/>
                </a:solidFill>
                <a:latin typeface="+mj-ea"/>
                <a:ea typeface="+mj-ea"/>
                <a:cs typeface="Roboto"/>
                <a:sym typeface="Roboto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59435" y="440055"/>
            <a:ext cx="1783080" cy="3848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zh-CN">
                <a:solidFill>
                  <a:schemeClr val="bg1"/>
                </a:solidFill>
                <a:sym typeface="+mn-ea"/>
              </a:rPr>
              <a:t>负责人：訾鸿志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825824" y="4031744"/>
            <a:ext cx="2736304" cy="11014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422" y="1858648"/>
            <a:ext cx="670560" cy="3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842" y="2480755"/>
            <a:ext cx="628678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889" y="3724868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889" y="3261756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直接连接符 123"/>
          <p:cNvCxnSpPr>
            <a:cxnSpLocks noChangeShapeType="1"/>
            <a:stCxn id="5" idx="2"/>
            <a:endCxn id="6" idx="0"/>
          </p:cNvCxnSpPr>
          <p:nvPr/>
        </p:nvCxnSpPr>
        <p:spPr bwMode="auto">
          <a:xfrm flipH="1">
            <a:off x="5225987" y="2252856"/>
            <a:ext cx="5715" cy="22796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连接符 123"/>
          <p:cNvCxnSpPr>
            <a:cxnSpLocks noChangeShapeType="1"/>
            <a:stCxn id="5" idx="0"/>
            <a:endCxn id="23" idx="2"/>
          </p:cNvCxnSpPr>
          <p:nvPr/>
        </p:nvCxnSpPr>
        <p:spPr bwMode="auto">
          <a:xfrm flipV="1">
            <a:off x="5231702" y="1377953"/>
            <a:ext cx="0" cy="48069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2" name="Picture 15"/>
          <p:cNvPicPr>
            <a:picLocks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830" y="939460"/>
            <a:ext cx="1281150" cy="56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4637398" y="1039217"/>
            <a:ext cx="11886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Internet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28" name="直接连接符 123"/>
          <p:cNvCxnSpPr>
            <a:cxnSpLocks noChangeShapeType="1"/>
            <a:stCxn id="14" idx="3"/>
            <a:endCxn id="11" idx="1"/>
          </p:cNvCxnSpPr>
          <p:nvPr/>
        </p:nvCxnSpPr>
        <p:spPr bwMode="auto">
          <a:xfrm>
            <a:off x="2652443" y="3387740"/>
            <a:ext cx="194310" cy="63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123"/>
          <p:cNvCxnSpPr>
            <a:cxnSpLocks noChangeShapeType="1"/>
            <a:stCxn id="11" idx="3"/>
            <a:endCxn id="6" idx="2"/>
          </p:cNvCxnSpPr>
          <p:nvPr/>
        </p:nvCxnSpPr>
        <p:spPr bwMode="auto">
          <a:xfrm flipV="1">
            <a:off x="3436169" y="2877200"/>
            <a:ext cx="1790065" cy="51117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接连接符 123"/>
          <p:cNvCxnSpPr>
            <a:cxnSpLocks noChangeShapeType="1"/>
            <a:stCxn id="15" idx="3"/>
            <a:endCxn id="10" idx="1"/>
          </p:cNvCxnSpPr>
          <p:nvPr/>
        </p:nvCxnSpPr>
        <p:spPr bwMode="auto">
          <a:xfrm>
            <a:off x="2131313" y="3850852"/>
            <a:ext cx="715645" cy="63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2155861" y="5201262"/>
            <a:ext cx="1061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教室</a:t>
            </a:r>
            <a:endParaRPr lang="zh-CN" altLang="en-US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直接连接符 123"/>
          <p:cNvCxnSpPr>
            <a:cxnSpLocks noChangeShapeType="1"/>
            <a:stCxn id="33" idx="0"/>
            <a:endCxn id="6" idx="2"/>
          </p:cNvCxnSpPr>
          <p:nvPr/>
        </p:nvCxnSpPr>
        <p:spPr bwMode="auto">
          <a:xfrm flipV="1">
            <a:off x="5088443" y="2877336"/>
            <a:ext cx="137795" cy="65722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3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803" y="3534561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直接连接符 123"/>
          <p:cNvCxnSpPr>
            <a:cxnSpLocks noChangeShapeType="1"/>
            <a:stCxn id="16" idx="0"/>
            <a:endCxn id="33" idx="2"/>
          </p:cNvCxnSpPr>
          <p:nvPr/>
        </p:nvCxnSpPr>
        <p:spPr bwMode="auto">
          <a:xfrm flipV="1">
            <a:off x="4238295" y="3786300"/>
            <a:ext cx="850265" cy="57721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直接连接符 123"/>
          <p:cNvCxnSpPr>
            <a:cxnSpLocks noChangeShapeType="1"/>
            <a:stCxn id="17" idx="0"/>
            <a:endCxn id="33" idx="2"/>
          </p:cNvCxnSpPr>
          <p:nvPr/>
        </p:nvCxnSpPr>
        <p:spPr bwMode="auto">
          <a:xfrm flipV="1">
            <a:off x="4878800" y="3786670"/>
            <a:ext cx="209550" cy="60325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直接连接符 123"/>
          <p:cNvCxnSpPr>
            <a:cxnSpLocks noChangeShapeType="1"/>
            <a:stCxn id="112" idx="1"/>
            <a:endCxn id="33" idx="2"/>
          </p:cNvCxnSpPr>
          <p:nvPr/>
        </p:nvCxnSpPr>
        <p:spPr bwMode="auto">
          <a:xfrm flipH="1" flipV="1">
            <a:off x="5088227" y="3786817"/>
            <a:ext cx="322580" cy="21844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直接连接符 123"/>
          <p:cNvCxnSpPr>
            <a:cxnSpLocks noChangeShapeType="1"/>
            <a:stCxn id="10" idx="3"/>
            <a:endCxn id="6" idx="2"/>
          </p:cNvCxnSpPr>
          <p:nvPr/>
        </p:nvCxnSpPr>
        <p:spPr bwMode="auto">
          <a:xfrm flipV="1">
            <a:off x="3436169" y="2877397"/>
            <a:ext cx="1790065" cy="97409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123"/>
          <p:cNvCxnSpPr>
            <a:cxnSpLocks noChangeShapeType="1"/>
            <a:stCxn id="19" idx="3"/>
            <a:endCxn id="6" idx="2"/>
          </p:cNvCxnSpPr>
          <p:nvPr/>
        </p:nvCxnSpPr>
        <p:spPr bwMode="auto">
          <a:xfrm flipV="1">
            <a:off x="3436715" y="2877443"/>
            <a:ext cx="1789430" cy="144589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123"/>
          <p:cNvCxnSpPr>
            <a:cxnSpLocks noChangeShapeType="1"/>
            <a:stCxn id="18" idx="3"/>
            <a:endCxn id="6" idx="2"/>
          </p:cNvCxnSpPr>
          <p:nvPr/>
        </p:nvCxnSpPr>
        <p:spPr bwMode="auto">
          <a:xfrm flipV="1">
            <a:off x="3436715" y="2877005"/>
            <a:ext cx="1789430" cy="190881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4814955" y="5205764"/>
            <a:ext cx="1061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 smtClean="0">
                <a:solidFill>
                  <a:schemeClr val="bg1"/>
                </a:solidFill>
              </a:rPr>
              <a:t>办公室</a:t>
            </a:r>
            <a:endParaRPr lang="zh-CN" altLang="en-US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2891337" y="3025199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SW1</a:t>
            </a:r>
            <a:endParaRPr kumimoji="0"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4384814" y="2540888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MS</a:t>
            </a:r>
            <a:endParaRPr kumimoji="0"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Text Box 40"/>
          <p:cNvSpPr txBox="1">
            <a:spLocks noChangeArrowheads="1"/>
          </p:cNvSpPr>
          <p:nvPr/>
        </p:nvSpPr>
        <p:spPr bwMode="auto">
          <a:xfrm>
            <a:off x="4384814" y="1858648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R</a:t>
            </a:r>
            <a:endParaRPr kumimoji="0"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Text Box 40"/>
          <p:cNvSpPr txBox="1">
            <a:spLocks noChangeArrowheads="1"/>
          </p:cNvSpPr>
          <p:nvPr/>
        </p:nvSpPr>
        <p:spPr bwMode="auto">
          <a:xfrm>
            <a:off x="2889720" y="3476992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SW2</a:t>
            </a:r>
            <a:endParaRPr kumimoji="0"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4" name="Picture 16" descr="PC Blue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40" y="3173770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6" descr="PC Blue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10" y="3636882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6" descr="PC Blue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893" y="4363515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PC Blue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398" y="4389920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435" y="4659831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435" y="4196719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直接连接符 123"/>
          <p:cNvCxnSpPr>
            <a:cxnSpLocks noChangeShapeType="1"/>
            <a:stCxn id="108" idx="3"/>
            <a:endCxn id="19" idx="1"/>
          </p:cNvCxnSpPr>
          <p:nvPr/>
        </p:nvCxnSpPr>
        <p:spPr bwMode="auto">
          <a:xfrm>
            <a:off x="2652989" y="4322703"/>
            <a:ext cx="194310" cy="63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123"/>
          <p:cNvCxnSpPr>
            <a:cxnSpLocks noChangeShapeType="1"/>
            <a:stCxn id="109" idx="3"/>
            <a:endCxn id="18" idx="1"/>
          </p:cNvCxnSpPr>
          <p:nvPr/>
        </p:nvCxnSpPr>
        <p:spPr bwMode="auto">
          <a:xfrm>
            <a:off x="2131859" y="4785815"/>
            <a:ext cx="715645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Box 40"/>
          <p:cNvSpPr txBox="1">
            <a:spLocks noChangeArrowheads="1"/>
          </p:cNvSpPr>
          <p:nvPr/>
        </p:nvSpPr>
        <p:spPr bwMode="auto">
          <a:xfrm>
            <a:off x="2891883" y="3960162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SW3</a:t>
            </a:r>
            <a:endParaRPr kumimoji="0"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7" name="Text Box 40"/>
          <p:cNvSpPr txBox="1">
            <a:spLocks noChangeArrowheads="1"/>
          </p:cNvSpPr>
          <p:nvPr/>
        </p:nvSpPr>
        <p:spPr bwMode="auto">
          <a:xfrm>
            <a:off x="2890266" y="4411955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SW4</a:t>
            </a:r>
            <a:endParaRPr kumimoji="0"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08" name="Picture 16" descr="PC Blue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186" y="4108733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Picture 16" descr="PC Blue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056" y="4571845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68" descr="Wireless Router, Added 04/20/200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807" y="3791721"/>
            <a:ext cx="477414" cy="425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206" y="4500861"/>
            <a:ext cx="522000" cy="444835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971" y="4590219"/>
            <a:ext cx="522000" cy="444835"/>
          </a:xfrm>
          <a:prstGeom prst="rect">
            <a:avLst/>
          </a:prstGeom>
        </p:spPr>
      </p:pic>
      <p:grpSp>
        <p:nvGrpSpPr>
          <p:cNvPr id="118" name="组合 117"/>
          <p:cNvGrpSpPr/>
          <p:nvPr/>
        </p:nvGrpSpPr>
        <p:grpSpPr>
          <a:xfrm>
            <a:off x="5377846" y="3908939"/>
            <a:ext cx="654047" cy="616930"/>
            <a:chOff x="4524181" y="4226515"/>
            <a:chExt cx="851600" cy="840799"/>
          </a:xfrm>
        </p:grpSpPr>
        <p:sp>
          <p:nvSpPr>
            <p:cNvPr id="122" name="弧形 121"/>
            <p:cNvSpPr/>
            <p:nvPr/>
          </p:nvSpPr>
          <p:spPr>
            <a:xfrm rot="7075147">
              <a:off x="4720837" y="4415359"/>
              <a:ext cx="480566" cy="463111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弧形 122"/>
            <p:cNvSpPr/>
            <p:nvPr/>
          </p:nvSpPr>
          <p:spPr>
            <a:xfrm rot="7075147">
              <a:off x="4529581" y="4221115"/>
              <a:ext cx="840799" cy="851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弧形 123"/>
            <p:cNvSpPr/>
            <p:nvPr/>
          </p:nvSpPr>
          <p:spPr>
            <a:xfrm rot="7075147">
              <a:off x="4849657" y="4526490"/>
              <a:ext cx="195459" cy="177953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5" name="文本框 124"/>
          <p:cNvSpPr txBox="1"/>
          <p:nvPr/>
        </p:nvSpPr>
        <p:spPr>
          <a:xfrm>
            <a:off x="6842125" y="1991360"/>
            <a:ext cx="3918585" cy="175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dirty="0">
                <a:solidFill>
                  <a:schemeClr val="bg1"/>
                </a:solidFill>
              </a:rPr>
              <a:t>1、设置nat静态转换，实现外部网络对内部网络中某些特设定服务器的访问 。</a:t>
            </a:r>
            <a:endParaRPr lang="x-none" altLang="zh-CN" dirty="0">
              <a:solidFill>
                <a:schemeClr val="bg1"/>
              </a:solidFill>
            </a:endParaRPr>
          </a:p>
          <a:p>
            <a:pPr algn="l"/>
            <a:r>
              <a:rPr lang="x-none" altLang="zh-CN" dirty="0">
                <a:solidFill>
                  <a:schemeClr val="bg1"/>
                </a:solidFill>
              </a:rPr>
              <a:t>2、设置pat端口多路复用，实现内部网络的所有主机均可共享一个合法IP地址实现互联网的访问，节约IP。</a:t>
            </a:r>
          </a:p>
        </p:txBody>
      </p:sp>
      <p:sp>
        <p:nvSpPr>
          <p:cNvPr id="2" name="Oval 270"/>
          <p:cNvSpPr/>
          <p:nvPr/>
        </p:nvSpPr>
        <p:spPr>
          <a:xfrm flipH="1">
            <a:off x="4590516" y="5686889"/>
            <a:ext cx="588114" cy="588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TextBox 14"/>
          <p:cNvSpPr txBox="1"/>
          <p:nvPr/>
        </p:nvSpPr>
        <p:spPr>
          <a:xfrm>
            <a:off x="5229225" y="5902960"/>
            <a:ext cx="2868930" cy="469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200" dirty="0">
                <a:solidFill>
                  <a:schemeClr val="bg1"/>
                </a:solidFill>
                <a:cs typeface="+mn-ea"/>
                <a:sym typeface="+mn-lt"/>
              </a:rPr>
              <a:t>采用NAT、PAT协议，</a:t>
            </a:r>
            <a:endParaRPr lang="x-none" sz="12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x-none" sz="1200" dirty="0">
                <a:solidFill>
                  <a:schemeClr val="bg1"/>
                </a:solidFill>
                <a:cs typeface="+mn-ea"/>
                <a:sym typeface="+mn-lt"/>
              </a:rPr>
              <a:t>实现网络地址的转换、节省公有合法ip</a:t>
            </a:r>
          </a:p>
        </p:txBody>
      </p:sp>
      <p:sp>
        <p:nvSpPr>
          <p:cNvPr id="43" name="TextBox 15"/>
          <p:cNvSpPr txBox="1"/>
          <p:nvPr/>
        </p:nvSpPr>
        <p:spPr>
          <a:xfrm>
            <a:off x="5264132" y="5616265"/>
            <a:ext cx="1725414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x-none" sz="1600" b="1" dirty="0">
                <a:solidFill>
                  <a:schemeClr val="bg1"/>
                </a:solidFill>
                <a:cs typeface="+mn-ea"/>
                <a:sym typeface="+mn-lt"/>
              </a:rPr>
              <a:t>地址转换</a:t>
            </a:r>
            <a:endParaRPr lang="x-none"/>
          </a:p>
        </p:txBody>
      </p:sp>
      <p:sp>
        <p:nvSpPr>
          <p:cNvPr id="44" name="Freeform 79"/>
          <p:cNvSpPr>
            <a:spLocks noChangeArrowheads="1"/>
          </p:cNvSpPr>
          <p:nvPr/>
        </p:nvSpPr>
        <p:spPr bwMode="auto">
          <a:xfrm>
            <a:off x="4698365" y="5811520"/>
            <a:ext cx="372110" cy="321310"/>
          </a:xfrm>
          <a:custGeom>
            <a:avLst/>
            <a:gdLst>
              <a:gd name="T0" fmla="*/ 239 w 479"/>
              <a:gd name="T1" fmla="*/ 0 h 479"/>
              <a:gd name="T2" fmla="*/ 239 w 479"/>
              <a:gd name="T3" fmla="*/ 0 h 479"/>
              <a:gd name="T4" fmla="*/ 0 w 479"/>
              <a:gd name="T5" fmla="*/ 239 h 479"/>
              <a:gd name="T6" fmla="*/ 239 w 479"/>
              <a:gd name="T7" fmla="*/ 478 h 479"/>
              <a:gd name="T8" fmla="*/ 478 w 479"/>
              <a:gd name="T9" fmla="*/ 239 h 479"/>
              <a:gd name="T10" fmla="*/ 239 w 479"/>
              <a:gd name="T11" fmla="*/ 0 h 479"/>
              <a:gd name="T12" fmla="*/ 443 w 479"/>
              <a:gd name="T13" fmla="*/ 239 h 479"/>
              <a:gd name="T14" fmla="*/ 443 w 479"/>
              <a:gd name="T15" fmla="*/ 239 h 479"/>
              <a:gd name="T16" fmla="*/ 399 w 479"/>
              <a:gd name="T17" fmla="*/ 363 h 479"/>
              <a:gd name="T18" fmla="*/ 390 w 479"/>
              <a:gd name="T19" fmla="*/ 328 h 479"/>
              <a:gd name="T20" fmla="*/ 399 w 479"/>
              <a:gd name="T21" fmla="*/ 257 h 479"/>
              <a:gd name="T22" fmla="*/ 372 w 479"/>
              <a:gd name="T23" fmla="*/ 204 h 479"/>
              <a:gd name="T24" fmla="*/ 319 w 479"/>
              <a:gd name="T25" fmla="*/ 178 h 479"/>
              <a:gd name="T26" fmla="*/ 346 w 479"/>
              <a:gd name="T27" fmla="*/ 88 h 479"/>
              <a:gd name="T28" fmla="*/ 293 w 479"/>
              <a:gd name="T29" fmla="*/ 62 h 479"/>
              <a:gd name="T30" fmla="*/ 301 w 479"/>
              <a:gd name="T31" fmla="*/ 53 h 479"/>
              <a:gd name="T32" fmla="*/ 443 w 479"/>
              <a:gd name="T33" fmla="*/ 239 h 479"/>
              <a:gd name="T34" fmla="*/ 212 w 479"/>
              <a:gd name="T35" fmla="*/ 44 h 479"/>
              <a:gd name="T36" fmla="*/ 212 w 479"/>
              <a:gd name="T37" fmla="*/ 44 h 479"/>
              <a:gd name="T38" fmla="*/ 186 w 479"/>
              <a:gd name="T39" fmla="*/ 62 h 479"/>
              <a:gd name="T40" fmla="*/ 150 w 479"/>
              <a:gd name="T41" fmla="*/ 88 h 479"/>
              <a:gd name="T42" fmla="*/ 115 w 479"/>
              <a:gd name="T43" fmla="*/ 133 h 479"/>
              <a:gd name="T44" fmla="*/ 133 w 479"/>
              <a:gd name="T45" fmla="*/ 159 h 479"/>
              <a:gd name="T46" fmla="*/ 177 w 479"/>
              <a:gd name="T47" fmla="*/ 159 h 479"/>
              <a:gd name="T48" fmla="*/ 248 w 479"/>
              <a:gd name="T49" fmla="*/ 239 h 479"/>
              <a:gd name="T50" fmla="*/ 186 w 479"/>
              <a:gd name="T51" fmla="*/ 292 h 479"/>
              <a:gd name="T52" fmla="*/ 177 w 479"/>
              <a:gd name="T53" fmla="*/ 337 h 479"/>
              <a:gd name="T54" fmla="*/ 177 w 479"/>
              <a:gd name="T55" fmla="*/ 390 h 479"/>
              <a:gd name="T56" fmla="*/ 133 w 479"/>
              <a:gd name="T57" fmla="*/ 345 h 479"/>
              <a:gd name="T58" fmla="*/ 124 w 479"/>
              <a:gd name="T59" fmla="*/ 284 h 479"/>
              <a:gd name="T60" fmla="*/ 88 w 479"/>
              <a:gd name="T61" fmla="*/ 239 h 479"/>
              <a:gd name="T62" fmla="*/ 106 w 479"/>
              <a:gd name="T63" fmla="*/ 186 h 479"/>
              <a:gd name="T64" fmla="*/ 53 w 479"/>
              <a:gd name="T65" fmla="*/ 169 h 479"/>
              <a:gd name="T66" fmla="*/ 212 w 479"/>
              <a:gd name="T67" fmla="*/ 44 h 479"/>
              <a:gd name="T68" fmla="*/ 177 w 479"/>
              <a:gd name="T69" fmla="*/ 434 h 479"/>
              <a:gd name="T70" fmla="*/ 177 w 479"/>
              <a:gd name="T71" fmla="*/ 434 h 479"/>
              <a:gd name="T72" fmla="*/ 204 w 479"/>
              <a:gd name="T73" fmla="*/ 416 h 479"/>
              <a:gd name="T74" fmla="*/ 239 w 479"/>
              <a:gd name="T75" fmla="*/ 407 h 479"/>
              <a:gd name="T76" fmla="*/ 293 w 479"/>
              <a:gd name="T77" fmla="*/ 390 h 479"/>
              <a:gd name="T78" fmla="*/ 354 w 479"/>
              <a:gd name="T79" fmla="*/ 407 h 479"/>
              <a:gd name="T80" fmla="*/ 239 w 479"/>
              <a:gd name="T81" fmla="*/ 443 h 479"/>
              <a:gd name="T82" fmla="*/ 177 w 479"/>
              <a:gd name="T83" fmla="*/ 434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79" h="479">
                <a:moveTo>
                  <a:pt x="239" y="0"/>
                </a:moveTo>
                <a:lnTo>
                  <a:pt x="239" y="0"/>
                </a:lnTo>
                <a:cubicBezTo>
                  <a:pt x="106" y="0"/>
                  <a:pt x="0" y="106"/>
                  <a:pt x="0" y="239"/>
                </a:cubicBezTo>
                <a:cubicBezTo>
                  <a:pt x="0" y="372"/>
                  <a:pt x="106" y="478"/>
                  <a:pt x="239" y="478"/>
                </a:cubicBezTo>
                <a:cubicBezTo>
                  <a:pt x="372" y="478"/>
                  <a:pt x="478" y="372"/>
                  <a:pt x="478" y="239"/>
                </a:cubicBezTo>
                <a:cubicBezTo>
                  <a:pt x="478" y="106"/>
                  <a:pt x="372" y="0"/>
                  <a:pt x="239" y="0"/>
                </a:cubicBezTo>
                <a:close/>
                <a:moveTo>
                  <a:pt x="443" y="239"/>
                </a:moveTo>
                <a:lnTo>
                  <a:pt x="443" y="239"/>
                </a:lnTo>
                <a:cubicBezTo>
                  <a:pt x="443" y="292"/>
                  <a:pt x="425" y="328"/>
                  <a:pt x="399" y="363"/>
                </a:cubicBezTo>
                <a:cubicBezTo>
                  <a:pt x="390" y="363"/>
                  <a:pt x="381" y="345"/>
                  <a:pt x="390" y="328"/>
                </a:cubicBezTo>
                <a:cubicBezTo>
                  <a:pt x="399" y="310"/>
                  <a:pt x="399" y="275"/>
                  <a:pt x="399" y="257"/>
                </a:cubicBezTo>
                <a:cubicBezTo>
                  <a:pt x="399" y="239"/>
                  <a:pt x="390" y="204"/>
                  <a:pt x="372" y="204"/>
                </a:cubicBezTo>
                <a:cubicBezTo>
                  <a:pt x="346" y="204"/>
                  <a:pt x="337" y="204"/>
                  <a:pt x="319" y="178"/>
                </a:cubicBezTo>
                <a:cubicBezTo>
                  <a:pt x="301" y="124"/>
                  <a:pt x="372" y="115"/>
                  <a:pt x="346" y="88"/>
                </a:cubicBezTo>
                <a:cubicBezTo>
                  <a:pt x="337" y="80"/>
                  <a:pt x="301" y="115"/>
                  <a:pt x="293" y="62"/>
                </a:cubicBezTo>
                <a:lnTo>
                  <a:pt x="301" y="53"/>
                </a:lnTo>
                <a:cubicBezTo>
                  <a:pt x="381" y="80"/>
                  <a:pt x="443" y="150"/>
                  <a:pt x="443" y="239"/>
                </a:cubicBezTo>
                <a:close/>
                <a:moveTo>
                  <a:pt x="212" y="44"/>
                </a:moveTo>
                <a:lnTo>
                  <a:pt x="212" y="44"/>
                </a:lnTo>
                <a:cubicBezTo>
                  <a:pt x="204" y="53"/>
                  <a:pt x="194" y="53"/>
                  <a:pt x="186" y="62"/>
                </a:cubicBezTo>
                <a:cubicBezTo>
                  <a:pt x="168" y="80"/>
                  <a:pt x="159" y="71"/>
                  <a:pt x="150" y="88"/>
                </a:cubicBezTo>
                <a:cubicBezTo>
                  <a:pt x="141" y="106"/>
                  <a:pt x="115" y="124"/>
                  <a:pt x="115" y="133"/>
                </a:cubicBezTo>
                <a:cubicBezTo>
                  <a:pt x="115" y="142"/>
                  <a:pt x="133" y="159"/>
                  <a:pt x="133" y="159"/>
                </a:cubicBezTo>
                <a:cubicBezTo>
                  <a:pt x="141" y="150"/>
                  <a:pt x="159" y="150"/>
                  <a:pt x="177" y="159"/>
                </a:cubicBezTo>
                <a:cubicBezTo>
                  <a:pt x="186" y="159"/>
                  <a:pt x="275" y="169"/>
                  <a:pt x="248" y="239"/>
                </a:cubicBezTo>
                <a:cubicBezTo>
                  <a:pt x="239" y="266"/>
                  <a:pt x="194" y="257"/>
                  <a:pt x="186" y="292"/>
                </a:cubicBezTo>
                <a:cubicBezTo>
                  <a:pt x="186" y="301"/>
                  <a:pt x="186" y="328"/>
                  <a:pt x="177" y="337"/>
                </a:cubicBezTo>
                <a:cubicBezTo>
                  <a:pt x="177" y="345"/>
                  <a:pt x="186" y="390"/>
                  <a:pt x="177" y="390"/>
                </a:cubicBezTo>
                <a:cubicBezTo>
                  <a:pt x="168" y="390"/>
                  <a:pt x="133" y="345"/>
                  <a:pt x="133" y="345"/>
                </a:cubicBezTo>
                <a:cubicBezTo>
                  <a:pt x="133" y="337"/>
                  <a:pt x="124" y="310"/>
                  <a:pt x="124" y="284"/>
                </a:cubicBezTo>
                <a:cubicBezTo>
                  <a:pt x="124" y="266"/>
                  <a:pt x="88" y="266"/>
                  <a:pt x="88" y="239"/>
                </a:cubicBezTo>
                <a:cubicBezTo>
                  <a:pt x="88" y="213"/>
                  <a:pt x="106" y="195"/>
                  <a:pt x="106" y="186"/>
                </a:cubicBezTo>
                <a:cubicBezTo>
                  <a:pt x="97" y="169"/>
                  <a:pt x="62" y="169"/>
                  <a:pt x="53" y="169"/>
                </a:cubicBezTo>
                <a:cubicBezTo>
                  <a:pt x="80" y="97"/>
                  <a:pt x="141" y="53"/>
                  <a:pt x="212" y="44"/>
                </a:cubicBezTo>
                <a:close/>
                <a:moveTo>
                  <a:pt x="177" y="434"/>
                </a:moveTo>
                <a:lnTo>
                  <a:pt x="177" y="434"/>
                </a:lnTo>
                <a:cubicBezTo>
                  <a:pt x="186" y="425"/>
                  <a:pt x="186" y="416"/>
                  <a:pt x="204" y="416"/>
                </a:cubicBezTo>
                <a:cubicBezTo>
                  <a:pt x="212" y="416"/>
                  <a:pt x="221" y="416"/>
                  <a:pt x="239" y="407"/>
                </a:cubicBezTo>
                <a:cubicBezTo>
                  <a:pt x="248" y="407"/>
                  <a:pt x="275" y="398"/>
                  <a:pt x="293" y="390"/>
                </a:cubicBezTo>
                <a:cubicBezTo>
                  <a:pt x="310" y="390"/>
                  <a:pt x="346" y="398"/>
                  <a:pt x="354" y="407"/>
                </a:cubicBezTo>
                <a:cubicBezTo>
                  <a:pt x="319" y="434"/>
                  <a:pt x="284" y="443"/>
                  <a:pt x="239" y="443"/>
                </a:cubicBezTo>
                <a:cubicBezTo>
                  <a:pt x="221" y="443"/>
                  <a:pt x="194" y="443"/>
                  <a:pt x="177" y="4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534670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5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62D30"/>
      </a:accent1>
      <a:accent2>
        <a:srgbClr val="C2C2C2"/>
      </a:accent2>
      <a:accent3>
        <a:srgbClr val="E62D30"/>
      </a:accent3>
      <a:accent4>
        <a:srgbClr val="C2C2C2"/>
      </a:accent4>
      <a:accent5>
        <a:srgbClr val="292929"/>
      </a:accent5>
      <a:accent6>
        <a:srgbClr val="D6D6D6"/>
      </a:accent6>
      <a:hlink>
        <a:srgbClr val="0563C1"/>
      </a:hlink>
      <a:folHlink>
        <a:srgbClr val="954F72"/>
      </a:folHlink>
    </a:clrScheme>
    <a:fontScheme name="模板专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lang="x-none" altLang="zh-CN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2156</Words>
  <Application>Kingsoft Office WPP</Application>
  <PresentationFormat>宽屏</PresentationFormat>
  <Paragraphs>499</Paragraphs>
  <Slides>15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root</cp:lastModifiedBy>
  <cp:revision>33</cp:revision>
  <dcterms:created xsi:type="dcterms:W3CDTF">2018-04-20T11:29:49Z</dcterms:created>
  <dcterms:modified xsi:type="dcterms:W3CDTF">2018-04-20T11:29:49Z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