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2" r:id="rId5"/>
    <p:sldId id="259" r:id="rId6"/>
    <p:sldId id="263"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7092" autoAdjust="0"/>
  </p:normalViewPr>
  <p:slideViewPr>
    <p:cSldViewPr snapToGrid="0">
      <p:cViewPr varScale="1">
        <p:scale>
          <a:sx n="50" d="100"/>
          <a:sy n="50" d="100"/>
        </p:scale>
        <p:origin x="1287"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53EB0-2DDA-495D-9DEC-28D5098493F7}"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7401A-5034-4C77-A83B-D0D6E90F4176}" type="slidenum">
              <a:rPr lang="en-US" smtClean="0"/>
              <a:t>‹#›</a:t>
            </a:fld>
            <a:endParaRPr lang="en-US"/>
          </a:p>
        </p:txBody>
      </p:sp>
    </p:spTree>
    <p:extLst>
      <p:ext uri="{BB962C8B-B14F-4D97-AF65-F5344CB8AC3E}">
        <p14:creationId xmlns:p14="http://schemas.microsoft.com/office/powerpoint/2010/main" val="304735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rimas.com/r/tidy-s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ggplot2.tidyverse.org/reference/ggsf.html" TargetMode="External"/><Relationship Id="rId4" Type="http://schemas.openxmlformats.org/officeDocument/2006/relationships/hyperlink" Target="https://edzer.github.io/UseR201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smtClean="0">
                <a:solidFill>
                  <a:schemeClr val="tx1"/>
                </a:solidFill>
                <a:effectLst/>
                <a:latin typeface="+mn-lt"/>
                <a:ea typeface="+mn-ea"/>
                <a:cs typeface="+mn-cs"/>
              </a:rPr>
              <a:t>There are two types of CRSs: geographic and projected. </a:t>
            </a:r>
          </a:p>
          <a:p>
            <a:endParaRPr lang="en-US" sz="1200" b="0" i="0" u="none" kern="1200" dirty="0" smtClean="0">
              <a:solidFill>
                <a:schemeClr val="tx1"/>
              </a:solidFill>
              <a:effectLst/>
              <a:latin typeface="+mn-lt"/>
              <a:ea typeface="+mn-ea"/>
              <a:cs typeface="+mn-cs"/>
            </a:endParaRPr>
          </a:p>
          <a:p>
            <a:r>
              <a:rPr lang="en-US" sz="1200" b="0" i="0" u="none" kern="1200" dirty="0" smtClean="0">
                <a:solidFill>
                  <a:schemeClr val="tx1"/>
                </a:solidFill>
                <a:effectLst/>
                <a:latin typeface="+mn-lt"/>
                <a:ea typeface="+mn-ea"/>
                <a:cs typeface="+mn-cs"/>
              </a:rPr>
              <a:t>Geographic reference systems represent points on an globe, using units of degrees longitude and latitude that correspond to angles measured from the center of the Earth as calculated using the given ellipsoid. </a:t>
            </a:r>
          </a:p>
          <a:p>
            <a:endParaRPr lang="en-US" sz="1200" b="0" i="0" u="none" kern="1200" dirty="0" smtClean="0">
              <a:solidFill>
                <a:schemeClr val="tx1"/>
              </a:solidFill>
              <a:effectLst/>
              <a:latin typeface="+mn-lt"/>
              <a:ea typeface="+mn-ea"/>
              <a:cs typeface="+mn-cs"/>
            </a:endParaRPr>
          </a:p>
          <a:p>
            <a:r>
              <a:rPr lang="en-US" sz="1200" b="0" i="0" u="none" kern="1200" dirty="0" smtClean="0">
                <a:solidFill>
                  <a:schemeClr val="tx1"/>
                </a:solidFill>
                <a:effectLst/>
                <a:latin typeface="+mn-lt"/>
                <a:ea typeface="+mn-ea"/>
                <a:cs typeface="+mn-cs"/>
              </a:rPr>
              <a:t>A projected reference system uses a geometric model to project a 3-dimensional ellipsoid onto a 2-dimensional plane. A projection is necessary to create any 2-dimensional map, but it results in distortions of aspects of the Earth’s surface.</a:t>
            </a:r>
            <a:r>
              <a:rPr lang="en-US" sz="1200" b="0" i="0" u="none" kern="1200" baseline="0" dirty="0" smtClean="0">
                <a:solidFill>
                  <a:schemeClr val="tx1"/>
                </a:solidFill>
                <a:effectLst/>
                <a:latin typeface="+mn-lt"/>
                <a:ea typeface="+mn-ea"/>
                <a:cs typeface="+mn-cs"/>
              </a:rPr>
              <a:t> </a:t>
            </a:r>
            <a:r>
              <a:rPr lang="en-US" sz="1200" b="0" i="0" u="none" kern="1200" dirty="0" smtClean="0">
                <a:solidFill>
                  <a:schemeClr val="tx1"/>
                </a:solidFill>
                <a:effectLst/>
                <a:latin typeface="+mn-lt"/>
                <a:ea typeface="+mn-ea"/>
                <a:cs typeface="+mn-cs"/>
              </a:rPr>
              <a:t>Despite the necessary distortion, projected reference systems are useful for geographic analysis, because they use linear units of measurement such as meters instead of degrees.</a:t>
            </a:r>
            <a:endParaRPr lang="en-US" u="none" dirty="0"/>
          </a:p>
        </p:txBody>
      </p:sp>
      <p:sp>
        <p:nvSpPr>
          <p:cNvPr id="4" name="Slide Number Placeholder 3"/>
          <p:cNvSpPr>
            <a:spLocks noGrp="1"/>
          </p:cNvSpPr>
          <p:nvPr>
            <p:ph type="sldNum" sz="quarter" idx="10"/>
          </p:nvPr>
        </p:nvSpPr>
        <p:spPr/>
        <p:txBody>
          <a:bodyPr/>
          <a:lstStyle/>
          <a:p>
            <a:fld id="{6D07401A-5034-4C77-A83B-D0D6E90F4176}" type="slidenum">
              <a:rPr lang="en-US" smtClean="0"/>
              <a:t>4</a:t>
            </a:fld>
            <a:endParaRPr lang="en-US"/>
          </a:p>
        </p:txBody>
      </p:sp>
    </p:spTree>
    <p:extLst>
      <p:ext uri="{BB962C8B-B14F-4D97-AF65-F5344CB8AC3E}">
        <p14:creationId xmlns:p14="http://schemas.microsoft.com/office/powerpoint/2010/main" val="422596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S4 objects are made up of </a:t>
            </a:r>
            <a:r>
              <a:rPr lang="en-US" sz="1200" b="1" i="0" kern="1200" dirty="0" smtClean="0">
                <a:solidFill>
                  <a:schemeClr val="tx1"/>
                </a:solidFill>
                <a:effectLst/>
                <a:latin typeface="+mn-lt"/>
                <a:ea typeface="+mn-ea"/>
                <a:cs typeface="+mn-cs"/>
              </a:rPr>
              <a:t>slots</a:t>
            </a:r>
            <a:r>
              <a:rPr lang="en-US" sz="1200" b="0" i="0" kern="1200" dirty="0" smtClean="0">
                <a:solidFill>
                  <a:schemeClr val="tx1"/>
                </a:solidFill>
                <a:effectLst/>
                <a:latin typeface="+mn-lt"/>
                <a:ea typeface="+mn-ea"/>
                <a:cs typeface="+mn-cs"/>
              </a:rPr>
              <a:t> that store different types of well-defined data. The slots can be accessed with the </a:t>
            </a:r>
            <a:r>
              <a:rPr lang="en-US" dirty="0" smtClean="0"/>
              <a:t>@</a:t>
            </a:r>
            <a:r>
              <a:rPr lang="en-US" sz="1200" b="0" i="0" kern="1200" dirty="0" smtClean="0">
                <a:solidFill>
                  <a:schemeClr val="tx1"/>
                </a:solidFill>
                <a:effectLst/>
                <a:latin typeface="+mn-lt"/>
                <a:ea typeface="+mn-ea"/>
                <a:cs typeface="+mn-cs"/>
              </a:rPr>
              <a:t> symbol in the form of </a:t>
            </a:r>
            <a:r>
              <a:rPr lang="en-US" dirty="0" err="1" smtClean="0"/>
              <a:t>object@slot</a:t>
            </a:r>
            <a:r>
              <a:rPr lang="en-US" sz="1200" b="0" i="0" kern="1200" dirty="0" smtClean="0">
                <a:solidFill>
                  <a:schemeClr val="tx1"/>
                </a:solidFill>
                <a:effectLst/>
                <a:latin typeface="+mn-lt"/>
                <a:ea typeface="+mn-ea"/>
                <a:cs typeface="+mn-cs"/>
              </a:rPr>
              <a:t>. The foundational </a:t>
            </a:r>
            <a:r>
              <a:rPr lang="en-US" dirty="0" err="1" smtClean="0"/>
              <a:t>sp</a:t>
            </a:r>
            <a:r>
              <a:rPr lang="en-US" sz="1200" b="0" i="0" kern="1200" dirty="0" smtClean="0">
                <a:solidFill>
                  <a:schemeClr val="tx1"/>
                </a:solidFill>
                <a:effectLst/>
                <a:latin typeface="+mn-lt"/>
                <a:ea typeface="+mn-ea"/>
                <a:cs typeface="+mn-cs"/>
              </a:rPr>
              <a:t> class is the </a:t>
            </a:r>
            <a:r>
              <a:rPr lang="en-US" dirty="0" smtClean="0"/>
              <a:t>Spatial</a:t>
            </a:r>
            <a:r>
              <a:rPr lang="en-US" sz="1200" b="0" i="0" kern="1200" dirty="0" smtClean="0">
                <a:solidFill>
                  <a:schemeClr val="tx1"/>
                </a:solidFill>
                <a:effectLst/>
                <a:latin typeface="+mn-lt"/>
                <a:ea typeface="+mn-ea"/>
                <a:cs typeface="+mn-cs"/>
              </a:rPr>
              <a:t> class, which has ten subclasses differentiated by the slots they contain.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Essentially, </a:t>
            </a:r>
            <a:r>
              <a:rPr lang="en-US" dirty="0" smtClean="0"/>
              <a:t>sf</a:t>
            </a:r>
            <a:r>
              <a:rPr lang="en-US" sz="1200" b="0" i="0" kern="1200" dirty="0" smtClean="0">
                <a:solidFill>
                  <a:schemeClr val="tx1"/>
                </a:solidFill>
                <a:effectLst/>
                <a:latin typeface="+mn-lt"/>
                <a:ea typeface="+mn-ea"/>
                <a:cs typeface="+mn-cs"/>
              </a:rPr>
              <a:t> objects can be treated as data frames that also contain spatial data, as opposed to spatial data that may or may not also contain data frames. This enables </a:t>
            </a:r>
            <a:r>
              <a:rPr lang="en-US" dirty="0" smtClean="0"/>
              <a:t>sf</a:t>
            </a:r>
            <a:r>
              <a:rPr lang="en-US" sz="1200" b="0" i="0" kern="1200" dirty="0" smtClean="0">
                <a:solidFill>
                  <a:schemeClr val="tx1"/>
                </a:solidFill>
                <a:effectLst/>
                <a:latin typeface="+mn-lt"/>
                <a:ea typeface="+mn-ea"/>
                <a:cs typeface="+mn-cs"/>
              </a:rPr>
              <a:t> objects to fit within the </a:t>
            </a:r>
            <a:r>
              <a:rPr lang="en-US" sz="1200" b="0" i="0" kern="1200" dirty="0" err="1" smtClean="0">
                <a:solidFill>
                  <a:schemeClr val="tx1"/>
                </a:solidFill>
                <a:effectLst/>
                <a:latin typeface="+mn-lt"/>
                <a:ea typeface="+mn-ea"/>
                <a:cs typeface="+mn-cs"/>
              </a:rPr>
              <a:t>tidyverse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workflow, making it possible to </a:t>
            </a:r>
            <a:r>
              <a:rPr lang="en-US" sz="1200" b="0" i="0" u="none" strike="noStrike" kern="1200" dirty="0" smtClean="0">
                <a:solidFill>
                  <a:schemeClr val="tx1"/>
                </a:solidFill>
                <a:effectLst/>
                <a:latin typeface="+mn-lt"/>
                <a:ea typeface="+mn-ea"/>
                <a:cs typeface="+mn-cs"/>
                <a:hlinkClick r:id="rId3"/>
              </a:rPr>
              <a:t>manipulate them with </a:t>
            </a:r>
            <a:r>
              <a:rPr lang="en-US" sz="1200" b="0" i="0" u="none" strike="noStrike" kern="1200" dirty="0" err="1" smtClean="0">
                <a:solidFill>
                  <a:schemeClr val="tx1"/>
                </a:solidFill>
                <a:effectLst/>
                <a:latin typeface="+mn-lt"/>
                <a:ea typeface="+mn-ea"/>
                <a:cs typeface="+mn-cs"/>
                <a:hlinkClick r:id="rId3"/>
              </a:rPr>
              <a:t>dplyr</a:t>
            </a:r>
            <a:r>
              <a:rPr lang="en-US" sz="1200" b="0" i="0" u="none" strike="noStrike" kern="1200" dirty="0" smtClean="0">
                <a:solidFill>
                  <a:schemeClr val="tx1"/>
                </a:solidFill>
                <a:effectLst/>
                <a:latin typeface="+mn-lt"/>
                <a:ea typeface="+mn-ea"/>
                <a:cs typeface="+mn-cs"/>
                <a:hlinkClick r:id="rId3"/>
              </a:rPr>
              <a:t> commands</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hlinkClick r:id="rId4"/>
              </a:rPr>
              <a:t>tidy</a:t>
            </a:r>
            <a:r>
              <a:rPr lang="en-US" sz="1200" b="0" i="0" kern="1200" dirty="0" smtClean="0">
                <a:solidFill>
                  <a:schemeClr val="tx1"/>
                </a:solidFill>
                <a:effectLst/>
                <a:latin typeface="+mn-lt"/>
                <a:ea typeface="+mn-ea"/>
                <a:cs typeface="+mn-cs"/>
              </a:rPr>
              <a:t> nature of </a:t>
            </a:r>
            <a:r>
              <a:rPr lang="en-US" dirty="0" smtClean="0"/>
              <a:t>sf</a:t>
            </a:r>
            <a:r>
              <a:rPr lang="en-US" sz="1200" b="0" i="0" kern="1200" dirty="0" smtClean="0">
                <a:solidFill>
                  <a:schemeClr val="tx1"/>
                </a:solidFill>
                <a:effectLst/>
                <a:latin typeface="+mn-lt"/>
                <a:ea typeface="+mn-ea"/>
                <a:cs typeface="+mn-cs"/>
              </a:rPr>
              <a:t> objects also means that they can </a:t>
            </a:r>
            <a:r>
              <a:rPr lang="en-US" sz="1200" b="0" i="0" kern="1200" dirty="0" err="1" smtClean="0">
                <a:solidFill>
                  <a:schemeClr val="tx1"/>
                </a:solidFill>
                <a:effectLst/>
                <a:latin typeface="+mn-lt"/>
                <a:ea typeface="+mn-ea"/>
                <a:cs typeface="+mn-cs"/>
              </a:rPr>
              <a:t>can</a:t>
            </a:r>
            <a:r>
              <a:rPr lang="en-US" sz="1200" b="0" i="0" kern="1200" dirty="0" smtClean="0">
                <a:solidFill>
                  <a:schemeClr val="tx1"/>
                </a:solidFill>
                <a:effectLst/>
                <a:latin typeface="+mn-lt"/>
                <a:ea typeface="+mn-ea"/>
                <a:cs typeface="+mn-cs"/>
              </a:rPr>
              <a:t> be </a:t>
            </a:r>
            <a:r>
              <a:rPr lang="en-US" sz="1200" b="0" i="0" u="none" strike="noStrike" kern="1200" dirty="0" smtClean="0">
                <a:solidFill>
                  <a:schemeClr val="tx1"/>
                </a:solidFill>
                <a:effectLst/>
                <a:latin typeface="+mn-lt"/>
                <a:ea typeface="+mn-ea"/>
                <a:cs typeface="+mn-cs"/>
                <a:hlinkClick r:id="rId5"/>
              </a:rPr>
              <a:t>plotted with ggplot2</a:t>
            </a:r>
            <a:r>
              <a:rPr lang="en-US" sz="1200" b="0" i="0" kern="1200" dirty="0" smtClean="0">
                <a:solidFill>
                  <a:schemeClr val="tx1"/>
                </a:solidFill>
                <a:effectLst/>
                <a:latin typeface="+mn-lt"/>
                <a:ea typeface="+mn-ea"/>
                <a:cs typeface="+mn-cs"/>
              </a:rPr>
              <a:t>, though currently this capability is only possible with the development version of </a:t>
            </a:r>
            <a:r>
              <a:rPr lang="en-US" dirty="0" smtClean="0"/>
              <a:t>ggplot2</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D07401A-5034-4C77-A83B-D0D6E90F4176}" type="slidenum">
              <a:rPr lang="en-US" smtClean="0"/>
              <a:t>5</a:t>
            </a:fld>
            <a:endParaRPr lang="en-US"/>
          </a:p>
        </p:txBody>
      </p:sp>
    </p:spTree>
    <p:extLst>
      <p:ext uri="{BB962C8B-B14F-4D97-AF65-F5344CB8AC3E}">
        <p14:creationId xmlns:p14="http://schemas.microsoft.com/office/powerpoint/2010/main" val="65587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8E51E2-BF99-43EE-99F4-85460209DD5E}"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269663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E51E2-BF99-43EE-99F4-85460209DD5E}"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137527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E51E2-BF99-43EE-99F4-85460209DD5E}"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101638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E51E2-BF99-43EE-99F4-85460209DD5E}"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354584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8E51E2-BF99-43EE-99F4-85460209DD5E}"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168463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8E51E2-BF99-43EE-99F4-85460209DD5E}"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426964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8E51E2-BF99-43EE-99F4-85460209DD5E}"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255206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8E51E2-BF99-43EE-99F4-85460209DD5E}"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212094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E51E2-BF99-43EE-99F4-85460209DD5E}"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315259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8E51E2-BF99-43EE-99F4-85460209DD5E}"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207406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8E51E2-BF99-43EE-99F4-85460209DD5E}"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1E434-6BE3-4709-848F-DA614CCF5738}" type="slidenum">
              <a:rPr lang="en-US" smtClean="0"/>
              <a:t>‹#›</a:t>
            </a:fld>
            <a:endParaRPr lang="en-US"/>
          </a:p>
        </p:txBody>
      </p:sp>
    </p:spTree>
    <p:extLst>
      <p:ext uri="{BB962C8B-B14F-4D97-AF65-F5344CB8AC3E}">
        <p14:creationId xmlns:p14="http://schemas.microsoft.com/office/powerpoint/2010/main" val="369090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E51E2-BF99-43EE-99F4-85460209DD5E}" type="datetimeFigureOut">
              <a:rPr lang="en-US" smtClean="0"/>
              <a:t>8/8/2018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1E434-6BE3-4709-848F-DA614CCF5738}" type="slidenum">
              <a:rPr lang="en-US" smtClean="0"/>
              <a:t>‹#›</a:t>
            </a:fld>
            <a:endParaRPr lang="en-US"/>
          </a:p>
        </p:txBody>
      </p:sp>
    </p:spTree>
    <p:extLst>
      <p:ext uri="{BB962C8B-B14F-4D97-AF65-F5344CB8AC3E}">
        <p14:creationId xmlns:p14="http://schemas.microsoft.com/office/powerpoint/2010/main" val="990788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Spatial Data in R</a:t>
            </a:r>
            <a:endParaRPr lang="en-US" dirty="0"/>
          </a:p>
        </p:txBody>
      </p:sp>
    </p:spTree>
    <p:extLst>
      <p:ext uri="{BB962C8B-B14F-4D97-AF65-F5344CB8AC3E}">
        <p14:creationId xmlns:p14="http://schemas.microsoft.com/office/powerpoint/2010/main" val="236055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93184" y="571808"/>
            <a:ext cx="5043641" cy="5702940"/>
          </a:xfrm>
          <a:prstGeom prst="rect">
            <a:avLst/>
          </a:prstGeom>
        </p:spPr>
      </p:pic>
      <p:sp>
        <p:nvSpPr>
          <p:cNvPr id="3" name="Title 2"/>
          <p:cNvSpPr>
            <a:spLocks noGrp="1"/>
          </p:cNvSpPr>
          <p:nvPr>
            <p:ph type="title"/>
          </p:nvPr>
        </p:nvSpPr>
        <p:spPr/>
        <p:txBody>
          <a:bodyPr/>
          <a:lstStyle/>
          <a:p>
            <a:r>
              <a:rPr lang="en-US" dirty="0" smtClean="0"/>
              <a:t>Why We Need Spatial Data</a:t>
            </a:r>
            <a:endParaRPr lang="en-US" dirty="0"/>
          </a:p>
        </p:txBody>
      </p:sp>
    </p:spTree>
    <p:extLst>
      <p:ext uri="{BB962C8B-B14F-4D97-AF65-F5344CB8AC3E}">
        <p14:creationId xmlns:p14="http://schemas.microsoft.com/office/powerpoint/2010/main" val="181637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Spatial Data?</a:t>
            </a:r>
            <a:endParaRPr lang="en-US" dirty="0"/>
          </a:p>
        </p:txBody>
      </p:sp>
      <p:sp>
        <p:nvSpPr>
          <p:cNvPr id="8" name="Content Placeholder 7"/>
          <p:cNvSpPr>
            <a:spLocks noGrp="1"/>
          </p:cNvSpPr>
          <p:nvPr>
            <p:ph idx="1"/>
          </p:nvPr>
        </p:nvSpPr>
        <p:spPr/>
        <p:txBody>
          <a:bodyPr/>
          <a:lstStyle/>
          <a:p>
            <a:pPr marL="0" indent="0">
              <a:buNone/>
            </a:pPr>
            <a:r>
              <a:rPr lang="en-US" dirty="0" smtClean="0"/>
              <a:t>Spatial data are either discrete locations (roads, countries, oceans) or continuous fields (elevation, air quality, land type). They are represented in 2 ways</a:t>
            </a:r>
          </a:p>
          <a:p>
            <a:pPr marL="514350" indent="-514350">
              <a:buFont typeface="+mj-lt"/>
              <a:buAutoNum type="arabicPeriod"/>
            </a:pPr>
            <a:r>
              <a:rPr lang="en-US" dirty="0" smtClean="0"/>
              <a:t>Vector Data – points, lines and polygons composed by coordinate pairs</a:t>
            </a:r>
          </a:p>
          <a:p>
            <a:pPr marL="514350" indent="-514350">
              <a:buFont typeface="+mj-lt"/>
              <a:buAutoNum type="arabicPeriod"/>
            </a:pPr>
            <a:r>
              <a:rPr lang="en-US" dirty="0" smtClean="0"/>
              <a:t>Raster Data – represents continuous variables by dividing the world into grids/pixels, with each pixel representing an average value for the area it covers</a:t>
            </a:r>
            <a:endParaRPr lang="en-US" dirty="0"/>
          </a:p>
        </p:txBody>
      </p:sp>
    </p:spTree>
    <p:extLst>
      <p:ext uri="{BB962C8B-B14F-4D97-AF65-F5344CB8AC3E}">
        <p14:creationId xmlns:p14="http://schemas.microsoft.com/office/powerpoint/2010/main" val="13625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 Reference System	</a:t>
            </a:r>
            <a:endParaRPr lang="en-US" dirty="0"/>
          </a:p>
        </p:txBody>
      </p:sp>
      <p:sp>
        <p:nvSpPr>
          <p:cNvPr id="3" name="Content Placeholder 2"/>
          <p:cNvSpPr>
            <a:spLocks noGrp="1"/>
          </p:cNvSpPr>
          <p:nvPr>
            <p:ph idx="1"/>
          </p:nvPr>
        </p:nvSpPr>
        <p:spPr/>
        <p:txBody>
          <a:bodyPr/>
          <a:lstStyle/>
          <a:p>
            <a:pPr marL="0" indent="0">
              <a:buNone/>
            </a:pPr>
            <a:r>
              <a:rPr lang="en-US" dirty="0" smtClean="0"/>
              <a:t>To represent the location and shape of an object you need 2 pieces of information:</a:t>
            </a:r>
          </a:p>
          <a:p>
            <a:pPr marL="514350" indent="-514350">
              <a:buAutoNum type="arabicPeriod"/>
            </a:pPr>
            <a:r>
              <a:rPr lang="en-US" dirty="0" smtClean="0"/>
              <a:t>Coordinates</a:t>
            </a:r>
          </a:p>
          <a:p>
            <a:pPr marL="514350" indent="-514350">
              <a:buAutoNum type="arabicPeriod"/>
            </a:pPr>
            <a:r>
              <a:rPr lang="en-US" dirty="0" smtClean="0"/>
              <a:t>Reference system for how the coordinates relate to the shape of the Earth. </a:t>
            </a:r>
            <a:endParaRPr lang="en-US" dirty="0"/>
          </a:p>
          <a:p>
            <a:pPr marL="0" indent="0">
              <a:buNone/>
            </a:pPr>
            <a:r>
              <a:rPr lang="en-US" dirty="0" smtClean="0"/>
              <a:t>Coordinate Reference system (CRS): a geometric model of the shape of the Earth, which identifies the origin and orientation of the coordinate axes on the ellipsoid and the units of measurement. </a:t>
            </a:r>
            <a:endParaRPr lang="en-US" dirty="0"/>
          </a:p>
        </p:txBody>
      </p:sp>
    </p:spTree>
    <p:extLst>
      <p:ext uri="{BB962C8B-B14F-4D97-AF65-F5344CB8AC3E}">
        <p14:creationId xmlns:p14="http://schemas.microsoft.com/office/powerpoint/2010/main" val="148346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Data in R</a:t>
            </a:r>
            <a:endParaRPr lang="en-US" dirty="0"/>
          </a:p>
        </p:txBody>
      </p:sp>
      <p:sp>
        <p:nvSpPr>
          <p:cNvPr id="3" name="Content Placeholder 2"/>
          <p:cNvSpPr>
            <a:spLocks noGrp="1"/>
          </p:cNvSpPr>
          <p:nvPr>
            <p:ph type="body" idx="1"/>
          </p:nvPr>
        </p:nvSpPr>
        <p:spPr/>
        <p:txBody>
          <a:bodyPr>
            <a:normAutofit/>
          </a:bodyPr>
          <a:lstStyle/>
          <a:p>
            <a:r>
              <a:rPr lang="en-US" dirty="0" err="1"/>
              <a:t>s</a:t>
            </a:r>
            <a:r>
              <a:rPr lang="en-US" dirty="0" err="1" smtClean="0"/>
              <a:t>p</a:t>
            </a:r>
            <a:r>
              <a:rPr lang="en-US" dirty="0" smtClean="0"/>
              <a:t> (spatial polygons)</a:t>
            </a:r>
            <a:endParaRPr lang="en-US" dirty="0"/>
          </a:p>
        </p:txBody>
      </p:sp>
      <p:sp>
        <p:nvSpPr>
          <p:cNvPr id="4" name="Content Placeholder 3"/>
          <p:cNvSpPr>
            <a:spLocks noGrp="1"/>
          </p:cNvSpPr>
          <p:nvPr>
            <p:ph sz="half" idx="2"/>
          </p:nvPr>
        </p:nvSpPr>
        <p:spPr/>
        <p:txBody>
          <a:bodyPr/>
          <a:lstStyle/>
          <a:p>
            <a:pPr marL="0" indent="0">
              <a:buNone/>
            </a:pPr>
            <a:r>
              <a:rPr lang="en-US" dirty="0" smtClean="0"/>
              <a:t>defines</a:t>
            </a:r>
            <a:r>
              <a:rPr lang="en-US" i="1" dirty="0" smtClean="0"/>
              <a:t> classes</a:t>
            </a:r>
            <a:r>
              <a:rPr lang="en-US" dirty="0" smtClean="0"/>
              <a:t> to represent spatial data. It is an S4 object, where objects store spatial geometries separately from associated attribute data, matching by order</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a:t>s</a:t>
            </a:r>
            <a:r>
              <a:rPr lang="en-US" dirty="0" smtClean="0"/>
              <a:t>f (simple features)</a:t>
            </a:r>
            <a:endParaRPr lang="en-US" dirty="0"/>
          </a:p>
        </p:txBody>
      </p:sp>
      <p:sp>
        <p:nvSpPr>
          <p:cNvPr id="6" name="Content Placeholder 5"/>
          <p:cNvSpPr>
            <a:spLocks noGrp="1"/>
          </p:cNvSpPr>
          <p:nvPr>
            <p:ph sz="quarter" idx="4"/>
          </p:nvPr>
        </p:nvSpPr>
        <p:spPr/>
        <p:txBody>
          <a:bodyPr/>
          <a:lstStyle/>
          <a:p>
            <a:pPr marL="0" indent="0">
              <a:buNone/>
            </a:pPr>
            <a:r>
              <a:rPr lang="en-US" dirty="0" smtClean="0"/>
              <a:t>stored as a native R </a:t>
            </a:r>
            <a:r>
              <a:rPr lang="en-US" dirty="0" err="1" smtClean="0"/>
              <a:t>dataframe</a:t>
            </a:r>
            <a:r>
              <a:rPr lang="en-US" dirty="0" smtClean="0"/>
              <a:t>, where the geometries are in a list-column. It implements the “simple features standard” that is also used in </a:t>
            </a:r>
            <a:r>
              <a:rPr lang="en-US" dirty="0" err="1" smtClean="0"/>
              <a:t>PostGIS</a:t>
            </a:r>
            <a:r>
              <a:rPr lang="en-US" dirty="0" smtClean="0"/>
              <a:t>, </a:t>
            </a:r>
            <a:r>
              <a:rPr lang="en-US" dirty="0" err="1" smtClean="0"/>
              <a:t>GeoJSON</a:t>
            </a:r>
            <a:r>
              <a:rPr lang="en-US" dirty="0" smtClean="0"/>
              <a:t>, and ArcGIS, while </a:t>
            </a:r>
            <a:r>
              <a:rPr lang="en-US" dirty="0" err="1" smtClean="0"/>
              <a:t>sp</a:t>
            </a:r>
            <a:r>
              <a:rPr lang="en-US" dirty="0" smtClean="0"/>
              <a:t> predates industry standards</a:t>
            </a:r>
          </a:p>
          <a:p>
            <a:endParaRPr lang="en-US" dirty="0"/>
          </a:p>
        </p:txBody>
      </p:sp>
    </p:spTree>
    <p:extLst>
      <p:ext uri="{BB962C8B-B14F-4D97-AF65-F5344CB8AC3E}">
        <p14:creationId xmlns:p14="http://schemas.microsoft.com/office/powerpoint/2010/main" val="28372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76300" y="2232025"/>
            <a:ext cx="10515600" cy="1325563"/>
          </a:xfrm>
        </p:spPr>
        <p:txBody>
          <a:bodyPr/>
          <a:lstStyle/>
          <a:p>
            <a:pPr algn="ctr"/>
            <a:r>
              <a:rPr lang="en-US" dirty="0" smtClean="0"/>
              <a:t>Objects in the spatial features package</a:t>
            </a:r>
            <a:endParaRPr lang="en-US" dirty="0"/>
          </a:p>
        </p:txBody>
      </p:sp>
    </p:spTree>
    <p:extLst>
      <p:ext uri="{BB962C8B-B14F-4D97-AF65-F5344CB8AC3E}">
        <p14:creationId xmlns:p14="http://schemas.microsoft.com/office/powerpoint/2010/main" val="286000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sfg</a:t>
            </a:r>
            <a:r>
              <a:rPr lang="en-US" dirty="0" smtClean="0"/>
              <a:t>: geometry</a:t>
            </a:r>
            <a:endParaRPr lang="en-US" dirty="0"/>
          </a:p>
        </p:txBody>
      </p:sp>
      <p:sp>
        <p:nvSpPr>
          <p:cNvPr id="8" name="Content Placeholder 7"/>
          <p:cNvSpPr>
            <a:spLocks noGrp="1"/>
          </p:cNvSpPr>
          <p:nvPr>
            <p:ph idx="1"/>
          </p:nvPr>
        </p:nvSpPr>
        <p:spPr>
          <a:xfrm>
            <a:off x="838200" y="1476375"/>
            <a:ext cx="10515600" cy="4700588"/>
          </a:xfrm>
        </p:spPr>
        <p:txBody>
          <a:bodyPr>
            <a:normAutofit/>
          </a:bodyPr>
          <a:lstStyle/>
          <a:p>
            <a:endParaRPr lang="en-US" dirty="0" smtClean="0"/>
          </a:p>
          <a:p>
            <a:r>
              <a:rPr lang="en-US" dirty="0" smtClean="0"/>
              <a:t>geometry of a single feature</a:t>
            </a:r>
          </a:p>
          <a:p>
            <a:r>
              <a:rPr lang="en-US" dirty="0" smtClean="0"/>
              <a:t>vector, matrix, or list of matrices of coordinates with defined dimension and type of geometry</a:t>
            </a:r>
          </a:p>
          <a:p>
            <a:r>
              <a:rPr lang="en-US" dirty="0" smtClean="0"/>
              <a:t>seven main geometry types</a:t>
            </a:r>
          </a:p>
        </p:txBody>
      </p:sp>
    </p:spTree>
    <p:extLst>
      <p:ext uri="{BB962C8B-B14F-4D97-AF65-F5344CB8AC3E}">
        <p14:creationId xmlns:p14="http://schemas.microsoft.com/office/powerpoint/2010/main" val="132909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sfc</a:t>
            </a:r>
            <a:r>
              <a:rPr lang="en-US" dirty="0" smtClean="0"/>
              <a:t>: geospatial geometry</a:t>
            </a:r>
            <a:endParaRPr lang="en-US" dirty="0"/>
          </a:p>
        </p:txBody>
      </p:sp>
      <p:sp>
        <p:nvSpPr>
          <p:cNvPr id="3" name="Content Placeholder 2"/>
          <p:cNvSpPr>
            <a:spLocks noGrp="1"/>
          </p:cNvSpPr>
          <p:nvPr>
            <p:ph idx="1"/>
          </p:nvPr>
        </p:nvSpPr>
        <p:spPr/>
        <p:txBody>
          <a:bodyPr/>
          <a:lstStyle/>
          <a:p>
            <a:r>
              <a:rPr lang="en-US" dirty="0" smtClean="0"/>
              <a:t>list of </a:t>
            </a:r>
            <a:r>
              <a:rPr lang="en-US" dirty="0" err="1" smtClean="0"/>
              <a:t>sfg</a:t>
            </a:r>
            <a:r>
              <a:rPr lang="en-US" dirty="0" smtClean="0"/>
              <a:t> objects</a:t>
            </a:r>
          </a:p>
          <a:p>
            <a:r>
              <a:rPr lang="en-US" dirty="0" smtClean="0"/>
              <a:t>coordinate reference system through </a:t>
            </a:r>
            <a:r>
              <a:rPr lang="en-US" dirty="0" err="1" smtClean="0"/>
              <a:t>crs</a:t>
            </a:r>
            <a:r>
              <a:rPr lang="en-US" dirty="0" smtClean="0"/>
              <a:t> attribute</a:t>
            </a:r>
          </a:p>
          <a:p>
            <a:r>
              <a:rPr lang="en-US" dirty="0" smtClean="0"/>
              <a:t>seven subclasses based on geometries</a:t>
            </a:r>
          </a:p>
        </p:txBody>
      </p:sp>
    </p:spTree>
    <p:extLst>
      <p:ext uri="{BB962C8B-B14F-4D97-AF65-F5344CB8AC3E}">
        <p14:creationId xmlns:p14="http://schemas.microsoft.com/office/powerpoint/2010/main" val="157692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sf: geospatial geometry with attributes</a:t>
            </a:r>
            <a:endParaRPr lang="en-US" dirty="0"/>
          </a:p>
        </p:txBody>
      </p:sp>
      <p:sp>
        <p:nvSpPr>
          <p:cNvPr id="3" name="Content Placeholder 2"/>
          <p:cNvSpPr>
            <a:spLocks noGrp="1"/>
          </p:cNvSpPr>
          <p:nvPr>
            <p:ph idx="1"/>
          </p:nvPr>
        </p:nvSpPr>
        <p:spPr/>
        <p:txBody>
          <a:bodyPr/>
          <a:lstStyle/>
          <a:p>
            <a:r>
              <a:rPr lang="en-US" dirty="0" smtClean="0"/>
              <a:t>data frame housing attributes</a:t>
            </a:r>
          </a:p>
          <a:p>
            <a:r>
              <a:rPr lang="en-US" dirty="0" smtClean="0"/>
              <a:t> geometry column of class </a:t>
            </a:r>
            <a:r>
              <a:rPr lang="en-US" dirty="0" err="1" smtClean="0"/>
              <a:t>sfc</a:t>
            </a:r>
            <a:endParaRPr lang="en-US" dirty="0" smtClean="0"/>
          </a:p>
          <a:p>
            <a:endParaRPr lang="en-US" dirty="0" smtClean="0"/>
          </a:p>
          <a:p>
            <a:endParaRPr lang="en-US" dirty="0"/>
          </a:p>
        </p:txBody>
      </p:sp>
    </p:spTree>
    <p:extLst>
      <p:ext uri="{BB962C8B-B14F-4D97-AF65-F5344CB8AC3E}">
        <p14:creationId xmlns:p14="http://schemas.microsoft.com/office/powerpoint/2010/main" val="139551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388</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Spatial Data in R</vt:lpstr>
      <vt:lpstr>Why We Need Spatial Data</vt:lpstr>
      <vt:lpstr>What is Spatial Data?</vt:lpstr>
      <vt:lpstr>Coordinate Reference System </vt:lpstr>
      <vt:lpstr>Vector Data in R</vt:lpstr>
      <vt:lpstr>Objects in the spatial features package</vt:lpstr>
      <vt:lpstr>sfg: geometry</vt:lpstr>
      <vt:lpstr>sfc: geospatial geometry</vt:lpstr>
      <vt:lpstr>sf: geospatial geometry with attributes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Data in R</dc:title>
  <dc:creator>Yixin Sun</dc:creator>
  <cp:lastModifiedBy>Yixin Sun</cp:lastModifiedBy>
  <cp:revision>14</cp:revision>
  <dcterms:created xsi:type="dcterms:W3CDTF">2018-08-08T16:15:20Z</dcterms:created>
  <dcterms:modified xsi:type="dcterms:W3CDTF">2018-08-09T15:30:46Z</dcterms:modified>
</cp:coreProperties>
</file>