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jpg"/><Relationship Id="rId4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jpg"/><Relationship Id="rId4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jpg"/><Relationship Id="rId4" Type="http://schemas.openxmlformats.org/officeDocument/2006/relationships/image" Target="../media/image0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jpg"/><Relationship Id="rId4" Type="http://schemas.openxmlformats.org/officeDocument/2006/relationships/image" Target="../media/image0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Relationship Id="rId4" Type="http://schemas.openxmlformats.org/officeDocument/2006/relationships/image" Target="../media/image08.png"/><Relationship Id="rId5" Type="http://schemas.openxmlformats.org/officeDocument/2006/relationships/image" Target="../media/image0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Relationship Id="rId4" Type="http://schemas.openxmlformats.org/officeDocument/2006/relationships/image" Target="../media/image0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Hortons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Live subtitles headset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473225" y="1365300"/>
            <a:ext cx="3981600" cy="1135200"/>
          </a:xfrm>
          <a:prstGeom prst="roundRect">
            <a:avLst>
              <a:gd fmla="val 2758" name="adj"/>
            </a:avLst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976029" y="1746020"/>
            <a:ext cx="2928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Direction Sensors On!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604" y="1859120"/>
            <a:ext cx="189074" cy="18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8362275" y="224550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10800000">
            <a:off x="130500" y="216955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8362275" y="224550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10800000">
            <a:off x="130500" y="216955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956925" y="3686350"/>
            <a:ext cx="7122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Your device is all set.  John starts talking on your right.</a:t>
            </a:r>
            <a:br>
              <a:rPr lang="en-GB"/>
            </a:br>
            <a:r>
              <a:rPr lang="en-GB"/>
              <a:t>(Click to move on and face John)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19625"/>
            <a:ext cx="9144002" cy="539362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8362275" y="224550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10800000">
            <a:off x="130500" y="216955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-119625"/>
            <a:ext cx="9144002" cy="539362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8362275" y="224550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10800000">
            <a:off x="130500" y="216955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2" name="Shape 152"/>
          <p:cNvGrpSpPr/>
          <p:nvPr/>
        </p:nvGrpSpPr>
        <p:grpSpPr>
          <a:xfrm>
            <a:off x="1489850" y="2000887"/>
            <a:ext cx="1152600" cy="1152600"/>
            <a:chOff x="2501075" y="1995450"/>
            <a:chExt cx="1152600" cy="1152600"/>
          </a:xfrm>
        </p:grpSpPr>
        <p:sp>
          <p:nvSpPr>
            <p:cNvPr id="153" name="Shape 153"/>
            <p:cNvSpPr/>
            <p:nvPr/>
          </p:nvSpPr>
          <p:spPr>
            <a:xfrm>
              <a:off x="2501075" y="1995450"/>
              <a:ext cx="1152600" cy="1152600"/>
            </a:xfrm>
            <a:prstGeom prst="flowChartConnector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751125" y="2245500"/>
              <a:ext cx="652500" cy="652500"/>
            </a:xfrm>
            <a:prstGeom prst="flowChartConnector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Shape 155"/>
            <p:cNvCxnSpPr>
              <a:stCxn id="153" idx="0"/>
              <a:endCxn id="153" idx="4"/>
            </p:cNvCxnSpPr>
            <p:nvPr/>
          </p:nvCxnSpPr>
          <p:spPr>
            <a:xfrm>
              <a:off x="3077375" y="1995450"/>
              <a:ext cx="0" cy="11526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6" name="Shape 156"/>
            <p:cNvCxnSpPr>
              <a:stCxn id="153" idx="6"/>
              <a:endCxn id="153" idx="2"/>
            </p:cNvCxnSpPr>
            <p:nvPr/>
          </p:nvCxnSpPr>
          <p:spPr>
            <a:xfrm rot="10800000">
              <a:off x="2501075" y="2571750"/>
              <a:ext cx="1152600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57" name="Shape 157"/>
          <p:cNvSpPr txBox="1"/>
          <p:nvPr/>
        </p:nvSpPr>
        <p:spPr>
          <a:xfrm>
            <a:off x="4957500" y="-43425"/>
            <a:ext cx="4110300" cy="95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This person is talking.  Follow conversation?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551125"/>
            <a:ext cx="70294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3207050" y="3101750"/>
            <a:ext cx="203700" cy="210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-125" y="457200"/>
            <a:ext cx="9144000" cy="101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To </a:t>
            </a:r>
            <a:r>
              <a:rPr b="1" lang="en-GB" sz="2400"/>
              <a:t>follow</a:t>
            </a:r>
            <a:r>
              <a:rPr lang="en-GB" sz="2400"/>
              <a:t> the conversation, </a:t>
            </a:r>
            <a:r>
              <a:rPr b="1" lang="en-GB" sz="2400"/>
              <a:t>hold </a:t>
            </a:r>
            <a:r>
              <a:rPr lang="en-GB" sz="2400"/>
              <a:t>the </a:t>
            </a:r>
            <a:r>
              <a:rPr lang="en-GB" sz="2400">
                <a:solidFill>
                  <a:srgbClr val="999999"/>
                </a:solidFill>
              </a:rPr>
              <a:t>grey button</a:t>
            </a:r>
            <a:r>
              <a:rPr lang="en-GB" sz="2400"/>
              <a:t> on the top until a notification appears on screen.</a:t>
            </a:r>
            <a:br>
              <a:rPr lang="en-GB" sz="2400"/>
            </a:br>
          </a:p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To </a:t>
            </a:r>
            <a:r>
              <a:rPr b="1" lang="en-GB" sz="2400"/>
              <a:t>ignore</a:t>
            </a:r>
            <a:r>
              <a:rPr lang="en-GB" sz="2400"/>
              <a:t> the conversation, </a:t>
            </a:r>
            <a:r>
              <a:rPr b="1" lang="en-GB" sz="2400"/>
              <a:t>tap</a:t>
            </a:r>
            <a:r>
              <a:rPr lang="en-GB" sz="2400"/>
              <a:t> the grey button.</a:t>
            </a:r>
          </a:p>
        </p:txBody>
      </p:sp>
      <p:sp>
        <p:nvSpPr>
          <p:cNvPr id="165" name="Shape 165"/>
          <p:cNvSpPr/>
          <p:nvPr/>
        </p:nvSpPr>
        <p:spPr>
          <a:xfrm rot="-662699">
            <a:off x="2845587" y="3197447"/>
            <a:ext cx="203570" cy="20357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rot="-999340">
            <a:off x="2213208" y="3055190"/>
            <a:ext cx="415533" cy="9557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-125" y="4745925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-GB"/>
              <a:t>For prototype demonstration purposes, click the relevant action above the button.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142725" y="2763000"/>
            <a:ext cx="5565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200">
                <a:solidFill>
                  <a:srgbClr val="00FF00"/>
                </a:solidFill>
              </a:rPr>
              <a:t>Hold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185775" y="2439375"/>
            <a:ext cx="4704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0000"/>
                </a:solidFill>
              </a:rPr>
              <a:t>Tap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-775200" y="2409375"/>
            <a:ext cx="6033899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-119625"/>
            <a:ext cx="9144002" cy="539362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8362275" y="224550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 rot="10800000">
            <a:off x="130500" y="216955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957500" y="-43425"/>
            <a:ext cx="4110300" cy="95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Following!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349" y="1955437"/>
            <a:ext cx="1230899" cy="12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19625"/>
            <a:ext cx="9144002" cy="539362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8362275" y="224550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10800000">
            <a:off x="130500" y="216955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042325" y="102200"/>
            <a:ext cx="2956800" cy="1267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1061500" y="102200"/>
            <a:ext cx="29568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/>
              <a:t>In this newspaper, but I think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/>
              <a:t>that the relevant point of the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/>
              <a:t>article for our business is that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19625"/>
            <a:ext cx="9144002" cy="539362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8362275" y="224550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 rot="10800000">
            <a:off x="130500" y="2169550"/>
            <a:ext cx="598200" cy="6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017725"/>
            <a:ext cx="70294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3207050" y="2568350"/>
            <a:ext cx="203700" cy="210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You have powered off the device.</a:t>
            </a:r>
          </a:p>
        </p:txBody>
      </p:sp>
      <p:sp>
        <p:nvSpPr>
          <p:cNvPr id="203" name="Shape 203"/>
          <p:cNvSpPr/>
          <p:nvPr/>
        </p:nvSpPr>
        <p:spPr>
          <a:xfrm rot="-662699">
            <a:off x="2845587" y="2664047"/>
            <a:ext cx="203570" cy="20357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 rot="-999340">
            <a:off x="2213208" y="2521790"/>
            <a:ext cx="415533" cy="9557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82350" y="77460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40020">
            <a:off x="5007169" y="2442182"/>
            <a:ext cx="3369387" cy="141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38486">
            <a:off x="5924059" y="2460887"/>
            <a:ext cx="5006055" cy="365854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0" y="4172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/>
              <a:t>Put on the glasses. </a:t>
            </a:r>
            <a:br>
              <a:rPr lang="en-GB" sz="2400"/>
            </a:br>
            <a:r>
              <a:rPr i="1" lang="en-GB" sz="1800"/>
              <a:t>For the purposes of the prototype demonstration, click.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3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017725"/>
            <a:ext cx="70294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3207050" y="2568350"/>
            <a:ext cx="203700" cy="210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You have turned off the direction sensors.</a:t>
            </a:r>
          </a:p>
        </p:txBody>
      </p:sp>
      <p:sp>
        <p:nvSpPr>
          <p:cNvPr id="212" name="Shape 212"/>
          <p:cNvSpPr/>
          <p:nvPr/>
        </p:nvSpPr>
        <p:spPr>
          <a:xfrm rot="-662699">
            <a:off x="2845587" y="2664047"/>
            <a:ext cx="203570" cy="20357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rot="-999340">
            <a:off x="2213208" y="2521790"/>
            <a:ext cx="415533" cy="9557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017725"/>
            <a:ext cx="70294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3207050" y="2568350"/>
            <a:ext cx="203700" cy="210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Hitting this button has no effect without a conversation prompt.</a:t>
            </a:r>
          </a:p>
        </p:txBody>
      </p:sp>
      <p:sp>
        <p:nvSpPr>
          <p:cNvPr id="221" name="Shape 221"/>
          <p:cNvSpPr/>
          <p:nvPr/>
        </p:nvSpPr>
        <p:spPr>
          <a:xfrm rot="-662699">
            <a:off x="2845587" y="2664047"/>
            <a:ext cx="203570" cy="20357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 rot="-999340">
            <a:off x="2213208" y="2521790"/>
            <a:ext cx="415533" cy="9557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Press the </a:t>
            </a:r>
            <a:r>
              <a:rPr lang="en-GB" sz="2400">
                <a:solidFill>
                  <a:srgbClr val="FF0000"/>
                </a:solidFill>
              </a:rPr>
              <a:t>red, circle button</a:t>
            </a:r>
            <a:r>
              <a:rPr lang="en-GB" sz="2400"/>
              <a:t> to turn on the glasses.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017725"/>
            <a:ext cx="70294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3207050" y="2568350"/>
            <a:ext cx="203700" cy="210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-662699">
            <a:off x="2845587" y="2664047"/>
            <a:ext cx="203570" cy="20357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-999340">
            <a:off x="2213208" y="2521790"/>
            <a:ext cx="415533" cy="9557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2473225" y="1365300"/>
            <a:ext cx="3981600" cy="1135200"/>
          </a:xfrm>
          <a:prstGeom prst="roundRect">
            <a:avLst>
              <a:gd fmla="val 2758" name="adj"/>
            </a:avLst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043975" y="1582950"/>
            <a:ext cx="2928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Calibrating Microphone...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223" y="1667725"/>
            <a:ext cx="137375" cy="2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300" y="1980250"/>
            <a:ext cx="320475" cy="3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04" y="1859120"/>
            <a:ext cx="189074" cy="1890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2408350" y="1482025"/>
            <a:ext cx="3981600" cy="1135200"/>
          </a:xfrm>
          <a:prstGeom prst="roundRect">
            <a:avLst>
              <a:gd fmla="val 2758" name="adj"/>
            </a:avLst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878729" y="1746020"/>
            <a:ext cx="2928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Device is ready!</a:t>
            </a:r>
            <a:br>
              <a:rPr lang="en-GB"/>
            </a:br>
            <a:r>
              <a:rPr lang="en-GB">
                <a:solidFill>
                  <a:schemeClr val="dk1"/>
                </a:solidFill>
              </a:rPr>
              <a:t>Hold the blue button to begin.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804" y="1859120"/>
            <a:ext cx="189074" cy="1890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3117075" y="609700"/>
            <a:ext cx="2451600" cy="279000"/>
          </a:xfrm>
          <a:prstGeom prst="roundRect">
            <a:avLst>
              <a:gd fmla="val 2758" name="adj"/>
            </a:avLst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Sync for additional features.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473225" y="1365300"/>
            <a:ext cx="3981600" cy="1135200"/>
          </a:xfrm>
          <a:prstGeom prst="roundRect">
            <a:avLst>
              <a:gd fmla="val 2758" name="adj"/>
            </a:avLst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2930629" y="1603707"/>
            <a:ext cx="2928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Device is synced!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Hold the blue button to begin.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104" y="1709945"/>
            <a:ext cx="189074" cy="18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017725"/>
            <a:ext cx="70294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3207050" y="2568350"/>
            <a:ext cx="203700" cy="210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Hold the </a:t>
            </a:r>
            <a:r>
              <a:rPr lang="en-GB" sz="2400">
                <a:solidFill>
                  <a:srgbClr val="0000FF"/>
                </a:solidFill>
              </a:rPr>
              <a:t>blue, square button</a:t>
            </a:r>
            <a:r>
              <a:rPr lang="en-GB" sz="2400"/>
              <a:t> to turn on the direction indicators.</a:t>
            </a:r>
          </a:p>
        </p:txBody>
      </p:sp>
      <p:sp>
        <p:nvSpPr>
          <p:cNvPr id="108" name="Shape 108"/>
          <p:cNvSpPr/>
          <p:nvPr/>
        </p:nvSpPr>
        <p:spPr>
          <a:xfrm rot="-999340">
            <a:off x="2213208" y="2521790"/>
            <a:ext cx="415533" cy="9557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-662699">
            <a:off x="2845587" y="2664047"/>
            <a:ext cx="203570" cy="20357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473225" y="1294025"/>
            <a:ext cx="3981600" cy="1435500"/>
          </a:xfrm>
          <a:prstGeom prst="roundRect">
            <a:avLst>
              <a:gd fmla="val 2758" name="adj"/>
            </a:avLst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300" y="1980250"/>
            <a:ext cx="320475" cy="3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043975" y="1582950"/>
            <a:ext cx="2928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Calibrating Direction Sensors...</a:t>
            </a:r>
          </a:p>
        </p:txBody>
      </p:sp>
      <p:sp>
        <p:nvSpPr>
          <p:cNvPr id="117" name="Shape 117"/>
          <p:cNvSpPr/>
          <p:nvPr/>
        </p:nvSpPr>
        <p:spPr>
          <a:xfrm>
            <a:off x="2968125" y="1700475"/>
            <a:ext cx="270600" cy="177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