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3" r:id="rId4"/>
    <p:sldId id="264" r:id="rId5"/>
    <p:sldId id="280" r:id="rId6"/>
    <p:sldId id="265" r:id="rId7"/>
    <p:sldId id="278" r:id="rId8"/>
    <p:sldId id="267" r:id="rId9"/>
    <p:sldId id="275" r:id="rId10"/>
    <p:sldId id="268" r:id="rId11"/>
    <p:sldId id="279" r:id="rId12"/>
    <p:sldId id="271" r:id="rId13"/>
    <p:sldId id="273" r:id="rId14"/>
    <p:sldId id="274" r:id="rId15"/>
    <p:sldId id="262" r:id="rId16"/>
  </p:sldIdLst>
  <p:sldSz cx="12192000" cy="6858000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nGFjudcek8244iuEr6mpOwXK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A8E8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599"/>
            <a:ext cx="2945659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raining with noise and the accuracy result</a:t>
            </a:r>
            <a:r>
              <a:rPr lang="zh-TW" altLang="en-US" dirty="0"/>
              <a:t> </a:t>
            </a:r>
            <a:r>
              <a:rPr lang="en-US" altLang="zh-TW" dirty="0"/>
              <a:t>(5000</a:t>
            </a:r>
            <a:r>
              <a:rPr lang="zh-TW" altLang="en-US" dirty="0"/>
              <a:t> </a:t>
            </a:r>
            <a:r>
              <a:rPr lang="en-US" altLang="zh-TW" dirty="0"/>
              <a:t>episodes)</a:t>
            </a:r>
            <a:r>
              <a:rPr lang="zh-TW" altLang="en-US" dirty="0"/>
              <a:t> </a:t>
            </a:r>
            <a:r>
              <a:rPr lang="en-US" altLang="zh-TW" dirty="0"/>
              <a:t>weight*</a:t>
            </a:r>
            <a:r>
              <a:rPr lang="en-US" altLang="zh-TW" dirty="0" err="1"/>
              <a:t>randn</a:t>
            </a:r>
            <a:r>
              <a:rPr lang="en-US" altLang="zh-TW" dirty="0"/>
              <a:t> train</a:t>
            </a:r>
            <a:r>
              <a:rPr lang="zh-TW" altLang="en-US" dirty="0"/>
              <a:t>出來的結果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85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raining with noise and the accuracy result</a:t>
            </a:r>
            <a:r>
              <a:rPr lang="zh-TW" altLang="en-US" dirty="0"/>
              <a:t> </a:t>
            </a:r>
            <a:r>
              <a:rPr lang="en-US" altLang="zh-TW" dirty="0"/>
              <a:t>(5000</a:t>
            </a:r>
            <a:r>
              <a:rPr lang="zh-TW" altLang="en-US" dirty="0"/>
              <a:t> </a:t>
            </a:r>
            <a:r>
              <a:rPr lang="en-US" altLang="zh-TW" dirty="0"/>
              <a:t>episodes)</a:t>
            </a:r>
            <a:r>
              <a:rPr lang="zh-TW" altLang="en-US" dirty="0"/>
              <a:t> </a:t>
            </a:r>
            <a:r>
              <a:rPr lang="en-US" altLang="zh-TW" dirty="0"/>
              <a:t>weight*</a:t>
            </a:r>
            <a:r>
              <a:rPr lang="en-US" altLang="zh-TW" dirty="0" err="1"/>
              <a:t>randn</a:t>
            </a:r>
            <a:r>
              <a:rPr lang="en-US" altLang="zh-TW" dirty="0"/>
              <a:t> train</a:t>
            </a:r>
            <a:r>
              <a:rPr lang="zh-TW" altLang="en-US" dirty="0"/>
              <a:t>出來的結果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18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W" dirty="0"/>
              <a:t>onclusion and future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46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加圖做總結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63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W" dirty="0"/>
              <a:t>eproduce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6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學長給我的目標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40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MANN + Controller 的 slide introduction 要寫出來 前半部分析</a:t>
            </a:r>
            <a:r>
              <a:rPr lang="zh-TW" altLang="en-US" dirty="0"/>
              <a:t> 後面針對</a:t>
            </a:r>
            <a:r>
              <a:rPr lang="en-US" altLang="zh-TW" dirty="0"/>
              <a:t>similarity </a:t>
            </a:r>
            <a:r>
              <a:rPr lang="zh-TW" altLang="en-US" dirty="0"/>
              <a:t>做簡化跑實驗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25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TW" dirty="0"/>
              <a:t>etwork architecture (uniform quantization)</a:t>
            </a:r>
            <a:r>
              <a:rPr lang="zh-TW" altLang="en-US" dirty="0"/>
              <a:t> </a:t>
            </a:r>
            <a:r>
              <a:rPr lang="en-US" altLang="zh-TW" dirty="0"/>
              <a:t>8 bits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55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TW" dirty="0"/>
              <a:t>etwork architecture (uniform quantization)</a:t>
            </a:r>
            <a:r>
              <a:rPr lang="zh-TW" altLang="en-US" dirty="0"/>
              <a:t> </a:t>
            </a:r>
            <a:r>
              <a:rPr lang="en-US" altLang="zh-TW" dirty="0"/>
              <a:t>8 bits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75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ccuracy of different noise variance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30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ccuracy of different noise variance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8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W" dirty="0"/>
              <a:t>ntra-class (標註、圖例) 寫更多說明</a:t>
            </a:r>
            <a:r>
              <a:rPr lang="zh-TW" altLang="en-US" dirty="0"/>
              <a:t> 老師要看什麼？！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10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W" dirty="0"/>
              <a:t>ntra-class (標註、圖例) 寫更多說明</a:t>
            </a:r>
            <a:r>
              <a:rPr lang="zh-TW" altLang="en-US" dirty="0"/>
              <a:t> 老師要看什麼？！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56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15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45735" y="26368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831850" y="4114800"/>
            <a:ext cx="1054337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/>
        </p:nvSpPr>
        <p:spPr>
          <a:xfrm>
            <a:off x="5715000" y="6636851"/>
            <a:ext cx="762000" cy="2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NTU GIEE</a:t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13982"/>
          <a:stretch/>
        </p:blipFill>
        <p:spPr>
          <a:xfrm>
            <a:off x="9510053" y="-461957"/>
            <a:ext cx="2435898" cy="12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 descr="A世代前瞻半導體技術專案計畫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8074" y="511449"/>
            <a:ext cx="2614441" cy="81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 descr="National Taiwan University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1" y="6053720"/>
            <a:ext cx="716609" cy="71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 descr="National Central University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9103" y="6058766"/>
            <a:ext cx="838199" cy="71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>
  <p:cSld name="標題及內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7614" y="184050"/>
            <a:ext cx="11100985" cy="10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57615" y="1441038"/>
            <a:ext cx="11100984" cy="511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■"/>
              <a:defRPr/>
            </a:lvl1pPr>
            <a:lvl2pPr marL="914400" lvl="1" indent="-35814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57614" y="184050"/>
            <a:ext cx="11100985" cy="10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57616" y="1441038"/>
            <a:ext cx="11100984" cy="511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97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/>
          <p:nvPr/>
        </p:nvSpPr>
        <p:spPr>
          <a:xfrm>
            <a:off x="10435167" y="6627848"/>
            <a:ext cx="1731433" cy="20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3"/>
          <p:cNvCxnSpPr/>
          <p:nvPr/>
        </p:nvCxnSpPr>
        <p:spPr>
          <a:xfrm>
            <a:off x="505629" y="1259928"/>
            <a:ext cx="1115297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3"/>
          <p:cNvPicPr preferRelativeResize="0"/>
          <p:nvPr/>
        </p:nvPicPr>
        <p:blipFill rotWithShape="1">
          <a:blip r:embed="rId4">
            <a:alphaModFix/>
          </a:blip>
          <a:srcRect b="13982"/>
          <a:stretch/>
        </p:blipFill>
        <p:spPr>
          <a:xfrm>
            <a:off x="9510053" y="-461957"/>
            <a:ext cx="2435898" cy="12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A世代前瞻半導體技術專案計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8074" y="511449"/>
            <a:ext cx="2614441" cy="819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48475" y="2105076"/>
            <a:ext cx="1171973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Memory-augmented Neural Network for Few-shot Learning Application</a:t>
            </a:r>
            <a:endParaRPr sz="3600"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2819400" y="4419600"/>
            <a:ext cx="655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Speaker: </a:t>
            </a:r>
            <a:r>
              <a:rPr lang="en-US" dirty="0" err="1"/>
              <a:t>陳奕瑒</a:t>
            </a:r>
            <a:endParaRPr dirty="0"/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Advisor: Prof. An-</a:t>
            </a:r>
            <a:r>
              <a:rPr lang="en-US" dirty="0" err="1"/>
              <a:t>Yeu</a:t>
            </a:r>
            <a:r>
              <a:rPr lang="en-US" dirty="0"/>
              <a:t> (Andy) Wu, Ric Huang</a:t>
            </a:r>
            <a:endParaRPr dirty="0"/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Date: 2023/05/03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8A84-243E-AAC8-990B-246F1807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2: training with noise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7E27-0C8C-9345-8ECE-6D92144EA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TW" dirty="0"/>
              <a:t>verage accuracy of different noise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Left : training without noise</a:t>
            </a:r>
            <a:endParaRPr lang="en-TW" dirty="0"/>
          </a:p>
          <a:p>
            <a:pPr lvl="1">
              <a:buFont typeface="Wingdings" pitchFamily="2" charset="2"/>
              <a:buChar char="§"/>
            </a:pPr>
            <a:r>
              <a:rPr lang="en-TW" dirty="0"/>
              <a:t>Right : training with standard noise </a:t>
            </a:r>
          </a:p>
          <a:p>
            <a:pPr lvl="1">
              <a:buFont typeface="Wingdings" pitchFamily="2" charset="2"/>
              <a:buChar char="§"/>
            </a:pP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AE2A-13B2-6174-66F7-B280423F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45" y="3186780"/>
            <a:ext cx="4488561" cy="336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486B1-4A02-9CF1-3C09-C17EDD666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94" y="3186779"/>
            <a:ext cx="4488561" cy="33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8A84-243E-AAC8-990B-246F1807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2: training with noise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7E27-0C8C-9345-8ECE-6D92144EA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TW" dirty="0"/>
              <a:t>verage accuracy of different noise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Left : training without noise</a:t>
            </a:r>
            <a:endParaRPr lang="en-TW" dirty="0"/>
          </a:p>
          <a:p>
            <a:pPr lvl="1">
              <a:buFont typeface="Wingdings" pitchFamily="2" charset="2"/>
              <a:buChar char="§"/>
            </a:pPr>
            <a:r>
              <a:rPr lang="en-TW" dirty="0"/>
              <a:t>Right : training with standard noise </a:t>
            </a:r>
          </a:p>
          <a:p>
            <a:pPr lvl="1">
              <a:buFont typeface="Wingdings" pitchFamily="2" charset="2"/>
              <a:buChar char="§"/>
            </a:pP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AE2A-13B2-6174-66F7-B280423F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45" y="3186780"/>
            <a:ext cx="4488561" cy="336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486B1-4A02-9CF1-3C09-C17EDD666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94" y="3186779"/>
            <a:ext cx="4488561" cy="3366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8BE0C-0E5B-4ACC-03DC-84197BC37BC9}"/>
              </a:ext>
            </a:extLst>
          </p:cNvPr>
          <p:cNvSpPr/>
          <p:nvPr/>
        </p:nvSpPr>
        <p:spPr>
          <a:xfrm>
            <a:off x="9706888" y="3062621"/>
            <a:ext cx="1166867" cy="3614737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1554E7-62DF-95BF-8096-7230F0F838DD}"/>
              </a:ext>
            </a:extLst>
          </p:cNvPr>
          <p:cNvSpPr/>
          <p:nvPr/>
        </p:nvSpPr>
        <p:spPr>
          <a:xfrm>
            <a:off x="4639939" y="3062621"/>
            <a:ext cx="1166867" cy="3614737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82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74BF95-1F6F-5375-7573-7BD41883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75" y="2999521"/>
            <a:ext cx="3987803" cy="2990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72FAB-59C1-5D9E-F74D-5C689D90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926" y="3042385"/>
            <a:ext cx="3987801" cy="2990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1316E-B7B7-0721-7610-2A3E811F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2: training with noise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067F-8793-0BDA-3CCA-B985C832E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TW" dirty="0"/>
              <a:t>Intra-class similarity of query memory and key memory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</a:t>
            </a:r>
            <a:r>
              <a:rPr lang="en-TW" dirty="0"/>
              <a:t>eft : training without noise</a:t>
            </a:r>
          </a:p>
          <a:p>
            <a:pPr lvl="1">
              <a:buFont typeface="Wingdings" pitchFamily="2" charset="2"/>
              <a:buChar char="§"/>
            </a:pPr>
            <a:r>
              <a:rPr lang="en-TW" dirty="0"/>
              <a:t>Right : training with standard noise</a:t>
            </a:r>
          </a:p>
          <a:p>
            <a:pPr lvl="1"/>
            <a:endParaRPr lang="en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F4D54-BBB7-1C99-9A81-4873DE917D8D}"/>
              </a:ext>
            </a:extLst>
          </p:cNvPr>
          <p:cNvSpPr/>
          <p:nvPr/>
        </p:nvSpPr>
        <p:spPr>
          <a:xfrm>
            <a:off x="6434275" y="3171398"/>
            <a:ext cx="723764" cy="273282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03B1-470E-B593-CA90-D3FF55EAC953}"/>
              </a:ext>
            </a:extLst>
          </p:cNvPr>
          <p:cNvSpPr/>
          <p:nvPr/>
        </p:nvSpPr>
        <p:spPr>
          <a:xfrm>
            <a:off x="1769923" y="3213835"/>
            <a:ext cx="723764" cy="273282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4C73-9B8F-F927-515F-1F86EC6A47E9}"/>
              </a:ext>
            </a:extLst>
          </p:cNvPr>
          <p:cNvCxnSpPr/>
          <p:nvPr/>
        </p:nvCxnSpPr>
        <p:spPr>
          <a:xfrm flipH="1">
            <a:off x="6806288" y="2784476"/>
            <a:ext cx="327500" cy="2999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F8F93F-642C-3395-84BE-F8035579F5B6}"/>
              </a:ext>
            </a:extLst>
          </p:cNvPr>
          <p:cNvSpPr txBox="1"/>
          <p:nvPr/>
        </p:nvSpPr>
        <p:spPr>
          <a:xfrm>
            <a:off x="7286625" y="2371725"/>
            <a:ext cx="287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There is more similarity difference between target and non-target</a:t>
            </a:r>
          </a:p>
        </p:txBody>
      </p:sp>
    </p:spTree>
    <p:extLst>
      <p:ext uri="{BB962C8B-B14F-4D97-AF65-F5344CB8AC3E}">
        <p14:creationId xmlns:p14="http://schemas.microsoft.com/office/powerpoint/2010/main" val="116080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6413-6C6F-0F8C-3BEE-C833AD88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4208-3CD3-4350-2E59-4B5D440CE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Although the accuracy of model trained with standard noise drops about 4.66% compared to the </a:t>
            </a:r>
            <a:r>
              <a:rPr lang="en-TW" sz="2400" dirty="0"/>
              <a:t>model trained without noise, it remains robustness to different variance of noise.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TW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5C9E3-6DAB-40DB-6450-C187F816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18" y="3547369"/>
            <a:ext cx="4168775" cy="31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67A9-B7C5-8A6B-A690-2650121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E068-209A-A349-2EBC-2E1B940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4949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60F1-3EEB-A87C-2C8C-D9AAF376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072" y="3019041"/>
            <a:ext cx="6621855" cy="1533909"/>
          </a:xfrm>
        </p:spPr>
        <p:txBody>
          <a:bodyPr/>
          <a:lstStyle/>
          <a:p>
            <a:r>
              <a:rPr lang="en-TW" dirty="0"/>
              <a:t>Thanks for your listening !</a:t>
            </a:r>
          </a:p>
        </p:txBody>
      </p:sp>
    </p:spTree>
    <p:extLst>
      <p:ext uri="{BB962C8B-B14F-4D97-AF65-F5344CB8AC3E}">
        <p14:creationId xmlns:p14="http://schemas.microsoft.com/office/powerpoint/2010/main" val="5552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B8F7-A828-56B5-1E44-93513799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Target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2BBF0-CAB5-9266-38A0-56329247B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C</a:t>
            </a:r>
            <a:r>
              <a:rPr lang="en-TW" sz="2400" dirty="0"/>
              <a:t>heck out the noise effect of controller to the accuracy of 5-ways 1-shot application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TW" sz="2400" dirty="0"/>
              <a:t>Simulate In-memory computing non-ideal effect on hardware</a:t>
            </a:r>
          </a:p>
        </p:txBody>
      </p:sp>
    </p:spTree>
    <p:extLst>
      <p:ext uri="{BB962C8B-B14F-4D97-AF65-F5344CB8AC3E}">
        <p14:creationId xmlns:p14="http://schemas.microsoft.com/office/powerpoint/2010/main" val="211977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A5C-FA90-71DF-1BCD-2333484C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Memory-augmented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C1C6-AECC-DB10-B583-AD0498859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</a:t>
            </a:r>
            <a:r>
              <a:rPr lang="en-TW" sz="2400" dirty="0"/>
              <a:t>upport set become a key memory after propagating through controller. </a:t>
            </a:r>
          </a:p>
          <a:p>
            <a:pPr>
              <a:buFont typeface="Wingdings" pitchFamily="2" charset="2"/>
              <a:buChar char="§"/>
            </a:pPr>
            <a:r>
              <a:rPr lang="en-TW" sz="2400" dirty="0"/>
              <a:t>Similarly, the query set become HD vectors and the output is decided after the In-memory searching.    </a:t>
            </a:r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C0EF-93D0-DDBC-90DF-E20E7D3E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15" y="3213810"/>
            <a:ext cx="6021981" cy="333939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057312-8EEB-AF6A-8268-2D4A6200AA42}"/>
              </a:ext>
            </a:extLst>
          </p:cNvPr>
          <p:cNvSpPr/>
          <p:nvPr/>
        </p:nvSpPr>
        <p:spPr>
          <a:xfrm>
            <a:off x="3929063" y="3429000"/>
            <a:ext cx="785812" cy="19431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F70F0F-73B5-6D46-AD21-CE9C3ED2C276}"/>
              </a:ext>
            </a:extLst>
          </p:cNvPr>
          <p:cNvSpPr/>
          <p:nvPr/>
        </p:nvSpPr>
        <p:spPr>
          <a:xfrm rot="16200000">
            <a:off x="5295057" y="4877990"/>
            <a:ext cx="1008956" cy="216931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0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34B8-58F4-1824-9FFA-0BF980BF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Network Architecture of the Controller (1/2)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96BE7F-7C8B-C175-49D7-07353F188A56}"/>
              </a:ext>
            </a:extLst>
          </p:cNvPr>
          <p:cNvSpPr/>
          <p:nvPr/>
        </p:nvSpPr>
        <p:spPr>
          <a:xfrm>
            <a:off x="3900488" y="2185988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CONV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6B589-8990-6AFB-B8AD-3BA66BF1F8B3}"/>
              </a:ext>
            </a:extLst>
          </p:cNvPr>
          <p:cNvSpPr/>
          <p:nvPr/>
        </p:nvSpPr>
        <p:spPr>
          <a:xfrm>
            <a:off x="6482234" y="1479151"/>
            <a:ext cx="2511745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accent1">
                <a:lumMod val="60000"/>
                <a:lumOff val="40000"/>
                <a:alpha val="2762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  <a:alpha val="28000"/>
                  </a:schemeClr>
                </a:solidFill>
              </a:rPr>
              <a:t>8-bits w</a:t>
            </a:r>
            <a:r>
              <a:rPr lang="en-TW" sz="1600" dirty="0">
                <a:solidFill>
                  <a:schemeClr val="accent1">
                    <a:lumMod val="60000"/>
                    <a:lumOff val="40000"/>
                    <a:alpha val="28000"/>
                  </a:schemeClr>
                </a:solidFill>
              </a:rPr>
              <a:t>eight quantization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28A74-1BA8-D946-80C0-1AFA25EFC8F6}"/>
              </a:ext>
            </a:extLst>
          </p:cNvPr>
          <p:cNvSpPr/>
          <p:nvPr/>
        </p:nvSpPr>
        <p:spPr>
          <a:xfrm>
            <a:off x="6643686" y="2468615"/>
            <a:ext cx="2143125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accent1">
                <a:lumMod val="60000"/>
                <a:lumOff val="40000"/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  <a:alpha val="28000"/>
                  </a:schemeClr>
                </a:solidFill>
              </a:rPr>
              <a:t>Noise</a:t>
            </a:r>
            <a:endParaRPr lang="en-TW" sz="1600" dirty="0">
              <a:solidFill>
                <a:schemeClr val="accent1">
                  <a:lumMod val="60000"/>
                  <a:lumOff val="40000"/>
                  <a:alpha val="28000"/>
                </a:schemeClr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5D01A63-33DC-678B-307B-CBC0DF7D0913}"/>
              </a:ext>
            </a:extLst>
          </p:cNvPr>
          <p:cNvSpPr/>
          <p:nvPr/>
        </p:nvSpPr>
        <p:spPr>
          <a:xfrm>
            <a:off x="7692388" y="2063428"/>
            <a:ext cx="45719" cy="600075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60000"/>
                <a:lumOff val="40000"/>
                <a:alpha val="2849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2DF051-7CA6-B0BA-AB16-9DB0AC604B5D}"/>
              </a:ext>
            </a:extLst>
          </p:cNvPr>
          <p:cNvSpPr/>
          <p:nvPr/>
        </p:nvSpPr>
        <p:spPr>
          <a:xfrm>
            <a:off x="3900488" y="2986087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ReLU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5E018CD-E859-A189-CC2D-DCCB4B0A5B2F}"/>
              </a:ext>
            </a:extLst>
          </p:cNvPr>
          <p:cNvSpPr/>
          <p:nvPr/>
        </p:nvSpPr>
        <p:spPr>
          <a:xfrm>
            <a:off x="3900488" y="3768442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8-bits ReLU quantization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B8B87F-405F-36CE-988D-D799EE195468}"/>
              </a:ext>
            </a:extLst>
          </p:cNvPr>
          <p:cNvSpPr/>
          <p:nvPr/>
        </p:nvSpPr>
        <p:spPr>
          <a:xfrm>
            <a:off x="4900612" y="45291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C99708-4386-73C3-0494-49FBD0E2E83B}"/>
              </a:ext>
            </a:extLst>
          </p:cNvPr>
          <p:cNvSpPr/>
          <p:nvPr/>
        </p:nvSpPr>
        <p:spPr>
          <a:xfrm>
            <a:off x="4900612" y="47575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344BD7-1AE5-F7E1-7CA1-540EF413A762}"/>
              </a:ext>
            </a:extLst>
          </p:cNvPr>
          <p:cNvSpPr/>
          <p:nvPr/>
        </p:nvSpPr>
        <p:spPr>
          <a:xfrm>
            <a:off x="4900612" y="498598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20AB2EC-A3CC-0E03-201B-6BB65993DF2F}"/>
              </a:ext>
            </a:extLst>
          </p:cNvPr>
          <p:cNvSpPr/>
          <p:nvPr/>
        </p:nvSpPr>
        <p:spPr>
          <a:xfrm>
            <a:off x="3429000" y="1771650"/>
            <a:ext cx="471488" cy="45862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5C8F91D8-4EC8-833F-0CB7-9BFAB99812E9}"/>
              </a:ext>
            </a:extLst>
          </p:cNvPr>
          <p:cNvSpPr/>
          <p:nvPr/>
        </p:nvSpPr>
        <p:spPr>
          <a:xfrm>
            <a:off x="6096000" y="2085974"/>
            <a:ext cx="45719" cy="3243263"/>
          </a:xfrm>
          <a:prstGeom prst="rightBracke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F2DFF60-9E7B-72A8-AF96-744FE9E6A495}"/>
              </a:ext>
            </a:extLst>
          </p:cNvPr>
          <p:cNvSpPr/>
          <p:nvPr/>
        </p:nvSpPr>
        <p:spPr>
          <a:xfrm>
            <a:off x="3972487" y="5633859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FC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3C61E-7580-A7A5-B2F8-4B4A8551498B}"/>
              </a:ext>
            </a:extLst>
          </p:cNvPr>
          <p:cNvSpPr txBox="1"/>
          <p:nvPr/>
        </p:nvSpPr>
        <p:spPr>
          <a:xfrm>
            <a:off x="6316807" y="3537609"/>
            <a:ext cx="42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191A9-7A9C-61C1-DC4F-018E8EB1B162}"/>
              </a:ext>
            </a:extLst>
          </p:cNvPr>
          <p:cNvSpPr txBox="1"/>
          <p:nvPr/>
        </p:nvSpPr>
        <p:spPr>
          <a:xfrm>
            <a:off x="6786563" y="3458079"/>
            <a:ext cx="50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883CB152-215D-4B29-F857-BF2029EB46A1}"/>
              </a:ext>
            </a:extLst>
          </p:cNvPr>
          <p:cNvSpPr/>
          <p:nvPr/>
        </p:nvSpPr>
        <p:spPr>
          <a:xfrm>
            <a:off x="6369843" y="1771650"/>
            <a:ext cx="45719" cy="1428749"/>
          </a:xfrm>
          <a:prstGeom prst="leftBrace">
            <a:avLst/>
          </a:prstGeom>
          <a:ln w="25400">
            <a:solidFill>
              <a:schemeClr val="accent1">
                <a:lumMod val="60000"/>
                <a:lumOff val="40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31ACD60-91F8-82C2-778C-D0B4FBDC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04" y="2185988"/>
            <a:ext cx="2070100" cy="38481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F3D155-3324-51E7-3F79-AD906EC38EB4}"/>
              </a:ext>
            </a:extLst>
          </p:cNvPr>
          <p:cNvCxnSpPr>
            <a:cxnSpLocks/>
          </p:cNvCxnSpPr>
          <p:nvPr/>
        </p:nvCxnSpPr>
        <p:spPr>
          <a:xfrm>
            <a:off x="2628900" y="5129980"/>
            <a:ext cx="2271712" cy="15439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DD8F5-4CFE-4303-70B0-F49DB987936F}"/>
              </a:ext>
            </a:extLst>
          </p:cNvPr>
          <p:cNvCxnSpPr/>
          <p:nvPr/>
        </p:nvCxnSpPr>
        <p:spPr>
          <a:xfrm>
            <a:off x="4972612" y="6107907"/>
            <a:ext cx="0" cy="5000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B89B9A4-F2F9-A287-D847-20ACEA757AF1}"/>
              </a:ext>
            </a:extLst>
          </p:cNvPr>
          <p:cNvSpPr/>
          <p:nvPr/>
        </p:nvSpPr>
        <p:spPr>
          <a:xfrm>
            <a:off x="1233488" y="1771650"/>
            <a:ext cx="923925" cy="1608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74297-B6A9-C246-6380-C89EEE22781A}"/>
              </a:ext>
            </a:extLst>
          </p:cNvPr>
          <p:cNvCxnSpPr>
            <a:cxnSpLocks/>
          </p:cNvCxnSpPr>
          <p:nvPr/>
        </p:nvCxnSpPr>
        <p:spPr>
          <a:xfrm flipV="1">
            <a:off x="1900238" y="2782940"/>
            <a:ext cx="1764506" cy="9855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30CDC0-689C-2C20-8EDD-ED3E0C0A4BB4}"/>
              </a:ext>
            </a:extLst>
          </p:cNvPr>
          <p:cNvSpPr txBox="1"/>
          <p:nvPr/>
        </p:nvSpPr>
        <p:spPr>
          <a:xfrm>
            <a:off x="6293551" y="4380064"/>
            <a:ext cx="5977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TW" sz="2000" dirty="0">
                <a:solidFill>
                  <a:schemeClr val="tx1"/>
                </a:solidFill>
              </a:rPr>
              <a:t>Controller has four convolutional layers and ReLU activation functions</a:t>
            </a:r>
            <a:r>
              <a:rPr lang="en-TW" sz="2400" dirty="0">
                <a:solidFill>
                  <a:schemeClr val="tx1"/>
                </a:solidFill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392053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34B8-58F4-1824-9FFA-0BF980BF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Network Architecture of the Controller (1/2)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96BE7F-7C8B-C175-49D7-07353F188A56}"/>
              </a:ext>
            </a:extLst>
          </p:cNvPr>
          <p:cNvSpPr/>
          <p:nvPr/>
        </p:nvSpPr>
        <p:spPr>
          <a:xfrm>
            <a:off x="3900488" y="2185988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CONV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6B589-8990-6AFB-B8AD-3BA66BF1F8B3}"/>
              </a:ext>
            </a:extLst>
          </p:cNvPr>
          <p:cNvSpPr/>
          <p:nvPr/>
        </p:nvSpPr>
        <p:spPr>
          <a:xfrm>
            <a:off x="6482234" y="1479151"/>
            <a:ext cx="2511745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8-bits w</a:t>
            </a:r>
            <a:r>
              <a:rPr lang="en-TW" sz="1600" dirty="0">
                <a:solidFill>
                  <a:schemeClr val="accent1">
                    <a:lumMod val="75000"/>
                  </a:schemeClr>
                </a:solidFill>
              </a:rPr>
              <a:t>eight quantization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28A74-1BA8-D946-80C0-1AFA25EFC8F6}"/>
              </a:ext>
            </a:extLst>
          </p:cNvPr>
          <p:cNvSpPr/>
          <p:nvPr/>
        </p:nvSpPr>
        <p:spPr>
          <a:xfrm>
            <a:off x="6643686" y="2468615"/>
            <a:ext cx="2143125" cy="628650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Noise</a:t>
            </a:r>
            <a:endParaRPr lang="en-TW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5D01A63-33DC-678B-307B-CBC0DF7D0913}"/>
              </a:ext>
            </a:extLst>
          </p:cNvPr>
          <p:cNvSpPr/>
          <p:nvPr/>
        </p:nvSpPr>
        <p:spPr>
          <a:xfrm>
            <a:off x="7692388" y="2063428"/>
            <a:ext cx="45719" cy="600075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2DF051-7CA6-B0BA-AB16-9DB0AC604B5D}"/>
              </a:ext>
            </a:extLst>
          </p:cNvPr>
          <p:cNvSpPr/>
          <p:nvPr/>
        </p:nvSpPr>
        <p:spPr>
          <a:xfrm>
            <a:off x="3900488" y="2986087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ReLU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5E018CD-E859-A189-CC2D-DCCB4B0A5B2F}"/>
              </a:ext>
            </a:extLst>
          </p:cNvPr>
          <p:cNvSpPr/>
          <p:nvPr/>
        </p:nvSpPr>
        <p:spPr>
          <a:xfrm>
            <a:off x="3900488" y="3768442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8-bits ReLU quantization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B8B87F-405F-36CE-988D-D799EE195468}"/>
              </a:ext>
            </a:extLst>
          </p:cNvPr>
          <p:cNvSpPr/>
          <p:nvPr/>
        </p:nvSpPr>
        <p:spPr>
          <a:xfrm>
            <a:off x="4900612" y="45291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C99708-4386-73C3-0494-49FBD0E2E83B}"/>
              </a:ext>
            </a:extLst>
          </p:cNvPr>
          <p:cNvSpPr/>
          <p:nvPr/>
        </p:nvSpPr>
        <p:spPr>
          <a:xfrm>
            <a:off x="4900612" y="47575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344BD7-1AE5-F7E1-7CA1-540EF413A762}"/>
              </a:ext>
            </a:extLst>
          </p:cNvPr>
          <p:cNvSpPr/>
          <p:nvPr/>
        </p:nvSpPr>
        <p:spPr>
          <a:xfrm>
            <a:off x="4900612" y="498598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20AB2EC-A3CC-0E03-201B-6BB65993DF2F}"/>
              </a:ext>
            </a:extLst>
          </p:cNvPr>
          <p:cNvSpPr/>
          <p:nvPr/>
        </p:nvSpPr>
        <p:spPr>
          <a:xfrm>
            <a:off x="3429000" y="1771650"/>
            <a:ext cx="471488" cy="45862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5C8F91D8-4EC8-833F-0CB7-9BFAB99812E9}"/>
              </a:ext>
            </a:extLst>
          </p:cNvPr>
          <p:cNvSpPr/>
          <p:nvPr/>
        </p:nvSpPr>
        <p:spPr>
          <a:xfrm>
            <a:off x="6096000" y="2085974"/>
            <a:ext cx="45719" cy="3243263"/>
          </a:xfrm>
          <a:prstGeom prst="rightBracke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F2DFF60-9E7B-72A8-AF96-744FE9E6A495}"/>
              </a:ext>
            </a:extLst>
          </p:cNvPr>
          <p:cNvSpPr/>
          <p:nvPr/>
        </p:nvSpPr>
        <p:spPr>
          <a:xfrm>
            <a:off x="3972487" y="5633859"/>
            <a:ext cx="2000250" cy="600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accent1">
                    <a:lumMod val="75000"/>
                  </a:schemeClr>
                </a:solidFill>
              </a:rPr>
              <a:t>FC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3C61E-7580-A7A5-B2F8-4B4A8551498B}"/>
              </a:ext>
            </a:extLst>
          </p:cNvPr>
          <p:cNvSpPr txBox="1"/>
          <p:nvPr/>
        </p:nvSpPr>
        <p:spPr>
          <a:xfrm>
            <a:off x="6316807" y="3537609"/>
            <a:ext cx="42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191A9-7A9C-61C1-DC4F-018E8EB1B162}"/>
              </a:ext>
            </a:extLst>
          </p:cNvPr>
          <p:cNvSpPr txBox="1"/>
          <p:nvPr/>
        </p:nvSpPr>
        <p:spPr>
          <a:xfrm>
            <a:off x="6786563" y="3458079"/>
            <a:ext cx="50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883CB152-215D-4B29-F857-BF2029EB46A1}"/>
              </a:ext>
            </a:extLst>
          </p:cNvPr>
          <p:cNvSpPr/>
          <p:nvPr/>
        </p:nvSpPr>
        <p:spPr>
          <a:xfrm>
            <a:off x="6369843" y="1771650"/>
            <a:ext cx="45719" cy="1428749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31ACD60-91F8-82C2-778C-D0B4FBDC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04" y="2185988"/>
            <a:ext cx="2070100" cy="38481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F3D155-3324-51E7-3F79-AD906EC38EB4}"/>
              </a:ext>
            </a:extLst>
          </p:cNvPr>
          <p:cNvCxnSpPr>
            <a:cxnSpLocks/>
          </p:cNvCxnSpPr>
          <p:nvPr/>
        </p:nvCxnSpPr>
        <p:spPr>
          <a:xfrm>
            <a:off x="2628900" y="5129980"/>
            <a:ext cx="2271712" cy="15439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DD8F5-4CFE-4303-70B0-F49DB987936F}"/>
              </a:ext>
            </a:extLst>
          </p:cNvPr>
          <p:cNvCxnSpPr/>
          <p:nvPr/>
        </p:nvCxnSpPr>
        <p:spPr>
          <a:xfrm>
            <a:off x="4972612" y="6107907"/>
            <a:ext cx="0" cy="5000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B89B9A4-F2F9-A287-D847-20ACEA757AF1}"/>
              </a:ext>
            </a:extLst>
          </p:cNvPr>
          <p:cNvSpPr/>
          <p:nvPr/>
        </p:nvSpPr>
        <p:spPr>
          <a:xfrm>
            <a:off x="1233488" y="1771650"/>
            <a:ext cx="923925" cy="1608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74297-B6A9-C246-6380-C89EEE22781A}"/>
              </a:ext>
            </a:extLst>
          </p:cNvPr>
          <p:cNvCxnSpPr>
            <a:cxnSpLocks/>
          </p:cNvCxnSpPr>
          <p:nvPr/>
        </p:nvCxnSpPr>
        <p:spPr>
          <a:xfrm flipV="1">
            <a:off x="1900238" y="2782940"/>
            <a:ext cx="1764506" cy="9855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30CDC0-689C-2C20-8EDD-ED3E0C0A4BB4}"/>
              </a:ext>
            </a:extLst>
          </p:cNvPr>
          <p:cNvSpPr txBox="1"/>
          <p:nvPr/>
        </p:nvSpPr>
        <p:spPr>
          <a:xfrm>
            <a:off x="6293551" y="4380064"/>
            <a:ext cx="5977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TW" sz="2000" dirty="0">
                <a:solidFill>
                  <a:schemeClr val="tx1"/>
                </a:solidFill>
              </a:rPr>
              <a:t>Controller has four convolutional layers and ReLU activation functions</a:t>
            </a:r>
            <a:r>
              <a:rPr lang="en-TW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TW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TW" sz="2000" dirty="0">
                <a:solidFill>
                  <a:schemeClr val="tx1"/>
                </a:solidFill>
              </a:rPr>
              <a:t>We add noise on weight of convolutional layers to simulate IMC non-ideal effect. </a:t>
            </a:r>
          </a:p>
        </p:txBody>
      </p:sp>
    </p:spTree>
    <p:extLst>
      <p:ext uri="{BB962C8B-B14F-4D97-AF65-F5344CB8AC3E}">
        <p14:creationId xmlns:p14="http://schemas.microsoft.com/office/powerpoint/2010/main" val="2762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B66C-368E-B3A1-B374-BB75C61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1: training without noise (1/2)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947A-9087-5A51-DEA4-81D3D6BD8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TW" dirty="0"/>
              <a:t>Average accuracy of different noise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Noise is </a:t>
            </a:r>
            <a:r>
              <a:rPr lang="en-TW" dirty="0"/>
              <a:t>applied only on testing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45B99-2A0E-3D4F-053E-8074AB3E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30" y="2573437"/>
            <a:ext cx="5467351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B66C-368E-B3A1-B374-BB75C61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1: training without noise (1/2)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947A-9087-5A51-DEA4-81D3D6BD8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TW" dirty="0"/>
              <a:t>Average accuracy of different noise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Noise is </a:t>
            </a:r>
            <a:r>
              <a:rPr lang="en-TW" dirty="0"/>
              <a:t>applied only on testing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45B99-2A0E-3D4F-053E-8074AB3E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30" y="2573437"/>
            <a:ext cx="5467351" cy="4100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8928C-AF94-5FAB-EC8D-B2D6B2E6DFA7}"/>
              </a:ext>
            </a:extLst>
          </p:cNvPr>
          <p:cNvSpPr/>
          <p:nvPr/>
        </p:nvSpPr>
        <p:spPr>
          <a:xfrm>
            <a:off x="7372350" y="2452688"/>
            <a:ext cx="1671638" cy="41005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321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AB3E-1020-CDA2-86F3-6B9E87EC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1: training without noise (2/2)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91AB-E6F2-AD50-92C9-47A7B471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15" y="1441038"/>
            <a:ext cx="11100984" cy="51120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TW" dirty="0"/>
              <a:t>Intra-class similarity of query memory and key memory</a:t>
            </a:r>
          </a:p>
          <a:p>
            <a:pPr marL="556260" lvl="1" indent="0">
              <a:spcAft>
                <a:spcPts val="600"/>
              </a:spcAft>
              <a:buNone/>
            </a:pPr>
            <a:r>
              <a:rPr lang="zh-TW" altLang="en-US" dirty="0"/>
              <a:t>      </a:t>
            </a:r>
            <a:r>
              <a:rPr lang="en-US" altLang="zh-TW" dirty="0"/>
              <a:t>:   similarity of the target label</a:t>
            </a:r>
          </a:p>
          <a:p>
            <a:pPr marL="556260" lvl="1" indent="0">
              <a:spcAft>
                <a:spcPts val="600"/>
              </a:spcAft>
              <a:buNone/>
            </a:pPr>
            <a:r>
              <a:rPr lang="en-TW" dirty="0"/>
              <a:t>      :   similarity of the non-target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F629-26FE-09EE-21AD-68BEC774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42" y="3107146"/>
            <a:ext cx="3987801" cy="2990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CF1A3-376B-833B-1D36-E0F45215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958" y="3107145"/>
            <a:ext cx="3987801" cy="29908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1BB7AF-3F47-BA04-9E82-6B0D263CF790}"/>
              </a:ext>
            </a:extLst>
          </p:cNvPr>
          <p:cNvSpPr/>
          <p:nvPr/>
        </p:nvSpPr>
        <p:spPr>
          <a:xfrm>
            <a:off x="1183217" y="21955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50791C-B507-1E5A-D562-1F915B513209}"/>
              </a:ext>
            </a:extLst>
          </p:cNvPr>
          <p:cNvSpPr/>
          <p:nvPr/>
        </p:nvSpPr>
        <p:spPr>
          <a:xfrm>
            <a:off x="1183217" y="2627229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402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AB3E-1020-CDA2-86F3-6B9E87EC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 1: training without noise (2/2)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91AB-E6F2-AD50-92C9-47A7B471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15" y="1441038"/>
            <a:ext cx="11100984" cy="51120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TW" dirty="0"/>
              <a:t>Intra-class similarity of query memory and key memory</a:t>
            </a:r>
          </a:p>
          <a:p>
            <a:pPr marL="556260" lvl="1" indent="0">
              <a:spcAft>
                <a:spcPts val="600"/>
              </a:spcAft>
              <a:buNone/>
            </a:pPr>
            <a:r>
              <a:rPr lang="zh-TW" altLang="en-US" dirty="0"/>
              <a:t>      </a:t>
            </a:r>
            <a:r>
              <a:rPr lang="en-US" altLang="zh-TW" dirty="0"/>
              <a:t>:   similarity of the target label</a:t>
            </a:r>
          </a:p>
          <a:p>
            <a:pPr marL="556260" lvl="1" indent="0">
              <a:spcAft>
                <a:spcPts val="600"/>
              </a:spcAft>
              <a:buNone/>
            </a:pPr>
            <a:r>
              <a:rPr lang="en-TW" dirty="0"/>
              <a:t>      :   similarity of the non-target label</a:t>
            </a:r>
          </a:p>
          <a:p>
            <a:pPr lvl="1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F629-26FE-09EE-21AD-68BEC774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42" y="3107146"/>
            <a:ext cx="3987801" cy="2990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CF1A3-376B-833B-1D36-E0F45215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958" y="3107145"/>
            <a:ext cx="3987801" cy="29908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504DD0-4EF5-AAA7-9567-1507D3FEE25B}"/>
              </a:ext>
            </a:extLst>
          </p:cNvPr>
          <p:cNvSpPr/>
          <p:nvPr/>
        </p:nvSpPr>
        <p:spPr>
          <a:xfrm>
            <a:off x="1662957" y="3253846"/>
            <a:ext cx="642937" cy="286372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6DCB4-BE25-6CEE-30BB-32EACA0FE04E}"/>
              </a:ext>
            </a:extLst>
          </p:cNvPr>
          <p:cNvSpPr/>
          <p:nvPr/>
        </p:nvSpPr>
        <p:spPr>
          <a:xfrm>
            <a:off x="6614001" y="3234267"/>
            <a:ext cx="642937" cy="286372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1BB7AF-3F47-BA04-9E82-6B0D263CF790}"/>
              </a:ext>
            </a:extLst>
          </p:cNvPr>
          <p:cNvSpPr/>
          <p:nvPr/>
        </p:nvSpPr>
        <p:spPr>
          <a:xfrm>
            <a:off x="1183217" y="21955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50791C-B507-1E5A-D562-1F915B513209}"/>
              </a:ext>
            </a:extLst>
          </p:cNvPr>
          <p:cNvSpPr/>
          <p:nvPr/>
        </p:nvSpPr>
        <p:spPr>
          <a:xfrm>
            <a:off x="1183217" y="2627229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4564F7-2325-8636-AA86-F248163D788C}"/>
              </a:ext>
            </a:extLst>
          </p:cNvPr>
          <p:cNvCxnSpPr/>
          <p:nvPr/>
        </p:nvCxnSpPr>
        <p:spPr>
          <a:xfrm flipH="1">
            <a:off x="6929438" y="2807229"/>
            <a:ext cx="327500" cy="2999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C7769-574D-6C2E-FE9E-5ED205209086}"/>
              </a:ext>
            </a:extLst>
          </p:cNvPr>
          <p:cNvSpPr txBox="1"/>
          <p:nvPr/>
        </p:nvSpPr>
        <p:spPr>
          <a:xfrm>
            <a:off x="7386637" y="2567271"/>
            <a:ext cx="270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Non-target and target all have high similarity =&gt; ambiguous</a:t>
            </a:r>
          </a:p>
        </p:txBody>
      </p:sp>
    </p:spTree>
    <p:extLst>
      <p:ext uri="{BB962C8B-B14F-4D97-AF65-F5344CB8AC3E}">
        <p14:creationId xmlns:p14="http://schemas.microsoft.com/office/powerpoint/2010/main" val="371055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535</Words>
  <Application>Microsoft Macintosh PowerPoint</Application>
  <PresentationFormat>Widescreen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Arial</vt:lpstr>
      <vt:lpstr>Calibri</vt:lpstr>
      <vt:lpstr>Times New Roman</vt:lpstr>
      <vt:lpstr>Wingdings</vt:lpstr>
      <vt:lpstr>Office 佈景主題</vt:lpstr>
      <vt:lpstr>Robust Memory-augmented Neural Network for Few-shot Learning Application</vt:lpstr>
      <vt:lpstr>Target  </vt:lpstr>
      <vt:lpstr>Memory-augmented Neural Network</vt:lpstr>
      <vt:lpstr>Network Architecture of the Controller (1/2)</vt:lpstr>
      <vt:lpstr>Network Architecture of the Controller (1/2)</vt:lpstr>
      <vt:lpstr>Experiment 1: training without noise (1/2)  </vt:lpstr>
      <vt:lpstr>Experiment 1: training without noise (1/2)  </vt:lpstr>
      <vt:lpstr>Experiment 1: training without noise (2/2) </vt:lpstr>
      <vt:lpstr>Experiment 1: training without noise (2/2) </vt:lpstr>
      <vt:lpstr>Experiment 2: training with noise (1/2)</vt:lpstr>
      <vt:lpstr>Experiment 2: training with noise (1/2)</vt:lpstr>
      <vt:lpstr>Experiment 2: training with noise (2/2)</vt:lpstr>
      <vt:lpstr>Conclusion </vt:lpstr>
      <vt:lpstr>Future work</vt:lpstr>
      <vt:lpstr>Thanks for your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Memory-augmented Neural Network for Few-shot Learning Application</dc:title>
  <dc:creator>Tim</dc:creator>
  <cp:lastModifiedBy>Microsoft Office User</cp:lastModifiedBy>
  <cp:revision>43</cp:revision>
  <dcterms:created xsi:type="dcterms:W3CDTF">2012-12-03T13:22:54Z</dcterms:created>
  <dcterms:modified xsi:type="dcterms:W3CDTF">2023-05-02T18:18:50Z</dcterms:modified>
</cp:coreProperties>
</file>