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62" r:id="rId9"/>
    <p:sldId id="264" r:id="rId10"/>
    <p:sldId id="317" r:id="rId11"/>
    <p:sldId id="318" r:id="rId12"/>
    <p:sldId id="272" r:id="rId13"/>
    <p:sldId id="265" r:id="rId14"/>
    <p:sldId id="267" r:id="rId15"/>
    <p:sldId id="266" r:id="rId16"/>
    <p:sldId id="279" r:id="rId17"/>
    <p:sldId id="278" r:id="rId18"/>
    <p:sldId id="280" r:id="rId19"/>
    <p:sldId id="273" r:id="rId20"/>
    <p:sldId id="277" r:id="rId21"/>
    <p:sldId id="281" r:id="rId22"/>
    <p:sldId id="282" r:id="rId23"/>
    <p:sldId id="284" r:id="rId24"/>
    <p:sldId id="287" r:id="rId25"/>
    <p:sldId id="288" r:id="rId26"/>
    <p:sldId id="291" r:id="rId27"/>
    <p:sldId id="293" r:id="rId28"/>
    <p:sldId id="296" r:id="rId29"/>
    <p:sldId id="297" r:id="rId30"/>
    <p:sldId id="299" r:id="rId31"/>
    <p:sldId id="300" r:id="rId32"/>
    <p:sldId id="301" r:id="rId33"/>
    <p:sldId id="303" r:id="rId34"/>
    <p:sldId id="302" r:id="rId35"/>
    <p:sldId id="305" r:id="rId36"/>
    <p:sldId id="306" r:id="rId37"/>
    <p:sldId id="307" r:id="rId38"/>
    <p:sldId id="309" r:id="rId39"/>
    <p:sldId id="308" r:id="rId40"/>
    <p:sldId id="31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3792" autoAdjust="0"/>
  </p:normalViewPr>
  <p:slideViewPr>
    <p:cSldViewPr>
      <p:cViewPr>
        <p:scale>
          <a:sx n="66" d="100"/>
          <a:sy n="66" d="100"/>
        </p:scale>
        <p:origin x="114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E8E6D-78DF-4F28-B128-AD7627B43CE0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748D-065D-46D5-BB7C-65500BCC2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cd_catalog.x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AJAX is not a new programming language, but a new way to use existing standards.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Suggest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 was made popular in 2005 by Google, with Google Suggest.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Google Suggest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using AJAX to create a very dynamic web interface: When you start typing in Google's search box, a JavaScript sends the letters off to a server and the server returns a list of suggestions.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51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page on the server called by the JavaScript above is a PHP file called 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getuser.php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source code in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getuser.php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runs a query against a MySQL database, and returns the result in an HTML table: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Explanation: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the query is sent from the JavaScript to the PHP file, the following happens: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PHP opens a connection to a MySQL server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The correct person is found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An HTML table is created, filled with data, and sent back to the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txtHint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placeholder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4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HTML Page</a:t>
            </a:r>
            <a:endParaRPr lang="en-US" b="1" dirty="0"/>
          </a:p>
          <a:p>
            <a:r>
              <a:rPr lang="en-US" dirty="0"/>
              <a:t>When a user selects a CD in the dropdown list above, a function called "</a:t>
            </a:r>
            <a:r>
              <a:rPr lang="en-US" dirty="0" err="1"/>
              <a:t>showCD</a:t>
            </a:r>
            <a:r>
              <a:rPr lang="en-US" dirty="0"/>
              <a:t>()" is executed. The function is triggered by the "</a:t>
            </a:r>
            <a:r>
              <a:rPr lang="en-US" dirty="0" err="1"/>
              <a:t>onchange</a:t>
            </a:r>
            <a:r>
              <a:rPr lang="en-US" dirty="0"/>
              <a:t>" event.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showCD</a:t>
            </a:r>
            <a:r>
              <a:rPr lang="en-US" dirty="0"/>
              <a:t>() function does the following:</a:t>
            </a:r>
          </a:p>
          <a:p>
            <a:pPr lvl="0"/>
            <a:r>
              <a:rPr lang="en-US" dirty="0"/>
              <a:t>Check if a CD is selected</a:t>
            </a:r>
          </a:p>
          <a:p>
            <a:pPr lvl="0"/>
            <a:r>
              <a:rPr lang="en-US" dirty="0"/>
              <a:t>Create an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0"/>
            <a:r>
              <a:rPr lang="en-US" dirty="0"/>
              <a:t>Create the function to be executed when the server response is ready</a:t>
            </a:r>
          </a:p>
          <a:p>
            <a:pPr lvl="0"/>
            <a:r>
              <a:rPr lang="en-US" dirty="0"/>
              <a:t>Send the request off to a file on the server</a:t>
            </a:r>
          </a:p>
          <a:p>
            <a:r>
              <a:rPr lang="en-US" dirty="0"/>
              <a:t>Notice that a parameter (q) is added to the URL (with the content of the dropdown list)</a:t>
            </a:r>
          </a:p>
          <a:p>
            <a:endParaRPr lang="en-US" dirty="0"/>
          </a:p>
          <a:p>
            <a:r>
              <a:rPr lang="en-US" dirty="0"/>
              <a:t>The page on the server called by the JavaScript above is a </a:t>
            </a:r>
            <a:r>
              <a:rPr lang="en-US" b="1" dirty="0"/>
              <a:t>PHP file </a:t>
            </a:r>
            <a:r>
              <a:rPr lang="en-US" dirty="0"/>
              <a:t>called "</a:t>
            </a:r>
            <a:r>
              <a:rPr lang="en-US" dirty="0" err="1"/>
              <a:t>getcd.php</a:t>
            </a:r>
            <a:r>
              <a:rPr lang="en-US" dirty="0"/>
              <a:t>".</a:t>
            </a:r>
          </a:p>
          <a:p>
            <a:r>
              <a:rPr lang="en-US" dirty="0"/>
              <a:t>The PHP script loads an XML document, "</a:t>
            </a:r>
            <a:r>
              <a:rPr lang="en-US" u="sng" dirty="0">
                <a:hlinkClick r:id="rId3"/>
              </a:rPr>
              <a:t>cd_catalog.xml</a:t>
            </a:r>
            <a:r>
              <a:rPr lang="en-US" dirty="0"/>
              <a:t>", runs a query against the XML file, and returns the result as HTML.</a:t>
            </a:r>
          </a:p>
          <a:p>
            <a:pPr marL="0" indent="0">
              <a:buNone/>
            </a:pPr>
            <a:r>
              <a:rPr lang="en-US" dirty="0"/>
              <a:t>When the CD query is sent from the JavaScript to the PHP page, the following happens:</a:t>
            </a:r>
          </a:p>
          <a:p>
            <a:pPr lvl="0"/>
            <a:r>
              <a:rPr lang="en-US" dirty="0"/>
              <a:t>PHP creates an XML DOM object</a:t>
            </a:r>
          </a:p>
          <a:p>
            <a:pPr lvl="0"/>
            <a:r>
              <a:rPr lang="en-US" dirty="0"/>
              <a:t>Find all &lt;artist&gt; elements that matches the name sent from the JavaScript</a:t>
            </a:r>
          </a:p>
          <a:p>
            <a:pPr lvl="0"/>
            <a:r>
              <a:rPr lang="en-US" dirty="0"/>
              <a:t>Output the album information (send to the "</a:t>
            </a:r>
            <a:r>
              <a:rPr lang="en-US" dirty="0" err="1"/>
              <a:t>txtHint</a:t>
            </a:r>
            <a:r>
              <a:rPr lang="en-US" dirty="0"/>
              <a:t>" placeholder)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5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7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AJAX coding can be a bit tricky!</a:t>
            </a: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Writing regular AJAX code can be a bit tricky, because different browsers have different syntax for AJAX implementation. This means that you will have to write extra code to test for different browsers. However,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team has taken care of this for us, so that we can write AJAX functionality with only one single line of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7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load() method has succeed, it displays "External content loaded successfully!", and if it fails it displays an error message: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7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3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2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1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All modern browsers (IE7+, Firefox, Chrome, Safari, and Opera) have a built-in </a:t>
            </a:r>
            <a:r>
              <a:rPr lang="en-US" sz="1200" dirty="0" err="1"/>
              <a:t>XMLHttpRequest</a:t>
            </a:r>
            <a:r>
              <a:rPr lang="en-US" sz="1200" dirty="0"/>
              <a:t> object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IE5 and IE6 use an </a:t>
            </a:r>
            <a:r>
              <a:rPr lang="en-US" sz="1200" dirty="0" err="1"/>
              <a:t>ActiveXObject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onreadystatechange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even think about sending data to the server, we must first write a function that will be able to receive information. This function will be used to catch the data that is returned by the server.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XMLHttpRequest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 has a special property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onreadystatechange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onreadystatechange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stores the function that will process the response from the server.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7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onreadystatechange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even think about sending data to the server, we must first write a function that will be able to receive information. This function will be used to catch the data that is returned by the server.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XMLHttpRequest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 has a special property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onreadystatechange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onreadystatechange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stores the function that will process the response from the server.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be filling this function in throughout the lesson, as you learn more about the 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XMLHttpRequest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Create a function that will receive data sent from the server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ajaxRequest.onreadystatechange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function(){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We still need to write some code here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1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Create a function that will receive data sent from the server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ajaxRequest.onreadystatechange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function(){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We still need to write some code here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property, 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onreadystatechange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stores a function. As the name sort of implies, every time the "ready state" changes this function will be executed. What is this "ready state" and is it any use to us?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82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748D-065D-46D5-BB7C-65500BCC25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Theresa\AppData\Local\Microsoft\Windows\Temporary Internet Files\Content.IE5\3APPISS2\MCBD05969_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3400" y="3605213"/>
            <a:ext cx="2108200" cy="287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8991600" cy="830997"/>
          </a:xfrm>
        </p:spPr>
        <p:txBody>
          <a:bodyPr anchor="t">
            <a:spAutoFit/>
          </a:bodyPr>
          <a:lstStyle>
            <a:lvl1pPr marL="349250" indent="-349250">
              <a:defRPr sz="48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7056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4B31546-8A24-494F-9019-27452B2D34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4B15B1A-EC38-44BB-847E-457639D2B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2479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457200"/>
            <a:ext cx="65913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0850440-1D70-4EC5-AE8F-23B3F79D1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FB42AF2-04B0-456A-AA50-D00D9CD83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8FA6D7E-769C-4A8A-AE3B-CA522FC43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57792B1-3F46-4E18-8CA8-92DFEF9CD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D222F31-E70C-4542-8339-EA38AA0A8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C6079BF-91DC-4C7C-ADB7-DA89D27A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C548A-0E28-4E94-A343-BEDA2B96F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1864163-3A1A-40D6-8E79-7CA842EDB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29B686-B215-4B4C-B65A-5F74CBFC8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5334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107950"/>
            <a:ext cx="7086600" cy="273050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>
            <a:off x="45563" y="44450"/>
            <a:ext cx="5562600" cy="3683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latin typeface="Calibri" pitchFamily="34" charset="0"/>
              </a:rPr>
              <a:t>Chapter 8 : AJAX</a:t>
            </a:r>
          </a:p>
        </p:txBody>
      </p:sp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7696200" y="107950"/>
            <a:ext cx="1371600" cy="273050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0" y="1143000"/>
            <a:ext cx="708660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76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4851CCCB-CA6C-4F6E-86D4-513684B75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7772400" y="1143000"/>
            <a:ext cx="137160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4" name="Text Box 16"/>
          <p:cNvSpPr txBox="1">
            <a:spLocks noChangeArrowheads="1"/>
          </p:cNvSpPr>
          <p:nvPr userDrawn="1"/>
        </p:nvSpPr>
        <p:spPr bwMode="auto">
          <a:xfrm>
            <a:off x="76200" y="6515100"/>
            <a:ext cx="8991600" cy="369888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latin typeface="Calibri" pitchFamily="34" charset="0"/>
              </a:rPr>
              <a:t>AMIT2043 Web Systems and Technologies </a:t>
            </a:r>
          </a:p>
        </p:txBody>
      </p:sp>
      <p:sp>
        <p:nvSpPr>
          <p:cNvPr id="1035" name="Line 17"/>
          <p:cNvSpPr>
            <a:spLocks noChangeShapeType="1"/>
          </p:cNvSpPr>
          <p:nvPr userDrawn="1"/>
        </p:nvSpPr>
        <p:spPr bwMode="auto">
          <a:xfrm>
            <a:off x="0" y="6515100"/>
            <a:ext cx="914400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ransition spd="med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9pPr>
    </p:titleStyle>
    <p:bodyStyle>
      <a:lvl1pPr marL="349250" indent="-3492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20000"/>
        <a:buBlip>
          <a:blip r:embed="rId14"/>
        </a:buBlip>
        <a:defRPr sz="2400">
          <a:solidFill>
            <a:schemeClr val="tx1"/>
          </a:solidFill>
          <a:latin typeface="Calibri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itchFamily="34" charset="0"/>
        </a:defRPr>
      </a:lvl5pPr>
      <a:lvl6pPr marL="2628900" indent="-3429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3086100" indent="-3429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543300" indent="-3429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4000500" indent="-3429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ajax/cd_catalog.x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ajax/cd_catalog.x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jquery_ref_ajax.as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8991600" cy="8309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AJAX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Async</a:t>
            </a:r>
            <a:r>
              <a:rPr lang="en-US" dirty="0"/>
              <a:t>=true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using </a:t>
            </a:r>
            <a:r>
              <a:rPr lang="en-US" dirty="0" err="1"/>
              <a:t>async</a:t>
            </a:r>
            <a:r>
              <a:rPr lang="en-US" dirty="0"/>
              <a:t>=true, specify a function to execute when the response is ready in the </a:t>
            </a:r>
            <a:r>
              <a:rPr lang="en-US" b="1" dirty="0" err="1"/>
              <a:t>onreadystatechange</a:t>
            </a:r>
            <a:r>
              <a:rPr lang="en-US" dirty="0"/>
              <a:t> event: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971800"/>
            <a:ext cx="8458200" cy="25908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ctr"/>
          <a:lstStyle/>
          <a:p>
            <a:r>
              <a:rPr lang="en-US" sz="2000" dirty="0" err="1"/>
              <a:t>xmlhttp.</a:t>
            </a:r>
            <a:r>
              <a:rPr lang="en-US" sz="2000" b="1" dirty="0" err="1"/>
              <a:t>onreadystatechange</a:t>
            </a:r>
            <a:r>
              <a:rPr lang="en-US" sz="2000" dirty="0"/>
              <a:t>=function(){</a:t>
            </a:r>
          </a:p>
          <a:p>
            <a:r>
              <a:rPr lang="en-US" sz="2000" dirty="0"/>
              <a:t>     if (</a:t>
            </a:r>
            <a:r>
              <a:rPr lang="en-US" sz="2000" dirty="0" err="1"/>
              <a:t>xmlhttp.readyState</a:t>
            </a:r>
            <a:r>
              <a:rPr lang="en-US" sz="2000" dirty="0"/>
              <a:t>==4 &amp;&amp;</a:t>
            </a:r>
            <a:r>
              <a:rPr lang="en-US" sz="2000" dirty="0" err="1"/>
              <a:t>xmlhttp.status</a:t>
            </a:r>
            <a:r>
              <a:rPr lang="en-US" sz="2000" dirty="0"/>
              <a:t>==200){</a:t>
            </a:r>
          </a:p>
          <a:p>
            <a:r>
              <a:rPr lang="en-US" sz="2000" dirty="0"/>
              <a:t>          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myDiv</a:t>
            </a:r>
            <a:r>
              <a:rPr lang="en-US" sz="2000" dirty="0"/>
              <a:t>").</a:t>
            </a:r>
            <a:r>
              <a:rPr lang="en-US" sz="2000" dirty="0" err="1"/>
              <a:t>innerHTML</a:t>
            </a:r>
            <a:r>
              <a:rPr lang="en-US" sz="2000" dirty="0"/>
              <a:t>=</a:t>
            </a:r>
            <a:r>
              <a:rPr lang="en-US" sz="2000" dirty="0" err="1"/>
              <a:t>xmlhttp.responseText</a:t>
            </a:r>
            <a:r>
              <a:rPr lang="en-US" sz="2000" dirty="0"/>
              <a:t>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xmlhttp.open</a:t>
            </a:r>
            <a:r>
              <a:rPr lang="en-US" sz="2000" dirty="0"/>
              <a:t>("</a:t>
            </a:r>
            <a:r>
              <a:rPr lang="en-US" sz="2000" dirty="0" err="1"/>
              <a:t>GET","ajax_info.txt",true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xmlhttp.send</a:t>
            </a:r>
            <a:r>
              <a:rPr lang="en-US" sz="2000" dirty="0"/>
              <a:t>();</a:t>
            </a:r>
          </a:p>
          <a:p>
            <a:pPr algn="ctr"/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3400" y="228600"/>
            <a:ext cx="362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2: Send a Request To a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38163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Async</a:t>
            </a:r>
            <a:r>
              <a:rPr lang="en-US" dirty="0"/>
              <a:t>=false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6528"/>
            <a:ext cx="8229600" cy="48432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To use </a:t>
            </a:r>
            <a:r>
              <a:rPr lang="en-US" sz="2400" dirty="0" err="1"/>
              <a:t>async</a:t>
            </a:r>
            <a:r>
              <a:rPr lang="en-US" sz="2400" dirty="0"/>
              <a:t>=false, change the third parameter in the open() method to false: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 Using </a:t>
            </a:r>
            <a:r>
              <a:rPr lang="en-US" sz="2400" dirty="0" err="1"/>
              <a:t>async</a:t>
            </a:r>
            <a:r>
              <a:rPr lang="en-US" sz="2400" dirty="0"/>
              <a:t>=false is not recommended, but for a few small requests this can be ok.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 Remember that the JavaScript will NOT continue to execute, until the server response is ready. If the server is busy or slow, the application will hang or stop.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 </a:t>
            </a:r>
            <a:r>
              <a:rPr lang="en-US" sz="2400" b="1" dirty="0" err="1"/>
              <a:t>Note:</a:t>
            </a:r>
            <a:r>
              <a:rPr lang="en-US" sz="2400" dirty="0" err="1"/>
              <a:t>When</a:t>
            </a:r>
            <a:r>
              <a:rPr lang="en-US" sz="2400" dirty="0"/>
              <a:t> you use </a:t>
            </a:r>
            <a:r>
              <a:rPr lang="en-US" sz="2400" dirty="0" err="1"/>
              <a:t>async</a:t>
            </a:r>
            <a:r>
              <a:rPr lang="en-US" sz="2400" dirty="0"/>
              <a:t>=false, do NOT write an </a:t>
            </a:r>
            <a:r>
              <a:rPr lang="en-US" sz="2400" dirty="0" err="1"/>
              <a:t>onreadystatechange</a:t>
            </a:r>
            <a:r>
              <a:rPr lang="en-US" sz="2400" dirty="0"/>
              <a:t> function - just put the code after the send() statement: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1981200"/>
            <a:ext cx="7848600" cy="6096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ctr"/>
          <a:lstStyle/>
          <a:p>
            <a:r>
              <a:rPr lang="en-US" sz="2400" dirty="0" err="1"/>
              <a:t>xmlhttp.open</a:t>
            </a:r>
            <a:r>
              <a:rPr lang="en-US" sz="2400" dirty="0"/>
              <a:t>("</a:t>
            </a:r>
            <a:r>
              <a:rPr lang="en-US" sz="2400" dirty="0" err="1"/>
              <a:t>GET","ajax_info.txt",</a:t>
            </a:r>
            <a:r>
              <a:rPr lang="en-US" sz="2400" b="1" dirty="0" err="1"/>
              <a:t>false</a:t>
            </a:r>
            <a:r>
              <a:rPr lang="en-US" sz="2400" dirty="0"/>
              <a:t>);</a:t>
            </a:r>
          </a:p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228600"/>
            <a:ext cx="362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2: Send a Request To a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63583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1" y="597932"/>
            <a:ext cx="8229600" cy="545068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method</a:t>
            </a:r>
            <a:r>
              <a:rPr lang="en-US" dirty="0"/>
              <a:t> :GET or POST?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37" y="18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GET is simpler and faster than POST, and can be used in most cases.</a:t>
            </a:r>
          </a:p>
          <a:p>
            <a:pPr>
              <a:buNone/>
            </a:pPr>
            <a:r>
              <a:rPr lang="en-US" dirty="0"/>
              <a:t>However, always use POST requests when:</a:t>
            </a:r>
          </a:p>
          <a:p>
            <a:pPr lvl="0">
              <a:buFont typeface="Wingdings" pitchFamily="2" charset="2"/>
              <a:buChar char="q"/>
            </a:pPr>
            <a:r>
              <a:rPr lang="en-US" dirty="0"/>
              <a:t>A cached file is not an option (update a file or database on the server)</a:t>
            </a:r>
          </a:p>
          <a:p>
            <a:pPr lvl="0">
              <a:buFont typeface="Wingdings" pitchFamily="2" charset="2"/>
              <a:buChar char="q"/>
            </a:pPr>
            <a:r>
              <a:rPr lang="en-US" dirty="0"/>
              <a:t>Sending a large amount of data to the server (POST has no size limitations)</a:t>
            </a:r>
          </a:p>
          <a:p>
            <a:pPr lvl="0">
              <a:buFont typeface="Wingdings" pitchFamily="2" charset="2"/>
              <a:buChar char="q"/>
            </a:pPr>
            <a:r>
              <a:rPr lang="en-US" dirty="0"/>
              <a:t>Sending user input (which can contain unknown characters), POST is more robust and secure than GET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8600"/>
            <a:ext cx="362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2: Send a Request To a Server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53142" y="5442857"/>
            <a:ext cx="2623457" cy="609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example2b</a:t>
            </a:r>
            <a:endParaRPr lang="en-US" sz="2700" dirty="0"/>
          </a:p>
        </p:txBody>
      </p:sp>
      <p:sp>
        <p:nvSpPr>
          <p:cNvPr id="7" name="Rectangle 6"/>
          <p:cNvSpPr/>
          <p:nvPr/>
        </p:nvSpPr>
        <p:spPr>
          <a:xfrm>
            <a:off x="598714" y="2743200"/>
            <a:ext cx="2373086" cy="609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example2</a:t>
            </a:r>
            <a:endParaRPr lang="en-US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81" y="3630386"/>
            <a:ext cx="82296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 If you want to send information with the GET method, add the information to the URL: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3143" y="1828800"/>
            <a:ext cx="7315200" cy="9144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ctr"/>
          <a:lstStyle/>
          <a:p>
            <a:pPr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2400" dirty="0" err="1"/>
              <a:t>xmlhttp.open</a:t>
            </a:r>
            <a:r>
              <a:rPr lang="en-US" sz="2400" dirty="0"/>
              <a:t>("</a:t>
            </a:r>
            <a:r>
              <a:rPr lang="en-US" sz="2400" dirty="0" err="1"/>
              <a:t>GET","demo_get.php",true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 err="1"/>
              <a:t>xmlhttp.send</a:t>
            </a:r>
            <a:r>
              <a:rPr lang="en-US" sz="2400" dirty="0"/>
              <a:t>();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1" y="4495800"/>
            <a:ext cx="8686800" cy="10668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ctr"/>
          <a:lstStyle/>
          <a:p>
            <a:pPr>
              <a:buNone/>
            </a:pPr>
            <a:r>
              <a:rPr lang="en-US" sz="2000" dirty="0" err="1"/>
              <a:t>xmlhttp.open</a:t>
            </a:r>
            <a:r>
              <a:rPr lang="en-US" sz="2000" dirty="0"/>
              <a:t>("GET","demo_get2.php?fname=</a:t>
            </a:r>
            <a:r>
              <a:rPr lang="en-US" sz="2000" dirty="0" err="1"/>
              <a:t>Henry&amp;lname</a:t>
            </a:r>
            <a:r>
              <a:rPr lang="en-US" sz="2000" dirty="0"/>
              <a:t>=</a:t>
            </a:r>
            <a:r>
              <a:rPr lang="en-US" sz="2000" dirty="0" err="1"/>
              <a:t>Ford",true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400" dirty="0" err="1"/>
              <a:t>xmlhttp.send</a:t>
            </a:r>
            <a:r>
              <a:rPr lang="en-US" sz="2000" dirty="0"/>
              <a:t>();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881" y="228600"/>
            <a:ext cx="362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2: Send a Request To a Server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To POST data like an HTML form, add an HTTP header with </a:t>
            </a:r>
            <a:r>
              <a:rPr lang="en-US" sz="2800" dirty="0" err="1"/>
              <a:t>setRequestHeader</a:t>
            </a:r>
            <a:r>
              <a:rPr lang="en-US" sz="2800" dirty="0"/>
              <a:t>(). Specify the data you want to send in the send() method: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u="sng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64873" y="3052763"/>
          <a:ext cx="8398127" cy="357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36346" imgH="2417982" progId="Word.Document.12">
                  <p:embed/>
                </p:oleObj>
              </mc:Choice>
              <mc:Fallback>
                <p:oleObj name="Document" r:id="rId2" imgW="5236346" imgH="2417982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73" y="3052763"/>
                        <a:ext cx="8398127" cy="357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228600"/>
            <a:ext cx="362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2: Send a Request To a Server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5334000"/>
            <a:ext cx="2590800" cy="609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example3b</a:t>
            </a:r>
            <a:endParaRPr lang="en-US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POST Requests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3505200"/>
            <a:ext cx="7467600" cy="19050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ctr"/>
          <a:lstStyle/>
          <a:p>
            <a:r>
              <a:rPr lang="en-US" sz="2400" dirty="0" err="1"/>
              <a:t>xmlhttp.open</a:t>
            </a:r>
            <a:r>
              <a:rPr lang="en-US" sz="2400" dirty="0"/>
              <a:t>("</a:t>
            </a:r>
            <a:r>
              <a:rPr lang="en-US" sz="2400" dirty="0" err="1"/>
              <a:t>POST","ajax_test.php",true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xmlhttp.</a:t>
            </a:r>
            <a:r>
              <a:rPr lang="en-US" sz="2400" b="1" dirty="0" err="1"/>
              <a:t>setRequestHeade</a:t>
            </a:r>
            <a:r>
              <a:rPr lang="en-US" sz="2400" dirty="0" err="1"/>
              <a:t>r</a:t>
            </a:r>
            <a:r>
              <a:rPr lang="en-US" sz="2400" dirty="0"/>
              <a:t>("Content-type", </a:t>
            </a:r>
          </a:p>
          <a:p>
            <a:r>
              <a:rPr lang="en-US" sz="2400" dirty="0"/>
              <a:t>                            "application/x-www-form-</a:t>
            </a:r>
            <a:r>
              <a:rPr lang="en-US" sz="2400" dirty="0" err="1"/>
              <a:t>urlencoded</a:t>
            </a:r>
            <a:r>
              <a:rPr lang="en-US" sz="2400" dirty="0"/>
              <a:t>");</a:t>
            </a:r>
            <a:br>
              <a:rPr lang="en-US" sz="2400" dirty="0"/>
            </a:br>
            <a:r>
              <a:rPr lang="en-US" sz="2400" dirty="0" err="1"/>
              <a:t>xmlhttp.send</a:t>
            </a:r>
            <a:r>
              <a:rPr lang="en-US" sz="2400" dirty="0"/>
              <a:t>("</a:t>
            </a:r>
            <a:r>
              <a:rPr lang="en-US" sz="2400" dirty="0" err="1"/>
              <a:t>fname</a:t>
            </a:r>
            <a:r>
              <a:rPr lang="en-US" sz="2400" dirty="0"/>
              <a:t>=</a:t>
            </a:r>
            <a:r>
              <a:rPr lang="en-US" sz="2400" dirty="0" err="1"/>
              <a:t>Henry&amp;lname</a:t>
            </a:r>
            <a:r>
              <a:rPr lang="en-US" sz="2400" dirty="0"/>
              <a:t>=Ford");</a:t>
            </a:r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2667000"/>
            <a:ext cx="2438400" cy="609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example3</a:t>
            </a:r>
            <a:endParaRPr 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685800" y="1828800"/>
            <a:ext cx="7315200" cy="9144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ctr"/>
          <a:lstStyle/>
          <a:p>
            <a:r>
              <a:rPr lang="en-US" sz="2400" dirty="0" err="1"/>
              <a:t>xmlhttp.open</a:t>
            </a:r>
            <a:r>
              <a:rPr lang="en-US" sz="2400" dirty="0"/>
              <a:t>("</a:t>
            </a:r>
            <a:r>
              <a:rPr lang="en-US" sz="2400" dirty="0" err="1"/>
              <a:t>POST","demo_post.php",true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xmlhttp.send</a:t>
            </a:r>
            <a:r>
              <a:rPr lang="en-US" sz="2400" dirty="0"/>
              <a:t>();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40268"/>
            <a:ext cx="362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2: Send a Request To a Server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938409"/>
              </p:ext>
            </p:extLst>
          </p:nvPr>
        </p:nvGraphicFramePr>
        <p:xfrm>
          <a:off x="231775" y="1222433"/>
          <a:ext cx="8759825" cy="540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27534" imgH="3906192" progId="Word.Document.12">
                  <p:embed/>
                </p:oleObj>
              </mc:Choice>
              <mc:Fallback>
                <p:oleObj name="Document" r:id="rId3" imgW="5927534" imgH="3906192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222433"/>
                        <a:ext cx="8759825" cy="5406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228600"/>
            <a:ext cx="360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2. Send a Request To a Server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704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onreadystatechange</a:t>
            </a:r>
            <a:r>
              <a:rPr lang="en-US" dirty="0"/>
              <a:t> event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When a request to a server is sent, we want to perform some actions based on the response.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onreadystatechange</a:t>
            </a:r>
            <a:r>
              <a:rPr lang="en-US" dirty="0"/>
              <a:t> event is triggered every time the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800" dirty="0"/>
              <a:t> </a:t>
            </a:r>
            <a:r>
              <a:rPr lang="en-US" sz="2800" b="1" i="1" dirty="0" err="1"/>
              <a:t>onreadystatechange</a:t>
            </a:r>
            <a:r>
              <a:rPr lang="en-US" sz="2800" dirty="0"/>
              <a:t> stores the function that will process the response from the server.</a:t>
            </a:r>
            <a:endParaRPr lang="en-US" dirty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readyState</a:t>
            </a:r>
            <a:r>
              <a:rPr lang="en-US" dirty="0"/>
              <a:t> property holds the status of the </a:t>
            </a:r>
            <a:r>
              <a:rPr lang="en-US" dirty="0" err="1"/>
              <a:t>XMLHttpRequest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8600"/>
            <a:ext cx="2540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3. Server Response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7942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onreadystatechange</a:t>
            </a:r>
            <a:r>
              <a:rPr lang="en-US" dirty="0"/>
              <a:t> event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readyState</a:t>
            </a:r>
            <a:r>
              <a:rPr lang="en-US" dirty="0"/>
              <a:t> is 4 (</a:t>
            </a:r>
            <a:r>
              <a:rPr lang="en-US" sz="2400" dirty="0"/>
              <a:t>server's response is complete) </a:t>
            </a:r>
            <a:r>
              <a:rPr lang="en-US" dirty="0"/>
              <a:t>and status is 200, the response is ready: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781300"/>
            <a:ext cx="8305800" cy="32385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ctr"/>
          <a:lstStyle/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sz="2400" dirty="0" err="1"/>
              <a:t>xmlhttp.onreadystatechange</a:t>
            </a:r>
            <a:r>
              <a:rPr lang="en-US" sz="2400" dirty="0"/>
              <a:t>=function(){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// Get the data from the server's response</a:t>
            </a:r>
            <a:br>
              <a:rPr lang="en-US" sz="2400" dirty="0"/>
            </a:br>
            <a:r>
              <a:rPr lang="en-US" sz="2400" dirty="0"/>
              <a:t>      if (</a:t>
            </a:r>
            <a:r>
              <a:rPr lang="en-US" sz="2400" b="1" dirty="0" err="1"/>
              <a:t>xmlhttp.readyState</a:t>
            </a:r>
            <a:r>
              <a:rPr lang="en-US" sz="2400" b="1" dirty="0"/>
              <a:t>==4 &amp;&amp;</a:t>
            </a:r>
            <a:r>
              <a:rPr lang="en-US" sz="2400" b="1" dirty="0" err="1"/>
              <a:t>xmlhttp.status</a:t>
            </a:r>
            <a:r>
              <a:rPr lang="en-US" sz="2400" b="1" dirty="0"/>
              <a:t>==200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          </a:t>
            </a:r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err="1"/>
              <a:t>myDiv</a:t>
            </a:r>
            <a:r>
              <a:rPr lang="en-US" sz="2400" dirty="0"/>
              <a:t>").</a:t>
            </a:r>
            <a:r>
              <a:rPr lang="en-US" sz="2400" dirty="0" err="1"/>
              <a:t>innerHTML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                         =</a:t>
            </a:r>
            <a:r>
              <a:rPr lang="en-US" sz="2400" dirty="0" err="1"/>
              <a:t>xmlhttp.responseText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614" y="228600"/>
            <a:ext cx="254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Step 3. Server Response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Server Response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the response from a server, use the </a:t>
            </a:r>
            <a:r>
              <a:rPr lang="en-US" dirty="0" err="1"/>
              <a:t>responseText</a:t>
            </a:r>
            <a:r>
              <a:rPr lang="en-US" dirty="0"/>
              <a:t> or </a:t>
            </a:r>
            <a:r>
              <a:rPr lang="en-US" b="1" dirty="0" err="1"/>
              <a:t>responseXML</a:t>
            </a:r>
            <a:r>
              <a:rPr lang="en-US" dirty="0"/>
              <a:t> property of the </a:t>
            </a:r>
            <a:r>
              <a:rPr lang="en-US" b="1" dirty="0" err="1"/>
              <a:t>XMLHttpRequest</a:t>
            </a:r>
            <a:r>
              <a:rPr lang="en-US" dirty="0"/>
              <a:t> object.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8037"/>
              </p:ext>
            </p:extLst>
          </p:nvPr>
        </p:nvGraphicFramePr>
        <p:xfrm>
          <a:off x="413656" y="2743201"/>
          <a:ext cx="8349343" cy="196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Property</a:t>
                      </a:r>
                      <a:endParaRPr lang="en-US" sz="2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  <a:endParaRPr lang="en-US" sz="2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8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responseText</a:t>
                      </a:r>
                      <a:endParaRPr lang="en-US" sz="2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get the response data as a string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responseXML</a:t>
                      </a:r>
                      <a:endParaRPr lang="en-US" sz="2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get the response data as XML data</a:t>
                      </a:r>
                      <a:endParaRPr lang="en-US" sz="2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3656" y="5105400"/>
            <a:ext cx="8425543" cy="9144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ctr"/>
          <a:lstStyle/>
          <a:p>
            <a:pPr algn="ctr"/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myDiv</a:t>
            </a:r>
            <a:r>
              <a:rPr lang="en-US" sz="2000" dirty="0"/>
              <a:t>").</a:t>
            </a:r>
            <a:r>
              <a:rPr lang="en-US" sz="2000" dirty="0" err="1"/>
              <a:t>innerHTML</a:t>
            </a:r>
            <a:r>
              <a:rPr lang="en-US" sz="2000" dirty="0"/>
              <a:t>=</a:t>
            </a:r>
            <a:r>
              <a:rPr lang="en-US" sz="2000" b="1" dirty="0" err="1"/>
              <a:t>xmlhttp.responseText</a:t>
            </a:r>
            <a:r>
              <a:rPr lang="en-US" sz="2000" dirty="0"/>
              <a:t>;</a:t>
            </a:r>
          </a:p>
          <a:p>
            <a:pPr algn="ctr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60614" y="228600"/>
            <a:ext cx="254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Step 3. Server Response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AJAX?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AJAX = Asynchronous JavaScript and XML.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AJAX is a technique for creating fast and dynamic web pages.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AJAX allows web pages to be updated asynchronously by exchanging small amounts of data with the server behind the scenes -, and updating parts of a web page - </a:t>
            </a:r>
            <a:r>
              <a:rPr lang="en-US" b="1" dirty="0"/>
              <a:t>without reloading the whole page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 Classic web pages must reload the entire page if the content should change.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5791200"/>
            <a:ext cx="2133600" cy="609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example4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responseXML</a:t>
            </a:r>
            <a:r>
              <a:rPr lang="en-US" dirty="0"/>
              <a:t> Property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711891"/>
          </a:xfrm>
        </p:spPr>
        <p:txBody>
          <a:bodyPr/>
          <a:lstStyle/>
          <a:p>
            <a:pPr marL="91440" indent="0">
              <a:spcAft>
                <a:spcPts val="600"/>
              </a:spcAft>
              <a:buNone/>
            </a:pPr>
            <a:r>
              <a:rPr lang="en-US" dirty="0"/>
              <a:t>If the response from the server is XML, and you want to parse it as an XML object, use the </a:t>
            </a:r>
            <a:r>
              <a:rPr lang="en-US" dirty="0" err="1"/>
              <a:t>responseXML</a:t>
            </a:r>
            <a:r>
              <a:rPr lang="en-US" dirty="0"/>
              <a:t> property:</a:t>
            </a:r>
          </a:p>
          <a:p>
            <a:pPr>
              <a:buNone/>
            </a:pPr>
            <a:r>
              <a:rPr lang="en-US" dirty="0"/>
              <a:t>Request the file </a:t>
            </a:r>
            <a:r>
              <a:rPr lang="en-US" u="sng" dirty="0">
                <a:hlinkClick r:id="rId2"/>
              </a:rPr>
              <a:t>cd_catalog.xml</a:t>
            </a:r>
            <a:r>
              <a:rPr lang="en-US" dirty="0"/>
              <a:t> and parse the response: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657600"/>
            <a:ext cx="8077200" cy="22098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ctr"/>
          <a:lstStyle/>
          <a:p>
            <a:r>
              <a:rPr lang="en-US" sz="2400" dirty="0" err="1"/>
              <a:t>xmlDoc</a:t>
            </a:r>
            <a:r>
              <a:rPr lang="en-US" sz="2400" dirty="0"/>
              <a:t>=</a:t>
            </a:r>
            <a:r>
              <a:rPr lang="en-US" sz="2400" b="1" dirty="0" err="1"/>
              <a:t>xmlhttp.responseXML</a:t>
            </a:r>
            <a:r>
              <a:rPr lang="en-US" sz="2400" dirty="0"/>
              <a:t>;</a:t>
            </a:r>
          </a:p>
          <a:p>
            <a:r>
              <a:rPr lang="en-US" sz="2400" dirty="0"/>
              <a:t>txt="";</a:t>
            </a:r>
          </a:p>
          <a:p>
            <a:r>
              <a:rPr lang="en-US" sz="2400" dirty="0"/>
              <a:t>x=</a:t>
            </a:r>
            <a:r>
              <a:rPr lang="en-US" sz="2400" dirty="0" err="1"/>
              <a:t>xmlDoc.getElementsByTagName</a:t>
            </a:r>
            <a:r>
              <a:rPr lang="en-US" sz="2400" dirty="0"/>
              <a:t>("ARTIST");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=0;i&lt;</a:t>
            </a:r>
            <a:r>
              <a:rPr lang="en-US" sz="2400" dirty="0" err="1"/>
              <a:t>x.length;i</a:t>
            </a:r>
            <a:r>
              <a:rPr lang="en-US" sz="2400" dirty="0"/>
              <a:t>++) {</a:t>
            </a:r>
          </a:p>
          <a:p>
            <a:r>
              <a:rPr lang="en-US" sz="2400" dirty="0"/>
              <a:t>    txt=txt + x[</a:t>
            </a:r>
            <a:r>
              <a:rPr lang="en-US" sz="2400" dirty="0" err="1"/>
              <a:t>i</a:t>
            </a:r>
            <a:r>
              <a:rPr lang="en-US" sz="2400" dirty="0"/>
              <a:t>].</a:t>
            </a:r>
            <a:r>
              <a:rPr lang="en-US" sz="2400" dirty="0" err="1"/>
              <a:t>childNodes</a:t>
            </a:r>
            <a:r>
              <a:rPr lang="en-US" sz="2400" dirty="0"/>
              <a:t>[0].</a:t>
            </a:r>
            <a:r>
              <a:rPr lang="en-US" sz="2400" dirty="0" err="1"/>
              <a:t>nodeValue</a:t>
            </a:r>
            <a:r>
              <a:rPr lang="en-US" sz="2400" dirty="0"/>
              <a:t> + "&lt;</a:t>
            </a:r>
            <a:r>
              <a:rPr lang="en-US" sz="2400" dirty="0" err="1"/>
              <a:t>br</a:t>
            </a:r>
            <a:r>
              <a:rPr lang="en-US" sz="2400" dirty="0"/>
              <a:t>&gt;";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err="1"/>
              <a:t>myDiv</a:t>
            </a:r>
            <a:r>
              <a:rPr lang="en-US" sz="2400" dirty="0"/>
              <a:t>").</a:t>
            </a:r>
            <a:r>
              <a:rPr lang="en-US" sz="2400" dirty="0" err="1"/>
              <a:t>innerHTML</a:t>
            </a:r>
            <a:r>
              <a:rPr lang="en-US" sz="2400" dirty="0"/>
              <a:t>=txt;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60614" y="228600"/>
            <a:ext cx="254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Step 3. Server Response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Callback 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A callback function is a function passed as a parameter to another function.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If you have more than one AJAX task on your website, you should create ONE standard function for creating the </a:t>
            </a:r>
            <a:r>
              <a:rPr lang="en-US" dirty="0" err="1"/>
              <a:t>XMLHttpRequest</a:t>
            </a:r>
            <a:r>
              <a:rPr lang="en-US" dirty="0"/>
              <a:t> object, and call this for each AJAX task.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function call should contain the URL and what to do on </a:t>
            </a:r>
            <a:r>
              <a:rPr lang="en-US" dirty="0" err="1"/>
              <a:t>onreadystatechange</a:t>
            </a:r>
            <a:r>
              <a:rPr lang="en-US" dirty="0"/>
              <a:t> (which is probably different for each call):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191000"/>
            <a:ext cx="1752600" cy="609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example5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Callback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8458200" cy="25908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ctr"/>
          <a:lstStyle/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(){</a:t>
            </a:r>
          </a:p>
          <a:p>
            <a:r>
              <a:rPr lang="en-US" sz="2000" dirty="0"/>
              <a:t>  </a:t>
            </a:r>
            <a:r>
              <a:rPr lang="en-US" sz="2000" dirty="0" err="1"/>
              <a:t>loadXMLDoc</a:t>
            </a:r>
            <a:r>
              <a:rPr lang="en-US" sz="2000" b="1" dirty="0"/>
              <a:t>(</a:t>
            </a:r>
            <a:r>
              <a:rPr lang="en-US" sz="2000" dirty="0"/>
              <a:t>"</a:t>
            </a:r>
            <a:r>
              <a:rPr lang="en-US" sz="2000" dirty="0" err="1"/>
              <a:t>ajax_info.txt",function</a:t>
            </a:r>
            <a:r>
              <a:rPr lang="en-US" sz="2000" dirty="0"/>
              <a:t>()  {</a:t>
            </a:r>
            <a:br>
              <a:rPr lang="en-US" sz="2000" dirty="0"/>
            </a:br>
            <a:r>
              <a:rPr lang="en-US" sz="2000" dirty="0"/>
              <a:t>    if (</a:t>
            </a:r>
            <a:r>
              <a:rPr lang="en-US" sz="2000" dirty="0" err="1"/>
              <a:t>xmlhttp.readyState</a:t>
            </a:r>
            <a:r>
              <a:rPr lang="en-US" sz="2000" dirty="0"/>
              <a:t>==4 &amp;&amp;</a:t>
            </a:r>
            <a:r>
              <a:rPr lang="en-US" sz="2000" dirty="0" err="1"/>
              <a:t>xmlhttp.status</a:t>
            </a:r>
            <a:r>
              <a:rPr lang="en-US" sz="2000" dirty="0"/>
              <a:t>==200) {</a:t>
            </a:r>
          </a:p>
          <a:p>
            <a:r>
              <a:rPr lang="en-US" sz="2000" dirty="0"/>
              <a:t>         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myDiv</a:t>
            </a:r>
            <a:r>
              <a:rPr lang="en-US" sz="2000" dirty="0"/>
              <a:t>").</a:t>
            </a:r>
            <a:r>
              <a:rPr lang="en-US" sz="2000" dirty="0" err="1"/>
              <a:t>innerHTML</a:t>
            </a:r>
            <a:r>
              <a:rPr lang="en-US" sz="2000" dirty="0"/>
              <a:t>=</a:t>
            </a:r>
            <a:r>
              <a:rPr lang="en-US" sz="2000" dirty="0" err="1"/>
              <a:t>xmlhttp.responseText</a:t>
            </a:r>
            <a:r>
              <a:rPr lang="en-US" sz="2000" dirty="0"/>
              <a:t>;</a:t>
            </a:r>
          </a:p>
          <a:p>
            <a:r>
              <a:rPr lang="en-US" sz="2000" dirty="0"/>
              <a:t>    }</a:t>
            </a:r>
            <a:br>
              <a:rPr lang="en-US" sz="2000" dirty="0"/>
            </a:br>
            <a:r>
              <a:rPr lang="en-US" sz="2000" dirty="0"/>
              <a:t> }</a:t>
            </a:r>
            <a:r>
              <a:rPr lang="en-US" sz="2000" b="1" dirty="0"/>
              <a:t>)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895600"/>
            <a:ext cx="2209800" cy="609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example6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PHP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3581400"/>
            <a:ext cx="8229600" cy="1676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user types a character in the input field above, the function "</a:t>
            </a:r>
            <a:r>
              <a:rPr lang="en-US" dirty="0" err="1"/>
              <a:t>showHint</a:t>
            </a:r>
            <a:r>
              <a:rPr lang="en-US" dirty="0"/>
              <a:t>()" is executed. The function is triggered by the "</a:t>
            </a:r>
            <a:r>
              <a:rPr lang="en-US" b="1" dirty="0" err="1"/>
              <a:t>onkeyup</a:t>
            </a:r>
            <a:r>
              <a:rPr lang="en-US" dirty="0"/>
              <a:t>" event: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t="16326" r="59649" b="69050"/>
          <a:stretch>
            <a:fillRect/>
          </a:stretch>
        </p:blipFill>
        <p:spPr bwMode="auto">
          <a:xfrm>
            <a:off x="533400" y="1524000"/>
            <a:ext cx="5410199" cy="1470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33400" y="5334000"/>
            <a:ext cx="82296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page on the server called by the JavaScript above is an PHP file called "</a:t>
            </a:r>
            <a:r>
              <a:rPr lang="en-US" dirty="0" err="1"/>
              <a:t>gethint.php</a:t>
            </a:r>
            <a:r>
              <a:rPr lang="en-US" dirty="0"/>
              <a:t>".</a:t>
            </a:r>
          </a:p>
          <a:p>
            <a:r>
              <a:rPr lang="en-US" dirty="0"/>
              <a:t>Refer to the </a:t>
            </a:r>
            <a:r>
              <a:rPr lang="en-US" dirty="0" err="1"/>
              <a:t>gethint.php</a:t>
            </a:r>
            <a:r>
              <a:rPr lang="en-US" dirty="0"/>
              <a:t> for the details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itchFamily="18" charset="0"/>
              </a:rPr>
              <a:t>AJAX Database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AJAX can be used for interactive communication with a database.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33400" y="2895600"/>
            <a:ext cx="8229600" cy="957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 l="5469" t="58333" r="68750" b="29167"/>
          <a:stretch>
            <a:fillRect/>
          </a:stretch>
        </p:blipFill>
        <p:spPr bwMode="auto">
          <a:xfrm>
            <a:off x="533400" y="2667000"/>
            <a:ext cx="5715000" cy="20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5800" y="4800600"/>
            <a:ext cx="2590800" cy="609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example7</a:t>
            </a:r>
            <a:endParaRPr lang="en-US" sz="2700" dirty="0"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 Database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230406" cy="2152650"/>
        </p:xfrm>
        <a:graphic>
          <a:graphicData uri="http://schemas.openxmlformats.org/drawingml/2006/table">
            <a:tbl>
              <a:tblPr/>
              <a:tblGrid>
                <a:gridCol w="85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2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id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FirstName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LastName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Age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Hometown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Job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Peter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Griffin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41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Quahog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Brewery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Lois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Griffin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40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Newport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Piano Teacher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Joseph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Swanson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39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Quahog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Police Officer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Glenn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Quagmire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41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Quahog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Pilot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3407" marR="13407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3962400"/>
            <a:ext cx="8229600" cy="1828799"/>
          </a:xfrm>
          <a:prstGeom prst="rect">
            <a:avLst/>
          </a:prstGeom>
          <a:ln w="55000" cap="flat" cmpd="thickThin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When a user selects a user in the dropdown list above, a function called "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showUser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()" is executed. The function is triggered by the "</a:t>
            </a:r>
            <a:r>
              <a:rPr kumimoji="0" lang="en-US" sz="2700" b="1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onchange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" event: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Refer to example7 for details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AJAX XML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can be used for interactive communication with an XML file.</a:t>
            </a:r>
          </a:p>
          <a:p>
            <a:r>
              <a:rPr lang="en-US" dirty="0"/>
              <a:t>The following example will demonstrate how a web page can fetch information from an XML file with AJAX:</a:t>
            </a:r>
          </a:p>
          <a:p>
            <a:pPr lvl="7">
              <a:buNone/>
            </a:pPr>
            <a:r>
              <a:rPr lang="en-US" sz="2700" dirty="0"/>
              <a:t>:Get CD info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3581400"/>
            <a:ext cx="2286000" cy="609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example8</a:t>
            </a:r>
            <a:endParaRPr 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609600" y="4191000"/>
            <a:ext cx="2057400" cy="609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example8b</a:t>
            </a:r>
            <a:endParaRPr lang="en-US" sz="2700" dirty="0"/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 XML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AJAX Server Page</a:t>
            </a:r>
            <a:endParaRPr lang="en-US" b="1" dirty="0"/>
          </a:p>
          <a:p>
            <a:r>
              <a:rPr lang="en-US" dirty="0"/>
              <a:t>The page on the server used in the example above, is an XML file called "</a:t>
            </a:r>
            <a:r>
              <a:rPr lang="en-US" u="sng" dirty="0">
                <a:hlinkClick r:id="rId3"/>
              </a:rPr>
              <a:t>cd_catalog.xml</a:t>
            </a:r>
            <a:r>
              <a:rPr lang="en-US" dirty="0"/>
              <a:t>".</a:t>
            </a:r>
          </a:p>
          <a:p>
            <a:r>
              <a:rPr lang="en-US" dirty="0"/>
              <a:t>The example9 will demonstrate how a web page can fetch information from an XML file with AJAX: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733800"/>
            <a:ext cx="5410200" cy="2209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400" dirty="0"/>
              <a:t>CD info will be listed here...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 cstate="print"/>
          <a:srcRect l="7031" t="52083" r="77344" b="32292"/>
          <a:stretch>
            <a:fillRect/>
          </a:stretch>
        </p:blipFill>
        <p:spPr bwMode="auto">
          <a:xfrm>
            <a:off x="1828800" y="3581400"/>
            <a:ext cx="220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1524000"/>
            <a:ext cx="4343400" cy="1067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jQuery</a:t>
            </a:r>
            <a:r>
              <a:rPr lang="en-US" dirty="0"/>
              <a:t> - AJAX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t="11049" r="47474" b="73799"/>
          <a:stretch>
            <a:fillRect/>
          </a:stretch>
        </p:blipFill>
        <p:spPr bwMode="auto">
          <a:xfrm>
            <a:off x="1219200" y="2743200"/>
            <a:ext cx="6339416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447800" y="4746812"/>
            <a:ext cx="2362200" cy="4572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Example1</a:t>
            </a:r>
            <a:endParaRPr lang="en-US" sz="2700" dirty="0"/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</a:t>
            </a:r>
            <a:r>
              <a:rPr lang="en-US" dirty="0" err="1"/>
              <a:t>jQuery</a:t>
            </a:r>
            <a:r>
              <a:rPr lang="en-US" dirty="0"/>
              <a:t> and AJAX?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jQuery</a:t>
            </a:r>
            <a:r>
              <a:rPr lang="en-US" dirty="0"/>
              <a:t> provides several methods for AJAX functionality.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With the jQuery AJAX methods, you can request text, HTML, XML, or JSON from a remote server using both HTTP Get and HTTP Post - And you can load the external data directly into the selected HTML elements of your web page!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AJAX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 Google Maps,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 Gmail, 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/>
              <a:t>Youtube</a:t>
            </a:r>
            <a:r>
              <a:rPr lang="en-US" dirty="0"/>
              <a:t>, and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 tabs.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load()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is a simple, but powerful AJAX method.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loads data from a server and puts the returned data into the selected element.</a:t>
            </a:r>
          </a:p>
          <a:p>
            <a:pPr marL="0">
              <a:spcBef>
                <a:spcPts val="600"/>
              </a:spcBef>
              <a:buNone/>
            </a:pPr>
            <a:r>
              <a:rPr lang="en-US" b="1" dirty="0"/>
              <a:t> Syntax:</a:t>
            </a:r>
          </a:p>
          <a:p>
            <a:pPr marL="0">
              <a:buFont typeface="Wingdings" pitchFamily="2" charset="2"/>
              <a:buChar char="q"/>
            </a:pPr>
            <a:endParaRPr lang="en-US" dirty="0"/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/>
              <a:t>The required URL parameter specifies the URL you wish to load.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optional data parameter specifies a set of query string key/value pairs to send along with the request.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optional callback parameter is the name of a function to be executed after the load() method is completed.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362200"/>
            <a:ext cx="6096000" cy="4572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ctr"/>
          <a:lstStyle/>
          <a:p>
            <a:pPr>
              <a:spcAft>
                <a:spcPts val="1200"/>
              </a:spcAft>
              <a:buNone/>
            </a:pPr>
            <a:r>
              <a:rPr lang="en-US" sz="2500" dirty="0"/>
              <a:t>$(</a:t>
            </a:r>
            <a:r>
              <a:rPr lang="en-US" sz="2500" i="1" dirty="0"/>
              <a:t>selector</a:t>
            </a:r>
            <a:r>
              <a:rPr lang="en-US" sz="2500" dirty="0"/>
              <a:t>).load(</a:t>
            </a:r>
            <a:r>
              <a:rPr lang="en-US" sz="2500" i="1" dirty="0" err="1"/>
              <a:t>URL,data,callback</a:t>
            </a:r>
            <a:r>
              <a:rPr lang="en-US" sz="2500" dirty="0"/>
              <a:t>);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5800" y="5334000"/>
            <a:ext cx="2819400" cy="4572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Example1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load()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038600"/>
          </a:xfrm>
        </p:spPr>
        <p:txBody>
          <a:bodyPr/>
          <a:lstStyle/>
          <a:p>
            <a:pPr>
              <a:buNone/>
            </a:pPr>
            <a:r>
              <a:rPr lang="en-US" dirty="0"/>
              <a:t>Content of  "demo_test.txt":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dirty="0"/>
              <a:t>The following example loads the content of the file "demo_test.txt" into a specific &lt;div&gt; element: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057400"/>
            <a:ext cx="7696200" cy="8925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dirty="0"/>
              <a:t>&lt;h2&gt;</a:t>
            </a:r>
            <a:r>
              <a:rPr lang="en-US" sz="2600" dirty="0" err="1"/>
              <a:t>jQuery</a:t>
            </a:r>
            <a:r>
              <a:rPr lang="en-US" sz="2600" dirty="0"/>
              <a:t> and AJAX is FUN!!!&lt;/h2&gt;</a:t>
            </a:r>
            <a:br>
              <a:rPr lang="en-US" sz="2600" dirty="0"/>
            </a:br>
            <a:r>
              <a:rPr lang="en-US" sz="2600" dirty="0"/>
              <a:t>&lt;p id="p1"&gt;This is some text in a paragraph.&lt;/p&gt;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495800"/>
            <a:ext cx="7696200" cy="52322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/>
              <a:t>$("#div1").load("demo_test.txt");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4495800"/>
            <a:ext cx="2057400" cy="7620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example1b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load()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Wingdings" pitchFamily="2" charset="2"/>
              <a:buChar char="q"/>
            </a:pPr>
            <a:r>
              <a:rPr lang="en-US" dirty="0"/>
              <a:t>It is also possible to add a </a:t>
            </a:r>
            <a:r>
              <a:rPr lang="en-US" dirty="0" err="1"/>
              <a:t>jQuery</a:t>
            </a:r>
            <a:r>
              <a:rPr lang="en-US" dirty="0"/>
              <a:t> selector to the URL parameter.</a:t>
            </a:r>
          </a:p>
          <a:p>
            <a:pPr marL="624078" indent="-514350">
              <a:buFont typeface="Wingdings" pitchFamily="2" charset="2"/>
              <a:buChar char="q"/>
            </a:pPr>
            <a:r>
              <a:rPr lang="en-US" dirty="0"/>
              <a:t>The following example loads the content of the element with id="p1", inside the file "demo_test.txt", into a specific &lt;div&gt; element: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8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962400"/>
            <a:ext cx="7696200" cy="52322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$("#div1").load("demo_test.txt #p1");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5943600"/>
            <a:ext cx="2971800" cy="4572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example1c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load()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following example displays an alert box after the load() method completes.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286000"/>
            <a:ext cx="8915400" cy="36576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$("button").click(function(){</a:t>
            </a:r>
            <a:br>
              <a:rPr lang="en-US" sz="2400" dirty="0"/>
            </a:br>
            <a:r>
              <a:rPr lang="en-US" sz="2400" dirty="0"/>
              <a:t>  $("#div1").load("</a:t>
            </a:r>
            <a:r>
              <a:rPr lang="en-US" sz="2400" dirty="0" err="1"/>
              <a:t>demo_test.txt",function</a:t>
            </a:r>
            <a:r>
              <a:rPr lang="en-US" sz="2400" dirty="0"/>
              <a:t>(</a:t>
            </a:r>
            <a:r>
              <a:rPr lang="en-US" sz="2400" dirty="0" err="1"/>
              <a:t>responseTxt,statusTxt,xhr</a:t>
            </a:r>
            <a:r>
              <a:rPr lang="en-US" sz="2400" dirty="0"/>
              <a:t>){</a:t>
            </a:r>
            <a:br>
              <a:rPr lang="en-US" sz="2400" dirty="0"/>
            </a:br>
            <a:r>
              <a:rPr lang="en-US" sz="2400" dirty="0"/>
              <a:t>    if(</a:t>
            </a:r>
            <a:r>
              <a:rPr lang="en-US" sz="2400" dirty="0" err="1"/>
              <a:t>statusTxt</a:t>
            </a:r>
            <a:r>
              <a:rPr lang="en-US" sz="2400" dirty="0"/>
              <a:t>=="success")</a:t>
            </a:r>
            <a:br>
              <a:rPr lang="en-US" sz="2400" dirty="0"/>
            </a:br>
            <a:r>
              <a:rPr lang="en-US" sz="2400" dirty="0"/>
              <a:t>          alert("External content loaded successfully!");</a:t>
            </a:r>
            <a:br>
              <a:rPr lang="en-US" sz="2400" dirty="0"/>
            </a:br>
            <a:r>
              <a:rPr lang="en-US" sz="2400" dirty="0"/>
              <a:t>    if(</a:t>
            </a:r>
            <a:r>
              <a:rPr lang="en-US" sz="2400" dirty="0" err="1"/>
              <a:t>statusTxt</a:t>
            </a:r>
            <a:r>
              <a:rPr lang="en-US" sz="2400" dirty="0"/>
              <a:t>=="error")</a:t>
            </a:r>
            <a:br>
              <a:rPr lang="en-US" sz="2400" dirty="0"/>
            </a:br>
            <a:r>
              <a:rPr lang="en-US" sz="2400" dirty="0"/>
              <a:t>          alert("Error: "+</a:t>
            </a:r>
            <a:r>
              <a:rPr lang="en-US" sz="2400" dirty="0" err="1"/>
              <a:t>xhr.status</a:t>
            </a:r>
            <a:r>
              <a:rPr lang="en-US" sz="2400" dirty="0"/>
              <a:t>+": "+</a:t>
            </a:r>
            <a:r>
              <a:rPr lang="en-US" sz="2400" dirty="0" err="1"/>
              <a:t>xhr.statusText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  });</a:t>
            </a:r>
            <a:br>
              <a:rPr lang="en-US" sz="2400" dirty="0"/>
            </a:br>
            <a:r>
              <a:rPr lang="en-US" sz="2400" dirty="0"/>
              <a:t>});</a:t>
            </a:r>
          </a:p>
          <a:p>
            <a:endParaRPr lang="en-US" sz="2400" dirty="0"/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load()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The optional callback parameter specifies a callback function to run when the load() method is completed. The callback function can have different parameters: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/>
              <a:t>responseTxt</a:t>
            </a:r>
            <a:r>
              <a:rPr lang="en-US" dirty="0"/>
              <a:t> - contains the resulting content if the call succeed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/>
              <a:t>statusTXT</a:t>
            </a:r>
            <a:r>
              <a:rPr lang="en-US" dirty="0"/>
              <a:t> - contains the status of the call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/>
              <a:t>xhr</a:t>
            </a:r>
            <a:r>
              <a:rPr lang="en-US" dirty="0"/>
              <a:t> - contains the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jQuery</a:t>
            </a:r>
            <a:r>
              <a:rPr lang="en-US" dirty="0"/>
              <a:t> AJAX Reference:</a:t>
            </a:r>
            <a:br>
              <a:rPr lang="en-US" dirty="0"/>
            </a:br>
            <a:r>
              <a:rPr lang="en-US" dirty="0">
                <a:hlinkClick r:id="rId2"/>
              </a:rPr>
              <a:t>http://www.w3schools.com/jquery/jquery_ref_ajax.asp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$.get()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buNone/>
            </a:pPr>
            <a:r>
              <a:rPr lang="en-US" dirty="0"/>
              <a:t>The $.get() method requests data from the server with an HTTP GET request.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b="1" dirty="0"/>
              <a:t>Syntax: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/>
              <a:t>The required URL parameter specifies the URL you wish to request.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optional callback parameter is the name of a function to be executed if the request succeeds.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following example uses the $.get() method to retrieve data from a file on the server: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362200"/>
            <a:ext cx="4038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700" dirty="0"/>
              <a:t>$.get(</a:t>
            </a:r>
            <a:r>
              <a:rPr lang="en-US" sz="2700" i="1" dirty="0" err="1"/>
              <a:t>URL,callback</a:t>
            </a:r>
            <a:r>
              <a:rPr lang="en-US" sz="2700" dirty="0"/>
              <a:t>);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$.get()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parameter of $.get() is the URL we wish to request ("demo_test.php").</a:t>
            </a:r>
          </a:p>
          <a:p>
            <a:r>
              <a:rPr lang="en-US" dirty="0"/>
              <a:t>The second parameter is a callback function. The first callback parameter holds the content of the page requested, and the second callback parameter holds the status of the request.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048000"/>
            <a:ext cx="1752600" cy="65532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example2</a:t>
            </a:r>
            <a:endParaRPr 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551329" y="1219200"/>
            <a:ext cx="7924800" cy="19812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$("button").click(function(){</a:t>
            </a:r>
            <a:br>
              <a:rPr lang="en-US" sz="2400" dirty="0"/>
            </a:br>
            <a:r>
              <a:rPr lang="en-US" sz="2400" dirty="0"/>
              <a:t>  $.get("</a:t>
            </a:r>
            <a:r>
              <a:rPr lang="en-US" sz="2400" dirty="0" err="1"/>
              <a:t>demo_test.php",function</a:t>
            </a:r>
            <a:r>
              <a:rPr lang="en-US" sz="2400" dirty="0"/>
              <a:t>(</a:t>
            </a:r>
            <a:r>
              <a:rPr lang="en-US" sz="2400" dirty="0" err="1"/>
              <a:t>data,status</a:t>
            </a:r>
            <a:r>
              <a:rPr lang="en-US" sz="2400" dirty="0"/>
              <a:t>){</a:t>
            </a:r>
            <a:br>
              <a:rPr lang="en-US" sz="2400" dirty="0"/>
            </a:br>
            <a:r>
              <a:rPr lang="en-US" sz="2400" dirty="0"/>
              <a:t>    alert("Data: " + data + "\</a:t>
            </a:r>
            <a:r>
              <a:rPr lang="en-US" sz="2400" dirty="0" err="1"/>
              <a:t>nStatus</a:t>
            </a:r>
            <a:r>
              <a:rPr lang="en-US" sz="2400" dirty="0"/>
              <a:t>: " + status);</a:t>
            </a:r>
            <a:br>
              <a:rPr lang="en-US" sz="2400" dirty="0"/>
            </a:br>
            <a:r>
              <a:rPr lang="en-US" sz="2400" dirty="0"/>
              <a:t>  });</a:t>
            </a:r>
            <a:br>
              <a:rPr lang="en-US" sz="2400" dirty="0"/>
            </a:br>
            <a:r>
              <a:rPr lang="en-US" sz="2400" dirty="0"/>
              <a:t>});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$.post()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02163"/>
          </a:xfrm>
        </p:spPr>
        <p:txBody>
          <a:bodyPr>
            <a:normAutofit fontScale="92500" lnSpcReduction="10000"/>
          </a:bodyPr>
          <a:lstStyle/>
          <a:p>
            <a:pPr marL="0">
              <a:buNone/>
            </a:pPr>
            <a:r>
              <a:rPr lang="en-US" dirty="0"/>
              <a:t>The $.post() method requests data from the server using an HTTP POST request.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b="1" dirty="0"/>
              <a:t>Syntax: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required URL parameter specifies the URL you wish to request.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optional data parameter specifies some data to send along with the request.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optional callback parameter is the name of a function to be executed if the request succeeds.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905000"/>
            <a:ext cx="5257800" cy="7620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dirty="0"/>
              <a:t>$.post(</a:t>
            </a:r>
            <a:r>
              <a:rPr lang="en-US" sz="2800" i="1" dirty="0" err="1"/>
              <a:t>URL,data,callback</a:t>
            </a:r>
            <a:r>
              <a:rPr lang="en-US" sz="2800" dirty="0"/>
              <a:t>);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5181600"/>
            <a:ext cx="2057400" cy="7620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example2b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$.post()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7620000" cy="3962400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$("button").click(function(){</a:t>
            </a:r>
            <a:br>
              <a:rPr lang="en-US" sz="2400" dirty="0"/>
            </a:br>
            <a:r>
              <a:rPr lang="en-US" sz="2400" dirty="0"/>
              <a:t>  $.post("demo_test_</a:t>
            </a:r>
            <a:r>
              <a:rPr lang="en-US" sz="2400"/>
              <a:t>post.php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  {</a:t>
            </a:r>
            <a:br>
              <a:rPr lang="en-US" sz="2400" dirty="0"/>
            </a:br>
            <a:r>
              <a:rPr lang="en-US" sz="2400" dirty="0"/>
              <a:t>    name:"Donald Duck",</a:t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 err="1"/>
              <a:t>city:"Duckburg</a:t>
            </a:r>
            <a:r>
              <a:rPr lang="en-US" sz="2400" dirty="0"/>
              <a:t>"</a:t>
            </a:r>
            <a:br>
              <a:rPr lang="en-US" sz="2400" dirty="0"/>
            </a:br>
            <a:r>
              <a:rPr lang="en-US" sz="2400" dirty="0"/>
              <a:t>  },</a:t>
            </a:r>
            <a:br>
              <a:rPr lang="en-US" sz="2400" dirty="0"/>
            </a:br>
            <a:r>
              <a:rPr lang="en-US" sz="2400" dirty="0"/>
              <a:t>  function(</a:t>
            </a:r>
            <a:r>
              <a:rPr lang="en-US" sz="2400" dirty="0" err="1"/>
              <a:t>data,status</a:t>
            </a:r>
            <a:r>
              <a:rPr lang="en-US" sz="2400" dirty="0"/>
              <a:t>){</a:t>
            </a:r>
            <a:br>
              <a:rPr lang="en-US" sz="2400" dirty="0"/>
            </a:br>
            <a:r>
              <a:rPr lang="en-US" sz="2400" dirty="0"/>
              <a:t>    alert("Data: " + data + "\</a:t>
            </a:r>
            <a:r>
              <a:rPr lang="en-US" sz="2400" dirty="0" err="1"/>
              <a:t>nStatus</a:t>
            </a:r>
            <a:r>
              <a:rPr lang="en-US" sz="2400" dirty="0"/>
              <a:t>: " + status);</a:t>
            </a:r>
            <a:br>
              <a:rPr lang="en-US" sz="2400" dirty="0"/>
            </a:br>
            <a:r>
              <a:rPr lang="en-US" sz="2400" dirty="0"/>
              <a:t>  });</a:t>
            </a:r>
            <a:br>
              <a:rPr lang="en-US" sz="2400" dirty="0"/>
            </a:br>
            <a:r>
              <a:rPr lang="en-US" sz="2400" dirty="0"/>
              <a:t>});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$.post() Method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800" dirty="0"/>
              <a:t>The first parameter of $.post() is the URL we wish to request ("demo_test_post.php").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800" dirty="0"/>
              <a:t>Then we pass in some data to send along with the request (name and city).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800" dirty="0"/>
              <a:t>The </a:t>
            </a:r>
            <a:r>
              <a:rPr lang="en-US" dirty="0"/>
              <a:t>PH</a:t>
            </a:r>
            <a:r>
              <a:rPr lang="en-US" sz="2800" dirty="0"/>
              <a:t>P script in "demo_test_post.php" reads the parameters, process them, and return a result.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800" dirty="0"/>
              <a:t>The third parameter is a callback function. The first callback parameter holds the content of the page requested, and the second callback parameter holds the status of the request.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AJAX Works</a:t>
            </a:r>
            <a:endParaRPr lang="en-US" dirty="0"/>
          </a:p>
        </p:txBody>
      </p:sp>
      <p:pic>
        <p:nvPicPr>
          <p:cNvPr id="4" name="Content Placeholder 3" descr="AJAX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752600"/>
            <a:ext cx="71628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AJAX -Based on Internet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dirty="0"/>
              <a:t>AJAX is based on internet standards, and uses a combination of: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/>
              <a:t>XMLHttpRequest</a:t>
            </a:r>
            <a:r>
              <a:rPr lang="en-US" dirty="0"/>
              <a:t> object (to exchange data asynchronously with a server)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JavaScript/DOM (to display/interact with the information)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CSS (to style the data)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XML (often used as the format for transferring data)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marL="0">
              <a:buNone/>
            </a:pPr>
            <a:r>
              <a:rPr lang="en-US" dirty="0"/>
              <a:t>AJAX applications are browser- and platform-independent!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AJAX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2207" r="65275" b="73061"/>
          <a:stretch>
            <a:fillRect/>
          </a:stretch>
        </p:blipFill>
        <p:spPr bwMode="auto">
          <a:xfrm>
            <a:off x="838200" y="1752600"/>
            <a:ext cx="4724400" cy="1503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1458" r="54688" b="69792"/>
          <a:stretch>
            <a:fillRect/>
          </a:stretch>
        </p:blipFill>
        <p:spPr bwMode="auto">
          <a:xfrm>
            <a:off x="914400" y="3429000"/>
            <a:ext cx="613833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90600" y="5410200"/>
            <a:ext cx="2057400" cy="609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u="sng" dirty="0"/>
              <a:t>example1</a:t>
            </a:r>
            <a:endParaRPr lang="en-US" sz="2700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b="1" dirty="0"/>
              <a:t>Create an </a:t>
            </a:r>
            <a:r>
              <a:rPr lang="en-US" b="1" dirty="0" err="1"/>
              <a:t>XMLHttpRequest</a:t>
            </a:r>
            <a:r>
              <a:rPr lang="en-US" b="1" dirty="0"/>
              <a:t> Object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b="1" dirty="0"/>
              <a:t>Send a Request To a Server</a:t>
            </a:r>
            <a:endParaRPr lang="en-US" dirty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b="1" dirty="0"/>
              <a:t>Server Response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With AJAX, the JavaScript does not have to wait for the server response, but can instead:</a:t>
            </a:r>
          </a:p>
          <a:p>
            <a:r>
              <a:rPr lang="en-US" dirty="0"/>
              <a:t>execute other scripts while waiting for server response</a:t>
            </a:r>
          </a:p>
          <a:p>
            <a:r>
              <a:rPr lang="en-US" dirty="0"/>
              <a:t>deal with the response when the response ready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1: Create an </a:t>
            </a:r>
            <a:r>
              <a:rPr lang="en-US" b="1" dirty="0" err="1"/>
              <a:t>XMLHttpRequest</a:t>
            </a:r>
            <a:r>
              <a:rPr lang="en-US" b="1" dirty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07091"/>
          </a:xfrm>
          <a:noFill/>
          <a:ln w="9525">
            <a:noFill/>
          </a:ln>
        </p:spPr>
        <p:txBody>
          <a:bodyPr>
            <a:noAutofit/>
          </a:bodyPr>
          <a:lstStyle/>
          <a:p>
            <a:pPr marL="182880" indent="-182880">
              <a:spcAft>
                <a:spcPts val="600"/>
              </a:spcAft>
              <a:buFont typeface="Wingdings" pitchFamily="2" charset="2"/>
              <a:buChar char="q"/>
            </a:pPr>
            <a:r>
              <a:rPr lang="en-US" sz="2500" dirty="0"/>
              <a:t> </a:t>
            </a:r>
            <a:r>
              <a:rPr lang="en-US" sz="2500" dirty="0" err="1"/>
              <a:t>XMLHttpRequest</a:t>
            </a:r>
            <a:r>
              <a:rPr lang="en-US" sz="2500" dirty="0"/>
              <a:t> object is used to exchange data with a server by updating parts of a web page, without reloading the whole page.</a:t>
            </a:r>
          </a:p>
          <a:p>
            <a:pPr marL="182880" indent="-182880"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500" dirty="0"/>
              <a:t> All modern browsers have a built-in </a:t>
            </a:r>
            <a:r>
              <a:rPr lang="en-US" sz="2500" dirty="0" err="1"/>
              <a:t>XMLHttpRequest</a:t>
            </a:r>
            <a:r>
              <a:rPr lang="en-US" sz="2500" dirty="0"/>
              <a:t> object</a:t>
            </a:r>
          </a:p>
          <a:p>
            <a:pPr marL="182880" indent="-182880">
              <a:spcAft>
                <a:spcPts val="600"/>
              </a:spcAft>
              <a:buNone/>
            </a:pPr>
            <a:r>
              <a:rPr lang="en-US" sz="2500" dirty="0"/>
              <a:t> Syntax for creating an </a:t>
            </a:r>
            <a:r>
              <a:rPr lang="en-US" sz="2500" dirty="0" err="1"/>
              <a:t>XMLHttpRequest</a:t>
            </a:r>
            <a:r>
              <a:rPr lang="en-US" sz="2500" dirty="0"/>
              <a:t> object:</a:t>
            </a:r>
          </a:p>
          <a:p>
            <a:pPr marL="182880" indent="-182880">
              <a:buNone/>
            </a:pPr>
            <a:r>
              <a:rPr lang="en-US" sz="2500" dirty="0"/>
              <a:t> </a:t>
            </a:r>
          </a:p>
          <a:p>
            <a:pPr marL="182880" indent="-182880">
              <a:buNone/>
            </a:pPr>
            <a:r>
              <a:rPr lang="en-US" sz="2500" dirty="0"/>
              <a:t>	</a:t>
            </a:r>
          </a:p>
          <a:p>
            <a:pPr marL="182880" indent="-182880"/>
            <a:endParaRPr lang="en-US" sz="25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114800"/>
            <a:ext cx="8229600" cy="25146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 3"/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xmlhttp</a:t>
            </a:r>
            <a:r>
              <a:rPr lang="en-US" dirty="0"/>
              <a:t>;</a:t>
            </a:r>
          </a:p>
          <a:p>
            <a:pPr>
              <a:buFont typeface="Wingdings 3"/>
              <a:buNone/>
            </a:pPr>
            <a:r>
              <a:rPr lang="en-US" dirty="0"/>
              <a:t>if (</a:t>
            </a:r>
            <a:r>
              <a:rPr lang="en-US" dirty="0" err="1"/>
              <a:t>window.XMLHttpRequest</a:t>
            </a:r>
            <a:r>
              <a:rPr lang="en-US" dirty="0"/>
              <a:t>).</a:t>
            </a:r>
          </a:p>
          <a:p>
            <a:pPr>
              <a:buFont typeface="Wingdings 3"/>
              <a:buNone/>
            </a:pPr>
            <a:r>
              <a:rPr lang="en-US" dirty="0"/>
              <a:t>	</a:t>
            </a:r>
            <a:r>
              <a:rPr lang="en-US" dirty="0" err="1"/>
              <a:t>xmlhttp</a:t>
            </a:r>
            <a:r>
              <a:rPr lang="en-US" dirty="0"/>
              <a:t>=new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>
              <a:buFont typeface="Wingdings 3"/>
              <a:buNone/>
            </a:pPr>
            <a:r>
              <a:rPr lang="en-US" dirty="0"/>
              <a:t>else //</a:t>
            </a:r>
            <a:r>
              <a:rPr lang="en-US" sz="2800" dirty="0"/>
              <a:t>IE5 and IE6 use an ActiveX Object:</a:t>
            </a:r>
          </a:p>
          <a:p>
            <a:pPr>
              <a:buFont typeface="Wingdings 3"/>
              <a:buNone/>
            </a:pPr>
            <a:r>
              <a:rPr lang="en-US" dirty="0"/>
              <a:t>	</a:t>
            </a:r>
            <a:r>
              <a:rPr lang="en-US" dirty="0" err="1"/>
              <a:t>xmlhttp</a:t>
            </a:r>
            <a:r>
              <a:rPr lang="en-US" dirty="0"/>
              <a:t>=new </a:t>
            </a:r>
            <a:r>
              <a:rPr lang="en-US" dirty="0" err="1"/>
              <a:t>ActiveXObject</a:t>
            </a:r>
            <a:r>
              <a:rPr lang="en-US" dirty="0"/>
              <a:t>("</a:t>
            </a:r>
            <a:r>
              <a:rPr lang="en-US" dirty="0" err="1"/>
              <a:t>Microsoft.XMLHTTP</a:t>
            </a:r>
            <a:r>
              <a:rPr lang="en-US" dirty="0"/>
              <a:t>");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46150"/>
          </a:xfrm>
        </p:spPr>
        <p:txBody>
          <a:bodyPr>
            <a:normAutofit/>
          </a:bodyPr>
          <a:lstStyle/>
          <a:p>
            <a:r>
              <a:rPr lang="en-US" b="1" dirty="0"/>
              <a:t>Step 2: Send a Request To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077200" cy="9144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 send a request to a server, use the open() and send() methods of the </a:t>
            </a:r>
            <a:r>
              <a:rPr lang="en-US" dirty="0" err="1">
                <a:solidFill>
                  <a:schemeClr val="tx1"/>
                </a:solidFill>
              </a:rPr>
              <a:t>XMLHttpRequest</a:t>
            </a:r>
            <a:r>
              <a:rPr lang="en-US" dirty="0">
                <a:solidFill>
                  <a:schemeClr val="tx1"/>
                </a:solidFill>
              </a:rPr>
              <a:t> object: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15367"/>
              </p:ext>
            </p:extLst>
          </p:nvPr>
        </p:nvGraphicFramePr>
        <p:xfrm>
          <a:off x="457200" y="1981200"/>
          <a:ext cx="841248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5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open(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method, </a:t>
                      </a:r>
                      <a:r>
                        <a:rPr kumimoji="0"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type of request, the URL, and if the request should be handled asynchronously or not.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the type of request: GET or POST</a:t>
                      </a:r>
                    </a:p>
                    <a:p>
                      <a:b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the location of the file on the server</a:t>
                      </a:r>
                    </a:p>
                    <a:p>
                      <a:b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can be any kind of file, like .txt and .xml, or server scripting files like .asp and .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(which can perform actions on the server before sending the response back).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true (asynchronous ) for the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to behave as AJAX or false (synchronous)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send(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the request off to the server.</a:t>
                      </a:r>
                      <a:b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Only used for POST requests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3430</Words>
  <Application>Microsoft Office PowerPoint</Application>
  <PresentationFormat>On-screen Show (4:3)</PresentationFormat>
  <Paragraphs>375</Paragraphs>
  <Slides>40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Times New Roman</vt:lpstr>
      <vt:lpstr>Wingdings</vt:lpstr>
      <vt:lpstr>Wingdings 3</vt:lpstr>
      <vt:lpstr>Default Design</vt:lpstr>
      <vt:lpstr>Document</vt:lpstr>
      <vt:lpstr>AJAX</vt:lpstr>
      <vt:lpstr>What is AJAX?</vt:lpstr>
      <vt:lpstr>Examples of AJAX applications</vt:lpstr>
      <vt:lpstr>How AJAX Works</vt:lpstr>
      <vt:lpstr>AJAX -Based on Internet Standards</vt:lpstr>
      <vt:lpstr>AJAX Example</vt:lpstr>
      <vt:lpstr>How AJAX works?</vt:lpstr>
      <vt:lpstr>Step 1: Create an XMLHttpRequest Object</vt:lpstr>
      <vt:lpstr>Step 2: Send a Request To a Server</vt:lpstr>
      <vt:lpstr>Async=true</vt:lpstr>
      <vt:lpstr>Async=false</vt:lpstr>
      <vt:lpstr>method :GET or POST?</vt:lpstr>
      <vt:lpstr>GET Requests</vt:lpstr>
      <vt:lpstr>POST Requests</vt:lpstr>
      <vt:lpstr>POST Requests</vt:lpstr>
      <vt:lpstr>XMLHttpRequest Properties</vt:lpstr>
      <vt:lpstr>The onreadystatechange event</vt:lpstr>
      <vt:lpstr>The onreadystatechange event</vt:lpstr>
      <vt:lpstr>Server Response</vt:lpstr>
      <vt:lpstr>The responseXML Property</vt:lpstr>
      <vt:lpstr>Using a Callback Function</vt:lpstr>
      <vt:lpstr>Using a Callback Function</vt:lpstr>
      <vt:lpstr>AJAX PHP Example</vt:lpstr>
      <vt:lpstr>AJAX Database Example</vt:lpstr>
      <vt:lpstr>AJAX Database Example</vt:lpstr>
      <vt:lpstr>AJAX XML Example</vt:lpstr>
      <vt:lpstr>AJAX XML Example</vt:lpstr>
      <vt:lpstr>jQuery - AJAX </vt:lpstr>
      <vt:lpstr>What About jQuery and AJAX?</vt:lpstr>
      <vt:lpstr>jQuery load() Method</vt:lpstr>
      <vt:lpstr>jQuery load() Method</vt:lpstr>
      <vt:lpstr>jQuery load() Method</vt:lpstr>
      <vt:lpstr>jQuery load() Method</vt:lpstr>
      <vt:lpstr>jQuery load() Method</vt:lpstr>
      <vt:lpstr>jQuery $.get() Method</vt:lpstr>
      <vt:lpstr>jQuery $.get() Method</vt:lpstr>
      <vt:lpstr>jQuery $.post() Method</vt:lpstr>
      <vt:lpstr>jQuery $.post() Method</vt:lpstr>
      <vt:lpstr>jQuery $.post() Method</vt:lpstr>
      <vt:lpstr>The End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LL.P</dc:creator>
  <cp:lastModifiedBy>Nyuk Mee Voo</cp:lastModifiedBy>
  <cp:revision>86</cp:revision>
  <dcterms:created xsi:type="dcterms:W3CDTF">2013-04-25T06:27:11Z</dcterms:created>
  <dcterms:modified xsi:type="dcterms:W3CDTF">2021-09-07T04:34:27Z</dcterms:modified>
</cp:coreProperties>
</file>