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9"/>
  </p:notesMasterIdLst>
  <p:sldIdLst>
    <p:sldId id="256" r:id="rId5"/>
    <p:sldId id="261" r:id="rId6"/>
    <p:sldId id="264" r:id="rId7"/>
    <p:sldId id="266" r:id="rId8"/>
    <p:sldId id="407" r:id="rId10"/>
    <p:sldId id="268" r:id="rId11"/>
    <p:sldId id="270" r:id="rId12"/>
    <p:sldId id="271" r:id="rId13"/>
    <p:sldId id="273" r:id="rId14"/>
    <p:sldId id="275" r:id="rId15"/>
    <p:sldId id="284" r:id="rId16"/>
    <p:sldId id="306" r:id="rId17"/>
    <p:sldId id="385" r:id="rId18"/>
    <p:sldId id="433" r:id="rId19"/>
    <p:sldId id="450" r:id="rId20"/>
    <p:sldId id="387" r:id="rId21"/>
    <p:sldId id="388" r:id="rId22"/>
    <p:sldId id="389" r:id="rId23"/>
    <p:sldId id="390" r:id="rId24"/>
    <p:sldId id="453" r:id="rId25"/>
    <p:sldId id="323" r:id="rId26"/>
    <p:sldId id="326" r:id="rId27"/>
    <p:sldId id="324" r:id="rId28"/>
    <p:sldId id="349" r:id="rId29"/>
    <p:sldId id="467" r:id="rId30"/>
    <p:sldId id="350" r:id="rId31"/>
    <p:sldId id="348" r:id="rId32"/>
    <p:sldId id="402" r:id="rId33"/>
    <p:sldId id="354" r:id="rId34"/>
    <p:sldId id="355" r:id="rId35"/>
    <p:sldId id="466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70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6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载频</a:t>
            </a:r>
            <a:r>
              <a:rPr lang="en-US" altLang="zh-CN"/>
              <a:t>40khz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35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zh-CN"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zh-CN"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76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装机注意事项：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68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dreametech.feishu.cn/wiki/WNENw5UPqiXWLFk1AqBcjy3knpe?from=from_copylink" TargetMode="External"/><Relationship Id="rId1" Type="http://schemas.openxmlformats.org/officeDocument/2006/relationships/hyperlink" Target="https://dreametech.feishu.cn/sheets/K0gMsuPCKhzoaZtllR2cUWh3nWg?from=from_copylin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www.espressif.com/sites/default/files/%20ESP8684-WROOM-02C%20IC%20Certification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pdm.dreame.tech/Windchill/app/#ptc1/tcomp/infoPage?ContainerOid=OR:wt.pdmlink.PDMLinkProduct:2875095040&amp;oid=VR:wt.part.WTPart:4201016721&amp;u8=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.jpeg"/><Relationship Id="rId2" Type="http://schemas.openxmlformats.org/officeDocument/2006/relationships/hyperlink" Target="https://dreametech.feishu.cn/wiki/WIx6wponXizLItkz5Xncvb1ancg?from=from_copylink" TargetMode="External"/><Relationship Id="rId1" Type="http://schemas.openxmlformats.org/officeDocument/2006/relationships/hyperlink" Target="https://dreametech.feishu.cn/wiki/FA82wWwi8ict4gkPfHUcoJXYnrB?from=from_copy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50S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新器件部件验证进度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5122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p>
            <a:pPr algn="l"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20250224</a:t>
            </a:r>
            <a:endParaRPr lang="zh-CN" altLang="zh-CN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en-US" altLang="zh-CN">
                <a:sym typeface="宋体" panose="02010600030101010101" pitchFamily="2" charset="-122"/>
              </a:rPr>
              <a:t>C</a:t>
            </a:r>
            <a:r>
              <a:rPr lang="zh-CN" altLang="zh-CN">
                <a:sym typeface="宋体" panose="02010600030101010101" pitchFamily="2" charset="-122"/>
              </a:rPr>
              <a:t>harger芯片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zh-CN" sz="1600"/>
              <a:t>主机charger芯片</a:t>
            </a:r>
            <a:r>
              <a:rPr lang="en-US" altLang="zh-CN" sz="1600"/>
              <a:t>---EE</a:t>
            </a:r>
            <a:r>
              <a:rPr lang="zh-CN" altLang="en-US" sz="1600"/>
              <a:t>：于洋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457200" y="1249363"/>
          <a:ext cx="8023225" cy="5038725"/>
        </p:xfrm>
        <a:graphic>
          <a:graphicData uri="http://schemas.openxmlformats.org/drawingml/2006/table">
            <a:tbl>
              <a:tblPr/>
              <a:tblGrid>
                <a:gridCol w="563245"/>
                <a:gridCol w="1644650"/>
                <a:gridCol w="2192183"/>
                <a:gridCol w="3623782"/>
              </a:tblGrid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进度（一供）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进度（二供）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器件型号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SC8831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SGM41538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成本和供货情况确认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OK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已正式发布量产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物料调查（量产时间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出货量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晶圆封测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主要客户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历史问题等）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OK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OK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物料在项目中的使用情况，电路位置确认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OK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OK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43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器件单体/Demo测试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endParaRPr lang="en-US" altLang="zh-CN" sz="1200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目前测试下来存在上下管同时微导通的风险，原厂给出分析报告。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hlinkClick r:id="rId1"/>
                        </a:rPr>
                        <a:t>https://dreametech.feishu.cn/sheets/K0gMsuPCKhzoaZtllR2cUWh3nWg?from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hlinkClick r:id="rId1"/>
                        </a:rPr>
                        <a:t>=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hlinkClick r:id="rId1"/>
                        </a:rPr>
                        <a:t>from_copylink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英集芯 IP2348也存在类似微导通的风险。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  <a:hlinkClick r:id="rId2"/>
                        </a:rPr>
                        <a:t>https://dreametech.feishu.cn/wiki/WNENw5UPqiXWLFk1AqBcjy3knpe?from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  <a:hlinkClick r:id="rId2"/>
                        </a:rPr>
                        <a:t>=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  <a:hlinkClick r:id="rId2"/>
                        </a:rPr>
                        <a:t>from_copylink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下一步验证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TI 2478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demo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软件包原厂已提供，</a:t>
                      </a:r>
                      <a:r>
                        <a:rPr lang="zh-CN" altLang="en-US" sz="1200">
                          <a:solidFill>
                            <a:srgbClr val="00B0F0"/>
                          </a:solidFill>
                          <a:sym typeface="+mn-ea"/>
                        </a:rPr>
                        <a:t>追觅软件适配已完成，硬件测试中。预计完成时间</a:t>
                      </a:r>
                      <a:r>
                        <a:rPr lang="en-US" altLang="zh-CN" sz="1200">
                          <a:solidFill>
                            <a:srgbClr val="00B0F0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B0F0"/>
                          </a:solidFill>
                          <a:sym typeface="+mn-ea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B0F0"/>
                          </a:solidFill>
                          <a:sym typeface="+mn-ea"/>
                        </a:rPr>
                        <a:t>14</a:t>
                      </a:r>
                      <a:r>
                        <a:rPr lang="zh-CN" altLang="en-US" sz="1200">
                          <a:solidFill>
                            <a:srgbClr val="00B0F0"/>
                          </a:solidFill>
                          <a:sym typeface="+mn-ea"/>
                        </a:rPr>
                        <a:t>日</a:t>
                      </a:r>
                      <a:endParaRPr lang="en-US" altLang="zh-CN" sz="1200">
                        <a:solidFill>
                          <a:srgbClr val="00B0F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60系列导入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28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整体导入计划（在研</a:t>
                      </a:r>
                      <a:r>
                        <a:rPr lang="en-US" altLang="zh-CN" sz="1200"/>
                        <a:t>+</a:t>
                      </a:r>
                      <a:r>
                        <a:rPr lang="zh-CN" altLang="en-US" sz="1200"/>
                        <a:t>量产，导入风险，项目进展，验证计划匹配度等）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R2517/8</a:t>
                      </a:r>
                      <a:r>
                        <a:rPr lang="zh-CN" altLang="en-US" sz="1200">
                          <a:sym typeface="+mn-ea"/>
                        </a:rPr>
                        <a:t>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当前：手板打样阶段，测试</a:t>
                      </a:r>
                      <a:r>
                        <a:rPr lang="en-US" altLang="zh-CN" sz="1200"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ym typeface="+mn-ea"/>
                        </a:rPr>
                        <a:t>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T0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r>
                        <a:rPr lang="en-US" altLang="zh-CN" sz="1200">
                          <a:sym typeface="+mn-ea"/>
                        </a:rPr>
                        <a:t>12.20</a:t>
                      </a:r>
                      <a:r>
                        <a:rPr lang="zh-CN" altLang="en-US" sz="1200">
                          <a:sym typeface="+mn-ea"/>
                        </a:rPr>
                        <a:t>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EVT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r>
                        <a:rPr lang="en-US" altLang="zh-CN" sz="1200">
                          <a:sym typeface="+mn-ea"/>
                        </a:rPr>
                        <a:t>1.10</a:t>
                      </a: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DVT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r>
                        <a:rPr lang="en-US" altLang="zh-CN" sz="1200">
                          <a:sym typeface="+mn-ea"/>
                        </a:rPr>
                        <a:t>1.21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9788"/>
          </a:xfrm>
          <a:ln/>
        </p:spPr>
        <p:txBody>
          <a:bodyPr anchor="ctr" anchorCtr="0"/>
          <a:p>
            <a:r>
              <a:rPr lang="en-US" altLang="zh-CN">
                <a:sym typeface="宋体" panose="02010600030101010101" pitchFamily="2" charset="-122"/>
              </a:rPr>
              <a:t>PSD</a:t>
            </a:r>
            <a:r>
              <a:rPr lang="zh-CN" altLang="en-US">
                <a:sym typeface="宋体" panose="02010600030101010101" pitchFamily="2" charset="-122"/>
              </a:rPr>
              <a:t>迈博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360363" y="584200"/>
            <a:ext cx="8170862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主机</a:t>
            </a:r>
            <a:r>
              <a:rPr lang="en-US" altLang="zh-CN" sz="1600"/>
              <a:t>PSD</a:t>
            </a:r>
            <a:r>
              <a:rPr lang="zh-CN" altLang="en-US" sz="1600"/>
              <a:t>迈博</a:t>
            </a:r>
            <a:r>
              <a:rPr lang="en-US" altLang="zh-CN" sz="1600"/>
              <a:t>---EE</a:t>
            </a:r>
            <a:r>
              <a:rPr lang="zh-CN" altLang="en-US" sz="1600"/>
              <a:t>：陈龙冬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163490" y="912355"/>
          <a:ext cx="8816975" cy="4953635"/>
        </p:xfrm>
        <a:graphic>
          <a:graphicData uri="http://schemas.openxmlformats.org/drawingml/2006/table">
            <a:tbl>
              <a:tblPr/>
              <a:tblGrid>
                <a:gridCol w="619125"/>
                <a:gridCol w="1233170"/>
                <a:gridCol w="939800"/>
                <a:gridCol w="6024880"/>
              </a:tblGrid>
              <a:tr h="2584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进度（一供）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进度（二供）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65">
                <a:tc>
                  <a:txBody>
                    <a:bodyPr>
                      <a:spAutoFit/>
                    </a:bodyPr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器件型号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000"/>
                        <a:t>可天士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buNone/>
                      </a:pPr>
                      <a:r>
                        <a:rPr sz="1200" b="1">
                          <a:solidFill>
                            <a:srgbClr val="000000"/>
                          </a:solidFill>
                          <a:sym typeface="+mn-ea"/>
                        </a:rPr>
                        <a:t>信多达 03021000000033 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sym typeface="+mn-ea"/>
                        </a:rPr>
                        <a:t>MZ0200</a:t>
                      </a:r>
                      <a:endParaRPr lang="zh-CN" altLang="en-US" sz="1200" b="1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sz="1200" b="1" strike="sngStrike">
                          <a:solidFill>
                            <a:srgbClr val="FF0000"/>
                          </a:solidFill>
                          <a:sym typeface="+mn-ea"/>
                        </a:rPr>
                        <a:t>03021000000034 </a:t>
                      </a:r>
                      <a:r>
                        <a:rPr lang="en-US" altLang="zh-CN" sz="1200" b="1" strike="sngStrike">
                          <a:solidFill>
                            <a:srgbClr val="FF0000"/>
                          </a:solidFill>
                          <a:sym typeface="+mn-ea"/>
                        </a:rPr>
                        <a:t>MZ0300</a:t>
                      </a:r>
                      <a:r>
                        <a:rPr lang="zh-CN" altLang="en-US" sz="1200" b="1" strike="sngStrike">
                          <a:solidFill>
                            <a:srgbClr val="FF0000"/>
                          </a:solidFill>
                          <a:sym typeface="+mn-ea"/>
                        </a:rPr>
                        <a:t>（端子无卡扣）</a:t>
                      </a:r>
                      <a:endParaRPr lang="en-US" altLang="zh-CN" sz="1600" b="1" strike="sngStrike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>
                      <a:spAutoFit/>
                    </a:bodyPr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器件单体/Demo测试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摸底测试5PCS，在9441上已经测试完成，正式测试正在进行中；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9478项目，预计12.6测试完成。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>
                      <a:spAutoFit/>
                    </a:bodyPr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000"/>
                        <a:t>导入策略（根据项目订单量</a:t>
                      </a:r>
                      <a:r>
                        <a:rPr lang="en-US" altLang="zh-CN" sz="1000"/>
                        <a:t>/</a:t>
                      </a:r>
                      <a:r>
                        <a:rPr lang="zh-CN" altLang="en-US" sz="1000"/>
                        <a:t>生命周期，风险，</a:t>
                      </a:r>
                      <a:r>
                        <a:rPr lang="en-US" altLang="zh-CN" sz="1000"/>
                        <a:t>ROI</a:t>
                      </a:r>
                      <a:r>
                        <a:rPr lang="zh-CN" altLang="en-US" sz="10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先在一款上验证，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</a:rPr>
                        <a:t>2478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，其他项目同步验证，待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</a:rPr>
                        <a:t>2478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准出后，统一切换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60">
                <a:tc>
                  <a:txBody>
                    <a:bodyPr>
                      <a:spAutoFit/>
                    </a:bodyPr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000"/>
                        <a:t>整体导入计划（在研</a:t>
                      </a:r>
                      <a:r>
                        <a:rPr lang="en-US" altLang="zh-CN" sz="1000"/>
                        <a:t>+</a:t>
                      </a:r>
                      <a:r>
                        <a:rPr lang="zh-CN" altLang="en-US" sz="1000"/>
                        <a:t>量产，导入风险，项目进展，验证计划匹配度等）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28进展
 R9478 验证测试， 实验室：功能和性能部分已测试完成，可靠性的测试进行中，预估12/6完成；
 软测专项：预估12/5完成；
 R9476(R9430 536平台)&amp;R9477(R9419 536平台) 可以沿用R9478的二供PSD测试结果;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1209进展：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实验室、软测、硬测等测试均已做完，未发现问题，单体可靠性正在做，导入团队评估认为单体可靠性可同步做，周期太长，风险低，可和导入并行；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1216进展：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已经安排小批量试产200PCS，跟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踪FCT测试结果，没问题继续做800PCS，之后做导入评审，单体可靠性测试继续做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1223进展，200PCS小批量试产数据OK，正在做800PCS试产，24号完成待数据出来后评审，若无问题，即可正式导入；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1228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进展：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1000PCS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小批试产，测试数据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OK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，但发现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个其它问题，正在推动厂商改善中：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-外观不良，对策：转移磨具到一供处管控质量；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-连接器较松问题，已推动改用一供连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接器；预计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31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号完成改善；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0120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进展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:</a:t>
                      </a:r>
                      <a:endParaRPr lang="en-US" altLang="zh-CN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，连接器问题已解决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，生产工艺导致的外观问题，已经有对策，预计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25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前改善完成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，新发现测试不良问题，分析中，预计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25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号前改善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0210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进展：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、外观问题已解决，新模具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号试模，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号前测试样品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、测试问题已分析，已改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0217进展: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1，试模样品初看没什么问题，待送样，19号开始测试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迈博双光谱浊度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66357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主机迈博双光谱浊度</a:t>
            </a:r>
            <a:r>
              <a:rPr lang="en-US" altLang="zh-CN" sz="1600"/>
              <a:t>---EE</a:t>
            </a:r>
            <a:r>
              <a:rPr lang="zh-CN" altLang="en-US" sz="1600"/>
              <a:t>：陈龙冬，结构基于自研浊度</a:t>
            </a:r>
            <a:r>
              <a:rPr lang="en-US" altLang="zh-CN" sz="1600"/>
              <a:t>2.0</a:t>
            </a:r>
            <a:r>
              <a:rPr lang="zh-CN" altLang="en-US" sz="1600"/>
              <a:t>，电路基于之前浊度</a:t>
            </a:r>
            <a:r>
              <a:rPr lang="en-US" altLang="zh-CN" sz="1600"/>
              <a:t>1.0</a:t>
            </a:r>
            <a:r>
              <a:rPr lang="zh-CN" altLang="en-US" sz="1600"/>
              <a:t>增加白灯，对射式改为反射式。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27050" y="1573213"/>
          <a:ext cx="8101013" cy="3983038"/>
        </p:xfrm>
        <a:graphic>
          <a:graphicData uri="http://schemas.openxmlformats.org/drawingml/2006/table">
            <a:tbl>
              <a:tblPr/>
              <a:tblGrid>
                <a:gridCol w="686435"/>
                <a:gridCol w="1618864"/>
                <a:gridCol w="5795396"/>
              </a:tblGrid>
              <a:tr h="2838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进度（二供）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器件型号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信多达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器件单体/Demo测试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24-12-02-开始单体测试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对比方案后，以自研2.0为基础修改成本更有优势因此按照此方式推进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58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整体导入计划（在研</a:t>
                      </a:r>
                      <a:r>
                        <a:rPr lang="en-US" altLang="zh-CN" sz="1200"/>
                        <a:t>+</a:t>
                      </a:r>
                      <a:r>
                        <a:rPr lang="zh-CN" altLang="en-US" sz="1200"/>
                        <a:t>量产，导入风险，项目进展，验证计划匹配度等）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11.14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单体测试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11.22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完成软件调试；软件版本已经出来，协调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台样机模数据；</a:t>
                      </a:r>
                      <a:endParaRPr lang="en-US" altLang="zh-CN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12.02 开始整体数据摸底，确定阈值</a:t>
                      </a:r>
                      <a:endParaRPr lang="zh-CN" altLang="en-US" sz="12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12.20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在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R2489 EC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完成导入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1209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进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展：已经开始摸底测试数据，待分析；</a:t>
                      </a:r>
                      <a:endParaRPr lang="en-US" altLang="zh-CN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1216进展：测数据的样机，读取数据还有问题，拉软件解决中</a:t>
                      </a:r>
                      <a:endParaRPr lang="en-US" altLang="zh-CN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1223进度：测试数据已经部分提供个软件，软件正在出版本，预计本周完成，预计26号开始正式浊度相关测试，1.15完成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1228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进展：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软件需要的测试数据还不足，正在联系评估中心补充，预计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号前完成；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0120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进展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:</a:t>
                      </a:r>
                      <a:endParaRPr lang="en-US" altLang="zh-CN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已经和产品达成一致，接收劣化降本，继续测试，年前能测试完成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5pcs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，还有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5pcs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年后测试完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0210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进展：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、软件需要的测试数据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号已给出到绍涵，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、预计软件周内给出可测试的软件版本 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0217进展: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1， R2489测试数据已完成，本周产品终测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2，其他产品同步测试月底前导入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ctr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电池包开发进度</a:t>
            </a:r>
            <a:endParaRPr lang="zh-CN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type="subTitle" idx="1"/>
          </p:nvPr>
        </p:nvSpPr>
        <p:spPr>
          <a:xfrm>
            <a:off x="6578600" y="487363"/>
            <a:ext cx="2535238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主机电池包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---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唐蕾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457200" y="1138238"/>
          <a:ext cx="8229600" cy="4084638"/>
        </p:xfrm>
        <a:graphic>
          <a:graphicData uri="http://schemas.openxmlformats.org/drawingml/2006/table">
            <a:tbl>
              <a:tblPr/>
              <a:tblGrid>
                <a:gridCol w="1177925"/>
                <a:gridCol w="1022985"/>
                <a:gridCol w="2898140"/>
                <a:gridCol w="3130550"/>
              </a:tblGrid>
              <a:tr h="199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类型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型号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优选料号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推荐料号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5pin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方形包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5200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R2412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普通版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明美比克03020200000186（已量产）</a:t>
                      </a:r>
                      <a:endParaRPr lang="zh-CN" altLang="en-US" sz="1000">
                        <a:solidFill>
                          <a:srgbClr val="70AD47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欣动亿纬03020200000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226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（海外生产优势）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明美远东03020200000178（认证全，已量产）</a:t>
                      </a:r>
                      <a:endParaRPr lang="zh-CN" altLang="en-US" sz="1000">
                        <a:solidFill>
                          <a:srgbClr val="70AD47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飞毛腿亿纬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</a:rPr>
                        <a:t>03020200000249</a:t>
                      </a:r>
                      <a:endParaRPr lang="zh-CN" altLang="en-US" sz="1000" b="1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39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R2412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美版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明美比克03020200000198（已量产）</a:t>
                      </a:r>
                      <a:endParaRPr lang="zh-CN" altLang="en-US" sz="1000">
                        <a:solidFill>
                          <a:srgbClr val="70AD47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欣动亿纬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03020200000212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（海外生产优势）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5pin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方形包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6400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R2416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普通版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欣动亿纬</a:t>
                      </a:r>
                      <a:r>
                        <a:rPr lang="en-US" sz="1000" b="1">
                          <a:solidFill>
                            <a:srgbClr val="70AD47"/>
                          </a:solidFill>
                        </a:rPr>
                        <a:t>03020200000144</a:t>
                      </a: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（已量产，海外生产优势）</a:t>
                      </a:r>
                      <a:endParaRPr lang="zh-CN" altLang="en-US" sz="1000">
                        <a:solidFill>
                          <a:srgbClr val="70AD47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明美比克</a:t>
                      </a:r>
                      <a:r>
                        <a:rPr lang="en-US" sz="1000" b="1">
                          <a:solidFill>
                            <a:srgbClr val="70AD47"/>
                          </a:solidFill>
                        </a:rPr>
                        <a:t>03020200000185</a:t>
                      </a: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（已量产）</a:t>
                      </a:r>
                      <a:endParaRPr lang="zh-CN" altLang="en-US" sz="1000">
                        <a:solidFill>
                          <a:srgbClr val="70AD47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明美远东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03020200000238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飞毛腿亿纬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</a:rPr>
                        <a:t>03020200000248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（新电芯）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39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R2416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美版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欣动亿纬</a:t>
                      </a:r>
                      <a:r>
                        <a:rPr lang="en-US" sz="1000" b="1">
                          <a:solidFill>
                            <a:srgbClr val="70AD47"/>
                          </a:solidFill>
                        </a:rPr>
                        <a:t>03020200000151</a:t>
                      </a: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（已量产，海外生产优势）</a:t>
                      </a:r>
                      <a:endParaRPr lang="zh-CN" altLang="en-US" sz="1000">
                        <a:solidFill>
                          <a:srgbClr val="70AD47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明美比克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03020200000215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5pin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菱形包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5200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R9445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普通版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欣动亿纬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03020200000243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（海外生产优势）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明美比克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03020200000227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飞毛腿远东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03020200000234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（海外生产优势）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39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R9445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美版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欣动亿纬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</a:rPr>
                        <a:t>03020200000267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飞毛腿远东，料号暂无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5pin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菱形包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6400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R2401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普通版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欣动亿纬</a:t>
                      </a:r>
                      <a:r>
                        <a:rPr lang="en-US" sz="1000" b="1">
                          <a:solidFill>
                            <a:srgbClr val="70AD47"/>
                          </a:solidFill>
                        </a:rPr>
                        <a:t>03020200000145</a:t>
                      </a: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（已量产，海外生产优势）</a:t>
                      </a:r>
                      <a:endParaRPr lang="zh-CN" sz="1000" b="1">
                        <a:solidFill>
                          <a:srgbClr val="70AD47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欣动比克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</a:rPr>
                        <a:t>03020200000266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（新电芯）</a:t>
                      </a:r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明美远东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03020200000213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飞毛腿亿纬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03020200000233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（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新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电芯）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39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R2401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美版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欣动亿纬</a:t>
                      </a:r>
                      <a:r>
                        <a:rPr lang="en-US" sz="1000" b="1">
                          <a:solidFill>
                            <a:srgbClr val="70AD47"/>
                          </a:solidFill>
                        </a:rPr>
                        <a:t>03020200000194</a:t>
                      </a:r>
                      <a:r>
                        <a:rPr lang="zh-CN" sz="1000" b="1">
                          <a:solidFill>
                            <a:srgbClr val="70AD47"/>
                          </a:solidFill>
                        </a:rPr>
                        <a:t>（已量产，海外生产优势）</a:t>
                      </a:r>
                      <a:endParaRPr lang="zh-CN" altLang="en-US" sz="1000">
                        <a:solidFill>
                          <a:srgbClr val="70AD47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明美远东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03020200000237</a:t>
                      </a:r>
                      <a:endParaRPr lang="zh-CN" altLang="en-US" sz="10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5" name="文本框 8"/>
          <p:cNvSpPr txBox="1"/>
          <p:nvPr/>
        </p:nvSpPr>
        <p:spPr>
          <a:xfrm>
            <a:off x="457200" y="4718050"/>
            <a:ext cx="7315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料号暂无物料，后期随项目需求申请料号安排测试验证，同项目建议搭配优选</a:t>
            </a: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+推荐</a:t>
            </a: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56" name="文本框 9"/>
          <p:cNvSpPr txBox="1"/>
          <p:nvPr/>
        </p:nvSpPr>
        <p:spPr>
          <a:xfrm>
            <a:off x="3309938" y="744538"/>
            <a:ext cx="20113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项目使用推荐料号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57200" y="5327650"/>
          <a:ext cx="3892550" cy="1096963"/>
        </p:xfrm>
        <a:graphic>
          <a:graphicData uri="http://schemas.openxmlformats.org/drawingml/2006/table">
            <a:tbl>
              <a:tblPr/>
              <a:tblGrid>
                <a:gridCol w="1297305"/>
                <a:gridCol w="1297305"/>
                <a:gridCol w="1297305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亿纬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比克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远东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26V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已量产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26CH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已量产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2600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已量产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33V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已量产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33CP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已量产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3300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未量产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，已测试完成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33VA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未量产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34E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未量产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4879975" y="5346700"/>
          <a:ext cx="3806825" cy="1057275"/>
        </p:xfrm>
        <a:graphic>
          <a:graphicData uri="http://schemas.openxmlformats.org/drawingml/2006/table">
            <a:tbl>
              <a:tblPr/>
              <a:tblGrid>
                <a:gridCol w="1075690"/>
                <a:gridCol w="869315"/>
                <a:gridCol w="953770"/>
                <a:gridCol w="9074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欣动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飞毛腿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</a:rPr>
                        <a:t>明美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方形</a:t>
                      </a: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10A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大电流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已量产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未量产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，已测试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已量产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菱形</a:t>
                      </a: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10A</a:t>
                      </a: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大电流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已量产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未量产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，已测试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</a:rPr>
                        <a:t>未量产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，已测试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01" name="文本框 3"/>
          <p:cNvSpPr txBox="1"/>
          <p:nvPr/>
        </p:nvSpPr>
        <p:spPr>
          <a:xfrm>
            <a:off x="457200" y="4987925"/>
            <a:ext cx="73152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PACK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、电芯量产进度汇总；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0" y="-239712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2800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电池包开发进度-越南项目</a:t>
            </a:r>
            <a:r>
              <a:rPr lang="en-US" altLang="zh-CN" sz="2800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</a:t>
            </a:r>
            <a:endParaRPr lang="zh-CN" altLang="zh-CN" sz="2800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type="subTitle" idx="1"/>
          </p:nvPr>
        </p:nvSpPr>
        <p:spPr>
          <a:xfrm>
            <a:off x="6578600" y="287338"/>
            <a:ext cx="2535238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主机电池包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---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王沙沙</a:t>
            </a:r>
            <a:endParaRPr lang="zh-CN" altLang="zh-CN" kern="1200" baseline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7625" y="561340"/>
          <a:ext cx="9048750" cy="5734685"/>
        </p:xfrm>
        <a:graphic>
          <a:graphicData uri="http://schemas.openxmlformats.org/drawingml/2006/table">
            <a:tbl>
              <a:tblPr/>
              <a:tblGrid>
                <a:gridCol w="810895"/>
                <a:gridCol w="701675"/>
                <a:gridCol w="711835"/>
                <a:gridCol w="849630"/>
                <a:gridCol w="725170"/>
                <a:gridCol w="736600"/>
                <a:gridCol w="840740"/>
                <a:gridCol w="514350"/>
                <a:gridCol w="3157855"/>
              </a:tblGrid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电池类型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依托项目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国内供应商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型号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越南版电池型号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料号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开发状态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电池开发进展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-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20250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222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690245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P2150</a:t>
                      </a:r>
                      <a:endParaRPr 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5200mAH-长条-4pin</a:t>
                      </a:r>
                      <a:endParaRPr lang="zh-CN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5A</a:t>
                      </a:r>
                      <a:endParaRPr lang="zh-CN" altLang="en-US" sz="1000" b="1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R2338C</a:t>
                      </a:r>
                      <a:endParaRPr lang="en-US" altLang="zh-CN" sz="1000"/>
                    </a:p>
                    <a:p>
                      <a:pPr algn="ctr">
                        <a:buNone/>
                      </a:pPr>
                      <a:r>
                        <a:rPr lang="zh-CN" altLang="en-US" sz="1000"/>
                        <a:t>R2579C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明美比克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P2150-4S2P-MMBK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美版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strike="sngStrike"/>
                        <a:t>飞毛腿亿纬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strike="sngStrike"/>
                        <a:t>P2150-4S2P-FMTEV</a:t>
                      </a:r>
                      <a:r>
                        <a:rPr lang="zh-CN" altLang="en-US" sz="1000" strike="sngStrike"/>
                        <a:t>越美版</a:t>
                      </a:r>
                      <a:endParaRPr lang="en-US" altLang="en-US" sz="1000" strike="sngStrike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strike="sngStrike"/>
                        <a:t>暂无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strike="sngStrike"/>
                        <a:t>新开发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strike="sngStrike">
                          <a:solidFill>
                            <a:srgbClr val="000000"/>
                          </a:solidFill>
                          <a:sym typeface="+mn-ea"/>
                        </a:rPr>
                        <a:t>越南项目订单不大，供应链</a:t>
                      </a:r>
                      <a:r>
                        <a:rPr lang="zh-CN" altLang="en-US" sz="900" strike="sngStrike">
                          <a:solidFill>
                            <a:srgbClr val="000000"/>
                          </a:solidFill>
                          <a:sym typeface="+mn-ea"/>
                        </a:rPr>
                        <a:t>确定</a:t>
                      </a:r>
                      <a:r>
                        <a:rPr lang="zh-CN" sz="900" strike="sngStrike">
                          <a:solidFill>
                            <a:srgbClr val="000000"/>
                          </a:solidFill>
                          <a:sym typeface="+mn-ea"/>
                        </a:rPr>
                        <a:t>不导入，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R2338A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明美比克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P2150-4S2P-MMBK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strike="sngStrike"/>
                        <a:t>飞毛腿亿纬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strike="sngStrike"/>
                        <a:t>P2150-4S2P-FMTEV</a:t>
                      </a:r>
                      <a:endParaRPr lang="en-US" altLang="en-US" sz="1000" strike="sngStrike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000" strike="sngStrike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03020200000125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strike="sngStrike"/>
                        <a:t>已开发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900" strike="sngStrike">
                          <a:solidFill>
                            <a:srgbClr val="000000"/>
                          </a:solidFill>
                          <a:sym typeface="+mn-ea"/>
                        </a:rPr>
                        <a:t>越南项目订单不大，供应链</a:t>
                      </a:r>
                      <a:r>
                        <a:rPr lang="zh-CN" altLang="en-US" sz="900" b="0" strike="sngStrike">
                          <a:solidFill>
                            <a:srgbClr val="000000"/>
                          </a:solidFill>
                        </a:rPr>
                        <a:t>确定</a:t>
                      </a:r>
                      <a:r>
                        <a:rPr lang="zh-CN" sz="900" strike="sngStrike">
                          <a:solidFill>
                            <a:srgbClr val="000000"/>
                          </a:solidFill>
                          <a:sym typeface="+mn-ea"/>
                        </a:rPr>
                        <a:t>不导入，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R2579A</a:t>
                      </a:r>
                      <a:endParaRPr lang="en-US" altLang="zh-CN" sz="1000"/>
                    </a:p>
                    <a:p>
                      <a:pPr algn="ctr">
                        <a:buNone/>
                      </a:pPr>
                      <a:r>
                        <a:rPr lang="zh-CN" altLang="en-US" sz="1000"/>
                        <a:t>R2469A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64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科力远亿纬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P2150-4S2P-KLYEV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欣动锂威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P2150-4S2P-XDLW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4472C4"/>
                          </a:solidFill>
                        </a:rPr>
                        <a:t>0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3020200000279 通用版; </a:t>
                      </a:r>
                      <a:r>
                        <a:rPr lang="zh-CN" altLang="en-US" sz="1000"/>
                        <a:t> 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新电芯导入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、项目导入需求是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月初，本周一已拉通实验室性能测试可以承认欣动委托第三方测试；供应链确认费用是欣动自付；</a:t>
                      </a:r>
                      <a:endParaRPr lang="zh-CN" altLang="en-US" sz="100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、实验室重新确认样品需求：普通版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36pcs 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美版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14pcs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，端子线束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20pcs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fuse10pcs.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交期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号前</a:t>
                      </a:r>
                      <a:endParaRPr lang="zh-CN" altLang="en-US" sz="100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、可靠性测试下周完成，循环性能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500T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月中，800T是6月初；认证完成</a:t>
                      </a: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月底</a:t>
                      </a:r>
                      <a:endParaRPr lang="zh-CN" altLang="en-US" sz="100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PACK设计未更改，新电芯导入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</a:tr>
              <a:tr h="80264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R2579C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科力远亿纬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P2150-4S2P-KLYEV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美版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欣动锂威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</a:rPr>
                        <a:t>P2150-4S2P-XDLW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越美版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03020200000282  美版</a:t>
                      </a:r>
                      <a:endParaRPr lang="zh-CN" altLang="en-US" sz="1000" b="1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新电芯导入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 v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</a:tr>
              <a:tr h="42799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R2412</a:t>
                      </a:r>
                      <a:endParaRPr 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5200mAH-长条-5pin</a:t>
                      </a:r>
                      <a:endParaRPr lang="zh-CN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10A</a:t>
                      </a:r>
                      <a:endParaRPr lang="zh-CN" altLang="en-US" sz="1000" b="1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R2492C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明美比克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R2412-4S2P-MMBK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美版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sz="900" strike="sngStrike">
                          <a:solidFill>
                            <a:srgbClr val="000000"/>
                          </a:solidFill>
                        </a:rPr>
                        <a:t>飞毛腿亿纬</a:t>
                      </a:r>
                      <a:endParaRPr lang="zh-CN" altLang="en-US" strike="sngStrike"/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900" strike="sngStrike">
                          <a:solidFill>
                            <a:srgbClr val="000000"/>
                          </a:solidFill>
                        </a:rPr>
                        <a:t>R2412-4S2P-FMTEV越美版</a:t>
                      </a:r>
                      <a:endParaRPr lang="zh-CN" altLang="en-US" strike="sngStrike"/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900" strike="sngStrike">
                          <a:solidFill>
                            <a:srgbClr val="000000"/>
                          </a:solidFill>
                        </a:rPr>
                        <a:t>3020200000267</a:t>
                      </a:r>
                      <a:endParaRPr lang="zh-CN" altLang="en-US" strike="sngStrike"/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sz="900" strike="sngStrike">
                          <a:solidFill>
                            <a:srgbClr val="000000"/>
                          </a:solidFill>
                        </a:rPr>
                        <a:t>已开发</a:t>
                      </a:r>
                      <a:endParaRPr lang="zh-CN" sz="900" strike="sngStrike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trike="sngStrike"/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900" strike="sngStrike">
                          <a:solidFill>
                            <a:srgbClr val="000000"/>
                          </a:solidFill>
                        </a:rPr>
                        <a:t>越南项目订单不大，供应链暂时考虑不导入，</a:t>
                      </a:r>
                      <a:endParaRPr lang="zh-CN" altLang="en-US" strike="sngStrike"/>
                    </a:p>
                  </a:txBody>
                  <a:tcPr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R9419C/K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137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科力远亿纬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R2412-4S2P-KLYEV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美版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欣动锂威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R2412-4S2P-XDLW</a:t>
                      </a:r>
                      <a:r>
                        <a:rPr lang="zh-CN" altLang="en-US" sz="1000"/>
                        <a:t>越美版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03020200000281  美版</a:t>
                      </a:r>
                      <a:endParaRPr lang="zh-CN" altLang="en-US" sz="1000" b="1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新电芯导入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1、项目导入需求是6月初，本周一已拉通实验室性能测试可以承认欣动委托第三方测试；供应链确认费用是欣动自付；</a:t>
                      </a:r>
                      <a:endParaRPr lang="zh-CN" altLang="en-US" sz="100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、实验室重新确认样品需求：普通版36pcs 美版14pcs，端子线束20pcs+fuse10pcs.交期28号前</a:t>
                      </a:r>
                      <a:endParaRPr lang="zh-CN" altLang="en-US" sz="100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00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、可靠性测试下周完成，循环性能500T是4月中，800T是6月初；认证完成3月底</a:t>
                      </a:r>
                      <a:endParaRPr lang="zh-CN" altLang="en-US" sz="100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</a:rPr>
                        <a:t>PACK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设计未更改，新电芯导入</a:t>
                      </a:r>
                      <a:endParaRPr lang="zh-CN" altLang="en-US" sz="10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</a:tr>
              <a:tr h="684530">
                <a:tc vMerge="1"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R9419A/B/J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科力远亿纬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R2412-4S2P-KLYEV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欣动锂威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R2412-4S2P-XDLW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</a:rPr>
                        <a:t>03020200000280 通用版</a:t>
                      </a:r>
                      <a:endParaRPr lang="zh-CN" altLang="en-US" sz="1000" b="1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新电芯导入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 v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</a:tr>
              <a:tr h="5327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明美比克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R2412-4S2P-MMBK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strike="sngStrike"/>
                        <a:t>飞毛腿亿纬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strike="sngStrike"/>
                        <a:t>R2412-4S2P-FMTEV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strike="sngStrike"/>
                        <a:t>03020200000249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strike="sngStrike"/>
                        <a:t>已开发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strike="sngStrike"/>
                        <a:t>越南项目订单不大，供应链暂时考虑不导入，</a:t>
                      </a:r>
                      <a:endParaRPr lang="zh-CN" altLang="en-US" sz="1000" strike="sngStrike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0" y="-239712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2800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电池包开发进度-越南项目</a:t>
            </a:r>
            <a:r>
              <a:rPr lang="en-US" altLang="zh-CN" sz="2800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2</a:t>
            </a:r>
            <a:endParaRPr lang="zh-CN" altLang="zh-CN" sz="2800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6578600" y="287338"/>
            <a:ext cx="2535238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主机电池包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---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王沙沙</a:t>
            </a:r>
            <a:endParaRPr lang="zh-CN" altLang="zh-CN" kern="1200" baseline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7638" y="903288"/>
          <a:ext cx="8848725" cy="3457575"/>
        </p:xfrm>
        <a:graphic>
          <a:graphicData uri="http://schemas.openxmlformats.org/drawingml/2006/table">
            <a:tbl>
              <a:tblPr/>
              <a:tblGrid>
                <a:gridCol w="821055"/>
                <a:gridCol w="657860"/>
                <a:gridCol w="695960"/>
                <a:gridCol w="831215"/>
                <a:gridCol w="1530985"/>
                <a:gridCol w="720090"/>
                <a:gridCol w="503555"/>
                <a:gridCol w="3088005"/>
              </a:tblGrid>
              <a:tr h="705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电池类型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依托项目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国内供应商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型号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越南版电池型号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料号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开发状态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电池开发进展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-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20250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222</a:t>
                      </a:r>
                      <a:endParaRPr lang="en-US" altLang="zh-CN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998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R2416</a:t>
                      </a:r>
                      <a:endParaRPr 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6400mAH-长条-5pin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10A</a:t>
                      </a:r>
                      <a:endParaRPr lang="zh-CN" altLang="en-US" sz="1100" b="1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/>
                        <a:t>R2416C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欣动亿纬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R2416-4S2P-XDEV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美版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设计不不变，生产场地变更，料号不区分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/>
                        <a:t>03020200000151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 b="1"/>
                        <a:t>已量产</a:t>
                      </a:r>
                      <a:endParaRPr lang="zh-CN" altLang="en-US" sz="1100" b="1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生产场地变更加测性能，已完成，测试PASS</a:t>
                      </a:r>
                      <a:endParaRPr lang="zh-CN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</a:rPr>
                        <a:t>2416认证已完成，</a:t>
                      </a:r>
                      <a:endParaRPr lang="zh-CN" alt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</a:tr>
              <a:tr h="414655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R2401</a:t>
                      </a:r>
                      <a:endParaRPr 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6400mAH-菱形-5pin</a:t>
                      </a:r>
                      <a:endParaRPr lang="zh-CN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10A</a:t>
                      </a:r>
                      <a:endParaRPr lang="zh-CN" altLang="en-US" sz="1100" b="1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/>
                        <a:t>R2489A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欣动亿纬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R2401-4S2P-XDEV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设计不不变，生产场地变更，料号不区分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03020200000145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已量产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生产场地变更加测性能，已完成，测试PASS</a:t>
                      </a:r>
                      <a:endParaRPr lang="zh-CN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</a:rPr>
                        <a:t>2401认证</a:t>
                      </a:r>
                      <a:r>
                        <a:rPr lang="zh-CN" altLang="en-US" sz="1100" b="1">
                          <a:solidFill>
                            <a:srgbClr val="FF0000"/>
                          </a:solidFill>
                        </a:rPr>
                        <a:t>2月底完成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</a:rPr>
                        <a:t>；</a:t>
                      </a:r>
                      <a:endParaRPr lang="zh-CN" alt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</a:tr>
              <a:tr h="4152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/>
                        <a:t>R2489H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</a:tr>
              <a:tr h="9245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/>
                        <a:t>R2489K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欣动亿纬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R2401-4S2P-XDEV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美版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设计不不变，生产场地变更，料号不区分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/>
                        <a:t>03020200000194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已量产</a:t>
                      </a:r>
                      <a:endParaRPr lang="zh-CN" altLang="en-US" sz="11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  <a:tc v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626" name="文本框 10"/>
          <p:cNvSpPr txBox="1"/>
          <p:nvPr/>
        </p:nvSpPr>
        <p:spPr>
          <a:xfrm>
            <a:off x="85725" y="4724400"/>
            <a:ext cx="1554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场地变更影响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27" name="文本框 11"/>
          <p:cNvSpPr txBox="1"/>
          <p:nvPr/>
        </p:nvSpPr>
        <p:spPr>
          <a:xfrm>
            <a:off x="192088" y="5213350"/>
            <a:ext cx="8175625" cy="8016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、电池外标签有生产场地，所以越南版本标签会变更；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、场地和标签变更，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CB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认证和运输需要重新申请，证书号会改变，其他认证报备升级，证书号不变；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、电池证书号改变，影响整机认证；（证书号升级不影响）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电池包开发进度</a:t>
            </a:r>
            <a:endParaRPr lang="zh-CN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6578600" y="487363"/>
            <a:ext cx="2535238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主机电池包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---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唐蕾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6627" name="文本框 2"/>
          <p:cNvSpPr txBox="1"/>
          <p:nvPr/>
        </p:nvSpPr>
        <p:spPr>
          <a:xfrm>
            <a:off x="0" y="5513388"/>
            <a:ext cx="9144000" cy="1250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明美比克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欣动亿纬电池包均可作为一供，同系列不同项目根据量多少进行切换使用；明美远东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飞毛腿亿纬作为二供；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科力远亿纬电池包搭配项目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R9477/R9478/R2475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二供使用，验证无异常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，认证完成较少，且无海外工厂，待确认价格优势，暂时新品禁用；</a:t>
            </a:r>
            <a:endParaRPr lang="zh-CN" altLang="en-US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飞毛腿亿纬电池包认证完成时间预计3月中旬；</a:t>
            </a:r>
            <a:endParaRPr lang="zh-CN" altLang="en-US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33047" y="849902"/>
          <a:ext cx="8623935" cy="4596130"/>
        </p:xfrm>
        <a:graphic>
          <a:graphicData uri="http://schemas.openxmlformats.org/drawingml/2006/table">
            <a:tbl>
              <a:tblPr/>
              <a:tblGrid>
                <a:gridCol w="751840"/>
                <a:gridCol w="593090"/>
                <a:gridCol w="1016000"/>
                <a:gridCol w="988695"/>
                <a:gridCol w="659765"/>
                <a:gridCol w="923290"/>
                <a:gridCol w="817245"/>
                <a:gridCol w="1318895"/>
                <a:gridCol w="15551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容量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Pack组合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导入项目及时间节点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料号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优选策略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优选情况说明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可靠性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认证情况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326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5200mAh</a:t>
                      </a:r>
                      <a:endParaRPr lang="en-US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方形（10A）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R2412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明美+比克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（一供）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60系列一供，25年二月试产</a:t>
                      </a:r>
                      <a:endParaRPr lang="zh-CN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系列一供，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12/20 T0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03020200000186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endParaRPr lang="zh-CN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03020200000198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（美版）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成熟搭配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800cls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循环，未见异常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CQC/CE/CB/BSMI/PSE/GOST/BIS/UN/KC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：已完成，已出证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803910">
                <a:tc vMerge="1">
                  <a:tcPr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欣动+亿纬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（并行一供）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系列一供，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12/20 T0</a:t>
                      </a:r>
                      <a:endParaRPr lang="en-US" altLang="zh-CN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R2530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二供，待验证完成后导入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03020200000226（通用版）</a:t>
                      </a: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03020200000212（美版）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海外生产优势，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PACK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和电芯均可在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25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年完成海外产线搭建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900" b="1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样品已送样；</a:t>
                      </a:r>
                      <a:endParaRPr lang="zh-CN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循环预计完成时间预计</a:t>
                      </a: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；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CQC/CB/GOST/PSE/UN/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电池指令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/MSDS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：已完成，已出证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640080">
                <a:tc vMerge="1">
                  <a:tcPr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明美+远东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（二供）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R2424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项目二供，已导入</a:t>
                      </a:r>
                      <a:endParaRPr lang="zh-CN" altLang="en-US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系列二供，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12/20 T0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03020200000178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推荐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电芯成本优势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已完成循环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500cls</a:t>
                      </a:r>
                      <a:endParaRPr lang="en-US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（已从电芯维度增加循环至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800cls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，电池包无需加测）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CQC/CE/CB/BSMI/PSE/GOST/BIS/UN/KC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：已完成，已出证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914400">
                <a:tc vMerge="1">
                  <a:tcPr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科力远</a:t>
                      </a:r>
                      <a:r>
                        <a:rPr lang="en-US" sz="900" b="1" strike="sngStrike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亿纬</a:t>
                      </a:r>
                      <a:endParaRPr lang="zh-CN" altLang="en-US" sz="1300" strike="sngStrike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 strike="sngStrike">
                          <a:solidFill>
                            <a:srgbClr val="000000"/>
                          </a:solidFill>
                        </a:rPr>
                        <a:t>R9477/R9478</a:t>
                      </a:r>
                      <a:r>
                        <a:rPr lang="zh-CN" altLang="en-US" sz="900" b="1" strike="sngStrike">
                          <a:solidFill>
                            <a:srgbClr val="000000"/>
                          </a:solidFill>
                        </a:rPr>
                        <a:t>三</a:t>
                      </a: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供，预计量产时间</a:t>
                      </a:r>
                      <a:r>
                        <a:rPr lang="en-US" sz="900" b="1" strike="sngStrike">
                          <a:solidFill>
                            <a:srgbClr val="000000"/>
                          </a:solidFill>
                        </a:rPr>
                        <a:t>12</a:t>
                      </a: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月初；</a:t>
                      </a:r>
                      <a:r>
                        <a:rPr lang="en-US" sz="900" b="1" strike="sngStrike">
                          <a:solidFill>
                            <a:srgbClr val="000000"/>
                          </a:solidFill>
                        </a:rPr>
                        <a:t>R2475</a:t>
                      </a: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美版供，预计</a:t>
                      </a:r>
                      <a:r>
                        <a:rPr lang="en-US" sz="900" b="1" strike="sngStrike">
                          <a:solidFill>
                            <a:srgbClr val="000000"/>
                          </a:solidFill>
                        </a:rPr>
                        <a:t>12</a:t>
                      </a: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月导入使用</a:t>
                      </a:r>
                      <a:endParaRPr lang="zh-CN" altLang="en-US" sz="1300" strike="sngStrike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03020200000181（通用版）</a:t>
                      </a:r>
                      <a:endParaRPr lang="zh-CN" sz="900" b="1" strike="sngStrike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03020200000235（美版）</a:t>
                      </a:r>
                      <a:endParaRPr lang="zh-CN" altLang="en-US" sz="1300" strike="sngStrike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 strike="sngStrike">
                          <a:solidFill>
                            <a:srgbClr val="000000"/>
                          </a:solidFill>
                        </a:rPr>
                        <a:t>新品禁用</a:t>
                      </a:r>
                      <a:endParaRPr lang="zh-CN" altLang="en-US" sz="1300" strike="sngStrike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认证启动地区较少，国内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美版项目可作为二供选用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800cls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CQC/CE/CB/UN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：已完成，已出证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1188720">
                <a:tc vMerge="1">
                  <a:tcPr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飞毛腿+亿纬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（二供）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系列二供，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12/20 T0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03020200000249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推荐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1.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飞毛腿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亿纬海外生产优势；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2.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飞毛腿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PACK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价格优；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3.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组合后电芯有供应优势，飞毛腿与亿纬可锁量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900" b="1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已送样，测试中；预计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测试完成时间</a:t>
                      </a: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sz="900" b="1">
                          <a:solidFill>
                            <a:srgbClr val="FF0000"/>
                          </a:solidFill>
                        </a:rPr>
                        <a:t>月中旬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CQC/CB/PSE/BSMI/UN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已启动打样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，预计认证完成时间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月中旬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F232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电池包开发进度</a:t>
            </a:r>
            <a:endParaRPr lang="zh-CN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type="subTitle" idx="1"/>
          </p:nvPr>
        </p:nvSpPr>
        <p:spPr>
          <a:xfrm>
            <a:off x="6578600" y="487363"/>
            <a:ext cx="2535238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主机电池包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---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唐蕾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8675" name="文本框 2"/>
          <p:cNvSpPr txBox="1"/>
          <p:nvPr/>
        </p:nvSpPr>
        <p:spPr>
          <a:xfrm>
            <a:off x="0" y="5526088"/>
            <a:ext cx="9144000" cy="1249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欣动亿纬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明美比克已量产，可作为一供；明美远东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飞毛腿亿纬（新电芯）电池包二供；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飞毛腿亿纬电池包认证完成时间预计</a:t>
            </a: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月中旬；</a:t>
            </a:r>
            <a:endParaRPr lang="zh-CN" altLang="en-US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早期电池包美版未单独申请</a:t>
            </a:r>
            <a:r>
              <a:rPr lang="en-US" altLang="zh-CN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</a:t>
            </a:r>
            <a:r>
              <a:rPr lang="zh-CN" altLang="en-US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认证，均与整机同步认证；现变更要求，美版需要单独认证</a:t>
            </a:r>
            <a:r>
              <a:rPr lang="en-US" altLang="zh-CN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UN38.3</a:t>
            </a:r>
            <a:r>
              <a:rPr lang="zh-CN" altLang="en-US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认证，新项目需要新增认证报备，涉及电池包：</a:t>
            </a:r>
            <a:r>
              <a:rPr lang="en-US" altLang="zh-CN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R2416</a:t>
            </a:r>
            <a:r>
              <a:rPr lang="zh-CN" altLang="en-US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XDEV</a:t>
            </a:r>
            <a:endParaRPr lang="zh-CN" altLang="en-US" sz="1400">
              <a:solidFill>
                <a:srgbClr val="4472C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57200" y="992188"/>
          <a:ext cx="8069263" cy="4359275"/>
        </p:xfrm>
        <a:graphic>
          <a:graphicData uri="http://schemas.openxmlformats.org/drawingml/2006/table">
            <a:tbl>
              <a:tblPr/>
              <a:tblGrid>
                <a:gridCol w="896620"/>
                <a:gridCol w="896620"/>
                <a:gridCol w="896620"/>
                <a:gridCol w="896620"/>
                <a:gridCol w="710565"/>
                <a:gridCol w="969010"/>
                <a:gridCol w="915670"/>
                <a:gridCol w="991235"/>
                <a:gridCol w="8966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容量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Pack组合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项目导入时间节点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料号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优选策略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优选情况说明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可靠性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认证情况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6400mAh</a:t>
                      </a:r>
                      <a:endParaRPr lang="en-US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（10A）方形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R2416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欣动+亿纬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系列一供，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12/20 T0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03020200000144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03020200000151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（美版）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量产在供，海外生产优势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循环已完成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通用版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全完成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；</a:t>
                      </a:r>
                      <a:endParaRPr lang="zh-CN" altLang="en-US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美版运输认证启动，预计</a:t>
                      </a:r>
                      <a:r>
                        <a:rPr lang="en-US" altLang="zh-CN" sz="900" b="1">
                          <a:solidFill>
                            <a:srgbClr val="4472C4"/>
                          </a:solidFill>
                        </a:rPr>
                        <a:t>2/28</a:t>
                      </a: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取证</a:t>
                      </a:r>
                      <a:endParaRPr lang="zh-CN" altLang="en-US" sz="900" b="1">
                        <a:solidFill>
                          <a:srgbClr val="4472C4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111252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明美+比克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系列一供，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12/20T0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03020200000185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endParaRPr lang="zh-CN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03020200000215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（美版）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成熟搭配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00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圈循环已完成，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无异常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CQC/CE/CB/BSMI/PSE/GOST/BIS/UN/KC：已完成，已出证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77724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明美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远东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R9427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项目二供，验证完成后导入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03020200000238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推荐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新验证电池包，二供使用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300cls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已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完成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；</a:t>
                      </a: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预计</a:t>
                      </a:r>
                      <a:r>
                        <a:rPr lang="en-US" altLang="zh-CN" sz="900" b="1">
                          <a:solidFill>
                            <a:srgbClr val="4472C4"/>
                          </a:solidFill>
                        </a:rPr>
                        <a:t>800cls</a:t>
                      </a: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完成</a:t>
                      </a:r>
                      <a:r>
                        <a:rPr lang="zh-CN" sz="900" b="1">
                          <a:solidFill>
                            <a:srgbClr val="4472C4"/>
                          </a:solidFill>
                        </a:rPr>
                        <a:t>时间</a:t>
                      </a:r>
                      <a:r>
                        <a:rPr lang="en-US" altLang="zh-CN" sz="900" b="1">
                          <a:solidFill>
                            <a:srgbClr val="4472C4"/>
                          </a:solidFill>
                        </a:rPr>
                        <a:t>7</a:t>
                      </a: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月下旬</a:t>
                      </a:r>
                      <a:endParaRPr lang="zh-CN" altLang="en-US">
                        <a:solidFill>
                          <a:srgbClr val="4472C4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CQC/CE/CB/BSMI/PSE/GOST/BIS/UN/KC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：已完成，已出证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146304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飞毛腿+亿纬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系列二供，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12/20T0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03020200000248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推荐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1.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飞毛腿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亿纬海外生产优势；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2.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飞毛腿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PACK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价格优；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3.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组合后电芯有供应优势，飞毛腿与亿纬可锁量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4.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电芯容量提升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100mAh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完成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已送样，测试中；预计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测试完成时间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月中旬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CQC/CB/PSE/BSMI/UN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已启动打样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，预计完成时间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月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电池包开发进度</a:t>
            </a:r>
            <a:endParaRPr lang="zh-CN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type="subTitle" idx="1"/>
          </p:nvPr>
        </p:nvSpPr>
        <p:spPr>
          <a:xfrm>
            <a:off x="6578600" y="487363"/>
            <a:ext cx="2535238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主机电池包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---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唐蕾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2"/>
          <p:cNvSpPr txBox="1"/>
          <p:nvPr/>
        </p:nvSpPr>
        <p:spPr>
          <a:xfrm>
            <a:off x="152400" y="4797425"/>
            <a:ext cx="8783638" cy="1239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连接器勤本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联合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配，明美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欣动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飞毛腿均已完成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配测试，</a:t>
            </a:r>
            <a:r>
              <a:rPr lang="zh-CN" altLang="en-US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灼热丝测试复测通过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欣动亿纬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明美比克均可作为一供；飞毛腿远东用于项目二供；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此型号为新开发，认证证书陆续出证中，项目使用搭配需注意认证情况；</a:t>
            </a:r>
            <a:endParaRPr lang="zh-CN" altLang="en-US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57200" y="1058863"/>
          <a:ext cx="7943850" cy="3502025"/>
        </p:xfrm>
        <a:graphic>
          <a:graphicData uri="http://schemas.openxmlformats.org/drawingml/2006/table">
            <a:tbl>
              <a:tblPr/>
              <a:tblGrid>
                <a:gridCol w="545465"/>
                <a:gridCol w="684530"/>
                <a:gridCol w="882015"/>
                <a:gridCol w="833120"/>
                <a:gridCol w="525780"/>
                <a:gridCol w="922020"/>
                <a:gridCol w="754380"/>
                <a:gridCol w="802640"/>
                <a:gridCol w="199326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容量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Pack组合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项目导入时间节点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料号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优选策略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优选情况说明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可靠性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认证情况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2235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5200mAh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10A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）菱形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R9445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欣动+亿纬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系列项目一供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03020200000243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通用版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海外优势，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PACK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方案已在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R2401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验证，电芯为常用亿纬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2600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电芯，组包搭配风险小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sym typeface="+mn-ea"/>
                        </a:rPr>
                        <a:t>已完成</a:t>
                      </a:r>
                      <a:endParaRPr lang="zh-CN" altLang="en-US" sz="900" b="1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已送样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，</a:t>
                      </a: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900" b="1">
                          <a:solidFill>
                            <a:srgbClr val="FF0000"/>
                          </a:solidFill>
                        </a:rPr>
                        <a:t>月上旬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完成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300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次循环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CQC/UN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已启动认证，已完成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其他同型号认证启动较全，项目量小，此型号暂时只启动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CQC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及运输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774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A/B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飞毛腿+远东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系列项目二供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03020200000234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通用版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推荐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海外优势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预计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月底完成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00cls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CQC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UN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已完成，已出证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CB/CE/BSMI/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电池指令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/UN38.3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已启动认证，预计完成时间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月初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明美+比克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暂无搭配，作为一供储备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03020200000227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通用版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普通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成熟搭配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预计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月底完成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CQC、CE、CB、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PSE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GOST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UN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BSMI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均已完成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ctr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电池包开发进度</a:t>
            </a:r>
            <a:endParaRPr lang="zh-CN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type="subTitle" idx="1"/>
          </p:nvPr>
        </p:nvSpPr>
        <p:spPr>
          <a:xfrm>
            <a:off x="6578600" y="487363"/>
            <a:ext cx="2535238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主机电池包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---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唐蕾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30723" name="文本框 2"/>
          <p:cNvSpPr txBox="1"/>
          <p:nvPr/>
        </p:nvSpPr>
        <p:spPr>
          <a:xfrm>
            <a:off x="206375" y="4953000"/>
            <a:ext cx="8729663" cy="1250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连接器勤本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联合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配，明美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欣动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飞毛腿已完成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配测试，</a:t>
            </a:r>
            <a:r>
              <a:rPr lang="zh-CN" altLang="en-US" sz="1400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灼热丝测试复测通过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欣动亿纬作为一供；飞毛腿亿纬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明美远东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可作为二供；</a:t>
            </a:r>
            <a:endParaRPr lang="zh-CN" altLang="en-US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欣动比克验证未完成暂时不选用，验证完成后可作为一供；</a:t>
            </a:r>
            <a:endParaRPr lang="zh-CN" altLang="en-US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57200" y="1058863"/>
          <a:ext cx="8064500" cy="3736975"/>
        </p:xfrm>
        <a:graphic>
          <a:graphicData uri="http://schemas.openxmlformats.org/drawingml/2006/table">
            <a:tbl>
              <a:tblPr/>
              <a:tblGrid>
                <a:gridCol w="586740"/>
                <a:gridCol w="612775"/>
                <a:gridCol w="876935"/>
                <a:gridCol w="907415"/>
                <a:gridCol w="624840"/>
                <a:gridCol w="695960"/>
                <a:gridCol w="916940"/>
                <a:gridCol w="816610"/>
                <a:gridCol w="20269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容量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Pack组合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项目导入时间节点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料号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优选策略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优选情况说明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可靠性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认证情况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6400mAh</a:t>
                      </a:r>
                      <a:endParaRPr lang="en-US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10A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菱形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R2401</a:t>
                      </a:r>
                      <a:endParaRPr lang="zh-CN" altLang="en-US" sz="1300"/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欣动+亿纬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R2489已导入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系列项目一供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03020200000145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（普通版）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03020200000194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（美版）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已首批量产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已完成（已量产）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已完成（已量产）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通用版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64008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明美+远东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R2489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二供搭配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系列项目二供储备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03020200000213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（普通版）</a:t>
                      </a:r>
                      <a:endParaRPr lang="zh-CN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03020200000237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（美版）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普通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电芯未量产使用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260/500cls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；</a:t>
                      </a:r>
                      <a:endParaRPr lang="zh-CN" sz="900" b="1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25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sz="900" b="1">
                          <a:solidFill>
                            <a:srgbClr val="FF0000"/>
                          </a:solidFill>
                        </a:rPr>
                        <a:t>月</a:t>
                      </a:r>
                      <a:r>
                        <a:rPr lang="zh-CN" altLang="en-US" sz="900" b="1">
                          <a:solidFill>
                            <a:srgbClr val="FF0000"/>
                          </a:solidFill>
                        </a:rPr>
                        <a:t>下旬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完成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500cls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；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CQC、CE、CB、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PSE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GOST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UN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BSMI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均已完成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</a:tr>
              <a:tr h="105156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飞毛腿+亿纬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系列项目二供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03020200000233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推荐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电芯为新使用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33VA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电芯，待测试完成调整优选等级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sym typeface="+mn-ea"/>
                        </a:rPr>
                        <a:t>已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sym typeface="+mn-ea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预计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底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循环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300cls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sym typeface="+mn-ea"/>
                        </a:rPr>
                        <a:t>CQC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sym typeface="+mn-ea"/>
                        </a:rPr>
                        <a:t>UN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sym typeface="+mn-ea"/>
                        </a:rPr>
                        <a:t>：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sym typeface="+mn-ea"/>
                        </a:rPr>
                        <a:t>已完成，已出证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sym typeface="+mn-ea"/>
                        </a:rPr>
                        <a:t>CB/CE/BSMI/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sym typeface="+mn-ea"/>
                        </a:rPr>
                        <a:t>电池指令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sym typeface="+mn-ea"/>
                        </a:rPr>
                        <a:t>/UN38.3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sym typeface="+mn-ea"/>
                        </a:rPr>
                        <a:t>已启动认证，预计完成时间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sym typeface="+mn-ea"/>
                        </a:rPr>
                        <a:t>3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sym typeface="+mn-ea"/>
                        </a:rPr>
                        <a:t>月初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01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欣动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+比克</a:t>
                      </a:r>
                      <a:endParaRPr lang="zh-CN" sz="900" b="1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50s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系列保供开发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</a:rPr>
                        <a:t>03020200000266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（通用版）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优选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</a:rPr>
                        <a:t>一供电芯保供开发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</a:rPr>
                        <a:t>，电芯使用新型号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样品已寄送</a:t>
                      </a:r>
                      <a:r>
                        <a:rPr lang="en-US" altLang="zh-CN" sz="900" b="1">
                          <a:solidFill>
                            <a:srgbClr val="4472C4"/>
                          </a:solidFill>
                        </a:rPr>
                        <a:t>2/21</a:t>
                      </a: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，预计完成时间</a:t>
                      </a:r>
                      <a:r>
                        <a:rPr lang="en-US" altLang="zh-CN" sz="900" b="1">
                          <a:solidFill>
                            <a:srgbClr val="4472C4"/>
                          </a:solidFill>
                        </a:rPr>
                        <a:t>4</a:t>
                      </a: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月上旬</a:t>
                      </a:r>
                      <a:endParaRPr lang="zh-CN" sz="900" b="1">
                        <a:solidFill>
                          <a:srgbClr val="4472C4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预计</a:t>
                      </a:r>
                      <a:r>
                        <a:rPr lang="en-US" altLang="zh-CN" sz="900" b="1">
                          <a:solidFill>
                            <a:srgbClr val="4472C4"/>
                          </a:solidFill>
                        </a:rPr>
                        <a:t>300cls</a:t>
                      </a: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完成时间</a:t>
                      </a:r>
                      <a:r>
                        <a:rPr lang="en-US" altLang="zh-CN" sz="900" b="1">
                          <a:solidFill>
                            <a:srgbClr val="4472C4"/>
                          </a:solidFill>
                        </a:rPr>
                        <a:t>6</a:t>
                      </a: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月上旬</a:t>
                      </a:r>
                      <a:endParaRPr lang="zh-CN" altLang="en-US">
                        <a:solidFill>
                          <a:srgbClr val="4472C4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4472C4"/>
                          </a:solidFill>
                        </a:rPr>
                        <a:t>暂无需求，未启动认证</a:t>
                      </a:r>
                      <a:endParaRPr lang="zh-CN" altLang="en-US">
                        <a:solidFill>
                          <a:srgbClr val="4472C4"/>
                        </a:solidFill>
                      </a:endParaRPr>
                    </a:p>
                  </a:txBody>
                  <a:tcPr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基站wifi模块</a:t>
            </a:r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基站wifi模块</a:t>
            </a:r>
            <a:r>
              <a:rPr lang="en-US" altLang="zh-CN" sz="1600"/>
              <a:t>---EE</a:t>
            </a:r>
            <a:r>
              <a:rPr lang="zh-CN" altLang="en-US" sz="1600"/>
              <a:t>陈龙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417513" y="1325563"/>
          <a:ext cx="8307388" cy="4283075"/>
        </p:xfrm>
        <a:graphic>
          <a:graphicData uri="http://schemas.openxmlformats.org/drawingml/2006/table">
            <a:tbl>
              <a:tblPr/>
              <a:tblGrid>
                <a:gridCol w="582930"/>
                <a:gridCol w="1702435"/>
                <a:gridCol w="3479800"/>
                <a:gridCol w="2542540"/>
              </a:tblGrid>
              <a:tr h="352767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进度（一供）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备注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器件型号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04163200000056  </a:t>
                      </a:r>
                      <a:r>
                        <a:rPr lang="zh-CN" altLang="en-US" sz="1200"/>
                        <a:t>乐鑫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ESP8684-WROOM-02C-H2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8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器件单体/Demo测试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随整机测试R2517：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功能验证完成，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与536主机的WiFi正常配对，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R2501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硬测测试完成</a:t>
                      </a:r>
                      <a:endParaRPr lang="zh-CN" altLang="en-US" sz="1200" b="0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X60</a:t>
                      </a:r>
                      <a:r>
                        <a:rPr lang="zh-CN" altLang="en-US" sz="1200"/>
                        <a:t>项目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23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整体导入计划（在研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量产，导入风险，项目进展，验证计划匹配度等）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R2501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：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硬测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T0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1/30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号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EVT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：前验证完成；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关注整机低功耗测试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57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认证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CE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FCC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WPC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IC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MIC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SRRC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KCC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已出证；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NCC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已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</a:rPr>
                        <a:t>完成，</a:t>
                      </a:r>
                      <a:r>
                        <a:rPr lang="zh-CN" altLang="en-US" sz="1400" b="0">
                          <a:solidFill>
                            <a:srgbClr val="00B0F0"/>
                          </a:solidFill>
                        </a:rPr>
                        <a:t>预计本周出证</a:t>
                      </a:r>
                      <a:r>
                        <a:rPr lang="zh-CN" altLang="en-US" sz="1400">
                          <a:solidFill>
                            <a:srgbClr val="4472C4"/>
                          </a:solidFill>
                        </a:rPr>
                        <a:t>；</a:t>
                      </a:r>
                      <a:endParaRPr lang="zh-CN" altLang="en-US" sz="1400"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IC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：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hlinkClick r:id="rId1"/>
                        </a:rPr>
                        <a:t>https://www.espressif.com/sites/default/files/%20ESP8684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hlinkClick r:id="rId1"/>
                        </a:rPr>
                        <a:t>-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hlinkClick r:id="rId1"/>
                        </a:rPr>
                        <a:t>WROOM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hlinkClick r:id="rId1"/>
                        </a:rPr>
                        <a:t>-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hlinkClick r:id="rId1"/>
                        </a:rPr>
                        <a:t>02C%20IC%20Certification.pdf</a:t>
                      </a:r>
                      <a:endParaRPr lang="en-US" altLang="zh-CN" sz="1200">
                        <a:solidFill>
                          <a:srgbClr val="000000"/>
                        </a:solidFill>
                        <a:hlinkClick r:id="rId1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SRRC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：https://www.espressif.com/sites/default/files/ESP8684-WROOM-02C%20SRRC%20Certification.pdf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电池包开发进度</a:t>
            </a:r>
            <a:endParaRPr lang="zh-CN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type="subTitle" idx="1"/>
          </p:nvPr>
        </p:nvSpPr>
        <p:spPr>
          <a:xfrm>
            <a:off x="6578600" y="487363"/>
            <a:ext cx="2535238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主机电池包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---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唐蕾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34963" y="1382713"/>
          <a:ext cx="8474075" cy="1951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010"/>
                <a:gridCol w="674306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机械臂整机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21700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4S2P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电池包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1/23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电池包方案设计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2/24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手板打样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2/10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以初版方案进行打样设计，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2/15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</a:rPr>
                        <a:t>电芯验证启动，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预计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2/24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可提供手板样品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3/18  T0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开发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3/3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电池包以终版方案设计进行备料组装，预计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3/17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可提供样品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5/25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整机认证出证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4472C4"/>
                          </a:solidFill>
                        </a:rPr>
                        <a:t>3/10</a:t>
                      </a:r>
                      <a:r>
                        <a:rPr lang="zh-CN" altLang="en-US" sz="1400">
                          <a:solidFill>
                            <a:srgbClr val="4472C4"/>
                          </a:solidFill>
                        </a:rPr>
                        <a:t>启动认证样品打样</a:t>
                      </a:r>
                      <a:endParaRPr lang="zh-CN" altLang="en-US" sz="1400">
                        <a:solidFill>
                          <a:srgbClr val="4472C4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rgbClr val="4472C4"/>
                          </a:solidFill>
                        </a:rPr>
                        <a:t>3/2</a:t>
                      </a:r>
                      <a:r>
                        <a:rPr lang="en-US" altLang="zh-CN" sz="1400">
                          <a:solidFill>
                            <a:srgbClr val="4472C4"/>
                          </a:solidFill>
                        </a:rPr>
                        <a:t>2</a:t>
                      </a:r>
                      <a:r>
                        <a:rPr lang="zh-CN" altLang="en-US" sz="1400">
                          <a:solidFill>
                            <a:srgbClr val="4472C4"/>
                          </a:solidFill>
                        </a:rPr>
                        <a:t>电池包完成打样送认证</a:t>
                      </a:r>
                      <a:endParaRPr lang="zh-CN" altLang="en-US" sz="1400">
                        <a:solidFill>
                          <a:srgbClr val="4472C4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rgbClr val="4472C4"/>
                          </a:solidFill>
                        </a:rPr>
                        <a:t>5/1</a:t>
                      </a:r>
                      <a:r>
                        <a:rPr lang="en-US" altLang="zh-CN" sz="1400">
                          <a:solidFill>
                            <a:srgbClr val="4472C4"/>
                          </a:solidFill>
                        </a:rPr>
                        <a:t>2</a:t>
                      </a:r>
                      <a:r>
                        <a:rPr lang="zh-CN" altLang="en-US" sz="1400">
                          <a:solidFill>
                            <a:srgbClr val="4472C4"/>
                          </a:solidFill>
                        </a:rPr>
                        <a:t>电池包认证出证CQC/CB/UN38.3</a:t>
                      </a:r>
                      <a:endParaRPr lang="zh-CN" altLang="en-US" sz="1400">
                        <a:solidFill>
                          <a:srgbClr val="4472C4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767" name="文本框 4"/>
          <p:cNvSpPr txBox="1"/>
          <p:nvPr/>
        </p:nvSpPr>
        <p:spPr>
          <a:xfrm>
            <a:off x="334963" y="903288"/>
            <a:ext cx="31543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大容量新平台电池包开发进度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8" name="文本框 5"/>
          <p:cNvSpPr txBox="1"/>
          <p:nvPr/>
        </p:nvSpPr>
        <p:spPr>
          <a:xfrm>
            <a:off x="334963" y="3440113"/>
            <a:ext cx="8474075" cy="698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组配方案选择：飞毛腿亿纬、二供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TBD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本周进展：电池包手板样品已寄出，预计送到时间</a:t>
            </a:r>
            <a:r>
              <a:rPr lang="en-US" altLang="zh-CN">
                <a:solidFill>
                  <a:srgbClr val="4472C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2/24</a:t>
            </a:r>
            <a:endParaRPr lang="zh-CN" altLang="en-US">
              <a:solidFill>
                <a:srgbClr val="4472C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激光管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zh-CN" sz="1600"/>
              <a:t>主机</a:t>
            </a:r>
            <a:r>
              <a:rPr lang="en-US" altLang="zh-CN" sz="1600"/>
              <a:t>60°</a:t>
            </a:r>
            <a:r>
              <a:rPr lang="zh-CN" altLang="en-US" sz="1600"/>
              <a:t>塑料</a:t>
            </a:r>
            <a:r>
              <a:rPr lang="zh-CN" altLang="zh-CN" sz="1600"/>
              <a:t>激光</a:t>
            </a:r>
            <a:r>
              <a:rPr lang="zh-CN" altLang="en-US" sz="1600"/>
              <a:t>验证：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60388" y="1311275"/>
          <a:ext cx="7821613" cy="5248275"/>
        </p:xfrm>
        <a:graphic>
          <a:graphicData uri="http://schemas.openxmlformats.org/drawingml/2006/table">
            <a:tbl>
              <a:tblPr/>
              <a:tblGrid>
                <a:gridCol w="549275"/>
                <a:gridCol w="1602740"/>
                <a:gridCol w="2938145"/>
                <a:gridCol w="2731770"/>
              </a:tblGrid>
              <a:tr h="241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No.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事项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进度（一供）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进度（二供）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器件型号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瑞识LC85-C07M1AD160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灵途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LDLK0411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技术要求，需求时间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软件需求规格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MP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软件需求规格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，二供随项目安排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器件规格确认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规格同铜管已确认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，可靠性、抗压、温升双方均已测试过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成本和供货情况确认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降本导入资源已确认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降本导入资源已确认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物料调查（量产时间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出货量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晶圆封测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主要客户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历史问题等）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6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物料在项目中的使用情况，电路位置确认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同铜管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7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器件单体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/Demo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测试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单体已确认，沿边专项软测效果</a:t>
                      </a:r>
                      <a:r>
                        <a:rPr lang="en-US" altLang="zh-CN" sz="13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en-US" altLang="zh-CN" sz="1300" b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导入策略（根据项目订单量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生命周期，风险，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ROI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等综合评估）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60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系列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一二供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铜管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+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塑料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，双线先上、横线后续导入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2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9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整体导入计划（在研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+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量产，导入风险，项目进展，验证计划匹配度等）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60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系列导入双竖线机型（60°）：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R251</a:t>
                      </a:r>
                      <a:r>
                        <a:rPr lang="en-US" altLang="zh-CN" sz="13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7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升降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LDS/2509/2511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个线长</a:t>
                      </a:r>
                      <a:endParaRPr lang="zh-CN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手板中单横线机型（130°）：暂无新项目，降本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ECN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导旧项目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双竖线机型（60°）：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R9496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项目；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月项目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R2513/27/56 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等导入验证</a:t>
                      </a:r>
                      <a:endParaRPr lang="zh-CN" altLang="en-US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横线项目：</a:t>
                      </a:r>
                      <a:r>
                        <a:rPr lang="en-US" altLang="zh-CN" sz="13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MOVA 2534/9504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激光管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7953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zh-CN" sz="1600"/>
              <a:t>主机</a:t>
            </a:r>
            <a:r>
              <a:rPr lang="en-US" altLang="zh-CN" sz="1600"/>
              <a:t>60°</a:t>
            </a:r>
            <a:r>
              <a:rPr lang="zh-CN" altLang="zh-CN" sz="1600"/>
              <a:t>激光管</a:t>
            </a:r>
            <a:r>
              <a:rPr lang="zh-CN" altLang="en-US" sz="1600"/>
              <a:t>项目进度：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/>
        </p:nvGraphicFramePr>
        <p:xfrm>
          <a:off x="457200" y="1211263"/>
          <a:ext cx="8123238" cy="4087813"/>
        </p:xfrm>
        <a:graphic>
          <a:graphicData uri="http://schemas.openxmlformats.org/drawingml/2006/table">
            <a:tbl>
              <a:tblPr/>
              <a:tblGrid>
                <a:gridCol w="1015365"/>
                <a:gridCol w="1015365"/>
                <a:gridCol w="1015365"/>
                <a:gridCol w="1015365"/>
                <a:gridCol w="1015365"/>
                <a:gridCol w="688659"/>
                <a:gridCol w="1342071"/>
                <a:gridCol w="1015365"/>
              </a:tblGrid>
              <a:tr h="27432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系列</a:t>
                      </a: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项目号</a:t>
                      </a: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线激光头</a:t>
                      </a: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导入进度</a:t>
                      </a:r>
                      <a:endParaRPr lang="zh-CN" altLang="en-US" sz="15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项目阶段</a:t>
                      </a:r>
                      <a:endParaRPr lang="zh-CN" altLang="en-US" sz="15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研发确认</a:t>
                      </a:r>
                      <a:endParaRPr lang="zh-CN" altLang="en-US" sz="15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硬测</a:t>
                      </a:r>
                      <a:endParaRPr lang="zh-CN" altLang="en-US" sz="15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软测</a:t>
                      </a:r>
                      <a:endParaRPr lang="zh-CN" altLang="en-US" sz="15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可靠性</a:t>
                      </a:r>
                      <a:endParaRPr lang="zh-CN" altLang="en-US" sz="15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25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50S</a:t>
                      </a: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25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01/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18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/55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升降LDS</a:t>
                      </a: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一供铜管</a:t>
                      </a:r>
                      <a:endParaRPr lang="zh-CN" altLang="en-US" sz="15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纵慧/LECC保底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5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二供塑料</a:t>
                      </a:r>
                      <a:endParaRPr lang="zh-CN" altLang="en-US" sz="15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瑞识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月项目验证中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11/15手板试装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12/20 T0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2/28 MP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sym typeface="+mn-ea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单体验证OK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5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项目测整机功能</a:t>
                      </a:r>
                      <a:endParaRPr lang="zh-CN" altLang="en-US" sz="15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整机待1月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底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测试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5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避障专项R2473s替代测试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均已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zh-CN" altLang="en-US" sz="15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36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2509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11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2547/49</a:t>
                      </a:r>
                      <a:endParaRPr lang="zh-CN" altLang="en-US" sz="12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12/20 T0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2/28 MP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微软雅黑" panose="020B0503020204020204" charset="-122"/>
                        <a:sym typeface="+mn-ea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zh-CN" altLang="en-US" sz="1200" b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64008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R9496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R2513/27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三供灵途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3~4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月项目验证</a:t>
                      </a:r>
                      <a:endParaRPr lang="zh-CN" altLang="en-US" sz="1200">
                        <a:solidFill>
                          <a:srgbClr val="000000"/>
                        </a:solidFill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MP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微软雅黑" panose="020B0503020204020204" charset="-122"/>
                        <a:sym typeface="+mn-ea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月</a:t>
                      </a:r>
                      <a:endParaRPr lang="zh-CN" altLang="en-US" sz="1200">
                        <a:solidFill>
                          <a:srgbClr val="000000"/>
                        </a:solidFill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51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40</a:t>
                      </a: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2416衍生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R2489</a:t>
                      </a:r>
                      <a:endParaRPr lang="en-US" alt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R9483</a:t>
                      </a:r>
                      <a:endParaRPr lang="en-US" alt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R9445</a:t>
                      </a:r>
                      <a:endParaRPr lang="zh-CN" altLang="en-US" sz="15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灵途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ECN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刘小飞项目</a:t>
                      </a:r>
                      <a:endParaRPr lang="zh-CN" altLang="en-US" sz="1200">
                        <a:solidFill>
                          <a:srgbClr val="000000"/>
                        </a:solidFill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11/18降本立项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5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周期~6个月+</a:t>
                      </a: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同上</a:t>
                      </a:r>
                      <a:endParaRPr lang="zh-CN" altLang="en-US" sz="15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月完成，已开始整机沿边避障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测试</a:t>
                      </a:r>
                      <a:endParaRPr lang="zh-CN" altLang="en-US" sz="15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altLang="zh-CN" sz="1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/>
        </p:nvSpPr>
        <p:spPr>
          <a:xfrm>
            <a:off x="457200" y="5518150"/>
            <a:ext cx="8170863" cy="1039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zh-CN" sz="1600" strike="noStrike" noProof="1">
                <a:latin typeface="+mn-lt"/>
                <a:ea typeface="+mn-ea"/>
                <a:cs typeface="+mn-cs"/>
              </a:rPr>
              <a:t>主机</a:t>
            </a:r>
            <a:r>
              <a:rPr lang="en-US" altLang="zh-CN" sz="1600" strike="noStrike" noProof="1">
                <a:latin typeface="+mn-lt"/>
                <a:ea typeface="+mn-ea"/>
                <a:cs typeface="+mn-cs"/>
              </a:rPr>
              <a:t>130°</a:t>
            </a:r>
            <a:r>
              <a:rPr lang="zh-CN" altLang="zh-CN" sz="1600" strike="noStrike" noProof="1">
                <a:latin typeface="+mn-lt"/>
                <a:ea typeface="+mn-ea"/>
                <a:cs typeface="+mn-cs"/>
              </a:rPr>
              <a:t>激光管</a:t>
            </a:r>
            <a:r>
              <a:rPr lang="zh-CN" altLang="en-US" sz="1600" strike="noStrike" noProof="1">
                <a:latin typeface="+mn-lt"/>
                <a:ea typeface="+mn-ea"/>
                <a:cs typeface="+mn-cs"/>
              </a:rPr>
              <a:t>项目进度：</a:t>
            </a:r>
            <a:endParaRPr lang="zh-CN" altLang="en-US" sz="1600" strike="noStrike" noProof="1"/>
          </a:p>
          <a:p>
            <a:pPr marL="0" indent="0" fontAlgn="base">
              <a:buClr>
                <a:srgbClr val="0070C0"/>
              </a:buClr>
              <a:buNone/>
            </a:pPr>
            <a:r>
              <a:rPr lang="en-US" altLang="zh-CN" sz="1600" strike="noStrike" noProof="1">
                <a:latin typeface="+mn-lt"/>
                <a:ea typeface="+mn-ea"/>
                <a:cs typeface="+mn-cs"/>
              </a:rPr>
              <a:t>MOVA</a:t>
            </a:r>
            <a:r>
              <a:rPr lang="zh-CN" altLang="en-US" sz="1600" strike="noStrike" noProof="1">
                <a:latin typeface="+mn-lt"/>
                <a:ea typeface="+mn-ea"/>
                <a:cs typeface="+mn-cs"/>
              </a:rPr>
              <a:t>  2534/9504手板</a:t>
            </a:r>
            <a:endParaRPr lang="zh-CN" altLang="en-US" sz="1600" strike="noStrike" noProof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双目深度相机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zh-CN" sz="1600"/>
              <a:t>主机双目深度相机</a:t>
            </a:r>
            <a:r>
              <a:rPr lang="en-US" altLang="zh-CN" sz="1600"/>
              <a:t>---EE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/>
        </p:nvGraphicFramePr>
        <p:xfrm>
          <a:off x="457200" y="1325563"/>
          <a:ext cx="8326438" cy="5073650"/>
        </p:xfrm>
        <a:graphic>
          <a:graphicData uri="http://schemas.openxmlformats.org/drawingml/2006/table">
            <a:tbl>
              <a:tblPr/>
              <a:tblGrid>
                <a:gridCol w="576580"/>
                <a:gridCol w="1690370"/>
                <a:gridCol w="2855595"/>
                <a:gridCol w="3203575"/>
              </a:tblGrid>
              <a:tr h="309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No.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>
                          <a:solidFill>
                            <a:srgbClr val="000000"/>
                          </a:solidFill>
                        </a:rPr>
                        <a:t>事项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>
                          <a:solidFill>
                            <a:srgbClr val="000000"/>
                          </a:solidFill>
                        </a:rPr>
                        <a:t>一体式双目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>
                          <a:solidFill>
                            <a:srgbClr val="000000"/>
                          </a:solidFill>
                        </a:rPr>
                        <a:t>分体式双目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>
                          <a:solidFill>
                            <a:srgbClr val="000000"/>
                          </a:solidFill>
                        </a:rPr>
                        <a:t>器件型号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同兴达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TD0T2SW</a:t>
                      </a:r>
                      <a:endParaRPr lang="en-US" sz="11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联合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CZM2D4550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同兴达TY2T3A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V 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联合CZM2F4469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-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V2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转接板料号 041406000000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30/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29</a:t>
                      </a:r>
                      <a:endParaRPr lang="zh-CN" altLang="en-US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>
                          <a:solidFill>
                            <a:srgbClr val="000000"/>
                          </a:solidFill>
                        </a:rPr>
                        <a:t>技术要求，需求时间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器件规格确认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R9409试产问题已更新规格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头部使用乾德连接器，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FPC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转接主板使用国光</a:t>
                      </a:r>
                      <a:endParaRPr lang="zh-CN" altLang="en-US" sz="1100">
                        <a:solidFill>
                          <a:srgbClr val="000000"/>
                        </a:solidFill>
                        <a:ea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国光连接器互配测试、连锡问题已OK</a:t>
                      </a:r>
                      <a:endParaRPr lang="zh-CN" altLang="en-US" sz="1100">
                        <a:solidFill>
                          <a:srgbClr val="000000"/>
                        </a:solidFill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成本和供货情况确认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</a:rPr>
                        <a:t>300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</a:rPr>
                        <a:t>套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</a:rPr>
                        <a:t>天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6000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套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天 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归一化降本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物料调查（量产时间/出货量/晶圆封测/主要客户/历史问题等）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友商使用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</a:rPr>
                        <a:t>降本镜头指标一致、性能评估测试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6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物料在项目中的使用情况，电路位置确认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</a:rPr>
                        <a:t>OK 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</a:rPr>
                        <a:t>左右目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</a:rPr>
                        <a:t>PIN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</a:rPr>
                        <a:t>兼容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</a:rPr>
                        <a:t>AI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</a:rPr>
                        <a:t>IR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</a:rPr>
                        <a:t>机型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r>
                        <a:rPr lang="zh-CN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转接板转接左右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PIN</a:t>
                      </a:r>
                      <a:endParaRPr lang="en-US" alt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R2516 T0验证产线分体不点胶安装OK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温湿可靠性后进水气&amp;爬静电——产线胶 保压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7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器件单体/Demo测试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R94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09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、R251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装机可出图，硬测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20fps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配置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zh-CN" altLang="en-US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月底签样 解析力确认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iqc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对标</a:t>
                      </a:r>
                      <a:endParaRPr lang="zh-CN" altLang="en-US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少部分机器出图不稳定，转接板单体管控+产线安装</a:t>
                      </a:r>
                      <a:endParaRPr lang="zh-CN" altLang="en-US" sz="1400"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导入策略（根据项目订单量/生命周期，风险，ROI等综合评估）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保底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量产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一二供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，备料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60%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T0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、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EVT验证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归一化降本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目标验证后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量产</a:t>
                      </a:r>
                      <a:endParaRPr lang="zh-CN" altLang="en-US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月+左后方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点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Tof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方案成熟交付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9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整体导入计划（在研+量产，导入风险，项目进展，验证计划匹配度等）</a:t>
                      </a:r>
                      <a:endParaRPr lang="zh-CN" altLang="en-US" sz="1400"/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R9409功能验证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，软件卡顿问题已改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CSI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速率调通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R2514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/29 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T0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验证产线不点胶安装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按摄像头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AA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产能，量产唯一可行方案</a:t>
                      </a:r>
                      <a:endParaRPr lang="zh-CN" sz="12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采购比价后安排联合打样交付转接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FPC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zh-CN" sz="1600"/>
              <a:t>主机</a:t>
            </a:r>
            <a:r>
              <a:rPr lang="zh-CN" altLang="en-US" sz="1600"/>
              <a:t>双目投射器</a:t>
            </a:r>
            <a:r>
              <a:rPr lang="en-US" altLang="zh-CN" sz="1600"/>
              <a:t>---EE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激光散斑投射器</a:t>
            </a:r>
            <a:endParaRPr lang="zh-CN" altLang="zh-CN">
              <a:sym typeface="宋体" panose="02010600030101010101" pitchFamily="2" charset="-122"/>
            </a:endParaRPr>
          </a:p>
        </p:txBody>
      </p:sp>
      <p:graphicFrame>
        <p:nvGraphicFramePr>
          <p:cNvPr id="35843" name="表格 35842"/>
          <p:cNvGraphicFramePr/>
          <p:nvPr/>
        </p:nvGraphicFramePr>
        <p:xfrm>
          <a:off x="596900" y="1254125"/>
          <a:ext cx="7889875" cy="4713288"/>
        </p:xfrm>
        <a:graphic>
          <a:graphicData uri="http://schemas.openxmlformats.org/drawingml/2006/table">
            <a:tbl>
              <a:tblPr/>
              <a:tblGrid>
                <a:gridCol w="546100"/>
                <a:gridCol w="1619250"/>
                <a:gridCol w="2965450"/>
                <a:gridCol w="2759075"/>
              </a:tblGrid>
              <a:tr h="2841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No.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事项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LECC一供</a:t>
                      </a:r>
                      <a:endParaRPr lang="zh-CN" altLang="zh-CN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瑞识二供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器件型号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AMG6500001 03020500000020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SR94-DM120B 03020500000019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技术要求，需求时间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940nm3k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点 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FOV120×90° 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景深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0.05~1m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1A 600mW PWM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调光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脉冲发光，背景杂光弱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2.5k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点稀疏更匹配需求，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FOV120×50°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1A 600mW PWM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调光，近距离杂光较严重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器件规格确认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暂未定义规格上下限</a:t>
                      </a:r>
                      <a:endParaRPr lang="zh-CN" altLang="zh-CN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来料功率±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10%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，杂光来源镜片及安装对准工艺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微软雅黑" panose="020B0503020204020204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可靠性确认，实验前后性能变化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&lt;3%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；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50% 40℃ 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持续运行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2000h OK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成本和供货情况确认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OK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OK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物料调查（量产时间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出货量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晶圆封测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主要客户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历史问题等）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成熟</a:t>
                      </a:r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成熟</a:t>
                      </a:r>
                      <a:endParaRPr lang="zh-CN" altLang="zh-CN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人脸识别，温升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60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℃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出图漂移量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&lt;5%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物料在项目中的使用情况，电路位置确认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类似线激光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恒流，软件根据激光曝光亮暗调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PWM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整机+散热硅脂温升摸底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463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器件单体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/Demo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现场交流确认了分离度、均匀性以及结构安装公差指标。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1/16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初版数据规格共享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.±10%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偏差。</a:t>
                      </a:r>
                      <a:endParaRPr lang="zh-CN" altLang="en-US" sz="1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近距离杂散光，功率更大远距离效果更好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，软件认为差不太多；结构、电路兼容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1/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EVT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不良品提供软件验证 差异不大</a:t>
                      </a:r>
                      <a:endParaRPr lang="zh-CN" altLang="en-US" sz="12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导入策略（根据项目订单量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生命周期，风险，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ROI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等综合评估）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保底、调测使用中</a:t>
                      </a:r>
                      <a:endParaRPr lang="zh-CN" altLang="zh-CN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镜片供货制裁问题，重新安排制作量产模。</a:t>
                      </a:r>
                      <a:endParaRPr lang="zh-CN" altLang="en-US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10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月初</a:t>
                      </a:r>
                      <a:r>
                        <a:rPr lang="en-US" altLang="zh-CN" sz="110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MP </a:t>
                      </a:r>
                      <a:r>
                        <a:rPr lang="zh-CN" altLang="en-US" sz="110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少量交付</a:t>
                      </a:r>
                      <a:endParaRPr lang="zh-CN" altLang="en-US" sz="1400">
                        <a:solidFill>
                          <a:srgbClr val="4472C4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二供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EVT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效果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</a:t>
                      </a:r>
                      <a:r>
                        <a:rPr lang="zh-CN" altLang="en-US" sz="11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转</a:t>
                      </a:r>
                      <a:r>
                        <a:rPr lang="en-US" altLang="zh-CN" sz="11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DVT</a:t>
                      </a:r>
                      <a:r>
                        <a:rPr lang="zh-CN" altLang="en-US" sz="11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批量验证中</a:t>
                      </a:r>
                      <a:endParaRPr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69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整体导入计划（在研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量产，导入风险，项目进展，验证计划匹配度等）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一供，近距避障功能已验证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OK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lvl="0">
                        <a:buNone/>
                      </a:pPr>
                      <a:endParaRPr lang="zh-CN" altLang="en-US" sz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二供样机软件研发确认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OK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20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一二供</a:t>
                      </a:r>
                      <a:r>
                        <a:rPr lang="en-US" altLang="zh-CN" sz="120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FOV</a:t>
                      </a:r>
                      <a:r>
                        <a:rPr lang="zh-CN" altLang="en-US" sz="120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不同</a:t>
                      </a:r>
                      <a:r>
                        <a:rPr lang="zh-CN" altLang="en-US" sz="1200" b="0">
                          <a:solidFill>
                            <a:srgbClr val="0070C0"/>
                          </a:solidFill>
                          <a:ea typeface="宋体" panose="02010600030101010101" pitchFamily="2" charset="-122"/>
                        </a:rPr>
                        <a:t>——二供近距离悬崖高反过曝（极限场景），主推一供、二供备用</a:t>
                      </a:r>
                      <a:endParaRPr lang="zh-CN" altLang="en-US" sz="1200" b="0">
                        <a:solidFill>
                          <a:srgbClr val="0070C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endParaRPr lang="zh-CN" altLang="en-US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激光散斑投射器+</a:t>
            </a:r>
            <a:r>
              <a:rPr lang="en-US" altLang="zh-CN">
                <a:sym typeface="宋体" panose="02010600030101010101" pitchFamily="2" charset="-122"/>
              </a:rPr>
              <a:t>LED</a:t>
            </a:r>
            <a:r>
              <a:rPr lang="zh-CN" altLang="en-US">
                <a:sym typeface="宋体" panose="02010600030101010101" pitchFamily="2" charset="-122"/>
              </a:rPr>
              <a:t>一体化</a:t>
            </a:r>
            <a:endParaRPr lang="zh-CN" altLang="zh-CN">
              <a:sym typeface="宋体" panose="02010600030101010101" pitchFamily="2" charset="-122"/>
            </a:endParaRPr>
          </a:p>
        </p:txBody>
      </p:sp>
      <p:graphicFrame>
        <p:nvGraphicFramePr>
          <p:cNvPr id="35843" name="表格 35842"/>
          <p:cNvGraphicFramePr/>
          <p:nvPr/>
        </p:nvGraphicFramePr>
        <p:xfrm>
          <a:off x="596900" y="1254125"/>
          <a:ext cx="7889875" cy="4713288"/>
        </p:xfrm>
        <a:graphic>
          <a:graphicData uri="http://schemas.openxmlformats.org/drawingml/2006/table">
            <a:tbl>
              <a:tblPr/>
              <a:tblGrid>
                <a:gridCol w="546100"/>
                <a:gridCol w="1619250"/>
                <a:gridCol w="2965450"/>
                <a:gridCol w="2759075"/>
              </a:tblGrid>
              <a:tr h="2841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No.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事项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瑞识一体化样品</a:t>
                      </a:r>
                      <a:endParaRPr lang="zh-CN" altLang="zh-CN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LECC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一体化样品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器件型号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开发中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开发中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技术要求，需求时间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目前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2518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方案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：主板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4PIN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端子各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2pin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给投射器+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LED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（焊接或转接）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后续降本一体化方案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：主板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4PIN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端子连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LED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板，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LED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板贴搭载投射器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T0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交付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器件规格确认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同目前投射器+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LED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82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成本和供货情况确认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20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有一定降本空间，拉通核算中</a:t>
                      </a:r>
                      <a:endParaRPr lang="zh-CN" altLang="en-US" sz="12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物料调查（量产时间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出货量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晶圆封测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主要客户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历史问题等）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120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OK</a:t>
                      </a:r>
                      <a:endParaRPr lang="zh-CN" altLang="en-US" sz="12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120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OK</a:t>
                      </a:r>
                      <a:endParaRPr lang="zh-CN" altLang="en-US" sz="12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物料在项目中的使用情况，电路位置确认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20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主板</a:t>
                      </a:r>
                      <a:r>
                        <a:rPr lang="en-US" altLang="zh-CN" sz="120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4PIN</a:t>
                      </a:r>
                      <a:endParaRPr lang="zh-CN" altLang="en-US" sz="12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463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器件单体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/Demo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导入策略（根据项目订单量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生命周期，风险，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ROI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等综合评估）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200">
                          <a:solidFill>
                            <a:srgbClr val="4472C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方案1结构不改模，保底上</a:t>
                      </a:r>
                      <a:r>
                        <a:rPr lang="en-US" altLang="zh-CN" sz="1200">
                          <a:solidFill>
                            <a:srgbClr val="4472C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4472C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月项目</a:t>
                      </a:r>
                      <a:r>
                        <a:rPr lang="en-US" altLang="zh-CN" sz="1200">
                          <a:solidFill>
                            <a:srgbClr val="4472C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T0</a:t>
                      </a:r>
                      <a:endParaRPr lang="zh-CN" altLang="en-US" sz="1200">
                        <a:solidFill>
                          <a:srgbClr val="4472C4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1200">
                          <a:solidFill>
                            <a:srgbClr val="4472C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方案2结构安装整体前推避免遮挡（去掉中间垫的散热硅脂），待报价评估有无动力</a:t>
                      </a:r>
                      <a:endParaRPr lang="zh-CN" altLang="en-US" sz="1200">
                        <a:solidFill>
                          <a:srgbClr val="4472C4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69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整体导入计划（在研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量产，导入风险，项目进展，验证计划匹配度等）</a:t>
                      </a:r>
                      <a:endParaRPr lang="zh-CN" altLang="en-US" sz="14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目前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2518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导入方案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系列评估导入一体方案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marB="45718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主动双目+投射器——项目进度：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31825" y="1377950"/>
          <a:ext cx="7880350" cy="5080000"/>
        </p:xfrm>
        <a:graphic>
          <a:graphicData uri="http://schemas.openxmlformats.org/drawingml/2006/table">
            <a:tbl>
              <a:tblPr/>
              <a:tblGrid>
                <a:gridCol w="537635"/>
                <a:gridCol w="695638"/>
                <a:gridCol w="1393722"/>
                <a:gridCol w="774700"/>
                <a:gridCol w="1216025"/>
                <a:gridCol w="636270"/>
                <a:gridCol w="875665"/>
                <a:gridCol w="891540"/>
                <a:gridCol w="859790"/>
              </a:tblGrid>
              <a:tr h="27432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系列</a:t>
                      </a:r>
                      <a:endParaRPr lang="zh-CN" altLang="en-US" sz="12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项目号</a:t>
                      </a:r>
                      <a:endParaRPr lang="zh-CN" altLang="en-US" sz="12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双目</a:t>
                      </a:r>
                      <a:endParaRPr lang="zh-CN" altLang="en-US" sz="12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项目阶段</a:t>
                      </a:r>
                      <a:endParaRPr lang="zh-CN" altLang="en-US" sz="12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研发确认</a:t>
                      </a:r>
                      <a:endParaRPr lang="zh-CN" altLang="en-US" sz="12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硬测</a:t>
                      </a:r>
                      <a:endParaRPr lang="zh-CN" altLang="en-US" sz="12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软测</a:t>
                      </a:r>
                      <a:endParaRPr lang="zh-CN" altLang="en-US" sz="12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可靠性</a:t>
                      </a:r>
                      <a:endParaRPr lang="zh-CN" altLang="en-US" sz="12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内测</a:t>
                      </a:r>
                      <a:endParaRPr lang="zh-CN" altLang="en-US" sz="12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50</a:t>
                      </a:r>
                      <a:endParaRPr lang="zh-CN" altLang="en-US" sz="1200"/>
                    </a:p>
                  </a:txBody>
                  <a:tcPr marL="91439" marR="91439" marT="45718" marB="45718"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9409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被动双目</a:t>
                      </a:r>
                      <a:endParaRPr lang="zh-CN" altLang="en-US" sz="1200"/>
                    </a:p>
                  </a:txBody>
                  <a:tcPr marL="91439" marR="91439" marT="45718" marB="45718"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一体式双目</a:t>
                      </a:r>
                      <a:endParaRPr lang="zh-CN" sz="9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03020400000079/80</a:t>
                      </a:r>
                      <a:endParaRPr lang="zh-CN" altLang="en-US" sz="1200"/>
                    </a:p>
                  </a:txBody>
                  <a:tcPr marL="91439" marR="91439" marT="45718" marB="45718"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11/30EVT</a:t>
                      </a:r>
                      <a:endParaRPr lang="en-US" sz="10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生产中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被动双目功能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避障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altLang="zh-CN" sz="10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场景导航效率问题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新版本复测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</a:rPr>
                        <a:t>OK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732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50S</a:t>
                      </a:r>
                      <a:endParaRPr lang="zh-CN" altLang="en-US" sz="12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2514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2556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主动双目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+投射器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sym typeface="+mn-ea"/>
                        <a:hlinkClick r:id="rId1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一体式双目：</a:t>
                      </a:r>
                      <a:endParaRPr lang="zh-CN" sz="9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同兴达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03020400000086/87</a:t>
                      </a:r>
                      <a:endParaRPr lang="en-US" sz="9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联合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0302040000008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9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90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微软雅黑" panose="020B0503020204020204" charset="-122"/>
                        <a:sym typeface="+mn-ea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当前手板</a:t>
                      </a:r>
                      <a:endParaRPr lang="zh-CN" sz="10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12/2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9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T0</a:t>
                      </a:r>
                      <a:endParaRPr lang="en-US" sz="10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olidFill>
                          <a:srgbClr val="4472C4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1/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EVT</a:t>
                      </a:r>
                      <a:endParaRPr lang="en-US" sz="10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sz="1000">
                        <a:solidFill>
                          <a:srgbClr val="4472C4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4472C4"/>
                          </a:solidFill>
                          <a:latin typeface="微软雅黑" panose="020B0503020204020204" charset="-122"/>
                        </a:rPr>
                        <a:t>2/18 DVT</a:t>
                      </a:r>
                      <a:endParaRPr lang="en-US" sz="1000">
                        <a:solidFill>
                          <a:srgbClr val="4472C4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olidFill>
                          <a:srgbClr val="4472C4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2/28MP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D0D0D"/>
                          </a:solidFill>
                        </a:rPr>
                        <a:t>产线组装、结构外参良率</a:t>
                      </a:r>
                      <a:r>
                        <a:rPr lang="en-US" altLang="zh-CN" sz="1200">
                          <a:solidFill>
                            <a:srgbClr val="0D0D0D"/>
                          </a:solidFill>
                        </a:rPr>
                        <a:t>OK</a:t>
                      </a:r>
                      <a:endParaRPr lang="zh-CN" altLang="en-US" sz="1000">
                        <a:solidFill>
                          <a:srgbClr val="0D0D0D"/>
                        </a:solidFill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472C4"/>
                          </a:solidFill>
                        </a:rPr>
                        <a:t>误标定、镜头膜未撕导致异常较多；</a:t>
                      </a:r>
                      <a:endParaRPr lang="zh-CN" altLang="en-US" sz="1200">
                        <a:solidFill>
                          <a:srgbClr val="4472C4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olidFill>
                          <a:srgbClr val="4472C4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4472C4"/>
                          </a:solidFill>
                        </a:rPr>
                        <a:t>暂无异常</a:t>
                      </a:r>
                      <a:r>
                        <a:rPr lang="zh-CN" altLang="en-US" sz="1200">
                          <a:solidFill>
                            <a:srgbClr val="4472C4"/>
                          </a:solidFill>
                        </a:rPr>
                        <a:t>样品效果</a:t>
                      </a:r>
                      <a:r>
                        <a:rPr lang="en-US" altLang="zh-CN" sz="1200">
                          <a:solidFill>
                            <a:srgbClr val="4472C4"/>
                          </a:solidFill>
                        </a:rPr>
                        <a:t>BG</a:t>
                      </a:r>
                      <a:r>
                        <a:rPr lang="zh-CN" altLang="en-US" sz="1200">
                          <a:solidFill>
                            <a:srgbClr val="4472C4"/>
                          </a:solidFill>
                        </a:rPr>
                        <a:t>反馈</a:t>
                      </a:r>
                      <a:endParaRPr sz="1200">
                        <a:solidFill>
                          <a:srgbClr val="4472C4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en-US" altLang="zh-CN" sz="1000" b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下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旬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164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分体式单体：</a:t>
                      </a:r>
                      <a:endParaRPr lang="zh-CN" sz="10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同兴达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03020400000085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联合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03020400000084</a:t>
                      </a:r>
                      <a:endParaRPr lang="en-US" sz="10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+左转接FPC 04140600000030，右转接FPC 04140600000029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12/2</a:t>
                      </a:r>
                      <a:r>
                        <a:rPr lang="zh-CN" altLang="en-US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回货</a:t>
                      </a:r>
                      <a:endParaRPr lang="zh-CN" altLang="en-US" sz="1000">
                        <a:solidFill>
                          <a:srgbClr val="0D0D0D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点亮</a:t>
                      </a:r>
                      <a:r>
                        <a:rPr lang="en-US" altLang="zh-CN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OK</a:t>
                      </a:r>
                      <a:r>
                        <a:rPr lang="zh-CN" altLang="en-US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；</a:t>
                      </a:r>
                      <a:endParaRPr lang="en-US" altLang="zh-CN" sz="1000">
                        <a:solidFill>
                          <a:srgbClr val="0D0D0D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出图方向烧</a:t>
                      </a:r>
                      <a:r>
                        <a:rPr lang="en-US" altLang="zh-CN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OTP</a:t>
                      </a:r>
                      <a:r>
                        <a:rPr lang="zh-CN" altLang="en-US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；</a:t>
                      </a:r>
                      <a:r>
                        <a:rPr lang="zh-CN" altLang="en-US" sz="1000">
                          <a:solidFill>
                            <a:srgbClr val="0D0D0D"/>
                          </a:solidFill>
                          <a:ea typeface="微软雅黑" panose="020B0503020204020204" charset="-122"/>
                        </a:rPr>
                        <a:t>背胶钢片泡棉微调</a:t>
                      </a:r>
                      <a:r>
                        <a:rPr lang="zh-CN" altLang="en-US" sz="100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。</a:t>
                      </a:r>
                      <a:endParaRPr lang="zh-CN" altLang="en-US" sz="1000">
                        <a:solidFill>
                          <a:srgbClr val="4472C4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olidFill>
                          <a:srgbClr val="4472C4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</a:rPr>
                        <a:t>2/10 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二供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</a:rPr>
                        <a:t>OTP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烧错，物料产线返工已处理完毕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sz="10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整机随项目进行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中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预计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完成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8232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472C4"/>
                          </a:solidFill>
                          <a:latin typeface="微软雅黑" panose="020B0503020204020204" charset="-122"/>
                          <a:sym typeface="+mn-ea"/>
                        </a:rPr>
                        <a:t>2518</a:t>
                      </a:r>
                      <a:endParaRPr lang="en-US" altLang="en-US" sz="1200">
                        <a:solidFill>
                          <a:srgbClr val="4472C4"/>
                        </a:solidFill>
                        <a:latin typeface="微软雅黑" panose="020B0503020204020204" charset="-122"/>
                        <a:sym typeface="+mn-ea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复用模组单体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+左转接</a:t>
                      </a:r>
                      <a:r>
                        <a:rPr lang="en-US" altLang="zh-CN" sz="1000"/>
                        <a:t>FPC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04140600000047，右转接</a:t>
                      </a:r>
                      <a:r>
                        <a:rPr lang="en-US" altLang="zh-CN" sz="1000"/>
                        <a:t>FPC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04140600000048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2/20</a:t>
                      </a:r>
                      <a:r>
                        <a:rPr lang="zh-CN" altLang="en-US" sz="1000"/>
                        <a:t>手板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3/8 EVT</a:t>
                      </a:r>
                      <a:endParaRPr lang="zh-CN" altLang="en-US" sz="100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转接</a:t>
                      </a:r>
                      <a:r>
                        <a:rPr lang="en-US" altLang="zh-CN" sz="10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FPC</a:t>
                      </a:r>
                      <a:r>
                        <a:rPr lang="zh-CN" altLang="en-US" sz="10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总长</a:t>
                      </a:r>
                      <a:r>
                        <a:rPr lang="en-US" altLang="zh-CN" sz="10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105mm</a:t>
                      </a:r>
                      <a:r>
                        <a:rPr lang="zh-CN" altLang="en-US" sz="10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，结构电子安装出图</a:t>
                      </a:r>
                      <a:r>
                        <a:rPr lang="en-US" altLang="zh-CN" sz="10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OK</a:t>
                      </a:r>
                      <a:r>
                        <a:rPr lang="zh-CN" altLang="en-US" sz="10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，后续减短</a:t>
                      </a:r>
                      <a:r>
                        <a:rPr lang="en-US" altLang="zh-CN" sz="1000" b="0">
                          <a:solidFill>
                            <a:srgbClr val="4472C4"/>
                          </a:solidFill>
                          <a:ea typeface="微软雅黑" panose="020B0503020204020204" charset="-122"/>
                        </a:rPr>
                        <a:t>5mm</a:t>
                      </a:r>
                      <a:endParaRPr lang="zh-CN" altLang="en-US" sz="1000" b="0">
                        <a:solidFill>
                          <a:srgbClr val="4472C4"/>
                        </a:solidFill>
                        <a:ea typeface="微软雅黑" panose="020B0503020204020204" charset="-122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月初</a:t>
                      </a:r>
                      <a:endParaRPr lang="zh-CN" altLang="en-US" sz="1000" b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月底</a:t>
                      </a:r>
                      <a:endParaRPr lang="zh-CN" altLang="en-US" sz="1000" b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月初</a:t>
                      </a:r>
                      <a:endParaRPr lang="zh-CN" altLang="en-US" sz="1000" b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</a:rPr>
                        <a:t>月</a:t>
                      </a:r>
                      <a:endParaRPr lang="zh-CN" altLang="en-US" sz="10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99" name="标题 1"/>
          <p:cNvSpPr>
            <a:spLocks noGrp="1"/>
          </p:cNvSpPr>
          <p:nvPr/>
        </p:nvSpPr>
        <p:spPr>
          <a:xfrm>
            <a:off x="457200" y="-84137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主动</a:t>
            </a:r>
            <a:r>
              <a:rPr lang="zh-CN" altLang="zh-CN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双目</a:t>
            </a:r>
            <a:r>
              <a:rPr lang="zh-CN" altLang="en-US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+散斑投射器</a:t>
            </a:r>
            <a:endParaRPr lang="zh-CN" altLang="zh-CN" sz="44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双</a:t>
            </a:r>
            <a:r>
              <a:rPr lang="en-US" altLang="zh-CN">
                <a:latin typeface="宋体" panose="02010600030101010101" pitchFamily="2" charset="-122"/>
                <a:sym typeface="宋体" panose="02010600030101010101" pitchFamily="2" charset="-122"/>
              </a:rPr>
              <a:t>ToF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zh-CN" sz="1600"/>
              <a:t>主机</a:t>
            </a:r>
            <a:r>
              <a:rPr lang="zh-CN" altLang="en-US" sz="1600"/>
              <a:t>双</a:t>
            </a:r>
            <a:r>
              <a:rPr lang="en-US" altLang="zh-CN" sz="1600"/>
              <a:t>ToF---EE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60388" y="1311275"/>
          <a:ext cx="7821613" cy="5318125"/>
        </p:xfrm>
        <a:graphic>
          <a:graphicData uri="http://schemas.openxmlformats.org/drawingml/2006/table">
            <a:tbl>
              <a:tblPr/>
              <a:tblGrid>
                <a:gridCol w="549275"/>
                <a:gridCol w="1602740"/>
                <a:gridCol w="2938145"/>
                <a:gridCol w="2731770"/>
              </a:tblGrid>
              <a:tr h="256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No.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事项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一供欧菲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二供光鉴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器件型号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前OZT-0897-00-PD</a:t>
                      </a:r>
                      <a:endParaRPr lang="zh-CN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altLang="en-US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后OZT-0898-00-PD</a:t>
                      </a:r>
                      <a:endParaRPr lang="en-US" altLang="en-US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前Nebula240</a:t>
                      </a:r>
                      <a:endParaRPr lang="zh-CN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后Nebula24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5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技术要求，需求时间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器件规格确认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软件已确认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软件已确认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成本和供货情况确认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供应存在困难，资源拉货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600/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月，也不能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满足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2~4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MP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前期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降本二供，需加快开发补足欧菲空缺</a:t>
                      </a:r>
                      <a:endParaRPr lang="zh-CN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预估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物料调查（量产时间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出货量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晶圆封测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主要客户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历史问题等）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成熟物料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未量产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审厂物料生产测试制程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en-US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保交付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2510 T0</a:t>
                      </a:r>
                      <a:r>
                        <a:rPr lang="en-US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去掉6m测试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，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9427</a:t>
                      </a:r>
                      <a:r>
                        <a:rPr lang="en-US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 DVT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验证</a:t>
                      </a:r>
                      <a:r>
                        <a:rPr lang="en-US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正式取消</a:t>
                      </a:r>
                      <a:endParaRPr lang="en-US" altLang="en-US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6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物料在项目中的使用情况，电路位置确认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EMC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问题，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12/23 5db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余量（屏蔽罩、调频优化）正式版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6db 1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月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7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器件单体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/Demo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测试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随整机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随整机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导入策略（根据项目订单量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生命周期，风险，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ROI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等综合评估）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80%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成熟度，尚需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个月优化</a:t>
                      </a: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资源保证前期供货，按时量产</a:t>
                      </a:r>
                      <a:endParaRPr lang="zh-CN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MOVA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使用中、追觅不导入</a:t>
                      </a:r>
                      <a:endParaRPr lang="zh-CN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>
                        <a:solidFill>
                          <a:srgbClr val="4472C4"/>
                        </a:solidFill>
                        <a:ea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 b="0">
                          <a:solidFill>
                            <a:srgbClr val="4472C4"/>
                          </a:solidFill>
                        </a:rPr>
                        <a:t>基本开发完成</a:t>
                      </a:r>
                      <a:r>
                        <a:rPr lang="en-US" altLang="zh-CN" sz="1300" b="0">
                          <a:solidFill>
                            <a:srgbClr val="4472C4"/>
                          </a:solidFill>
                        </a:rPr>
                        <a:t>MOVA</a:t>
                      </a:r>
                      <a:r>
                        <a:rPr lang="zh-CN" altLang="en-US" sz="1300" b="0">
                          <a:solidFill>
                            <a:srgbClr val="4472C4"/>
                          </a:solidFill>
                        </a:rPr>
                        <a:t>导入</a:t>
                      </a:r>
                      <a:endParaRPr lang="zh-CN" altLang="en-US" sz="1300" b="0">
                        <a:solidFill>
                          <a:srgbClr val="4472C4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 b="0">
                          <a:solidFill>
                            <a:srgbClr val="4472C4"/>
                          </a:solidFill>
                        </a:rPr>
                        <a:t>追觅项目暂停</a:t>
                      </a:r>
                      <a:endParaRPr lang="zh-CN" altLang="en-US" sz="1300" b="0"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9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整体导入计划（在研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+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量产，导入风险，项目进展，验证计划匹配度等）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前期已投入巨大人力，优化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月保底项目按期量产</a:t>
                      </a:r>
                      <a:endParaRPr lang="zh-CN" sz="13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后续交付问题及时使用光鉴替换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MOVA9427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试产样机已摸底，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12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R2510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光鉴样机准备软测内测，根据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月验证情况输出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月能否资源替换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50863" y="1487488"/>
          <a:ext cx="8042275" cy="4740275"/>
        </p:xfrm>
        <a:graphic>
          <a:graphicData uri="http://schemas.openxmlformats.org/drawingml/2006/table">
            <a:tbl>
              <a:tblPr/>
              <a:tblGrid>
                <a:gridCol w="895350"/>
                <a:gridCol w="895985"/>
                <a:gridCol w="895350"/>
                <a:gridCol w="895985"/>
                <a:gridCol w="1338580"/>
                <a:gridCol w="934085"/>
                <a:gridCol w="741680"/>
                <a:gridCol w="741680"/>
                <a:gridCol w="702945"/>
              </a:tblGrid>
              <a:tr h="27749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系列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项目号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双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Tof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导入进度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 marL="91439" marR="91439" marT="45718" marB="45718"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项目阶段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研发确认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硬测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软测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可靠性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内测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MOVA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527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平台</a:t>
                      </a:r>
                      <a:endParaRPr lang="zh-CN" altLang="en-US" sz="1400"/>
                    </a:p>
                  </a:txBody>
                  <a:tcPr marL="91439" marR="91439" marT="45718" marB="45718"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R9427</a:t>
                      </a:r>
                      <a:endParaRPr lang="zh-CN" altLang="en-US" sz="1400"/>
                    </a:p>
                  </a:txBody>
                  <a:tcPr marL="91439" marR="91439" marT="45718" marB="45718"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欧菲一供保底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光鉴二供加快开发中最快4月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 marL="91439" marR="91439" marT="45718" marB="45718"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12/4EVT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欧菲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80%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成熟度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光鉴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8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0%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成熟度已用一二供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EVT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月完成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841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50S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536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平台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2510/12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普通版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当前手板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12/20T0</a:t>
                      </a:r>
                      <a:endParaRPr lang="en-US" sz="11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1/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22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EVT</a:t>
                      </a:r>
                      <a:endParaRPr lang="en-US" sz="11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2/28MP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手板及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T0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一二供均可用，但软件优化需跑软测以及内测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个月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追觅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536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平台待调通后优化测试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en-US" altLang="zh-CN" sz="1100" b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月完成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单体均已完成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整机随项目进行预计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月中旬完成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198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2528/49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升降底盘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欧菲一供保底；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二供散热片与升降马达干涉，重开金属背板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软件状态同上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追觅项目光鉴前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ToF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金属后盖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结构件已重开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，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散热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效果更好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；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灯板外形改变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已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重开</a:t>
                      </a: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3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双</a:t>
            </a:r>
            <a:r>
              <a:rPr lang="en-US" altLang="zh-CN" sz="1600" kern="1200" baseline="0">
                <a:latin typeface="+mn-lt"/>
                <a:ea typeface="+mn-ea"/>
                <a:cs typeface="+mn-cs"/>
              </a:rPr>
              <a:t>ToF</a:t>
            </a:r>
            <a:r>
              <a:rPr lang="zh-CN" altLang="en-US" sz="1600" kern="1200" baseline="0">
                <a:latin typeface="+mn-lt"/>
                <a:ea typeface="+mn-ea"/>
                <a:cs typeface="+mn-cs"/>
              </a:rPr>
              <a:t>——项目进度：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42036" name="标题 1"/>
          <p:cNvSpPr>
            <a:spLocks noGrp="1"/>
          </p:cNvSpPr>
          <p:nvPr>
            <p:ph type="ctr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双</a:t>
            </a:r>
            <a:r>
              <a:rPr lang="en-US" altLang="zh-CN" kern="1200" baseline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ToF</a:t>
            </a:r>
            <a:endParaRPr lang="zh-CN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沿边侧线激光模块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沿边侧线激光模块</a:t>
            </a:r>
            <a:r>
              <a:rPr lang="en-US" altLang="zh-CN" sz="1600"/>
              <a:t>---EE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60388" y="1311275"/>
          <a:ext cx="7821613" cy="5318125"/>
        </p:xfrm>
        <a:graphic>
          <a:graphicData uri="http://schemas.openxmlformats.org/drawingml/2006/table">
            <a:tbl>
              <a:tblPr/>
              <a:tblGrid>
                <a:gridCol w="549275"/>
                <a:gridCol w="1602740"/>
                <a:gridCol w="2938145"/>
                <a:gridCol w="2731770"/>
              </a:tblGrid>
              <a:tr h="256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No.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事项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一供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乐动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二供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欢创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器件型号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ssl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-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20l2b1</a:t>
                      </a:r>
                      <a:endParaRPr lang="en-US" altLang="zh-CN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03021000000040</a:t>
                      </a:r>
                      <a:endParaRPr lang="en-US" altLang="en-US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l4d1</a:t>
                      </a:r>
                      <a:endParaRPr lang="en-US" altLang="zh-CN" sz="1300"/>
                    </a:p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</a:rPr>
                        <a:t>03021000000048</a:t>
                      </a:r>
                      <a:endParaRPr lang="en-US" altLang="zh-CN" sz="13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659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技术要求，需求时间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OK 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测距规格一致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器件规格确认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ym typeface="+mn-ea"/>
                        </a:rPr>
                        <a:t>9427 OK</a:t>
                      </a:r>
                      <a:endParaRPr lang="en-US" altLang="zh-CN" sz="1300">
                        <a:sym typeface="+mn-ea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具体表现尚在优化调试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成本和供货情况确认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OK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OK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物料调查（量产时间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出货量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晶圆封测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主要客户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历史问题等）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云鲸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石头 科沃斯</a:t>
                      </a:r>
                      <a:endParaRPr lang="en-US" altLang="en-US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6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物料在项目中的使用情况，电路位置确认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OK</a:t>
                      </a:r>
                      <a:endParaRPr lang="en-US" altLang="zh-CN" sz="1300"/>
                    </a:p>
                    <a:p>
                      <a:pPr>
                        <a:buNone/>
                      </a:pPr>
                      <a:endParaRPr lang="zh-CN" altLang="en-US" sz="1300"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OK</a:t>
                      </a:r>
                      <a:endParaRPr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7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器件单体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/Demo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测试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除踢脚线高反场景外基本优化完成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软件</a:t>
                      </a:r>
                      <a:r>
                        <a:rPr lang="zh-CN" altLang="en-US" sz="1300" b="0">
                          <a:solidFill>
                            <a:srgbClr val="000000"/>
                          </a:solidFill>
                        </a:rPr>
                        <a:t>已调试完毕测试中</a:t>
                      </a:r>
                      <a:endParaRPr lang="zh-CN" altLang="en-US" sz="13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导入策略（根据项目订单量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生命周期，风险，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ROI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等综合评估）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一供保底</a:t>
                      </a: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遮挡塑胶壳厂家不愿意安装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价格贵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3~4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￥，逐渐切出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认证部分复用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9427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二供降本 因溢胶、送塑胶壳附带出货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rgbClr val="4472C4"/>
                          </a:solidFill>
                        </a:rPr>
                        <a:t>2</a:t>
                      </a:r>
                      <a:r>
                        <a:rPr lang="zh-CN" altLang="en-US" sz="1300">
                          <a:solidFill>
                            <a:srgbClr val="4472C4"/>
                          </a:solidFill>
                        </a:rPr>
                        <a:t>月产线已做</a:t>
                      </a:r>
                      <a:r>
                        <a:rPr lang="en-US" altLang="zh-CN" sz="1300" b="0">
                          <a:solidFill>
                            <a:srgbClr val="4472C4"/>
                          </a:solidFill>
                        </a:rPr>
                        <a:t>D</a:t>
                      </a:r>
                      <a:r>
                        <a:rPr lang="en-US" altLang="zh-CN" sz="1300">
                          <a:solidFill>
                            <a:srgbClr val="4472C4"/>
                          </a:solidFill>
                        </a:rPr>
                        <a:t>VT </a:t>
                      </a:r>
                      <a:r>
                        <a:rPr lang="zh-CN" altLang="en-US" sz="1300">
                          <a:solidFill>
                            <a:srgbClr val="4472C4"/>
                          </a:solidFill>
                        </a:rPr>
                        <a:t>，软测</a:t>
                      </a:r>
                      <a:r>
                        <a:rPr lang="en-US" altLang="zh-CN" sz="1300">
                          <a:solidFill>
                            <a:srgbClr val="4472C4"/>
                          </a:solidFill>
                        </a:rPr>
                        <a:t>BUG</a:t>
                      </a:r>
                      <a:r>
                        <a:rPr lang="zh-CN" altLang="en-US" sz="1300">
                          <a:solidFill>
                            <a:srgbClr val="4472C4"/>
                          </a:solidFill>
                        </a:rPr>
                        <a:t>调优中</a:t>
                      </a:r>
                      <a:endParaRPr lang="zh-CN" altLang="en-US" sz="1300">
                        <a:solidFill>
                          <a:srgbClr val="4472C4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4472C4"/>
                          </a:solidFill>
                        </a:rPr>
                        <a:t>整机认证中</a:t>
                      </a:r>
                      <a:endParaRPr lang="zh-CN" altLang="en-US" sz="1300"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9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整体导入计划（在研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+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量产，导入风险，项目进展，验证计划匹配度等）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追觅线激光项目随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R9427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导入即可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电子、结构、软件 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follow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12/18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 审厂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altLang="zh-CN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  <a:sym typeface="+mn-ea"/>
                        </a:rPr>
                        <a:t>二供器件导入时间可控，</a:t>
                      </a:r>
                      <a:r>
                        <a:rPr lang="zh-CN" altLang="en-US" sz="1300" b="0">
                          <a:solidFill>
                            <a:srgbClr val="000000"/>
                          </a:solidFill>
                        </a:rPr>
                        <a:t>软件评估参数性能</a:t>
                      </a:r>
                      <a:r>
                        <a:rPr lang="en-US" altLang="zh-CN" sz="1300" b="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altLang="zh-CN" sz="13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数字硅麦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765175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主机数字硅麦</a:t>
            </a:r>
            <a:r>
              <a:rPr lang="en-US" altLang="zh-CN" sz="1600"/>
              <a:t>---EE</a:t>
            </a:r>
            <a:r>
              <a:rPr lang="zh-CN" altLang="en-US" sz="1600"/>
              <a:t>曾苗苗/朱明杭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60388" y="1103313"/>
          <a:ext cx="7875588" cy="4789488"/>
        </p:xfrm>
        <a:graphic>
          <a:graphicData uri="http://schemas.openxmlformats.org/drawingml/2006/table">
            <a:tbl>
              <a:tblPr/>
              <a:tblGrid>
                <a:gridCol w="553085"/>
                <a:gridCol w="1599565"/>
                <a:gridCol w="3703955"/>
                <a:gridCol w="2019300"/>
              </a:tblGrid>
              <a:tr h="2717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进度（一供）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进度（二供）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器件型号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04163300000202  </a:t>
                      </a:r>
                      <a:r>
                        <a:rPr lang="zh-CN" altLang="en-US" sz="1200"/>
                        <a:t>敏芯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MSM261DDB018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瑞声</a:t>
                      </a:r>
                      <a:r>
                        <a:rPr lang="en-US" altLang="zh-CN" sz="1200"/>
                        <a:t>  SDM0502B-RIS261-W02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器件单体</a:t>
                      </a:r>
                      <a:r>
                        <a:rPr lang="en-US" altLang="zh-CN" sz="1200"/>
                        <a:t>/Demo</a:t>
                      </a:r>
                      <a:r>
                        <a:rPr lang="zh-CN" altLang="en-US" sz="1200"/>
                        <a:t>测试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在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9383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527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平台已完成单板声学测试和整机声学测试，整机声学测试，暂无明显问题点；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5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现在</a:t>
                      </a:r>
                      <a:r>
                        <a:rPr lang="en-US" altLang="zh-CN" sz="1200"/>
                        <a:t>R9441</a:t>
                      </a:r>
                      <a:r>
                        <a:rPr lang="zh-CN" altLang="en-US" sz="1200"/>
                        <a:t>验证，后续</a:t>
                      </a:r>
                      <a:r>
                        <a:rPr lang="en-US" altLang="zh-CN" sz="1200"/>
                        <a:t>X60</a:t>
                      </a:r>
                      <a:r>
                        <a:rPr lang="zh-CN" altLang="en-US" sz="1200"/>
                        <a:t>所有项目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待敏芯导入后，再安排测试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27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整体导入计划（在研+量产，导入风险，项目进展，验证计划匹配度等）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9383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平台导入计划：在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R2553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项目上验证导入，待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PVT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试产——与采购和项目拉通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PVT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导入，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EMC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测试问题已解决，外测已于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12.20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日出结果，测试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；硬测已全部测试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；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语控纯软部分百度暂未适配完成，软件暂不同意二供验证导入；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同步在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9383C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平台上评估验证导入；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0307">
                <a:tc vMerge="1"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536平台导入计划：在X60项目上跟随新项目验证——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R2530 目前样机测试整机声学，暂无明显问题点；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536平台+敏芯硅麦，硬测已完成，无问题点；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已在X60-R2514，2530项目上T0试产，语音测试工站测试OK，暂无明显问题点；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实验室训练录音，百度反馈3mic底噪信号存在不一致的情况，排查原因中——已排除硅麦本身问题，继续跟踪语控测试结果，R2514/R2516语控测试结果预计DVT阶段更新；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底噪不一致问题已通过改善风机振动状态测试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；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R2514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项目已开始录音训练，待实验室完成唤醒率测试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后形成闭环；</a:t>
                      </a:r>
                      <a:r>
                        <a:rPr lang="zh-CN" altLang="en-US" sz="1200">
                          <a:solidFill>
                            <a:srgbClr val="00B0F0"/>
                          </a:solidFill>
                          <a:sym typeface="+mn-ea"/>
                        </a:rPr>
                        <a:t>预计完成时间</a:t>
                      </a:r>
                      <a:r>
                        <a:rPr lang="en-US" altLang="zh-CN" sz="1200">
                          <a:solidFill>
                            <a:srgbClr val="00B0F0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B0F0"/>
                          </a:solidFill>
                          <a:sym typeface="+mn-ea"/>
                        </a:rPr>
                        <a:t>月中下旬</a:t>
                      </a:r>
                      <a:endParaRPr lang="zh-CN" altLang="en-US" sz="1200">
                        <a:solidFill>
                          <a:srgbClr val="00B0F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50863" y="1487488"/>
          <a:ext cx="8042275" cy="2654300"/>
        </p:xfrm>
        <a:graphic>
          <a:graphicData uri="http://schemas.openxmlformats.org/drawingml/2006/table">
            <a:tbl>
              <a:tblPr/>
              <a:tblGrid>
                <a:gridCol w="895350"/>
                <a:gridCol w="895985"/>
                <a:gridCol w="895350"/>
                <a:gridCol w="895985"/>
                <a:gridCol w="1364582"/>
                <a:gridCol w="908083"/>
                <a:gridCol w="509303"/>
                <a:gridCol w="956517"/>
                <a:gridCol w="720485"/>
              </a:tblGrid>
              <a:tr h="27749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系列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项目号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双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Tof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导入进度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 marL="91439" marR="91439" marT="45718" marB="45718" vert="horz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项目阶段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研发确认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硬测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软测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可靠性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内测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635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MOVA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1400"/>
                    </a:p>
                    <a:p>
                      <a:pPr algn="just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527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平台</a:t>
                      </a:r>
                      <a:endParaRPr lang="zh-CN" altLang="en-US" sz="14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R9427</a:t>
                      </a:r>
                      <a:endParaRPr lang="zh-CN" altLang="en-US" sz="14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乐动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一供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保底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1400"/>
                    </a:p>
                    <a:p>
                      <a:pPr algn="just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欢创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二供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开发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中</a:t>
                      </a:r>
                      <a:endParaRPr lang="zh-CN" altLang="en-US" sz="1400"/>
                    </a:p>
                  </a:txBody>
                  <a:tcPr marL="91439" marR="91439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12/4EVT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乐动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目前相比欢创成熟度较高，欢创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V2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版本软件复测中</a:t>
                      </a:r>
                      <a:endParaRPr lang="zh-CN" altLang="en-US" sz="1100">
                        <a:solidFill>
                          <a:srgbClr val="4472C4"/>
                        </a:solidFill>
                        <a:latin typeface="微软雅黑" panose="020B0503020204020204" charset="-122"/>
                        <a:sym typeface="+mn-ea"/>
                      </a:endParaRPr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OK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</a:rPr>
                        <a:t>调优中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供应商单体OK</a:t>
                      </a:r>
                      <a:endParaRPr lang="en-US" sz="11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整机测试中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841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50S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1400"/>
                    </a:p>
                    <a:p>
                      <a:pPr algn="just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536</a:t>
                      </a: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平台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251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</a:t>
                      </a:r>
                      <a:endParaRPr lang="en-US" sz="12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1400"/>
                    </a:p>
                    <a:p>
                      <a:pPr algn="just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LDS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升降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当前手板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1400"/>
                    </a:p>
                    <a:p>
                      <a:pPr algn="just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12/2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7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T0</a:t>
                      </a:r>
                      <a:endParaRPr lang="en-US" sz="11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1400"/>
                    </a:p>
                    <a:p>
                      <a:pPr algn="just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1/5EVT</a:t>
                      </a:r>
                      <a:endParaRPr lang="en-US" sz="11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1400"/>
                    </a:p>
                    <a:p>
                      <a:pPr algn="just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2/28MP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一供OK</a:t>
                      </a:r>
                      <a:endParaRPr lang="zh-CN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二供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月完成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供应商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单体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OK</a:t>
                      </a:r>
                      <a:endParaRPr lang="zh-CN" altLang="en-US" sz="11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1400"/>
                    </a:p>
                    <a:p>
                      <a:pPr algn="just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整机随项目进行预计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月完成</a:t>
                      </a:r>
                      <a:endParaRPr lang="zh-CN" altLang="en-US" sz="1400"/>
                    </a:p>
                  </a:txBody>
                  <a:tcPr marL="91438" marR="91438" marT="45718" marB="45718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 algn="l" defTabSz="914400">
              <a:buClr>
                <a:srgbClr val="0070C0"/>
              </a:buClr>
              <a:buSzTx/>
              <a:buFont typeface="Wingdings" panose="05000000000000000000" charset="0"/>
              <a:buChar char="u"/>
            </a:pPr>
            <a:r>
              <a:rPr lang="zh-CN" altLang="en-US" sz="1600" kern="1200" baseline="0">
                <a:latin typeface="+mn-lt"/>
                <a:ea typeface="+mn-ea"/>
                <a:cs typeface="+mn-cs"/>
              </a:rPr>
              <a:t>沿边侧线激光模块——项目进度：</a:t>
            </a:r>
            <a:endParaRPr lang="zh-CN" altLang="en-US" sz="16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44079" name="标题 1"/>
          <p:cNvSpPr>
            <a:spLocks noGrp="1"/>
          </p:cNvSpPr>
          <p:nvPr>
            <p:ph type="ctr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沿边侧线激光模块</a:t>
            </a:r>
            <a:endParaRPr lang="zh-CN" altLang="en-US" sz="4400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降本单线</a:t>
            </a:r>
            <a:r>
              <a:rPr lang="en-US" altLang="zh-CN">
                <a:sym typeface="宋体" panose="02010600030101010101" pitchFamily="2" charset="-122"/>
              </a:rPr>
              <a:t>IR</a:t>
            </a:r>
            <a:r>
              <a:rPr lang="zh-CN" altLang="en-US">
                <a:sym typeface="宋体" panose="02010600030101010101" pitchFamily="2" charset="-122"/>
              </a:rPr>
              <a:t>摄像头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沿边侧线激光模块</a:t>
            </a:r>
            <a:r>
              <a:rPr lang="en-US" altLang="zh-CN" sz="1600"/>
              <a:t>---EE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60388" y="1311275"/>
          <a:ext cx="7821613" cy="5332413"/>
        </p:xfrm>
        <a:graphic>
          <a:graphicData uri="http://schemas.openxmlformats.org/drawingml/2006/table">
            <a:tbl>
              <a:tblPr/>
              <a:tblGrid>
                <a:gridCol w="549275"/>
                <a:gridCol w="1602740"/>
                <a:gridCol w="2938145"/>
                <a:gridCol w="2731770"/>
              </a:tblGrid>
              <a:tr h="256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No.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事项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一供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联合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二供</a:t>
                      </a:r>
                      <a:r>
                        <a:rPr lang="zh-CN" altLang="en-US" sz="1300" b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暂无</a:t>
                      </a:r>
                      <a:endParaRPr lang="zh-CN" altLang="en-US" sz="1300" b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261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器件型号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SP0A09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+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GS014 IR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摄像头</a:t>
                      </a:r>
                      <a:endParaRPr lang="en-US" altLang="en-US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659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技术要求，需求时间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5</a:t>
                      </a:r>
                      <a:r>
                        <a:rPr lang="zh-CN" altLang="en-US" sz="1300"/>
                        <a:t>月</a:t>
                      </a:r>
                      <a:r>
                        <a:rPr lang="en-US" altLang="zh-CN" sz="1300"/>
                        <a:t>MP </a:t>
                      </a:r>
                      <a:r>
                        <a:rPr lang="zh-CN" altLang="en-US" sz="1300"/>
                        <a:t>已送样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3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器件规格确认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ym typeface="+mn-ea"/>
                        </a:rPr>
                        <a:t>HFOV120°</a:t>
                      </a:r>
                      <a:r>
                        <a:rPr lang="zh-CN" altLang="en-US" sz="1300">
                          <a:sym typeface="+mn-ea"/>
                        </a:rPr>
                        <a:t>，像素缩小</a:t>
                      </a:r>
                      <a:endParaRPr lang="en-US" altLang="zh-CN" sz="1300">
                        <a:sym typeface="+mn-ea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4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成本和供货情况确认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OK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5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物料调查（量产时间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出货量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晶圆封测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主要客户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历史问题等）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IOT</a:t>
                      </a:r>
                      <a:r>
                        <a:rPr lang="zh-CN" altLang="en-US" sz="1300"/>
                        <a:t>领域有使用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30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6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物料在项目中的使用情况，电路位置确认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电子完全兼容</a:t>
                      </a: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4472C4"/>
                          </a:solidFill>
                        </a:rPr>
                        <a:t>结构需要重新开镜座，目前偏小</a:t>
                      </a:r>
                      <a:endParaRPr lang="zh-CN" altLang="en-US" sz="1300"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7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器件单体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/Demo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测试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初步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OK 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出图图像能用，和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</a:rPr>
                        <a:t>035gs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相近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4472C4"/>
                          </a:solidFill>
                        </a:rPr>
                        <a:t>增量模组还未提供，待样机给软件调试</a:t>
                      </a:r>
                      <a:endParaRPr lang="zh-CN" altLang="en-US" sz="1300"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导入策略（根据项目订单量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生命周期，风险，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ROI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等综合评估）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/>
                        <a:t> R9383C </a:t>
                      </a:r>
                      <a:r>
                        <a:rPr lang="zh-CN" altLang="en-US" sz="1300"/>
                        <a:t>二供候补降本</a:t>
                      </a:r>
                      <a:r>
                        <a:rPr lang="en-US" altLang="zh-CN" sz="1300"/>
                        <a:t>3</a:t>
                      </a:r>
                      <a:r>
                        <a:rPr lang="zh-CN" altLang="en-US" sz="1300"/>
                        <a:t>￥</a:t>
                      </a:r>
                      <a:endParaRPr lang="zh-CN" altLang="en-US" sz="1300">
                        <a:solidFill>
                          <a:srgbClr val="0070C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>
                        <a:solidFill>
                          <a:srgbClr val="4472C4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9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整体导入计划（在研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+</a:t>
                      </a:r>
                      <a:r>
                        <a:rPr lang="zh-CN" sz="13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量产，导入风险，项目进展，验证计划匹配度等）</a:t>
                      </a:r>
                      <a:endParaRPr lang="zh-CN" altLang="en-US" sz="1300"/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000000"/>
                          </a:solidFill>
                        </a:rPr>
                        <a:t>随单线激光项目逐步导入</a:t>
                      </a: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8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自研风机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主机自研风机</a:t>
            </a:r>
            <a:r>
              <a:rPr lang="en-US" altLang="zh-CN" sz="1600"/>
              <a:t>---</a:t>
            </a:r>
            <a:r>
              <a:rPr lang="zh-CN" altLang="en-US" sz="1600"/>
              <a:t>严松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96900" y="1311275"/>
          <a:ext cx="7705725" cy="3279775"/>
        </p:xfrm>
        <a:graphic>
          <a:graphicData uri="http://schemas.openxmlformats.org/drawingml/2006/table">
            <a:tbl>
              <a:tblPr/>
              <a:tblGrid>
                <a:gridCol w="541020"/>
                <a:gridCol w="1582554"/>
                <a:gridCol w="3120256"/>
                <a:gridCol w="2461895"/>
              </a:tblGrid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事项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进度（一供）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备注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器件型号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03030000017159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器件规格确认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成本和供货情况确认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X60</a:t>
                      </a:r>
                      <a:r>
                        <a:rPr lang="zh-CN" altLang="en-US" sz="1200"/>
                        <a:t>所有项目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38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整体导入计划（在研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量产，导入风险，项目进展，验证计划匹配度等）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7.15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第一轮手板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8.5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 第二轮手板，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台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9.26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第三轮手板，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台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10.11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结构评审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10.18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 投模决策，寿命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2500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小时测试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11.30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模具品交付样品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12.15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T0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试产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12.30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EVT/DVT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试产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2月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号三年加速寿命测试完成；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五年加速寿命测试预计完成时间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日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。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三年和五年正常寿命测试在量产后继续进行。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、手板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EMC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肖强测试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号完成，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6KV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对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Pin 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；整机内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15KV OK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号报告已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给施学勤工确认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；各个档位的功率测试确认；</a:t>
                      </a:r>
                      <a:endParaRPr lang="en-US" altLang="zh-CN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2.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各档位功率测试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。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  <a:hlinkClick r:id="rId1"/>
                        </a:rPr>
                        <a:t>https://dreametech.feishu.cn/wiki/FA82wWwi8ict4gkPfHUcoJXYnrB?from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  <a:hlinkClick r:id="rId1"/>
                        </a:rPr>
                        <a:t>=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  <a:hlinkClick r:id="rId1"/>
                        </a:rPr>
                        <a:t>from_copylink</a:t>
                      </a:r>
                      <a:endParaRPr lang="en-US" altLang="zh-CN" sz="1200">
                        <a:solidFill>
                          <a:srgbClr val="000000"/>
                        </a:solidFill>
                        <a:sym typeface="+mn-ea"/>
                        <a:hlinkClick r:id="rId1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加速寿命测试报告：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  <a:hlinkClick r:id="rId2"/>
                        </a:rPr>
                        <a:t>https://dreametech.feishu.cn/wiki/WIx6wponXizLItkz5Xncvb1ancg?from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  <a:hlinkClick r:id="rId2"/>
                        </a:rPr>
                        <a:t>=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  <a:hlinkClick r:id="rId2"/>
                        </a:rPr>
                        <a:t>from_copylink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232" name="图片 1" descr="upload_post_object_v2_242755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5629275"/>
            <a:ext cx="5416550" cy="1160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PTC</a:t>
            </a:r>
            <a:r>
              <a:rPr lang="en-US" altLang="zh-CN">
                <a:sym typeface="宋体" panose="02010600030101010101" pitchFamily="2" charset="-122"/>
              </a:rPr>
              <a:t>-尘袋烘干</a:t>
            </a:r>
            <a:endParaRPr lang="en-US" altLang="zh-CN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基站</a:t>
            </a:r>
            <a:r>
              <a:rPr lang="zh-CN" altLang="zh-CN" sz="1600">
                <a:sym typeface="宋体" panose="02010600030101010101" pitchFamily="2" charset="-122"/>
              </a:rPr>
              <a:t>PTC</a:t>
            </a:r>
            <a:r>
              <a:rPr lang="en-US" altLang="zh-CN" sz="1600">
                <a:sym typeface="宋体" panose="02010600030101010101" pitchFamily="2" charset="-122"/>
              </a:rPr>
              <a:t>-尘袋烘干</a:t>
            </a:r>
            <a:r>
              <a:rPr lang="zh-CN" altLang="en-US" sz="1600">
                <a:sym typeface="宋体" panose="02010600030101010101" pitchFamily="2" charset="-122"/>
              </a:rPr>
              <a:t>，</a:t>
            </a:r>
            <a:r>
              <a:rPr lang="en-US" altLang="zh-CN" sz="1600">
                <a:sym typeface="宋体" panose="02010600030101010101" pitchFamily="2" charset="-122"/>
              </a:rPr>
              <a:t>EE</a:t>
            </a:r>
            <a:r>
              <a:rPr lang="zh-CN" altLang="en-US" sz="1600">
                <a:sym typeface="宋体" panose="02010600030101010101" pitchFamily="2" charset="-122"/>
              </a:rPr>
              <a:t>：陈龙、刘旭东、佟鹏鹏、马建民</a:t>
            </a:r>
            <a:endParaRPr lang="zh-CN" altLang="en-US" sz="1600">
              <a:sym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09550" y="1311275"/>
          <a:ext cx="8748713" cy="5060950"/>
        </p:xfrm>
        <a:graphic>
          <a:graphicData uri="http://schemas.openxmlformats.org/drawingml/2006/table">
            <a:tbl>
              <a:tblPr/>
              <a:tblGrid>
                <a:gridCol w="614680"/>
                <a:gridCol w="1998980"/>
                <a:gridCol w="3079750"/>
                <a:gridCol w="3055620"/>
              </a:tblGrid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进度（一供）海宁永力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进度（二供）苏州新业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1200"/>
                        <a:t>器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件型号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MZRD 220V/65W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MZFR-J01X05/E 220V 65W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技术要求，需求时间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10/31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10/31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器件规格确认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成本和供货情况确认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5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物料调查（量产时间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出货量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主要客户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历史问题等）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追觅资源池供应商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客户群体：石头、科沃斯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新开发供应商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客户群体：美的、科沃斯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物料在项目中的使用情况，电路位置确认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安装于尘袋烘干风道，用于尘袋烘干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安装于尘袋烘干风道，用于尘袋烘干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器件单体/Demo测试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R2430项目已PVT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首次开发，无项目使用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5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8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追觅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X60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系列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MOVA V60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追觅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X60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系列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MOVA V60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636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9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整体导入计划（在研</a:t>
                      </a:r>
                      <a:r>
                        <a:rPr lang="en-US" altLang="zh-CN" sz="1200"/>
                        <a:t>+</a:t>
                      </a:r>
                      <a:r>
                        <a:rPr lang="zh-CN" altLang="en-US" sz="1200"/>
                        <a:t>量产，导入风险，项目进展，验证计划匹配度等）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单体可靠性：已完成测试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启停寿命测试：已完成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长期寿命：依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QB/T 2164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-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2013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进行耐久性干烧测试（追觅实验室转至供应商端进行）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干烧测试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2000H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-预计完成时间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25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27</a:t>
                      </a:r>
                      <a:r>
                        <a:rPr lang="zh-CN" altLang="en-US" sz="1200" b="0">
                          <a:solidFill>
                            <a:srgbClr val="FF0000"/>
                          </a:solidFill>
                        </a:rPr>
                        <a:t>日</a:t>
                      </a:r>
                      <a:endParaRPr lang="zh-CN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、可靠性测试样品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      预计实验室验证完成时间-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1/10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号。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（实验室环境箱资源紧张，高低温循环放置+冷热冲击测试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sym typeface="+mn-ea"/>
                        </a:rPr>
                        <a:t>委外测试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，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sym typeface="+mn-ea"/>
                        </a:rPr>
                        <a:t>已完成 结果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）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、启停寿命，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sym typeface="+mn-ea"/>
                        </a:rPr>
                        <a:t>测试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</a:rPr>
                        <a:t>已完成，结果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zh-CN" altLang="en-US" sz="1200" b="1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、长期寿命：依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QB/T 2164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-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2013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进行耐久性干烧测试（追觅实验室转至供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应商端进行）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     干烧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2000H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sym typeface="+mn-ea"/>
                        </a:rPr>
                        <a:t>已完成，结果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。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PTC</a:t>
            </a:r>
            <a:r>
              <a:rPr lang="en-US" altLang="zh-CN">
                <a:sym typeface="宋体" panose="02010600030101010101" pitchFamily="2" charset="-122"/>
              </a:rPr>
              <a:t>-抹布烘干</a:t>
            </a:r>
            <a:endParaRPr lang="en-US" altLang="zh-CN">
              <a:sym typeface="宋体" panose="02010600030101010101" pitchFamily="2" charset="-122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基站</a:t>
            </a:r>
            <a:r>
              <a:rPr lang="zh-CN" altLang="zh-CN" sz="1600">
                <a:sym typeface="宋体" panose="02010600030101010101" pitchFamily="2" charset="-122"/>
              </a:rPr>
              <a:t>PTC</a:t>
            </a:r>
            <a:r>
              <a:rPr lang="en-US" altLang="zh-CN" sz="1600">
                <a:sym typeface="宋体" panose="02010600030101010101" pitchFamily="2" charset="-122"/>
              </a:rPr>
              <a:t>-</a:t>
            </a:r>
            <a:r>
              <a:rPr lang="zh-CN" altLang="en-US" sz="1600">
                <a:sym typeface="宋体" panose="02010600030101010101" pitchFamily="2" charset="-122"/>
              </a:rPr>
              <a:t>抹布</a:t>
            </a:r>
            <a:r>
              <a:rPr lang="en-US" altLang="zh-CN" sz="1600">
                <a:sym typeface="宋体" panose="02010600030101010101" pitchFamily="2" charset="-122"/>
              </a:rPr>
              <a:t>烘干</a:t>
            </a:r>
            <a:r>
              <a:rPr lang="zh-CN" altLang="en-US" sz="1600">
                <a:sym typeface="宋体" panose="02010600030101010101" pitchFamily="2" charset="-122"/>
              </a:rPr>
              <a:t>，</a:t>
            </a:r>
            <a:r>
              <a:rPr lang="en-US" altLang="zh-CN" sz="1600">
                <a:sym typeface="宋体" panose="02010600030101010101" pitchFamily="2" charset="-122"/>
              </a:rPr>
              <a:t>EE</a:t>
            </a:r>
            <a:r>
              <a:rPr lang="zh-CN" altLang="en-US" sz="1600">
                <a:sym typeface="宋体" panose="02010600030101010101" pitchFamily="2" charset="-122"/>
              </a:rPr>
              <a:t>：陈龙、刘旭东、佟鹏鹏</a:t>
            </a:r>
            <a:endParaRPr lang="zh-CN" altLang="en-US" sz="1600">
              <a:sym typeface="宋体" panose="02010600030101010101" pitchFamily="2" charset="-122"/>
            </a:endParaRPr>
          </a:p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149225" y="1325563"/>
          <a:ext cx="8836025" cy="5083175"/>
        </p:xfrm>
        <a:graphic>
          <a:graphicData uri="http://schemas.openxmlformats.org/drawingml/2006/table">
            <a:tbl>
              <a:tblPr/>
              <a:tblGrid>
                <a:gridCol w="619760"/>
                <a:gridCol w="1810385"/>
                <a:gridCol w="3319780"/>
                <a:gridCol w="3085465"/>
              </a:tblGrid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进度（一供）海宁永力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进度（二供）苏州新业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器件型号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MZRD 220V/100W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MZFR-J01X05/F 220V 100W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26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技术要求，需求时间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10/31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10/31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器件规格确认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成本和供货情况确认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5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物料调查（量产时间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出货量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主要客户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历史问题等）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追觅资源池供应商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客户群体：石头、科沃斯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新开发供应商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客户群体：美的、科沃斯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物料在项目中的使用情况，电路位置确认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安装于尘袋烘干风道，用于尘袋烘干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安装于尘袋烘干风道，用于尘袋烘干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器件单体</a:t>
                      </a:r>
                      <a:r>
                        <a:rPr lang="en-US" altLang="zh-CN" sz="1200"/>
                        <a:t>/Demo</a:t>
                      </a:r>
                      <a:r>
                        <a:rPr lang="zh-CN" altLang="en-US" sz="1200"/>
                        <a:t>测试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R2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510/R2517/R2525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上进行整机验证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首次开发，无项目使用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5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8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追觅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X60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系列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MOVA V60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追觅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X60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系列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MOVA V60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09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9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整体导入计划（在研</a:t>
                      </a:r>
                      <a:r>
                        <a:rPr lang="en-US" altLang="zh-CN" sz="1200"/>
                        <a:t>+</a:t>
                      </a:r>
                      <a:r>
                        <a:rPr lang="zh-CN" altLang="en-US" sz="1200"/>
                        <a:t>量产，导入风险，项目进展，验证计划匹配度等）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单体可靠性：已完成测试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启停寿命测试：已完成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长期寿命：依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QB/T 2164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-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2013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进行耐久性干烧测试（追觅实验室转至供应商端进行）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干烧测试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2000H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-预计完成时间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25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27</a:t>
                      </a:r>
                      <a:r>
                        <a:rPr lang="zh-CN" altLang="en-US" sz="1200" b="0">
                          <a:solidFill>
                            <a:srgbClr val="FF0000"/>
                          </a:solidFill>
                        </a:rPr>
                        <a:t>日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、可靠性测试--已完成。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、启停寿命测试-已完成。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、长期寿命：依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QB/T 2164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-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2013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进行耐久性干烧测试（追觅实验室转至供应商端进行）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     干烧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2000H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sym typeface="+mn-ea"/>
                        </a:rPr>
                        <a:t>已测试完成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。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光电开关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主机</a:t>
            </a:r>
            <a:r>
              <a:rPr lang="zh-CN" altLang="zh-CN" sz="1600">
                <a:sym typeface="宋体" panose="02010600030101010101" pitchFamily="2" charset="-122"/>
              </a:rPr>
              <a:t>光电开关</a:t>
            </a:r>
            <a:r>
              <a:rPr lang="en-US" altLang="zh-CN" sz="1600"/>
              <a:t>---EE</a:t>
            </a:r>
            <a:r>
              <a:rPr lang="zh-CN" altLang="en-US" sz="1600"/>
              <a:t>：和孟达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60388" y="1311275"/>
          <a:ext cx="7708900" cy="4651375"/>
        </p:xfrm>
        <a:graphic>
          <a:graphicData uri="http://schemas.openxmlformats.org/drawingml/2006/table">
            <a:tbl>
              <a:tblPr/>
              <a:tblGrid>
                <a:gridCol w="541655"/>
                <a:gridCol w="1579245"/>
                <a:gridCol w="3135115"/>
                <a:gridCol w="2452885"/>
              </a:tblGrid>
              <a:tr h="343993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进度（一供）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进度（二供）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46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器件型号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04163100000036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ZTR-4727G2S-CYP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892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技术要求，需求时间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10.21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9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器件规格确认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手板确认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成本和供货情况确认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物料调查（量产时间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出货量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晶圆封测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主要客户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历史问题等）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5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物料在项目中的使用情况，电路位置确认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轮毂电机到位检测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器件单体/Demo测试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跟随R2517项目测试评估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8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R2517</a:t>
                      </a:r>
                      <a:endParaRPr lang="zh-CN" alt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92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9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整体导入计划（在研</a:t>
                      </a:r>
                      <a:r>
                        <a:rPr lang="en-US" altLang="zh-CN" sz="1200"/>
                        <a:t>+</a:t>
                      </a:r>
                      <a:r>
                        <a:rPr lang="zh-CN" altLang="en-US" sz="1200"/>
                        <a:t>量产，导入风险，项目进展，验证计划匹配度等）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手板验证功能OK(风险点：体积太小，结构件太小，识别存在问题，待压测看方案有效性）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目前硬测相关光电流极限数据已提供理清。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1/10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：产线生产测试数据没有发现问题。评估通过，可以支撑后续量产。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en-US" altLang="zh-CN">
                <a:sym typeface="宋体" panose="02010600030101010101" pitchFamily="2" charset="-122"/>
              </a:rPr>
              <a:t>R2521</a:t>
            </a:r>
            <a:r>
              <a:rPr lang="zh-CN" altLang="en-US">
                <a:sym typeface="宋体" panose="02010600030101010101" pitchFamily="2" charset="-122"/>
              </a:rPr>
              <a:t>机械臂</a:t>
            </a: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主机</a:t>
            </a:r>
            <a:r>
              <a:rPr lang="en-US" altLang="zh-CN" sz="1600"/>
              <a:t>R2521</a:t>
            </a:r>
            <a:r>
              <a:rPr lang="zh-CN" altLang="en-US" sz="1600"/>
              <a:t>机械臂</a:t>
            </a:r>
            <a:r>
              <a:rPr lang="en-US" altLang="zh-CN" sz="1600"/>
              <a:t>---EE</a:t>
            </a:r>
            <a:r>
              <a:rPr lang="zh-CN" altLang="en-US" sz="1600"/>
              <a:t>：李俭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466725" y="1311275"/>
          <a:ext cx="7940675" cy="5276850"/>
        </p:xfrm>
        <a:graphic>
          <a:graphicData uri="http://schemas.openxmlformats.org/drawingml/2006/table">
            <a:tbl>
              <a:tblPr/>
              <a:tblGrid>
                <a:gridCol w="894715"/>
                <a:gridCol w="2599690"/>
                <a:gridCol w="2363470"/>
                <a:gridCol w="2083435"/>
              </a:tblGrid>
              <a:tr h="4241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事项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485进度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（一供）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485</a:t>
                      </a:r>
                      <a:r>
                        <a:rPr lang="zh-CN" altLang="en-US" sz="1200">
                          <a:sym typeface="+mn-ea"/>
                        </a:rPr>
                        <a:t>进度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（二供）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0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器件型号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04163300000069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3PEAK TPT487L1-SO1R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04163300000206 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纳芯微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NCA3176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DSPR</a:t>
                      </a:r>
                      <a:endParaRPr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器件规格确认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成本和供货情况确认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9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物料调查（量产时间/出货量/晶圆封测/主要客户/历史问题等）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物料在项目中的使用情况，电路位置确认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机械臂后摄像头通讯电路</a:t>
                      </a:r>
                      <a:endParaRPr lang="zh-CN" altLang="en-US" sz="1200">
                        <a:solidFill>
                          <a:srgbClr val="000000"/>
                        </a:solidFill>
                        <a:sym typeface="+mn-ea"/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器件单体/Demo测试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随R2521测试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R2521</a:t>
                      </a:r>
                      <a:r>
                        <a:rPr lang="zh-CN" altLang="en-US" sz="1200"/>
                        <a:t>使用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01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8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整体导入计划（在研</a:t>
                      </a:r>
                      <a:r>
                        <a:rPr lang="en-US" altLang="zh-CN" sz="1200"/>
                        <a:t>+</a:t>
                      </a:r>
                      <a:r>
                        <a:rPr lang="zh-CN" altLang="en-US" sz="1200"/>
                        <a:t>量产，导入风险，项目进展，验证计划匹配度等）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12.5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：手板测试，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12.25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sym typeface="+mn-ea"/>
                        </a:rPr>
                        <a:t>一供测试完成，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OK</a:t>
                      </a:r>
                      <a:endParaRPr lang="en-US" altLang="zh-CN" sz="1200">
                        <a:solidFill>
                          <a:srgbClr val="0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V2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版验证二供，</a:t>
                      </a:r>
                      <a:r>
                        <a:rPr lang="zh-CN" altLang="en-US" sz="1200">
                          <a:solidFill>
                            <a:srgbClr val="00B0F0"/>
                          </a:solidFill>
                        </a:rPr>
                        <a:t>因物料未齐套，预计延迟到</a:t>
                      </a:r>
                      <a:r>
                        <a:rPr lang="en-US" altLang="zh-CN" sz="120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B0F0"/>
                          </a:solidFill>
                        </a:rPr>
                        <a:t>月初</a:t>
                      </a:r>
                      <a:endParaRPr lang="en-US" altLang="zh-CN" sz="1200">
                        <a:solidFill>
                          <a:srgbClr val="00B0F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2.24</a:t>
                      </a:r>
                      <a:r>
                        <a:rPr lang="zh-CN" altLang="en-US" sz="1200"/>
                        <a:t>：</a:t>
                      </a:r>
                      <a:r>
                        <a:rPr lang="en-US" altLang="zh-CN" sz="1200"/>
                        <a:t>T0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3.10</a:t>
                      </a:r>
                      <a:r>
                        <a:rPr lang="zh-CN" altLang="en-US" sz="1200"/>
                        <a:t>：</a:t>
                      </a:r>
                      <a:r>
                        <a:rPr lang="en-US" altLang="zh-CN" sz="1200"/>
                        <a:t>EVT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-84137"/>
            <a:ext cx="8229600" cy="1143000"/>
          </a:xfrm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MCU</a:t>
            </a:r>
            <a:r>
              <a:rPr lang="zh-CN" altLang="en-US">
                <a:sym typeface="宋体" panose="02010600030101010101" pitchFamily="2" charset="-122"/>
              </a:rPr>
              <a:t>-</a:t>
            </a:r>
            <a:r>
              <a:rPr lang="en-US" altLang="zh-CN">
                <a:latin typeface="MonospacedNumber" charset="0"/>
              </a:rPr>
              <a:t>GD32E230C8T6</a:t>
            </a:r>
            <a:endParaRPr lang="en-US" altLang="zh-CN">
              <a:latin typeface="MonospacedNumber" charset="0"/>
              <a:sym typeface="宋体" panose="02010600030101010101" pitchFamily="2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909638"/>
            <a:ext cx="8170863" cy="415925"/>
          </a:xfrm>
          <a:ln/>
        </p:spPr>
        <p:txBody>
          <a:bodyPr anchor="t" anchorCtr="0"/>
          <a:p>
            <a:pPr>
              <a:buClr>
                <a:srgbClr val="0070C0"/>
              </a:buClr>
              <a:buFont typeface="Wingdings" panose="05000000000000000000" charset="0"/>
              <a:buChar char="u"/>
            </a:pPr>
            <a:r>
              <a:rPr lang="zh-CN" altLang="en-US" sz="1600"/>
              <a:t>抹布换装</a:t>
            </a:r>
            <a:r>
              <a:rPr lang="zh-CN" altLang="zh-CN" sz="1600"/>
              <a:t>基站</a:t>
            </a:r>
            <a:r>
              <a:rPr lang="en-US" altLang="zh-CN" sz="1600"/>
              <a:t>MCU---EE</a:t>
            </a:r>
            <a:r>
              <a:rPr lang="zh-CN" altLang="en-US" sz="1600"/>
              <a:t>：邱铮佳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560388" y="1311275"/>
          <a:ext cx="7821613" cy="5213350"/>
        </p:xfrm>
        <a:graphic>
          <a:graphicData uri="http://schemas.openxmlformats.org/drawingml/2006/table">
            <a:tbl>
              <a:tblPr/>
              <a:tblGrid>
                <a:gridCol w="549275"/>
                <a:gridCol w="1602740"/>
                <a:gridCol w="2938145"/>
                <a:gridCol w="2731770"/>
              </a:tblGrid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No.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事项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进度（一供）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进度（二供）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器件型号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GD32E230C8T6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技术要求，需求时间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10.15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器件规格确认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成本和供货情况确认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1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物料调查（量产时间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出货量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晶圆封测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主要客户</a:t>
                      </a:r>
                      <a:r>
                        <a:rPr lang="en-US" altLang="zh-CN" sz="1200">
                          <a:sym typeface="+mn-ea"/>
                        </a:rPr>
                        <a:t>/</a:t>
                      </a:r>
                      <a:r>
                        <a:rPr lang="zh-CN" altLang="en-US" sz="1200">
                          <a:sym typeface="+mn-ea"/>
                        </a:rPr>
                        <a:t>历史问题等）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OK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2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物料在项目中的使用情况，电路位置确认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抹布换装控制板的MCU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器件单体/Demo测试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随</a:t>
                      </a:r>
                      <a:r>
                        <a:rPr lang="en-US" altLang="zh-CN" sz="1200"/>
                        <a:t>R2513</a:t>
                      </a:r>
                      <a:r>
                        <a:rPr lang="zh-CN" altLang="en-US" sz="1200"/>
                        <a:t>项目测试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1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8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导入策略（根据项目订单量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生命周期，风险，</a:t>
                      </a:r>
                      <a:r>
                        <a:rPr lang="en-US" altLang="zh-CN" sz="1200"/>
                        <a:t>ROI</a:t>
                      </a:r>
                      <a:r>
                        <a:rPr lang="zh-CN" altLang="en-US" sz="1200"/>
                        <a:t>等综合评估）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R2513</a:t>
                      </a: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59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9</a:t>
                      </a:r>
                      <a:endParaRPr lang="en-US" altLang="zh-CN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整体导入计划（在研+量产，导入风险，项目进展，验证计划匹配度等）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12.30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回板，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V01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版调试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</a:rPr>
                        <a:t>2/14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号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硬测测试完成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altLang="zh-CN" sz="1200" b="0">
                          <a:solidFill>
                            <a:srgbClr val="00B0F0"/>
                          </a:solidFill>
                        </a:rPr>
                        <a:t>10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：T0；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rgbClr val="00B0F0"/>
                          </a:solidFill>
                        </a:rPr>
                        <a:t>3.</a:t>
                      </a:r>
                      <a:r>
                        <a:rPr lang="en-US" altLang="zh-CN" sz="1200" b="0">
                          <a:solidFill>
                            <a:srgbClr val="00B0F0"/>
                          </a:solidFill>
                        </a:rPr>
                        <a:t>25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：EVT；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rgbClr val="00B0F0"/>
                          </a:solidFill>
                        </a:rPr>
                        <a:t>4.</a:t>
                      </a:r>
                      <a:r>
                        <a:rPr lang="en-US" altLang="zh-CN" sz="1200" b="0">
                          <a:solidFill>
                            <a:srgbClr val="00B0F0"/>
                          </a:solidFill>
                        </a:rPr>
                        <a:t>16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</a:rPr>
                        <a:t>：DVT；</a:t>
                      </a: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marB="45719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marL="12700" marR="12700" marT="12700" marB="45719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420" name="图片 1" descr="upload_post_object_v2_9700387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8288" y="5929313"/>
            <a:ext cx="2570162" cy="336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18319</Words>
  <Application>WPS 演示</Application>
  <PresentationFormat/>
  <Paragraphs>2845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6" baseType="lpstr">
      <vt:lpstr>Arial</vt:lpstr>
      <vt:lpstr>宋体</vt:lpstr>
      <vt:lpstr>Wingdings</vt:lpstr>
      <vt:lpstr>汉仪书宋二KW</vt:lpstr>
      <vt:lpstr>微软雅黑</vt:lpstr>
      <vt:lpstr>汉仪旗黑KW 55S</vt:lpstr>
      <vt:lpstr>黑体</vt:lpstr>
      <vt:lpstr>Arial Unicode MS</vt:lpstr>
      <vt:lpstr>Calibri</vt:lpstr>
      <vt:lpstr>Wingdings</vt:lpstr>
      <vt:lpstr>MonospacedNumber</vt:lpstr>
      <vt:lpstr>Segoe Print</vt:lpstr>
      <vt:lpstr>LarkHackSafariFont</vt:lpstr>
      <vt:lpstr>楷体</vt:lpstr>
      <vt:lpstr>汉仪楷体KW</vt:lpstr>
      <vt:lpstr>MonospacedNumber</vt:lpstr>
      <vt:lpstr>helvetica</vt:lpstr>
      <vt:lpstr>等线</vt:lpstr>
      <vt:lpstr>汉仪中等线KW</vt:lpstr>
      <vt:lpstr>CIDFont</vt:lpstr>
      <vt:lpstr>Arial-BoldMT</vt:lpstr>
      <vt:lpstr>思源黑体 CN</vt:lpstr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50S新器件部件验证进度</dc:title>
  <dc:creator>admin</dc:creator>
  <cp:lastModifiedBy>zack</cp:lastModifiedBy>
  <cp:revision>1</cp:revision>
  <dcterms:created xsi:type="dcterms:W3CDTF">2025-04-18T03:27:32Z</dcterms:created>
  <dcterms:modified xsi:type="dcterms:W3CDTF">2025-04-18T03:27:32Z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7C4E42A976D1484895841F431150F063_13</vt:lpwstr>
  </property>
</Properties>
</file>